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4" r:id="rId4"/>
    <p:sldId id="282" r:id="rId5"/>
    <p:sldId id="283" r:id="rId6"/>
    <p:sldId id="259" r:id="rId7"/>
    <p:sldId id="279" r:id="rId8"/>
    <p:sldId id="278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7C956-707C-4BB4-96FE-783FB662FC5E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1E946-5884-49EB-B25B-4E66B985B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BCC2F-EFAD-477C-AF1C-32DD781C0F20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C4D53-014C-4E66-8B4A-85D09610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Kalpana:</a:t>
            </a:r>
            <a:r>
              <a:rPr lang="en-US" sz="1200" dirty="0" err="1" smtClean="0"/>
              <a:t>Moreover</a:t>
            </a:r>
            <a:r>
              <a:rPr lang="en-US" sz="1200" dirty="0" smtClean="0"/>
              <a:t>, with the diminishing of gender divide, women with their ability are best suitable to head corporate businesses.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C4D53-014C-4E66-8B4A-85D096100C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4CC5B1-F80E-44DE-AD48-E34960AB9667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Documents and Settings\DRL\My Documents\My Pictures\stick_figure_climb_ladder_md_wm.gif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075947" y="152400"/>
            <a:ext cx="2877553" cy="2667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701E4-0D62-4D2A-BEE0-1EE4666644B4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64D304-82D1-45D3-A42D-A04BA8D0A625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5F814-D09C-4004-841F-4216CE63240E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493885-022E-438B-9585-8583B1FB8BE4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8B3E5A-897A-490E-AF71-F6BB0B5A09A1}" type="datetime1">
              <a:rPr lang="en-US" smtClean="0"/>
              <a:pPr/>
              <a:t>3/12/2011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D1A4E-2CBB-49EE-A814-C883B91C4DAC}" type="datetime1">
              <a:rPr lang="en-US" smtClean="0"/>
              <a:pPr/>
              <a:t>3/12/2011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2E190-055E-4BAA-A969-B46C64F186C8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53C49-1333-440A-B82A-DCB7DF411924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2726D-F00C-40D3-8930-57CF8D34C67D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6BFDC9-6BBE-471A-83C8-548B4DE32BAB}" type="datetime1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3/12/2011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41DFFA-8936-4BA7-8D1B-14AA44B0A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869680" y="6629400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78644" y="6629400"/>
            <a:ext cx="27432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288604" y="6629400"/>
            <a:ext cx="27432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013312" y="6629400"/>
            <a:ext cx="27432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726680" y="6629400"/>
            <a:ext cx="274320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869680" y="6629400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8644" y="6629400"/>
            <a:ext cx="27432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88604" y="6629400"/>
            <a:ext cx="27432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13312" y="6629400"/>
            <a:ext cx="27432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26680" y="6629400"/>
            <a:ext cx="274320" cy="228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" y="1066800"/>
            <a:ext cx="2286000" cy="350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Ascending the Corporate Ladder</a:t>
            </a:r>
          </a:p>
          <a:p>
            <a:pPr algn="ctr"/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Seema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Grover</a:t>
            </a:r>
          </a:p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 Reddy’s Laboratories Ltd </a:t>
            </a:r>
          </a:p>
          <a:p>
            <a:pPr algn="ctr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Mergers &amp;Acquisition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0588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NDEX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447800" y="2743200"/>
            <a:ext cx="335280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5400000">
            <a:off x="344868" y="1836800"/>
            <a:ext cx="422784" cy="228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186241"/>
            <a:ext cx="487680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1766345"/>
            <a:ext cx="358140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344868" y="2565841"/>
            <a:ext cx="422784" cy="228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>
            <a:off x="344868" y="3255708"/>
            <a:ext cx="422784" cy="228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Isosceles Triangle 15"/>
          <p:cNvSpPr/>
          <p:nvPr/>
        </p:nvSpPr>
        <p:spPr>
          <a:xfrm rot="5400000">
            <a:off x="344868" y="4013641"/>
            <a:ext cx="422784" cy="228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Isosceles Triangle 19"/>
          <p:cNvSpPr/>
          <p:nvPr/>
        </p:nvSpPr>
        <p:spPr>
          <a:xfrm rot="5400000">
            <a:off x="360108" y="1269778"/>
            <a:ext cx="422784" cy="2286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1752600"/>
            <a:ext cx="678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Your Influencers are people with you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481641"/>
            <a:ext cx="358140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Rules of the Game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3929441"/>
            <a:ext cx="358140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Thank you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200" y="3138549"/>
            <a:ext cx="3581400" cy="41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lnSpc>
                <a:spcPct val="110000"/>
              </a:lnSpc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My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762000"/>
            <a:ext cx="7162800" cy="480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Happy Morning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Thought I firmly believe in </a:t>
            </a:r>
          </a:p>
          <a:p>
            <a:endParaRPr lang="en-US" sz="1400" smtClean="0"/>
          </a:p>
          <a:p>
            <a:endParaRPr lang="en-US" sz="1400" dirty="0" smtClean="0"/>
          </a:p>
          <a:p>
            <a:r>
              <a:rPr lang="en-US" sz="2800" dirty="0" smtClean="0"/>
              <a:t>“ Life battles don’t always go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To the stronger and faster man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But sooner or later the man who wins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Is the man who thinks he can”</a:t>
            </a:r>
          </a:p>
          <a:p>
            <a:endParaRPr lang="en-US" sz="28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 Influencers are people with you 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95600" y="838200"/>
            <a:ext cx="5105400" cy="228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/>
              <a:t>Kalpana</a:t>
            </a:r>
            <a:r>
              <a:rPr lang="en-US" sz="1400" dirty="0" smtClean="0"/>
              <a:t>  </a:t>
            </a:r>
            <a:r>
              <a:rPr lang="en-US" sz="1400" dirty="0" err="1" smtClean="0"/>
              <a:t>morporia</a:t>
            </a:r>
            <a:r>
              <a:rPr lang="en-US" sz="1400" dirty="0" smtClean="0"/>
              <a:t> is on Board of Dr Reddy’s Laboratories and she plays a dynamic role during Board discussions.</a:t>
            </a:r>
          </a:p>
          <a:p>
            <a:endParaRPr lang="en-US" sz="1400" dirty="0" smtClean="0"/>
          </a:p>
          <a:p>
            <a:r>
              <a:rPr lang="en-US" sz="1400" dirty="0" smtClean="0"/>
              <a:t>She believes :- 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If women want they can reach the top in the corporate ladder. There is nothing like glass ceiling for women in corporate sector.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What matters is performance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13" name="Picture 12" descr="23kalpa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61990"/>
            <a:ext cx="2011680" cy="2307514"/>
          </a:xfrm>
          <a:prstGeom prst="rect">
            <a:avLst/>
          </a:prstGeom>
        </p:spPr>
      </p:pic>
      <p:pic>
        <p:nvPicPr>
          <p:cNvPr id="15" name="Picture 14" descr="ritha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09990"/>
            <a:ext cx="2011680" cy="20810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95600" y="3733800"/>
            <a:ext cx="5105400" cy="228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/>
              <a:t>Ritha</a:t>
            </a:r>
            <a:r>
              <a:rPr lang="en-US" sz="1400" dirty="0" smtClean="0"/>
              <a:t> </a:t>
            </a:r>
            <a:r>
              <a:rPr lang="en-US" sz="1400" dirty="0" err="1" smtClean="0"/>
              <a:t>Chandrachud</a:t>
            </a:r>
            <a:r>
              <a:rPr lang="en-US" sz="1400" dirty="0" smtClean="0"/>
              <a:t> , SVP heads the India business.                                            </a:t>
            </a:r>
          </a:p>
          <a:p>
            <a:endParaRPr lang="en-US" sz="1400" dirty="0" smtClean="0"/>
          </a:p>
          <a:p>
            <a:r>
              <a:rPr lang="en-US" sz="1400" dirty="0" smtClean="0"/>
              <a:t>She taught me: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You get what you negotiate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Ask for higher roles…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Ask for higher responsibilities…</a:t>
            </a:r>
          </a:p>
          <a:p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Be Assertive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 Influencers are people with you 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685800"/>
            <a:ext cx="51816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Mythli</a:t>
            </a:r>
            <a:r>
              <a:rPr lang="en-US" sz="1400" dirty="0" smtClean="0"/>
              <a:t> – Heads Corp Communication , GMR</a:t>
            </a:r>
          </a:p>
          <a:p>
            <a:endParaRPr lang="en-US" sz="1400" dirty="0" smtClean="0"/>
          </a:p>
          <a:p>
            <a:r>
              <a:rPr lang="en-US" sz="1400" dirty="0" smtClean="0"/>
              <a:t>She believes:</a:t>
            </a:r>
          </a:p>
          <a:p>
            <a:endParaRPr lang="en-US" sz="1400" dirty="0" smtClean="0"/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At work , leave the Mother in you , No emotions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New definition of Networking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10" name="Picture 9" descr="myth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1280160" cy="1371600"/>
          </a:xfrm>
          <a:prstGeom prst="rect">
            <a:avLst/>
          </a:prstGeom>
        </p:spPr>
      </p:pic>
      <p:pic>
        <p:nvPicPr>
          <p:cNvPr id="13" name="Picture 12" descr="Image01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69258" y="2398064"/>
            <a:ext cx="1452285" cy="1371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133600" y="2362200"/>
            <a:ext cx="51816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Saroja</a:t>
            </a:r>
            <a:r>
              <a:rPr lang="en-US" sz="1400" dirty="0" smtClean="0"/>
              <a:t> – Corporate Finance , Dr Reddy</a:t>
            </a:r>
          </a:p>
          <a:p>
            <a:r>
              <a:rPr lang="en-US" sz="1400" dirty="0" smtClean="0"/>
              <a:t>She believes:</a:t>
            </a:r>
          </a:p>
          <a:p>
            <a:endParaRPr lang="en-US" sz="1400" dirty="0" smtClean="0"/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Where there is will , there is a way.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It is courage, faith, endurance and a dogged determination to surmount all obstacles that builds the bridge.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038600"/>
            <a:ext cx="51816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My family is the Biggest asset I have</a:t>
            </a:r>
          </a:p>
          <a:p>
            <a:endParaRPr lang="en-US" sz="1400" dirty="0" smtClean="0"/>
          </a:p>
          <a:p>
            <a:r>
              <a:rPr lang="en-US" sz="1400" dirty="0" smtClean="0"/>
              <a:t>My Bosses , their confidence and trust in you…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Follow – Few Rules of the Game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981670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Kiss the princes. Lose the frogs. Choose women-friendly and family-friendly companies.</a:t>
            </a:r>
            <a:endParaRPr lang="en-US" dirty="0"/>
          </a:p>
        </p:txBody>
      </p:sp>
      <p:pic>
        <p:nvPicPr>
          <p:cNvPr id="13" name="Picture 12" descr="prin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2819400" cy="1219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57200" y="2401669"/>
            <a:ext cx="3581400" cy="14773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 loyal ... to yourself. Put yourself first in any competitive work environment.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Performance matters ...., Work Hard…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4572000"/>
            <a:ext cx="4343400" cy="120032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Mentor knows best, so cultivate relationships with people whose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judgment you trust. Behind every stellar executive is a world of mentors.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Picture 19" descr="ment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267200"/>
            <a:ext cx="3256038" cy="19812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114800" y="2133600"/>
            <a:ext cx="3733800" cy="1901952"/>
            <a:chOff x="4114800" y="2133600"/>
            <a:chExt cx="3733800" cy="1901952"/>
          </a:xfrm>
        </p:grpSpPr>
        <p:sp>
          <p:nvSpPr>
            <p:cNvPr id="15" name="Oval 14"/>
            <p:cNvSpPr/>
            <p:nvPr/>
          </p:nvSpPr>
          <p:spPr>
            <a:xfrm>
              <a:off x="4114800" y="2133600"/>
              <a:ext cx="1295400" cy="1219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Performance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257800" y="2133600"/>
              <a:ext cx="1298448" cy="12161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Loyal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800600" y="2819400"/>
              <a:ext cx="1298448" cy="12161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Hard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work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Curved Down Arrow 20"/>
            <p:cNvSpPr/>
            <p:nvPr/>
          </p:nvSpPr>
          <p:spPr>
            <a:xfrm>
              <a:off x="5257800" y="2133600"/>
              <a:ext cx="2286000" cy="9144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0" y="30480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Success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Rules of the Game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1000" y="1066800"/>
            <a:ext cx="365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Expect diamonds. Always keep the jewelry. You get what you </a:t>
            </a:r>
            <a:r>
              <a:rPr lang="en-US" dirty="0" err="1" smtClean="0"/>
              <a:t>negotiate.Ask</a:t>
            </a:r>
            <a:r>
              <a:rPr lang="en-US" dirty="0" smtClean="0"/>
              <a:t> for higher roles</a:t>
            </a:r>
          </a:p>
          <a:p>
            <a:r>
              <a:rPr lang="en-US" dirty="0" smtClean="0"/>
              <a:t>Ask for higher responsibilities..</a:t>
            </a:r>
          </a:p>
          <a:p>
            <a:endParaRPr lang="en-US" dirty="0" smtClean="0"/>
          </a:p>
          <a:p>
            <a:r>
              <a:rPr lang="en-US" dirty="0" smtClean="0"/>
              <a:t>Be Assertive</a:t>
            </a:r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86200" y="39624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Savor the experience. Enjoy every aspect of your career. Party your way to the top. Your network is your job.</a:t>
            </a:r>
          </a:p>
          <a:p>
            <a:endParaRPr lang="en-US" dirty="0" smtClean="0"/>
          </a:p>
          <a:p>
            <a:r>
              <a:rPr lang="en-US" dirty="0" smtClean="0"/>
              <a:t>Wake up and make the cappuccino. Don't work so hard that you forget to enjoy your life.  </a:t>
            </a:r>
          </a:p>
          <a:p>
            <a:endParaRPr lang="en-US" dirty="0"/>
          </a:p>
        </p:txBody>
      </p:sp>
      <p:pic>
        <p:nvPicPr>
          <p:cNvPr id="10" name="Picture 9" descr="win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3048000" cy="2743200"/>
          </a:xfrm>
          <a:prstGeom prst="rect">
            <a:avLst/>
          </a:prstGeom>
        </p:spPr>
      </p:pic>
      <p:pic>
        <p:nvPicPr>
          <p:cNvPr id="11" name="Picture 10" descr="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624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“AS IS” J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ORDAN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58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 Journey…..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" y="5943600"/>
            <a:ext cx="5318760" cy="548640"/>
            <a:chOff x="609600" y="5943600"/>
            <a:chExt cx="5318760" cy="548640"/>
          </a:xfrm>
        </p:grpSpPr>
        <p:sp>
          <p:nvSpPr>
            <p:cNvPr id="13" name="Right Arrow 12"/>
            <p:cNvSpPr/>
            <p:nvPr/>
          </p:nvSpPr>
          <p:spPr>
            <a:xfrm>
              <a:off x="2438400" y="60960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9600" y="59436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1997 – 2000</a:t>
              </a:r>
            </a:p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76600" y="5943600"/>
              <a:ext cx="2651760" cy="5486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Completed CA</a:t>
              </a:r>
            </a:p>
            <a:p>
              <a:pPr algn="ctr"/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276600" y="4953000"/>
            <a:ext cx="2651760" cy="5486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Learning Phase</a:t>
            </a:r>
          </a:p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609600" y="4953000"/>
            <a:ext cx="2438400" cy="838200"/>
            <a:chOff x="609600" y="4953000"/>
            <a:chExt cx="2438400" cy="838200"/>
          </a:xfrm>
        </p:grpSpPr>
        <p:sp>
          <p:nvSpPr>
            <p:cNvPr id="19" name="Up Arrow 18"/>
            <p:cNvSpPr/>
            <p:nvPr/>
          </p:nvSpPr>
          <p:spPr>
            <a:xfrm>
              <a:off x="1295400" y="5562600"/>
              <a:ext cx="152400" cy="228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49530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2001-04</a:t>
              </a:r>
            </a:p>
            <a:p>
              <a:pPr algn="ctr"/>
              <a:endParaRPr lang="en-US" dirty="0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2362200" y="50292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9600" y="3886200"/>
            <a:ext cx="5242560" cy="838200"/>
            <a:chOff x="609600" y="3886200"/>
            <a:chExt cx="5242560" cy="838200"/>
          </a:xfrm>
        </p:grpSpPr>
        <p:sp>
          <p:nvSpPr>
            <p:cNvPr id="22" name="Up Arrow 21"/>
            <p:cNvSpPr/>
            <p:nvPr/>
          </p:nvSpPr>
          <p:spPr>
            <a:xfrm>
              <a:off x="1295400" y="4495800"/>
              <a:ext cx="152400" cy="228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2362200" y="40386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600" y="38862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2004-06</a:t>
              </a:r>
            </a:p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00400" y="3886200"/>
              <a:ext cx="2651760" cy="5486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Joined Dr Reddy’s</a:t>
              </a:r>
            </a:p>
            <a:p>
              <a:pPr algn="ctr"/>
              <a:r>
                <a:rPr lang="en-US" dirty="0" smtClean="0"/>
                <a:t>Accounting Exposure </a:t>
              </a:r>
            </a:p>
            <a:p>
              <a:pPr algn="ctr"/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9600" y="3048000"/>
            <a:ext cx="5242560" cy="762000"/>
            <a:chOff x="609600" y="3048000"/>
            <a:chExt cx="5242560" cy="762000"/>
          </a:xfrm>
        </p:grpSpPr>
        <p:sp>
          <p:nvSpPr>
            <p:cNvPr id="27" name="Right Arrow 26"/>
            <p:cNvSpPr/>
            <p:nvPr/>
          </p:nvSpPr>
          <p:spPr>
            <a:xfrm>
              <a:off x="2362200" y="32004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" y="30480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2007-08</a:t>
              </a:r>
            </a:p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3048000"/>
              <a:ext cx="2651760" cy="5486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IT team </a:t>
              </a:r>
            </a:p>
            <a:p>
              <a:pPr algn="ctr"/>
              <a:endParaRPr lang="en-US" dirty="0"/>
            </a:p>
          </p:txBody>
        </p:sp>
        <p:sp>
          <p:nvSpPr>
            <p:cNvPr id="38" name="Up Arrow 37"/>
            <p:cNvSpPr/>
            <p:nvPr/>
          </p:nvSpPr>
          <p:spPr>
            <a:xfrm>
              <a:off x="1295400" y="3581400"/>
              <a:ext cx="152400" cy="228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9600" y="1905000"/>
            <a:ext cx="5242560" cy="990600"/>
            <a:chOff x="609600" y="1905000"/>
            <a:chExt cx="5242560" cy="990600"/>
          </a:xfrm>
        </p:grpSpPr>
        <p:sp>
          <p:nvSpPr>
            <p:cNvPr id="32" name="Right Arrow 31"/>
            <p:cNvSpPr/>
            <p:nvPr/>
          </p:nvSpPr>
          <p:spPr>
            <a:xfrm>
              <a:off x="2362200" y="20574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" y="19050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2008-10</a:t>
              </a:r>
            </a:p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00400" y="1905000"/>
              <a:ext cx="2651760" cy="5486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 Head Planning for Dr Reddy’s Group</a:t>
              </a:r>
            </a:p>
            <a:p>
              <a:pPr algn="ctr"/>
              <a:endParaRPr lang="en-US" dirty="0"/>
            </a:p>
          </p:txBody>
        </p:sp>
        <p:sp>
          <p:nvSpPr>
            <p:cNvPr id="39" name="Up Arrow 38"/>
            <p:cNvSpPr/>
            <p:nvPr/>
          </p:nvSpPr>
          <p:spPr>
            <a:xfrm>
              <a:off x="1295400" y="2667000"/>
              <a:ext cx="152400" cy="228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09600" y="990600"/>
            <a:ext cx="5242560" cy="762000"/>
            <a:chOff x="609600" y="990600"/>
            <a:chExt cx="5242560" cy="762000"/>
          </a:xfrm>
        </p:grpSpPr>
        <p:sp>
          <p:nvSpPr>
            <p:cNvPr id="35" name="Right Arrow 34"/>
            <p:cNvSpPr/>
            <p:nvPr/>
          </p:nvSpPr>
          <p:spPr>
            <a:xfrm>
              <a:off x="2362200" y="11430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990600"/>
              <a:ext cx="1645920" cy="365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2011-till date</a:t>
              </a:r>
            </a:p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0400" y="990600"/>
              <a:ext cx="2651760" cy="54864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Associate Director – Mergers &amp; Acquisition</a:t>
              </a:r>
            </a:p>
            <a:p>
              <a:pPr algn="ctr"/>
              <a:endParaRPr lang="en-US" dirty="0"/>
            </a:p>
          </p:txBody>
        </p:sp>
        <p:sp>
          <p:nvSpPr>
            <p:cNvPr id="40" name="Up Arrow 39"/>
            <p:cNvSpPr/>
            <p:nvPr/>
          </p:nvSpPr>
          <p:spPr>
            <a:xfrm>
              <a:off x="1295400" y="1524000"/>
              <a:ext cx="152400" cy="228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Cloud Callout 40"/>
          <p:cNvSpPr/>
          <p:nvPr/>
        </p:nvSpPr>
        <p:spPr>
          <a:xfrm>
            <a:off x="6172200" y="914400"/>
            <a:ext cx="1828800" cy="1219200"/>
          </a:xfrm>
          <a:prstGeom prst="cloudCallout">
            <a:avLst>
              <a:gd name="adj1" fmla="val -61429"/>
              <a:gd name="adj2" fmla="val 63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Monetary </a:t>
            </a:r>
          </a:p>
          <a:p>
            <a:pPr algn="ctr"/>
            <a:r>
              <a:rPr lang="en-US" sz="1050" dirty="0" smtClean="0"/>
              <a:t>Designation</a:t>
            </a:r>
          </a:p>
          <a:p>
            <a:pPr algn="ctr"/>
            <a:r>
              <a:rPr lang="en-US" sz="1050" dirty="0" smtClean="0"/>
              <a:t>Bandwidth and Experience</a:t>
            </a:r>
            <a:endParaRPr lang="en-US" sz="1050" dirty="0"/>
          </a:p>
        </p:txBody>
      </p:sp>
      <p:sp>
        <p:nvSpPr>
          <p:cNvPr id="42" name="Cloud Callout 41"/>
          <p:cNvSpPr/>
          <p:nvPr/>
        </p:nvSpPr>
        <p:spPr>
          <a:xfrm>
            <a:off x="6324600" y="2819400"/>
            <a:ext cx="1676400" cy="1143000"/>
          </a:xfrm>
          <a:prstGeom prst="cloudCallout">
            <a:avLst>
              <a:gd name="adj1" fmla="val -75922"/>
              <a:gd name="adj2" fmla="val 64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Women Friendly</a:t>
            </a:r>
          </a:p>
          <a:p>
            <a:pPr algn="ctr"/>
            <a:r>
              <a:rPr lang="en-US" sz="800" dirty="0" smtClean="0"/>
              <a:t>Flexible timings </a:t>
            </a:r>
          </a:p>
          <a:p>
            <a:pPr algn="ctr"/>
            <a:r>
              <a:rPr lang="en-US" sz="800" dirty="0" smtClean="0"/>
              <a:t>Crèche facility</a:t>
            </a:r>
          </a:p>
          <a:p>
            <a:pPr algn="ctr"/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DFFA-8936-4BA7-8D1B-14AA44B0A9D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5257800"/>
            <a:ext cx="6330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FOR YOUR ATTENTION !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9600" y="990600"/>
            <a:ext cx="5867400" cy="457200"/>
            <a:chOff x="609600" y="990600"/>
            <a:chExt cx="5867400" cy="457200"/>
          </a:xfrm>
        </p:grpSpPr>
        <p:sp>
          <p:nvSpPr>
            <p:cNvPr id="4" name="Right Arrow 3"/>
            <p:cNvSpPr/>
            <p:nvPr/>
          </p:nvSpPr>
          <p:spPr>
            <a:xfrm>
              <a:off x="2362200" y="1143000"/>
              <a:ext cx="6858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990600"/>
              <a:ext cx="1752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Way forward</a:t>
              </a:r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990600"/>
              <a:ext cx="3276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just"/>
              <a:r>
                <a:rPr lang="en-US" dirty="0" smtClean="0"/>
                <a:t>Journey continues…..</a:t>
              </a:r>
            </a:p>
            <a:p>
              <a:pPr algn="ctr"/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1058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My Journey…..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551</TotalTime>
  <Words>490</Words>
  <Application>Microsoft Office PowerPoint</Application>
  <PresentationFormat>On-screen Show (4:3)</PresentationFormat>
  <Paragraphs>202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p00005672</dc:creator>
  <cp:lastModifiedBy>drl</cp:lastModifiedBy>
  <cp:revision>76</cp:revision>
  <dcterms:created xsi:type="dcterms:W3CDTF">2011-02-27T11:02:35Z</dcterms:created>
  <dcterms:modified xsi:type="dcterms:W3CDTF">2011-03-12T02:37:46Z</dcterms:modified>
</cp:coreProperties>
</file>