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84" r:id="rId4"/>
    <p:sldId id="282" r:id="rId5"/>
    <p:sldId id="283" r:id="rId6"/>
    <p:sldId id="259" r:id="rId7"/>
    <p:sldId id="279" r:id="rId8"/>
    <p:sldId id="278" r:id="rId9"/>
    <p:sldId id="27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-2358" y="-10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57C956-707C-4BB4-96FE-783FB662FC5E}" type="datetimeFigureOut">
              <a:rPr lang="en-US" smtClean="0"/>
              <a:pPr/>
              <a:t>3/12/2011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41E946-5884-49EB-B25B-4E66B985B5E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0BCC2F-EFAD-477C-AF1C-32DD781C0F20}" type="datetimeFigureOut">
              <a:rPr lang="en-US" smtClean="0"/>
              <a:pPr/>
              <a:t>3/12/2011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0C4D53-014C-4E66-8B4A-85D096100C5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Kalpana:</a:t>
            </a:r>
            <a:r>
              <a:rPr lang="en-US" sz="1200" dirty="0" err="1" smtClean="0"/>
              <a:t>Moreover</a:t>
            </a:r>
            <a:r>
              <a:rPr lang="en-US" sz="1200" dirty="0" smtClean="0"/>
              <a:t>, with the diminishing of gender divide, women with their ability are best suitable to head corporate businesses.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0C4D53-014C-4E66-8B4A-85D096100C55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64CC5B1-F80E-44DE-AD48-E34960AB9667}" type="datetime1">
              <a:rPr lang="en-US" smtClean="0"/>
              <a:pPr/>
              <a:t>3/12/2011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r>
              <a:rPr lang="en-US" smtClean="0"/>
              <a:t>Confidential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441DFFA-8936-4BA7-8D1B-14AA44B0A9DA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26" name="Picture 2" descr="C:\Documents and Settings\DRL\My Documents\My Pictures\stick_figure_climb_ladder_md_wm.gif"/>
          <p:cNvPicPr>
            <a:picLocks noChangeAspect="1" noChangeArrowheads="1" noCrop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6075947" y="152400"/>
            <a:ext cx="2877553" cy="2667000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B701E4-0D62-4D2A-BEE0-1EE4666644B4}" type="datetime1">
              <a:rPr lang="en-US" smtClean="0"/>
              <a:pPr/>
              <a:t>3/12/2011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Confidential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41DFFA-8936-4BA7-8D1B-14AA44B0A9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8A64D304-82D1-45D3-A42D-A04BA8D0A625}" type="datetime1">
              <a:rPr lang="en-US" smtClean="0"/>
              <a:pPr/>
              <a:t>3/12/2011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r>
              <a:rPr lang="en-US" smtClean="0"/>
              <a:t>Confidential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441DFFA-8936-4BA7-8D1B-14AA44B0A9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75F814-D09C-4004-841F-4216CE63240E}" type="datetime1">
              <a:rPr lang="en-US" smtClean="0"/>
              <a:pPr/>
              <a:t>3/12/2011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41DFFA-8936-4BA7-8D1B-14AA44B0A9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E493885-022E-438B-9585-8583B1FB8BE4}" type="datetime1">
              <a:rPr lang="en-US" smtClean="0"/>
              <a:pPr/>
              <a:t>3/12/2011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r>
              <a:rPr lang="en-US" smtClean="0"/>
              <a:t>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9441DFFA-8936-4BA7-8D1B-14AA44B0A9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8B3E5A-897A-490E-AF71-F6BB0B5A09A1}" type="datetime1">
              <a:rPr lang="en-US" smtClean="0"/>
              <a:pPr/>
              <a:t>3/12/2011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Confidential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41DFFA-8936-4BA7-8D1B-14AA44B0A9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ED1A4E-2CBB-49EE-A814-C883B91C4DAC}" type="datetime1">
              <a:rPr lang="en-US" smtClean="0"/>
              <a:pPr/>
              <a:t>3/12/2011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Confidential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41DFFA-8936-4BA7-8D1B-14AA44B0A9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D2E190-055E-4BAA-A969-B46C64F186C8}" type="datetime1">
              <a:rPr lang="en-US" smtClean="0"/>
              <a:pPr/>
              <a:t>3/12/2011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Confidential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41DFFA-8936-4BA7-8D1B-14AA44B0A9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E053C49-1333-440A-B82A-DCB7DF411924}" type="datetime1">
              <a:rPr lang="en-US" smtClean="0"/>
              <a:pPr/>
              <a:t>3/12/2011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r>
              <a:rPr lang="en-US" smtClean="0"/>
              <a:t>Confidential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41DFFA-8936-4BA7-8D1B-14AA44B0A9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D2726D-F00C-40D3-8930-57CF8D34C67D}" type="datetime1">
              <a:rPr lang="en-US" smtClean="0"/>
              <a:pPr/>
              <a:t>3/12/2011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Confidential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41DFFA-8936-4BA7-8D1B-14AA44B0A9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6BFDC9-6BBE-471A-83C8-548B4DE32BAB}" type="datetime1">
              <a:rPr lang="en-US" smtClean="0"/>
              <a:pPr/>
              <a:t>3/12/2011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Confidential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41DFFA-8936-4BA7-8D1B-14AA44B0A9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F8CFA630-13BB-46C4-BD44-B2C5F9B66074}" type="datetimeFigureOut">
              <a:rPr lang="en-US" smtClean="0"/>
              <a:pPr/>
              <a:t>3/12/2011</a:t>
            </a:fld>
            <a:endParaRPr lang="en-US" sz="1000" dirty="0">
              <a:solidFill>
                <a:schemeClr val="tx2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r>
              <a:rPr lang="en-US" smtClean="0"/>
              <a:t>Confidential</a:t>
            </a:r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9441DFFA-8936-4BA7-8D1B-14AA44B0A9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8869680" y="6629400"/>
            <a:ext cx="274320" cy="2286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8578644" y="6629400"/>
            <a:ext cx="274320" cy="2286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8288604" y="6629400"/>
            <a:ext cx="274320" cy="228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8013312" y="6629400"/>
            <a:ext cx="274320" cy="2286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7726680" y="6629400"/>
            <a:ext cx="274320" cy="2286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8869680" y="6629400"/>
            <a:ext cx="274320" cy="2286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578644" y="6629400"/>
            <a:ext cx="274320" cy="2286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288604" y="6629400"/>
            <a:ext cx="274320" cy="228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013312" y="6629400"/>
            <a:ext cx="274320" cy="2286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26680" y="6629400"/>
            <a:ext cx="274320" cy="2286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1DFFA-8936-4BA7-8D1B-14AA44B0A9DA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228600" y="1066800"/>
            <a:ext cx="2286000" cy="3505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Ascending the Corporate Ladder</a:t>
            </a:r>
          </a:p>
          <a:p>
            <a:pPr algn="ctr"/>
            <a:endParaRPr lang="en-US" sz="3200" b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200" b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200" b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0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Seema</a:t>
            </a:r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Grover</a:t>
            </a:r>
          </a:p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Dr Reddy’s Laboratories Ltd </a:t>
            </a:r>
          </a:p>
          <a:p>
            <a:pPr algn="ctr"/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Mergers &amp;Acquisition</a:t>
            </a:r>
            <a:endParaRPr lang="en-US" sz="2400" b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1DFFA-8936-4BA7-8D1B-14AA44B0A9DA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52400" y="105886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NDEX</a:t>
            </a:r>
            <a:endParaRPr lang="en-US" sz="24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5400000">
            <a:off x="-1447800" y="2743200"/>
            <a:ext cx="3352800" cy="1588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8" name="Isosceles Triangle 7"/>
          <p:cNvSpPr/>
          <p:nvPr/>
        </p:nvSpPr>
        <p:spPr>
          <a:xfrm rot="5400000">
            <a:off x="344868" y="1836800"/>
            <a:ext cx="422784" cy="228600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62000" y="1186241"/>
            <a:ext cx="4876800" cy="413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7950" indent="-107950" algn="just">
              <a:lnSpc>
                <a:spcPct val="110000"/>
              </a:lnSpc>
              <a:spcBef>
                <a:spcPct val="50000"/>
              </a:spcBef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Introduction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2000" y="1766345"/>
            <a:ext cx="3581400" cy="413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7950" indent="-107950" algn="just">
              <a:lnSpc>
                <a:spcPct val="110000"/>
              </a:lnSpc>
              <a:spcBef>
                <a:spcPct val="50000"/>
              </a:spcBef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 </a:t>
            </a:r>
          </a:p>
        </p:txBody>
      </p:sp>
      <p:sp>
        <p:nvSpPr>
          <p:cNvPr id="14" name="Isosceles Triangle 13"/>
          <p:cNvSpPr/>
          <p:nvPr/>
        </p:nvSpPr>
        <p:spPr>
          <a:xfrm rot="5400000">
            <a:off x="344868" y="2565841"/>
            <a:ext cx="422784" cy="228600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15" name="Isosceles Triangle 14"/>
          <p:cNvSpPr/>
          <p:nvPr/>
        </p:nvSpPr>
        <p:spPr>
          <a:xfrm rot="5400000">
            <a:off x="344868" y="3255708"/>
            <a:ext cx="422784" cy="228600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16" name="Isosceles Triangle 15"/>
          <p:cNvSpPr/>
          <p:nvPr/>
        </p:nvSpPr>
        <p:spPr>
          <a:xfrm rot="5400000">
            <a:off x="344868" y="4013641"/>
            <a:ext cx="422784" cy="228600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20" name="Isosceles Triangle 19"/>
          <p:cNvSpPr/>
          <p:nvPr/>
        </p:nvSpPr>
        <p:spPr>
          <a:xfrm rot="5400000">
            <a:off x="360108" y="1269778"/>
            <a:ext cx="422784" cy="228600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62000" y="1752600"/>
            <a:ext cx="6781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7950" indent="-107950" algn="just">
              <a:lnSpc>
                <a:spcPct val="110000"/>
              </a:lnSpc>
              <a:spcBef>
                <a:spcPct val="50000"/>
              </a:spcBef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Your Influencers are people with you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38200" y="2481641"/>
            <a:ext cx="3581400" cy="413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7950" indent="-107950" algn="just">
              <a:lnSpc>
                <a:spcPct val="110000"/>
              </a:lnSpc>
              <a:spcBef>
                <a:spcPct val="50000"/>
              </a:spcBef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Rules of the Game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38200" y="3929441"/>
            <a:ext cx="3581400" cy="413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7950" indent="-107950" algn="just">
              <a:lnSpc>
                <a:spcPct val="110000"/>
              </a:lnSpc>
              <a:spcBef>
                <a:spcPct val="50000"/>
              </a:spcBef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Thank you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38200" y="3138549"/>
            <a:ext cx="3581400" cy="413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7950" indent="-107950" algn="just">
              <a:lnSpc>
                <a:spcPct val="110000"/>
              </a:lnSpc>
              <a:spcBef>
                <a:spcPct val="50000"/>
              </a:spcBef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My Journey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1DFFA-8936-4BA7-8D1B-14AA44B0A9DA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52400" y="105886"/>
            <a:ext cx="495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Introduction</a:t>
            </a:r>
            <a:endParaRPr lang="en-US" sz="24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28600" y="762000"/>
            <a:ext cx="7162800" cy="48006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r>
              <a:rPr lang="en-US" dirty="0" smtClean="0"/>
              <a:t>Happy Morning 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Thought I firmly believe in </a:t>
            </a:r>
          </a:p>
          <a:p>
            <a:endParaRPr lang="en-US" sz="1400" smtClean="0"/>
          </a:p>
          <a:p>
            <a:endParaRPr lang="en-US" sz="1400" dirty="0" smtClean="0"/>
          </a:p>
          <a:p>
            <a:r>
              <a:rPr lang="en-US" sz="2800" dirty="0" smtClean="0"/>
              <a:t>“ Life battles don’t always go </a:t>
            </a:r>
          </a:p>
          <a:p>
            <a:r>
              <a:rPr lang="en-US" sz="2800" dirty="0" smtClean="0"/>
              <a:t> </a:t>
            </a:r>
            <a:r>
              <a:rPr lang="en-US" sz="2800" dirty="0" smtClean="0"/>
              <a:t>  To the stronger and faster man</a:t>
            </a:r>
          </a:p>
          <a:p>
            <a:r>
              <a:rPr lang="en-US" sz="2800" dirty="0" smtClean="0"/>
              <a:t> </a:t>
            </a:r>
            <a:r>
              <a:rPr lang="en-US" sz="2800" dirty="0" smtClean="0"/>
              <a:t>  But sooner or later the man who wins </a:t>
            </a:r>
          </a:p>
          <a:p>
            <a:r>
              <a:rPr lang="en-US" sz="2800" dirty="0" smtClean="0"/>
              <a:t> </a:t>
            </a:r>
            <a:r>
              <a:rPr lang="en-US" sz="2800" dirty="0" smtClean="0"/>
              <a:t>  Is the man who thinks he can”</a:t>
            </a:r>
          </a:p>
          <a:p>
            <a:endParaRPr lang="en-US" sz="28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1DFFA-8936-4BA7-8D1B-14AA44B0A9DA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52400" y="105886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Your Influencers are people with you ….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895600" y="838200"/>
            <a:ext cx="5105400" cy="22860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 err="1" smtClean="0"/>
              <a:t>Kalpana</a:t>
            </a:r>
            <a:r>
              <a:rPr lang="en-US" sz="1400" dirty="0" smtClean="0"/>
              <a:t>  </a:t>
            </a:r>
            <a:r>
              <a:rPr lang="en-US" sz="1400" dirty="0" err="1" smtClean="0"/>
              <a:t>morporia</a:t>
            </a:r>
            <a:r>
              <a:rPr lang="en-US" sz="1400" dirty="0" smtClean="0"/>
              <a:t> is on Board of Dr Reddy’s Laboratories and she plays a dynamic role during Board discussions.</a:t>
            </a:r>
          </a:p>
          <a:p>
            <a:endParaRPr lang="en-US" sz="1400" dirty="0" smtClean="0"/>
          </a:p>
          <a:p>
            <a:r>
              <a:rPr lang="en-US" sz="1400" dirty="0" smtClean="0"/>
              <a:t>She believes :- </a:t>
            </a:r>
          </a:p>
          <a:p>
            <a:r>
              <a:rPr lang="en-US" sz="1600" b="1" dirty="0" smtClean="0">
                <a:solidFill>
                  <a:schemeClr val="bg2">
                    <a:lumMod val="50000"/>
                  </a:schemeClr>
                </a:solidFill>
              </a:rPr>
              <a:t>If women want they can reach the top in the corporate ladder. There is nothing like glass ceiling for women in corporate sector. </a:t>
            </a:r>
            <a:r>
              <a:rPr lang="en-US" b="1" dirty="0" smtClean="0">
                <a:solidFill>
                  <a:schemeClr val="bg2">
                    <a:lumMod val="50000"/>
                  </a:schemeClr>
                </a:solidFill>
              </a:rPr>
              <a:t>What matters is performance</a:t>
            </a:r>
            <a:r>
              <a:rPr lang="en-US" sz="1400" dirty="0" smtClean="0"/>
              <a:t>.</a:t>
            </a:r>
            <a:endParaRPr lang="en-US" sz="1400" dirty="0"/>
          </a:p>
        </p:txBody>
      </p:sp>
      <p:pic>
        <p:nvPicPr>
          <p:cNvPr id="13" name="Picture 12" descr="23kalpan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761990"/>
            <a:ext cx="2011680" cy="2307514"/>
          </a:xfrm>
          <a:prstGeom prst="rect">
            <a:avLst/>
          </a:prstGeom>
        </p:spPr>
      </p:pic>
      <p:pic>
        <p:nvPicPr>
          <p:cNvPr id="15" name="Picture 14" descr="ritha.bmp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3809990"/>
            <a:ext cx="2011680" cy="2081046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895600" y="3733800"/>
            <a:ext cx="5105400" cy="22860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 err="1" smtClean="0"/>
              <a:t>Ritha</a:t>
            </a:r>
            <a:r>
              <a:rPr lang="en-US" sz="1400" dirty="0" smtClean="0"/>
              <a:t> </a:t>
            </a:r>
            <a:r>
              <a:rPr lang="en-US" sz="1400" dirty="0" err="1" smtClean="0"/>
              <a:t>Chandrachud</a:t>
            </a:r>
            <a:r>
              <a:rPr lang="en-US" sz="1400" dirty="0" smtClean="0"/>
              <a:t> , SVP heads the India business.                                            </a:t>
            </a:r>
          </a:p>
          <a:p>
            <a:endParaRPr lang="en-US" sz="1400" dirty="0" smtClean="0"/>
          </a:p>
          <a:p>
            <a:r>
              <a:rPr lang="en-US" sz="1400" dirty="0" smtClean="0"/>
              <a:t>She taught me:</a:t>
            </a:r>
          </a:p>
          <a:p>
            <a:r>
              <a:rPr lang="en-US" sz="1600" b="1" dirty="0" smtClean="0">
                <a:solidFill>
                  <a:schemeClr val="bg2">
                    <a:lumMod val="50000"/>
                  </a:schemeClr>
                </a:solidFill>
              </a:rPr>
              <a:t>You get what you negotiate</a:t>
            </a:r>
          </a:p>
          <a:p>
            <a:r>
              <a:rPr lang="en-US" sz="1600" b="1" dirty="0" smtClean="0">
                <a:solidFill>
                  <a:schemeClr val="bg2">
                    <a:lumMod val="50000"/>
                  </a:schemeClr>
                </a:solidFill>
              </a:rPr>
              <a:t>Ask for higher roles…</a:t>
            </a:r>
          </a:p>
          <a:p>
            <a:r>
              <a:rPr lang="en-US" sz="1600" b="1" dirty="0" smtClean="0">
                <a:solidFill>
                  <a:schemeClr val="bg2">
                    <a:lumMod val="50000"/>
                  </a:schemeClr>
                </a:solidFill>
              </a:rPr>
              <a:t>Ask for higher responsibilities…</a:t>
            </a:r>
          </a:p>
          <a:p>
            <a:endParaRPr lang="en-US" sz="1600" b="1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n-US" sz="1600" b="1" dirty="0" smtClean="0">
                <a:solidFill>
                  <a:schemeClr val="bg2">
                    <a:lumMod val="50000"/>
                  </a:schemeClr>
                </a:solidFill>
              </a:rPr>
              <a:t>Be Assertive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1DFFA-8936-4BA7-8D1B-14AA44B0A9DA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52400" y="105886"/>
            <a:ext cx="708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Your Influencers are people with you ….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133600" y="685800"/>
            <a:ext cx="5181600" cy="14478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r>
              <a:rPr lang="en-US" sz="1400" dirty="0" err="1" smtClean="0"/>
              <a:t>Mythli</a:t>
            </a:r>
            <a:r>
              <a:rPr lang="en-US" sz="1400" dirty="0" smtClean="0"/>
              <a:t> – Heads Corp Communication , GMR</a:t>
            </a:r>
          </a:p>
          <a:p>
            <a:endParaRPr lang="en-US" sz="1400" dirty="0" smtClean="0"/>
          </a:p>
          <a:p>
            <a:r>
              <a:rPr lang="en-US" sz="1400" dirty="0" smtClean="0"/>
              <a:t>She believes:</a:t>
            </a:r>
          </a:p>
          <a:p>
            <a:endParaRPr lang="en-US" sz="1400" dirty="0" smtClean="0"/>
          </a:p>
          <a:p>
            <a:r>
              <a:rPr lang="en-US" sz="1400" b="1" dirty="0" smtClean="0">
                <a:solidFill>
                  <a:schemeClr val="bg2">
                    <a:lumMod val="50000"/>
                  </a:schemeClr>
                </a:solidFill>
              </a:rPr>
              <a:t>At work , leave the Mother in you , No emotions</a:t>
            </a:r>
          </a:p>
          <a:p>
            <a:r>
              <a:rPr lang="en-US" sz="1400" b="1" dirty="0" smtClean="0">
                <a:solidFill>
                  <a:schemeClr val="bg2">
                    <a:lumMod val="50000"/>
                  </a:schemeClr>
                </a:solidFill>
              </a:rPr>
              <a:t>New definition of Networking</a:t>
            </a:r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/>
          </a:p>
        </p:txBody>
      </p:sp>
      <p:pic>
        <p:nvPicPr>
          <p:cNvPr id="10" name="Picture 9" descr="mythl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762000"/>
            <a:ext cx="1280160" cy="1371600"/>
          </a:xfrm>
          <a:prstGeom prst="rect">
            <a:avLst/>
          </a:prstGeom>
        </p:spPr>
      </p:pic>
      <p:pic>
        <p:nvPicPr>
          <p:cNvPr id="13" name="Picture 12" descr="Image011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6200000">
            <a:off x="569258" y="2398064"/>
            <a:ext cx="1452285" cy="13716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2133600" y="2362200"/>
            <a:ext cx="5181600" cy="14478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r>
              <a:rPr lang="en-US" sz="1400" dirty="0" err="1" smtClean="0"/>
              <a:t>Saroja</a:t>
            </a:r>
            <a:r>
              <a:rPr lang="en-US" sz="1400" dirty="0" smtClean="0"/>
              <a:t> – Corporate Finance , Dr Reddy</a:t>
            </a:r>
          </a:p>
          <a:p>
            <a:r>
              <a:rPr lang="en-US" sz="1400" dirty="0" smtClean="0"/>
              <a:t>She believes:</a:t>
            </a:r>
          </a:p>
          <a:p>
            <a:endParaRPr lang="en-US" sz="1400" dirty="0" smtClean="0"/>
          </a:p>
          <a:p>
            <a:r>
              <a:rPr lang="en-US" sz="1400" b="1" dirty="0" smtClean="0">
                <a:solidFill>
                  <a:schemeClr val="bg2">
                    <a:lumMod val="50000"/>
                  </a:schemeClr>
                </a:solidFill>
              </a:rPr>
              <a:t>Where there is will , there is a way.</a:t>
            </a:r>
          </a:p>
          <a:p>
            <a:r>
              <a:rPr lang="en-US" sz="1400" b="1" dirty="0" smtClean="0">
                <a:solidFill>
                  <a:schemeClr val="bg2">
                    <a:lumMod val="50000"/>
                  </a:schemeClr>
                </a:solidFill>
              </a:rPr>
              <a:t>It is courage, faith, endurance and a dogged determination to surmount all obstacles that builds the bridge. </a:t>
            </a:r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/>
          </a:p>
        </p:txBody>
      </p:sp>
      <p:sp>
        <p:nvSpPr>
          <p:cNvPr id="15" name="Rectangle 14"/>
          <p:cNvSpPr/>
          <p:nvPr/>
        </p:nvSpPr>
        <p:spPr>
          <a:xfrm>
            <a:off x="2133600" y="4038600"/>
            <a:ext cx="5181600" cy="14478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r>
              <a:rPr lang="en-US" sz="1400" dirty="0" smtClean="0"/>
              <a:t>My family is the Biggest asset I have</a:t>
            </a:r>
          </a:p>
          <a:p>
            <a:endParaRPr lang="en-US" sz="1400" dirty="0" smtClean="0"/>
          </a:p>
          <a:p>
            <a:r>
              <a:rPr lang="en-US" sz="1400" dirty="0" smtClean="0"/>
              <a:t>My Bosses , their confidence and trust in you… </a:t>
            </a:r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1DFFA-8936-4BA7-8D1B-14AA44B0A9DA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52400" y="105886"/>
            <a:ext cx="495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Follow – Few Rules of the Game</a:t>
            </a:r>
            <a:endParaRPr lang="en-US" sz="24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733800" y="981670"/>
            <a:ext cx="3810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Kiss the princes. Lose the frogs. Choose women-friendly and family-friendly companies.</a:t>
            </a:r>
            <a:endParaRPr lang="en-US" dirty="0"/>
          </a:p>
        </p:txBody>
      </p:sp>
      <p:pic>
        <p:nvPicPr>
          <p:cNvPr id="13" name="Picture 12" descr="princes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838200"/>
            <a:ext cx="2819400" cy="12192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457200" y="2401669"/>
            <a:ext cx="3581400" cy="1477328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Be loyal ... to yourself. Put yourself first in any competitive work environment.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Performance matters ...., Work Hard…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28600" y="4572000"/>
            <a:ext cx="4343400" cy="1200329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Mentor knows best, so cultivate relationships with people whose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judgment you trust. Behind every stellar executive is a world of mentors.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20" name="Picture 19" descr="mentor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4267200"/>
            <a:ext cx="3256038" cy="1981200"/>
          </a:xfrm>
          <a:prstGeom prst="rect">
            <a:avLst/>
          </a:prstGeom>
        </p:spPr>
      </p:pic>
      <p:grpSp>
        <p:nvGrpSpPr>
          <p:cNvPr id="18" name="Group 17"/>
          <p:cNvGrpSpPr/>
          <p:nvPr/>
        </p:nvGrpSpPr>
        <p:grpSpPr>
          <a:xfrm>
            <a:off x="4114800" y="2133600"/>
            <a:ext cx="3733800" cy="1901952"/>
            <a:chOff x="4114800" y="2133600"/>
            <a:chExt cx="3733800" cy="1901952"/>
          </a:xfrm>
        </p:grpSpPr>
        <p:sp>
          <p:nvSpPr>
            <p:cNvPr id="15" name="Oval 14"/>
            <p:cNvSpPr/>
            <p:nvPr/>
          </p:nvSpPr>
          <p:spPr>
            <a:xfrm>
              <a:off x="4114800" y="2133600"/>
              <a:ext cx="1295400" cy="12192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Performance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5257800" y="2133600"/>
              <a:ext cx="1298448" cy="121615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Loyal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7" name="Oval 16"/>
            <p:cNvSpPr/>
            <p:nvPr/>
          </p:nvSpPr>
          <p:spPr>
            <a:xfrm>
              <a:off x="4800600" y="2819400"/>
              <a:ext cx="1298448" cy="121615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Hard</a:t>
              </a:r>
            </a:p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work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1" name="Curved Down Arrow 20"/>
            <p:cNvSpPr/>
            <p:nvPr/>
          </p:nvSpPr>
          <p:spPr>
            <a:xfrm>
              <a:off x="5257800" y="2133600"/>
              <a:ext cx="2286000" cy="914400"/>
            </a:xfrm>
            <a:prstGeom prst="curved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858000" y="3048000"/>
              <a:ext cx="990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Success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4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1DFFA-8936-4BA7-8D1B-14AA44B0A9DA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52400" y="105886"/>
            <a:ext cx="495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Rules of the Game</a:t>
            </a:r>
            <a:endParaRPr lang="en-US" sz="24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191000" y="1066800"/>
            <a:ext cx="36576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Expect diamonds. Always keep the jewelry. You get what you </a:t>
            </a:r>
            <a:r>
              <a:rPr lang="en-US" dirty="0" err="1" smtClean="0"/>
              <a:t>negotiate.Ask</a:t>
            </a:r>
            <a:r>
              <a:rPr lang="en-US" dirty="0" smtClean="0"/>
              <a:t> for higher roles</a:t>
            </a:r>
          </a:p>
          <a:p>
            <a:r>
              <a:rPr lang="en-US" dirty="0" smtClean="0"/>
              <a:t>Ask for higher responsibilities..</a:t>
            </a:r>
          </a:p>
          <a:p>
            <a:endParaRPr lang="en-US" dirty="0" smtClean="0"/>
          </a:p>
          <a:p>
            <a:r>
              <a:rPr lang="en-US" dirty="0" smtClean="0"/>
              <a:t>Be Assertive</a:t>
            </a:r>
          </a:p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3886200" y="3962400"/>
            <a:ext cx="4114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Savor the experience. Enjoy every aspect of your career. Party your way to the top. Your network is your job.</a:t>
            </a:r>
          </a:p>
          <a:p>
            <a:endParaRPr lang="en-US" dirty="0" smtClean="0"/>
          </a:p>
          <a:p>
            <a:r>
              <a:rPr lang="en-US" dirty="0" smtClean="0"/>
              <a:t>Wake up and make the cappuccino. Don't work so hard that you forget to enjoy your life.  </a:t>
            </a:r>
          </a:p>
          <a:p>
            <a:endParaRPr lang="en-US" dirty="0"/>
          </a:p>
        </p:txBody>
      </p:sp>
      <p:pic>
        <p:nvPicPr>
          <p:cNvPr id="10" name="Picture 9" descr="winwi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914400"/>
            <a:ext cx="3048000" cy="2743200"/>
          </a:xfrm>
          <a:prstGeom prst="rect">
            <a:avLst/>
          </a:prstGeom>
        </p:spPr>
      </p:pic>
      <p:pic>
        <p:nvPicPr>
          <p:cNvPr id="11" name="Picture 10" descr="n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3962400"/>
            <a:ext cx="2466975" cy="18478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1DFFA-8936-4BA7-8D1B-14AA44B0A9DA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6200" y="76200"/>
            <a:ext cx="883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VS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“AS IS” J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ORDAN</a:t>
            </a:r>
            <a:endParaRPr lang="en-US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" y="105886"/>
            <a:ext cx="495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My Journey…..</a:t>
            </a:r>
            <a:endParaRPr lang="en-US" sz="24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609600" y="5943600"/>
            <a:ext cx="5318760" cy="548640"/>
            <a:chOff x="609600" y="5943600"/>
            <a:chExt cx="5318760" cy="548640"/>
          </a:xfrm>
        </p:grpSpPr>
        <p:sp>
          <p:nvSpPr>
            <p:cNvPr id="13" name="Right Arrow 12"/>
            <p:cNvSpPr/>
            <p:nvPr/>
          </p:nvSpPr>
          <p:spPr>
            <a:xfrm>
              <a:off x="2438400" y="6096000"/>
              <a:ext cx="685800" cy="1524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09600" y="5943600"/>
              <a:ext cx="1645920" cy="36576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  <a:p>
              <a:pPr algn="ctr"/>
              <a:r>
                <a:rPr lang="en-US" dirty="0" smtClean="0"/>
                <a:t>1997 – 2000</a:t>
              </a:r>
            </a:p>
            <a:p>
              <a:pPr algn="ctr"/>
              <a:endParaRPr lang="en-US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276600" y="5943600"/>
              <a:ext cx="2651760" cy="54864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  <a:p>
              <a:pPr algn="ctr"/>
              <a:r>
                <a:rPr lang="en-US" dirty="0" smtClean="0"/>
                <a:t>Completed CA</a:t>
              </a:r>
            </a:p>
            <a:p>
              <a:pPr algn="ctr"/>
              <a:endParaRPr lang="en-US" dirty="0"/>
            </a:p>
          </p:txBody>
        </p:sp>
      </p:grpSp>
      <p:sp>
        <p:nvSpPr>
          <p:cNvPr id="21" name="Rectangle 20"/>
          <p:cNvSpPr/>
          <p:nvPr/>
        </p:nvSpPr>
        <p:spPr>
          <a:xfrm>
            <a:off x="3276600" y="4953000"/>
            <a:ext cx="2651760" cy="5486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r>
              <a:rPr lang="en-US" dirty="0" smtClean="0"/>
              <a:t>Learning Phase</a:t>
            </a:r>
          </a:p>
          <a:p>
            <a:pPr algn="ctr"/>
            <a:endParaRPr lang="en-US" dirty="0"/>
          </a:p>
        </p:txBody>
      </p:sp>
      <p:grpSp>
        <p:nvGrpSpPr>
          <p:cNvPr id="43" name="Group 42"/>
          <p:cNvGrpSpPr/>
          <p:nvPr/>
        </p:nvGrpSpPr>
        <p:grpSpPr>
          <a:xfrm>
            <a:off x="609600" y="4953000"/>
            <a:ext cx="2438400" cy="838200"/>
            <a:chOff x="609600" y="4953000"/>
            <a:chExt cx="2438400" cy="838200"/>
          </a:xfrm>
        </p:grpSpPr>
        <p:sp>
          <p:nvSpPr>
            <p:cNvPr id="19" name="Up Arrow 18"/>
            <p:cNvSpPr/>
            <p:nvPr/>
          </p:nvSpPr>
          <p:spPr>
            <a:xfrm>
              <a:off x="1295400" y="5562600"/>
              <a:ext cx="152400" cy="228600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09600" y="4953000"/>
              <a:ext cx="1645920" cy="36576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  <a:p>
              <a:pPr algn="ctr"/>
              <a:r>
                <a:rPr lang="en-US" dirty="0" smtClean="0"/>
                <a:t>2001-04</a:t>
              </a:r>
            </a:p>
            <a:p>
              <a:pPr algn="ctr"/>
              <a:endParaRPr lang="en-US" dirty="0"/>
            </a:p>
          </p:txBody>
        </p:sp>
        <p:sp>
          <p:nvSpPr>
            <p:cNvPr id="23" name="Right Arrow 22"/>
            <p:cNvSpPr/>
            <p:nvPr/>
          </p:nvSpPr>
          <p:spPr>
            <a:xfrm>
              <a:off x="2362200" y="5029200"/>
              <a:ext cx="685800" cy="1524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609600" y="3886200"/>
            <a:ext cx="5242560" cy="838200"/>
            <a:chOff x="609600" y="3886200"/>
            <a:chExt cx="5242560" cy="838200"/>
          </a:xfrm>
        </p:grpSpPr>
        <p:sp>
          <p:nvSpPr>
            <p:cNvPr id="22" name="Up Arrow 21"/>
            <p:cNvSpPr/>
            <p:nvPr/>
          </p:nvSpPr>
          <p:spPr>
            <a:xfrm>
              <a:off x="1295400" y="4495800"/>
              <a:ext cx="152400" cy="228600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ight Arrow 23"/>
            <p:cNvSpPr/>
            <p:nvPr/>
          </p:nvSpPr>
          <p:spPr>
            <a:xfrm>
              <a:off x="2362200" y="4038600"/>
              <a:ext cx="685800" cy="1524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09600" y="3886200"/>
              <a:ext cx="1645920" cy="36576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  <a:p>
              <a:pPr algn="ctr"/>
              <a:r>
                <a:rPr lang="en-US" dirty="0" smtClean="0"/>
                <a:t>2004-06</a:t>
              </a:r>
            </a:p>
            <a:p>
              <a:pPr algn="ctr"/>
              <a:endParaRPr lang="en-US" dirty="0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200400" y="3886200"/>
              <a:ext cx="2651760" cy="54864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  <a:p>
              <a:pPr algn="ctr"/>
              <a:r>
                <a:rPr lang="en-US" dirty="0" smtClean="0"/>
                <a:t>Joined Dr Reddy’s</a:t>
              </a:r>
            </a:p>
            <a:p>
              <a:pPr algn="ctr"/>
              <a:r>
                <a:rPr lang="en-US" dirty="0" smtClean="0"/>
                <a:t>Accounting Exposure </a:t>
              </a:r>
            </a:p>
            <a:p>
              <a:pPr algn="ctr"/>
              <a:endParaRPr lang="en-US" dirty="0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609600" y="3048000"/>
            <a:ext cx="5242560" cy="762000"/>
            <a:chOff x="609600" y="3048000"/>
            <a:chExt cx="5242560" cy="762000"/>
          </a:xfrm>
        </p:grpSpPr>
        <p:sp>
          <p:nvSpPr>
            <p:cNvPr id="27" name="Right Arrow 26"/>
            <p:cNvSpPr/>
            <p:nvPr/>
          </p:nvSpPr>
          <p:spPr>
            <a:xfrm>
              <a:off x="2362200" y="3200400"/>
              <a:ext cx="685800" cy="1524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09600" y="3048000"/>
              <a:ext cx="1645920" cy="36576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  <a:p>
              <a:pPr algn="ctr"/>
              <a:r>
                <a:rPr lang="en-US" dirty="0" smtClean="0"/>
                <a:t>2007-08</a:t>
              </a:r>
            </a:p>
            <a:p>
              <a:pPr algn="ctr"/>
              <a:endParaRPr lang="en-US" dirty="0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3200400" y="3048000"/>
              <a:ext cx="2651760" cy="54864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  <a:p>
              <a:pPr algn="ctr"/>
              <a:r>
                <a:rPr lang="en-US" dirty="0" smtClean="0"/>
                <a:t>IT team </a:t>
              </a:r>
            </a:p>
            <a:p>
              <a:pPr algn="ctr"/>
              <a:endParaRPr lang="en-US" dirty="0"/>
            </a:p>
          </p:txBody>
        </p:sp>
        <p:sp>
          <p:nvSpPr>
            <p:cNvPr id="38" name="Up Arrow 37"/>
            <p:cNvSpPr/>
            <p:nvPr/>
          </p:nvSpPr>
          <p:spPr>
            <a:xfrm>
              <a:off x="1295400" y="3581400"/>
              <a:ext cx="152400" cy="228600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609600" y="1905000"/>
            <a:ext cx="5242560" cy="990600"/>
            <a:chOff x="609600" y="1905000"/>
            <a:chExt cx="5242560" cy="990600"/>
          </a:xfrm>
        </p:grpSpPr>
        <p:sp>
          <p:nvSpPr>
            <p:cNvPr id="32" name="Right Arrow 31"/>
            <p:cNvSpPr/>
            <p:nvPr/>
          </p:nvSpPr>
          <p:spPr>
            <a:xfrm>
              <a:off x="2362200" y="2057400"/>
              <a:ext cx="685800" cy="1524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09600" y="1905000"/>
              <a:ext cx="1645920" cy="36576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  <a:p>
              <a:pPr algn="ctr"/>
              <a:r>
                <a:rPr lang="en-US" dirty="0" smtClean="0"/>
                <a:t>2008-10</a:t>
              </a:r>
            </a:p>
            <a:p>
              <a:pPr algn="ctr"/>
              <a:endParaRPr lang="en-US" dirty="0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3200400" y="1905000"/>
              <a:ext cx="2651760" cy="54864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  <a:p>
              <a:pPr algn="ctr"/>
              <a:r>
                <a:rPr lang="en-US" dirty="0" smtClean="0"/>
                <a:t> Head Planning for Dr Reddy’s Group</a:t>
              </a:r>
            </a:p>
            <a:p>
              <a:pPr algn="ctr"/>
              <a:endParaRPr lang="en-US" dirty="0"/>
            </a:p>
          </p:txBody>
        </p:sp>
        <p:sp>
          <p:nvSpPr>
            <p:cNvPr id="39" name="Up Arrow 38"/>
            <p:cNvSpPr/>
            <p:nvPr/>
          </p:nvSpPr>
          <p:spPr>
            <a:xfrm>
              <a:off x="1295400" y="2667000"/>
              <a:ext cx="152400" cy="228600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609600" y="990600"/>
            <a:ext cx="5242560" cy="762000"/>
            <a:chOff x="609600" y="990600"/>
            <a:chExt cx="5242560" cy="762000"/>
          </a:xfrm>
        </p:grpSpPr>
        <p:sp>
          <p:nvSpPr>
            <p:cNvPr id="35" name="Right Arrow 34"/>
            <p:cNvSpPr/>
            <p:nvPr/>
          </p:nvSpPr>
          <p:spPr>
            <a:xfrm>
              <a:off x="2362200" y="1143000"/>
              <a:ext cx="685800" cy="1524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609600" y="990600"/>
              <a:ext cx="1645920" cy="36576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  <a:p>
              <a:pPr algn="ctr"/>
              <a:r>
                <a:rPr lang="en-US" dirty="0" smtClean="0"/>
                <a:t>2011-till date</a:t>
              </a:r>
            </a:p>
            <a:p>
              <a:pPr algn="ctr"/>
              <a:endParaRPr lang="en-US" dirty="0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3200400" y="990600"/>
              <a:ext cx="2651760" cy="54864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  <a:p>
              <a:pPr algn="ctr"/>
              <a:r>
                <a:rPr lang="en-US" dirty="0" smtClean="0"/>
                <a:t>Associate Director – Mergers &amp; Acquisition</a:t>
              </a:r>
            </a:p>
            <a:p>
              <a:pPr algn="ctr"/>
              <a:endParaRPr lang="en-US" dirty="0"/>
            </a:p>
          </p:txBody>
        </p:sp>
        <p:sp>
          <p:nvSpPr>
            <p:cNvPr id="40" name="Up Arrow 39"/>
            <p:cNvSpPr/>
            <p:nvPr/>
          </p:nvSpPr>
          <p:spPr>
            <a:xfrm>
              <a:off x="1295400" y="1524000"/>
              <a:ext cx="152400" cy="228600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1" name="Cloud Callout 40"/>
          <p:cNvSpPr/>
          <p:nvPr/>
        </p:nvSpPr>
        <p:spPr>
          <a:xfrm>
            <a:off x="6172200" y="914400"/>
            <a:ext cx="1828800" cy="1219200"/>
          </a:xfrm>
          <a:prstGeom prst="cloudCallout">
            <a:avLst>
              <a:gd name="adj1" fmla="val -61429"/>
              <a:gd name="adj2" fmla="val 6308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/>
              <a:t>Monetary </a:t>
            </a:r>
          </a:p>
          <a:p>
            <a:pPr algn="ctr"/>
            <a:r>
              <a:rPr lang="en-US" sz="1050" dirty="0" smtClean="0"/>
              <a:t>Designation</a:t>
            </a:r>
          </a:p>
          <a:p>
            <a:pPr algn="ctr"/>
            <a:r>
              <a:rPr lang="en-US" sz="1050" dirty="0" smtClean="0"/>
              <a:t>Bandwidth and Experience</a:t>
            </a:r>
            <a:endParaRPr lang="en-US" sz="1050" dirty="0"/>
          </a:p>
        </p:txBody>
      </p:sp>
      <p:sp>
        <p:nvSpPr>
          <p:cNvPr id="42" name="Cloud Callout 41"/>
          <p:cNvSpPr/>
          <p:nvPr/>
        </p:nvSpPr>
        <p:spPr>
          <a:xfrm>
            <a:off x="6324600" y="2819400"/>
            <a:ext cx="1676400" cy="1143000"/>
          </a:xfrm>
          <a:prstGeom prst="cloudCallout">
            <a:avLst>
              <a:gd name="adj1" fmla="val -75922"/>
              <a:gd name="adj2" fmla="val 6454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/>
              <a:t>Women Friendly</a:t>
            </a:r>
          </a:p>
          <a:p>
            <a:pPr algn="ctr"/>
            <a:r>
              <a:rPr lang="en-US" sz="800" dirty="0" smtClean="0"/>
              <a:t>Flexible timings </a:t>
            </a:r>
          </a:p>
          <a:p>
            <a:pPr algn="ctr"/>
            <a:r>
              <a:rPr lang="en-US" sz="800" dirty="0" smtClean="0"/>
              <a:t>Crèche facility</a:t>
            </a:r>
          </a:p>
          <a:p>
            <a:pPr algn="ctr"/>
            <a:endParaRPr lang="en-US" sz="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41" grpId="0" animBg="1"/>
      <p:bldP spid="4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1DFFA-8936-4BA7-8D1B-14AA44B0A9DA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295400" y="5257800"/>
            <a:ext cx="63303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THANK YOU FOR YOUR ATTENTION !</a:t>
            </a:r>
            <a:endParaRPr lang="en-US" sz="2400" b="1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609600" y="990600"/>
            <a:ext cx="5867400" cy="457200"/>
            <a:chOff x="609600" y="990600"/>
            <a:chExt cx="5867400" cy="457200"/>
          </a:xfrm>
        </p:grpSpPr>
        <p:sp>
          <p:nvSpPr>
            <p:cNvPr id="4" name="Right Arrow 3"/>
            <p:cNvSpPr/>
            <p:nvPr/>
          </p:nvSpPr>
          <p:spPr>
            <a:xfrm>
              <a:off x="2362200" y="1143000"/>
              <a:ext cx="685800" cy="1524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09600" y="990600"/>
              <a:ext cx="1752600" cy="457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  <a:p>
              <a:pPr algn="ctr"/>
              <a:r>
                <a:rPr lang="en-US" dirty="0" smtClean="0"/>
                <a:t>Way forward</a:t>
              </a:r>
            </a:p>
            <a:p>
              <a:pPr algn="ctr"/>
              <a:endParaRPr lang="en-US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200400" y="990600"/>
              <a:ext cx="3276600" cy="457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  <a:p>
              <a:pPr algn="just"/>
              <a:r>
                <a:rPr lang="en-US" dirty="0" smtClean="0"/>
                <a:t>Journey continues…..</a:t>
              </a:r>
            </a:p>
            <a:p>
              <a:pPr algn="ctr"/>
              <a:endParaRPr lang="en-US" dirty="0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152400" y="105886"/>
            <a:ext cx="495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My Journey…..</a:t>
            </a:r>
            <a:endParaRPr lang="en-US" sz="24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551</TotalTime>
  <Words>490</Words>
  <Application>Microsoft Office PowerPoint</Application>
  <PresentationFormat>On-screen Show (4:3)</PresentationFormat>
  <Paragraphs>202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Opulent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p00005672</dc:creator>
  <cp:lastModifiedBy>drl</cp:lastModifiedBy>
  <cp:revision>76</cp:revision>
  <dcterms:created xsi:type="dcterms:W3CDTF">2011-02-27T11:02:35Z</dcterms:created>
  <dcterms:modified xsi:type="dcterms:W3CDTF">2011-03-12T02:37:46Z</dcterms:modified>
</cp:coreProperties>
</file>