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85" r:id="rId4"/>
    <p:sldId id="271" r:id="rId5"/>
    <p:sldId id="273" r:id="rId6"/>
    <p:sldId id="278" r:id="rId7"/>
    <p:sldId id="279" r:id="rId8"/>
    <p:sldId id="280" r:id="rId9"/>
    <p:sldId id="281" r:id="rId10"/>
    <p:sldId id="282" r:id="rId11"/>
    <p:sldId id="284" r:id="rId12"/>
    <p:sldId id="28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5341" autoAdjust="0"/>
  </p:normalViewPr>
  <p:slideViewPr>
    <p:cSldViewPr>
      <p:cViewPr varScale="1">
        <p:scale>
          <a:sx n="75" d="100"/>
          <a:sy n="75" d="100"/>
        </p:scale>
        <p:origin x="-101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C57F31-4800-4C60-9EB3-A1670F671D5E}" type="datetimeFigureOut">
              <a:rPr lang="en-US" smtClean="0"/>
              <a:pPr/>
              <a:t>7/15/2011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4A22C8-1275-45BC-8DC1-14BF404B6185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654A3-09F3-439E-B442-7737DAAE3B7A}" type="datetimeFigureOut">
              <a:rPr lang="en-US" smtClean="0"/>
              <a:pPr/>
              <a:t>7/15/2011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853A3-DF94-4D8C-9F91-2DE6C021C6D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654A3-09F3-439E-B442-7737DAAE3B7A}" type="datetimeFigureOut">
              <a:rPr lang="en-US" smtClean="0"/>
              <a:pPr/>
              <a:t>7/15/2011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853A3-DF94-4D8C-9F91-2DE6C021C6D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654A3-09F3-439E-B442-7737DAAE3B7A}" type="datetimeFigureOut">
              <a:rPr lang="en-US" smtClean="0"/>
              <a:pPr/>
              <a:t>7/15/2011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853A3-DF94-4D8C-9F91-2DE6C021C6D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654032"/>
          </a:xfr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4929222"/>
          </a:xfrm>
        </p:spPr>
        <p:txBody>
          <a:bodyPr/>
          <a:lstStyle>
            <a:lvl1pPr>
              <a:buClr>
                <a:srgbClr val="FF0000"/>
              </a:buClr>
              <a:buFont typeface="Wingdings" pitchFamily="2" charset="2"/>
              <a:buChar char="§"/>
              <a:defRPr/>
            </a:lvl1pPr>
            <a:lvl2pPr>
              <a:buClr>
                <a:srgbClr val="FF0000"/>
              </a:buClr>
              <a:buFont typeface="Courier New" pitchFamily="49" charset="0"/>
              <a:buChar char="o"/>
              <a:defRPr/>
            </a:lvl2pPr>
            <a:lvl3pPr>
              <a:buClr>
                <a:srgbClr val="FF0000"/>
              </a:buClr>
              <a:buFont typeface="Wingdings" pitchFamily="2" charset="2"/>
              <a:buChar char="ü"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5804" y="6357958"/>
            <a:ext cx="2133600" cy="220641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BB654A3-09F3-439E-B442-7737DAAE3B7A}" type="datetimeFigureOut">
              <a:rPr lang="en-US" smtClean="0"/>
              <a:pPr/>
              <a:t>7/15/2011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52804" y="6357958"/>
            <a:ext cx="2895600" cy="220641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67556" y="6357958"/>
            <a:ext cx="2133600" cy="220641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8A3853A3-DF94-4D8C-9F91-2DE6C021C6D2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654A3-09F3-439E-B442-7737DAAE3B7A}" type="datetimeFigureOut">
              <a:rPr lang="en-US" smtClean="0"/>
              <a:pPr/>
              <a:t>7/15/2011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853A3-DF94-4D8C-9F91-2DE6C021C6D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654A3-09F3-439E-B442-7737DAAE3B7A}" type="datetimeFigureOut">
              <a:rPr lang="en-US" smtClean="0"/>
              <a:pPr/>
              <a:t>7/15/2011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853A3-DF94-4D8C-9F91-2DE6C021C6D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654A3-09F3-439E-B442-7737DAAE3B7A}" type="datetimeFigureOut">
              <a:rPr lang="en-US" smtClean="0"/>
              <a:pPr/>
              <a:t>7/15/2011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853A3-DF94-4D8C-9F91-2DE6C021C6D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654A3-09F3-439E-B442-7737DAAE3B7A}" type="datetimeFigureOut">
              <a:rPr lang="en-US" smtClean="0"/>
              <a:pPr/>
              <a:t>7/15/2011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853A3-DF94-4D8C-9F91-2DE6C021C6D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654A3-09F3-439E-B442-7737DAAE3B7A}" type="datetimeFigureOut">
              <a:rPr lang="en-US" smtClean="0"/>
              <a:pPr/>
              <a:t>7/15/2011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853A3-DF94-4D8C-9F91-2DE6C021C6D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654A3-09F3-439E-B442-7737DAAE3B7A}" type="datetimeFigureOut">
              <a:rPr lang="en-US" smtClean="0"/>
              <a:pPr/>
              <a:t>7/15/2011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853A3-DF94-4D8C-9F91-2DE6C021C6D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654A3-09F3-439E-B442-7737DAAE3B7A}" type="datetimeFigureOut">
              <a:rPr lang="en-US" smtClean="0"/>
              <a:pPr/>
              <a:t>7/15/2011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853A3-DF94-4D8C-9F91-2DE6C021C6D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6500834"/>
            <a:ext cx="7786710" cy="142876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3" name="Rectangle 12"/>
          <p:cNvSpPr/>
          <p:nvPr userDrawn="1"/>
        </p:nvSpPr>
        <p:spPr>
          <a:xfrm>
            <a:off x="8429652" y="6500833"/>
            <a:ext cx="714348" cy="14287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31762"/>
            <a:ext cx="8229600" cy="6540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00108"/>
            <a:ext cx="8229600" cy="52149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23069"/>
            <a:ext cx="2133600" cy="2206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BB654A3-09F3-439E-B442-7737DAAE3B7A}" type="datetimeFigureOut">
              <a:rPr lang="en-US" smtClean="0"/>
              <a:pPr/>
              <a:t>7/15/2011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23069"/>
            <a:ext cx="2895600" cy="2206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67556" y="6423069"/>
            <a:ext cx="2133600" cy="2206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8A3853A3-DF94-4D8C-9F91-2DE6C021C6D2}" type="slidenum">
              <a:rPr lang="en-IN" smtClean="0"/>
              <a:pPr/>
              <a:t>‹#›</a:t>
            </a:fld>
            <a:endParaRPr lang="en-IN"/>
          </a:p>
        </p:txBody>
      </p:sp>
      <p:pic>
        <p:nvPicPr>
          <p:cNvPr id="14" name="Picture 1" descr="signages-04.jpg"/>
          <p:cNvPicPr>
            <a:picLocks noChangeAspect="1"/>
          </p:cNvPicPr>
          <p:nvPr userDrawn="1"/>
        </p:nvPicPr>
        <p:blipFill>
          <a:blip r:embed="rId13" cstate="print"/>
          <a:srcRect l="2774" t="5556" r="59306" b="27777"/>
          <a:stretch>
            <a:fillRect/>
          </a:stretch>
        </p:blipFill>
        <p:spPr bwMode="auto">
          <a:xfrm>
            <a:off x="7759937" y="6340545"/>
            <a:ext cx="669715" cy="39206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Webapps</a:t>
            </a:r>
            <a:r>
              <a:rPr lang="en-US" dirty="0" smtClean="0"/>
              <a:t> – Trends and Business Models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Amit</a:t>
            </a:r>
            <a:r>
              <a:rPr lang="en-US" dirty="0" smtClean="0"/>
              <a:t> </a:t>
            </a:r>
            <a:r>
              <a:rPr lang="en-US" dirty="0" err="1" smtClean="0"/>
              <a:t>Aggarwal</a:t>
            </a:r>
            <a:r>
              <a:rPr lang="en-US" dirty="0" smtClean="0"/>
              <a:t>, co-founder and CTO, Via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you build the next powerful app ?</a:t>
            </a:r>
            <a:endParaRPr lang="en-IN" dirty="0"/>
          </a:p>
        </p:txBody>
      </p:sp>
      <p:sp>
        <p:nvSpPr>
          <p:cNvPr id="6" name="Rectangle 5"/>
          <p:cNvSpPr/>
          <p:nvPr/>
        </p:nvSpPr>
        <p:spPr>
          <a:xfrm>
            <a:off x="357174" y="833511"/>
            <a:ext cx="8572544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en-US" sz="2800" dirty="0" smtClean="0"/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800" dirty="0" smtClean="0"/>
              <a:t>Identify the problem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endParaRPr lang="en-US" sz="2800" dirty="0" smtClean="0"/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800" dirty="0" smtClean="0"/>
              <a:t>Identify customers 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endParaRPr lang="en-US" sz="2800" dirty="0" smtClean="0"/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800" dirty="0" smtClean="0"/>
              <a:t>Validate the solution</a:t>
            </a:r>
            <a:endParaRPr lang="en-US" sz="2800" dirty="0" smtClean="0"/>
          </a:p>
          <a:p>
            <a:pPr>
              <a:buFont typeface="Wingdings" pitchFamily="2" charset="2"/>
              <a:buChar char="ü"/>
              <a:defRPr/>
            </a:pPr>
            <a:endParaRPr lang="en-US" sz="2800" dirty="0" smtClean="0"/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800" dirty="0" smtClean="0"/>
              <a:t>Put together the solution</a:t>
            </a:r>
            <a:endParaRPr lang="en-US" sz="2800" dirty="0" smtClean="0"/>
          </a:p>
          <a:p>
            <a:pPr marL="342900" indent="-342900">
              <a:buFont typeface="Wingdings" pitchFamily="2" charset="2"/>
              <a:buChar char="ü"/>
              <a:defRPr/>
            </a:pPr>
            <a:endParaRPr lang="en-US" sz="2800" dirty="0" smtClean="0"/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800" dirty="0" smtClean="0"/>
              <a:t>Get it out !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endParaRPr lang="en-US" sz="2800" dirty="0" smtClean="0"/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800" dirty="0" smtClean="0"/>
              <a:t>Listen !</a:t>
            </a:r>
          </a:p>
          <a:p>
            <a:pPr marL="342900" indent="-342900">
              <a:defRPr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Points to note</a:t>
            </a:r>
            <a:endParaRPr lang="en-IN" dirty="0"/>
          </a:p>
        </p:txBody>
      </p:sp>
      <p:sp>
        <p:nvSpPr>
          <p:cNvPr id="6" name="Rectangle 5"/>
          <p:cNvSpPr/>
          <p:nvPr/>
        </p:nvSpPr>
        <p:spPr>
          <a:xfrm>
            <a:off x="357174" y="833511"/>
            <a:ext cx="8572544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en-US" sz="2800" dirty="0" smtClean="0"/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800" dirty="0" smtClean="0"/>
              <a:t>MVC is a good framework – Use it right from start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endParaRPr lang="en-US" sz="2800" dirty="0" smtClean="0"/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800" dirty="0" smtClean="0"/>
              <a:t>Use what can be used to the maximum – DB is very powerful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endParaRPr lang="en-US" sz="2800" dirty="0" smtClean="0"/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800" dirty="0" smtClean="0"/>
              <a:t>Language and platform doesn’t matter – customer’s don’t care about it 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endParaRPr lang="en-US" sz="2800" dirty="0" smtClean="0"/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800" dirty="0" smtClean="0"/>
              <a:t>Team matters – work with the best people</a:t>
            </a:r>
            <a:endParaRPr lang="en-US" sz="2800" dirty="0" smtClean="0"/>
          </a:p>
          <a:p>
            <a:pPr>
              <a:buFont typeface="Wingdings" pitchFamily="2" charset="2"/>
              <a:buChar char="ü"/>
              <a:defRPr/>
            </a:pPr>
            <a:endParaRPr lang="en-US" sz="2800" dirty="0" smtClean="0"/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800" dirty="0" smtClean="0"/>
              <a:t>Best team is the one you have, </a:t>
            </a:r>
            <a:r>
              <a:rPr lang="en-US" sz="2800" dirty="0" smtClean="0"/>
              <a:t>Best Time is right now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4968"/>
            <a:ext cx="8229600" cy="654032"/>
          </a:xfrm>
        </p:spPr>
        <p:txBody>
          <a:bodyPr/>
          <a:lstStyle/>
          <a:p>
            <a:r>
              <a:rPr lang="en-US" dirty="0" smtClean="0"/>
              <a:t>What will be the next killer </a:t>
            </a:r>
            <a:r>
              <a:rPr lang="en-US" dirty="0" err="1" smtClean="0"/>
              <a:t>webapp</a:t>
            </a:r>
            <a:r>
              <a:rPr lang="en-US" dirty="0" smtClean="0"/>
              <a:t> ?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</a:t>
            </a:r>
            <a:r>
              <a:rPr lang="en-US" dirty="0" smtClean="0"/>
              <a:t>are </a:t>
            </a:r>
            <a:r>
              <a:rPr lang="en-US" dirty="0" err="1" smtClean="0"/>
              <a:t>webapps</a:t>
            </a:r>
            <a:r>
              <a:rPr lang="en-US" dirty="0" smtClean="0"/>
              <a:t>  ?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ü"/>
              <a:defRPr/>
            </a:pPr>
            <a:r>
              <a:rPr lang="en-US" sz="2800" dirty="0" smtClean="0"/>
              <a:t>Program on the web</a:t>
            </a:r>
          </a:p>
          <a:p>
            <a:pPr>
              <a:buFont typeface="Wingdings" pitchFamily="2" charset="2"/>
              <a:buChar char="ü"/>
              <a:defRPr/>
            </a:pPr>
            <a:endParaRPr lang="en-US" sz="2800" dirty="0" smtClean="0"/>
          </a:p>
          <a:p>
            <a:pPr>
              <a:buFont typeface="Wingdings" pitchFamily="2" charset="2"/>
              <a:buChar char="ü"/>
              <a:defRPr/>
            </a:pPr>
            <a:r>
              <a:rPr lang="en-US" sz="2800" dirty="0" smtClean="0"/>
              <a:t>Websites where you read information</a:t>
            </a:r>
          </a:p>
          <a:p>
            <a:pPr>
              <a:buFont typeface="Wingdings" pitchFamily="2" charset="2"/>
              <a:buChar char="ü"/>
              <a:defRPr/>
            </a:pPr>
            <a:endParaRPr lang="en-US" sz="2800" dirty="0" smtClean="0"/>
          </a:p>
          <a:p>
            <a:pPr>
              <a:buFont typeface="Wingdings" pitchFamily="2" charset="2"/>
              <a:buChar char="ü"/>
              <a:defRPr/>
            </a:pPr>
            <a:r>
              <a:rPr lang="en-US" sz="2800" dirty="0" smtClean="0"/>
              <a:t>Websites where you interact</a:t>
            </a:r>
          </a:p>
          <a:p>
            <a:pPr>
              <a:buFont typeface="Wingdings" pitchFamily="2" charset="2"/>
              <a:buChar char="ü"/>
              <a:defRPr/>
            </a:pPr>
            <a:endParaRPr lang="en-US" sz="2800" dirty="0" smtClean="0"/>
          </a:p>
          <a:p>
            <a:pPr>
              <a:buFont typeface="Wingdings" pitchFamily="2" charset="2"/>
              <a:buChar char="ü"/>
              <a:defRPr/>
            </a:pPr>
            <a:r>
              <a:rPr lang="en-US" sz="2800" dirty="0" smtClean="0"/>
              <a:t>As simple as a registration form </a:t>
            </a:r>
            <a:endParaRPr lang="en-US" sz="2800" dirty="0" smtClean="0"/>
          </a:p>
          <a:p>
            <a:pPr>
              <a:buFont typeface="Wingdings" pitchFamily="2" charset="2"/>
              <a:buChar char="ü"/>
              <a:defRPr/>
            </a:pPr>
            <a:endParaRPr lang="en-US" sz="2800" dirty="0" smtClean="0"/>
          </a:p>
          <a:p>
            <a:pPr>
              <a:buFont typeface="Wingdings" pitchFamily="2" charset="2"/>
              <a:buChar char="ü"/>
              <a:defRPr/>
            </a:pPr>
            <a:endParaRPr lang="en-US" sz="2800" dirty="0" smtClean="0"/>
          </a:p>
          <a:p>
            <a:pPr>
              <a:buFont typeface="Wingdings" pitchFamily="2" charset="2"/>
              <a:buChar char="ü"/>
              <a:defRPr/>
            </a:pPr>
            <a:endParaRPr lang="en-US" sz="2800" dirty="0" smtClean="0"/>
          </a:p>
          <a:p>
            <a:pPr>
              <a:buFont typeface="Wingdings" pitchFamily="2" charset="2"/>
              <a:buChar char="ü"/>
              <a:defRPr/>
            </a:pP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Via </a:t>
            </a:r>
            <a:r>
              <a:rPr lang="en-US" dirty="0" err="1" smtClean="0"/>
              <a:t>webapp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ü"/>
              <a:defRPr/>
            </a:pPr>
            <a:r>
              <a:rPr lang="en-US" sz="2800" dirty="0" smtClean="0"/>
              <a:t>Travel application - search and booking for flight, buses, rail, hotels and holidays</a:t>
            </a:r>
          </a:p>
          <a:p>
            <a:pPr>
              <a:buFont typeface="Wingdings" pitchFamily="2" charset="2"/>
              <a:buChar char="ü"/>
              <a:defRPr/>
            </a:pPr>
            <a:endParaRPr lang="en-US" sz="2800" dirty="0" smtClean="0"/>
          </a:p>
          <a:p>
            <a:pPr>
              <a:buFont typeface="Wingdings" pitchFamily="2" charset="2"/>
              <a:buChar char="ü"/>
              <a:defRPr/>
            </a:pPr>
            <a:r>
              <a:rPr lang="en-US" sz="2800" dirty="0" smtClean="0"/>
              <a:t>25 million transactions in 4 years</a:t>
            </a:r>
          </a:p>
          <a:p>
            <a:pPr>
              <a:buFont typeface="Wingdings" pitchFamily="2" charset="2"/>
              <a:buChar char="ü"/>
              <a:defRPr/>
            </a:pPr>
            <a:endParaRPr lang="en-US" sz="2800" dirty="0" smtClean="0"/>
          </a:p>
          <a:p>
            <a:pPr>
              <a:buFont typeface="Wingdings" pitchFamily="2" charset="2"/>
              <a:buChar char="ü"/>
              <a:defRPr/>
            </a:pPr>
            <a:r>
              <a:rPr lang="en-US" sz="2800" dirty="0" smtClean="0"/>
              <a:t>Served 40 million customers so far</a:t>
            </a:r>
          </a:p>
          <a:p>
            <a:pPr>
              <a:buFont typeface="Wingdings" pitchFamily="2" charset="2"/>
              <a:buChar char="ü"/>
              <a:defRPr/>
            </a:pPr>
            <a:endParaRPr lang="en-US" sz="2800" dirty="0" smtClean="0"/>
          </a:p>
          <a:p>
            <a:pPr>
              <a:buFont typeface="Wingdings" pitchFamily="2" charset="2"/>
              <a:buChar char="ü"/>
              <a:defRPr/>
            </a:pPr>
            <a:r>
              <a:rPr lang="en-US" sz="2800" dirty="0" smtClean="0"/>
              <a:t>Runs on 50-server farm</a:t>
            </a:r>
          </a:p>
          <a:p>
            <a:pPr>
              <a:buFont typeface="Wingdings" pitchFamily="2" charset="2"/>
              <a:buChar char="ü"/>
              <a:defRPr/>
            </a:pPr>
            <a:endParaRPr lang="en-US" sz="2800" dirty="0" smtClean="0"/>
          </a:p>
          <a:p>
            <a:pPr>
              <a:buFont typeface="Wingdings" pitchFamily="2" charset="2"/>
              <a:buChar char="ü"/>
              <a:defRPr/>
            </a:pPr>
            <a:r>
              <a:rPr lang="en-US" sz="2800" dirty="0" smtClean="0"/>
              <a:t>More than 10 million </a:t>
            </a:r>
            <a:r>
              <a:rPr lang="en-US" sz="2800" dirty="0" err="1" smtClean="0"/>
              <a:t>sql</a:t>
            </a:r>
            <a:r>
              <a:rPr lang="en-US" sz="2800" dirty="0" smtClean="0"/>
              <a:t> executions day</a:t>
            </a:r>
          </a:p>
          <a:p>
            <a:pPr>
              <a:buFont typeface="Wingdings" pitchFamily="2" charset="2"/>
              <a:buChar char="ü"/>
              <a:defRPr/>
            </a:pPr>
            <a:endParaRPr lang="en-US" sz="2800" dirty="0" smtClean="0"/>
          </a:p>
          <a:p>
            <a:pPr>
              <a:buFont typeface="Wingdings" pitchFamily="2" charset="2"/>
              <a:buChar char="ü"/>
              <a:defRPr/>
            </a:pPr>
            <a:r>
              <a:rPr lang="en-US" sz="2800" dirty="0" smtClean="0"/>
              <a:t>A transaction every 2 sec</a:t>
            </a:r>
          </a:p>
          <a:p>
            <a:pPr>
              <a:buFont typeface="Wingdings" pitchFamily="2" charset="2"/>
              <a:buChar char="ü"/>
              <a:defRPr/>
            </a:pPr>
            <a:endParaRPr lang="en-US" sz="2800" dirty="0" smtClean="0"/>
          </a:p>
          <a:p>
            <a:pPr>
              <a:buFont typeface="Wingdings" pitchFamily="2" charset="2"/>
              <a:buChar char="ü"/>
              <a:defRPr/>
            </a:pPr>
            <a:r>
              <a:rPr lang="en-US" sz="2800" dirty="0" smtClean="0"/>
              <a:t>20,000 </a:t>
            </a:r>
            <a:r>
              <a:rPr lang="en-US" sz="2800" dirty="0" err="1" smtClean="0"/>
              <a:t>ppl</a:t>
            </a:r>
            <a:r>
              <a:rPr lang="en-US" sz="2800" dirty="0" smtClean="0"/>
              <a:t> every day rely on Via to earn their livelihoods</a:t>
            </a:r>
            <a:endParaRPr lang="en-US" sz="2800" dirty="0" smtClean="0"/>
          </a:p>
          <a:p>
            <a:pPr>
              <a:buFont typeface="Wingdings" pitchFamily="2" charset="2"/>
              <a:buChar char="ü"/>
              <a:defRPr/>
            </a:pPr>
            <a:endParaRPr lang="en-US" sz="2800" dirty="0" smtClean="0"/>
          </a:p>
          <a:p>
            <a:pPr>
              <a:buFont typeface="Wingdings" pitchFamily="2" charset="2"/>
              <a:buChar char="ü"/>
              <a:defRPr/>
            </a:pPr>
            <a:endParaRPr lang="en-US" sz="2800" dirty="0" smtClean="0"/>
          </a:p>
          <a:p>
            <a:pPr>
              <a:buFont typeface="Wingdings" pitchFamily="2" charset="2"/>
              <a:buChar char="ü"/>
              <a:defRPr/>
            </a:pPr>
            <a:endParaRPr lang="en-US" sz="2800" dirty="0" smtClean="0"/>
          </a:p>
          <a:p>
            <a:pPr>
              <a:buFont typeface="Wingdings" pitchFamily="2" charset="2"/>
              <a:buChar char="ü"/>
              <a:defRPr/>
            </a:pP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Large companies are a collection of smaller </a:t>
            </a:r>
            <a:r>
              <a:rPr lang="en-US" dirty="0" err="1" smtClean="0"/>
              <a:t>webapps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ü"/>
              <a:defRPr/>
            </a:pPr>
            <a:r>
              <a:rPr lang="en-US" sz="2800" dirty="0" smtClean="0"/>
              <a:t>Amazon</a:t>
            </a:r>
          </a:p>
          <a:p>
            <a:pPr>
              <a:buFont typeface="Wingdings" pitchFamily="2" charset="2"/>
              <a:buChar char="ü"/>
              <a:defRPr/>
            </a:pPr>
            <a:endParaRPr lang="en-US" sz="2800" dirty="0" smtClean="0"/>
          </a:p>
          <a:p>
            <a:pPr>
              <a:buFont typeface="Wingdings" pitchFamily="2" charset="2"/>
              <a:buChar char="ü"/>
              <a:defRPr/>
            </a:pPr>
            <a:r>
              <a:rPr lang="en-US" sz="2800" dirty="0" smtClean="0"/>
              <a:t>Yahoo</a:t>
            </a:r>
          </a:p>
          <a:p>
            <a:pPr>
              <a:buFont typeface="Wingdings" pitchFamily="2" charset="2"/>
              <a:buChar char="ü"/>
              <a:defRPr/>
            </a:pPr>
            <a:endParaRPr lang="en-US" sz="2800" dirty="0" smtClean="0"/>
          </a:p>
          <a:p>
            <a:pPr>
              <a:buFont typeface="Wingdings" pitchFamily="2" charset="2"/>
              <a:buChar char="ü"/>
              <a:defRPr/>
            </a:pPr>
            <a:r>
              <a:rPr lang="en-US" sz="2800" dirty="0" smtClean="0"/>
              <a:t>Facebook</a:t>
            </a:r>
          </a:p>
          <a:p>
            <a:pPr>
              <a:buFont typeface="Wingdings" pitchFamily="2" charset="2"/>
              <a:buChar char="ü"/>
              <a:defRPr/>
            </a:pPr>
            <a:endParaRPr lang="en-US" sz="2800" dirty="0" smtClean="0"/>
          </a:p>
          <a:p>
            <a:pPr>
              <a:buFont typeface="Wingdings" pitchFamily="2" charset="2"/>
              <a:buChar char="ü"/>
              <a:defRPr/>
            </a:pPr>
            <a:r>
              <a:rPr lang="en-US" sz="2800" dirty="0" smtClean="0"/>
              <a:t>Google </a:t>
            </a:r>
          </a:p>
          <a:p>
            <a:pPr>
              <a:buFont typeface="Wingdings" pitchFamily="2" charset="2"/>
              <a:buChar char="ü"/>
              <a:defRPr/>
            </a:pPr>
            <a:endParaRPr lang="en-US" sz="2800" dirty="0" smtClean="0"/>
          </a:p>
          <a:p>
            <a:pPr>
              <a:buFont typeface="Wingdings" pitchFamily="2" charset="2"/>
              <a:buChar char="ü"/>
              <a:defRPr/>
            </a:pPr>
            <a:r>
              <a:rPr lang="en-US" sz="2800" dirty="0" smtClean="0"/>
              <a:t>Via</a:t>
            </a:r>
            <a:endParaRPr lang="en-US" sz="2800" dirty="0" smtClean="0"/>
          </a:p>
          <a:p>
            <a:pPr>
              <a:buFont typeface="Wingdings" pitchFamily="2" charset="2"/>
              <a:buChar char="ü"/>
              <a:defRPr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 of technology</a:t>
            </a:r>
            <a:endParaRPr lang="en-IN" dirty="0"/>
          </a:p>
        </p:txBody>
      </p:sp>
      <p:sp>
        <p:nvSpPr>
          <p:cNvPr id="6" name="Rectangle 5"/>
          <p:cNvSpPr/>
          <p:nvPr/>
        </p:nvSpPr>
        <p:spPr>
          <a:xfrm>
            <a:off x="357174" y="833511"/>
            <a:ext cx="857254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en-US" sz="2800" dirty="0" smtClean="0"/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800" dirty="0" smtClean="0"/>
              <a:t>Efficiency/Automation</a:t>
            </a:r>
            <a:endParaRPr lang="en-US" sz="2800" dirty="0" smtClean="0"/>
          </a:p>
          <a:p>
            <a:pPr>
              <a:buFont typeface="Wingdings" pitchFamily="2" charset="2"/>
              <a:buChar char="ü"/>
              <a:defRPr/>
            </a:pPr>
            <a:endParaRPr lang="en-US" sz="2800" dirty="0" smtClean="0"/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800" dirty="0" smtClean="0"/>
              <a:t>One view of information</a:t>
            </a:r>
            <a:endParaRPr lang="en-US" sz="2800" dirty="0" smtClean="0"/>
          </a:p>
          <a:p>
            <a:pPr marL="342900" indent="-342900">
              <a:buFont typeface="Wingdings" pitchFamily="2" charset="2"/>
              <a:buChar char="ü"/>
              <a:defRPr/>
            </a:pPr>
            <a:endParaRPr lang="en-US" sz="2800" dirty="0" smtClean="0"/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800" dirty="0" smtClean="0"/>
              <a:t>Solving Problems</a:t>
            </a:r>
            <a:endParaRPr lang="en-US" sz="2800" dirty="0" smtClean="0"/>
          </a:p>
          <a:p>
            <a:pPr marL="342900" indent="-342900">
              <a:buFont typeface="Wingdings" pitchFamily="2" charset="2"/>
              <a:buChar char="ü"/>
              <a:defRPr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 of technology</a:t>
            </a:r>
            <a:endParaRPr lang="en-IN" dirty="0"/>
          </a:p>
        </p:txBody>
      </p:sp>
      <p:sp>
        <p:nvSpPr>
          <p:cNvPr id="6" name="Rectangle 5"/>
          <p:cNvSpPr/>
          <p:nvPr/>
        </p:nvSpPr>
        <p:spPr>
          <a:xfrm>
            <a:off x="357174" y="833511"/>
            <a:ext cx="857254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en-US" sz="2800" dirty="0" smtClean="0"/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800" dirty="0" smtClean="0"/>
              <a:t>Efficiency/Automation</a:t>
            </a:r>
            <a:endParaRPr lang="en-US" sz="2800" dirty="0" smtClean="0"/>
          </a:p>
          <a:p>
            <a:pPr>
              <a:buFont typeface="Wingdings" pitchFamily="2" charset="2"/>
              <a:buChar char="ü"/>
              <a:defRPr/>
            </a:pPr>
            <a:endParaRPr lang="en-US" sz="2800" dirty="0" smtClean="0"/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800" dirty="0" smtClean="0"/>
              <a:t>One view of information</a:t>
            </a:r>
            <a:endParaRPr lang="en-US" sz="2800" dirty="0" smtClean="0"/>
          </a:p>
          <a:p>
            <a:pPr marL="342900" indent="-342900">
              <a:buFont typeface="Wingdings" pitchFamily="2" charset="2"/>
              <a:buChar char="ü"/>
              <a:defRPr/>
            </a:pPr>
            <a:endParaRPr lang="en-US" sz="2800" dirty="0" smtClean="0"/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800" dirty="0" smtClean="0"/>
              <a:t>Solving Problems</a:t>
            </a:r>
            <a:endParaRPr lang="en-US" sz="2800" dirty="0" smtClean="0"/>
          </a:p>
          <a:p>
            <a:pPr marL="342900" indent="-342900">
              <a:buFont typeface="Wingdings" pitchFamily="2" charset="2"/>
              <a:buChar char="ü"/>
              <a:defRPr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World of Solutions and Customers</a:t>
            </a:r>
            <a:endParaRPr lang="en-IN" dirty="0"/>
          </a:p>
        </p:txBody>
      </p:sp>
      <p:sp>
        <p:nvSpPr>
          <p:cNvPr id="6" name="Rectangle 5"/>
          <p:cNvSpPr/>
          <p:nvPr/>
        </p:nvSpPr>
        <p:spPr>
          <a:xfrm>
            <a:off x="357174" y="833511"/>
            <a:ext cx="857254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en-US" sz="2800" dirty="0" smtClean="0"/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800" dirty="0" smtClean="0"/>
              <a:t>Booking Travel</a:t>
            </a:r>
            <a:endParaRPr lang="en-US" sz="2800" dirty="0" smtClean="0"/>
          </a:p>
          <a:p>
            <a:pPr>
              <a:buFont typeface="Wingdings" pitchFamily="2" charset="2"/>
              <a:buChar char="ü"/>
              <a:defRPr/>
            </a:pPr>
            <a:endParaRPr lang="en-US" sz="2800" dirty="0" smtClean="0"/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800" dirty="0" smtClean="0"/>
              <a:t>E-Commerce</a:t>
            </a:r>
            <a:endParaRPr lang="en-US" sz="2800" dirty="0" smtClean="0"/>
          </a:p>
          <a:p>
            <a:pPr marL="342900" indent="-342900">
              <a:buFont typeface="Wingdings" pitchFamily="2" charset="2"/>
              <a:buChar char="ü"/>
              <a:defRPr/>
            </a:pPr>
            <a:endParaRPr lang="en-US" sz="2800" dirty="0" smtClean="0"/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800" dirty="0" smtClean="0"/>
              <a:t>Search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endParaRPr lang="en-US" sz="2800" dirty="0" smtClean="0"/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800" dirty="0" smtClean="0"/>
              <a:t>Advertising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endParaRPr lang="en-US" sz="2800" dirty="0" smtClean="0"/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800" dirty="0" smtClean="0"/>
              <a:t>Communication</a:t>
            </a:r>
            <a:endParaRPr lang="en-US" sz="2800" dirty="0" smtClean="0"/>
          </a:p>
          <a:p>
            <a:pPr marL="342900" indent="-342900">
              <a:buFont typeface="Wingdings" pitchFamily="2" charset="2"/>
              <a:buChar char="ü"/>
              <a:defRPr/>
            </a:pPr>
            <a:endParaRPr lang="en-US" sz="2800" dirty="0" smtClean="0"/>
          </a:p>
          <a:p>
            <a:pPr marL="342900" indent="-342900">
              <a:defRPr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Internet Order</a:t>
            </a:r>
            <a:endParaRPr lang="en-IN" dirty="0"/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06" y="857232"/>
            <a:ext cx="9001188" cy="465908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71406" y="5286388"/>
            <a:ext cx="771530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en-US" sz="2800" dirty="0" smtClean="0"/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800" dirty="0" smtClean="0"/>
              <a:t>How is it going to change in the next 5 years  ?</a:t>
            </a:r>
            <a:endParaRPr lang="en-US" sz="2800" dirty="0" smtClean="0"/>
          </a:p>
          <a:p>
            <a:pPr>
              <a:buFont typeface="Wingdings" pitchFamily="2" charset="2"/>
              <a:buChar char="ü"/>
              <a:defRPr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Emerging models</a:t>
            </a:r>
            <a:endParaRPr lang="en-IN" dirty="0"/>
          </a:p>
        </p:txBody>
      </p:sp>
      <p:sp>
        <p:nvSpPr>
          <p:cNvPr id="6" name="Rectangle 5"/>
          <p:cNvSpPr/>
          <p:nvPr/>
        </p:nvSpPr>
        <p:spPr>
          <a:xfrm>
            <a:off x="357174" y="833511"/>
            <a:ext cx="857254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en-US" sz="2800" dirty="0" smtClean="0"/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800" dirty="0" smtClean="0"/>
              <a:t>Group Buying</a:t>
            </a:r>
            <a:endParaRPr lang="en-US" sz="2800" dirty="0" smtClean="0"/>
          </a:p>
          <a:p>
            <a:pPr>
              <a:buFont typeface="Wingdings" pitchFamily="2" charset="2"/>
              <a:buChar char="ü"/>
              <a:defRPr/>
            </a:pPr>
            <a:endParaRPr lang="en-US" sz="2800" dirty="0" smtClean="0"/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800" dirty="0" smtClean="0"/>
              <a:t>Social Networking</a:t>
            </a:r>
            <a:endParaRPr lang="en-US" sz="2800" dirty="0" smtClean="0"/>
          </a:p>
          <a:p>
            <a:pPr marL="342900" indent="-342900">
              <a:buFont typeface="Wingdings" pitchFamily="2" charset="2"/>
              <a:buChar char="ü"/>
              <a:defRPr/>
            </a:pPr>
            <a:endParaRPr lang="en-US" sz="2800" dirty="0" smtClean="0"/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800" dirty="0" smtClean="0"/>
              <a:t>B2B Commerce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endParaRPr lang="en-US" sz="2800" dirty="0" smtClean="0"/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800" dirty="0" smtClean="0"/>
              <a:t>Mobile and 3G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endParaRPr lang="en-US" sz="2800" dirty="0" smtClean="0"/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800" dirty="0" err="1" smtClean="0"/>
              <a:t>iPad</a:t>
            </a:r>
            <a:r>
              <a:rPr lang="en-US" sz="2800" dirty="0" smtClean="0"/>
              <a:t> and Tablets</a:t>
            </a:r>
            <a:endParaRPr lang="en-US" sz="2800" dirty="0" smtClean="0"/>
          </a:p>
          <a:p>
            <a:pPr marL="342900" indent="-342900">
              <a:buFont typeface="Wingdings" pitchFamily="2" charset="2"/>
              <a:buChar char="ü"/>
              <a:defRPr/>
            </a:pPr>
            <a:endParaRPr lang="en-US" sz="2800" dirty="0" smtClean="0"/>
          </a:p>
          <a:p>
            <a:pPr marL="342900" indent="-342900">
              <a:defRPr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6294</TotalTime>
  <Words>260</Words>
  <Application>Microsoft Office PowerPoint</Application>
  <PresentationFormat>On-screen Show (4:3)</PresentationFormat>
  <Paragraphs>104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Webapps – Trends and Business Models</vt:lpstr>
      <vt:lpstr>What are webapps  ?</vt:lpstr>
      <vt:lpstr>Via webapp</vt:lpstr>
      <vt:lpstr>Large companies are a collection of smaller webapps</vt:lpstr>
      <vt:lpstr>Role of technology</vt:lpstr>
      <vt:lpstr>Role of technology</vt:lpstr>
      <vt:lpstr>World of Solutions and Customers</vt:lpstr>
      <vt:lpstr>Internet Order</vt:lpstr>
      <vt:lpstr>Emerging models</vt:lpstr>
      <vt:lpstr>How do you build the next powerful app ?</vt:lpstr>
      <vt:lpstr>Points to note</vt:lpstr>
      <vt:lpstr>What will be the next killer webapp 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Via Stores: Activation</dc:title>
  <dc:creator>via</dc:creator>
  <cp:lastModifiedBy>via</cp:lastModifiedBy>
  <cp:revision>578</cp:revision>
  <dcterms:created xsi:type="dcterms:W3CDTF">2010-10-21T05:03:52Z</dcterms:created>
  <dcterms:modified xsi:type="dcterms:W3CDTF">2011-07-16T03:00:05Z</dcterms:modified>
</cp:coreProperties>
</file>