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1" r:id="rId2"/>
  </p:sldMasterIdLst>
  <p:notesMasterIdLst>
    <p:notesMasterId r:id="rId35"/>
  </p:notesMasterIdLst>
  <p:sldIdLst>
    <p:sldId id="270" r:id="rId3"/>
    <p:sldId id="276" r:id="rId4"/>
    <p:sldId id="335" r:id="rId5"/>
    <p:sldId id="315" r:id="rId6"/>
    <p:sldId id="316" r:id="rId7"/>
    <p:sldId id="309" r:id="rId8"/>
    <p:sldId id="318" r:id="rId9"/>
    <p:sldId id="337" r:id="rId10"/>
    <p:sldId id="338" r:id="rId11"/>
    <p:sldId id="340" r:id="rId12"/>
    <p:sldId id="341" r:id="rId13"/>
    <p:sldId id="339" r:id="rId14"/>
    <p:sldId id="345" r:id="rId15"/>
    <p:sldId id="320" r:id="rId16"/>
    <p:sldId id="343" r:id="rId17"/>
    <p:sldId id="319" r:id="rId18"/>
    <p:sldId id="324" r:id="rId19"/>
    <p:sldId id="321" r:id="rId20"/>
    <p:sldId id="322" r:id="rId21"/>
    <p:sldId id="327" r:id="rId22"/>
    <p:sldId id="323" r:id="rId23"/>
    <p:sldId id="325" r:id="rId24"/>
    <p:sldId id="342" r:id="rId25"/>
    <p:sldId id="326" r:id="rId26"/>
    <p:sldId id="344" r:id="rId27"/>
    <p:sldId id="317" r:id="rId28"/>
    <p:sldId id="329" r:id="rId29"/>
    <p:sldId id="330" r:id="rId30"/>
    <p:sldId id="331" r:id="rId31"/>
    <p:sldId id="279" r:id="rId32"/>
    <p:sldId id="346" r:id="rId33"/>
    <p:sldId id="30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1DC3D"/>
    <a:srgbClr val="EBDE08"/>
    <a:srgbClr val="F2E30B"/>
    <a:srgbClr val="FFEE0E"/>
    <a:srgbClr val="C7BD4A"/>
    <a:srgbClr val="540000"/>
    <a:srgbClr val="320000"/>
    <a:srgbClr val="F4E48B"/>
    <a:srgbClr val="9D9359"/>
    <a:srgbClr val="B9AD6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191" autoAdjust="0"/>
    <p:restoredTop sz="96818" autoAdjust="0"/>
  </p:normalViewPr>
  <p:slideViewPr>
    <p:cSldViewPr snapToGrid="0" snapToObjects="1">
      <p:cViewPr>
        <p:scale>
          <a:sx n="100" d="100"/>
          <a:sy n="100" d="100"/>
        </p:scale>
        <p:origin x="-1232" y="-352"/>
      </p:cViewPr>
      <p:guideLst>
        <p:guide orient="horz" pos="9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3C46D-3FC5-F94B-8605-052529ACE602}" type="doc">
      <dgm:prSet loTypeId="urn:microsoft.com/office/officeart/2005/8/layout/process1" loCatId="process" qsTypeId="urn:microsoft.com/office/officeart/2005/8/quickstyle/3D4" qsCatId="3D" csTypeId="urn:microsoft.com/office/officeart/2005/8/colors/accent6_5" csCatId="accent6" phldr="1"/>
      <dgm:spPr/>
    </dgm:pt>
    <dgm:pt modelId="{3C44E331-05C1-9E45-AF60-9BCB753CD7CA}">
      <dgm:prSet phldrT="[Text]"/>
      <dgm:spPr>
        <a:xfrm>
          <a:off x="3850" y="333086"/>
          <a:ext cx="1683711" cy="1010226"/>
        </a:xfrm>
        <a:solidFill>
          <a:srgbClr val="2D2D8A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User Research</a:t>
          </a:r>
          <a:endParaRPr lang="en-US" dirty="0">
            <a:solidFill>
              <a:srgbClr val="FFFFFF"/>
            </a:solidFill>
            <a:latin typeface="Arial"/>
            <a:ea typeface="Arial"/>
            <a:cs typeface="Arial"/>
          </a:endParaRPr>
        </a:p>
      </dgm:t>
    </dgm:pt>
    <dgm:pt modelId="{F05C2685-ED68-6749-887E-1B5048EE6FB7}" type="parTrans" cxnId="{F995D62C-62F9-254B-BB3D-C1F9B58D681B}">
      <dgm:prSet/>
      <dgm:spPr/>
      <dgm:t>
        <a:bodyPr/>
        <a:lstStyle/>
        <a:p>
          <a:endParaRPr lang="en-US"/>
        </a:p>
      </dgm:t>
    </dgm:pt>
    <dgm:pt modelId="{3BAA2051-6FF3-E444-A9CC-D4C7FBA0BE6C}" type="sibTrans" cxnId="{F995D62C-62F9-254B-BB3D-C1F9B58D681B}">
      <dgm:prSet/>
      <dgm:spPr>
        <a:xfrm>
          <a:off x="1855933" y="629419"/>
          <a:ext cx="356946" cy="417560"/>
        </a:xfrm>
        <a:solidFill>
          <a:srgbClr val="2D2D8A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gm:spPr>
      <dgm:t>
        <a:bodyPr/>
        <a:lstStyle/>
        <a:p>
          <a:endParaRPr lang="en-US">
            <a:solidFill>
              <a:srgbClr val="FFFFFF"/>
            </a:solidFill>
            <a:latin typeface="Arial"/>
            <a:ea typeface="Arial"/>
            <a:cs typeface="Arial"/>
          </a:endParaRPr>
        </a:p>
      </dgm:t>
    </dgm:pt>
    <dgm:pt modelId="{ADA49E25-1242-B34D-A632-FC63277D821A}">
      <dgm:prSet phldrT="[Text]"/>
      <dgm:spPr>
        <a:xfrm>
          <a:off x="2361046" y="333086"/>
          <a:ext cx="1683711" cy="1010226"/>
        </a:xfrm>
        <a:solidFill>
          <a:srgbClr val="2D2D8A">
            <a:alpha val="90000"/>
            <a:hueOff val="0"/>
            <a:satOff val="0"/>
            <a:lumOff val="0"/>
            <a:alphaOff val="-13333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Conceptual Design</a:t>
          </a:r>
          <a:endParaRPr lang="en-US" dirty="0">
            <a:solidFill>
              <a:srgbClr val="FFFFFF"/>
            </a:solidFill>
            <a:latin typeface="Arial"/>
            <a:ea typeface="Arial"/>
            <a:cs typeface="Arial"/>
          </a:endParaRPr>
        </a:p>
      </dgm:t>
    </dgm:pt>
    <dgm:pt modelId="{19A6A807-AE55-1746-8527-14EB2ACF3A10}" type="parTrans" cxnId="{3FFD92A9-A016-2C45-9FA7-65AF70AEA418}">
      <dgm:prSet/>
      <dgm:spPr/>
      <dgm:t>
        <a:bodyPr/>
        <a:lstStyle/>
        <a:p>
          <a:endParaRPr lang="en-US"/>
        </a:p>
      </dgm:t>
    </dgm:pt>
    <dgm:pt modelId="{533C974F-7A7D-CB4C-ADE1-B412A8C8856E}" type="sibTrans" cxnId="{3FFD92A9-A016-2C45-9FA7-65AF70AEA418}">
      <dgm:prSet/>
      <dgm:spPr>
        <a:xfrm>
          <a:off x="4213128" y="629419"/>
          <a:ext cx="356946" cy="417560"/>
        </a:xfrm>
        <a:solidFill>
          <a:srgbClr val="2D2D8A">
            <a:shade val="90000"/>
            <a:hueOff val="0"/>
            <a:satOff val="-17716"/>
            <a:lumOff val="21885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gm:spPr>
      <dgm:t>
        <a:bodyPr/>
        <a:lstStyle/>
        <a:p>
          <a:endParaRPr lang="en-US">
            <a:solidFill>
              <a:srgbClr val="FFFFFF"/>
            </a:solidFill>
            <a:latin typeface="Arial"/>
            <a:ea typeface="Arial"/>
            <a:cs typeface="Arial"/>
          </a:endParaRPr>
        </a:p>
      </dgm:t>
    </dgm:pt>
    <dgm:pt modelId="{DF416AA9-A424-5F41-954E-45543F44E648}">
      <dgm:prSet phldrT="[Text]"/>
      <dgm:spPr>
        <a:xfrm>
          <a:off x="4718242" y="333086"/>
          <a:ext cx="1683711" cy="1010226"/>
        </a:xfrm>
        <a:solidFill>
          <a:srgbClr val="2D2D8A">
            <a:alpha val="90000"/>
            <a:hueOff val="0"/>
            <a:satOff val="0"/>
            <a:lumOff val="0"/>
            <a:alphaOff val="-26667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Detailed Design &amp; Prototyping</a:t>
          </a:r>
          <a:endParaRPr lang="en-US" dirty="0">
            <a:solidFill>
              <a:srgbClr val="FFFFFF"/>
            </a:solidFill>
            <a:latin typeface="Arial"/>
            <a:ea typeface="Arial"/>
            <a:cs typeface="Arial"/>
          </a:endParaRPr>
        </a:p>
      </dgm:t>
    </dgm:pt>
    <dgm:pt modelId="{3D8FD35B-DD8C-3543-A2A3-6FDB6330D674}" type="parTrans" cxnId="{753F7048-BE9E-7549-9018-090C220232E7}">
      <dgm:prSet/>
      <dgm:spPr/>
      <dgm:t>
        <a:bodyPr/>
        <a:lstStyle/>
        <a:p>
          <a:endParaRPr lang="en-US"/>
        </a:p>
      </dgm:t>
    </dgm:pt>
    <dgm:pt modelId="{6F62A71B-9B55-0443-A528-1D78D2F65A41}" type="sibTrans" cxnId="{753F7048-BE9E-7549-9018-090C220232E7}">
      <dgm:prSet/>
      <dgm:spPr>
        <a:xfrm>
          <a:off x="6570324" y="629419"/>
          <a:ext cx="356946" cy="417560"/>
        </a:xfrm>
        <a:solidFill>
          <a:srgbClr val="2D2D8A">
            <a:shade val="90000"/>
            <a:hueOff val="0"/>
            <a:satOff val="-35432"/>
            <a:lumOff val="4377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gm:spPr>
      <dgm:t>
        <a:bodyPr/>
        <a:lstStyle/>
        <a:p>
          <a:endParaRPr lang="en-US">
            <a:solidFill>
              <a:srgbClr val="FFFFFF"/>
            </a:solidFill>
            <a:latin typeface="Arial"/>
            <a:ea typeface="Arial"/>
            <a:cs typeface="Arial"/>
          </a:endParaRPr>
        </a:p>
      </dgm:t>
    </dgm:pt>
    <dgm:pt modelId="{3F83120D-593C-D642-9260-2079FD3B286C}">
      <dgm:prSet phldrT="[Text]"/>
      <dgm:spPr>
        <a:xfrm>
          <a:off x="7075437" y="333086"/>
          <a:ext cx="1683711" cy="1010226"/>
        </a:xfrm>
        <a:solidFill>
          <a:srgbClr val="2D2D8A">
            <a:alpha val="90000"/>
            <a:hueOff val="0"/>
            <a:satOff val="0"/>
            <a:lumOff val="0"/>
            <a:alphaOff val="-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Data Analytics and Feedback</a:t>
          </a:r>
          <a:endParaRPr lang="en-US" dirty="0">
            <a:solidFill>
              <a:srgbClr val="FFFFFF"/>
            </a:solidFill>
            <a:latin typeface="Arial"/>
            <a:ea typeface="Arial"/>
            <a:cs typeface="Arial"/>
          </a:endParaRPr>
        </a:p>
      </dgm:t>
    </dgm:pt>
    <dgm:pt modelId="{DDB61876-09CF-454F-865B-DFE07F096285}" type="parTrans" cxnId="{9E36E16C-5CDC-064E-8CD2-1CE02642D7C3}">
      <dgm:prSet/>
      <dgm:spPr/>
      <dgm:t>
        <a:bodyPr/>
        <a:lstStyle/>
        <a:p>
          <a:endParaRPr lang="en-US"/>
        </a:p>
      </dgm:t>
    </dgm:pt>
    <dgm:pt modelId="{0F5CD569-195C-8D41-8BA7-7483146024CA}" type="sibTrans" cxnId="{9E36E16C-5CDC-064E-8CD2-1CE02642D7C3}">
      <dgm:prSet/>
      <dgm:spPr/>
      <dgm:t>
        <a:bodyPr/>
        <a:lstStyle/>
        <a:p>
          <a:endParaRPr lang="en-US"/>
        </a:p>
      </dgm:t>
    </dgm:pt>
    <dgm:pt modelId="{E13E82CF-02EE-6543-AF51-9E0BBEF870ED}" type="pres">
      <dgm:prSet presAssocID="{3623C46D-3FC5-F94B-8605-052529ACE602}" presName="Name0" presStyleCnt="0">
        <dgm:presLayoutVars>
          <dgm:dir/>
          <dgm:resizeHandles val="exact"/>
        </dgm:presLayoutVars>
      </dgm:prSet>
      <dgm:spPr/>
    </dgm:pt>
    <dgm:pt modelId="{1B4D4B8B-EF68-9649-B5A9-8950EC22E6CE}" type="pres">
      <dgm:prSet presAssocID="{3C44E331-05C1-9E45-AF60-9BCB753CD7CA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E0EF004-4F7E-454D-AEED-E8438723EB57}" type="pres">
      <dgm:prSet presAssocID="{3BAA2051-6FF3-E444-A9CC-D4C7FBA0BE6C}" presName="sibTrans" presStyleLbl="sibTrans2D1" presStyleIdx="0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D1ADE811-78F2-A348-B6CD-278B820D3484}" type="pres">
      <dgm:prSet presAssocID="{3BAA2051-6FF3-E444-A9CC-D4C7FBA0BE6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EF08E65A-FCA0-D24D-B205-D8267F5B26D5}" type="pres">
      <dgm:prSet presAssocID="{ADA49E25-1242-B34D-A632-FC63277D821A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B706515-BEEA-4E49-84C8-A1842A59B609}" type="pres">
      <dgm:prSet presAssocID="{533C974F-7A7D-CB4C-ADE1-B412A8C8856E}" presName="sibTrans" presStyleLbl="sibTrans2D1" presStyleIdx="1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E3A14F6F-1C59-5440-B80F-D199E06B03B8}" type="pres">
      <dgm:prSet presAssocID="{533C974F-7A7D-CB4C-ADE1-B412A8C8856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716BB02-9287-BF4E-B520-BE1A2EEE330B}" type="pres">
      <dgm:prSet presAssocID="{DF416AA9-A424-5F41-954E-45543F44E6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5F2BA36-ECE5-364F-9811-8279989F5519}" type="pres">
      <dgm:prSet presAssocID="{6F62A71B-9B55-0443-A528-1D78D2F65A41}" presName="sibTrans" presStyleLbl="sibTrans2D1" presStyleIdx="2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55A58F08-85EF-A74B-B5DA-5B7BA9162EC4}" type="pres">
      <dgm:prSet presAssocID="{6F62A71B-9B55-0443-A528-1D78D2F65A4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4EA4CA6-E909-394B-9196-017E1555AF7D}" type="pres">
      <dgm:prSet presAssocID="{3F83120D-593C-D642-9260-2079FD3B286C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86FEAF6A-E572-784E-947C-0E8DEB84D12F}" type="presOf" srcId="{ADA49E25-1242-B34D-A632-FC63277D821A}" destId="{EF08E65A-FCA0-D24D-B205-D8267F5B26D5}" srcOrd="0" destOrd="0" presId="urn:microsoft.com/office/officeart/2005/8/layout/process1"/>
    <dgm:cxn modelId="{5A257745-85EE-9F49-A0CE-7F49721360C0}" type="presOf" srcId="{3BAA2051-6FF3-E444-A9CC-D4C7FBA0BE6C}" destId="{7E0EF004-4F7E-454D-AEED-E8438723EB57}" srcOrd="0" destOrd="0" presId="urn:microsoft.com/office/officeart/2005/8/layout/process1"/>
    <dgm:cxn modelId="{36930937-CE63-D345-B191-6B180A11C737}" type="presOf" srcId="{3C44E331-05C1-9E45-AF60-9BCB753CD7CA}" destId="{1B4D4B8B-EF68-9649-B5A9-8950EC22E6CE}" srcOrd="0" destOrd="0" presId="urn:microsoft.com/office/officeart/2005/8/layout/process1"/>
    <dgm:cxn modelId="{772A1869-B699-0145-B9C8-7227FD2E9DC4}" type="presOf" srcId="{6F62A71B-9B55-0443-A528-1D78D2F65A41}" destId="{25F2BA36-ECE5-364F-9811-8279989F5519}" srcOrd="0" destOrd="0" presId="urn:microsoft.com/office/officeart/2005/8/layout/process1"/>
    <dgm:cxn modelId="{3727E0D2-636D-534E-8372-54098CC6B0F8}" type="presOf" srcId="{533C974F-7A7D-CB4C-ADE1-B412A8C8856E}" destId="{3B706515-BEEA-4E49-84C8-A1842A59B609}" srcOrd="0" destOrd="0" presId="urn:microsoft.com/office/officeart/2005/8/layout/process1"/>
    <dgm:cxn modelId="{3FFD92A9-A016-2C45-9FA7-65AF70AEA418}" srcId="{3623C46D-3FC5-F94B-8605-052529ACE602}" destId="{ADA49E25-1242-B34D-A632-FC63277D821A}" srcOrd="1" destOrd="0" parTransId="{19A6A807-AE55-1746-8527-14EB2ACF3A10}" sibTransId="{533C974F-7A7D-CB4C-ADE1-B412A8C8856E}"/>
    <dgm:cxn modelId="{753F7048-BE9E-7549-9018-090C220232E7}" srcId="{3623C46D-3FC5-F94B-8605-052529ACE602}" destId="{DF416AA9-A424-5F41-954E-45543F44E648}" srcOrd="2" destOrd="0" parTransId="{3D8FD35B-DD8C-3543-A2A3-6FDB6330D674}" sibTransId="{6F62A71B-9B55-0443-A528-1D78D2F65A41}"/>
    <dgm:cxn modelId="{AC97D396-CC58-F64E-AB6F-48F104FC9AE6}" type="presOf" srcId="{3623C46D-3FC5-F94B-8605-052529ACE602}" destId="{E13E82CF-02EE-6543-AF51-9E0BBEF870ED}" srcOrd="0" destOrd="0" presId="urn:microsoft.com/office/officeart/2005/8/layout/process1"/>
    <dgm:cxn modelId="{EC61CCFD-B9BE-B147-B92A-AFE15FB6662B}" type="presOf" srcId="{3BAA2051-6FF3-E444-A9CC-D4C7FBA0BE6C}" destId="{D1ADE811-78F2-A348-B6CD-278B820D3484}" srcOrd="1" destOrd="0" presId="urn:microsoft.com/office/officeart/2005/8/layout/process1"/>
    <dgm:cxn modelId="{B521E826-C446-6144-B580-36242DF848A3}" type="presOf" srcId="{3F83120D-593C-D642-9260-2079FD3B286C}" destId="{B4EA4CA6-E909-394B-9196-017E1555AF7D}" srcOrd="0" destOrd="0" presId="urn:microsoft.com/office/officeart/2005/8/layout/process1"/>
    <dgm:cxn modelId="{CE4CF95E-A78D-014A-B8B6-5152F5C330F3}" type="presOf" srcId="{DF416AA9-A424-5F41-954E-45543F44E648}" destId="{0716BB02-9287-BF4E-B520-BE1A2EEE330B}" srcOrd="0" destOrd="0" presId="urn:microsoft.com/office/officeart/2005/8/layout/process1"/>
    <dgm:cxn modelId="{88DCFA84-319D-8441-A914-1748C42BC5F5}" type="presOf" srcId="{533C974F-7A7D-CB4C-ADE1-B412A8C8856E}" destId="{E3A14F6F-1C59-5440-B80F-D199E06B03B8}" srcOrd="1" destOrd="0" presId="urn:microsoft.com/office/officeart/2005/8/layout/process1"/>
    <dgm:cxn modelId="{F995D62C-62F9-254B-BB3D-C1F9B58D681B}" srcId="{3623C46D-3FC5-F94B-8605-052529ACE602}" destId="{3C44E331-05C1-9E45-AF60-9BCB753CD7CA}" srcOrd="0" destOrd="0" parTransId="{F05C2685-ED68-6749-887E-1B5048EE6FB7}" sibTransId="{3BAA2051-6FF3-E444-A9CC-D4C7FBA0BE6C}"/>
    <dgm:cxn modelId="{9E36E16C-5CDC-064E-8CD2-1CE02642D7C3}" srcId="{3623C46D-3FC5-F94B-8605-052529ACE602}" destId="{3F83120D-593C-D642-9260-2079FD3B286C}" srcOrd="3" destOrd="0" parTransId="{DDB61876-09CF-454F-865B-DFE07F096285}" sibTransId="{0F5CD569-195C-8D41-8BA7-7483146024CA}"/>
    <dgm:cxn modelId="{99ED9925-3372-CB46-946B-366375F791BF}" type="presOf" srcId="{6F62A71B-9B55-0443-A528-1D78D2F65A41}" destId="{55A58F08-85EF-A74B-B5DA-5B7BA9162EC4}" srcOrd="1" destOrd="0" presId="urn:microsoft.com/office/officeart/2005/8/layout/process1"/>
    <dgm:cxn modelId="{1F292629-13C1-BE4D-BC55-7B3C50F8CFB4}" type="presParOf" srcId="{E13E82CF-02EE-6543-AF51-9E0BBEF870ED}" destId="{1B4D4B8B-EF68-9649-B5A9-8950EC22E6CE}" srcOrd="0" destOrd="0" presId="urn:microsoft.com/office/officeart/2005/8/layout/process1"/>
    <dgm:cxn modelId="{E15C39DB-1C8D-6B49-927C-40B4E6846103}" type="presParOf" srcId="{E13E82CF-02EE-6543-AF51-9E0BBEF870ED}" destId="{7E0EF004-4F7E-454D-AEED-E8438723EB57}" srcOrd="1" destOrd="0" presId="urn:microsoft.com/office/officeart/2005/8/layout/process1"/>
    <dgm:cxn modelId="{C61F446C-396E-B84D-960F-C7F408C13DBC}" type="presParOf" srcId="{7E0EF004-4F7E-454D-AEED-E8438723EB57}" destId="{D1ADE811-78F2-A348-B6CD-278B820D3484}" srcOrd="0" destOrd="0" presId="urn:microsoft.com/office/officeart/2005/8/layout/process1"/>
    <dgm:cxn modelId="{70637581-3654-C54E-B38A-5A61F5605B7F}" type="presParOf" srcId="{E13E82CF-02EE-6543-AF51-9E0BBEF870ED}" destId="{EF08E65A-FCA0-D24D-B205-D8267F5B26D5}" srcOrd="2" destOrd="0" presId="urn:microsoft.com/office/officeart/2005/8/layout/process1"/>
    <dgm:cxn modelId="{2BCEBBCC-91A9-A04B-8E98-7AA9CEA96450}" type="presParOf" srcId="{E13E82CF-02EE-6543-AF51-9E0BBEF870ED}" destId="{3B706515-BEEA-4E49-84C8-A1842A59B609}" srcOrd="3" destOrd="0" presId="urn:microsoft.com/office/officeart/2005/8/layout/process1"/>
    <dgm:cxn modelId="{CB6F0087-4824-0D49-ADF0-8AAC7D8C5DBB}" type="presParOf" srcId="{3B706515-BEEA-4E49-84C8-A1842A59B609}" destId="{E3A14F6F-1C59-5440-B80F-D199E06B03B8}" srcOrd="0" destOrd="0" presId="urn:microsoft.com/office/officeart/2005/8/layout/process1"/>
    <dgm:cxn modelId="{5460B2D4-5836-9242-A2BF-4024AFB1B827}" type="presParOf" srcId="{E13E82CF-02EE-6543-AF51-9E0BBEF870ED}" destId="{0716BB02-9287-BF4E-B520-BE1A2EEE330B}" srcOrd="4" destOrd="0" presId="urn:microsoft.com/office/officeart/2005/8/layout/process1"/>
    <dgm:cxn modelId="{CAD5BFD0-8DC5-D741-A841-9EAA3D810E55}" type="presParOf" srcId="{E13E82CF-02EE-6543-AF51-9E0BBEF870ED}" destId="{25F2BA36-ECE5-364F-9811-8279989F5519}" srcOrd="5" destOrd="0" presId="urn:microsoft.com/office/officeart/2005/8/layout/process1"/>
    <dgm:cxn modelId="{70664D99-55A0-C745-922E-9117177C63C3}" type="presParOf" srcId="{25F2BA36-ECE5-364F-9811-8279989F5519}" destId="{55A58F08-85EF-A74B-B5DA-5B7BA9162EC4}" srcOrd="0" destOrd="0" presId="urn:microsoft.com/office/officeart/2005/8/layout/process1"/>
    <dgm:cxn modelId="{25D9439F-06E9-9E4A-8E8C-00775F11A19E}" type="presParOf" srcId="{E13E82CF-02EE-6543-AF51-9E0BBEF870ED}" destId="{B4EA4CA6-E909-394B-9196-017E1555AF7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4D4B8B-EF68-9649-B5A9-8950EC22E6CE}">
      <dsp:nvSpPr>
        <dsp:cNvPr id="0" name=""/>
        <dsp:cNvSpPr/>
      </dsp:nvSpPr>
      <dsp:spPr>
        <a:xfrm>
          <a:off x="3850" y="333086"/>
          <a:ext cx="1683711" cy="1010226"/>
        </a:xfrm>
        <a:prstGeom prst="roundRect">
          <a:avLst>
            <a:gd name="adj" fmla="val 10000"/>
          </a:avLst>
        </a:prstGeom>
        <a:solidFill>
          <a:srgbClr val="2D2D8A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User Research</a:t>
          </a:r>
          <a:endParaRPr lang="en-US" sz="1900" kern="1200" dirty="0">
            <a:solidFill>
              <a:srgbClr val="FFFFFF"/>
            </a:solidFill>
            <a:latin typeface="Arial"/>
            <a:ea typeface="Arial"/>
            <a:cs typeface="Arial"/>
          </a:endParaRPr>
        </a:p>
      </dsp:txBody>
      <dsp:txXfrm>
        <a:off x="3850" y="333086"/>
        <a:ext cx="1683711" cy="1010226"/>
      </dsp:txXfrm>
    </dsp:sp>
    <dsp:sp modelId="{7E0EF004-4F7E-454D-AEED-E8438723EB57}">
      <dsp:nvSpPr>
        <dsp:cNvPr id="0" name=""/>
        <dsp:cNvSpPr/>
      </dsp:nvSpPr>
      <dsp:spPr>
        <a:xfrm>
          <a:off x="1855933" y="629419"/>
          <a:ext cx="356946" cy="417560"/>
        </a:xfrm>
        <a:prstGeom prst="rightArrow">
          <a:avLst>
            <a:gd name="adj1" fmla="val 60000"/>
            <a:gd name="adj2" fmla="val 50000"/>
          </a:avLst>
        </a:prstGeom>
        <a:solidFill>
          <a:srgbClr val="2D2D8A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rgbClr val="FFFFFF"/>
            </a:solidFill>
            <a:latin typeface="Arial"/>
            <a:ea typeface="Arial"/>
            <a:cs typeface="Arial"/>
          </a:endParaRPr>
        </a:p>
      </dsp:txBody>
      <dsp:txXfrm>
        <a:off x="1855933" y="629419"/>
        <a:ext cx="356946" cy="417560"/>
      </dsp:txXfrm>
    </dsp:sp>
    <dsp:sp modelId="{EF08E65A-FCA0-D24D-B205-D8267F5B26D5}">
      <dsp:nvSpPr>
        <dsp:cNvPr id="0" name=""/>
        <dsp:cNvSpPr/>
      </dsp:nvSpPr>
      <dsp:spPr>
        <a:xfrm>
          <a:off x="2361046" y="333086"/>
          <a:ext cx="1683711" cy="1010226"/>
        </a:xfrm>
        <a:prstGeom prst="roundRect">
          <a:avLst>
            <a:gd name="adj" fmla="val 10000"/>
          </a:avLst>
        </a:prstGeom>
        <a:solidFill>
          <a:srgbClr val="2D2D8A">
            <a:alpha val="90000"/>
            <a:hueOff val="0"/>
            <a:satOff val="0"/>
            <a:lumOff val="0"/>
            <a:alphaOff val="-13333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Conceptual Design</a:t>
          </a:r>
          <a:endParaRPr lang="en-US" sz="1900" kern="1200" dirty="0">
            <a:solidFill>
              <a:srgbClr val="FFFFFF"/>
            </a:solidFill>
            <a:latin typeface="Arial"/>
            <a:ea typeface="Arial"/>
            <a:cs typeface="Arial"/>
          </a:endParaRPr>
        </a:p>
      </dsp:txBody>
      <dsp:txXfrm>
        <a:off x="2361046" y="333086"/>
        <a:ext cx="1683711" cy="1010226"/>
      </dsp:txXfrm>
    </dsp:sp>
    <dsp:sp modelId="{3B706515-BEEA-4E49-84C8-A1842A59B609}">
      <dsp:nvSpPr>
        <dsp:cNvPr id="0" name=""/>
        <dsp:cNvSpPr/>
      </dsp:nvSpPr>
      <dsp:spPr>
        <a:xfrm>
          <a:off x="4213128" y="629419"/>
          <a:ext cx="356946" cy="417560"/>
        </a:xfrm>
        <a:prstGeom prst="rightArrow">
          <a:avLst>
            <a:gd name="adj1" fmla="val 60000"/>
            <a:gd name="adj2" fmla="val 50000"/>
          </a:avLst>
        </a:prstGeom>
        <a:solidFill>
          <a:srgbClr val="2D2D8A">
            <a:shade val="90000"/>
            <a:hueOff val="0"/>
            <a:satOff val="-17716"/>
            <a:lumOff val="21885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rgbClr val="FFFFFF"/>
            </a:solidFill>
            <a:latin typeface="Arial"/>
            <a:ea typeface="Arial"/>
            <a:cs typeface="Arial"/>
          </a:endParaRPr>
        </a:p>
      </dsp:txBody>
      <dsp:txXfrm>
        <a:off x="4213128" y="629419"/>
        <a:ext cx="356946" cy="417560"/>
      </dsp:txXfrm>
    </dsp:sp>
    <dsp:sp modelId="{0716BB02-9287-BF4E-B520-BE1A2EEE330B}">
      <dsp:nvSpPr>
        <dsp:cNvPr id="0" name=""/>
        <dsp:cNvSpPr/>
      </dsp:nvSpPr>
      <dsp:spPr>
        <a:xfrm>
          <a:off x="4718242" y="333086"/>
          <a:ext cx="1683711" cy="1010226"/>
        </a:xfrm>
        <a:prstGeom prst="roundRect">
          <a:avLst>
            <a:gd name="adj" fmla="val 10000"/>
          </a:avLst>
        </a:prstGeom>
        <a:solidFill>
          <a:srgbClr val="2D2D8A">
            <a:alpha val="90000"/>
            <a:hueOff val="0"/>
            <a:satOff val="0"/>
            <a:lumOff val="0"/>
            <a:alphaOff val="-26667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Detailed Design &amp; Prototyping</a:t>
          </a:r>
          <a:endParaRPr lang="en-US" sz="1900" kern="1200" dirty="0">
            <a:solidFill>
              <a:srgbClr val="FFFFFF"/>
            </a:solidFill>
            <a:latin typeface="Arial"/>
            <a:ea typeface="Arial"/>
            <a:cs typeface="Arial"/>
          </a:endParaRPr>
        </a:p>
      </dsp:txBody>
      <dsp:txXfrm>
        <a:off x="4718242" y="333086"/>
        <a:ext cx="1683711" cy="1010226"/>
      </dsp:txXfrm>
    </dsp:sp>
    <dsp:sp modelId="{25F2BA36-ECE5-364F-9811-8279989F5519}">
      <dsp:nvSpPr>
        <dsp:cNvPr id="0" name=""/>
        <dsp:cNvSpPr/>
      </dsp:nvSpPr>
      <dsp:spPr>
        <a:xfrm>
          <a:off x="6570324" y="629419"/>
          <a:ext cx="356946" cy="417560"/>
        </a:xfrm>
        <a:prstGeom prst="rightArrow">
          <a:avLst>
            <a:gd name="adj1" fmla="val 60000"/>
            <a:gd name="adj2" fmla="val 50000"/>
          </a:avLst>
        </a:prstGeom>
        <a:solidFill>
          <a:srgbClr val="2D2D8A">
            <a:shade val="90000"/>
            <a:hueOff val="0"/>
            <a:satOff val="-35432"/>
            <a:lumOff val="4377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rgbClr val="FFFFFF"/>
            </a:solidFill>
            <a:latin typeface="Arial"/>
            <a:ea typeface="Arial"/>
            <a:cs typeface="Arial"/>
          </a:endParaRPr>
        </a:p>
      </dsp:txBody>
      <dsp:txXfrm>
        <a:off x="6570324" y="629419"/>
        <a:ext cx="356946" cy="417560"/>
      </dsp:txXfrm>
    </dsp:sp>
    <dsp:sp modelId="{B4EA4CA6-E909-394B-9196-017E1555AF7D}">
      <dsp:nvSpPr>
        <dsp:cNvPr id="0" name=""/>
        <dsp:cNvSpPr/>
      </dsp:nvSpPr>
      <dsp:spPr>
        <a:xfrm>
          <a:off x="7075437" y="333086"/>
          <a:ext cx="1683711" cy="1010226"/>
        </a:xfrm>
        <a:prstGeom prst="roundRect">
          <a:avLst>
            <a:gd name="adj" fmla="val 10000"/>
          </a:avLst>
        </a:prstGeom>
        <a:solidFill>
          <a:srgbClr val="2D2D8A">
            <a:alpha val="90000"/>
            <a:hueOff val="0"/>
            <a:satOff val="0"/>
            <a:lumOff val="0"/>
            <a:alphaOff val="-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  <a:latin typeface="Arial"/>
              <a:ea typeface="Arial"/>
              <a:cs typeface="Arial"/>
            </a:rPr>
            <a:t>Data Analytics and Feedback</a:t>
          </a:r>
          <a:endParaRPr lang="en-US" sz="1900" kern="1200" dirty="0">
            <a:solidFill>
              <a:srgbClr val="FFFFFF"/>
            </a:solidFill>
            <a:latin typeface="Arial"/>
            <a:ea typeface="Arial"/>
            <a:cs typeface="Arial"/>
          </a:endParaRPr>
        </a:p>
      </dsp:txBody>
      <dsp:txXfrm>
        <a:off x="7075437" y="333086"/>
        <a:ext cx="1683711" cy="1010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566BC-0BF9-0247-ABAE-67262B37C724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6413A-FEC8-6244-8C3E-7618D4224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70020" y="261468"/>
            <a:ext cx="8204080" cy="457200"/>
          </a:xfrm>
          <a:prstGeom prst="rect">
            <a:avLst/>
          </a:prstGeom>
        </p:spPr>
        <p:txBody>
          <a:bodyPr wrap="square" lIns="0" tIns="45720" rIns="0" bIns="45720" anchor="ctr">
            <a:noAutofit/>
          </a:bodyPr>
          <a:lstStyle>
            <a:lvl1pPr algn="r">
              <a:defRPr sz="3200" spc="0">
                <a:solidFill>
                  <a:srgbClr val="7B0099"/>
                </a:solidFill>
                <a:latin typeface="+mj-lt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70020" y="794868"/>
            <a:ext cx="8204080" cy="546253"/>
          </a:xfrm>
          <a:prstGeom prst="rect">
            <a:avLst/>
          </a:prstGeom>
        </p:spPr>
        <p:txBody>
          <a:bodyPr wrap="square" lIns="0" tIns="45720" rIns="0" bIns="45720" rtlCol="0" anchor="ctr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US" sz="2400" b="0" kern="1200" spc="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69983" y="1341120"/>
            <a:ext cx="8204080" cy="548640"/>
          </a:xfrm>
          <a:prstGeom prst="rect">
            <a:avLst/>
          </a:prstGeom>
        </p:spPr>
        <p:txBody>
          <a:bodyPr wrap="square" lIns="0" tIns="45720" rIns="0" bIns="45720" rtlCol="0" anchor="ctr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2400" b="0" kern="1200" spc="0" smtClean="0">
                <a:solidFill>
                  <a:schemeClr val="tx1"/>
                </a:solidFill>
                <a:latin typeface="+mj-lt"/>
                <a:ea typeface="Verdana" pitchFamily="34" charset="0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2pPr>
            <a:lvl3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3pPr>
            <a:lvl4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4pPr>
            <a:lvl5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76915-B750-414F-9BA9-413E763CE0FC}" type="datetimeFigureOut">
              <a:rPr lang="en-US" smtClean="0"/>
              <a:pPr/>
              <a:t>11/4/11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8565" y="0"/>
            <a:ext cx="8208236" cy="7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8" name="Text Placeholder 27"/>
          <p:cNvSpPr>
            <a:spLocks noGrp="1"/>
          </p:cNvSpPr>
          <p:nvPr>
            <p:ph type="body" idx="1"/>
          </p:nvPr>
        </p:nvSpPr>
        <p:spPr>
          <a:xfrm>
            <a:off x="478567" y="1004888"/>
            <a:ext cx="8208235" cy="5170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r="12203" b="12625"/>
          <a:stretch>
            <a:fillRect/>
          </a:stretch>
        </p:blipFill>
        <p:spPr>
          <a:xfrm>
            <a:off x="8351404" y="6175226"/>
            <a:ext cx="792597" cy="6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24"/>
          <p:cNvSpPr>
            <a:spLocks noGrp="1"/>
          </p:cNvSpPr>
          <p:nvPr>
            <p:ph type="dt" sz="half" idx="2"/>
          </p:nvPr>
        </p:nvSpPr>
        <p:spPr>
          <a:xfrm>
            <a:off x="4819932" y="6492874"/>
            <a:ext cx="3324430" cy="3651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/>
            <a:fld id="{A02855AF-4ABC-E347-A261-ECBFB1767D70}" type="datetime1">
              <a:rPr lang="en-US" smtClean="0">
                <a:solidFill>
                  <a:prstClr val="black"/>
                </a:solidFill>
              </a:rPr>
              <a:pPr defTabSz="914400"/>
              <a:t>11/4/11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478568" y="6492874"/>
            <a:ext cx="3845501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/>
            <a:r>
              <a:rPr lang="en-US" smtClean="0">
                <a:solidFill>
                  <a:prstClr val="black"/>
                </a:solidFill>
              </a:rPr>
              <a:t>Yahoo! Presentation, 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4324069" y="6492874"/>
            <a:ext cx="495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/>
            <a:fld id="{99921478-9A63-450E-8942-C240FE31B1C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7B00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9pPr>
    </p:titleStyle>
    <p:bodyStyle>
      <a:lvl1pPr marL="233363" indent="-233363" algn="l" rtl="0" eaLnBrk="1" fontAlgn="base" hangingPunct="1">
        <a:spcBef>
          <a:spcPts val="0"/>
        </a:spcBef>
        <a:spcAft>
          <a:spcPts val="600"/>
        </a:spcAft>
        <a:buClrTx/>
        <a:buFont typeface="Wingdings" pitchFamily="2" charset="2"/>
        <a:buChar char="§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3838" algn="l" rtl="0" eaLnBrk="1" fontAlgn="base" hangingPunct="1">
        <a:spcBef>
          <a:spcPts val="0"/>
        </a:spcBef>
        <a:spcAft>
          <a:spcPts val="600"/>
        </a:spcAft>
        <a:buClrTx/>
        <a:buSzPct val="80000"/>
        <a:buFont typeface="Calibri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rtl="0" eaLnBrk="1" fontAlgn="base" hangingPunct="1">
        <a:spcBef>
          <a:spcPts val="0"/>
        </a:spcBef>
        <a:spcAft>
          <a:spcPts val="600"/>
        </a:spcAft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3838" algn="l" rtl="0" eaLnBrk="1" fontAlgn="base" hangingPunct="1">
        <a:spcBef>
          <a:spcPts val="0"/>
        </a:spcBef>
        <a:spcAft>
          <a:spcPts val="600"/>
        </a:spcAft>
        <a:buClrTx/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33363" algn="l" rtl="0" eaLnBrk="1" fontAlgn="base" hangingPunct="1">
        <a:spcBef>
          <a:spcPts val="0"/>
        </a:spcBef>
        <a:spcAft>
          <a:spcPts val="600"/>
        </a:spcAft>
        <a:buClrTx/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7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15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5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tiff"/><Relationship Id="rId5" Type="http://schemas.openxmlformats.org/officeDocument/2006/relationships/image" Target="../media/image72.tif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2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13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46" y="-25400"/>
            <a:ext cx="9227086" cy="690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02400" y="6316246"/>
            <a:ext cx="2209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DFC23F"/>
                </a:solidFill>
              </a:rPr>
              <a:t>Ashutosh Kumar, Yahoo! Design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5354" y="563721"/>
            <a:ext cx="4454746" cy="369332"/>
          </a:xfrm>
          <a:prstGeom prst="rect">
            <a:avLst/>
          </a:prstGeom>
          <a:noFill/>
          <a:effectLst>
            <a:outerShdw blurRad="38100" dist="38100" dir="2700000">
              <a:srgbClr val="000000">
                <a:alpha val="1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00"/>
                </a:solidFill>
                <a:latin typeface="Candara"/>
                <a:cs typeface="Candara"/>
              </a:rPr>
              <a:t>Design Strategy for</a:t>
            </a:r>
            <a:endParaRPr lang="en-US" i="1" dirty="0">
              <a:solidFill>
                <a:srgbClr val="FFFF00"/>
              </a:solidFill>
              <a:latin typeface="Candara"/>
              <a:cs typeface="Candar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692" y="843409"/>
            <a:ext cx="7600708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 smtClean="0">
                <a:solidFill>
                  <a:srgbClr val="D1341B"/>
                </a:solidFill>
                <a:latin typeface="Trebuchet MS"/>
                <a:cs typeface="Trebuchet MS"/>
              </a:rPr>
              <a:t>Cross-Device User Experience</a:t>
            </a:r>
            <a:endParaRPr lang="en-US" sz="2500" b="1" dirty="0">
              <a:solidFill>
                <a:srgbClr val="D1341B"/>
              </a:solidFill>
              <a:latin typeface="Trebuchet MS"/>
              <a:cs typeface="Trebuchet M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7460468" y="95566"/>
            <a:ext cx="2134700" cy="724366"/>
          </a:xfrm>
          <a:prstGeom prst="line">
            <a:avLst/>
          </a:prstGeom>
          <a:ln w="3175" cap="flat" cmpd="sng" algn="ctr">
            <a:solidFill>
              <a:srgbClr val="F4E48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5332120" y="7010400"/>
            <a:ext cx="1796485" cy="609600"/>
          </a:xfrm>
          <a:prstGeom prst="line">
            <a:avLst/>
          </a:prstGeom>
          <a:ln w="3175" cap="flat" cmpd="sng" algn="ctr">
            <a:solidFill>
              <a:srgbClr val="B9AD6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137365" y="1269663"/>
            <a:ext cx="3327400" cy="2007020"/>
          </a:xfrm>
          <a:prstGeom prst="roundRect">
            <a:avLst>
              <a:gd name="adj" fmla="val 3102"/>
            </a:avLst>
          </a:prstGeom>
          <a:noFill/>
          <a:ln w="12700" cap="flat" cmpd="sng" algn="ctr">
            <a:solidFill>
              <a:srgbClr val="FFFEC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26266" y="1341631"/>
            <a:ext cx="3168867" cy="1858770"/>
          </a:xfrm>
          <a:prstGeom prst="roundRect">
            <a:avLst>
              <a:gd name="adj" fmla="val 0"/>
            </a:avLst>
          </a:prstGeom>
          <a:noFill/>
          <a:ln w="3175" cap="flat" cmpd="sng" algn="ctr">
            <a:solidFill>
              <a:srgbClr val="FFFECF">
                <a:alpha val="3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350250" y="4317791"/>
            <a:ext cx="561435" cy="1003510"/>
          </a:xfrm>
          <a:prstGeom prst="roundRect">
            <a:avLst>
              <a:gd name="adj" fmla="val 16214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8382000" y="4413041"/>
            <a:ext cx="491585" cy="755859"/>
          </a:xfrm>
          <a:prstGeom prst="roundRect">
            <a:avLst>
              <a:gd name="adj" fmla="val 1631"/>
            </a:avLst>
          </a:prstGeom>
          <a:noFill/>
          <a:ln w="3175" cap="flat" cmpd="sng" algn="ctr">
            <a:solidFill>
              <a:srgbClr val="FFFECF">
                <a:alpha val="43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6417215" y="3681481"/>
            <a:ext cx="1142999" cy="839726"/>
          </a:xfrm>
          <a:prstGeom prst="roundRect">
            <a:avLst>
              <a:gd name="adj" fmla="val 7140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6480715" y="3746298"/>
            <a:ext cx="1009649" cy="724109"/>
          </a:xfrm>
          <a:prstGeom prst="roundRect">
            <a:avLst>
              <a:gd name="adj" fmla="val 1631"/>
            </a:avLst>
          </a:prstGeom>
          <a:noFill/>
          <a:ln w="3175" cap="flat" cmpd="sng" algn="ctr">
            <a:solidFill>
              <a:srgbClr val="FFFECF">
                <a:alpha val="5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3771901" y="2603500"/>
            <a:ext cx="1955799" cy="1270321"/>
          </a:xfrm>
          <a:prstGeom prst="roundRect">
            <a:avLst>
              <a:gd name="adj" fmla="val 7140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3825654" y="2673246"/>
            <a:ext cx="1863946" cy="1149775"/>
          </a:xfrm>
          <a:prstGeom prst="roundRect">
            <a:avLst>
              <a:gd name="adj" fmla="val 1631"/>
            </a:avLst>
          </a:prstGeom>
          <a:noFill/>
          <a:ln w="3175" cap="flat" cmpd="sng" algn="ctr">
            <a:solidFill>
              <a:srgbClr val="FFFECF">
                <a:alpha val="5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3780379" y="3898903"/>
            <a:ext cx="1955799" cy="9345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98189" y="1240031"/>
            <a:ext cx="445474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595959"/>
                </a:solidFill>
                <a:latin typeface="Candara"/>
                <a:cs typeface="Candara"/>
              </a:rPr>
              <a:t>Silicon India WebApps 2011 Chennai</a:t>
            </a:r>
            <a:endParaRPr lang="en-US" i="1" dirty="0">
              <a:solidFill>
                <a:srgbClr val="595959"/>
              </a:solidFill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257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Consumption Pattern is Changing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4" y="1444829"/>
            <a:ext cx="2032000" cy="2920997"/>
          </a:xfrm>
          <a:prstGeom prst="rect">
            <a:avLst/>
          </a:prstGeom>
          <a:effectLst>
            <a:reflection stA="22000" endPos="21000" dist="381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404" y="1444830"/>
            <a:ext cx="2120900" cy="3047999"/>
          </a:xfrm>
          <a:prstGeom prst="rect">
            <a:avLst/>
          </a:prstGeom>
          <a:effectLst>
            <a:reflection stA="22000" endPos="21000" dist="381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352" y="1444829"/>
            <a:ext cx="2120900" cy="3047999"/>
          </a:xfrm>
          <a:prstGeom prst="rect">
            <a:avLst/>
          </a:prstGeom>
          <a:effectLst>
            <a:reflection stA="22000" endPos="21000" dist="381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661924" y="4498925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Gotham-Bold"/>
                <a:cs typeface="Gotham-Bold"/>
              </a:rPr>
              <a:t>Yahoo! Finance</a:t>
            </a:r>
            <a:endParaRPr lang="en-US" sz="1500" dirty="0">
              <a:solidFill>
                <a:schemeClr val="bg1"/>
              </a:solidFill>
              <a:latin typeface="Gotham-Bold"/>
              <a:cs typeface="Gotham-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9276" y="4498925"/>
            <a:ext cx="1450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Gotham-Bold"/>
                <a:cs typeface="Gotham-Bold"/>
              </a:rPr>
              <a:t>Yahoo! Deals</a:t>
            </a:r>
            <a:endParaRPr lang="en-US" sz="1500" dirty="0">
              <a:solidFill>
                <a:schemeClr val="bg1"/>
              </a:solidFill>
              <a:latin typeface="Gotham-Bold"/>
              <a:cs typeface="Gotham-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9352" y="4498925"/>
            <a:ext cx="2120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Gotham-Bold"/>
                <a:cs typeface="Gotham-Bold"/>
              </a:rPr>
              <a:t>Yahoo! Messenger</a:t>
            </a:r>
            <a:endParaRPr lang="en-US" sz="1500" dirty="0">
              <a:solidFill>
                <a:schemeClr val="bg1"/>
              </a:solidFill>
              <a:latin typeface="Gotham-Bold"/>
              <a:cs typeface="Gotham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257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Consumption Pattern is Changing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0" y="2458669"/>
            <a:ext cx="5486400" cy="41148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  <a:reflection stA="50000" endPos="15000" dist="127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879" y="1132365"/>
            <a:ext cx="4104920" cy="1237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257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Play on Device Strength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32" y="1682750"/>
            <a:ext cx="4214912" cy="22860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100" y="1898650"/>
            <a:ext cx="1066800" cy="10668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753" y="3346450"/>
            <a:ext cx="1254919" cy="23622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772" y="2660650"/>
            <a:ext cx="1657684" cy="23622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972" y="3968750"/>
            <a:ext cx="2789928" cy="21082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257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Play on Device Strength</a:t>
            </a:r>
          </a:p>
        </p:txBody>
      </p:sp>
      <p:pic>
        <p:nvPicPr>
          <p:cNvPr id="9" name="Picture 8" descr="Screen shot 2011-04-08 at 8.32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0" y="1693994"/>
            <a:ext cx="2159000" cy="4057518"/>
          </a:xfrm>
          <a:prstGeom prst="rect">
            <a:avLst/>
          </a:prstGeom>
        </p:spPr>
      </p:pic>
      <p:pic>
        <p:nvPicPr>
          <p:cNvPr id="10" name="Picture 9" descr="Screen shot 2011-04-08 at 8.32.3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300" y="3443156"/>
            <a:ext cx="4148500" cy="2208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Can we have a single Design?</a:t>
            </a:r>
            <a:endParaRPr lang="en-US" sz="3800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390650"/>
            <a:ext cx="6807200" cy="4445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What is Responsive Design</a:t>
            </a:r>
          </a:p>
        </p:txBody>
      </p:sp>
      <p:pic>
        <p:nvPicPr>
          <p:cNvPr id="8" name="Picture 7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2199801"/>
            <a:ext cx="8494204" cy="622300"/>
          </a:xfrm>
          <a:prstGeom prst="rect">
            <a:avLst/>
          </a:prstGeom>
          <a:effectLst/>
        </p:spPr>
      </p:pic>
      <p:pic>
        <p:nvPicPr>
          <p:cNvPr id="9" name="Picture 8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2784001"/>
            <a:ext cx="8494204" cy="622300"/>
          </a:xfrm>
          <a:prstGeom prst="rect">
            <a:avLst/>
          </a:prstGeom>
          <a:effectLst/>
        </p:spPr>
      </p:pic>
      <p:pic>
        <p:nvPicPr>
          <p:cNvPr id="10" name="Picture 9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368201"/>
            <a:ext cx="8494204" cy="622300"/>
          </a:xfrm>
          <a:prstGeom prst="rect">
            <a:avLst/>
          </a:prstGeom>
          <a:effectLst/>
        </p:spPr>
      </p:pic>
      <p:pic>
        <p:nvPicPr>
          <p:cNvPr id="11" name="Picture 10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952401"/>
            <a:ext cx="8494204" cy="622300"/>
          </a:xfrm>
          <a:prstGeom prst="rect">
            <a:avLst/>
          </a:prstGeom>
          <a:effectLst/>
        </p:spPr>
      </p:pic>
      <p:pic>
        <p:nvPicPr>
          <p:cNvPr id="12" name="Picture 11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4536601"/>
            <a:ext cx="8494204" cy="622300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/>
        </p:nvSpPr>
        <p:spPr>
          <a:xfrm>
            <a:off x="584200" y="1286817"/>
            <a:ext cx="7899400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100" dirty="0" smtClean="0">
                <a:solidFill>
                  <a:schemeClr val="accent2">
                    <a:lumMod val="50000"/>
                  </a:schemeClr>
                </a:solidFill>
              </a:rPr>
              <a:t>“A design that "responds" to the user’s behavior and environment based on screen size, platform and orientation.”</a:t>
            </a:r>
          </a:p>
        </p:txBody>
      </p:sp>
      <p:pic>
        <p:nvPicPr>
          <p:cNvPr id="15" name="Picture 14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5120801"/>
            <a:ext cx="8494204" cy="622300"/>
          </a:xfrm>
          <a:prstGeom prst="rect">
            <a:avLst/>
          </a:prstGeom>
          <a:effectLst/>
        </p:spPr>
      </p:pic>
      <p:sp>
        <p:nvSpPr>
          <p:cNvPr id="18" name="Rectangle 17"/>
          <p:cNvSpPr/>
          <p:nvPr/>
        </p:nvSpPr>
        <p:spPr>
          <a:xfrm>
            <a:off x="977900" y="2098538"/>
            <a:ext cx="6578600" cy="350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60"/>
              </a:lnSpc>
              <a:buClr>
                <a:schemeClr val="accent2">
                  <a:lumMod val="50000"/>
                </a:schemeClr>
              </a:buClr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Adaptive layout to suit different screen sizes</a:t>
            </a:r>
          </a:p>
          <a:p>
            <a:pPr>
              <a:lnSpc>
                <a:spcPts val="4460"/>
              </a:lnSpc>
              <a:buClr>
                <a:schemeClr val="accent2">
                  <a:lumMod val="50000"/>
                </a:schemeClr>
              </a:buClr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Resizing images to suit the screen resolution</a:t>
            </a:r>
          </a:p>
          <a:p>
            <a:pPr>
              <a:lnSpc>
                <a:spcPts val="4460"/>
              </a:lnSpc>
              <a:buClr>
                <a:schemeClr val="accent2">
                  <a:lumMod val="50000"/>
                </a:schemeClr>
              </a:buClr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Serving low-bandwidth images to mobile devices</a:t>
            </a:r>
          </a:p>
          <a:p>
            <a:pPr>
              <a:lnSpc>
                <a:spcPts val="4460"/>
              </a:lnSpc>
              <a:buClr>
                <a:schemeClr val="accent2">
                  <a:lumMod val="50000"/>
                </a:schemeClr>
              </a:buClr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Render only essential elements on smaller screens</a:t>
            </a:r>
          </a:p>
          <a:p>
            <a:pPr>
              <a:lnSpc>
                <a:spcPts val="4460"/>
              </a:lnSpc>
              <a:buClr>
                <a:schemeClr val="accent2">
                  <a:lumMod val="50000"/>
                </a:schemeClr>
              </a:buClr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Providing “touch-friendly” links and buttons for mobile users</a:t>
            </a:r>
          </a:p>
          <a:p>
            <a:pPr>
              <a:lnSpc>
                <a:spcPts val="4460"/>
              </a:lnSpc>
              <a:buClr>
                <a:schemeClr val="accent2">
                  <a:lumMod val="50000"/>
                </a:schemeClr>
              </a:buClr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Detecting and responding to mobile features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r="10873"/>
          <a:stretch>
            <a:fillRect/>
          </a:stretch>
        </p:blipFill>
        <p:spPr>
          <a:xfrm>
            <a:off x="-15950" y="0"/>
            <a:ext cx="9168455" cy="6858000"/>
          </a:xfrm>
          <a:prstGeom prst="rect">
            <a:avLst/>
          </a:prstGeom>
        </p:spPr>
      </p:pic>
      <p:sp>
        <p:nvSpPr>
          <p:cNvPr id="24" name="Oval 39"/>
          <p:cNvSpPr>
            <a:spLocks noChangeArrowheads="1"/>
          </p:cNvSpPr>
          <p:nvPr/>
        </p:nvSpPr>
        <p:spPr bwMode="auto">
          <a:xfrm>
            <a:off x="1770063" y="1617663"/>
            <a:ext cx="2497137" cy="2497137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59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59000"/>
                </a:schemeClr>
              </a:gs>
            </a:gsLst>
            <a:lin ang="16200000" scaled="0"/>
            <a:tileRect/>
          </a:gra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Responsive Design Ingredients</a:t>
            </a:r>
          </a:p>
        </p:txBody>
      </p:sp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4938713" y="1481892"/>
            <a:ext cx="2497137" cy="24971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82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82000"/>
                </a:schemeClr>
              </a:gs>
            </a:gsLst>
            <a:lin ang="16200000" scaled="0"/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Oval 40"/>
          <p:cNvSpPr>
            <a:spLocks noChangeArrowheads="1"/>
          </p:cNvSpPr>
          <p:nvPr/>
        </p:nvSpPr>
        <p:spPr bwMode="auto">
          <a:xfrm>
            <a:off x="3444875" y="4116388"/>
            <a:ext cx="2497138" cy="249713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2111176" y="2596337"/>
            <a:ext cx="1622623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</a:rPr>
              <a:t>Media Queries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5648325" y="2405837"/>
            <a:ext cx="1424443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</a:rPr>
              <a:t>Flexible Images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6" name="Oval 37"/>
          <p:cNvSpPr>
            <a:spLocks noChangeArrowheads="1"/>
          </p:cNvSpPr>
          <p:nvPr/>
        </p:nvSpPr>
        <p:spPr bwMode="auto">
          <a:xfrm>
            <a:off x="3430588" y="2420938"/>
            <a:ext cx="2497137" cy="24971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79000"/>
                </a:schemeClr>
              </a:gs>
              <a:gs pos="35000">
                <a:schemeClr val="accent1">
                  <a:tint val="37000"/>
                  <a:satMod val="300000"/>
                  <a:alpha val="79000"/>
                </a:schemeClr>
              </a:gs>
              <a:gs pos="100000">
                <a:schemeClr val="accent1">
                  <a:tint val="15000"/>
                  <a:satMod val="350000"/>
                  <a:alpha val="79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44"/>
          <p:cNvSpPr>
            <a:spLocks noChangeArrowheads="1"/>
          </p:cNvSpPr>
          <p:nvPr/>
        </p:nvSpPr>
        <p:spPr bwMode="auto">
          <a:xfrm>
            <a:off x="3970338" y="3841750"/>
            <a:ext cx="1378583" cy="5539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Seamless UX </a:t>
            </a:r>
            <a:b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across devices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3940193" y="5486400"/>
            <a:ext cx="1615827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Adoptive Layouts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667" y="2766179"/>
            <a:ext cx="1075571" cy="1075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Why Responsive Design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lum bright="-14000"/>
          </a:blip>
          <a:srcRect t="7102" b="7703"/>
          <a:stretch>
            <a:fillRect/>
          </a:stretch>
        </p:blipFill>
        <p:spPr>
          <a:xfrm>
            <a:off x="1079500" y="1621354"/>
            <a:ext cx="6985000" cy="3245959"/>
          </a:xfrm>
          <a:prstGeom prst="rect">
            <a:avLst/>
          </a:prstGeom>
          <a:ln w="19050" cap="flat" cmpd="sng" algn="ctr">
            <a:solidFill>
              <a:srgbClr val="B3A2C7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Rectangle 24"/>
          <p:cNvSpPr/>
          <p:nvPr/>
        </p:nvSpPr>
        <p:spPr>
          <a:xfrm>
            <a:off x="6489767" y="4497981"/>
            <a:ext cx="1492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@ Morten Hjerde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4" name="Picture 33" descr="rrrrrr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7519">
            <a:off x="4080295" y="1500886"/>
            <a:ext cx="983410" cy="240935"/>
          </a:xfrm>
          <a:prstGeom prst="rect">
            <a:avLst/>
          </a:prstGeom>
        </p:spPr>
      </p:pic>
      <p:pic>
        <p:nvPicPr>
          <p:cNvPr id="36" name="Picture 35" descr="rrrrrr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4947334"/>
            <a:ext cx="8494204" cy="622300"/>
          </a:xfrm>
          <a:prstGeom prst="rect">
            <a:avLst/>
          </a:prstGeom>
          <a:effectLst/>
        </p:spPr>
      </p:pic>
      <p:pic>
        <p:nvPicPr>
          <p:cNvPr id="37" name="Picture 36" descr="rrrrrr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5531534"/>
            <a:ext cx="8494204" cy="622300"/>
          </a:xfrm>
          <a:prstGeom prst="rect">
            <a:avLst/>
          </a:prstGeom>
          <a:effectLst/>
        </p:spPr>
      </p:pic>
      <p:pic>
        <p:nvPicPr>
          <p:cNvPr id="39" name="Picture 38" descr="rrrrrr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6115734"/>
            <a:ext cx="8494204" cy="622300"/>
          </a:xfrm>
          <a:prstGeom prst="rect">
            <a:avLst/>
          </a:prstGeom>
          <a:effectLst/>
        </p:spPr>
      </p:pic>
      <p:sp>
        <p:nvSpPr>
          <p:cNvPr id="40" name="Rectangle 39"/>
          <p:cNvSpPr/>
          <p:nvPr/>
        </p:nvSpPr>
        <p:spPr>
          <a:xfrm>
            <a:off x="1003300" y="5061634"/>
            <a:ext cx="721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Flexible layouts are “Necessity” NOT “luxury” for websites unlike years ago.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003300" y="5580965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Keep creating custom solutions for each Device is not always feasible.</a:t>
            </a:r>
          </a:p>
          <a:p>
            <a:endParaRPr lang="en-US" dirty="0" smtClean="0"/>
          </a:p>
          <a:p>
            <a:r>
              <a:rPr lang="en-US" dirty="0" smtClean="0"/>
              <a:t>One responsive design is easy to manage and maintain.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Fluid Design Limitations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2045813"/>
            <a:ext cx="3797300" cy="239423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2045813"/>
            <a:ext cx="2552700" cy="286025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rrrrrr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7519">
            <a:off x="1794607" y="1925345"/>
            <a:ext cx="983410" cy="240935"/>
          </a:xfrm>
          <a:prstGeom prst="rect">
            <a:avLst/>
          </a:prstGeom>
        </p:spPr>
      </p:pic>
      <p:pic>
        <p:nvPicPr>
          <p:cNvPr id="10" name="Picture 9" descr="rrrrrr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7519">
            <a:off x="6928603" y="1925346"/>
            <a:ext cx="983410" cy="24093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461000" y="4440043"/>
            <a:ext cx="2019300" cy="7796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3942" y="4906067"/>
            <a:ext cx="3784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When rendered on smaller widths… fluid design starts degrading</a:t>
            </a:r>
            <a:endParaRPr lang="en-US" sz="1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919428"/>
            <a:ext cx="3746500" cy="24447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245" y="1919428"/>
            <a:ext cx="3736794" cy="24447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rrrrrr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7519">
            <a:off x="1832707" y="1798961"/>
            <a:ext cx="983410" cy="240935"/>
          </a:xfrm>
          <a:prstGeom prst="rect">
            <a:avLst/>
          </a:prstGeom>
        </p:spPr>
      </p:pic>
      <p:pic>
        <p:nvPicPr>
          <p:cNvPr id="15" name="Picture 14" descr="rrrrrr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7519">
            <a:off x="6166604" y="1849759"/>
            <a:ext cx="983410" cy="24093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5461000" y="4191000"/>
            <a:ext cx="2019300" cy="1028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3942" y="4906067"/>
            <a:ext cx="3784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In response to the changed screen size, layout is changed suitably for optimum viewing experience. </a:t>
            </a:r>
            <a:endParaRPr lang="en-US" sz="1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Adoptive Layout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ntro.jpg"/>
          <p:cNvPicPr>
            <a:picLocks noChangeAspect="1"/>
          </p:cNvPicPr>
          <p:nvPr/>
        </p:nvPicPr>
        <p:blipFill>
          <a:blip r:embed="rId3"/>
          <a:srcRect l="2192"/>
          <a:stretch>
            <a:fillRect/>
          </a:stretch>
        </p:blipFill>
        <p:spPr>
          <a:xfrm>
            <a:off x="0" y="0"/>
            <a:ext cx="9144000" cy="651933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35051" y="1397001"/>
            <a:ext cx="380094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 Industrial designer from IIT Mumbai</a:t>
            </a:r>
          </a:p>
          <a:p>
            <a: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 Designing User Experiences for 11 years </a:t>
            </a:r>
          </a:p>
          <a:p>
            <a: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 Principal Interaction Designer in </a:t>
            </a:r>
            <a:r>
              <a:rPr lang="en-US" sz="15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Yahoo!</a:t>
            </a:r>
          </a:p>
          <a:p>
            <a:pPr>
              <a:buFontTx/>
              <a:buChar char="-"/>
            </a:pPr>
            <a: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Past: Worked with </a:t>
            </a:r>
            <a:r>
              <a:rPr lang="en-US" sz="15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HumanFactors</a:t>
            </a:r>
            <a: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	 	 </a:t>
            </a:r>
          </a:p>
          <a:p>
            <a:r>
              <a:rPr lang="en-US" sz="1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ashutoshk77@yahoo.com</a:t>
            </a:r>
          </a:p>
          <a:p>
            <a:pPr lvl="1"/>
            <a: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en-US" sz="1500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sz="1500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en-US" sz="15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" name="Picture 27" descr="sss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19333"/>
            <a:ext cx="9144000" cy="3386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261628" y="2781300"/>
            <a:ext cx="1131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ashutoshk77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629840" y="1051985"/>
            <a:ext cx="3436854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9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   About me...</a:t>
            </a:r>
            <a:endParaRPr lang="en-US" sz="19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766" y="2613966"/>
            <a:ext cx="212783" cy="16733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442" y="2863281"/>
            <a:ext cx="150078" cy="1624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201" y="2583636"/>
            <a:ext cx="253165" cy="22474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7601" y="2846484"/>
            <a:ext cx="202332" cy="185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Adoptive Layout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1071" t="1632" r="2588" b="444"/>
          <a:stretch>
            <a:fillRect/>
          </a:stretch>
        </p:blipFill>
        <p:spPr>
          <a:xfrm>
            <a:off x="0" y="0"/>
            <a:ext cx="9139805" cy="6858000"/>
          </a:xfrm>
          <a:prstGeom prst="rect">
            <a:avLst/>
          </a:prstGeom>
        </p:spPr>
      </p:pic>
      <p:pic>
        <p:nvPicPr>
          <p:cNvPr id="12" name="Picture 11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87519">
            <a:off x="3462121" y="4880459"/>
            <a:ext cx="2984757" cy="731264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 rot="20418556">
            <a:off x="3911602" y="5067298"/>
            <a:ext cx="1929998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ADOPTIVE LAYOUT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23" y="1717201"/>
            <a:ext cx="1990018" cy="210373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22" y="4249565"/>
            <a:ext cx="1990020" cy="219470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606" y="1259365"/>
            <a:ext cx="3378260" cy="33782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06298" y="3820934"/>
            <a:ext cx="3390958" cy="3390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410" y="1882301"/>
            <a:ext cx="1325055" cy="1975236"/>
          </a:xfrm>
          <a:prstGeom prst="rect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604" y="4838700"/>
            <a:ext cx="1975104" cy="1311272"/>
          </a:xfrm>
          <a:prstGeom prst="rect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" name="Picture 27" descr="rrrrrr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6604" y="1996601"/>
            <a:ext cx="2781300" cy="622300"/>
          </a:xfrm>
          <a:prstGeom prst="rect">
            <a:avLst/>
          </a:prstGeom>
          <a:effectLst/>
        </p:spPr>
      </p:pic>
      <p:pic>
        <p:nvPicPr>
          <p:cNvPr id="29" name="Picture 28" descr="rrrrrr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6604" y="2580801"/>
            <a:ext cx="2781300" cy="622300"/>
          </a:xfrm>
          <a:prstGeom prst="rect">
            <a:avLst/>
          </a:prstGeom>
          <a:effectLst/>
        </p:spPr>
      </p:pic>
      <p:sp>
        <p:nvSpPr>
          <p:cNvPr id="30" name="TextBox 29"/>
          <p:cNvSpPr txBox="1"/>
          <p:nvPr/>
        </p:nvSpPr>
        <p:spPr>
          <a:xfrm>
            <a:off x="6207366" y="2606201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max-device-width: &lt;width&gt;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35966" y="2021544"/>
            <a:ext cx="206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04040"/>
                </a:solidFill>
              </a:rPr>
              <a:t>Device targeting  through </a:t>
            </a:r>
            <a:br>
              <a:rPr lang="en-US" sz="1400" b="1" dirty="0" smtClean="0">
                <a:solidFill>
                  <a:srgbClr val="404040"/>
                </a:solidFill>
              </a:rPr>
            </a:br>
            <a:r>
              <a:rPr lang="en-US" sz="1400" b="1" dirty="0" smtClean="0">
                <a:solidFill>
                  <a:srgbClr val="404040"/>
                </a:solidFill>
              </a:rPr>
              <a:t>CSS3 Media Queries</a:t>
            </a:r>
            <a:endParaRPr lang="en-US" sz="1400" b="1" dirty="0">
              <a:solidFill>
                <a:srgbClr val="40404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07366" y="2847501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max-device-width: &lt;width&gt;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Responsive Layout Rendering</a:t>
            </a:r>
          </a:p>
        </p:txBody>
      </p:sp>
      <p:pic>
        <p:nvPicPr>
          <p:cNvPr id="38" name="Picture 37" descr="rrrrrr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87519">
            <a:off x="372206" y="1660233"/>
            <a:ext cx="983410" cy="240935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rot="5400000">
            <a:off x="2639606" y="2035285"/>
            <a:ext cx="207072" cy="203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06642" y="1466971"/>
            <a:ext cx="1019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real estate wastage</a:t>
            </a:r>
            <a:endParaRPr lang="en-US" sz="1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43" name="Picture 42" descr="rrrrrr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87519">
            <a:off x="423005" y="4179897"/>
            <a:ext cx="983410" cy="240935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rot="10800000">
            <a:off x="2666941" y="4942236"/>
            <a:ext cx="203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835421" y="4735164"/>
            <a:ext cx="1727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Gutters are removed while rendering on small device </a:t>
            </a:r>
            <a:endParaRPr lang="en-US" sz="1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48" name="Picture 47" descr="rrrrrr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4261" y="3160534"/>
            <a:ext cx="2758243" cy="622300"/>
          </a:xfrm>
          <a:prstGeom prst="rect">
            <a:avLst/>
          </a:prstGeom>
          <a:effectLst/>
        </p:spPr>
      </p:pic>
      <p:sp>
        <p:nvSpPr>
          <p:cNvPr id="49" name="Rectangle 48"/>
          <p:cNvSpPr/>
          <p:nvPr/>
        </p:nvSpPr>
        <p:spPr>
          <a:xfrm>
            <a:off x="6129661" y="3190401"/>
            <a:ext cx="31771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404040"/>
                </a:solidFill>
              </a:rPr>
              <a:t>&lt;link </a:t>
            </a:r>
            <a:r>
              <a:rPr lang="en-US" sz="1000" dirty="0" err="1" smtClean="0">
                <a:solidFill>
                  <a:srgbClr val="404040"/>
                </a:solidFill>
              </a:rPr>
              <a:t>rel</a:t>
            </a:r>
            <a:r>
              <a:rPr lang="en-US" sz="1000" dirty="0" smtClean="0">
                <a:solidFill>
                  <a:srgbClr val="404040"/>
                </a:solidFill>
              </a:rPr>
              <a:t>="</a:t>
            </a:r>
            <a:r>
              <a:rPr lang="en-US" sz="1000" dirty="0" err="1" smtClean="0">
                <a:solidFill>
                  <a:srgbClr val="404040"/>
                </a:solidFill>
              </a:rPr>
              <a:t>stylesheet</a:t>
            </a:r>
            <a:r>
              <a:rPr lang="en-US" sz="1000" dirty="0" smtClean="0">
                <a:solidFill>
                  <a:srgbClr val="404040"/>
                </a:solidFill>
              </a:rPr>
              <a:t>" type="text/</a:t>
            </a:r>
            <a:r>
              <a:rPr lang="en-US" sz="1000" dirty="0" err="1" smtClean="0">
                <a:solidFill>
                  <a:srgbClr val="404040"/>
                </a:solidFill>
              </a:rPr>
              <a:t>css</a:t>
            </a:r>
            <a:r>
              <a:rPr lang="en-US" sz="1000" dirty="0" smtClean="0">
                <a:solidFill>
                  <a:srgbClr val="404040"/>
                </a:solidFill>
              </a:rPr>
              <a:t>"</a:t>
            </a:r>
          </a:p>
          <a:p>
            <a:r>
              <a:rPr lang="en-US" sz="1000" dirty="0" smtClean="0">
                <a:solidFill>
                  <a:srgbClr val="404040"/>
                </a:solidFill>
              </a:rPr>
              <a:t>  media="screen and </a:t>
            </a:r>
            <a:br>
              <a:rPr lang="en-US" sz="1000" dirty="0" smtClean="0">
                <a:solidFill>
                  <a:srgbClr val="404040"/>
                </a:solidFill>
              </a:rPr>
            </a:br>
            <a:r>
              <a:rPr lang="en-US" sz="1000" dirty="0" smtClean="0">
                <a:solidFill>
                  <a:srgbClr val="404040"/>
                </a:solidFill>
              </a:rPr>
              <a:t>  (max-device-width: 480px)” </a:t>
            </a:r>
            <a:r>
              <a:rPr lang="en-US" sz="1000" dirty="0" err="1" smtClean="0">
                <a:solidFill>
                  <a:srgbClr val="404040"/>
                </a:solidFill>
              </a:rPr>
              <a:t>href</a:t>
            </a:r>
            <a:r>
              <a:rPr lang="en-US" sz="1000" dirty="0" smtClean="0">
                <a:solidFill>
                  <a:srgbClr val="404040"/>
                </a:solidFill>
              </a:rPr>
              <a:t>=”</a:t>
            </a:r>
            <a:r>
              <a:rPr lang="en-US" sz="1000" dirty="0" err="1" smtClean="0">
                <a:solidFill>
                  <a:srgbClr val="404040"/>
                </a:solidFill>
              </a:rPr>
              <a:t>small.css</a:t>
            </a:r>
            <a:r>
              <a:rPr lang="en-US" sz="1000" dirty="0" smtClean="0">
                <a:solidFill>
                  <a:srgbClr val="404040"/>
                </a:solidFill>
              </a:rPr>
              <a:t>”/&gt;</a:t>
            </a:r>
            <a:endParaRPr lang="en-US" sz="1000" dirty="0">
              <a:solidFill>
                <a:srgbClr val="404040"/>
              </a:solidFill>
            </a:endParaRPr>
          </a:p>
        </p:txBody>
      </p:sp>
      <p:sp>
        <p:nvSpPr>
          <p:cNvPr id="54" name="16-Point Star 53"/>
          <p:cNvSpPr/>
          <p:nvPr/>
        </p:nvSpPr>
        <p:spPr>
          <a:xfrm>
            <a:off x="5936527" y="1725762"/>
            <a:ext cx="541677" cy="541677"/>
          </a:xfrm>
          <a:prstGeom prst="star16">
            <a:avLst/>
          </a:prstGeom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Fluid Images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0700" y="1218385"/>
            <a:ext cx="79375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Scaling Images</a:t>
            </a:r>
            <a:r>
              <a:rPr lang="en-US" dirty="0" smtClean="0">
                <a:solidFill>
                  <a:srgbClr val="800000"/>
                </a:solidFill>
              </a:rPr>
              <a:t> with </a:t>
            </a:r>
            <a:r>
              <a:rPr lang="en-US" dirty="0" smtClean="0">
                <a:solidFill>
                  <a:srgbClr val="800000"/>
                </a:solidFill>
              </a:rPr>
              <a:t>the </a:t>
            </a:r>
            <a:r>
              <a:rPr lang="en-US" dirty="0" smtClean="0">
                <a:solidFill>
                  <a:srgbClr val="800000"/>
                </a:solidFill>
              </a:rPr>
              <a:t>Layout </a:t>
            </a:r>
            <a:r>
              <a:rPr lang="en-US" dirty="0" smtClean="0">
                <a:solidFill>
                  <a:srgbClr val="800000"/>
                </a:solidFill>
              </a:rPr>
              <a:t>Container</a:t>
            </a:r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Hiding </a:t>
            </a:r>
            <a:r>
              <a:rPr lang="en-US" dirty="0" smtClean="0">
                <a:solidFill>
                  <a:srgbClr val="800000"/>
                </a:solidFill>
              </a:rPr>
              <a:t>and Revealing Portions of Images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1" y="4906156"/>
            <a:ext cx="3738669" cy="1230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" y="4906155"/>
            <a:ext cx="3810000" cy="1230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1673116"/>
            <a:ext cx="7396262" cy="15399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00" y="3276600"/>
            <a:ext cx="4914900" cy="807503"/>
          </a:xfrm>
          <a:prstGeom prst="rect">
            <a:avLst/>
          </a:prstGeom>
        </p:spPr>
      </p:pic>
      <p:pic>
        <p:nvPicPr>
          <p:cNvPr id="19" name="Picture 18" descr="rrrrrrr.png"/>
          <p:cNvPicPr>
            <a:picLocks noChangeAspect="1"/>
          </p:cNvPicPr>
          <p:nvPr/>
        </p:nvPicPr>
        <p:blipFill>
          <a:blip r:embed="rId8">
            <a:lum contrast="26000"/>
          </a:blip>
          <a:stretch>
            <a:fillRect/>
          </a:stretch>
        </p:blipFill>
        <p:spPr>
          <a:xfrm>
            <a:off x="6308128" y="2965450"/>
            <a:ext cx="2781300" cy="622300"/>
          </a:xfrm>
          <a:prstGeom prst="rect">
            <a:avLst/>
          </a:prstGeom>
          <a:effectLst/>
        </p:spPr>
      </p:pic>
      <p:pic>
        <p:nvPicPr>
          <p:cNvPr id="20" name="Picture 19" descr="rrrrrr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128" y="3549650"/>
            <a:ext cx="2781300" cy="622300"/>
          </a:xfrm>
          <a:prstGeom prst="rect">
            <a:avLst/>
          </a:prstGeom>
          <a:effectLst/>
        </p:spPr>
      </p:pic>
      <p:sp>
        <p:nvSpPr>
          <p:cNvPr id="21" name="TextBox 20"/>
          <p:cNvSpPr txBox="1"/>
          <p:nvPr/>
        </p:nvSpPr>
        <p:spPr>
          <a:xfrm>
            <a:off x="6408890" y="3575050"/>
            <a:ext cx="1902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img</a:t>
            </a:r>
            <a:r>
              <a:rPr lang="en-US" sz="1400" dirty="0" smtClean="0"/>
              <a:t> { max-width: 100%;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637490" y="299039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04040"/>
                </a:solidFill>
              </a:rPr>
              <a:t>Flexible images</a:t>
            </a:r>
            <a:endParaRPr lang="en-US" sz="1400" b="1" dirty="0">
              <a:solidFill>
                <a:srgbClr val="404040"/>
              </a:solidFill>
            </a:endParaRPr>
          </a:p>
        </p:txBody>
      </p:sp>
      <p:sp>
        <p:nvSpPr>
          <p:cNvPr id="23" name="16-Point Star 22"/>
          <p:cNvSpPr/>
          <p:nvPr/>
        </p:nvSpPr>
        <p:spPr>
          <a:xfrm>
            <a:off x="6138051" y="2694611"/>
            <a:ext cx="541677" cy="541677"/>
          </a:xfrm>
          <a:prstGeom prst="star16">
            <a:avLst/>
          </a:prstGeom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96900" y="6413500"/>
            <a:ext cx="1295400" cy="1588"/>
          </a:xfrm>
          <a:prstGeom prst="straightConnector1">
            <a:avLst/>
          </a:prstGeom>
          <a:ln w="25400" cap="flat" cmpd="sng" algn="ctr">
            <a:solidFill>
              <a:schemeClr val="accent4">
                <a:lumMod val="20000"/>
                <a:lumOff val="8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7002153" y="6410324"/>
            <a:ext cx="1435517" cy="1588"/>
          </a:xfrm>
          <a:prstGeom prst="straightConnector1">
            <a:avLst/>
          </a:prstGeom>
          <a:ln w="25400" cap="flat" cmpd="sng" algn="ctr">
            <a:solidFill>
              <a:schemeClr val="accent4">
                <a:lumMod val="20000"/>
                <a:lumOff val="8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5509254" y="3339236"/>
            <a:ext cx="336550" cy="254419"/>
          </a:xfrm>
          <a:prstGeom prst="straightConnector1">
            <a:avLst/>
          </a:prstGeom>
          <a:ln w="25400" cap="flat" cmpd="sng" algn="ctr">
            <a:solidFill>
              <a:srgbClr val="E6E0EC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Displaying Essential Content Only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154" y="1418272"/>
            <a:ext cx="7521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We can…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shrink things proportionally &amp; rearrange elements to fit in smaller screens But does user need that very same content on smaller screen or mobile device?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7" name="Picture 6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604" y="2889440"/>
            <a:ext cx="2781300" cy="622300"/>
          </a:xfrm>
          <a:prstGeom prst="rect">
            <a:avLst/>
          </a:prstGeom>
          <a:effectLst/>
        </p:spPr>
      </p:pic>
      <p:sp>
        <p:nvSpPr>
          <p:cNvPr id="8" name="16-Point Star 7"/>
          <p:cNvSpPr/>
          <p:nvPr/>
        </p:nvSpPr>
        <p:spPr>
          <a:xfrm>
            <a:off x="5936527" y="2618601"/>
            <a:ext cx="541677" cy="541677"/>
          </a:xfrm>
          <a:prstGeom prst="star16">
            <a:avLst/>
          </a:prstGeom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75294" y="3059668"/>
            <a:ext cx="1427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display: none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4" y="2723729"/>
            <a:ext cx="3378200" cy="246327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326" y="3813599"/>
            <a:ext cx="1831201" cy="274680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rrrrrr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604" y="3587940"/>
            <a:ext cx="2781300" cy="622300"/>
          </a:xfrm>
          <a:prstGeom prst="rect">
            <a:avLst/>
          </a:prstGeom>
          <a:effectLst/>
        </p:spPr>
      </p:pic>
      <p:sp>
        <p:nvSpPr>
          <p:cNvPr id="15" name="Rectangle 14"/>
          <p:cNvSpPr/>
          <p:nvPr/>
        </p:nvSpPr>
        <p:spPr>
          <a:xfrm>
            <a:off x="6106604" y="3575734"/>
            <a:ext cx="3401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&lt;meta name="viewport" content="width=device-width" /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Provide Essential Content Only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9000" y="4550097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Gotham-Book"/>
                <a:cs typeface="Gotham-Book"/>
              </a:rPr>
              <a:t>With 80% less screen space, we should know </a:t>
            </a:r>
            <a:br>
              <a:rPr lang="en-US" dirty="0" smtClean="0">
                <a:solidFill>
                  <a:srgbClr val="800000"/>
                </a:solidFill>
                <a:latin typeface="Gotham-Book"/>
                <a:cs typeface="Gotham-Book"/>
              </a:rPr>
            </a:br>
            <a:r>
              <a:rPr lang="en-US" b="1" dirty="0" smtClean="0">
                <a:solidFill>
                  <a:srgbClr val="800000"/>
                </a:solidFill>
                <a:latin typeface="Gotham-Book"/>
                <a:cs typeface="Gotham-Book"/>
              </a:rPr>
              <a:t>what matters most</a:t>
            </a:r>
          </a:p>
          <a:p>
            <a:endParaRPr lang="en-US" b="1" dirty="0" smtClean="0">
              <a:solidFill>
                <a:srgbClr val="800000"/>
              </a:solidFill>
              <a:latin typeface="Gotham-Book"/>
              <a:cs typeface="Gotham-Book"/>
            </a:endParaRPr>
          </a:p>
          <a:p>
            <a:r>
              <a:rPr lang="en-US" dirty="0" smtClean="0">
                <a:solidFill>
                  <a:srgbClr val="800000"/>
                </a:solidFill>
                <a:latin typeface="Gotham-Book"/>
                <a:cs typeface="Gotham-Book"/>
              </a:rPr>
              <a:t>The application for small devices should provide only what customers need and </a:t>
            </a:r>
            <a:r>
              <a:rPr lang="en-US" b="1" dirty="0" smtClean="0">
                <a:solidFill>
                  <a:srgbClr val="800000"/>
                </a:solidFill>
                <a:latin typeface="Gotham-Book"/>
                <a:cs typeface="Gotham-Book"/>
              </a:rPr>
              <a:t>nothing else</a:t>
            </a:r>
            <a:endParaRPr lang="en-US" b="1" dirty="0">
              <a:solidFill>
                <a:srgbClr val="800000"/>
              </a:solidFill>
              <a:latin typeface="Gotham-Book"/>
              <a:cs typeface="Gotham-Book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40" y="1201041"/>
            <a:ext cx="2362160" cy="3090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1200151"/>
            <a:ext cx="4702222" cy="3048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Provide Essential Content Only</a:t>
            </a:r>
          </a:p>
        </p:txBody>
      </p:sp>
      <p:pic>
        <p:nvPicPr>
          <p:cNvPr id="7" name="Picture 6" descr="Screen shot 2011-04-08 at 8.34.0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286791"/>
            <a:ext cx="5740400" cy="4409411"/>
          </a:xfrm>
          <a:prstGeom prst="rect">
            <a:avLst/>
          </a:prstGeom>
        </p:spPr>
      </p:pic>
      <p:pic>
        <p:nvPicPr>
          <p:cNvPr id="8" name="Picture 7" descr="Screen shot 2011-04-08 at 8.32.2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2470150"/>
            <a:ext cx="2159000" cy="4057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r="12833"/>
          <a:stretch>
            <a:fillRect/>
          </a:stretch>
        </p:blipFill>
        <p:spPr>
          <a:xfrm>
            <a:off x="0" y="-11652"/>
            <a:ext cx="9144000" cy="69693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Touch Friendly Design Considerations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11" y="1234218"/>
            <a:ext cx="4351089" cy="56237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615" y="1773907"/>
            <a:ext cx="3131038" cy="414020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10514" y="1968500"/>
            <a:ext cx="34251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Visually differentiate links..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from content w/o relying on mouse over discovery. CSS hover states (a:hover) is unsupported.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6700" y="2906405"/>
            <a:ext cx="3428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Design obvious drop-down menus… 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tap-to-open needs a link / button like affordance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06700" y="4513997"/>
            <a:ext cx="3428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Design for fat Fingers…</a:t>
            </a:r>
          </a:p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In spite of advanced touch screens…finger is not </a:t>
            </a:r>
          </a:p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As accurate as cursor so…space out your links &amp; interactive elements optimally.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797815" y="3619500"/>
            <a:ext cx="3428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Design for device rotation…</a:t>
            </a:r>
          </a:p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Most of the devices supporting rotation so detect the rotation and switch CSS for optimum layout.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276868" cy="69576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rgbClr val="FFEE0E"/>
                </a:solidFill>
                <a:latin typeface="Trebuchet MS"/>
                <a:cs typeface="Trebuchet MS"/>
              </a:rPr>
              <a:t>Touch Experience Design - Target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221" y="1384300"/>
            <a:ext cx="2625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45-48 </a:t>
            </a:r>
            <a:r>
              <a:rPr lang="en-US" sz="1400" dirty="0" err="1" smtClean="0">
                <a:solidFill>
                  <a:schemeClr val="bg1"/>
                </a:solidFill>
                <a:latin typeface="Chalkduster"/>
                <a:cs typeface="Chalkduster"/>
              </a:rPr>
              <a:t>px</a:t>
            </a:r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 is ideal targets for finger.</a:t>
            </a:r>
          </a:p>
          <a:p>
            <a:endParaRPr lang="en-US" sz="1400" dirty="0" smtClean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1400" dirty="0" smtClean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Hit targets are proportional to the device resolution so…</a:t>
            </a:r>
          </a:p>
          <a:p>
            <a:endParaRPr lang="en-US" sz="1400" dirty="0" smtClean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1400" dirty="0" smtClean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Keep touchable element size to 10 mm minimum</a:t>
            </a:r>
          </a:p>
          <a:p>
            <a:endParaRPr lang="en-US" sz="1400" dirty="0" smtClean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1400" dirty="0" smtClean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1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98600" y="5455761"/>
            <a:ext cx="1122839" cy="1122839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66800" y="5014550"/>
            <a:ext cx="2019300" cy="20193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4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95104" y="5455761"/>
            <a:ext cx="218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prstClr val="white"/>
                </a:solidFill>
                <a:latin typeface="Chalkduster"/>
                <a:cs typeface="Chalkduster"/>
              </a:rPr>
              <a:t>Keep Tolerances to avoid accidentally hitting an adjacent element.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2840547" y="5989161"/>
            <a:ext cx="4254558" cy="1588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821771" y="4639228"/>
            <a:ext cx="1658462" cy="584202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rrrrrrr.png"/>
          <p:cNvPicPr>
            <a:picLocks noChangeAspect="1"/>
          </p:cNvPicPr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4051300" y="1358900"/>
            <a:ext cx="5170147" cy="1066800"/>
          </a:xfrm>
          <a:prstGeom prst="rect">
            <a:avLst/>
          </a:prstGeom>
          <a:effectLst/>
        </p:spPr>
      </p:pic>
      <p:pic>
        <p:nvPicPr>
          <p:cNvPr id="40" name="Picture 39" descr="rrrrrrr.png"/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4051300" y="2349500"/>
            <a:ext cx="5170147" cy="1066800"/>
          </a:xfrm>
          <a:prstGeom prst="rect">
            <a:avLst/>
          </a:prstGeom>
          <a:effectLst/>
        </p:spPr>
      </p:pic>
      <p:sp>
        <p:nvSpPr>
          <p:cNvPr id="43" name="Rectangle 42"/>
          <p:cNvSpPr/>
          <p:nvPr/>
        </p:nvSpPr>
        <p:spPr>
          <a:xfrm>
            <a:off x="4279900" y="1447800"/>
            <a:ext cx="46609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halkduster"/>
              </a:rPr>
              <a:t>Visual feedback is critical and necessary in a touchable environment. it is still visible after released touch and guides a user through an interface.</a:t>
            </a:r>
          </a:p>
          <a:p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  <a:cs typeface="Chalkduster"/>
            </a:endParaRP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halkduster"/>
              </a:rPr>
              <a:t>Audible feedback is secondary mechanism Use audible cues in specific ranges to cut through the user’s natural environment.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Chalkdu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5481" r="629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alphaModFix amt="88000"/>
            <a:duotone>
              <a:prstClr val="black"/>
              <a:srgbClr val="D9C3A5">
                <a:tint val="50000"/>
                <a:satMod val="180000"/>
              </a:srgbClr>
            </a:duotone>
            <a:lum bright="3000"/>
          </a:blip>
          <a:srcRect t="5437"/>
          <a:stretch>
            <a:fillRect/>
          </a:stretch>
        </p:blipFill>
        <p:spPr>
          <a:xfrm>
            <a:off x="-4195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rgbClr val="EBDE08"/>
                </a:solidFill>
                <a:latin typeface="Trebuchet MS"/>
                <a:cs typeface="Trebuchet MS"/>
              </a:rPr>
              <a:t>Touch Experience Design - Gestures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4195" y="1612900"/>
            <a:ext cx="5630295" cy="4497813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548640" tIns="228600" rIns="548640" bIns="320040">
            <a:spAutoFit/>
          </a:bodyPr>
          <a:lstStyle/>
          <a:p>
            <a:pPr>
              <a:lnSpc>
                <a:spcPts val="222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Leverage standard gestural controls to respond exactly as a user would expect.</a:t>
            </a:r>
          </a:p>
          <a:p>
            <a:pPr>
              <a:lnSpc>
                <a:spcPts val="2220"/>
              </a:lnSpc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ts val="222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Provide easy access to functionality (buttons, sliders, menu items, etc.) but allow advanced, learnable gestures as shortcuts.</a:t>
            </a:r>
          </a:p>
          <a:p>
            <a:pPr>
              <a:lnSpc>
                <a:spcPts val="2220"/>
              </a:lnSpc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ts val="222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Distinguish between global, system-level gestures and local, app-level gestures.</a:t>
            </a:r>
          </a:p>
          <a:p>
            <a:pPr>
              <a:lnSpc>
                <a:spcPts val="2220"/>
              </a:lnSpc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ts val="222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Don’t put labels below a control, as it can be obscured by the user's own hand.</a:t>
            </a:r>
          </a:p>
          <a:p>
            <a:pPr>
              <a:lnSpc>
                <a:spcPts val="2220"/>
              </a:lnSpc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ts val="222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Trigger actions on release, not on press.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5119">
            <a:off x="5201227" y="1303978"/>
            <a:ext cx="3525501" cy="47514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rrrrrr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7519">
            <a:off x="6138006" y="1242301"/>
            <a:ext cx="983410" cy="240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13812" b="5750"/>
          <a:stretch>
            <a:fillRect/>
          </a:stretch>
        </p:blipFill>
        <p:spPr>
          <a:xfrm>
            <a:off x="-1" y="0"/>
            <a:ext cx="9276868" cy="68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rgbClr val="FFEE0E"/>
                </a:solidFill>
                <a:latin typeface="Trebuchet MS"/>
                <a:cs typeface="Trebuchet MS"/>
              </a:rPr>
              <a:t>Touch Experience Design - Transitions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29904" y="5175784"/>
            <a:ext cx="26457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Provide touch, press and release states for actionable elements in absence of focus states or hover states.</a:t>
            </a:r>
          </a:p>
        </p:txBody>
      </p:sp>
      <p:pic>
        <p:nvPicPr>
          <p:cNvPr id="23" name="Picture 22" descr="rrrrrrr.png"/>
          <p:cNvPicPr>
            <a:picLocks noChangeAspect="1"/>
          </p:cNvPicPr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-101600" y="1600418"/>
            <a:ext cx="5918200" cy="1066800"/>
          </a:xfrm>
          <a:prstGeom prst="rect">
            <a:avLst/>
          </a:prstGeom>
          <a:effectLst/>
        </p:spPr>
      </p:pic>
      <p:pic>
        <p:nvPicPr>
          <p:cNvPr id="24" name="Picture 23" descr="rrrrrrr.png"/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101600" y="2591018"/>
            <a:ext cx="5918200" cy="1066800"/>
          </a:xfrm>
          <a:prstGeom prst="rect">
            <a:avLst/>
          </a:prstGeom>
          <a:effectLst/>
        </p:spPr>
      </p:pic>
      <p:pic>
        <p:nvPicPr>
          <p:cNvPr id="27" name="Picture 26" descr="rrrrrrr.png"/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101600" y="3581398"/>
            <a:ext cx="5918200" cy="1066800"/>
          </a:xfrm>
          <a:prstGeom prst="rect">
            <a:avLst/>
          </a:prstGeom>
          <a:effectLst/>
        </p:spPr>
      </p:pic>
      <p:sp>
        <p:nvSpPr>
          <p:cNvPr id="28" name="Rectangle 27"/>
          <p:cNvSpPr/>
          <p:nvPr/>
        </p:nvSpPr>
        <p:spPr>
          <a:xfrm>
            <a:off x="406400" y="1702018"/>
            <a:ext cx="4864100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cs typeface="Chalkduster"/>
              </a:rPr>
              <a:t>In Touch UI, Transition animations help confirm that action is completed.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cs typeface="Chalkduster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cs typeface="Chalkduster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cs typeface="Chalkduster"/>
              </a:rPr>
              <a:t>Engages user and provides a immersive dive in to application context.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cs typeface="Chalkduster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cs typeface="Chalkduster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Transitions should be simple, elegant and subtle  NOT dramatic to draw attention to themselves.</a:t>
            </a:r>
            <a:endParaRPr lang="en-US" dirty="0">
              <a:solidFill>
                <a:schemeClr val="bg1">
                  <a:lumMod val="95000"/>
                </a:schemeClr>
              </a:solidFill>
              <a:cs typeface="Chalkduster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alphaModFix amt="68000"/>
          </a:blip>
          <a:srcRect l="52194"/>
          <a:stretch>
            <a:fillRect/>
          </a:stretch>
        </p:blipFill>
        <p:spPr>
          <a:xfrm>
            <a:off x="793750" y="5175784"/>
            <a:ext cx="3162300" cy="1220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004" y="1600418"/>
            <a:ext cx="2065904" cy="309561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>
            <a:off x="3683002" y="5727700"/>
            <a:ext cx="2446902" cy="1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88000"/>
          </a:blip>
          <a:srcRect l="4282" r="7494" b="74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1446"/>
            <a:ext cx="9144001" cy="646331"/>
          </a:xfrm>
          <a:prstGeom prst="rect">
            <a:avLst/>
          </a:prstGeom>
          <a:noFill/>
          <a:effectLst>
            <a:outerShdw blurRad="50800" dist="25400" dir="2700000">
              <a:srgbClr val="000000">
                <a:alpha val="3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4E48B"/>
                </a:solidFill>
                <a:latin typeface="Trebuchet MS"/>
                <a:cs typeface="Trebuchet MS"/>
              </a:rPr>
              <a:t>Evolving Nature of UX Complexity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1160" y="1352443"/>
            <a:ext cx="588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otham-Book"/>
                <a:cs typeface="Gotham-Book"/>
              </a:rPr>
              <a:t>User Profiles are vast and wide.</a:t>
            </a:r>
            <a:endParaRPr lang="en-US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2151380"/>
            <a:ext cx="3938291" cy="2932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481" r="629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rgbClr val="FFEE0E"/>
                </a:solidFill>
                <a:latin typeface="Trebuchet MS"/>
                <a:cs typeface="Trebuchet MS"/>
              </a:rPr>
              <a:t>Touch Friendly Input Controls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4360" y="5384800"/>
            <a:ext cx="254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Gotham-Book"/>
                <a:cs typeface="Gotham-Book"/>
              </a:rPr>
              <a:t>Text field vs. pickers</a:t>
            </a:r>
            <a:endParaRPr lang="en-US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t="4500"/>
          <a:stretch>
            <a:fillRect/>
          </a:stretch>
        </p:blipFill>
        <p:spPr>
          <a:xfrm>
            <a:off x="3134360" y="1543811"/>
            <a:ext cx="2542540" cy="3642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481" r="629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536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rgbClr val="FFEE0E"/>
                </a:solidFill>
                <a:latin typeface="Trebuchet MS"/>
                <a:cs typeface="Trebuchet MS"/>
              </a:rPr>
              <a:t>Emerging Trends…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1160" y="6173232"/>
            <a:ext cx="30336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500" dirty="0" smtClean="0">
                <a:solidFill>
                  <a:schemeClr val="bg1"/>
                </a:solidFill>
                <a:latin typeface="Gotham-Book"/>
                <a:cs typeface="Gotham-Book"/>
              </a:rPr>
              <a:t>Device Shifting</a:t>
            </a:r>
            <a:endParaRPr lang="en-US" sz="150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828" y="4104858"/>
            <a:ext cx="2935012" cy="2030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097331"/>
            <a:ext cx="3053940" cy="20378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8850" y="6173232"/>
            <a:ext cx="2542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500" dirty="0" smtClean="0">
                <a:solidFill>
                  <a:schemeClr val="bg1"/>
                </a:solidFill>
                <a:latin typeface="Gotham-Book"/>
                <a:cs typeface="Gotham-Book"/>
              </a:rPr>
              <a:t>Complementary Apps</a:t>
            </a:r>
            <a:endParaRPr lang="en-US" sz="150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0" y="1379787"/>
            <a:ext cx="4716177" cy="23031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7850" y="3644820"/>
            <a:ext cx="31940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500" dirty="0" smtClean="0">
                <a:solidFill>
                  <a:schemeClr val="bg1"/>
                </a:solidFill>
                <a:latin typeface="Gotham-Book"/>
                <a:cs typeface="Gotham-Book"/>
              </a:rPr>
              <a:t>Content for Connected devices</a:t>
            </a:r>
            <a:endParaRPr lang="en-US" sz="150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contrast="-14000"/>
            <a:alphaModFix amt="90000"/>
          </a:blip>
          <a:srcRect r="12808" b="12767"/>
          <a:stretch>
            <a:fillRect/>
          </a:stretch>
        </p:blipFill>
        <p:spPr>
          <a:xfrm>
            <a:off x="-8506" y="0"/>
            <a:ext cx="9152506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065" y="2761136"/>
            <a:ext cx="1031093" cy="103109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38965" y="964863"/>
            <a:ext cx="3327400" cy="2007020"/>
          </a:xfrm>
          <a:prstGeom prst="roundRect">
            <a:avLst>
              <a:gd name="adj" fmla="val 3102"/>
            </a:avLst>
          </a:prstGeom>
          <a:noFill/>
          <a:ln w="12700" cap="flat" cmpd="sng" algn="ctr">
            <a:solidFill>
              <a:srgbClr val="FFFEC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27866" y="1036831"/>
            <a:ext cx="3168867" cy="1858770"/>
          </a:xfrm>
          <a:prstGeom prst="roundRect">
            <a:avLst>
              <a:gd name="adj" fmla="val 0"/>
            </a:avLst>
          </a:prstGeom>
          <a:solidFill>
            <a:srgbClr val="000000">
              <a:alpha val="9000"/>
            </a:srgbClr>
          </a:solidFill>
          <a:ln w="3175" cap="flat" cmpd="sng" algn="ctr">
            <a:solidFill>
              <a:srgbClr val="FFFECF">
                <a:alpha val="3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487065" y="2903281"/>
            <a:ext cx="1142999" cy="839726"/>
          </a:xfrm>
          <a:prstGeom prst="roundRect">
            <a:avLst>
              <a:gd name="adj" fmla="val 7140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550565" y="2968098"/>
            <a:ext cx="1009649" cy="724109"/>
          </a:xfrm>
          <a:prstGeom prst="roundRect">
            <a:avLst>
              <a:gd name="adj" fmla="val 1631"/>
            </a:avLst>
          </a:prstGeom>
          <a:solidFill>
            <a:srgbClr val="000000">
              <a:alpha val="41000"/>
            </a:srgbClr>
          </a:solidFill>
          <a:ln w="3175" cap="flat" cmpd="sng" algn="ctr">
            <a:solidFill>
              <a:srgbClr val="FFFECF">
                <a:alpha val="5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096881" y="3831907"/>
            <a:ext cx="1955799" cy="1270321"/>
          </a:xfrm>
          <a:prstGeom prst="roundRect">
            <a:avLst>
              <a:gd name="adj" fmla="val 7140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3150634" y="3901653"/>
            <a:ext cx="1863946" cy="1149775"/>
          </a:xfrm>
          <a:prstGeom prst="roundRect">
            <a:avLst>
              <a:gd name="adj" fmla="val 1631"/>
            </a:avLst>
          </a:prstGeom>
          <a:solidFill>
            <a:schemeClr val="tx1">
              <a:alpha val="50000"/>
            </a:schemeClr>
          </a:solidFill>
          <a:ln w="3175" cap="flat" cmpd="sng" algn="ctr">
            <a:solidFill>
              <a:srgbClr val="FFFECF">
                <a:alpha val="5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105359" y="5127310"/>
            <a:ext cx="1955799" cy="9345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7943850" y="4317791"/>
            <a:ext cx="561435" cy="1003510"/>
          </a:xfrm>
          <a:prstGeom prst="roundRect">
            <a:avLst>
              <a:gd name="adj" fmla="val 16214"/>
            </a:avLst>
          </a:prstGeom>
          <a:noFill/>
          <a:ln w="12700" cap="flat" cmpd="sng" algn="ctr">
            <a:solidFill>
              <a:srgbClr val="FFFEC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975600" y="4413041"/>
            <a:ext cx="491585" cy="755859"/>
          </a:xfrm>
          <a:prstGeom prst="roundRect">
            <a:avLst>
              <a:gd name="adj" fmla="val 1631"/>
            </a:avLst>
          </a:prstGeom>
          <a:solidFill>
            <a:srgbClr val="000000">
              <a:alpha val="49000"/>
            </a:srgbClr>
          </a:solidFill>
          <a:ln w="3175" cap="flat" cmpd="sng" algn="ctr">
            <a:solidFill>
              <a:srgbClr val="FFFECF">
                <a:alpha val="43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406" y="4336841"/>
            <a:ext cx="798779" cy="79877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27157" y="1702386"/>
            <a:ext cx="2931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i="1" dirty="0" smtClean="0">
                <a:solidFill>
                  <a:srgbClr val="C7BD4A"/>
                </a:solidFill>
                <a:latin typeface="Edwardian Script ITC"/>
                <a:cs typeface="Edwardian Script ITC"/>
              </a:rPr>
              <a:t>Thank You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88734" y="4743756"/>
            <a:ext cx="1836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ashutoshk77@yahoo.com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99568" y="4955263"/>
            <a:ext cx="66158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i="1" dirty="0" smtClean="0">
                <a:solidFill>
                  <a:srgbClr val="FFFFFF"/>
                </a:solidFill>
              </a:rPr>
              <a:t>8197820540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6049" y="3465982"/>
            <a:ext cx="8770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85000"/>
                  </a:schemeClr>
                </a:solidFill>
              </a:rPr>
              <a:t>ashutoshk77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571" y="3745776"/>
            <a:ext cx="1223029" cy="12230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65" y="964863"/>
            <a:ext cx="1476187" cy="147618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08177" y="2656702"/>
            <a:ext cx="32785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chemeClr val="accent5">
                    <a:lumMod val="75000"/>
                  </a:schemeClr>
                </a:solidFill>
              </a:rPr>
              <a:t>Credits: Yahoo! Images, Flicker, Google Images, Iconarchive</a:t>
            </a:r>
            <a:endParaRPr lang="en-US" sz="1000" i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88000"/>
          </a:blip>
          <a:srcRect l="4282" r="7494" b="74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1446"/>
            <a:ext cx="9144001" cy="646331"/>
          </a:xfrm>
          <a:prstGeom prst="rect">
            <a:avLst/>
          </a:prstGeom>
          <a:noFill/>
          <a:effectLst>
            <a:outerShdw blurRad="50800" dist="25400" dir="2700000">
              <a:srgbClr val="000000">
                <a:alpha val="3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4E48B"/>
                </a:solidFill>
                <a:latin typeface="Trebuchet MS"/>
                <a:cs typeface="Trebuchet MS"/>
              </a:rPr>
              <a:t>Too Many Devices</a:t>
            </a:r>
            <a:endParaRPr lang="en-US" sz="3600" dirty="0">
              <a:solidFill>
                <a:srgbClr val="F4E48B"/>
              </a:solidFill>
              <a:latin typeface="Trebuchet MS"/>
              <a:cs typeface="Trebuchet M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91" y="2768600"/>
            <a:ext cx="1625600" cy="1625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791" y="4394200"/>
            <a:ext cx="1625600" cy="1625600"/>
          </a:xfrm>
          <a:prstGeom prst="rect">
            <a:avLst/>
          </a:prstGeom>
        </p:spPr>
      </p:pic>
      <p:pic>
        <p:nvPicPr>
          <p:cNvPr id="54" name="Picture 53" descr="eee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358" y="1574800"/>
            <a:ext cx="2565400" cy="18161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3058" y="4336618"/>
            <a:ext cx="1389942" cy="138994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6700" y="2374468"/>
            <a:ext cx="1181100" cy="11811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200" y="3796160"/>
            <a:ext cx="1625600" cy="16256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3000" y="1676832"/>
            <a:ext cx="939368" cy="9393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7791" y="1167777"/>
            <a:ext cx="7679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otham-Book"/>
                <a:cs typeface="Gotham-Book"/>
              </a:rPr>
              <a:t>These users are using multiple devices, sometimes to do the same tasks</a:t>
            </a:r>
            <a:endParaRPr lang="en-US" dirty="0">
              <a:solidFill>
                <a:srgbClr val="FFFFFF"/>
              </a:solidFill>
              <a:latin typeface="Gotham-Book"/>
              <a:cs typeface="Gotham-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1446"/>
            <a:ext cx="9144001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Trebuchet MS"/>
                <a:cs typeface="Trebuchet MS"/>
              </a:rPr>
              <a:t>Typical Device Usage Pattern</a:t>
            </a:r>
            <a:endParaRPr lang="en-US" sz="36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42" y="1374037"/>
            <a:ext cx="8128000" cy="5130800"/>
          </a:xfrm>
          <a:prstGeom prst="rect">
            <a:avLst/>
          </a:prstGeom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TextBox 17"/>
          <p:cNvSpPr txBox="1"/>
          <p:nvPr/>
        </p:nvSpPr>
        <p:spPr>
          <a:xfrm>
            <a:off x="604686" y="6007100"/>
            <a:ext cx="809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Morning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9016" y="6007100"/>
            <a:ext cx="1529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Commute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to Work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8533" y="6007100"/>
            <a:ext cx="1084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Office Hours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6498" y="6007100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Commute </a:t>
            </a:r>
            <a:r>
              <a:rPr lang="en-US" sz="1400" dirty="0" smtClean="0">
                <a:solidFill>
                  <a:srgbClr val="7F7F7F"/>
                </a:solidFill>
              </a:rPr>
              <a:t>to Home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31842" y="6007100"/>
            <a:ext cx="98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Before Bed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3632" y="6007100"/>
            <a:ext cx="571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Relax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7642" y="2151863"/>
            <a:ext cx="8128000" cy="151843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>
                <a:alpha val="37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50" y="2228062"/>
            <a:ext cx="952500" cy="622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792" y="2462225"/>
            <a:ext cx="712645" cy="3881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192" y="2462225"/>
            <a:ext cx="712645" cy="38813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97642" y="2926562"/>
            <a:ext cx="908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Multi tasking</a:t>
            </a:r>
          </a:p>
          <a:p>
            <a:r>
              <a:rPr lang="en-US" sz="900" dirty="0" smtClean="0"/>
              <a:t>Subconscious</a:t>
            </a:r>
          </a:p>
          <a:p>
            <a:r>
              <a:rPr lang="en-US" sz="900" dirty="0" smtClean="0"/>
              <a:t>Short Attention</a:t>
            </a:r>
          </a:p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1512119" y="2926562"/>
            <a:ext cx="107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Low connection</a:t>
            </a:r>
          </a:p>
          <a:p>
            <a:r>
              <a:rPr lang="en-US" sz="900" dirty="0" smtClean="0"/>
              <a:t>Variable </a:t>
            </a:r>
            <a:br>
              <a:rPr lang="en-US" sz="900" dirty="0" smtClean="0"/>
            </a:br>
            <a:r>
              <a:rPr lang="en-US" sz="900" dirty="0" smtClean="0"/>
              <a:t>Time and attention</a:t>
            </a:r>
          </a:p>
          <a:p>
            <a:endParaRPr lang="en-US" sz="900" dirty="0"/>
          </a:p>
        </p:txBody>
      </p:sp>
      <p:sp>
        <p:nvSpPr>
          <p:cNvPr id="37" name="TextBox 36"/>
          <p:cNvSpPr txBox="1"/>
          <p:nvPr/>
        </p:nvSpPr>
        <p:spPr>
          <a:xfrm>
            <a:off x="2959469" y="2926562"/>
            <a:ext cx="25523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High connection, High attention span, Desk work</a:t>
            </a:r>
          </a:p>
          <a:p>
            <a:r>
              <a:rPr lang="en-US" sz="900" dirty="0" smtClean="0"/>
              <a:t>Variable tasks</a:t>
            </a:r>
          </a:p>
          <a:p>
            <a:endParaRPr lang="en-US" sz="900" dirty="0"/>
          </a:p>
        </p:txBody>
      </p:sp>
      <p:sp>
        <p:nvSpPr>
          <p:cNvPr id="38" name="TextBox 37"/>
          <p:cNvSpPr txBox="1"/>
          <p:nvPr/>
        </p:nvSpPr>
        <p:spPr>
          <a:xfrm>
            <a:off x="5559480" y="2926562"/>
            <a:ext cx="107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Low connection</a:t>
            </a:r>
          </a:p>
          <a:p>
            <a:r>
              <a:rPr lang="en-US" sz="900" dirty="0" smtClean="0"/>
              <a:t>Variable </a:t>
            </a:r>
            <a:br>
              <a:rPr lang="en-US" sz="900" dirty="0" smtClean="0"/>
            </a:br>
            <a:r>
              <a:rPr lang="en-US" sz="900" dirty="0" smtClean="0"/>
              <a:t>Time and attention</a:t>
            </a:r>
          </a:p>
          <a:p>
            <a:endParaRPr lang="en-US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6569879" y="292656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Full Attention</a:t>
            </a:r>
          </a:p>
          <a:p>
            <a:r>
              <a:rPr lang="en-US" sz="900" dirty="0" smtClean="0"/>
              <a:t>Relaxing</a:t>
            </a:r>
          </a:p>
          <a:p>
            <a:r>
              <a:rPr lang="en-US" sz="900" dirty="0" smtClean="0"/>
              <a:t>Entertainment</a:t>
            </a:r>
          </a:p>
          <a:p>
            <a:endParaRPr lang="en-US" sz="900" dirty="0"/>
          </a:p>
        </p:txBody>
      </p:sp>
      <p:sp>
        <p:nvSpPr>
          <p:cNvPr id="40" name="TextBox 39"/>
          <p:cNvSpPr txBox="1"/>
          <p:nvPr/>
        </p:nvSpPr>
        <p:spPr>
          <a:xfrm>
            <a:off x="7601434" y="2926562"/>
            <a:ext cx="821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Full Attention</a:t>
            </a:r>
          </a:p>
          <a:p>
            <a:r>
              <a:rPr lang="en-US" sz="900" dirty="0" smtClean="0"/>
              <a:t>Focused</a:t>
            </a:r>
          </a:p>
          <a:p>
            <a:r>
              <a:rPr lang="en-US" sz="900" dirty="0" smtClean="0"/>
              <a:t>Lying in bed</a:t>
            </a:r>
          </a:p>
          <a:p>
            <a:endParaRPr lang="en-US" sz="9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706286" y="5981700"/>
            <a:ext cx="7712788" cy="1588"/>
          </a:xfrm>
          <a:prstGeom prst="straightConnector1">
            <a:avLst/>
          </a:prstGeom>
          <a:ln w="25400" cap="flat" cmpd="sng" algn="ctr">
            <a:solidFill>
              <a:srgbClr val="F4E48B">
                <a:alpha val="56000"/>
              </a:srgb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eeee.png"/>
          <p:cNvPicPr>
            <a:picLocks noChangeAspect="1"/>
          </p:cNvPicPr>
          <p:nvPr/>
        </p:nvPicPr>
        <p:blipFill>
          <a:blip r:embed="rId7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72932" y="2337037"/>
            <a:ext cx="832756" cy="589525"/>
          </a:xfrm>
          <a:prstGeom prst="rect">
            <a:avLst/>
          </a:prstGeom>
        </p:spPr>
      </p:pic>
      <p:pic>
        <p:nvPicPr>
          <p:cNvPr id="46" name="Picture 45" descr="eeee.png"/>
          <p:cNvPicPr>
            <a:picLocks noChangeAspect="1"/>
          </p:cNvPicPr>
          <p:nvPr/>
        </p:nvPicPr>
        <p:blipFill>
          <a:blip r:embed="rId7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669190" y="2337037"/>
            <a:ext cx="832756" cy="5895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alphaModFix/>
          </a:blip>
          <a:srcRect t="4940" b="13280"/>
          <a:stretch>
            <a:fillRect/>
          </a:stretch>
        </p:blipFill>
        <p:spPr>
          <a:xfrm>
            <a:off x="7700914" y="2548687"/>
            <a:ext cx="431800" cy="280424"/>
          </a:xfrm>
          <a:prstGeom prst="rect">
            <a:avLst/>
          </a:prstGeom>
        </p:spPr>
      </p:pic>
      <p:pic>
        <p:nvPicPr>
          <p:cNvPr id="26" name="Picture 25" descr="rrrrrr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87519">
            <a:off x="112982" y="1317881"/>
            <a:ext cx="983410" cy="240935"/>
          </a:xfrm>
          <a:prstGeom prst="rect">
            <a:avLst/>
          </a:prstGeom>
        </p:spPr>
      </p:pic>
      <p:pic>
        <p:nvPicPr>
          <p:cNvPr id="28" name="Picture 27" descr="rrrrrr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60644">
            <a:off x="7930986" y="1253568"/>
            <a:ext cx="983410" cy="240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r="10873"/>
          <a:stretch>
            <a:fillRect/>
          </a:stretch>
        </p:blipFill>
        <p:spPr>
          <a:xfrm>
            <a:off x="-15950" y="0"/>
            <a:ext cx="91684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68"/>
            <a:ext cx="9139805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People are spending more time on internet devices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024" y="1562100"/>
            <a:ext cx="4097176" cy="4793046"/>
          </a:xfrm>
          <a:prstGeom prst="rect">
            <a:avLst/>
          </a:prstGeom>
          <a:ln w="57150" cap="flat" cmpd="sng" algn="ctr">
            <a:solidFill>
              <a:srgbClr val="F2F2F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2868"/>
            <a:ext cx="9139805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How do we achieve a seamless experience across devices?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002" y="1812092"/>
            <a:ext cx="6807200" cy="3568700"/>
          </a:xfrm>
          <a:prstGeom prst="rect">
            <a:avLst/>
          </a:prstGeom>
          <a:ln w="76200" cap="flat" cmpd="sng" algn="ctr">
            <a:solidFill>
              <a:srgbClr val="F2F2F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rrrrrr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0644">
            <a:off x="581297" y="1691625"/>
            <a:ext cx="983410" cy="240935"/>
          </a:xfrm>
          <a:prstGeom prst="rect">
            <a:avLst/>
          </a:prstGeom>
        </p:spPr>
      </p:pic>
      <p:pic>
        <p:nvPicPr>
          <p:cNvPr id="6" name="Picture 5" descr="rrrrrr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1684">
            <a:off x="7388496" y="1691624"/>
            <a:ext cx="983410" cy="24093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6"/>
          <a:srcRect t="23902" r="9779" b="12721"/>
          <a:stretch>
            <a:fillRect/>
          </a:stretch>
        </p:blipFill>
        <p:spPr bwMode="auto">
          <a:xfrm>
            <a:off x="2513933" y="5190292"/>
            <a:ext cx="3874167" cy="1841500"/>
          </a:xfrm>
          <a:prstGeom prst="rect">
            <a:avLst/>
          </a:prstGeom>
          <a:ln w="76200" cap="flat" cmpd="sng" algn="ctr">
            <a:solidFill>
              <a:srgbClr val="F2F2F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256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Typical Design Process</a:t>
            </a:r>
          </a:p>
        </p:txBody>
      </p:sp>
      <p:graphicFrame>
        <p:nvGraphicFramePr>
          <p:cNvPr id="9" name="Diagram 8"/>
          <p:cNvGraphicFramePr/>
          <p:nvPr/>
        </p:nvGraphicFramePr>
        <p:xfrm>
          <a:off x="152400" y="1479550"/>
          <a:ext cx="87630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Oval 9"/>
          <p:cNvSpPr/>
          <p:nvPr/>
        </p:nvSpPr>
        <p:spPr>
          <a:xfrm>
            <a:off x="2744448" y="3233398"/>
            <a:ext cx="1370352" cy="1370352"/>
          </a:xfrm>
          <a:prstGeom prst="ellipse">
            <a:avLst/>
          </a:prstGeom>
          <a:gradFill rotWithShape="1">
            <a:gsLst>
              <a:gs pos="0">
                <a:srgbClr val="333399">
                  <a:tint val="100000"/>
                  <a:shade val="100000"/>
                  <a:satMod val="130000"/>
                </a:srgbClr>
              </a:gs>
              <a:gs pos="100000">
                <a:srgbClr val="33339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33339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chilly" dir="t"/>
          </a:scene3d>
        </p:spPr>
      </p:sp>
      <p:sp>
        <p:nvSpPr>
          <p:cNvPr id="11" name="Oval 4"/>
          <p:cNvSpPr/>
          <p:nvPr/>
        </p:nvSpPr>
        <p:spPr>
          <a:xfrm>
            <a:off x="2819400" y="3434081"/>
            <a:ext cx="1142999" cy="96898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chilly" dir="t"/>
          </a:scene3d>
        </p:spPr>
        <p:txBody>
          <a:bodyPr lIns="92189" tIns="20320" rIns="92189" bIns="20320" spcCol="1270" anchor="ctr"/>
          <a:lstStyle/>
          <a:p>
            <a:pPr marL="0" marR="0" lvl="0" indent="0" algn="ctr" defTabSz="711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Concept Evaluation</a:t>
            </a:r>
          </a:p>
        </p:txBody>
      </p:sp>
      <p:sp>
        <p:nvSpPr>
          <p:cNvPr id="12" name="Bent Arrow 11"/>
          <p:cNvSpPr/>
          <p:nvPr/>
        </p:nvSpPr>
        <p:spPr bwMode="auto">
          <a:xfrm rot="12600000" flipH="1">
            <a:off x="2401229" y="2951785"/>
            <a:ext cx="566737" cy="612775"/>
          </a:xfrm>
          <a:prstGeom prst="bentArrow">
            <a:avLst>
              <a:gd name="adj1" fmla="val 16486"/>
              <a:gd name="adj2" fmla="val 24468"/>
              <a:gd name="adj3" fmla="val 26064"/>
              <a:gd name="adj4" fmla="val 73936"/>
            </a:avLst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3" name="Bent Arrow 12"/>
          <p:cNvSpPr/>
          <p:nvPr/>
        </p:nvSpPr>
        <p:spPr bwMode="auto">
          <a:xfrm rot="2769702" flipH="1">
            <a:off x="3867944" y="2885862"/>
            <a:ext cx="566738" cy="612775"/>
          </a:xfrm>
          <a:prstGeom prst="bentArrow">
            <a:avLst>
              <a:gd name="adj1" fmla="val 16486"/>
              <a:gd name="adj2" fmla="val 24468"/>
              <a:gd name="adj3" fmla="val 26064"/>
              <a:gd name="adj4" fmla="val 73936"/>
            </a:avLst>
          </a:prstGeom>
          <a:solidFill>
            <a:srgbClr val="BFBF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4" name="Oval 13"/>
          <p:cNvSpPr/>
          <p:nvPr/>
        </p:nvSpPr>
        <p:spPr>
          <a:xfrm>
            <a:off x="4953590" y="3233398"/>
            <a:ext cx="1370352" cy="1370352"/>
          </a:xfrm>
          <a:prstGeom prst="ellipse">
            <a:avLst/>
          </a:prstGeom>
          <a:gradFill rotWithShape="1">
            <a:gsLst>
              <a:gs pos="0">
                <a:srgbClr val="333399">
                  <a:tint val="100000"/>
                  <a:shade val="100000"/>
                  <a:satMod val="130000"/>
                </a:srgbClr>
              </a:gs>
              <a:gs pos="100000">
                <a:srgbClr val="33339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33339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chilly" dir="t"/>
          </a:scene3d>
        </p:spPr>
      </p:sp>
      <p:sp>
        <p:nvSpPr>
          <p:cNvPr id="15" name="Oval 4"/>
          <p:cNvSpPr/>
          <p:nvPr/>
        </p:nvSpPr>
        <p:spPr>
          <a:xfrm>
            <a:off x="5028542" y="3434081"/>
            <a:ext cx="1142999" cy="96898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chilly" dir="t"/>
          </a:scene3d>
        </p:spPr>
        <p:txBody>
          <a:bodyPr lIns="92189" tIns="20320" rIns="92189" bIns="20320" spcCol="1270" anchor="ctr"/>
          <a:lstStyle/>
          <a:p>
            <a:pPr marL="0" marR="0" lvl="0" indent="0" algn="ctr" defTabSz="711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Evaluation and Testing</a:t>
            </a:r>
          </a:p>
        </p:txBody>
      </p:sp>
      <p:sp>
        <p:nvSpPr>
          <p:cNvPr id="18" name="Bent Arrow 17"/>
          <p:cNvSpPr/>
          <p:nvPr/>
        </p:nvSpPr>
        <p:spPr bwMode="auto">
          <a:xfrm rot="12600000" flipH="1">
            <a:off x="4611688" y="2951744"/>
            <a:ext cx="566737" cy="612775"/>
          </a:xfrm>
          <a:prstGeom prst="bentArrow">
            <a:avLst>
              <a:gd name="adj1" fmla="val 16486"/>
              <a:gd name="adj2" fmla="val 24468"/>
              <a:gd name="adj3" fmla="val 26064"/>
              <a:gd name="adj4" fmla="val 73936"/>
            </a:avLst>
          </a:prstGeom>
          <a:solidFill>
            <a:srgbClr val="BFBF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9" name="Bent Arrow 18"/>
          <p:cNvSpPr/>
          <p:nvPr/>
        </p:nvSpPr>
        <p:spPr bwMode="auto">
          <a:xfrm rot="2769702" flipH="1">
            <a:off x="6077744" y="2885862"/>
            <a:ext cx="566738" cy="612775"/>
          </a:xfrm>
          <a:prstGeom prst="bentArrow">
            <a:avLst>
              <a:gd name="adj1" fmla="val 16486"/>
              <a:gd name="adj2" fmla="val 24468"/>
              <a:gd name="adj3" fmla="val 26064"/>
              <a:gd name="adj4" fmla="val 73936"/>
            </a:avLst>
          </a:prstGeom>
          <a:solidFill>
            <a:srgbClr val="BFBF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0" name="Title 1"/>
          <p:cNvSpPr txBox="1">
            <a:spLocks/>
          </p:cNvSpPr>
          <p:nvPr/>
        </p:nvSpPr>
        <p:spPr>
          <a:xfrm>
            <a:off x="0" y="4686300"/>
            <a:ext cx="9139805" cy="8925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otham-Bold"/>
                <a:ea typeface="+mj-ea"/>
                <a:cs typeface="Gotham-Bold"/>
              </a:rPr>
              <a:t>To cater multiple device world… we need more considerations…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7701" y="5578852"/>
            <a:ext cx="405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Gotham-Book"/>
                <a:cs typeface="Gotham-Book"/>
              </a:rPr>
              <a:t> Changing Technology Trends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Gotham-Book"/>
                <a:cs typeface="Gotham-Book"/>
              </a:rPr>
              <a:t> Play on Device Strengths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Gotham-Book"/>
                <a:cs typeface="Gotham-Book"/>
              </a:rPr>
              <a:t> Responsive Design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800000"/>
              </a:solidFill>
              <a:latin typeface="Gotham-Book"/>
              <a:cs typeface="Gotham-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257"/>
            <a:ext cx="9139805" cy="67710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Rapid Technology Changes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rcRect t="24136" r="46133" b="23018"/>
          <a:stretch>
            <a:fillRect/>
          </a:stretch>
        </p:blipFill>
        <p:spPr>
          <a:xfrm>
            <a:off x="911441" y="1996996"/>
            <a:ext cx="996518" cy="6858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  <a:reflection stA="50000" endPos="57000" dist="127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340" y="1654913"/>
            <a:ext cx="1981200" cy="148398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  <a:reflection stA="50000" endPos="27000" dist="12700" dir="5400000" sy="-100000" algn="bl" rotWithShape="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377" y="1654913"/>
            <a:ext cx="1490613" cy="148398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  <a:reflection stA="50000" endPos="27000" dist="12700" dir="5400000" sy="-100000" algn="bl" rotWithShape="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733" y="1996996"/>
            <a:ext cx="2023943" cy="6781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  <a:reflection stA="50000" endPos="57000" dist="127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3340" y="3583401"/>
            <a:ext cx="3682650" cy="2990609"/>
          </a:xfrm>
          <a:prstGeom prst="rect">
            <a:avLst/>
          </a:prstGeom>
          <a:effectLst>
            <a:reflection stA="50000" endPos="13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YBang_Fingerpr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000000"/>
          </a:solidFill>
        </a:ln>
      </a:spPr>
      <a:bodyPr rtlCol="0" anchor="t">
        <a:normAutofit/>
      </a:bodyPr>
      <a:lstStyle>
        <a:defPPr>
          <a:defRPr sz="16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>
        <a:normAutofit/>
      </a:bodyPr>
      <a:lstStyle>
        <a:defPPr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9706</TotalTime>
  <Words>1020</Words>
  <Application>Microsoft Macintosh PowerPoint</Application>
  <PresentationFormat>On-screen Show (4:3)</PresentationFormat>
  <Paragraphs>204</Paragraphs>
  <Slides>32</Slides>
  <Notes>32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YBang_Fingerprint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>Yahoo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Ashutosh Kumar</dc:creator>
  <cp:keywords/>
  <dc:description/>
  <cp:lastModifiedBy>Ashutosh Kumar</cp:lastModifiedBy>
  <cp:revision>240</cp:revision>
  <cp:lastPrinted>2011-04-25T11:41:18Z</cp:lastPrinted>
  <dcterms:created xsi:type="dcterms:W3CDTF">2011-11-04T07:01:09Z</dcterms:created>
  <dcterms:modified xsi:type="dcterms:W3CDTF">2011-11-04T07:37:32Z</dcterms:modified>
  <cp:category/>
</cp:coreProperties>
</file>