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437" r:id="rId2"/>
    <p:sldId id="455" r:id="rId3"/>
    <p:sldId id="518" r:id="rId4"/>
    <p:sldId id="458" r:id="rId5"/>
    <p:sldId id="511" r:id="rId6"/>
    <p:sldId id="512" r:id="rId7"/>
    <p:sldId id="513" r:id="rId8"/>
    <p:sldId id="519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520" r:id="rId19"/>
    <p:sldId id="510" r:id="rId20"/>
    <p:sldId id="514" r:id="rId21"/>
    <p:sldId id="522" r:id="rId22"/>
    <p:sldId id="517" r:id="rId23"/>
    <p:sldId id="529" r:id="rId24"/>
    <p:sldId id="534" r:id="rId25"/>
    <p:sldId id="533" r:id="rId26"/>
    <p:sldId id="524" r:id="rId27"/>
    <p:sldId id="494" r:id="rId28"/>
    <p:sldId id="495" r:id="rId29"/>
    <p:sldId id="496" r:id="rId30"/>
    <p:sldId id="507" r:id="rId31"/>
    <p:sldId id="497" r:id="rId32"/>
    <p:sldId id="498" r:id="rId33"/>
    <p:sldId id="499" r:id="rId34"/>
    <p:sldId id="500" r:id="rId35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5E1E08"/>
    <a:srgbClr val="00573B"/>
    <a:srgbClr val="CBB900"/>
    <a:srgbClr val="DC6E01"/>
    <a:srgbClr val="FF00FF"/>
    <a:srgbClr val="B2B2B2"/>
    <a:srgbClr val="E8E3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75125" autoAdjust="0"/>
  </p:normalViewPr>
  <p:slideViewPr>
    <p:cSldViewPr snapToGrid="0">
      <p:cViewPr varScale="1">
        <p:scale>
          <a:sx n="79" d="100"/>
          <a:sy n="79" d="100"/>
        </p:scale>
        <p:origin x="-894" y="-84"/>
      </p:cViewPr>
      <p:guideLst>
        <p:guide orient="horz" pos="22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36"/>
    </p:cViewPr>
  </p:sorterViewPr>
  <p:notesViewPr>
    <p:cSldViewPr snapToGrid="0">
      <p:cViewPr>
        <p:scale>
          <a:sx n="75" d="100"/>
          <a:sy n="75" d="100"/>
        </p:scale>
        <p:origin x="-1344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FB388-7D1D-44D6-BDD2-57D42B5498A2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54A76-19D4-479F-BC4F-5CAE3AECC942}">
      <dgm:prSet phldrT="[Text]"/>
      <dgm:spPr/>
      <dgm:t>
        <a:bodyPr/>
        <a:lstStyle/>
        <a:p>
          <a:pPr algn="ctr"/>
          <a:r>
            <a:rPr lang="en-US" dirty="0" smtClean="0"/>
            <a:t>Scalable Applications</a:t>
          </a:r>
          <a:endParaRPr lang="en-US" dirty="0"/>
        </a:p>
      </dgm:t>
    </dgm:pt>
    <dgm:pt modelId="{9B41537F-F720-4493-A898-E7B2E7C205D8}" type="parTrans" cxnId="{674FA6A4-ED49-4AAF-8B7C-08A4F834FB18}">
      <dgm:prSet/>
      <dgm:spPr/>
      <dgm:t>
        <a:bodyPr/>
        <a:lstStyle/>
        <a:p>
          <a:pPr algn="ctr"/>
          <a:endParaRPr lang="en-US"/>
        </a:p>
      </dgm:t>
    </dgm:pt>
    <dgm:pt modelId="{7065397E-CBC0-4B58-B6E8-6268CD45F383}" type="sibTrans" cxnId="{674FA6A4-ED49-4AAF-8B7C-08A4F834FB18}">
      <dgm:prSet/>
      <dgm:spPr/>
      <dgm:t>
        <a:bodyPr/>
        <a:lstStyle/>
        <a:p>
          <a:pPr algn="ctr"/>
          <a:endParaRPr lang="en-US"/>
        </a:p>
      </dgm:t>
    </dgm:pt>
    <dgm:pt modelId="{E969BD73-85A9-469A-BC97-8DCE9B4B8BAA}">
      <dgm:prSet phldrT="[Text]"/>
      <dgm:spPr/>
      <dgm:t>
        <a:bodyPr/>
        <a:lstStyle/>
        <a:p>
          <a:pPr algn="ctr"/>
          <a:r>
            <a:rPr lang="en-US" dirty="0" smtClean="0"/>
            <a:t>Atomicity</a:t>
          </a:r>
          <a:endParaRPr lang="en-US" dirty="0"/>
        </a:p>
      </dgm:t>
    </dgm:pt>
    <dgm:pt modelId="{D5EF4CD0-D834-4809-9DFD-BD366B31F85F}" type="parTrans" cxnId="{F364498C-1631-46AA-939D-D28FD45BEECE}">
      <dgm:prSet/>
      <dgm:spPr/>
      <dgm:t>
        <a:bodyPr/>
        <a:lstStyle/>
        <a:p>
          <a:pPr algn="ctr"/>
          <a:endParaRPr lang="en-US"/>
        </a:p>
      </dgm:t>
    </dgm:pt>
    <dgm:pt modelId="{A66D59B9-A6CB-449F-946E-627A08839398}" type="sibTrans" cxnId="{F364498C-1631-46AA-939D-D28FD45BEECE}">
      <dgm:prSet/>
      <dgm:spPr/>
      <dgm:t>
        <a:bodyPr/>
        <a:lstStyle/>
        <a:p>
          <a:pPr algn="ctr"/>
          <a:endParaRPr lang="en-US"/>
        </a:p>
      </dgm:t>
    </dgm:pt>
    <dgm:pt modelId="{243A3049-38F0-48E2-84C5-FA5C1B71A7FB}">
      <dgm:prSet phldrT="[Text]"/>
      <dgm:spPr/>
      <dgm:t>
        <a:bodyPr/>
        <a:lstStyle/>
        <a:p>
          <a:pPr algn="ctr"/>
          <a:r>
            <a:rPr lang="en-US" dirty="0" smtClean="0"/>
            <a:t>Idempotent  Functions</a:t>
          </a:r>
          <a:endParaRPr lang="en-US" dirty="0"/>
        </a:p>
      </dgm:t>
    </dgm:pt>
    <dgm:pt modelId="{739CA689-429C-4554-BCED-D5FE71F3EEB3}" type="parTrans" cxnId="{7135D06A-2037-4A81-A262-8480B657CC77}">
      <dgm:prSet/>
      <dgm:spPr/>
      <dgm:t>
        <a:bodyPr/>
        <a:lstStyle/>
        <a:p>
          <a:pPr algn="ctr"/>
          <a:endParaRPr lang="en-US"/>
        </a:p>
      </dgm:t>
    </dgm:pt>
    <dgm:pt modelId="{14A1BC31-E818-414E-B2A2-5401E0F9C2EA}" type="sibTrans" cxnId="{7135D06A-2037-4A81-A262-8480B657CC77}">
      <dgm:prSet/>
      <dgm:spPr/>
      <dgm:t>
        <a:bodyPr/>
        <a:lstStyle/>
        <a:p>
          <a:pPr algn="ctr"/>
          <a:endParaRPr lang="en-US"/>
        </a:p>
      </dgm:t>
    </dgm:pt>
    <dgm:pt modelId="{EE801265-AFB1-4440-BC54-F8F70C936E52}">
      <dgm:prSet phldrT="[Text]"/>
      <dgm:spPr/>
      <dgm:t>
        <a:bodyPr/>
        <a:lstStyle/>
        <a:p>
          <a:pPr algn="ctr"/>
          <a:r>
            <a:rPr lang="en-US" dirty="0" smtClean="0"/>
            <a:t>Parallelism</a:t>
          </a:r>
          <a:endParaRPr lang="en-US" dirty="0"/>
        </a:p>
      </dgm:t>
    </dgm:pt>
    <dgm:pt modelId="{AEB88305-FF77-43E8-80E8-DD7308E8B56C}" type="parTrans" cxnId="{281A20E9-19B5-408E-B343-570DF4B3F94E}">
      <dgm:prSet/>
      <dgm:spPr/>
      <dgm:t>
        <a:bodyPr/>
        <a:lstStyle/>
        <a:p>
          <a:pPr algn="ctr"/>
          <a:endParaRPr lang="en-US"/>
        </a:p>
      </dgm:t>
    </dgm:pt>
    <dgm:pt modelId="{E12E942D-73ED-45C3-BBC6-4151A768F5D7}" type="sibTrans" cxnId="{281A20E9-19B5-408E-B343-570DF4B3F94E}">
      <dgm:prSet/>
      <dgm:spPr/>
      <dgm:t>
        <a:bodyPr/>
        <a:lstStyle/>
        <a:p>
          <a:pPr algn="ctr"/>
          <a:endParaRPr lang="en-US"/>
        </a:p>
      </dgm:t>
    </dgm:pt>
    <dgm:pt modelId="{21611336-AD61-4797-B5C8-66A898017DA3}">
      <dgm:prSet phldrT="[Text]"/>
      <dgm:spPr/>
      <dgm:t>
        <a:bodyPr/>
        <a:lstStyle/>
        <a:p>
          <a:pPr algn="ctr"/>
          <a:r>
            <a:rPr lang="en-US" dirty="0" smtClean="0"/>
            <a:t>Stateless</a:t>
          </a:r>
        </a:p>
        <a:p>
          <a:pPr algn="ctr"/>
          <a:r>
            <a:rPr lang="en-US" dirty="0" smtClean="0"/>
            <a:t>Functions</a:t>
          </a:r>
          <a:endParaRPr lang="en-US" dirty="0"/>
        </a:p>
      </dgm:t>
    </dgm:pt>
    <dgm:pt modelId="{88739A4F-B8B9-4457-A5A1-B16F46C41630}" type="parTrans" cxnId="{4AD827D3-0B90-4BAB-BAC7-D648D74B1BD6}">
      <dgm:prSet/>
      <dgm:spPr/>
      <dgm:t>
        <a:bodyPr/>
        <a:lstStyle/>
        <a:p>
          <a:pPr algn="ctr"/>
          <a:endParaRPr lang="en-US"/>
        </a:p>
      </dgm:t>
    </dgm:pt>
    <dgm:pt modelId="{69E6B1ED-8523-47B2-8594-3F574B55DC1A}" type="sibTrans" cxnId="{4AD827D3-0B90-4BAB-BAC7-D648D74B1BD6}">
      <dgm:prSet/>
      <dgm:spPr/>
      <dgm:t>
        <a:bodyPr/>
        <a:lstStyle/>
        <a:p>
          <a:pPr algn="ctr"/>
          <a:endParaRPr lang="en-US"/>
        </a:p>
      </dgm:t>
    </dgm:pt>
    <dgm:pt modelId="{CEDF99A6-731B-43C8-8469-0B129699CD91}">
      <dgm:prSet phldrT="[Text]"/>
      <dgm:spPr/>
      <dgm:t>
        <a:bodyPr/>
        <a:lstStyle/>
        <a:p>
          <a:pPr algn="ctr"/>
          <a:r>
            <a:rPr lang="en-US" dirty="0" smtClean="0"/>
            <a:t>Computational Storage</a:t>
          </a:r>
          <a:endParaRPr lang="en-US" dirty="0"/>
        </a:p>
      </dgm:t>
    </dgm:pt>
    <dgm:pt modelId="{9C30117C-B9D9-4A7E-AC0E-7F35FCDBEAB2}" type="parTrans" cxnId="{D4FE591B-A187-4505-96B5-27A59CAB3826}">
      <dgm:prSet/>
      <dgm:spPr/>
      <dgm:t>
        <a:bodyPr/>
        <a:lstStyle/>
        <a:p>
          <a:endParaRPr lang="en-US"/>
        </a:p>
      </dgm:t>
    </dgm:pt>
    <dgm:pt modelId="{03B82E00-F951-4FEC-B1A9-C387D948139A}" type="sibTrans" cxnId="{D4FE591B-A187-4505-96B5-27A59CAB3826}">
      <dgm:prSet/>
      <dgm:spPr/>
      <dgm:t>
        <a:bodyPr/>
        <a:lstStyle/>
        <a:p>
          <a:endParaRPr lang="en-US"/>
        </a:p>
      </dgm:t>
    </dgm:pt>
    <dgm:pt modelId="{ADE2583F-77C6-4717-85FE-43F46FBEE096}">
      <dgm:prSet phldrT="[Text]"/>
      <dgm:spPr/>
      <dgm:t>
        <a:bodyPr/>
        <a:lstStyle/>
        <a:p>
          <a:pPr algn="ctr"/>
          <a:r>
            <a:rPr lang="en-US" dirty="0" smtClean="0"/>
            <a:t>Eventual Consistency</a:t>
          </a:r>
          <a:endParaRPr lang="en-US" dirty="0"/>
        </a:p>
      </dgm:t>
    </dgm:pt>
    <dgm:pt modelId="{B7BC7BBB-6008-4F5E-8501-C967DA8D0D2F}" type="parTrans" cxnId="{C7A2CF02-7093-4E81-B122-734E5BEA2D80}">
      <dgm:prSet/>
      <dgm:spPr/>
      <dgm:t>
        <a:bodyPr/>
        <a:lstStyle/>
        <a:p>
          <a:endParaRPr lang="en-US"/>
        </a:p>
      </dgm:t>
    </dgm:pt>
    <dgm:pt modelId="{E77454EE-CC4B-4119-8D10-ED9F5243E1BD}" type="sibTrans" cxnId="{C7A2CF02-7093-4E81-B122-734E5BEA2D80}">
      <dgm:prSet/>
      <dgm:spPr/>
      <dgm:t>
        <a:bodyPr/>
        <a:lstStyle/>
        <a:p>
          <a:endParaRPr lang="en-US"/>
        </a:p>
      </dgm:t>
    </dgm:pt>
    <dgm:pt modelId="{0897D852-DE5C-489E-9EEC-25F670C61139}" type="pres">
      <dgm:prSet presAssocID="{61EFB388-7D1D-44D6-BDD2-57D42B5498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B731-CC74-45F8-8175-7B9AE66ADEAE}" type="pres">
      <dgm:prSet presAssocID="{29254A76-19D4-479F-BC4F-5CAE3AECC942}" presName="centerShape" presStyleLbl="node0" presStyleIdx="0" presStyleCnt="1" custScaleX="136170" custScaleY="141844"/>
      <dgm:spPr/>
      <dgm:t>
        <a:bodyPr/>
        <a:lstStyle/>
        <a:p>
          <a:endParaRPr lang="en-US"/>
        </a:p>
      </dgm:t>
    </dgm:pt>
    <dgm:pt modelId="{4B791D53-4891-42F4-9567-C8C767B18423}" type="pres">
      <dgm:prSet presAssocID="{D5EF4CD0-D834-4809-9DFD-BD366B31F85F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3121154-59BA-4DF7-AE09-F504DBCC7F9E}" type="pres">
      <dgm:prSet presAssocID="{D5EF4CD0-D834-4809-9DFD-BD366B31F85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FBA5A13D-8897-4068-A94F-3A01B3FCC290}" type="pres">
      <dgm:prSet presAssocID="{E969BD73-85A9-469A-BC97-8DCE9B4B8BA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A22DD-21AC-4253-B054-9BC963597799}" type="pres">
      <dgm:prSet presAssocID="{739CA689-429C-4554-BCED-D5FE71F3EEB3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DAC1582-1544-4A64-8A07-F2B92581632A}" type="pres">
      <dgm:prSet presAssocID="{739CA689-429C-4554-BCED-D5FE71F3EEB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879A923-37AC-4FB1-BD7E-90F79672F353}" type="pres">
      <dgm:prSet presAssocID="{243A3049-38F0-48E2-84C5-FA5C1B71A7F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C48F7-D41B-4B85-BBC1-8F966A6578E6}" type="pres">
      <dgm:prSet presAssocID="{AEB88305-FF77-43E8-80E8-DD7308E8B56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6CEBD4FF-A473-4365-AD9B-4C5FAFF6C854}" type="pres">
      <dgm:prSet presAssocID="{AEB88305-FF77-43E8-80E8-DD7308E8B56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060071B-B4F9-4994-B7AB-C83550FC56A3}" type="pres">
      <dgm:prSet presAssocID="{EE801265-AFB1-4440-BC54-F8F70C936E5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27189-BDB9-4A27-9827-31B249A5245B}" type="pres">
      <dgm:prSet presAssocID="{88739A4F-B8B9-4457-A5A1-B16F46C4163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B39A062-3BB4-4722-AAF3-9B224A67B6E2}" type="pres">
      <dgm:prSet presAssocID="{88739A4F-B8B9-4457-A5A1-B16F46C4163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6EBAAF1-44FA-47AB-8FF5-A658C881A788}" type="pres">
      <dgm:prSet presAssocID="{21611336-AD61-4797-B5C8-66A898017DA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1B415-7366-4956-B62A-2B06870CA770}" type="pres">
      <dgm:prSet presAssocID="{9C30117C-B9D9-4A7E-AC0E-7F35FCDBEAB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25C60A8F-8501-4A1E-8B87-CBF35B24A58A}" type="pres">
      <dgm:prSet presAssocID="{9C30117C-B9D9-4A7E-AC0E-7F35FCDBEAB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C7B153D-5B20-4B92-B0F3-F6EB1E97871E}" type="pres">
      <dgm:prSet presAssocID="{CEDF99A6-731B-43C8-8469-0B129699CD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0C47D-2736-4526-A4B8-DA285643A566}" type="pres">
      <dgm:prSet presAssocID="{B7BC7BBB-6008-4F5E-8501-C967DA8D0D2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96F24F5-8BE9-4004-83DA-FF8F864C8736}" type="pres">
      <dgm:prSet presAssocID="{B7BC7BBB-6008-4F5E-8501-C967DA8D0D2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8BD331F-558C-4571-8EE9-3B8359B09B2D}" type="pres">
      <dgm:prSet presAssocID="{ADE2583F-77C6-4717-85FE-43F46FBEE09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9F36D5-CD8C-4298-A9D9-22B4B1613FC3}" type="presOf" srcId="{D5EF4CD0-D834-4809-9DFD-BD366B31F85F}" destId="{4B791D53-4891-42F4-9567-C8C767B18423}" srcOrd="0" destOrd="0" presId="urn:microsoft.com/office/officeart/2005/8/layout/radial5"/>
    <dgm:cxn modelId="{0EAD7B44-3A54-438E-9541-EDD0A133286B}" type="presOf" srcId="{AEB88305-FF77-43E8-80E8-DD7308E8B56C}" destId="{6CEBD4FF-A473-4365-AD9B-4C5FAFF6C854}" srcOrd="1" destOrd="0" presId="urn:microsoft.com/office/officeart/2005/8/layout/radial5"/>
    <dgm:cxn modelId="{EC46DD97-AC28-4F22-9BD1-D45673E6427F}" type="presOf" srcId="{ADE2583F-77C6-4717-85FE-43F46FBEE096}" destId="{C8BD331F-558C-4571-8EE9-3B8359B09B2D}" srcOrd="0" destOrd="0" presId="urn:microsoft.com/office/officeart/2005/8/layout/radial5"/>
    <dgm:cxn modelId="{EC430D55-AB68-4C29-80EE-D2EEA179EE7D}" type="presOf" srcId="{61EFB388-7D1D-44D6-BDD2-57D42B5498A2}" destId="{0897D852-DE5C-489E-9EEC-25F670C61139}" srcOrd="0" destOrd="0" presId="urn:microsoft.com/office/officeart/2005/8/layout/radial5"/>
    <dgm:cxn modelId="{5474B21C-B0CD-477D-8444-FABE7CD78C31}" type="presOf" srcId="{9C30117C-B9D9-4A7E-AC0E-7F35FCDBEAB2}" destId="{5231B415-7366-4956-B62A-2B06870CA770}" srcOrd="0" destOrd="0" presId="urn:microsoft.com/office/officeart/2005/8/layout/radial5"/>
    <dgm:cxn modelId="{4AD827D3-0B90-4BAB-BAC7-D648D74B1BD6}" srcId="{29254A76-19D4-479F-BC4F-5CAE3AECC942}" destId="{21611336-AD61-4797-B5C8-66A898017DA3}" srcOrd="3" destOrd="0" parTransId="{88739A4F-B8B9-4457-A5A1-B16F46C41630}" sibTransId="{69E6B1ED-8523-47B2-8594-3F574B55DC1A}"/>
    <dgm:cxn modelId="{2A73056F-7118-4A3A-8F3B-2B68600A4809}" type="presOf" srcId="{739CA689-429C-4554-BCED-D5FE71F3EEB3}" destId="{6DAC1582-1544-4A64-8A07-F2B92581632A}" srcOrd="1" destOrd="0" presId="urn:microsoft.com/office/officeart/2005/8/layout/radial5"/>
    <dgm:cxn modelId="{05585EA2-904D-42EF-A98C-14995D4A0002}" type="presOf" srcId="{D5EF4CD0-D834-4809-9DFD-BD366B31F85F}" destId="{73121154-59BA-4DF7-AE09-F504DBCC7F9E}" srcOrd="1" destOrd="0" presId="urn:microsoft.com/office/officeart/2005/8/layout/radial5"/>
    <dgm:cxn modelId="{D0A680ED-22BF-454C-8C78-1E200752636A}" type="presOf" srcId="{CEDF99A6-731B-43C8-8469-0B129699CD91}" destId="{6C7B153D-5B20-4B92-B0F3-F6EB1E97871E}" srcOrd="0" destOrd="0" presId="urn:microsoft.com/office/officeart/2005/8/layout/radial5"/>
    <dgm:cxn modelId="{BF078D9D-F528-452C-80AE-60EC125B8041}" type="presOf" srcId="{9C30117C-B9D9-4A7E-AC0E-7F35FCDBEAB2}" destId="{25C60A8F-8501-4A1E-8B87-CBF35B24A58A}" srcOrd="1" destOrd="0" presId="urn:microsoft.com/office/officeart/2005/8/layout/radial5"/>
    <dgm:cxn modelId="{F364498C-1631-46AA-939D-D28FD45BEECE}" srcId="{29254A76-19D4-479F-BC4F-5CAE3AECC942}" destId="{E969BD73-85A9-469A-BC97-8DCE9B4B8BAA}" srcOrd="0" destOrd="0" parTransId="{D5EF4CD0-D834-4809-9DFD-BD366B31F85F}" sibTransId="{A66D59B9-A6CB-449F-946E-627A08839398}"/>
    <dgm:cxn modelId="{29844F85-9148-404A-9E49-BC0364087C1E}" type="presOf" srcId="{B7BC7BBB-6008-4F5E-8501-C967DA8D0D2F}" destId="{F480C47D-2736-4526-A4B8-DA285643A566}" srcOrd="0" destOrd="0" presId="urn:microsoft.com/office/officeart/2005/8/layout/radial5"/>
    <dgm:cxn modelId="{D4FE591B-A187-4505-96B5-27A59CAB3826}" srcId="{29254A76-19D4-479F-BC4F-5CAE3AECC942}" destId="{CEDF99A6-731B-43C8-8469-0B129699CD91}" srcOrd="4" destOrd="0" parTransId="{9C30117C-B9D9-4A7E-AC0E-7F35FCDBEAB2}" sibTransId="{03B82E00-F951-4FEC-B1A9-C387D948139A}"/>
    <dgm:cxn modelId="{4369437C-2ED9-4BD4-AE11-D16422280839}" type="presOf" srcId="{AEB88305-FF77-43E8-80E8-DD7308E8B56C}" destId="{908C48F7-D41B-4B85-BBC1-8F966A6578E6}" srcOrd="0" destOrd="0" presId="urn:microsoft.com/office/officeart/2005/8/layout/radial5"/>
    <dgm:cxn modelId="{9C6D72FE-6E6C-49AB-B2DE-586D54677275}" type="presOf" srcId="{EE801265-AFB1-4440-BC54-F8F70C936E52}" destId="{6060071B-B4F9-4994-B7AB-C83550FC56A3}" srcOrd="0" destOrd="0" presId="urn:microsoft.com/office/officeart/2005/8/layout/radial5"/>
    <dgm:cxn modelId="{C7A2CF02-7093-4E81-B122-734E5BEA2D80}" srcId="{29254A76-19D4-479F-BC4F-5CAE3AECC942}" destId="{ADE2583F-77C6-4717-85FE-43F46FBEE096}" srcOrd="5" destOrd="0" parTransId="{B7BC7BBB-6008-4F5E-8501-C967DA8D0D2F}" sibTransId="{E77454EE-CC4B-4119-8D10-ED9F5243E1BD}"/>
    <dgm:cxn modelId="{C25ABFD2-71DF-4BE4-924C-FEB9DDC64BFA}" type="presOf" srcId="{B7BC7BBB-6008-4F5E-8501-C967DA8D0D2F}" destId="{896F24F5-8BE9-4004-83DA-FF8F864C8736}" srcOrd="1" destOrd="0" presId="urn:microsoft.com/office/officeart/2005/8/layout/radial5"/>
    <dgm:cxn modelId="{31D1D900-876F-43EE-A0C2-D3406EA6EA84}" type="presOf" srcId="{88739A4F-B8B9-4457-A5A1-B16F46C41630}" destId="{8BC27189-BDB9-4A27-9827-31B249A5245B}" srcOrd="0" destOrd="0" presId="urn:microsoft.com/office/officeart/2005/8/layout/radial5"/>
    <dgm:cxn modelId="{FA1BC8CF-84A8-4777-B52E-BAB6A41A97AA}" type="presOf" srcId="{739CA689-429C-4554-BCED-D5FE71F3EEB3}" destId="{538A22DD-21AC-4253-B054-9BC963597799}" srcOrd="0" destOrd="0" presId="urn:microsoft.com/office/officeart/2005/8/layout/radial5"/>
    <dgm:cxn modelId="{7135D06A-2037-4A81-A262-8480B657CC77}" srcId="{29254A76-19D4-479F-BC4F-5CAE3AECC942}" destId="{243A3049-38F0-48E2-84C5-FA5C1B71A7FB}" srcOrd="1" destOrd="0" parTransId="{739CA689-429C-4554-BCED-D5FE71F3EEB3}" sibTransId="{14A1BC31-E818-414E-B2A2-5401E0F9C2EA}"/>
    <dgm:cxn modelId="{1F659368-5089-4BC6-8D64-51FC03CB2BF0}" type="presOf" srcId="{29254A76-19D4-479F-BC4F-5CAE3AECC942}" destId="{7533B731-CC74-45F8-8175-7B9AE66ADEAE}" srcOrd="0" destOrd="0" presId="urn:microsoft.com/office/officeart/2005/8/layout/radial5"/>
    <dgm:cxn modelId="{674FA6A4-ED49-4AAF-8B7C-08A4F834FB18}" srcId="{61EFB388-7D1D-44D6-BDD2-57D42B5498A2}" destId="{29254A76-19D4-479F-BC4F-5CAE3AECC942}" srcOrd="0" destOrd="0" parTransId="{9B41537F-F720-4493-A898-E7B2E7C205D8}" sibTransId="{7065397E-CBC0-4B58-B6E8-6268CD45F383}"/>
    <dgm:cxn modelId="{D072F67D-22D9-4426-97BF-1032C8327FB8}" type="presOf" srcId="{243A3049-38F0-48E2-84C5-FA5C1B71A7FB}" destId="{7879A923-37AC-4FB1-BD7E-90F79672F353}" srcOrd="0" destOrd="0" presId="urn:microsoft.com/office/officeart/2005/8/layout/radial5"/>
    <dgm:cxn modelId="{281A20E9-19B5-408E-B343-570DF4B3F94E}" srcId="{29254A76-19D4-479F-BC4F-5CAE3AECC942}" destId="{EE801265-AFB1-4440-BC54-F8F70C936E52}" srcOrd="2" destOrd="0" parTransId="{AEB88305-FF77-43E8-80E8-DD7308E8B56C}" sibTransId="{E12E942D-73ED-45C3-BBC6-4151A768F5D7}"/>
    <dgm:cxn modelId="{FCDA1072-1B16-4FF3-B4E5-04B297040813}" type="presOf" srcId="{21611336-AD61-4797-B5C8-66A898017DA3}" destId="{56EBAAF1-44FA-47AB-8FF5-A658C881A788}" srcOrd="0" destOrd="0" presId="urn:microsoft.com/office/officeart/2005/8/layout/radial5"/>
    <dgm:cxn modelId="{E880372D-C6DB-4EBA-82BF-26912DA8E7C6}" type="presOf" srcId="{E969BD73-85A9-469A-BC97-8DCE9B4B8BAA}" destId="{FBA5A13D-8897-4068-A94F-3A01B3FCC290}" srcOrd="0" destOrd="0" presId="urn:microsoft.com/office/officeart/2005/8/layout/radial5"/>
    <dgm:cxn modelId="{9E1B9B22-B538-410C-8A3A-C97B84B4AC46}" type="presOf" srcId="{88739A4F-B8B9-4457-A5A1-B16F46C41630}" destId="{4B39A062-3BB4-4722-AAF3-9B224A67B6E2}" srcOrd="1" destOrd="0" presId="urn:microsoft.com/office/officeart/2005/8/layout/radial5"/>
    <dgm:cxn modelId="{83E6C9C4-8E37-4C21-A3A6-F2A1E2E164CC}" type="presParOf" srcId="{0897D852-DE5C-489E-9EEC-25F670C61139}" destId="{7533B731-CC74-45F8-8175-7B9AE66ADEAE}" srcOrd="0" destOrd="0" presId="urn:microsoft.com/office/officeart/2005/8/layout/radial5"/>
    <dgm:cxn modelId="{9F7DBDC7-46D4-4427-8B61-24A25D0A42B5}" type="presParOf" srcId="{0897D852-DE5C-489E-9EEC-25F670C61139}" destId="{4B791D53-4891-42F4-9567-C8C767B18423}" srcOrd="1" destOrd="0" presId="urn:microsoft.com/office/officeart/2005/8/layout/radial5"/>
    <dgm:cxn modelId="{5E115828-CCB2-4720-B331-1107959AB197}" type="presParOf" srcId="{4B791D53-4891-42F4-9567-C8C767B18423}" destId="{73121154-59BA-4DF7-AE09-F504DBCC7F9E}" srcOrd="0" destOrd="0" presId="urn:microsoft.com/office/officeart/2005/8/layout/radial5"/>
    <dgm:cxn modelId="{AB3A5070-E5EA-4A6C-B912-A4551A597C3E}" type="presParOf" srcId="{0897D852-DE5C-489E-9EEC-25F670C61139}" destId="{FBA5A13D-8897-4068-A94F-3A01B3FCC290}" srcOrd="2" destOrd="0" presId="urn:microsoft.com/office/officeart/2005/8/layout/radial5"/>
    <dgm:cxn modelId="{215F912E-348A-4571-BE88-F08E443DFDF6}" type="presParOf" srcId="{0897D852-DE5C-489E-9EEC-25F670C61139}" destId="{538A22DD-21AC-4253-B054-9BC963597799}" srcOrd="3" destOrd="0" presId="urn:microsoft.com/office/officeart/2005/8/layout/radial5"/>
    <dgm:cxn modelId="{430AD290-FADE-4785-AC3F-D08B02AC3543}" type="presParOf" srcId="{538A22DD-21AC-4253-B054-9BC963597799}" destId="{6DAC1582-1544-4A64-8A07-F2B92581632A}" srcOrd="0" destOrd="0" presId="urn:microsoft.com/office/officeart/2005/8/layout/radial5"/>
    <dgm:cxn modelId="{27BC9B98-1993-4C7D-8C69-C6B3188F473A}" type="presParOf" srcId="{0897D852-DE5C-489E-9EEC-25F670C61139}" destId="{7879A923-37AC-4FB1-BD7E-90F79672F353}" srcOrd="4" destOrd="0" presId="urn:microsoft.com/office/officeart/2005/8/layout/radial5"/>
    <dgm:cxn modelId="{4637D329-B2F6-41D8-A40E-686349ECD85C}" type="presParOf" srcId="{0897D852-DE5C-489E-9EEC-25F670C61139}" destId="{908C48F7-D41B-4B85-BBC1-8F966A6578E6}" srcOrd="5" destOrd="0" presId="urn:microsoft.com/office/officeart/2005/8/layout/radial5"/>
    <dgm:cxn modelId="{5D8FB239-B441-4E78-BA20-169539994E32}" type="presParOf" srcId="{908C48F7-D41B-4B85-BBC1-8F966A6578E6}" destId="{6CEBD4FF-A473-4365-AD9B-4C5FAFF6C854}" srcOrd="0" destOrd="0" presId="urn:microsoft.com/office/officeart/2005/8/layout/radial5"/>
    <dgm:cxn modelId="{01C372AE-55AB-463A-B2D4-0CF817CDCD32}" type="presParOf" srcId="{0897D852-DE5C-489E-9EEC-25F670C61139}" destId="{6060071B-B4F9-4994-B7AB-C83550FC56A3}" srcOrd="6" destOrd="0" presId="urn:microsoft.com/office/officeart/2005/8/layout/radial5"/>
    <dgm:cxn modelId="{B0696B8F-D58E-48FA-BD94-E8F3785CAC98}" type="presParOf" srcId="{0897D852-DE5C-489E-9EEC-25F670C61139}" destId="{8BC27189-BDB9-4A27-9827-31B249A5245B}" srcOrd="7" destOrd="0" presId="urn:microsoft.com/office/officeart/2005/8/layout/radial5"/>
    <dgm:cxn modelId="{5DC13271-8972-4B5B-85CB-AC1FD60BA8D4}" type="presParOf" srcId="{8BC27189-BDB9-4A27-9827-31B249A5245B}" destId="{4B39A062-3BB4-4722-AAF3-9B224A67B6E2}" srcOrd="0" destOrd="0" presId="urn:microsoft.com/office/officeart/2005/8/layout/radial5"/>
    <dgm:cxn modelId="{62146DAB-356A-4293-BCE3-CA221E9A93F3}" type="presParOf" srcId="{0897D852-DE5C-489E-9EEC-25F670C61139}" destId="{56EBAAF1-44FA-47AB-8FF5-A658C881A788}" srcOrd="8" destOrd="0" presId="urn:microsoft.com/office/officeart/2005/8/layout/radial5"/>
    <dgm:cxn modelId="{D47D2B17-8F1D-413B-9C2F-A3041D68CFBA}" type="presParOf" srcId="{0897D852-DE5C-489E-9EEC-25F670C61139}" destId="{5231B415-7366-4956-B62A-2B06870CA770}" srcOrd="9" destOrd="0" presId="urn:microsoft.com/office/officeart/2005/8/layout/radial5"/>
    <dgm:cxn modelId="{E97A948C-8A65-4331-9CC4-325D14EA6EAD}" type="presParOf" srcId="{5231B415-7366-4956-B62A-2B06870CA770}" destId="{25C60A8F-8501-4A1E-8B87-CBF35B24A58A}" srcOrd="0" destOrd="0" presId="urn:microsoft.com/office/officeart/2005/8/layout/radial5"/>
    <dgm:cxn modelId="{7B7729A7-BA29-4091-B3FD-97EDA268B599}" type="presParOf" srcId="{0897D852-DE5C-489E-9EEC-25F670C61139}" destId="{6C7B153D-5B20-4B92-B0F3-F6EB1E97871E}" srcOrd="10" destOrd="0" presId="urn:microsoft.com/office/officeart/2005/8/layout/radial5"/>
    <dgm:cxn modelId="{9E38F1AA-9834-4D08-9D20-AAD34668983C}" type="presParOf" srcId="{0897D852-DE5C-489E-9EEC-25F670C61139}" destId="{F480C47D-2736-4526-A4B8-DA285643A566}" srcOrd="11" destOrd="0" presId="urn:microsoft.com/office/officeart/2005/8/layout/radial5"/>
    <dgm:cxn modelId="{7DE14372-52E8-495A-9DFE-1D00ED20CE93}" type="presParOf" srcId="{F480C47D-2736-4526-A4B8-DA285643A566}" destId="{896F24F5-8BE9-4004-83DA-FF8F864C8736}" srcOrd="0" destOrd="0" presId="urn:microsoft.com/office/officeart/2005/8/layout/radial5"/>
    <dgm:cxn modelId="{982BA07B-B260-49DD-9C2C-571CC3A11BFB}" type="presParOf" srcId="{0897D852-DE5C-489E-9EEC-25F670C61139}" destId="{C8BD331F-558C-4571-8EE9-3B8359B09B2D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16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9" tIns="46765" rIns="93529" bIns="46765" numCol="1" anchor="t" anchorCtr="0" compatLnSpc="1">
            <a:prstTxWarp prst="textNoShape">
              <a:avLst/>
            </a:prstTxWarp>
          </a:bodyPr>
          <a:lstStyle>
            <a:lvl1pPr defTabSz="9350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0"/>
            <a:ext cx="3140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9" tIns="46765" rIns="93529" bIns="46765" numCol="1" anchor="t" anchorCtr="0" compatLnSpc="1">
            <a:prstTxWarp prst="textNoShape">
              <a:avLst/>
            </a:prstTxWarp>
          </a:bodyPr>
          <a:lstStyle>
            <a:lvl1pPr algn="r" defTabSz="9350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8763"/>
            <a:ext cx="31416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9" tIns="46765" rIns="93529" bIns="46765" numCol="1" anchor="b" anchorCtr="0" compatLnSpc="1">
            <a:prstTxWarp prst="textNoShape">
              <a:avLst/>
            </a:prstTxWarp>
          </a:bodyPr>
          <a:lstStyle>
            <a:lvl1pPr defTabSz="9350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48763"/>
            <a:ext cx="31400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9" tIns="46765" rIns="93529" bIns="46765" numCol="1" anchor="b" anchorCtr="0" compatLnSpc="1">
            <a:prstTxWarp prst="textNoShape">
              <a:avLst/>
            </a:prstTxWarp>
          </a:bodyPr>
          <a:lstStyle>
            <a:lvl1pPr algn="r" defTabSz="9350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4477AE7-E344-4349-9DEA-78D3A7B27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D69296E-2476-46AD-908E-5C04749ED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6" tIns="48328" rIns="96656" bIns="48328" anchor="b"/>
          <a:lstStyle/>
          <a:p>
            <a:pPr algn="r" defTabSz="947738"/>
            <a:fld id="{AA46C779-D5E6-48E7-887F-8641E6385A0B}" type="slidenum">
              <a:rPr lang="en-US" sz="1300">
                <a:solidFill>
                  <a:srgbClr val="000000"/>
                </a:solidFill>
              </a:rPr>
              <a:pPr algn="r" defTabSz="947738"/>
              <a:t>2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second example,</a:t>
            </a:r>
            <a:r>
              <a:rPr lang="en-US" baseline="0" dirty="0" smtClean="0"/>
              <a:t> retrieve salary and increase by 10k.  One task – problem!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do in two tasks.  Task one is get salary – idempotent   Second task, take salary from request and add 10k - idempotent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C640-A249-49EC-BB7F-58FFB0A9EE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Computational storage allows application processing to happen local to your data by routing application workloads to relevant data nodes.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doing so, computational storage enables significant increases in performance and efficiency while dramatically reducing application TCO.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13400-C26F-426A-BF05-80B8521EB1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62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This is your classic three tier architecture.  Incoming requests are fielded by a web server.  The web server probably also draws files (such as images, PDFs, music, and so forth) from a file server.  The web server farms processing out to a number of servers running an application server.  This is where the bulk of your application’s business logic probably resides.  You probably maintain a relational database on the back-end as well.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7C9A98-9E1D-4194-AB5E-872274F7EE72}" type="slidenum">
              <a:rPr lang="en-US" smtClean="0">
                <a:ea typeface="ＭＳ Ｐゴシック" pitchFamily="-108" charset="-128"/>
              </a:rPr>
              <a:pPr/>
              <a:t>19</a:t>
            </a:fld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Compute power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Amazon EC2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Storage capacity for images, music, etc.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Amazon S3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Content distribution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Amazon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CloudFront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Database storage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Amazon EBS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Messaging btw. components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Amazon SQS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Payment options to enable e-commerce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Amazon FPS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Load balancing for optimal performance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Amazon EC2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40C3D5-12ED-4651-B826-FE8FFBADAEAE}" type="slidenum">
              <a:rPr lang="en-US" smtClean="0">
                <a:ea typeface="ＭＳ Ｐゴシック" pitchFamily="-108" charset="-128"/>
              </a:rPr>
              <a:pPr/>
              <a:t>25</a:t>
            </a:fld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720090"/>
            <a:ext cx="4876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3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F10BB-A3E9-4FE6-9B3C-C47D2920AF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FS_Template3_title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2232025"/>
            <a:ext cx="5534025" cy="2378075"/>
          </a:xfrm>
          <a:ln algn="ctr"/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240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00463" y="4897438"/>
            <a:ext cx="5237162" cy="930275"/>
          </a:xfrm>
          <a:ln algn="ctr"/>
        </p:spPr>
        <p:txBody>
          <a:bodyPr anchor="b"/>
          <a:lstStyle>
            <a:lvl1pPr marL="0" indent="0" algn="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5535613" y="6270625"/>
            <a:ext cx="3402012" cy="457200"/>
          </a:xfrm>
          <a:prstGeom prst="rect">
            <a:avLst/>
          </a:prstGeom>
          <a:ln w="12700"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B2B2B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F7AB-BDD8-498B-9D37-6F088F69B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Syntel Confidential 2008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28575"/>
            <a:ext cx="2192337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28575"/>
            <a:ext cx="6426200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23AC-3BD4-4F63-8C4E-7483604F9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Syntel Confidential 2008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854A6-1F25-4C60-AE19-A16C2F237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Syntel Confidential 2008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65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2" descr="D:\0 Ashok\0 Work\Pitches\0 Generic\Pix\SYNTEL_3COLOR_300DPI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22975" y="323850"/>
            <a:ext cx="15001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7466013" y="155575"/>
            <a:ext cx="14525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79646"/>
                </a:solidFill>
                <a:latin typeface="Gill Sans MT Ext Condensed Bold" pitchFamily="34" charset="0"/>
              </a:rPr>
              <a:t>| Cloud Labs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B5D9-E6CA-4D3B-BEA1-F990EADEE6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Syntel Confidential 2008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1112838"/>
            <a:ext cx="4260850" cy="496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12838"/>
            <a:ext cx="4260850" cy="496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B7D2F-FE8A-4354-B12D-3E783C30B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Syntel Confidential 2008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4C59-A773-47F8-A200-4C634267D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Syntel Confidential 2008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1C4E6-3270-4047-98E9-8BB448760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Syntel Confidential 2008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7E08-06B3-4A03-AC57-218F55064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Syntel Confidential 2008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0541-36F9-49DF-B396-9F78DCCDC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Syntel Confidential 2008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70214-5A54-4910-BCDF-EB27C24AA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Syntel Confidential 2008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NFS_Template3_text"/>
          <p:cNvPicPr>
            <a:picLocks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28575"/>
            <a:ext cx="87709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1112838"/>
            <a:ext cx="86741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0363" y="6527800"/>
            <a:ext cx="1000125" cy="261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4572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5000"/>
              </a:lnSpc>
              <a:tabLst>
                <a:tab pos="1770063" algn="r"/>
              </a:tabLst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98111A6B-EC8E-4116-A4B3-80E2B2A83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2982" name="Text Box 6"/>
          <p:cNvSpPr txBox="1">
            <a:spLocks noChangeArrowheads="1"/>
          </p:cNvSpPr>
          <p:nvPr/>
        </p:nvSpPr>
        <p:spPr bwMode="auto">
          <a:xfrm>
            <a:off x="104775" y="6665913"/>
            <a:ext cx="2112963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tIns="0" rIns="0" bIns="0" anchor="b"/>
          <a:lstStyle/>
          <a:p>
            <a:pPr>
              <a:lnSpc>
                <a:spcPct val="85000"/>
              </a:lnSpc>
              <a:tabLst>
                <a:tab pos="1598613" algn="r"/>
              </a:tabLst>
              <a:defRPr/>
            </a:pPr>
            <a:r>
              <a:rPr lang="en-US" altLang="en-US" sz="800" b="1" dirty="0">
                <a:solidFill>
                  <a:srgbClr val="808080"/>
                </a:solidFill>
              </a:rPr>
              <a:t>Confidential  	 ©2010 Syntel, Inc.</a:t>
            </a:r>
          </a:p>
        </p:txBody>
      </p:sp>
      <p:sp>
        <p:nvSpPr>
          <p:cNvPr id="10229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5488" y="6137275"/>
            <a:ext cx="3338512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4572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85000"/>
              </a:lnSpc>
              <a:tabLst>
                <a:tab pos="1770063" algn="r"/>
              </a:tabLst>
              <a:defRPr sz="1000" b="1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Syntel Confidential 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02" r:id="rId2"/>
    <p:sldLayoutId id="214748481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69963" rtl="0" eaLnBrk="0" fontAlgn="base" hangingPunct="0">
        <a:spcBef>
          <a:spcPct val="20000"/>
        </a:spcBef>
        <a:spcAft>
          <a:spcPct val="0"/>
        </a:spcAft>
        <a:buSzPct val="125000"/>
        <a:buFont typeface="Wingdings" pitchFamily="2" charset="2"/>
        <a:buBlip>
          <a:blip r:embed="rId14"/>
        </a:buBlip>
        <a:defRPr sz="20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699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tx1"/>
          </a:solidFill>
          <a:latin typeface="Calibri" pitchFamily="34" charset="0"/>
        </a:defRPr>
      </a:lvl2pPr>
      <a:lvl3pPr marL="1147763" indent="-228600" algn="l" defTabSz="969963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546225" indent="-228600" algn="l" defTabSz="96996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</a:defRPr>
      </a:lvl4pPr>
      <a:lvl5pPr marL="1935163" indent="-228600" algn="l" defTabSz="969963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Calibri" pitchFamily="34" charset="0"/>
        </a:defRPr>
      </a:lvl5pPr>
      <a:lvl6pPr marL="2392363" indent="-228600" algn="l" defTabSz="969963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849563" indent="-228600" algn="l" defTabSz="969963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306763" indent="-228600" algn="l" defTabSz="969963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763963" indent="-228600" algn="l" defTabSz="969963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gif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38.png"/><Relationship Id="rId9" Type="http://schemas.openxmlformats.org/officeDocument/2006/relationships/image" Target="../media/image37.png"/><Relationship Id="rId1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emf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9.em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emf"/><Relationship Id="rId7" Type="http://schemas.openxmlformats.org/officeDocument/2006/relationships/image" Target="../media/image2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0.png"/><Relationship Id="rId4" Type="http://schemas.openxmlformats.org/officeDocument/2006/relationships/image" Target="../media/image19.em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0 Ashok\0 Work\Pitches\CLOUD\Perspectives\2011\BUY\Cloud_Computing_-_Datacenter__22024610.jpg"/>
          <p:cNvPicPr>
            <a:picLocks noChangeAspect="1" noChangeArrowheads="1"/>
          </p:cNvPicPr>
          <p:nvPr/>
        </p:nvPicPr>
        <p:blipFill>
          <a:blip r:embed="rId2"/>
          <a:srcRect l="4625"/>
          <a:stretch>
            <a:fillRect/>
          </a:stretch>
        </p:blipFill>
        <p:spPr bwMode="auto">
          <a:xfrm>
            <a:off x="0" y="0"/>
            <a:ext cx="9139644" cy="63916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" y="5598431"/>
            <a:ext cx="7772400" cy="73310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APPLICATIONS IN Cloud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4944" y="6316475"/>
            <a:ext cx="3517202" cy="541525"/>
          </a:xfrm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5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, November 2011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DB5D9-E6CA-4D3B-BEA1-F990EADEE631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Tasks should have a specific and clearly defined purpose</a:t>
            </a:r>
          </a:p>
          <a:p>
            <a:pPr lvl="1"/>
            <a:r>
              <a:rPr lang="en-US" dirty="0" smtClean="0"/>
              <a:t>See Robert Martin’s Single Responsibility Principle</a:t>
            </a:r>
          </a:p>
          <a:p>
            <a:r>
              <a:rPr lang="en-US" dirty="0" smtClean="0"/>
              <a:t>Execution of the function is self contained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Benefits</a:t>
            </a:r>
          </a:p>
          <a:p>
            <a:r>
              <a:rPr lang="en-US" dirty="0" smtClean="0"/>
              <a:t>Atomic methods are easier to migrate between instances</a:t>
            </a:r>
          </a:p>
          <a:p>
            <a:r>
              <a:rPr lang="en-US" dirty="0" smtClean="0"/>
              <a:t>Upon error, atomic methods are easier to restart or repair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Idempotence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“Idempotent operations are operations that can be applied multiple times without changing the result”</a:t>
            </a:r>
          </a:p>
          <a:p>
            <a:endParaRPr lang="en-US" dirty="0" smtClean="0"/>
          </a:p>
          <a:p>
            <a:r>
              <a:rPr lang="en-US" dirty="0" smtClean="0"/>
              <a:t>Idempotent Tasks can be retried</a:t>
            </a:r>
          </a:p>
          <a:p>
            <a:pPr lvl="1"/>
            <a:r>
              <a:rPr lang="en-US" dirty="0" smtClean="0"/>
              <a:t>Set Salary to 60K</a:t>
            </a:r>
          </a:p>
          <a:p>
            <a:pPr lvl="2"/>
            <a:r>
              <a:rPr lang="en-US" dirty="0" smtClean="0"/>
              <a:t>If run twice, salary will still be set to 60k</a:t>
            </a:r>
          </a:p>
          <a:p>
            <a:r>
              <a:rPr lang="en-US" dirty="0" smtClean="0"/>
              <a:t>Non-Idempotent Tasks cannot safely be retried</a:t>
            </a:r>
          </a:p>
          <a:p>
            <a:pPr lvl="1"/>
            <a:r>
              <a:rPr lang="en-US" dirty="0" smtClean="0"/>
              <a:t>Retrieve current salary and increase by 10k</a:t>
            </a:r>
          </a:p>
          <a:p>
            <a:pPr lvl="2"/>
            <a:r>
              <a:rPr lang="en-US" dirty="0" smtClean="0"/>
              <a:t>If run twice, salary will be increased 20k, not 10k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Idempotence</a:t>
            </a:r>
            <a:r>
              <a:rPr lang="en-US" dirty="0" smtClean="0"/>
              <a:t> Function?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914400" y="1981200"/>
            <a:ext cx="2514600" cy="2209800"/>
            <a:chOff x="914400" y="2590800"/>
            <a:chExt cx="2514600" cy="220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914400" y="2590800"/>
              <a:ext cx="2514600" cy="2209800"/>
            </a:xfrm>
            <a:prstGeom prst="rect">
              <a:avLst/>
            </a:prstGeom>
            <a:solidFill>
              <a:srgbClr val="3596E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7150" h="57150"/>
            </a:sp3d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r>
                <a:rPr lang="en-US" dirty="0" smtClean="0">
                  <a:solidFill>
                    <a:schemeClr val="tx1">
                      <a:alpha val="100000"/>
                    </a:schemeClr>
                  </a:solidFill>
                  <a:latin typeface="Times"/>
                </a:rPr>
                <a:t>Function</a:t>
              </a:r>
              <a:endParaRPr kumimoji="0" lang="en-US" b="0" i="0" u="none" strike="noStrike" baseline="0" dirty="0" smtClean="0">
                <a:solidFill>
                  <a:schemeClr val="tx1">
                    <a:alpha val="100000"/>
                  </a:schemeClr>
                </a:solidFill>
                <a:effectLst/>
                <a:latin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3200400"/>
              <a:ext cx="149412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Get Salary</a:t>
              </a:r>
            </a:p>
            <a:p>
              <a:pPr>
                <a:spcAft>
                  <a:spcPts val="600"/>
                </a:spcAft>
              </a:pP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Increase 10k</a:t>
              </a:r>
            </a:p>
            <a:p>
              <a:pPr>
                <a:spcAft>
                  <a:spcPts val="600"/>
                </a:spcAft>
              </a:pP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Commit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14800" y="2057400"/>
            <a:ext cx="2667000" cy="1371600"/>
            <a:chOff x="4495800" y="2209800"/>
            <a:chExt cx="2667000" cy="1371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4495800" y="2209800"/>
              <a:ext cx="2667000" cy="1371600"/>
            </a:xfrm>
            <a:prstGeom prst="rect">
              <a:avLst/>
            </a:prstGeom>
            <a:solidFill>
              <a:srgbClr val="3596E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7150" h="57150"/>
            </a:sp3d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r>
                <a:rPr lang="en-US" dirty="0" smtClean="0">
                  <a:solidFill>
                    <a:schemeClr val="tx1">
                      <a:alpha val="100000"/>
                    </a:schemeClr>
                  </a:solidFill>
                  <a:latin typeface="Times"/>
                </a:rPr>
                <a:t>Function</a:t>
              </a:r>
              <a:endParaRPr kumimoji="0" lang="en-US" b="0" i="0" u="none" strike="noStrike" baseline="0" dirty="0" smtClean="0">
                <a:solidFill>
                  <a:schemeClr val="tx1">
                    <a:alpha val="100000"/>
                  </a:schemeClr>
                </a:solidFill>
                <a:effectLst/>
                <a:latin typeface="Time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590800"/>
              <a:ext cx="228600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Calibri" pitchFamily="34" charset="0"/>
                </a:rPr>
                <a:t>Get Salary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Calibri" pitchFamily="34" charset="0"/>
                </a:rPr>
                <a:t>Put Salary in Request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14800" y="4038600"/>
            <a:ext cx="2667000" cy="1600200"/>
            <a:chOff x="4495800" y="4191000"/>
            <a:chExt cx="2667000" cy="1600200"/>
          </a:xfrm>
        </p:grpSpPr>
        <p:sp>
          <p:nvSpPr>
            <p:cNvPr id="8" name="Rectangle 7"/>
            <p:cNvSpPr/>
            <p:nvPr/>
          </p:nvSpPr>
          <p:spPr bwMode="auto">
            <a:xfrm>
              <a:off x="4495800" y="4191000"/>
              <a:ext cx="2667000" cy="1600200"/>
            </a:xfrm>
            <a:prstGeom prst="rect">
              <a:avLst/>
            </a:prstGeom>
            <a:solidFill>
              <a:srgbClr val="3596E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7150" h="57150"/>
            </a:sp3d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r>
                <a:rPr lang="en-US" dirty="0" smtClean="0">
                  <a:solidFill>
                    <a:schemeClr val="tx1">
                      <a:alpha val="100000"/>
                    </a:schemeClr>
                  </a:solidFill>
                  <a:latin typeface="Times"/>
                </a:rPr>
                <a:t>Function</a:t>
              </a:r>
              <a:endParaRPr kumimoji="0" lang="en-US" b="0" i="0" u="none" strike="noStrike" baseline="0" dirty="0" smtClean="0">
                <a:solidFill>
                  <a:schemeClr val="tx1">
                    <a:alpha val="100000"/>
                  </a:schemeClr>
                </a:solidFill>
                <a:effectLst/>
                <a:latin typeface="Time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4572001"/>
              <a:ext cx="24938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Calibri" pitchFamily="34" charset="0"/>
                </a:rPr>
                <a:t>Get Salary From Request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Calibri" pitchFamily="34" charset="0"/>
                </a:rPr>
                <a:t>Increase 10k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Calibri" pitchFamily="34" charset="0"/>
                </a:rPr>
                <a:t>Commit</a:t>
              </a:r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5181600" y="3429000"/>
            <a:ext cx="533400" cy="609600"/>
          </a:xfrm>
          <a:prstGeom prst="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 h="4445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407560"/>
            <a:ext cx="219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Not Idempotent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3376" y="5735048"/>
            <a:ext cx="166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Idempotent</a:t>
            </a:r>
          </a:p>
        </p:txBody>
      </p:sp>
      <p:sp>
        <p:nvSpPr>
          <p:cNvPr id="16" name="Right Brace 15"/>
          <p:cNvSpPr/>
          <p:nvPr/>
        </p:nvSpPr>
        <p:spPr bwMode="auto">
          <a:xfrm>
            <a:off x="7086600" y="2057400"/>
            <a:ext cx="533400" cy="3581400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24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0747" y="3429000"/>
            <a:ext cx="1402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Execution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javaworld.com/javaworld/jw-03-2009/images/StatelessObjects.jpg"/>
          <p:cNvPicPr>
            <a:picLocks noChangeAspect="1" noChangeArrowheads="1"/>
          </p:cNvPicPr>
          <p:nvPr/>
        </p:nvPicPr>
        <p:blipFill>
          <a:blip r:embed="rId2" cstate="print"/>
          <a:srcRect b="23810"/>
          <a:stretch>
            <a:fillRect/>
          </a:stretch>
        </p:blipFill>
        <p:spPr bwMode="auto">
          <a:xfrm>
            <a:off x="1271336" y="1624224"/>
            <a:ext cx="64008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Stateless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4456"/>
            <a:ext cx="8229600" cy="4525963"/>
          </a:xfrm>
        </p:spPr>
        <p:txBody>
          <a:bodyPr/>
          <a:lstStyle/>
          <a:p>
            <a:r>
              <a:rPr lang="en-US" dirty="0" smtClean="0"/>
              <a:t>Tasks should be constructed so that they do not hold state information necessary across multiple request invocation</a:t>
            </a:r>
          </a:p>
          <a:p>
            <a:pPr>
              <a:buNone/>
            </a:pPr>
            <a:r>
              <a:rPr lang="en-US" dirty="0" smtClean="0"/>
              <a:t>Benefit</a:t>
            </a:r>
          </a:p>
          <a:p>
            <a:r>
              <a:rPr lang="en-US" dirty="0" smtClean="0"/>
              <a:t>Improved scalability, load balancing, and </a:t>
            </a:r>
            <a:r>
              <a:rPr lang="en-US" dirty="0" err="1" smtClean="0"/>
              <a:t>reliablity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2526"/>
          </a:xfrm>
        </p:spPr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9362"/>
            <a:ext cx="8167688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Cloud Platform will run multiple instances of the same function on the same machine simultaneously</a:t>
            </a:r>
          </a:p>
          <a:p>
            <a:r>
              <a:rPr lang="en-US" dirty="0" smtClean="0"/>
              <a:t>Function must be reentrant to prevent errors due to side effects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382962"/>
            <a:ext cx="34932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g_var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1; 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f()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g_var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g_var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+ 2;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return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g_var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5410200" y="3535362"/>
            <a:ext cx="3048000" cy="16764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kumimoji="0" lang="en-US" sz="1400" b="0" i="0" u="none" strike="noStrike" baseline="0" dirty="0" smtClean="0">
                <a:solidFill>
                  <a:schemeClr val="tx1">
                    <a:alpha val="100000"/>
                  </a:schemeClr>
                </a:solidFill>
                <a:effectLst/>
                <a:latin typeface="Times"/>
              </a:rPr>
              <a:t>This code will</a:t>
            </a:r>
            <a:r>
              <a:rPr kumimoji="0" lang="en-US" sz="1400" b="0" i="0" u="none" strike="noStrike" dirty="0" smtClean="0">
                <a:solidFill>
                  <a:schemeClr val="tx1">
                    <a:alpha val="100000"/>
                  </a:schemeClr>
                </a:solidFill>
                <a:effectLst/>
                <a:latin typeface="Times"/>
              </a:rPr>
              <a:t> return indeterminate results if invoked in parallel</a:t>
            </a:r>
            <a:endParaRPr kumimoji="0" lang="en-US" sz="14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5"/>
          <p:cNvSpPr>
            <a:spLocks noGrp="1"/>
          </p:cNvSpPr>
          <p:nvPr>
            <p:ph idx="1"/>
          </p:nvPr>
        </p:nvSpPr>
        <p:spPr>
          <a:xfrm>
            <a:off x="152400" y="124936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227013" indent="-227013" eaLnBrk="1" hangingPunct="1"/>
            <a:r>
              <a:rPr lang="en-US" sz="2400" dirty="0" smtClean="0">
                <a:solidFill>
                  <a:schemeClr val="tx2"/>
                </a:solidFill>
              </a:rPr>
              <a:t>By dynamically routing application workloads to relevant data nodes, computational storage fully leverages distributed execution and minimizes the moving of data.</a:t>
            </a:r>
          </a:p>
          <a:p>
            <a:pPr marL="227013" indent="-227013" eaLnBrk="1" hangingPunct="1"/>
            <a:endParaRPr lang="en-US" sz="2400" i="1" dirty="0" smtClean="0">
              <a:solidFill>
                <a:schemeClr val="tx2"/>
              </a:solidFill>
            </a:endParaRPr>
          </a:p>
          <a:p>
            <a:pPr marL="227013" indent="-227013" eaLnBrk="1" hangingPunct="1"/>
            <a:r>
              <a:rPr lang="en-US" sz="2400" i="1" dirty="0" smtClean="0">
                <a:solidFill>
                  <a:schemeClr val="tx2"/>
                </a:solidFill>
              </a:rPr>
              <a:t>Benefits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10-100x performance gains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Commodity </a:t>
            </a:r>
            <a:r>
              <a:rPr lang="en-US" sz="2000" dirty="0">
                <a:solidFill>
                  <a:schemeClr val="tx2"/>
                </a:solidFill>
              </a:rPr>
              <a:t/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infrastructure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economics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Increased infrastructure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utilization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Accelerated application delivery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(time-to-market)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Built-in disaster recovery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Support for standard </a:t>
            </a:r>
            <a:r>
              <a:rPr lang="en-US" sz="2000" dirty="0">
                <a:solidFill>
                  <a:schemeClr val="tx2"/>
                </a:solidFill>
              </a:rPr>
              <a:t>d</a:t>
            </a:r>
            <a:r>
              <a:rPr lang="en-US" sz="2000" dirty="0" smtClean="0">
                <a:solidFill>
                  <a:schemeClr val="tx2"/>
                </a:solidFill>
              </a:rPr>
              <a:t>evelopment frameworks/tools</a:t>
            </a:r>
            <a:br>
              <a:rPr lang="en-US" sz="2000" dirty="0" smtClean="0">
                <a:solidFill>
                  <a:schemeClr val="tx2"/>
                </a:solidFill>
              </a:rPr>
            </a:br>
            <a:endParaRPr lang="en-US" sz="2000" dirty="0" smtClean="0">
              <a:solidFill>
                <a:schemeClr val="tx2"/>
              </a:solidFill>
            </a:endParaRPr>
          </a:p>
          <a:p>
            <a:pPr eaLnBrk="1" hangingPunct="1"/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56680" y="-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Merging Computation &amp; Storage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1625600"/>
            <a:ext cx="5715000" cy="3937000"/>
            <a:chOff x="228600" y="1143000"/>
            <a:chExt cx="8915400" cy="5079645"/>
          </a:xfrm>
        </p:grpSpPr>
        <p:pic>
          <p:nvPicPr>
            <p:cNvPr id="22534" name="Picture 26" descr="cpu_disk_dot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819400"/>
              <a:ext cx="2590799" cy="111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27" descr="cpu_disk_dot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3733800"/>
              <a:ext cx="2590799" cy="111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28" descr="cpu_disk_dot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4419600"/>
              <a:ext cx="2590799" cy="111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29" descr="cpu_disk_dot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5105400"/>
              <a:ext cx="2590799" cy="111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30" descr="cpu_disk_dot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2590800"/>
              <a:ext cx="2133599" cy="920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31" descr="cpu_disk_dot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3429000"/>
              <a:ext cx="2133599" cy="920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32" descr="cpu_disk_dot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4038600"/>
              <a:ext cx="2133599" cy="920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39" descr="cpu_disk_dot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2286000"/>
              <a:ext cx="1600199" cy="69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40" descr="cpu_disk_dot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2819400"/>
              <a:ext cx="1600199" cy="69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41" descr="cpu_disk_dot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3276600"/>
              <a:ext cx="1600199" cy="69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45" descr="cpu_disk_dot03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1803578"/>
              <a:ext cx="1295399" cy="558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46" descr="cpu_disk_dot03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2209800"/>
              <a:ext cx="1295399" cy="558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47" descr="cpu_disk_dot03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48601" y="2590800"/>
              <a:ext cx="1295399" cy="558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7" name="Picture 48" descr="cpu_disk_dot03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7349" y="1482018"/>
              <a:ext cx="755703" cy="325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8" name="Picture 49" descr="cpu_disk_dot03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67600" y="1752600"/>
              <a:ext cx="914400" cy="39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9" name="Picture 50" descr="cpu_disk_dot03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53400" y="2057400"/>
              <a:ext cx="914400" cy="39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0" name="Picture 52" descr="cpu_disk_dot03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4800" y="1447800"/>
              <a:ext cx="533400" cy="230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1" name="Picture 53" descr="cpu_disk_dot03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58200" y="1676400"/>
              <a:ext cx="533400" cy="230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2" name="Picture 54" descr="cpu_disk_dot03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61997" y="1143000"/>
              <a:ext cx="35340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3" name="Picture 55" descr="cpu_disk_dot03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53400" y="1219200"/>
              <a:ext cx="381000" cy="164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4" name="Picture 56" descr="cpu_disk_dot03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34400" y="1371600"/>
              <a:ext cx="381000" cy="164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2604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44161"/>
            <a:ext cx="6777038" cy="442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2368" y="886329"/>
            <a:ext cx="72834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System wide or per file setting;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 N – number of copies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 W – min number of workers updated in successful write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 R – min number for workers updated in a successful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6589"/>
          </a:xfrm>
        </p:spPr>
        <p:txBody>
          <a:bodyPr/>
          <a:lstStyle/>
          <a:p>
            <a:r>
              <a:rPr lang="en-US" dirty="0" smtClean="0"/>
              <a:t>R+W &gt; N = Always Consistent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6962"/>
            <a:ext cx="8167688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As long as the number of Reads (R) required plus the number of Writes (W) is greater than the number of Copies (N), Consistency is guaranteed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68328" y="4097269"/>
            <a:ext cx="1260762" cy="1974659"/>
            <a:chOff x="454244" y="4208903"/>
            <a:chExt cx="1260762" cy="1974659"/>
          </a:xfrm>
        </p:grpSpPr>
        <p:sp>
          <p:nvSpPr>
            <p:cNvPr id="5" name="Rounded Rectangle 4"/>
            <p:cNvSpPr/>
            <p:nvPr/>
          </p:nvSpPr>
          <p:spPr>
            <a:xfrm>
              <a:off x="454244" y="4208903"/>
              <a:ext cx="1260762" cy="19746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28407" y="4347964"/>
              <a:ext cx="1103167" cy="463535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Worker 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3704187" y="4097269"/>
            <a:ext cx="1260762" cy="1974659"/>
            <a:chOff x="454244" y="4208903"/>
            <a:chExt cx="1260762" cy="1974659"/>
          </a:xfrm>
        </p:grpSpPr>
        <p:sp>
          <p:nvSpPr>
            <p:cNvPr id="8" name="Rounded Rectangle 7"/>
            <p:cNvSpPr/>
            <p:nvPr/>
          </p:nvSpPr>
          <p:spPr>
            <a:xfrm>
              <a:off x="454244" y="4208903"/>
              <a:ext cx="1260762" cy="19746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28407" y="4347964"/>
              <a:ext cx="1103167" cy="463535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Worker 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5140046" y="4097269"/>
            <a:ext cx="1260762" cy="1974659"/>
            <a:chOff x="454244" y="4208903"/>
            <a:chExt cx="1260762" cy="1974659"/>
          </a:xfrm>
        </p:grpSpPr>
        <p:sp>
          <p:nvSpPr>
            <p:cNvPr id="11" name="Rounded Rectangle 10"/>
            <p:cNvSpPr/>
            <p:nvPr/>
          </p:nvSpPr>
          <p:spPr>
            <a:xfrm>
              <a:off x="454244" y="4208903"/>
              <a:ext cx="1260762" cy="19746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8407" y="4347964"/>
              <a:ext cx="1103167" cy="463535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Worker 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362208" y="5219436"/>
            <a:ext cx="1103167" cy="6096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A.txt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73641" y="5219436"/>
            <a:ext cx="1103167" cy="6096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A.txt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21441" y="5219436"/>
            <a:ext cx="1103167" cy="6096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A.txt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8" y="5524236"/>
            <a:ext cx="93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Version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2144" y="5524236"/>
            <a:ext cx="93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Version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1844" y="5524236"/>
            <a:ext cx="93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Version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4544" y="2213792"/>
            <a:ext cx="342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Insert File A.txt  N=3, R=2, W=2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4544" y="2499542"/>
            <a:ext cx="328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Update File A.txt (In Progress)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8" y="5524236"/>
            <a:ext cx="93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Version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2144" y="5524236"/>
            <a:ext cx="93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Version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94544" y="2785292"/>
            <a:ext cx="168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Read File A.txt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962408" y="5538528"/>
            <a:ext cx="2209800" cy="3048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4544" y="3071042"/>
            <a:ext cx="3028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Update File A.txt (2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Copy)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94544" y="3356792"/>
            <a:ext cx="168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Read File A.txt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514608" y="5538528"/>
            <a:ext cx="2286000" cy="3048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838208" y="5462328"/>
            <a:ext cx="1219200" cy="457200"/>
          </a:xfrm>
          <a:prstGeom prst="rightArrow">
            <a:avLst/>
          </a:prstGeom>
          <a:solidFill>
            <a:srgbClr val="3177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kumimoji="0" lang="en-US" sz="1400" b="0" i="0" u="none" strike="noStrike" baseline="0" dirty="0" smtClean="0">
                <a:solidFill>
                  <a:schemeClr val="tx1">
                    <a:alpha val="100000"/>
                  </a:schemeClr>
                </a:solidFill>
                <a:effectLst/>
                <a:latin typeface="Times"/>
              </a:rPr>
              <a:t>Version</a:t>
            </a:r>
            <a:r>
              <a:rPr kumimoji="0" lang="en-US" sz="1400" b="0" i="0" u="none" strike="noStrike" dirty="0" smtClean="0">
                <a:solidFill>
                  <a:schemeClr val="tx1">
                    <a:alpha val="100000"/>
                  </a:schemeClr>
                </a:solidFill>
                <a:effectLst/>
                <a:latin typeface="Times"/>
              </a:rPr>
              <a:t> 2</a:t>
            </a:r>
            <a:endParaRPr kumimoji="0" lang="en-US" sz="1400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/>
      <p:bldP spid="17" grpId="1"/>
      <p:bldP spid="18" grpId="0"/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/>
      <p:bldP spid="28" grpId="0" animBg="1"/>
      <p:bldP spid="28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ApplicationS IN CLOUD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 descr="line dotted yellow glow 4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5800" y="1828800"/>
            <a:ext cx="1625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8" descr="line dotted yellow glow 4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124200"/>
            <a:ext cx="1625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7" descr="line dotted yellow glow 4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4267200"/>
            <a:ext cx="1625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Typical Web App Architecture</a:t>
            </a:r>
          </a:p>
        </p:txBody>
      </p:sp>
      <p:pic>
        <p:nvPicPr>
          <p:cNvPr id="16390" name="Picture 3" descr="TallRack.png"/>
          <p:cNvPicPr>
            <a:picLocks noChangeAspect="1"/>
          </p:cNvPicPr>
          <p:nvPr/>
        </p:nvPicPr>
        <p:blipFill>
          <a:blip r:embed="rId4"/>
          <a:srcRect l="38750" t="23750" r="38750" b="25000"/>
          <a:stretch>
            <a:fillRect/>
          </a:stretch>
        </p:blipFill>
        <p:spPr bwMode="auto">
          <a:xfrm>
            <a:off x="3249613" y="3200400"/>
            <a:ext cx="847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40213" y="1930400"/>
            <a:ext cx="1990725" cy="2133600"/>
            <a:chOff x="3810000" y="2209800"/>
            <a:chExt cx="1990493" cy="2133600"/>
          </a:xfrm>
        </p:grpSpPr>
        <p:pic>
          <p:nvPicPr>
            <p:cNvPr id="16400" name="Picture 4" descr="TallRack.png"/>
            <p:cNvPicPr>
              <a:picLocks noChangeAspect="1"/>
            </p:cNvPicPr>
            <p:nvPr/>
          </p:nvPicPr>
          <p:blipFill>
            <a:blip r:embed="rId4"/>
            <a:srcRect l="38750" t="23750" r="38750" b="25000"/>
            <a:stretch>
              <a:fillRect/>
            </a:stretch>
          </p:blipFill>
          <p:spPr bwMode="auto">
            <a:xfrm>
              <a:off x="3810000" y="2209800"/>
              <a:ext cx="84749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5" descr="TallRack.png"/>
            <p:cNvPicPr>
              <a:picLocks noChangeAspect="1"/>
            </p:cNvPicPr>
            <p:nvPr/>
          </p:nvPicPr>
          <p:blipFill>
            <a:blip r:embed="rId4"/>
            <a:srcRect l="38750" t="23750" r="38750" b="25000"/>
            <a:stretch>
              <a:fillRect/>
            </a:stretch>
          </p:blipFill>
          <p:spPr bwMode="auto">
            <a:xfrm>
              <a:off x="4191000" y="2438400"/>
              <a:ext cx="84749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6" descr="TallRack.png"/>
            <p:cNvPicPr>
              <a:picLocks noChangeAspect="1"/>
            </p:cNvPicPr>
            <p:nvPr/>
          </p:nvPicPr>
          <p:blipFill>
            <a:blip r:embed="rId4"/>
            <a:srcRect l="38750" t="23750" r="38750" b="25000"/>
            <a:stretch>
              <a:fillRect/>
            </a:stretch>
          </p:blipFill>
          <p:spPr bwMode="auto">
            <a:xfrm>
              <a:off x="4572000" y="2667000"/>
              <a:ext cx="84749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7" descr="TallRack.png"/>
            <p:cNvPicPr>
              <a:picLocks noChangeAspect="1"/>
            </p:cNvPicPr>
            <p:nvPr/>
          </p:nvPicPr>
          <p:blipFill>
            <a:blip r:embed="rId4"/>
            <a:srcRect l="38750" t="23750" r="38750" b="25000"/>
            <a:stretch>
              <a:fillRect/>
            </a:stretch>
          </p:blipFill>
          <p:spPr bwMode="auto">
            <a:xfrm>
              <a:off x="4953000" y="2895600"/>
              <a:ext cx="84749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2" name="Picture 10" descr="mp3-ic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06400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jpg-ico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6738" y="421640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2884488" y="5068888"/>
            <a:ext cx="2122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Web Server /</a:t>
            </a:r>
          </a:p>
          <a:p>
            <a:r>
              <a:rPr lang="en-US"/>
              <a:t>Presentation Layer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5087938" y="4373563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Application Server /</a:t>
            </a:r>
            <a:br>
              <a:rPr lang="en-US"/>
            </a:br>
            <a:r>
              <a:rPr lang="en-US"/>
              <a:t>Business Logic</a:t>
            </a:r>
          </a:p>
        </p:txBody>
      </p: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7056438" y="2667000"/>
            <a:ext cx="1173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Database</a:t>
            </a:r>
          </a:p>
        </p:txBody>
      </p:sp>
      <p:pic>
        <p:nvPicPr>
          <p:cNvPr id="16397" name="Picture 15" descr="laptop3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0338" y="5207000"/>
            <a:ext cx="930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TextBox 12"/>
          <p:cNvSpPr txBox="1">
            <a:spLocks noChangeArrowheads="1"/>
          </p:cNvSpPr>
          <p:nvPr/>
        </p:nvSpPr>
        <p:spPr bwMode="auto">
          <a:xfrm>
            <a:off x="1066800" y="5892800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 Browser</a:t>
            </a:r>
          </a:p>
        </p:txBody>
      </p:sp>
      <p:pic>
        <p:nvPicPr>
          <p:cNvPr id="16399" name="Picture 29" descr="database-generic-ico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1447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206375" y="4557713"/>
            <a:ext cx="8709025" cy="17510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374900" y="4573588"/>
            <a:ext cx="3287713" cy="27463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656263" y="4573588"/>
            <a:ext cx="3255962" cy="27463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03200" y="4573588"/>
            <a:ext cx="2176463" cy="27463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6375" y="914400"/>
            <a:ext cx="8709025" cy="358933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9223" name="Picture 21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935038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25" y="935038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2397125" y="2981325"/>
            <a:ext cx="201136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115888" indent="-115888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</a:rPr>
              <a:t>Revenues of </a:t>
            </a:r>
            <a:r>
              <a:rPr lang="en-US" sz="1200" b="1">
                <a:solidFill>
                  <a:srgbClr val="9E420E"/>
                </a:solidFill>
              </a:rPr>
              <a:t>$532M (2010), 2011 Guidance $625 to $640M</a:t>
            </a:r>
          </a:p>
          <a:p>
            <a:pPr marL="115888" indent="-115888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</a:rPr>
              <a:t>Profitable since inception</a:t>
            </a:r>
          </a:p>
          <a:p>
            <a:pPr marL="115888" indent="-115888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</a:rPr>
              <a:t>Zero Debt; Strong Cash Position</a:t>
            </a:r>
          </a:p>
        </p:txBody>
      </p:sp>
      <p:pic>
        <p:nvPicPr>
          <p:cNvPr id="9226" name="Picture 24" descr="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300" y="935038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4686300" y="2982913"/>
            <a:ext cx="201136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115888" indent="-115888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</a:rPr>
              <a:t>NASDAQ: </a:t>
            </a:r>
            <a:r>
              <a:rPr lang="en-US" sz="1200" b="1">
                <a:solidFill>
                  <a:schemeClr val="accent1"/>
                </a:solidFill>
              </a:rPr>
              <a:t>SYNT</a:t>
            </a:r>
          </a:p>
          <a:p>
            <a:pPr marL="115888" indent="-115888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</a:rPr>
              <a:t>Adherence to SEC Norms and NASDAQ Listing Requirements</a:t>
            </a:r>
          </a:p>
          <a:p>
            <a:pPr marL="115888" indent="-115888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</a:rPr>
              <a:t>Financials audited &amp; certified in USA</a:t>
            </a:r>
          </a:p>
        </p:txBody>
      </p:sp>
      <p:sp>
        <p:nvSpPr>
          <p:cNvPr id="9228" name="Rectangle 4"/>
          <p:cNvSpPr>
            <a:spLocks noChangeArrowheads="1"/>
          </p:cNvSpPr>
          <p:nvPr/>
        </p:nvSpPr>
        <p:spPr bwMode="auto">
          <a:xfrm>
            <a:off x="255588" y="2982913"/>
            <a:ext cx="201136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115888" indent="-115888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</a:rPr>
              <a:t>HQ in USA – Troy, MI</a:t>
            </a:r>
          </a:p>
          <a:p>
            <a:pPr marL="115888" indent="-115888">
              <a:buFont typeface="Arial" charset="0"/>
              <a:buChar char="•"/>
            </a:pPr>
            <a:r>
              <a:rPr lang="en-US" sz="1200" b="1">
                <a:solidFill>
                  <a:srgbClr val="9E420E"/>
                </a:solidFill>
              </a:rPr>
              <a:t>28</a:t>
            </a:r>
            <a:r>
              <a:rPr lang="en-US" sz="1200" b="1">
                <a:solidFill>
                  <a:srgbClr val="000000"/>
                </a:solidFill>
              </a:rPr>
              <a:t> offices (US, Europe, India) including </a:t>
            </a:r>
            <a:r>
              <a:rPr lang="en-US" sz="1200" b="1">
                <a:solidFill>
                  <a:srgbClr val="9E420E"/>
                </a:solidFill>
              </a:rPr>
              <a:t>14</a:t>
            </a:r>
            <a:r>
              <a:rPr lang="en-US" sz="1200" b="1">
                <a:solidFill>
                  <a:srgbClr val="000000"/>
                </a:solidFill>
              </a:rPr>
              <a:t> Global development centers </a:t>
            </a:r>
          </a:p>
          <a:p>
            <a:pPr marL="115888" indent="-115888">
              <a:buFont typeface="Arial" charset="0"/>
              <a:buChar char="•"/>
            </a:pPr>
            <a:r>
              <a:rPr lang="en-US" sz="1200" b="1">
                <a:solidFill>
                  <a:srgbClr val="000000"/>
                </a:solidFill>
              </a:rPr>
              <a:t>Founded in 1980</a:t>
            </a:r>
          </a:p>
          <a:p>
            <a:pPr marL="115888" indent="-115888">
              <a:buFont typeface="Arial" charset="0"/>
              <a:buChar char="•"/>
            </a:pPr>
            <a:r>
              <a:rPr lang="en-IN" sz="1200" b="1"/>
              <a:t>Global Headcount of </a:t>
            </a:r>
            <a:r>
              <a:rPr lang="en-IN" sz="1200" b="1">
                <a:solidFill>
                  <a:srgbClr val="C00000"/>
                </a:solidFill>
              </a:rPr>
              <a:t>18,027</a:t>
            </a:r>
            <a:r>
              <a:rPr lang="en-IN" sz="1200" b="1"/>
              <a:t> on June 30,2011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9229" name="Picture 14" descr="iso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3878263"/>
            <a:ext cx="733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6" descr="CMMI_web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7900" y="2566988"/>
            <a:ext cx="1081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743700" y="1025525"/>
            <a:ext cx="2247900" cy="1208088"/>
            <a:chOff x="6743700" y="1039813"/>
            <a:chExt cx="2247900" cy="1208087"/>
          </a:xfrm>
        </p:grpSpPr>
        <p:sp>
          <p:nvSpPr>
            <p:cNvPr id="9252" name="Rectangle 13"/>
            <p:cNvSpPr>
              <a:spLocks noChangeArrowheads="1"/>
            </p:cNvSpPr>
            <p:nvPr/>
          </p:nvSpPr>
          <p:spPr bwMode="auto">
            <a:xfrm>
              <a:off x="6743700" y="1841501"/>
              <a:ext cx="2247900" cy="4063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1">
                  <a:solidFill>
                    <a:srgbClr val="9E420E"/>
                  </a:solidFill>
                </a:rPr>
                <a:t>National Minority Supplier Development Council</a:t>
              </a:r>
            </a:p>
          </p:txBody>
        </p:sp>
        <p:pic>
          <p:nvPicPr>
            <p:cNvPr id="9253" name="Picture 25" descr="NMSDC"/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08081" y="1039813"/>
              <a:ext cx="719138" cy="76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80" name="Title 1"/>
          <p:cNvSpPr txBox="1">
            <a:spLocks/>
          </p:cNvSpPr>
          <p:nvPr/>
        </p:nvSpPr>
        <p:spPr bwMode="auto">
          <a:xfrm>
            <a:off x="182563" y="0"/>
            <a:ext cx="87709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+mj-lt"/>
              </a:rPr>
              <a:t>Syntel Corporate 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Overview</a:t>
            </a:r>
          </a:p>
        </p:txBody>
      </p:sp>
      <p:pic>
        <p:nvPicPr>
          <p:cNvPr id="9233" name="Picture 1" descr="ISO_270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32638" y="3252788"/>
            <a:ext cx="1470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 rot="5400000">
            <a:off x="615156" y="2715419"/>
            <a:ext cx="3438525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869406" y="2715419"/>
            <a:ext cx="3438525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122069" y="2715419"/>
            <a:ext cx="3438525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AutoShape 9"/>
          <p:cNvSpPr>
            <a:spLocks noChangeArrowheads="1"/>
          </p:cNvSpPr>
          <p:nvPr/>
        </p:nvSpPr>
        <p:spPr bwMode="auto">
          <a:xfrm>
            <a:off x="657225" y="5040313"/>
            <a:ext cx="1635125" cy="681037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109538" indent="-109538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200" b="1">
                <a:solidFill>
                  <a:srgbClr val="000000"/>
                </a:solidFill>
                <a:sym typeface="Arial" charset="0"/>
              </a:rPr>
              <a:t>Entrepreneurial Culture</a:t>
            </a:r>
          </a:p>
          <a:p>
            <a:pPr marL="109538" indent="-109538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200" b="1">
                <a:solidFill>
                  <a:srgbClr val="000000"/>
                </a:solidFill>
                <a:sym typeface="Arial" charset="0"/>
              </a:rPr>
              <a:t>“Customers for Life” Philosophy</a:t>
            </a:r>
          </a:p>
        </p:txBody>
      </p:sp>
      <p:sp>
        <p:nvSpPr>
          <p:cNvPr id="9238" name="Rectangle 26"/>
          <p:cNvSpPr>
            <a:spLocks noChangeArrowheads="1"/>
          </p:cNvSpPr>
          <p:nvPr/>
        </p:nvSpPr>
        <p:spPr bwMode="auto">
          <a:xfrm>
            <a:off x="803275" y="4556125"/>
            <a:ext cx="981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buClr>
                <a:srgbClr val="F26E01"/>
              </a:buClr>
              <a:buFont typeface="Arial" charset="0"/>
              <a:buNone/>
            </a:pPr>
            <a:r>
              <a:rPr lang="en-US" sz="1400" b="1">
                <a:solidFill>
                  <a:srgbClr val="FFFFFF"/>
                </a:solidFill>
                <a:sym typeface="Arial" charset="0"/>
              </a:rPr>
              <a:t>PASSION</a:t>
            </a:r>
          </a:p>
        </p:txBody>
      </p:sp>
      <p:sp>
        <p:nvSpPr>
          <p:cNvPr id="9239" name="AutoShape 9"/>
          <p:cNvSpPr>
            <a:spLocks noChangeArrowheads="1"/>
          </p:cNvSpPr>
          <p:nvPr/>
        </p:nvSpPr>
        <p:spPr bwMode="auto">
          <a:xfrm>
            <a:off x="3194050" y="4975225"/>
            <a:ext cx="2333625" cy="901700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109538" indent="-109538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200" b="1">
                <a:solidFill>
                  <a:srgbClr val="000000"/>
                </a:solidFill>
                <a:sym typeface="Arial" charset="0"/>
              </a:rPr>
              <a:t>More than </a:t>
            </a:r>
            <a:r>
              <a:rPr lang="en-US" sz="1200" b="1">
                <a:solidFill>
                  <a:schemeClr val="accent1"/>
                </a:solidFill>
                <a:sym typeface="Arial" charset="0"/>
              </a:rPr>
              <a:t>18,000 </a:t>
            </a:r>
            <a:r>
              <a:rPr lang="en-US" sz="1200" b="1">
                <a:solidFill>
                  <a:srgbClr val="000000"/>
                </a:solidFill>
                <a:sym typeface="Arial" charset="0"/>
              </a:rPr>
              <a:t> professionals</a:t>
            </a:r>
          </a:p>
          <a:p>
            <a:pPr marL="109538" indent="-109538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200" b="1">
                <a:solidFill>
                  <a:srgbClr val="000000"/>
                </a:solidFill>
                <a:sym typeface="Arial" charset="0"/>
              </a:rPr>
              <a:t>Multi-skilled workforce with technology skills and business expertise</a:t>
            </a:r>
          </a:p>
        </p:txBody>
      </p:sp>
      <p:sp>
        <p:nvSpPr>
          <p:cNvPr id="9240" name="Rectangle 27"/>
          <p:cNvSpPr>
            <a:spLocks noChangeArrowheads="1"/>
          </p:cNvSpPr>
          <p:nvPr/>
        </p:nvSpPr>
        <p:spPr bwMode="auto">
          <a:xfrm>
            <a:off x="3494088" y="4556125"/>
            <a:ext cx="1049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buClr>
                <a:srgbClr val="F26E01"/>
              </a:buClr>
              <a:buFont typeface="Arial" charset="0"/>
              <a:buNone/>
            </a:pPr>
            <a:r>
              <a:rPr lang="en-US" sz="1400" b="1">
                <a:solidFill>
                  <a:srgbClr val="FFFFFF"/>
                </a:solidFill>
                <a:sym typeface="Arial" charset="0"/>
              </a:rPr>
              <a:t>TALENT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871663" y="5594350"/>
            <a:ext cx="1004888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164138" y="5594350"/>
            <a:ext cx="1004888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3" name="AutoShape 11"/>
          <p:cNvSpPr>
            <a:spLocks noChangeArrowheads="1"/>
          </p:cNvSpPr>
          <p:nvPr/>
        </p:nvSpPr>
        <p:spPr bwMode="auto">
          <a:xfrm>
            <a:off x="6537325" y="5080000"/>
            <a:ext cx="2238375" cy="98742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109538" indent="-109538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200" b="1">
                <a:solidFill>
                  <a:srgbClr val="000000"/>
                </a:solidFill>
                <a:sym typeface="Arial" charset="0"/>
              </a:rPr>
              <a:t>Corporate DNA of Innovation</a:t>
            </a:r>
          </a:p>
          <a:p>
            <a:pPr marL="109538" indent="-109538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200" b="1">
                <a:solidFill>
                  <a:srgbClr val="000000"/>
                </a:solidFill>
                <a:sym typeface="Arial" charset="0"/>
              </a:rPr>
              <a:t>Integrated IT and KPO Services</a:t>
            </a:r>
          </a:p>
          <a:p>
            <a:pPr marL="109538" indent="-109538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200" b="1">
                <a:solidFill>
                  <a:srgbClr val="000000"/>
                </a:solidFill>
                <a:sym typeface="Arial" charset="0"/>
              </a:rPr>
              <a:t>Targeted industry solutions</a:t>
            </a:r>
          </a:p>
          <a:p>
            <a:pPr marL="109538" indent="-109538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200" b="1">
                <a:solidFill>
                  <a:srgbClr val="000000"/>
                </a:solidFill>
                <a:sym typeface="Arial" charset="0"/>
              </a:rPr>
              <a:t>Customized Business Solutions</a:t>
            </a:r>
          </a:p>
        </p:txBody>
      </p:sp>
      <p:sp>
        <p:nvSpPr>
          <p:cNvPr id="9244" name="Rectangle 29"/>
          <p:cNvSpPr>
            <a:spLocks noChangeArrowheads="1"/>
          </p:cNvSpPr>
          <p:nvPr/>
        </p:nvSpPr>
        <p:spPr bwMode="auto">
          <a:xfrm>
            <a:off x="6642100" y="4556125"/>
            <a:ext cx="1284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buClr>
                <a:srgbClr val="F26E01"/>
              </a:buClr>
              <a:buFont typeface="Arial" charset="0"/>
              <a:buNone/>
            </a:pPr>
            <a:r>
              <a:rPr lang="en-US" sz="1400" b="1">
                <a:solidFill>
                  <a:srgbClr val="FFFFFF"/>
                </a:solidFill>
                <a:sym typeface="Arial" charset="0"/>
              </a:rPr>
              <a:t>INNOVATION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896100" y="2322513"/>
            <a:ext cx="1968500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96100" y="3033713"/>
            <a:ext cx="1968500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96100" y="3744913"/>
            <a:ext cx="1968500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8" name="Picture 40" descr="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3838" y="4983163"/>
            <a:ext cx="4365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45" descr="2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55863" y="5005388"/>
            <a:ext cx="676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46" descr="3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95950" y="5059363"/>
            <a:ext cx="80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7B918-14D1-44FC-95DE-B759CB1E8BA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 Application Design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typical web application could need: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Infrastructure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Compute Power, Storage Space, Networking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Messaging between components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Caching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Session Management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Security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Storage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Storage for static web content i.e. html, images, music, etc.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Transaction storage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Storage for logs, reports, archives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local authentication</a:t>
            </a:r>
          </a:p>
          <a:p>
            <a:endParaRPr lang="en-US" dirty="0" smtClean="0"/>
          </a:p>
          <a:p>
            <a:r>
              <a:rPr lang="en-US" dirty="0" smtClean="0"/>
              <a:t>Relying on Cloud provider’s security model</a:t>
            </a:r>
          </a:p>
          <a:p>
            <a:endParaRPr lang="en-US" dirty="0" smtClean="0"/>
          </a:p>
          <a:p>
            <a:r>
              <a:rPr lang="en-US" dirty="0" smtClean="0"/>
              <a:t>Virtual Private Cloud</a:t>
            </a:r>
          </a:p>
          <a:p>
            <a:endParaRPr lang="en-US" dirty="0" smtClean="0"/>
          </a:p>
          <a:p>
            <a:r>
              <a:rPr lang="en-US" dirty="0" smtClean="0"/>
              <a:t>Federated Identity (Claim Based Authentication)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854A6-1F25-4C60-AE19-A16C2F237DF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5" name="Picture 4" descr="claim ba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83" y="3698282"/>
            <a:ext cx="3705726" cy="2294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953000" y="1447800"/>
            <a:ext cx="3886200" cy="228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876800" y="3962400"/>
            <a:ext cx="3886200" cy="228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28600" y="1447800"/>
            <a:ext cx="3886200" cy="228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28600" y="3962400"/>
            <a:ext cx="3886200" cy="228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Leverage Many Storage Options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9794" y="1524000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Distributed File System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3957935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NoSQL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51942" y="1504890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Cloud Memory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04848" y="4007458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RDBMS</a:t>
            </a:r>
            <a:endParaRPr lang="en-US" sz="2000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00514"/>
            <a:ext cx="2286000" cy="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133600"/>
            <a:ext cx="857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975" y="4473872"/>
            <a:ext cx="2257425" cy="47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5252412"/>
            <a:ext cx="762000" cy="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257800"/>
            <a:ext cx="1524000" cy="4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2116" y="4540919"/>
            <a:ext cx="1762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QL-Azur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0916" y="5182101"/>
            <a:ext cx="2286000" cy="704850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541" y="2057400"/>
            <a:ext cx="857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Microsoft-Windows-Azure-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581" y="2017868"/>
            <a:ext cx="1428572" cy="1161905"/>
          </a:xfrm>
          <a:prstGeom prst="rect">
            <a:avLst/>
          </a:prstGeom>
        </p:spPr>
      </p:pic>
      <p:pic>
        <p:nvPicPr>
          <p:cNvPr id="23" name="Picture 22" descr="amazon-s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3799" y="2105525"/>
            <a:ext cx="1179095" cy="1179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 bwMode="auto">
          <a:xfrm>
            <a:off x="4876800" y="1066800"/>
            <a:ext cx="3505200" cy="4419600"/>
          </a:xfrm>
          <a:prstGeom prst="cloud">
            <a:avLst/>
          </a:prstGeom>
          <a:solidFill>
            <a:srgbClr val="D7E8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5181600" y="1447800"/>
            <a:ext cx="2895600" cy="3581400"/>
          </a:xfrm>
          <a:prstGeom prst="cloud">
            <a:avLst/>
          </a:prstGeom>
          <a:solidFill>
            <a:srgbClr val="D7E8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242"/>
          </a:xfrm>
        </p:spPr>
        <p:txBody>
          <a:bodyPr/>
          <a:lstStyle/>
          <a:p>
            <a:r>
              <a:rPr lang="en-US" dirty="0" smtClean="0"/>
              <a:t>SharePoint with Cloud Storage via RBS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 bwMode="auto">
          <a:xfrm>
            <a:off x="2498544" y="2590800"/>
            <a:ext cx="914400" cy="1143000"/>
          </a:xfrm>
          <a:prstGeom prst="can">
            <a:avLst/>
          </a:prstGeom>
          <a:solidFill>
            <a:srgbClr val="3596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5715000" y="2057400"/>
            <a:ext cx="1600200" cy="2133600"/>
          </a:xfrm>
          <a:prstGeom prst="cloud">
            <a:avLst/>
          </a:prstGeom>
          <a:solidFill>
            <a:srgbClr val="D7E8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6" name="Vertical Scroll 5"/>
          <p:cNvSpPr/>
          <p:nvPr/>
        </p:nvSpPr>
        <p:spPr bwMode="auto">
          <a:xfrm>
            <a:off x="-762000" y="2895600"/>
            <a:ext cx="609600" cy="609600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10" name="Vertical Scroll 9"/>
          <p:cNvSpPr/>
          <p:nvPr/>
        </p:nvSpPr>
        <p:spPr bwMode="auto">
          <a:xfrm>
            <a:off x="-762000" y="2895600"/>
            <a:ext cx="609600" cy="609600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11" name="Vertical Scroll 10"/>
          <p:cNvSpPr/>
          <p:nvPr/>
        </p:nvSpPr>
        <p:spPr bwMode="auto">
          <a:xfrm>
            <a:off x="-762000" y="2895600"/>
            <a:ext cx="609600" cy="609600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12" name="Vertical Scroll 11"/>
          <p:cNvSpPr/>
          <p:nvPr/>
        </p:nvSpPr>
        <p:spPr bwMode="auto">
          <a:xfrm>
            <a:off x="-762000" y="2895600"/>
            <a:ext cx="609600" cy="609600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13" name="Vertical Scroll 12"/>
          <p:cNvSpPr/>
          <p:nvPr/>
        </p:nvSpPr>
        <p:spPr bwMode="auto">
          <a:xfrm>
            <a:off x="-762000" y="2895600"/>
            <a:ext cx="609600" cy="609600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14" name="Vertical Scroll 13"/>
          <p:cNvSpPr/>
          <p:nvPr/>
        </p:nvSpPr>
        <p:spPr bwMode="auto">
          <a:xfrm>
            <a:off x="-762000" y="2895600"/>
            <a:ext cx="609600" cy="609600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15" name="Vertical Scroll 14"/>
          <p:cNvSpPr/>
          <p:nvPr/>
        </p:nvSpPr>
        <p:spPr bwMode="auto">
          <a:xfrm>
            <a:off x="-762000" y="2895600"/>
            <a:ext cx="609600" cy="609600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rtlCol="0" anchor="ctr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b="0" i="0" u="none" strike="noStrike" baseline="0" dirty="0" smtClean="0">
              <a:solidFill>
                <a:schemeClr val="tx1">
                  <a:alpha val="100000"/>
                </a:schemeClr>
              </a:solidFill>
              <a:effectLst/>
              <a:latin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9536" y="4267200"/>
            <a:ext cx="2919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Database server acts as a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pass through for Documents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Only Reference Data retained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6870" y="5449669"/>
            <a:ext cx="342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Grow your Storage Repository, as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needed, on commodity 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44444E-6 L 0.41667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-4.44444E-6 L 0.73333 -0.044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2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6.93889E-18 -4.44444E-6 L 0.41667 -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-4.44444E-6 L 0.80833 -0.088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44444E-6 L 0.41667 -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-4.44444E-6 L 0.775 0.066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44444E-6 L 0.41667 -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10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-4.44444E-6 L 0.7 0.155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44444E-6 L 0.41667 -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100"/>
                            </p:stCondLst>
                            <p:childTnLst>
                              <p:par>
                                <p:cTn id="52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-4.44444E-6 L 0.88333 -0.0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44444E-6 L 0.41667 -4.44444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100"/>
                            </p:stCondLst>
                            <p:childTnLst>
                              <p:par>
                                <p:cTn id="6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-4.44444E-6 L 0.825 0.133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44444E-6 L 0.41667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100"/>
                            </p:stCondLst>
                            <p:childTnLst>
                              <p:par>
                                <p:cTn id="7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-4.44444E-6 L 0.68333 -0.1444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7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Some New Constraints &amp; Some New Options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33363" y="933219"/>
            <a:ext cx="8674100" cy="5271638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CONSTRAINTS</a:t>
            </a:r>
          </a:p>
          <a:p>
            <a:pPr lvl="1"/>
            <a:r>
              <a:rPr lang="en-US" sz="1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 need more than </a:t>
            </a:r>
            <a:r>
              <a:rPr lang="en-US" sz="18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xxGB</a:t>
            </a:r>
            <a:r>
              <a:rPr lang="en-US" sz="1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of RAM per instance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Distribute load across multiple instances; use a shared distributed cache</a:t>
            </a:r>
          </a:p>
          <a:p>
            <a:pPr lvl="1"/>
            <a:endParaRPr lang="en-US" sz="18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My current server specs are better than an IAAS instance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Run more instances but only when you need them</a:t>
            </a:r>
          </a:p>
          <a:p>
            <a:pPr lvl="1"/>
            <a:endParaRPr lang="en-US" sz="18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 need static IPs for my servers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Boot scripts that re-configure software from configuration database</a:t>
            </a:r>
          </a:p>
          <a:p>
            <a:pPr lvl="2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NEW OPTIONS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 can take static data physically near the user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Amazon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Cloudfront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Azure CDN</a:t>
            </a:r>
          </a:p>
          <a:p>
            <a:pPr lvl="1"/>
            <a:endParaRPr lang="en-US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My Application can control the resources I need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Self monitoring</a:t>
            </a:r>
          </a:p>
          <a:p>
            <a:pPr lvl="2"/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2" descr="line dotted yellow glow 4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419600"/>
            <a:ext cx="1625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View of a Web-Application on Amazon Cloud</a:t>
            </a:r>
          </a:p>
        </p:txBody>
      </p:sp>
      <p:pic>
        <p:nvPicPr>
          <p:cNvPr id="24580" name="Picture 15" descr="laptop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0338" y="5207000"/>
            <a:ext cx="930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9" descr="SimpleDB-Table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2766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50"/>
          <p:cNvSpPr txBox="1">
            <a:spLocks noChangeArrowheads="1"/>
          </p:cNvSpPr>
          <p:nvPr/>
        </p:nvSpPr>
        <p:spPr bwMode="auto">
          <a:xfrm>
            <a:off x="7086600" y="4038600"/>
            <a:ext cx="1325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SimpleDB</a:t>
            </a:r>
          </a:p>
        </p:txBody>
      </p:sp>
      <p:pic>
        <p:nvPicPr>
          <p:cNvPr id="24584" name="Picture 53" descr="EC2-Blob-Lin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657600"/>
            <a:ext cx="1549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4" descr="EC2-Blob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219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1066800" y="5892800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 Browser</a:t>
            </a:r>
          </a:p>
        </p:txBody>
      </p:sp>
      <p:pic>
        <p:nvPicPr>
          <p:cNvPr id="24587" name="Picture 56" descr="CloudFront-S3-Buckets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1271588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57" descr="jpg-ico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2667000"/>
            <a:ext cx="47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58" descr="pdf-icon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79638" y="2743200"/>
            <a:ext cx="47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59" descr="jpg-ico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8075" y="2844800"/>
            <a:ext cx="47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60" descr="pdf-icon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4925" y="3048000"/>
            <a:ext cx="4746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61" descr="jpg-ico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3363" y="3200400"/>
            <a:ext cx="47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62" descr="jpg-ico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3429000"/>
            <a:ext cx="47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63" descr="jpg-ico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3581400"/>
            <a:ext cx="47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72" descr="SQS-blocks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33800" y="3810000"/>
            <a:ext cx="2222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73" descr="SQS-block-messag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08400" y="4470400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74" descr="SQS-block-messag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33813" y="4230688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75" descr="SQS-block-messag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288" y="3786188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76" descr="SQS-block-messag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57800" y="3733800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77" descr="SQS-block-messag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43600" y="3810000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78" descr="SQS-block-messag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05400" y="3962400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79" descr="SQS-block-messag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4038600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Picture 80" descr="SQS-block-messag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3886200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4" name="TextBox 81"/>
          <p:cNvSpPr txBox="1">
            <a:spLocks noChangeArrowheads="1"/>
          </p:cNvSpPr>
          <p:nvPr/>
        </p:nvSpPr>
        <p:spPr bwMode="auto">
          <a:xfrm>
            <a:off x="4495800" y="4191000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SQS</a:t>
            </a:r>
          </a:p>
        </p:txBody>
      </p:sp>
      <p:pic>
        <p:nvPicPr>
          <p:cNvPr id="24605" name="Picture 33" descr="EBS-Devic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92913" y="1193800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29" descr="database-generic-icon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1447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v/s Private : CASE STUDY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854A6-1F25-4C60-AE19-A16C2F237DF7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Application Overview – Store Service Workbench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363" y="4332289"/>
            <a:ext cx="8674100" cy="21161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unique solution to offer a blend of Business Intelligence, collaboration and operations management for Retail Stores</a:t>
            </a:r>
          </a:p>
          <a:p>
            <a:r>
              <a:rPr lang="en-US" dirty="0" smtClean="0"/>
              <a:t>Aides store managers at the retail stores to analyze business information to predict the right needs and growth</a:t>
            </a:r>
          </a:p>
          <a:p>
            <a:r>
              <a:rPr lang="en-US" dirty="0" smtClean="0"/>
              <a:t>Helps in Operations Management of daily tasks and audits in a transparent manner, reducing administrative overheads</a:t>
            </a:r>
          </a:p>
          <a:p>
            <a:r>
              <a:rPr lang="en-US" dirty="0" smtClean="0"/>
              <a:t>Proves a collaboration platform to facilitate induction and training,  broadcasting information across stores and locations, etc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53" y="1371600"/>
            <a:ext cx="5686425" cy="271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Application Architecture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81" y="914400"/>
            <a:ext cx="7961779" cy="541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Migration to Azure/BPOS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1066800"/>
            <a:ext cx="8674100" cy="5216244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Process</a:t>
            </a:r>
          </a:p>
          <a:p>
            <a:pPr lvl="1"/>
            <a:r>
              <a:rPr lang="en-US" sz="1600" dirty="0" smtClean="0"/>
              <a:t>Understood the architecture and requirement of the SSW solutions</a:t>
            </a:r>
          </a:p>
          <a:p>
            <a:pPr lvl="1"/>
            <a:r>
              <a:rPr lang="en-US" sz="1600" dirty="0" smtClean="0"/>
              <a:t>Understood the Azure and BPOS platform</a:t>
            </a:r>
          </a:p>
          <a:p>
            <a:pPr lvl="1"/>
            <a:r>
              <a:rPr lang="en-US" sz="1600" dirty="0" smtClean="0"/>
              <a:t>For each of the components in the architecture</a:t>
            </a:r>
          </a:p>
          <a:p>
            <a:pPr lvl="2"/>
            <a:r>
              <a:rPr lang="en-US" sz="1400" dirty="0" smtClean="0"/>
              <a:t>Assessed if it can be hosted in Azure</a:t>
            </a:r>
          </a:p>
          <a:p>
            <a:pPr lvl="2"/>
            <a:r>
              <a:rPr lang="en-US" sz="1400" dirty="0" smtClean="0"/>
              <a:t>Envisioned the layers and communication flow in the proposed solution</a:t>
            </a:r>
          </a:p>
          <a:p>
            <a:pPr lvl="2"/>
            <a:r>
              <a:rPr lang="en-US" sz="1400" dirty="0" smtClean="0"/>
              <a:t>Brainstormed any inhibitors and roadblocks</a:t>
            </a:r>
          </a:p>
          <a:p>
            <a:pPr lvl="2"/>
            <a:r>
              <a:rPr lang="en-US" sz="1400" dirty="0" smtClean="0"/>
              <a:t>Evaluated the benefits of the solution</a:t>
            </a:r>
          </a:p>
          <a:p>
            <a:r>
              <a:rPr lang="en-US" sz="2000" dirty="0" smtClean="0"/>
              <a:t>Azure</a:t>
            </a:r>
          </a:p>
          <a:p>
            <a:pPr lvl="1"/>
            <a:r>
              <a:rPr lang="en-US" sz="1600" dirty="0" smtClean="0"/>
              <a:t>Microsoft does not support servers such as SharePoint, Performance Point within Azure</a:t>
            </a:r>
          </a:p>
          <a:p>
            <a:r>
              <a:rPr lang="en-US" sz="2000" dirty="0" smtClean="0"/>
              <a:t>BPOS</a:t>
            </a:r>
          </a:p>
          <a:p>
            <a:pPr lvl="1"/>
            <a:r>
              <a:rPr lang="en-US" sz="1600" dirty="0" smtClean="0"/>
              <a:t>Current BPOS offering does not permit connecting to custom SQL databases. </a:t>
            </a:r>
          </a:p>
          <a:p>
            <a:pPr lvl="1"/>
            <a:r>
              <a:rPr lang="en-US" sz="1600" dirty="0" smtClean="0"/>
              <a:t>Performance Point Server is also not supported by SharePoint Online in BPOS</a:t>
            </a:r>
          </a:p>
          <a:p>
            <a:pPr lvl="1"/>
            <a:r>
              <a:rPr lang="en-US" sz="1600" dirty="0" smtClean="0"/>
              <a:t>Authentication is through custom users, or after synchronizing with Active Directory. </a:t>
            </a:r>
          </a:p>
          <a:p>
            <a:pPr lvl="1"/>
            <a:r>
              <a:rPr lang="en-US" sz="1600" dirty="0" smtClean="0"/>
              <a:t>Limited customization of SharePoint lists</a:t>
            </a:r>
          </a:p>
          <a:p>
            <a:r>
              <a:rPr lang="en-US" sz="2000" dirty="0" smtClean="0"/>
              <a:t>SQL Azure</a:t>
            </a:r>
          </a:p>
          <a:p>
            <a:pPr lvl="1"/>
            <a:r>
              <a:rPr lang="en-US" sz="1600" dirty="0" smtClean="0"/>
              <a:t>SSAS is not currently supported in SQL Azure</a:t>
            </a:r>
          </a:p>
          <a:p>
            <a:pPr lvl="1"/>
            <a:r>
              <a:rPr lang="en-US" sz="1600" dirty="0" smtClean="0"/>
              <a:t>SSIS is not currently supported in SQL Azure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PLATFORM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267E08-06B3-4A03-AC57-218F550647B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49250" y="1295400"/>
            <a:ext cx="8445500" cy="3038475"/>
            <a:chOff x="301625" y="3388750"/>
            <a:chExt cx="8445500" cy="3038475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01625" y="3388750"/>
              <a:ext cx="8445500" cy="3038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274320" tIns="228600" rIns="91440" bIns="45720" rtlCol="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76CC"/>
                  </a:solidFill>
                  <a:latin typeface="Calibri"/>
                  <a:cs typeface="Calibri"/>
                </a:rPr>
                <a:t>Appistry CloudIQ Platform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331900" y="4166625"/>
              <a:ext cx="2413000" cy="1905000"/>
            </a:xfrm>
            <a:prstGeom prst="rect">
              <a:avLst/>
            </a:prstGeom>
            <a:ln w="25400" cap="rnd" cmpd="sng" algn="ctr">
              <a:solidFill>
                <a:srgbClr val="007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76CC"/>
                  </a:solidFill>
                  <a:latin typeface="Calibri"/>
                  <a:cs typeface="Calibri"/>
                </a:rPr>
                <a:t>CloudIQ Engine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76CC"/>
                </a:solidFill>
                <a:latin typeface="Calibri"/>
                <a:cs typeface="Calibri"/>
              </a:endParaRPr>
            </a:p>
          </p:txBody>
        </p:sp>
        <p:pic>
          <p:nvPicPr>
            <p:cNvPr id="22" name="Picture 28" descr="appistry.com_internal01d_48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0175" y="4527731"/>
              <a:ext cx="2120900" cy="1686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 bwMode="auto">
            <a:xfrm>
              <a:off x="6096000" y="4166625"/>
              <a:ext cx="2413000" cy="1905000"/>
            </a:xfrm>
            <a:prstGeom prst="rect">
              <a:avLst/>
            </a:prstGeom>
            <a:ln w="25400" cap="rnd" cmpd="sng" algn="ctr">
              <a:solidFill>
                <a:srgbClr val="007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rgbClr val="0076CC"/>
                  </a:solidFill>
                  <a:latin typeface="Calibri"/>
                  <a:cs typeface="Calibri"/>
                </a:rPr>
                <a:t>CloudIQ</a:t>
              </a:r>
              <a:r>
                <a:rPr lang="en-US" sz="2000" b="1" dirty="0">
                  <a:solidFill>
                    <a:srgbClr val="0076CC"/>
                  </a:solidFill>
                  <a:latin typeface="Calibri"/>
                  <a:cs typeface="Calibri"/>
                </a:rPr>
                <a:t> Storage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76CC"/>
                </a:solidFill>
                <a:latin typeface="Calibri"/>
                <a:cs typeface="Calibri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solidFill>
                  <a:srgbClr val="0076CC"/>
                </a:solidFill>
                <a:latin typeface="Calibri"/>
                <a:cs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76CC"/>
                  </a:solidFill>
                  <a:latin typeface="Calibri"/>
                  <a:cs typeface="Calibri"/>
                </a:rPr>
                <a:t>Future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76CC"/>
                </a:solidFill>
                <a:latin typeface="Calibri"/>
                <a:cs typeface="Calibri"/>
              </a:endParaRPr>
            </a:p>
          </p:txBody>
        </p:sp>
        <p:pic>
          <p:nvPicPr>
            <p:cNvPr id="24" name="Picture 23" descr="sams_storage_image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9025" y="4465075"/>
              <a:ext cx="2386335" cy="16764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533400" y="4166625"/>
              <a:ext cx="2413000" cy="1905000"/>
            </a:xfrm>
            <a:prstGeom prst="rect">
              <a:avLst/>
            </a:prstGeom>
            <a:ln w="25400" cap="rnd" cmpd="sng" algn="ctr">
              <a:solidFill>
                <a:srgbClr val="007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76CC"/>
                  </a:solidFill>
                  <a:latin typeface="Calibri"/>
                  <a:cs typeface="Calibri"/>
                </a:rPr>
                <a:t>CloudIQ Manager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76CC"/>
                </a:solidFill>
                <a:latin typeface="Calibri"/>
                <a:cs typeface="Calibri"/>
              </a:endParaRPr>
            </a:p>
          </p:txBody>
        </p:sp>
        <p:pic>
          <p:nvPicPr>
            <p:cNvPr id="26" name="Picture 18" descr="appistry.com_internal01d_4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8435" y="4510059"/>
              <a:ext cx="2302929" cy="183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Appistry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23900" y="4495800"/>
            <a:ext cx="76962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Platform for cloud services and cloud-enabled applications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 stand-alone or combine with commercial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and/or open source software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1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6152"/>
            <a:ext cx="8229600" cy="1143000"/>
          </a:xfrm>
        </p:spPr>
        <p:txBody>
          <a:bodyPr/>
          <a:lstStyle/>
          <a:p>
            <a:r>
              <a:rPr lang="en-US" dirty="0" smtClean="0"/>
              <a:t>Migration to Private Cloud : Cloud IQ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34" y="2362200"/>
            <a:ext cx="4159343" cy="4410636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 smtClean="0"/>
              <a:t>Approach – Phase 1</a:t>
            </a:r>
          </a:p>
          <a:p>
            <a:pPr lvl="1"/>
            <a:r>
              <a:rPr lang="en-US" sz="2100" b="0" dirty="0" smtClean="0"/>
              <a:t>Install SharePoint with silent installs using Cloud IQ Manager</a:t>
            </a:r>
          </a:p>
          <a:p>
            <a:pPr lvl="1"/>
            <a:r>
              <a:rPr lang="en-US" sz="2100" b="0" dirty="0" smtClean="0"/>
              <a:t>Deploy the entire solution as one single block hosted on the Cloud IQ platform using Cloud IQ Manager</a:t>
            </a:r>
          </a:p>
          <a:p>
            <a:pPr lvl="1"/>
            <a:r>
              <a:rPr lang="en-US" sz="2100" b="0" dirty="0" smtClean="0"/>
              <a:t>Add a load balancer outside of the cloud network for access to the SharePoint site</a:t>
            </a:r>
          </a:p>
          <a:p>
            <a:pPr lvl="1"/>
            <a:r>
              <a:rPr lang="en-US" sz="2100" b="0" dirty="0" smtClean="0"/>
              <a:t>Create separate SharePoint site for each customer to ensure different access and multi-tenancy</a:t>
            </a:r>
          </a:p>
          <a:p>
            <a:pPr lvl="1"/>
            <a:r>
              <a:rPr lang="en-US" sz="2100" b="0" dirty="0" smtClean="0"/>
              <a:t>Create separate custom databases for each customer to support other features such as Business Intelligence, etc</a:t>
            </a:r>
          </a:p>
          <a:p>
            <a:pPr lvl="1"/>
            <a:r>
              <a:rPr lang="en-US" sz="2100" b="0" dirty="0" smtClean="0"/>
              <a:t>Ensure that each customer information is segregated using a customer id, which will translate into a different connection string for the database</a:t>
            </a:r>
            <a:endParaRPr lang="en-US" sz="21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42330" y="1281953"/>
            <a:ext cx="8674100" cy="100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l" defTabSz="9699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699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Removes the limitations of public cloud </a:t>
            </a:r>
          </a:p>
          <a:p>
            <a:pPr marL="742950" marR="0" lvl="1" indent="-285750" algn="l" defTabSz="9699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Provides scalability, fault tolerance, elasticity and reliability to the overall solution</a:t>
            </a:r>
          </a:p>
          <a:p>
            <a:pPr marL="742950" marR="0" lvl="1" indent="-285750" algn="l" defTabSz="9699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Can be easily moved into multi-tenant architecture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2466975"/>
            <a:ext cx="46577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48"/>
            <a:ext cx="8229600" cy="1143000"/>
          </a:xfrm>
        </p:spPr>
        <p:txBody>
          <a:bodyPr/>
          <a:lstStyle/>
          <a:p>
            <a:r>
              <a:rPr lang="en-US" dirty="0" smtClean="0"/>
              <a:t>Migration to Private Cloud : Cloud IQ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3751543"/>
            <a:ext cx="8674100" cy="26492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Approach - Phase 2</a:t>
            </a:r>
          </a:p>
          <a:p>
            <a:pPr lvl="1"/>
            <a:r>
              <a:rPr lang="en-US" b="0" dirty="0" smtClean="0"/>
              <a:t>Install SharePoint with silent installs using Cloud IQ Manager</a:t>
            </a:r>
          </a:p>
          <a:p>
            <a:pPr lvl="1"/>
            <a:r>
              <a:rPr lang="en-US" b="0" dirty="0" smtClean="0"/>
              <a:t>Add a load balancer outside of the cloud network for access to the SharePoint site</a:t>
            </a:r>
          </a:p>
          <a:p>
            <a:pPr lvl="1"/>
            <a:r>
              <a:rPr lang="en-US" b="0" dirty="0" smtClean="0"/>
              <a:t>Create separate SharePoint site for each customer to ensure different access and multi-tenancy</a:t>
            </a:r>
          </a:p>
          <a:p>
            <a:pPr lvl="1"/>
            <a:r>
              <a:rPr lang="en-US" b="0" dirty="0" smtClean="0"/>
              <a:t>Create a single database for all the customers and change schema to include a Customer ID as a reference key to support multi-tenancy</a:t>
            </a:r>
          </a:p>
          <a:p>
            <a:pPr lvl="1"/>
            <a:r>
              <a:rPr lang="en-US" b="0" dirty="0" smtClean="0"/>
              <a:t>Extend Blob storage to Cloud IQ Storage using Remote Blob Storage in SQL Server 2008</a:t>
            </a:r>
          </a:p>
          <a:p>
            <a:pPr lvl="1"/>
            <a:r>
              <a:rPr lang="en-US" b="0" dirty="0" smtClean="0"/>
              <a:t>Separate the cube generation logic into custom </a:t>
            </a:r>
            <a:r>
              <a:rPr lang="en-US" b="0" dirty="0" err="1" smtClean="0"/>
              <a:t>.net</a:t>
            </a:r>
            <a:r>
              <a:rPr lang="en-US" b="0" dirty="0" smtClean="0"/>
              <a:t> code that invokes SSAS service to create SSAS cubes and persist it on the local machine. </a:t>
            </a:r>
          </a:p>
          <a:p>
            <a:pPr lvl="1"/>
            <a:r>
              <a:rPr lang="en-US" b="0" dirty="0" smtClean="0"/>
              <a:t>Deploy this code into Cloud IQ Engine to ensure reliability</a:t>
            </a:r>
          </a:p>
          <a:p>
            <a:pPr lvl="1"/>
            <a:r>
              <a:rPr lang="en-US" b="0" dirty="0" smtClean="0"/>
              <a:t>Invoke the above from the Presentation Tier (Performance Point Server) through </a:t>
            </a:r>
            <a:r>
              <a:rPr lang="en-US" b="0" dirty="0" err="1" smtClean="0"/>
              <a:t>.Net</a:t>
            </a:r>
            <a:r>
              <a:rPr lang="en-US" b="0" dirty="0" smtClean="0"/>
              <a:t> </a:t>
            </a:r>
            <a:r>
              <a:rPr lang="en-US" b="0" dirty="0" err="1" smtClean="0"/>
              <a:t>Remoting</a:t>
            </a:r>
            <a:endParaRPr lang="en-US" b="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715" y="1243665"/>
            <a:ext cx="6134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941" y="1046908"/>
            <a:ext cx="5809129" cy="524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SSW – Final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144" y="1076981"/>
            <a:ext cx="3639385" cy="4960937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of three private clouds</a:t>
            </a:r>
          </a:p>
          <a:p>
            <a:pPr lvl="1"/>
            <a:r>
              <a:rPr lang="en-US" b="0" dirty="0" smtClean="0"/>
              <a:t>Can be combined to a single cloud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b="0" dirty="0" smtClean="0"/>
              <a:t>Reliability of SSAS process</a:t>
            </a:r>
          </a:p>
          <a:p>
            <a:pPr lvl="1"/>
            <a:r>
              <a:rPr lang="en-US" b="0" dirty="0" smtClean="0"/>
              <a:t>Higher Scalability</a:t>
            </a:r>
          </a:p>
          <a:p>
            <a:pPr lvl="1"/>
            <a:r>
              <a:rPr lang="en-US" b="0" dirty="0" smtClean="0"/>
              <a:t>Faster access by caching SSAS cubes</a:t>
            </a:r>
          </a:p>
          <a:p>
            <a:pPr lvl="1"/>
            <a:r>
              <a:rPr lang="en-US" b="0" dirty="0" smtClean="0"/>
              <a:t>Faster BLOB functions by way of removal from SQL Server</a:t>
            </a:r>
          </a:p>
          <a:p>
            <a:pPr lvl="1"/>
            <a:r>
              <a:rPr lang="en-US" b="0" dirty="0" smtClean="0"/>
              <a:t>Reliability of BLOB </a:t>
            </a:r>
          </a:p>
          <a:p>
            <a:pPr lvl="1">
              <a:buNone/>
            </a:pPr>
            <a:r>
              <a:rPr lang="en-US" b="0" dirty="0" smtClean="0"/>
              <a:t>	storage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Learning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Assess each application with respect to a number of parameters before migrating to cloud</a:t>
            </a:r>
          </a:p>
          <a:p>
            <a:pPr lvl="1"/>
            <a:r>
              <a:rPr lang="en-US" dirty="0" smtClean="0"/>
              <a:t>Evaluate the technical capabilities of cloud offerings before making decisions</a:t>
            </a:r>
          </a:p>
          <a:p>
            <a:pPr lvl="1"/>
            <a:r>
              <a:rPr lang="en-US" dirty="0" smtClean="0"/>
              <a:t>Employ a staggered approach to moving applications to cloud</a:t>
            </a:r>
          </a:p>
          <a:p>
            <a:pPr lvl="1"/>
            <a:r>
              <a:rPr lang="en-US" dirty="0" smtClean="0"/>
              <a:t>Multi-tenancy is an important attribute for SAAS based cloud implementations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For certain cases, private cloud can be the only alternative in order to achieve the elasticity and reliability of the cloud</a:t>
            </a:r>
          </a:p>
          <a:p>
            <a:pPr lvl="1"/>
            <a:r>
              <a:rPr lang="en-US" dirty="0" smtClean="0"/>
              <a:t>Security is an important consideration in order to move an application to public cloud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231900" y="952500"/>
            <a:ext cx="6675438" cy="4783138"/>
            <a:chOff x="776" y="600"/>
            <a:chExt cx="4205" cy="3013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76" y="600"/>
              <a:ext cx="4205" cy="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6" y="600"/>
              <a:ext cx="4198" cy="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785" y="609"/>
              <a:ext cx="4188" cy="2996"/>
            </a:xfrm>
            <a:custGeom>
              <a:avLst/>
              <a:gdLst/>
              <a:ahLst/>
              <a:cxnLst>
                <a:cxn ang="0">
                  <a:pos x="96" y="9339"/>
                </a:cxn>
                <a:cxn ang="0">
                  <a:pos x="12960" y="9339"/>
                </a:cxn>
                <a:cxn ang="0">
                  <a:pos x="13056" y="9243"/>
                </a:cxn>
                <a:cxn ang="0">
                  <a:pos x="13056" y="9243"/>
                </a:cxn>
                <a:cxn ang="0">
                  <a:pos x="13056" y="96"/>
                </a:cxn>
                <a:cxn ang="0">
                  <a:pos x="12960" y="0"/>
                </a:cxn>
                <a:cxn ang="0">
                  <a:pos x="12960" y="0"/>
                </a:cxn>
                <a:cxn ang="0">
                  <a:pos x="96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243"/>
                </a:cxn>
                <a:cxn ang="0">
                  <a:pos x="96" y="9339"/>
                </a:cxn>
              </a:cxnLst>
              <a:rect l="0" t="0" r="r" b="b"/>
              <a:pathLst>
                <a:path w="13056" h="9339">
                  <a:moveTo>
                    <a:pt x="96" y="9339"/>
                  </a:moveTo>
                  <a:lnTo>
                    <a:pt x="12960" y="9339"/>
                  </a:lnTo>
                  <a:cubicBezTo>
                    <a:pt x="13013" y="9339"/>
                    <a:pt x="13056" y="9296"/>
                    <a:pt x="13056" y="9243"/>
                  </a:cubicBezTo>
                  <a:cubicBezTo>
                    <a:pt x="13056" y="9243"/>
                    <a:pt x="13056" y="9243"/>
                    <a:pt x="13056" y="9243"/>
                  </a:cubicBezTo>
                  <a:lnTo>
                    <a:pt x="13056" y="96"/>
                  </a:lnTo>
                  <a:cubicBezTo>
                    <a:pt x="13056" y="43"/>
                    <a:pt x="13013" y="0"/>
                    <a:pt x="12960" y="0"/>
                  </a:cubicBezTo>
                  <a:lnTo>
                    <a:pt x="12960" y="0"/>
                  </a:ln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96"/>
                  </a:lnTo>
                  <a:lnTo>
                    <a:pt x="0" y="9243"/>
                  </a:lnTo>
                  <a:cubicBezTo>
                    <a:pt x="0" y="9296"/>
                    <a:pt x="43" y="9339"/>
                    <a:pt x="96" y="9339"/>
                  </a:cubicBez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Cloud Reference Architecture</a:t>
            </a:r>
          </a:p>
        </p:txBody>
      </p:sp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168" y="3515932"/>
            <a:ext cx="4330878" cy="20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2375" y="5768954"/>
            <a:ext cx="3938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477746" y="1740312"/>
            <a:ext cx="4264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860000"/>
                </a:solidFill>
              </a:rPr>
              <a:t>INFRASTRUCTURE</a:t>
            </a:r>
          </a:p>
          <a:p>
            <a:pPr algn="ctr"/>
            <a:endParaRPr lang="en-US" sz="1200" b="1" dirty="0" smtClean="0">
              <a:solidFill>
                <a:srgbClr val="86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860000"/>
                </a:solidFill>
              </a:rPr>
              <a:t> First step to building a cloud Infrastructure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860000"/>
                </a:solidFill>
              </a:rPr>
              <a:t> Ability to host multiple operating systems on a physical machine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860000"/>
                </a:solidFill>
              </a:rPr>
              <a:t> Better utilization of physical resources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860000"/>
                </a:solidFill>
              </a:rPr>
              <a:t> Ability to snapshot an environment for later rollback for backup/restore purposes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8546" y="966281"/>
            <a:ext cx="426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60000"/>
                </a:solidFill>
              </a:rPr>
              <a:t>VIRTUALIZED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1231900" y="952500"/>
            <a:ext cx="6675438" cy="4783138"/>
            <a:chOff x="776" y="600"/>
            <a:chExt cx="4205" cy="3013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76" y="600"/>
              <a:ext cx="4205" cy="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6" y="600"/>
              <a:ext cx="4198" cy="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785" y="609"/>
              <a:ext cx="4188" cy="2996"/>
            </a:xfrm>
            <a:custGeom>
              <a:avLst/>
              <a:gdLst/>
              <a:ahLst/>
              <a:cxnLst>
                <a:cxn ang="0">
                  <a:pos x="96" y="9339"/>
                </a:cxn>
                <a:cxn ang="0">
                  <a:pos x="12960" y="9339"/>
                </a:cxn>
                <a:cxn ang="0">
                  <a:pos x="13056" y="9243"/>
                </a:cxn>
                <a:cxn ang="0">
                  <a:pos x="13056" y="9243"/>
                </a:cxn>
                <a:cxn ang="0">
                  <a:pos x="13056" y="96"/>
                </a:cxn>
                <a:cxn ang="0">
                  <a:pos x="12960" y="0"/>
                </a:cxn>
                <a:cxn ang="0">
                  <a:pos x="12960" y="0"/>
                </a:cxn>
                <a:cxn ang="0">
                  <a:pos x="96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243"/>
                </a:cxn>
                <a:cxn ang="0">
                  <a:pos x="96" y="9339"/>
                </a:cxn>
              </a:cxnLst>
              <a:rect l="0" t="0" r="r" b="b"/>
              <a:pathLst>
                <a:path w="13056" h="9339">
                  <a:moveTo>
                    <a:pt x="96" y="9339"/>
                  </a:moveTo>
                  <a:lnTo>
                    <a:pt x="12960" y="9339"/>
                  </a:lnTo>
                  <a:cubicBezTo>
                    <a:pt x="13013" y="9339"/>
                    <a:pt x="13056" y="9296"/>
                    <a:pt x="13056" y="9243"/>
                  </a:cubicBezTo>
                  <a:cubicBezTo>
                    <a:pt x="13056" y="9243"/>
                    <a:pt x="13056" y="9243"/>
                    <a:pt x="13056" y="9243"/>
                  </a:cubicBezTo>
                  <a:lnTo>
                    <a:pt x="13056" y="96"/>
                  </a:lnTo>
                  <a:cubicBezTo>
                    <a:pt x="13056" y="43"/>
                    <a:pt x="13013" y="0"/>
                    <a:pt x="12960" y="0"/>
                  </a:cubicBezTo>
                  <a:lnTo>
                    <a:pt x="12960" y="0"/>
                  </a:ln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96"/>
                  </a:lnTo>
                  <a:lnTo>
                    <a:pt x="0" y="9243"/>
                  </a:lnTo>
                  <a:cubicBezTo>
                    <a:pt x="0" y="9296"/>
                    <a:pt x="43" y="9339"/>
                    <a:pt x="96" y="9339"/>
                  </a:cubicBez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Cloud Reference Architecture</a:t>
            </a:r>
          </a:p>
        </p:txBody>
      </p:sp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168" y="3515932"/>
            <a:ext cx="4330878" cy="20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858" y="1429554"/>
            <a:ext cx="2285139" cy="41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2375" y="5768954"/>
            <a:ext cx="3938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3469013" y="1625529"/>
            <a:ext cx="429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860000"/>
                </a:solidFill>
              </a:rPr>
              <a:t>MANAGEMENT FABRIC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rgbClr val="860000"/>
                </a:solidFill>
              </a:rPr>
              <a:t> </a:t>
            </a:r>
            <a:r>
              <a:rPr lang="en-US" sz="1200" dirty="0" smtClean="0">
                <a:solidFill>
                  <a:srgbClr val="860000"/>
                </a:solidFill>
              </a:rPr>
              <a:t>Making of IAAS from Virtualized Infrastructure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rgbClr val="860000"/>
                </a:solidFill>
              </a:rPr>
              <a:t> </a:t>
            </a:r>
            <a:r>
              <a:rPr lang="en-US" sz="1200" dirty="0" smtClean="0">
                <a:solidFill>
                  <a:srgbClr val="860000"/>
                </a:solidFill>
              </a:rPr>
              <a:t>Ability to scale up and scale down VMs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rgbClr val="860000"/>
                </a:solidFill>
              </a:rPr>
              <a:t> </a:t>
            </a:r>
            <a:r>
              <a:rPr lang="en-US" sz="1200" dirty="0" smtClean="0">
                <a:solidFill>
                  <a:srgbClr val="860000"/>
                </a:solidFill>
              </a:rPr>
              <a:t>Ability to create an image catalogue for frequently used configurations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rgbClr val="860000"/>
                </a:solidFill>
              </a:rPr>
              <a:t> </a:t>
            </a:r>
            <a:r>
              <a:rPr lang="en-US" sz="1200" dirty="0" smtClean="0">
                <a:solidFill>
                  <a:srgbClr val="860000"/>
                </a:solidFill>
              </a:rPr>
              <a:t>Offer self service to end user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rgbClr val="860000"/>
                </a:solidFill>
              </a:rPr>
              <a:t> </a:t>
            </a:r>
            <a:r>
              <a:rPr lang="en-US" sz="1200" dirty="0" smtClean="0">
                <a:solidFill>
                  <a:srgbClr val="860000"/>
                </a:solidFill>
              </a:rPr>
              <a:t>Ability to meter and bill based on usage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rgbClr val="860000"/>
                </a:solidFill>
              </a:rPr>
              <a:t> </a:t>
            </a:r>
            <a:r>
              <a:rPr lang="en-US" sz="1200" dirty="0" smtClean="0">
                <a:solidFill>
                  <a:srgbClr val="860000"/>
                </a:solidFill>
              </a:rPr>
              <a:t>Ability to burst into public clouds for sudden load surge</a:t>
            </a:r>
          </a:p>
        </p:txBody>
      </p:sp>
      <p:pic>
        <p:nvPicPr>
          <p:cNvPr id="23583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96" y="1483230"/>
            <a:ext cx="1169987" cy="41275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258546" y="966281"/>
            <a:ext cx="426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60000"/>
                </a:solidFill>
              </a:rPr>
              <a:t>INFRASTRUCTURE AS A SERVICE (IAAS)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1231900" y="952500"/>
            <a:ext cx="6675438" cy="4783138"/>
            <a:chOff x="776" y="600"/>
            <a:chExt cx="4205" cy="3013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76" y="600"/>
              <a:ext cx="4205" cy="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6" y="600"/>
              <a:ext cx="4198" cy="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785" y="609"/>
              <a:ext cx="4188" cy="2996"/>
            </a:xfrm>
            <a:custGeom>
              <a:avLst/>
              <a:gdLst/>
              <a:ahLst/>
              <a:cxnLst>
                <a:cxn ang="0">
                  <a:pos x="96" y="9339"/>
                </a:cxn>
                <a:cxn ang="0">
                  <a:pos x="12960" y="9339"/>
                </a:cxn>
                <a:cxn ang="0">
                  <a:pos x="13056" y="9243"/>
                </a:cxn>
                <a:cxn ang="0">
                  <a:pos x="13056" y="9243"/>
                </a:cxn>
                <a:cxn ang="0">
                  <a:pos x="13056" y="96"/>
                </a:cxn>
                <a:cxn ang="0">
                  <a:pos x="12960" y="0"/>
                </a:cxn>
                <a:cxn ang="0">
                  <a:pos x="12960" y="0"/>
                </a:cxn>
                <a:cxn ang="0">
                  <a:pos x="96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243"/>
                </a:cxn>
                <a:cxn ang="0">
                  <a:pos x="96" y="9339"/>
                </a:cxn>
              </a:cxnLst>
              <a:rect l="0" t="0" r="r" b="b"/>
              <a:pathLst>
                <a:path w="13056" h="9339">
                  <a:moveTo>
                    <a:pt x="96" y="9339"/>
                  </a:moveTo>
                  <a:lnTo>
                    <a:pt x="12960" y="9339"/>
                  </a:lnTo>
                  <a:cubicBezTo>
                    <a:pt x="13013" y="9339"/>
                    <a:pt x="13056" y="9296"/>
                    <a:pt x="13056" y="9243"/>
                  </a:cubicBezTo>
                  <a:cubicBezTo>
                    <a:pt x="13056" y="9243"/>
                    <a:pt x="13056" y="9243"/>
                    <a:pt x="13056" y="9243"/>
                  </a:cubicBezTo>
                  <a:lnTo>
                    <a:pt x="13056" y="96"/>
                  </a:lnTo>
                  <a:cubicBezTo>
                    <a:pt x="13056" y="43"/>
                    <a:pt x="13013" y="0"/>
                    <a:pt x="12960" y="0"/>
                  </a:cubicBezTo>
                  <a:lnTo>
                    <a:pt x="12960" y="0"/>
                  </a:ln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96"/>
                  </a:lnTo>
                  <a:lnTo>
                    <a:pt x="0" y="9243"/>
                  </a:lnTo>
                  <a:cubicBezTo>
                    <a:pt x="0" y="9296"/>
                    <a:pt x="43" y="9339"/>
                    <a:pt x="96" y="9339"/>
                  </a:cubicBez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Cloud Reference Architecture</a:t>
            </a:r>
          </a:p>
        </p:txBody>
      </p:sp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168" y="3515932"/>
            <a:ext cx="4330878" cy="20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858" y="1429554"/>
            <a:ext cx="2285139" cy="41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0226" y="2524259"/>
            <a:ext cx="4341936" cy="11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9610" y="2665926"/>
            <a:ext cx="271289" cy="203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2375" y="5768954"/>
            <a:ext cx="3938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0945" y="1676400"/>
            <a:ext cx="12192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3495368" y="1466598"/>
            <a:ext cx="4317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860000"/>
                </a:solidFill>
              </a:rPr>
              <a:t>PLATFORM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860000"/>
                </a:solidFill>
              </a:rPr>
              <a:t> Making of PAAS to achieve Application virtualization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860000"/>
                </a:solidFill>
              </a:rPr>
              <a:t> Ability to seamlessly scale up and down  without user intervention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860000"/>
                </a:solidFill>
              </a:rPr>
              <a:t> Self Healing and platform in-built reliability</a:t>
            </a:r>
          </a:p>
        </p:txBody>
      </p:sp>
      <p:pic>
        <p:nvPicPr>
          <p:cNvPr id="2358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96" y="1483230"/>
            <a:ext cx="1169987" cy="41275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258546" y="966281"/>
            <a:ext cx="426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60000"/>
                </a:solidFill>
              </a:rPr>
              <a:t>PLATFORM AS A SERVICE (PAAS)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/>
          <p:cNvGrpSpPr>
            <a:grpSpLocks noChangeAspect="1"/>
          </p:cNvGrpSpPr>
          <p:nvPr/>
        </p:nvGrpSpPr>
        <p:grpSpPr bwMode="auto">
          <a:xfrm>
            <a:off x="1231900" y="952500"/>
            <a:ext cx="6675438" cy="4783138"/>
            <a:chOff x="776" y="600"/>
            <a:chExt cx="4205" cy="3013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76" y="600"/>
              <a:ext cx="4205" cy="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6" y="600"/>
              <a:ext cx="4198" cy="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785" y="609"/>
              <a:ext cx="4188" cy="2996"/>
            </a:xfrm>
            <a:custGeom>
              <a:avLst/>
              <a:gdLst/>
              <a:ahLst/>
              <a:cxnLst>
                <a:cxn ang="0">
                  <a:pos x="96" y="9339"/>
                </a:cxn>
                <a:cxn ang="0">
                  <a:pos x="12960" y="9339"/>
                </a:cxn>
                <a:cxn ang="0">
                  <a:pos x="13056" y="9243"/>
                </a:cxn>
                <a:cxn ang="0">
                  <a:pos x="13056" y="9243"/>
                </a:cxn>
                <a:cxn ang="0">
                  <a:pos x="13056" y="96"/>
                </a:cxn>
                <a:cxn ang="0">
                  <a:pos x="12960" y="0"/>
                </a:cxn>
                <a:cxn ang="0">
                  <a:pos x="12960" y="0"/>
                </a:cxn>
                <a:cxn ang="0">
                  <a:pos x="96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243"/>
                </a:cxn>
                <a:cxn ang="0">
                  <a:pos x="96" y="9339"/>
                </a:cxn>
              </a:cxnLst>
              <a:rect l="0" t="0" r="r" b="b"/>
              <a:pathLst>
                <a:path w="13056" h="9339">
                  <a:moveTo>
                    <a:pt x="96" y="9339"/>
                  </a:moveTo>
                  <a:lnTo>
                    <a:pt x="12960" y="9339"/>
                  </a:lnTo>
                  <a:cubicBezTo>
                    <a:pt x="13013" y="9339"/>
                    <a:pt x="13056" y="9296"/>
                    <a:pt x="13056" y="9243"/>
                  </a:cubicBezTo>
                  <a:cubicBezTo>
                    <a:pt x="13056" y="9243"/>
                    <a:pt x="13056" y="9243"/>
                    <a:pt x="13056" y="9243"/>
                  </a:cubicBezTo>
                  <a:lnTo>
                    <a:pt x="13056" y="96"/>
                  </a:lnTo>
                  <a:cubicBezTo>
                    <a:pt x="13056" y="43"/>
                    <a:pt x="13013" y="0"/>
                    <a:pt x="12960" y="0"/>
                  </a:cubicBezTo>
                  <a:lnTo>
                    <a:pt x="12960" y="0"/>
                  </a:ln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96"/>
                  </a:lnTo>
                  <a:lnTo>
                    <a:pt x="0" y="9243"/>
                  </a:lnTo>
                  <a:cubicBezTo>
                    <a:pt x="0" y="9296"/>
                    <a:pt x="43" y="9339"/>
                    <a:pt x="96" y="9339"/>
                  </a:cubicBez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Cloud Reference Architecture</a:t>
            </a:r>
          </a:p>
        </p:txBody>
      </p:sp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168" y="3515932"/>
            <a:ext cx="4330878" cy="20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858" y="1429554"/>
            <a:ext cx="2285139" cy="41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0226" y="2524259"/>
            <a:ext cx="4341936" cy="11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9610" y="2665926"/>
            <a:ext cx="271289" cy="203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5488" y="1442434"/>
            <a:ext cx="4343681" cy="118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2375" y="5768954"/>
            <a:ext cx="3938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0945" y="1676400"/>
            <a:ext cx="12192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3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496" y="1483230"/>
            <a:ext cx="1169987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DESIGN PRINCIPLES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267E08-06B3-4A03-AC57-218F550647B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r>
              <a:rPr lang="en-US" baseline="0" dirty="0" smtClean="0"/>
              <a:t> Application Best Practices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45902" y="1050752"/>
          <a:ext cx="7315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T_2008_edu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YNT_2008_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YNT_2008_edu 1">
        <a:dk1>
          <a:srgbClr val="000000"/>
        </a:dk1>
        <a:lt1>
          <a:srgbClr val="FFFFFF"/>
        </a:lt1>
        <a:dk2>
          <a:srgbClr val="00573B"/>
        </a:dk2>
        <a:lt2>
          <a:srgbClr val="5C5C5C"/>
        </a:lt2>
        <a:accent1>
          <a:srgbClr val="9E420E"/>
        </a:accent1>
        <a:accent2>
          <a:srgbClr val="CFC498"/>
        </a:accent2>
        <a:accent3>
          <a:srgbClr val="FFFFFF"/>
        </a:accent3>
        <a:accent4>
          <a:srgbClr val="000000"/>
        </a:accent4>
        <a:accent5>
          <a:srgbClr val="CCB0AA"/>
        </a:accent5>
        <a:accent6>
          <a:srgbClr val="BBB189"/>
        </a:accent6>
        <a:hlink>
          <a:srgbClr val="F26E01"/>
        </a:hlink>
        <a:folHlink>
          <a:srgbClr val="007E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NT_2008_edu 2">
        <a:dk1>
          <a:srgbClr val="000000"/>
        </a:dk1>
        <a:lt1>
          <a:srgbClr val="FFFFFF"/>
        </a:lt1>
        <a:dk2>
          <a:srgbClr val="BF0629"/>
        </a:dk2>
        <a:lt2>
          <a:srgbClr val="5E1E08"/>
        </a:lt2>
        <a:accent1>
          <a:srgbClr val="9E420E"/>
        </a:accent1>
        <a:accent2>
          <a:srgbClr val="CFC498"/>
        </a:accent2>
        <a:accent3>
          <a:srgbClr val="FFFFFF"/>
        </a:accent3>
        <a:accent4>
          <a:srgbClr val="000000"/>
        </a:accent4>
        <a:accent5>
          <a:srgbClr val="CCB0AA"/>
        </a:accent5>
        <a:accent6>
          <a:srgbClr val="BBB189"/>
        </a:accent6>
        <a:hlink>
          <a:srgbClr val="F26E01"/>
        </a:hlink>
        <a:folHlink>
          <a:srgbClr val="DCAD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NT_2008_edu 3">
        <a:dk1>
          <a:srgbClr val="000000"/>
        </a:dk1>
        <a:lt1>
          <a:srgbClr val="FFFFFF"/>
        </a:lt1>
        <a:dk2>
          <a:srgbClr val="1F9189"/>
        </a:dk2>
        <a:lt2>
          <a:srgbClr val="00573B"/>
        </a:lt2>
        <a:accent1>
          <a:srgbClr val="0504CA"/>
        </a:accent1>
        <a:accent2>
          <a:srgbClr val="ACB0E5"/>
        </a:accent2>
        <a:accent3>
          <a:srgbClr val="FFFFFF"/>
        </a:accent3>
        <a:accent4>
          <a:srgbClr val="000000"/>
        </a:accent4>
        <a:accent5>
          <a:srgbClr val="AAAAE1"/>
        </a:accent5>
        <a:accent6>
          <a:srgbClr val="9B9FCF"/>
        </a:accent6>
        <a:hlink>
          <a:srgbClr val="007E12"/>
        </a:hlink>
        <a:folHlink>
          <a:srgbClr val="CBB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37299</TotalTime>
  <Words>1716</Words>
  <Application>Microsoft Office PowerPoint</Application>
  <PresentationFormat>Letter Paper (8.5x11 in)</PresentationFormat>
  <Paragraphs>305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SYNT_2008_edu</vt:lpstr>
      <vt:lpstr>WEB APPLICATIONS IN Cloud</vt:lpstr>
      <vt:lpstr>Slide 2</vt:lpstr>
      <vt:lpstr>CLOUD PLATFORM</vt:lpstr>
      <vt:lpstr>Cloud Reference Architecture</vt:lpstr>
      <vt:lpstr>Cloud Reference Architecture</vt:lpstr>
      <vt:lpstr>Cloud Reference Architecture</vt:lpstr>
      <vt:lpstr>Cloud Reference Architecture</vt:lpstr>
      <vt:lpstr>APPLICATION DESIGN PRINCIPLES</vt:lpstr>
      <vt:lpstr>Cloud Application Best Practices</vt:lpstr>
      <vt:lpstr>Atomicity</vt:lpstr>
      <vt:lpstr>Idempotence</vt:lpstr>
      <vt:lpstr>Idempotence Function?</vt:lpstr>
      <vt:lpstr>Stateless Functions</vt:lpstr>
      <vt:lpstr>Parallelism</vt:lpstr>
      <vt:lpstr>Merging Computation &amp; Storage</vt:lpstr>
      <vt:lpstr>Eventual Consistency</vt:lpstr>
      <vt:lpstr>R+W &gt; N = Always Consistent</vt:lpstr>
      <vt:lpstr>ApplicationS IN CLOUD</vt:lpstr>
      <vt:lpstr>Typical Web App Architecture</vt:lpstr>
      <vt:lpstr>Web Application Design</vt:lpstr>
      <vt:lpstr>Security Design Considerations</vt:lpstr>
      <vt:lpstr>Leverage Many Storage Options</vt:lpstr>
      <vt:lpstr>SharePoint with Cloud Storage via RBS</vt:lpstr>
      <vt:lpstr>Some New Constraints &amp; Some New Options</vt:lpstr>
      <vt:lpstr>View of a Web-Application on Amazon Cloud</vt:lpstr>
      <vt:lpstr>Public v/s Private : CASE STUDY</vt:lpstr>
      <vt:lpstr>Application Overview – Store Service Workbench</vt:lpstr>
      <vt:lpstr>Application Architecture</vt:lpstr>
      <vt:lpstr>Migration to Azure/BPOS</vt:lpstr>
      <vt:lpstr>Appistry Overview</vt:lpstr>
      <vt:lpstr>Migration to Private Cloud : Cloud IQ</vt:lpstr>
      <vt:lpstr>Migration to Private Cloud : Cloud IQ</vt:lpstr>
      <vt:lpstr>SSW – Final Architecture</vt:lpstr>
      <vt:lpstr>Learning and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Applications in Cloud</dc:title>
  <dc:subject>Silicon India Presentation</dc:subject>
  <dc:creator>Riaz Kapadia</dc:creator>
  <cp:lastModifiedBy>rkapadi</cp:lastModifiedBy>
  <cp:revision>1956</cp:revision>
  <cp:lastPrinted>2004-02-17T13:25:10Z</cp:lastPrinted>
  <dcterms:created xsi:type="dcterms:W3CDTF">2002-11-01T14:15:29Z</dcterms:created>
  <dcterms:modified xsi:type="dcterms:W3CDTF">2011-11-02T10:02:56Z</dcterms:modified>
</cp:coreProperties>
</file>