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1"/>
  </p:notesMasterIdLst>
  <p:sldIdLst>
    <p:sldId id="256" r:id="rId2"/>
    <p:sldId id="257" r:id="rId3"/>
    <p:sldId id="259" r:id="rId4"/>
    <p:sldId id="258" r:id="rId5"/>
    <p:sldId id="270" r:id="rId6"/>
    <p:sldId id="271" r:id="rId7"/>
    <p:sldId id="272" r:id="rId8"/>
    <p:sldId id="273" r:id="rId9"/>
    <p:sldId id="274" r:id="rId10"/>
  </p:sldIdLst>
  <p:sldSz cx="9144000" cy="6858000" type="screen4x3"/>
  <p:notesSz cx="6997700" cy="92837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soft Corp.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0364" autoAdjust="0"/>
  </p:normalViewPr>
  <p:slideViewPr>
    <p:cSldViewPr>
      <p:cViewPr varScale="1">
        <p:scale>
          <a:sx n="83" d="100"/>
          <a:sy n="83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D6B08EEF-3030-4695-9684-E8DD414B0CB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B6ABFD-8477-48C1-8AFA-FBE7D3208529}" type="slidenum">
              <a:rPr lang="en-US"/>
              <a:pPr/>
              <a:t>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Click to add notes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7CDC76-3072-4E76-8C52-55997BEE3DED}" type="slidenum">
              <a:rPr lang="en-US"/>
              <a:pPr/>
              <a:t>2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Char char="•"/>
            </a:pPr>
            <a:r>
              <a:rPr lang="en-US"/>
              <a:t>How presentation will benefit audience: Adult learners are more interested in a subject if they know how or why it is important to them.</a:t>
            </a:r>
          </a:p>
          <a:p>
            <a:pPr lvl="1">
              <a:buFontTx/>
              <a:buChar char="•"/>
            </a:pPr>
            <a:r>
              <a:rPr lang="en-US"/>
              <a:t>Presenter’s level of expertise in the subject: Briefly state your credentials in this area, or explain why participants should listen to you.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6E0AB5-7AD4-4C1C-9231-D622D1A34085}" type="slidenum">
              <a:rPr lang="en-US"/>
              <a:pPr/>
              <a:t>3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Lesson descriptions should be brief.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3E5D6-B9B9-4BA2-BB83-E0CEAD4D7DA9}" type="slidenum">
              <a:rPr lang="en-US"/>
              <a:pPr/>
              <a:t>4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Example objectives</a:t>
            </a:r>
          </a:p>
          <a:p>
            <a:r>
              <a:rPr lang="en-US"/>
              <a:t>At the end of this lesson, you will be able to:</a:t>
            </a:r>
          </a:p>
          <a:p>
            <a:pPr lvl="1">
              <a:buFontTx/>
              <a:buChar char="•"/>
            </a:pPr>
            <a:r>
              <a:rPr lang="en-US"/>
              <a:t>Save files to the team Web server.</a:t>
            </a:r>
          </a:p>
          <a:p>
            <a:pPr lvl="1">
              <a:buFontTx/>
              <a:buChar char="•"/>
            </a:pPr>
            <a:r>
              <a:rPr lang="en-US"/>
              <a:t>Move files to different locations on the team Web server.</a:t>
            </a:r>
          </a:p>
          <a:p>
            <a:pPr lvl="1">
              <a:buFontTx/>
              <a:buChar char="•"/>
            </a:pPr>
            <a:r>
              <a:rPr lang="en-US"/>
              <a:t>Share files on the team Web server.</a:t>
            </a:r>
          </a:p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3E5D6-B9B9-4BA2-BB83-E0CEAD4D7DA9}" type="slidenum">
              <a:rPr lang="en-US"/>
              <a:pPr/>
              <a:t>5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Example objectives</a:t>
            </a:r>
          </a:p>
          <a:p>
            <a:r>
              <a:rPr lang="en-US"/>
              <a:t>At the end of this lesson, you will be able to:</a:t>
            </a:r>
          </a:p>
          <a:p>
            <a:pPr lvl="1">
              <a:buFontTx/>
              <a:buChar char="•"/>
            </a:pPr>
            <a:r>
              <a:rPr lang="en-US"/>
              <a:t>Save files to the team Web server.</a:t>
            </a:r>
          </a:p>
          <a:p>
            <a:pPr lvl="1">
              <a:buFontTx/>
              <a:buChar char="•"/>
            </a:pPr>
            <a:r>
              <a:rPr lang="en-US"/>
              <a:t>Move files to different locations on the team Web server.</a:t>
            </a:r>
          </a:p>
          <a:p>
            <a:pPr lvl="1">
              <a:buFontTx/>
              <a:buChar char="•"/>
            </a:pPr>
            <a:r>
              <a:rPr lang="en-US"/>
              <a:t>Share files on the team Web server.</a:t>
            </a:r>
          </a:p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3E5D6-B9B9-4BA2-BB83-E0CEAD4D7DA9}" type="slidenum">
              <a:rPr lang="en-US"/>
              <a:pPr/>
              <a:t>6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Example objectives</a:t>
            </a:r>
          </a:p>
          <a:p>
            <a:r>
              <a:rPr lang="en-US"/>
              <a:t>At the end of this lesson, you will be able to:</a:t>
            </a:r>
          </a:p>
          <a:p>
            <a:pPr lvl="1">
              <a:buFontTx/>
              <a:buChar char="•"/>
            </a:pPr>
            <a:r>
              <a:rPr lang="en-US"/>
              <a:t>Save files to the team Web server.</a:t>
            </a:r>
          </a:p>
          <a:p>
            <a:pPr lvl="1">
              <a:buFontTx/>
              <a:buChar char="•"/>
            </a:pPr>
            <a:r>
              <a:rPr lang="en-US"/>
              <a:t>Move files to different locations on the team Web server.</a:t>
            </a:r>
          </a:p>
          <a:p>
            <a:pPr lvl="1">
              <a:buFontTx/>
              <a:buChar char="•"/>
            </a:pPr>
            <a:r>
              <a:rPr lang="en-US"/>
              <a:t>Share files on the team Web server.</a:t>
            </a:r>
          </a:p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3E5D6-B9B9-4BA2-BB83-E0CEAD4D7DA9}" type="slidenum">
              <a:rPr lang="en-US"/>
              <a:pPr/>
              <a:t>7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Example objectives</a:t>
            </a:r>
          </a:p>
          <a:p>
            <a:r>
              <a:rPr lang="en-US"/>
              <a:t>At the end of this lesson, you will be able to:</a:t>
            </a:r>
          </a:p>
          <a:p>
            <a:pPr lvl="1">
              <a:buFontTx/>
              <a:buChar char="•"/>
            </a:pPr>
            <a:r>
              <a:rPr lang="en-US"/>
              <a:t>Save files to the team Web server.</a:t>
            </a:r>
          </a:p>
          <a:p>
            <a:pPr lvl="1">
              <a:buFontTx/>
              <a:buChar char="•"/>
            </a:pPr>
            <a:r>
              <a:rPr lang="en-US"/>
              <a:t>Move files to different locations on the team Web server.</a:t>
            </a:r>
          </a:p>
          <a:p>
            <a:pPr lvl="1">
              <a:buFontTx/>
              <a:buChar char="•"/>
            </a:pPr>
            <a:r>
              <a:rPr lang="en-US"/>
              <a:t>Share files on the team Web server.</a:t>
            </a:r>
          </a:p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3E5D6-B9B9-4BA2-BB83-E0CEAD4D7DA9}" type="slidenum">
              <a:rPr lang="en-US"/>
              <a:pPr/>
              <a:t>8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Example objectives</a:t>
            </a:r>
          </a:p>
          <a:p>
            <a:r>
              <a:rPr lang="en-US"/>
              <a:t>At the end of this lesson, you will be able to:</a:t>
            </a:r>
          </a:p>
          <a:p>
            <a:pPr lvl="1">
              <a:buFontTx/>
              <a:buChar char="•"/>
            </a:pPr>
            <a:r>
              <a:rPr lang="en-US"/>
              <a:t>Save files to the team Web server.</a:t>
            </a:r>
          </a:p>
          <a:p>
            <a:pPr lvl="1">
              <a:buFontTx/>
              <a:buChar char="•"/>
            </a:pPr>
            <a:r>
              <a:rPr lang="en-US"/>
              <a:t>Move files to different locations on the team Web server.</a:t>
            </a:r>
          </a:p>
          <a:p>
            <a:pPr lvl="1">
              <a:buFontTx/>
              <a:buChar char="•"/>
            </a:pPr>
            <a:r>
              <a:rPr lang="en-US"/>
              <a:t>Share files on the team Web server.</a:t>
            </a:r>
          </a:p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3E5D6-B9B9-4BA2-BB83-E0CEAD4D7DA9}" type="slidenum">
              <a:rPr lang="en-US"/>
              <a:pPr/>
              <a:t>9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Example objectives</a:t>
            </a:r>
          </a:p>
          <a:p>
            <a:r>
              <a:rPr lang="en-US"/>
              <a:t>At the end of this lesson, you will be able to:</a:t>
            </a:r>
          </a:p>
          <a:p>
            <a:pPr lvl="1">
              <a:buFontTx/>
              <a:buChar char="•"/>
            </a:pPr>
            <a:r>
              <a:rPr lang="en-US"/>
              <a:t>Save files to the team Web server.</a:t>
            </a:r>
          </a:p>
          <a:p>
            <a:pPr lvl="1">
              <a:buFontTx/>
              <a:buChar char="•"/>
            </a:pPr>
            <a:r>
              <a:rPr lang="en-US"/>
              <a:t>Move files to different locations on the team Web server.</a:t>
            </a:r>
          </a:p>
          <a:p>
            <a:pPr lvl="1">
              <a:buFontTx/>
              <a:buChar char="•"/>
            </a:pPr>
            <a:r>
              <a:rPr lang="en-US"/>
              <a:t>Share files on the team Web server.</a:t>
            </a:r>
          </a:p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6389688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A69F14C-3DC6-4A92-907D-79FAFB2F753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6569" name="Group 9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66570" name="Oval 10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71" name="Oval 11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72" name="Oval 12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73" name="Oval 13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74" name="Oval 14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75" name="Oval 15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76" name="Oval 16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77" name="Oval 17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78" name="Oval 18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79" name="Oval 19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0" name="Oval 20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1" name="Oval 21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2" name="Oval 22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3" name="Oval 23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4" name="Oval 24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5" name="Oval 25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6" name="Oval 26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7" name="Oval 27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8" name="Oval 28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9" name="Oval 29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0" name="Oval 30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1" name="Oval 31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2" name="Oval 32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3" name="Oval 33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4" name="Oval 34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5" name="Oval 35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6" name="Oval 36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7" name="Oval 37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8" name="Oval 38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9" name="Oval 39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0" name="Oval 40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6601" name="Group 41" descr="decorative graphic made up of dots"/>
          <p:cNvGrpSpPr>
            <a:grpSpLocks/>
          </p:cNvGrpSpPr>
          <p:nvPr userDrawn="1"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66602" name="Oval 42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3" name="Oval 43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4" name="Oval 44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5" name="Oval 45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6" name="Oval 46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7" name="Oval 47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8" name="Oval 48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9" name="Oval 49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0" name="Oval 50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1" name="Oval 51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2" name="Oval 52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3" name="Oval 53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4" name="Oval 54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5" name="Oval 55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6" name="Oval 56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7" name="Oval 57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8" name="Oval 58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9" name="Oval 59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20" name="Oval 60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21" name="Oval 61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22" name="Oval 62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23" name="Oval 63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24" name="Oval 64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25" name="Oval 65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26" name="Oval 66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27" name="Oval 67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28" name="Oval 68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29" name="Oval 69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30" name="Oval 70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31" name="Oval 71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32" name="Oval 72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29408-1C64-44BF-B75D-77979DE9F2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7B2EE-A52D-42A0-983B-0A1A7007C4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CC39DF5-F5F1-488F-81F3-9E9AE5340B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92272F-AB15-4022-88FD-CD1D81C538E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418A4-3AE7-477F-B457-E17205F5D1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4E8FEA-9E92-4CD2-97AA-C950F812EA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E747F-E64E-407B-9F12-C5B9874068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5E994-F479-418A-B0D9-F8EEA2C202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64CF0-BA39-4B59-9B11-5B89E691DD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94D94-C545-46E7-BBC6-79ABDB5AE92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B2582-BCB0-49DB-B287-5181D668C9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 altLang="en-US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1078F52-8EC7-4330-B5D7-E6CCAF6408A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65544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6554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5576" name="Line 40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ganesh_sahai1@yahoo.co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sahai@adobe.com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5703888" cy="2133600"/>
          </a:xfrm>
        </p:spPr>
        <p:txBody>
          <a:bodyPr/>
          <a:lstStyle/>
          <a:p>
            <a:r>
              <a:rPr lang="en-US" dirty="0" smtClean="0"/>
              <a:t>Web Performance Engineering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Ganesh Sahai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en-US" sz="3200" dirty="0" smtClean="0"/>
              <a:t> Introduction</a:t>
            </a:r>
          </a:p>
          <a:p>
            <a:pPr marL="0" indent="0"/>
            <a:r>
              <a:rPr lang="en-US" sz="3200" dirty="0" smtClean="0"/>
              <a:t> Background Context</a:t>
            </a:r>
          </a:p>
          <a:p>
            <a:pPr marL="0" indent="0"/>
            <a:r>
              <a:rPr lang="en-US" sz="3200" dirty="0" smtClean="0"/>
              <a:t> What</a:t>
            </a:r>
          </a:p>
          <a:p>
            <a:pPr marL="0" indent="0"/>
            <a:r>
              <a:rPr lang="en-US" sz="3200" dirty="0" smtClean="0"/>
              <a:t> How</a:t>
            </a:r>
          </a:p>
          <a:p>
            <a:pPr marL="0" indent="0"/>
            <a:r>
              <a:rPr lang="en-US" sz="3200" dirty="0" smtClean="0"/>
              <a:t> Case Study</a:t>
            </a:r>
          </a:p>
          <a:p>
            <a:pPr marL="0" indent="0"/>
            <a:r>
              <a:rPr lang="en-US" sz="3200" dirty="0" smtClean="0"/>
              <a:t> Evolving to Next Level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Context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302125"/>
          </a:xfrm>
        </p:spPr>
        <p:txBody>
          <a:bodyPr/>
          <a:lstStyle/>
          <a:p>
            <a:r>
              <a:rPr lang="en-US" sz="1800" dirty="0" smtClean="0"/>
              <a:t>Movement to hosted application</a:t>
            </a:r>
          </a:p>
          <a:p>
            <a:pPr lvl="1"/>
            <a:r>
              <a:rPr lang="fr-FR" sz="1400" dirty="0" smtClean="0"/>
              <a:t>Mails- </a:t>
            </a:r>
            <a:r>
              <a:rPr lang="fr-FR" sz="1400" dirty="0" err="1" smtClean="0"/>
              <a:t>Gmail</a:t>
            </a:r>
            <a:r>
              <a:rPr lang="fr-FR" sz="1400" dirty="0" smtClean="0"/>
              <a:t>, Yahoo etc., </a:t>
            </a:r>
            <a:r>
              <a:rPr lang="fr-FR" sz="1400" dirty="0" err="1" smtClean="0"/>
              <a:t>apps</a:t>
            </a:r>
            <a:r>
              <a:rPr lang="fr-FR" sz="1400" dirty="0" smtClean="0"/>
              <a:t>…Google Docs, </a:t>
            </a:r>
            <a:r>
              <a:rPr lang="fr-FR" sz="1400" dirty="0" err="1" smtClean="0"/>
              <a:t>Zoho</a:t>
            </a:r>
            <a:r>
              <a:rPr lang="fr-FR" sz="1400" dirty="0" smtClean="0"/>
              <a:t> etc. social media…</a:t>
            </a:r>
            <a:r>
              <a:rPr lang="fr-FR" sz="1400" dirty="0" err="1" smtClean="0"/>
              <a:t>facebook</a:t>
            </a:r>
            <a:r>
              <a:rPr lang="fr-FR" sz="1400" dirty="0" smtClean="0"/>
              <a:t> …Cloud applications</a:t>
            </a:r>
            <a:endParaRPr lang="en-US" sz="1400" dirty="0" smtClean="0"/>
          </a:p>
          <a:p>
            <a:r>
              <a:rPr lang="en-US" sz="1800" dirty="0" smtClean="0"/>
              <a:t>Imagine following scenarios</a:t>
            </a:r>
          </a:p>
          <a:p>
            <a:pPr lvl="1"/>
            <a:r>
              <a:rPr lang="en-US" sz="1400" dirty="0" smtClean="0"/>
              <a:t>Takes 5-10 </a:t>
            </a:r>
            <a:r>
              <a:rPr lang="en-US" sz="1400" dirty="0" err="1" smtClean="0"/>
              <a:t>secs</a:t>
            </a:r>
            <a:r>
              <a:rPr lang="en-US" sz="1400" dirty="0" smtClean="0"/>
              <a:t> to open an email</a:t>
            </a:r>
          </a:p>
          <a:p>
            <a:pPr lvl="1"/>
            <a:r>
              <a:rPr lang="en-US" sz="1400" dirty="0" smtClean="0"/>
              <a:t>Takes 2-3 </a:t>
            </a:r>
            <a:r>
              <a:rPr lang="en-US" sz="1400" dirty="0" err="1" smtClean="0"/>
              <a:t>secs</a:t>
            </a:r>
            <a:r>
              <a:rPr lang="en-US" sz="1400" dirty="0" smtClean="0"/>
              <a:t> for the typed text to display</a:t>
            </a:r>
          </a:p>
          <a:p>
            <a:pPr lvl="1"/>
            <a:r>
              <a:rPr lang="en-US" sz="1400" dirty="0" smtClean="0"/>
              <a:t>etc.</a:t>
            </a:r>
          </a:p>
          <a:p>
            <a:r>
              <a:rPr lang="en-US" sz="1800" b="1" i="1" dirty="0" smtClean="0"/>
              <a:t>How fast is fast enough</a:t>
            </a:r>
            <a:r>
              <a:rPr lang="en-US" sz="1800" dirty="0" smtClean="0"/>
              <a:t>?…depends on the users </a:t>
            </a:r>
          </a:p>
          <a:p>
            <a:pPr lvl="1"/>
            <a:r>
              <a:rPr lang="en-US" sz="1400" dirty="0" smtClean="0"/>
              <a:t>on what they are doing?</a:t>
            </a:r>
          </a:p>
          <a:p>
            <a:pPr lvl="1"/>
            <a:r>
              <a:rPr lang="en-US" sz="1400" dirty="0" smtClean="0"/>
              <a:t>how well they are engaged or messaged?</a:t>
            </a:r>
          </a:p>
          <a:p>
            <a:pPr lvl="1"/>
            <a:r>
              <a:rPr lang="en-US" sz="1400" dirty="0" smtClean="0"/>
              <a:t>how well they are educated?</a:t>
            </a:r>
          </a:p>
          <a:p>
            <a:pPr lvl="1"/>
            <a:r>
              <a:rPr lang="en-US" sz="1400" dirty="0" smtClean="0"/>
              <a:t>Most important…</a:t>
            </a:r>
            <a:r>
              <a:rPr lang="en-US" sz="1400" b="1" i="1" dirty="0" smtClean="0"/>
              <a:t>what is their overall experience?</a:t>
            </a:r>
          </a:p>
          <a:p>
            <a:pPr lvl="2"/>
            <a:r>
              <a:rPr lang="en-US" sz="1400" dirty="0" smtClean="0"/>
              <a:t>to what granular level they can register (can they register if something was taking 20 </a:t>
            </a:r>
            <a:r>
              <a:rPr lang="en-US" sz="1400" dirty="0" err="1" smtClean="0"/>
              <a:t>microsecs</a:t>
            </a:r>
            <a:r>
              <a:rPr lang="en-US" sz="1400" dirty="0" smtClean="0"/>
              <a:t> and now takes 10 microseconds…50% reduction!). Are there cumulative cases?</a:t>
            </a:r>
          </a:p>
          <a:p>
            <a:pPr lvl="2"/>
            <a:r>
              <a:rPr lang="en-US" sz="1400" dirty="0" smtClean="0"/>
              <a:t>how soon they get used to it. ( My first PC was 32 MB RAM and now it is 2 GB!!!. The net connection speeds are going up!)</a:t>
            </a:r>
          </a:p>
          <a:p>
            <a:pPr lvl="2"/>
            <a:r>
              <a:rPr lang="en-US" sz="1400" dirty="0" smtClean="0"/>
              <a:t>how the competitors are gearing up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sz="1400" dirty="0" smtClean="0"/>
          </a:p>
          <a:p>
            <a:r>
              <a:rPr lang="en-US" sz="1800" dirty="0" smtClean="0"/>
              <a:t>We are talking about times where everything would be on Web and in fact the next stages are 3D and hybrid experiences on the web.</a:t>
            </a:r>
          </a:p>
          <a:p>
            <a:r>
              <a:rPr lang="en-US" sz="1800" b="1" i="1" dirty="0" smtClean="0"/>
              <a:t>All in All… Performance is the key and “What” to measure and “How” to measure and fix forms the most critical part of the performance engineering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for business/users</a:t>
            </a:r>
          </a:p>
          <a:p>
            <a:pPr lvl="1"/>
            <a:r>
              <a:rPr lang="en-US" sz="1400" dirty="0" smtClean="0"/>
              <a:t>Turnaround time to customers </a:t>
            </a:r>
          </a:p>
          <a:p>
            <a:pPr lvl="1"/>
            <a:r>
              <a:rPr lang="en-US" sz="1400" dirty="0" smtClean="0"/>
              <a:t>The various functionalities </a:t>
            </a:r>
          </a:p>
          <a:p>
            <a:pPr lvl="1"/>
            <a:r>
              <a:rPr lang="en-US" sz="1400" dirty="0" smtClean="0"/>
              <a:t>The expectations ( scalability etc.)</a:t>
            </a:r>
          </a:p>
          <a:p>
            <a:r>
              <a:rPr lang="en-US" sz="1800" dirty="0" smtClean="0"/>
              <a:t>for testers to measure</a:t>
            </a:r>
          </a:p>
          <a:p>
            <a:pPr lvl="1"/>
            <a:r>
              <a:rPr lang="en-US" sz="1400" dirty="0" smtClean="0"/>
              <a:t>specific user scenarios</a:t>
            </a:r>
          </a:p>
          <a:p>
            <a:pPr lvl="2"/>
            <a:r>
              <a:rPr lang="en-US" sz="1400" dirty="0" smtClean="0"/>
              <a:t>benchmarks</a:t>
            </a:r>
          </a:p>
          <a:p>
            <a:pPr lvl="1"/>
            <a:r>
              <a:rPr lang="en-US" sz="1400" dirty="0" smtClean="0"/>
              <a:t>environmental conditions</a:t>
            </a:r>
          </a:p>
          <a:p>
            <a:pPr lvl="2"/>
            <a:r>
              <a:rPr lang="en-US" sz="1400" dirty="0" smtClean="0"/>
              <a:t>network conditions</a:t>
            </a:r>
          </a:p>
          <a:p>
            <a:pPr lvl="2"/>
            <a:r>
              <a:rPr lang="en-US" sz="1400" dirty="0" smtClean="0"/>
              <a:t>Machine states</a:t>
            </a:r>
          </a:p>
          <a:p>
            <a:pPr lvl="2"/>
            <a:r>
              <a:rPr lang="en-US" sz="1400" dirty="0" smtClean="0"/>
              <a:t>DB states</a:t>
            </a:r>
          </a:p>
          <a:p>
            <a:pPr marL="0" indent="0"/>
            <a:r>
              <a:rPr lang="en-US" sz="1800" dirty="0" smtClean="0"/>
              <a:t>   for developers to fix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For testers</a:t>
            </a:r>
          </a:p>
          <a:p>
            <a:pPr lvl="1"/>
            <a:r>
              <a:rPr lang="en-US" sz="1400" dirty="0" smtClean="0"/>
              <a:t>How to measure the various values for various scenarios</a:t>
            </a:r>
          </a:p>
          <a:p>
            <a:pPr lvl="2"/>
            <a:r>
              <a:rPr lang="en-US" sz="1400" dirty="0" smtClean="0"/>
              <a:t>Manual</a:t>
            </a:r>
          </a:p>
          <a:p>
            <a:pPr lvl="2"/>
            <a:r>
              <a:rPr lang="en-US" sz="1400" dirty="0" smtClean="0"/>
              <a:t>Automated using tool</a:t>
            </a:r>
          </a:p>
          <a:p>
            <a:pPr lvl="2"/>
            <a:r>
              <a:rPr lang="en-US" sz="1400" dirty="0" smtClean="0"/>
              <a:t>Automated using custom scripts/tools</a:t>
            </a:r>
          </a:p>
          <a:p>
            <a:r>
              <a:rPr lang="en-US" sz="1800" dirty="0" smtClean="0"/>
              <a:t>For developers </a:t>
            </a:r>
          </a:p>
          <a:p>
            <a:pPr lvl="1"/>
            <a:r>
              <a:rPr lang="en-US" sz="1400" dirty="0" smtClean="0"/>
              <a:t>do root cause analysis</a:t>
            </a:r>
          </a:p>
          <a:p>
            <a:pPr lvl="1"/>
            <a:r>
              <a:rPr lang="en-US" sz="1400" dirty="0" smtClean="0"/>
              <a:t>To fix and send back to test</a:t>
            </a:r>
          </a:p>
          <a:p>
            <a:pPr marL="0" indent="0"/>
            <a:r>
              <a:rPr lang="en-US" sz="1800" dirty="0" smtClean="0"/>
              <a:t>   Measuring user satisfaction</a:t>
            </a:r>
          </a:p>
          <a:p>
            <a:pPr marL="396875" lvl="1" indent="0"/>
            <a:r>
              <a:rPr lang="en-US" sz="1400" dirty="0" smtClean="0"/>
              <a:t> Session with Power users</a:t>
            </a:r>
          </a:p>
          <a:p>
            <a:pPr marL="396875" lvl="1" indent="0"/>
            <a:r>
              <a:rPr lang="en-US" sz="1400" dirty="0" smtClean="0"/>
              <a:t> Surveys</a:t>
            </a:r>
          </a:p>
          <a:p>
            <a:pPr marL="396875" lvl="1" indent="0"/>
            <a:r>
              <a:rPr lang="en-US" sz="1400" dirty="0" smtClean="0"/>
              <a:t>NPS/CSAT</a:t>
            </a:r>
          </a:p>
          <a:p>
            <a:pPr marL="396875" lvl="1" indent="0"/>
            <a:r>
              <a:rPr lang="en-US" sz="1400" dirty="0" smtClean="0"/>
              <a:t>Tracking and trending support issues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more…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…Still Learning…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Contact…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>
                <a:hlinkClick r:id="rId3"/>
              </a:rPr>
              <a:t>ganesh_sahai1@yahoo.com</a:t>
            </a:r>
            <a:endParaRPr lang="en-US" sz="3200" dirty="0" smtClean="0"/>
          </a:p>
          <a:p>
            <a:r>
              <a:rPr lang="en-US" sz="3200" dirty="0" smtClean="0">
                <a:hlinkClick r:id="rId4"/>
              </a:rPr>
              <a:t>gsahai@adobe.com</a:t>
            </a:r>
            <a:endParaRPr lang="en-US" sz="3200" dirty="0" smtClean="0"/>
          </a:p>
          <a:p>
            <a:r>
              <a:rPr lang="en-US" sz="3200" dirty="0" smtClean="0"/>
              <a:t>mob : 9810222312 </a:t>
            </a:r>
          </a:p>
          <a:p>
            <a:r>
              <a:rPr lang="en-US" sz="3200" dirty="0" smtClean="0"/>
              <a:t>twitter : </a:t>
            </a:r>
            <a:r>
              <a:rPr lang="en-US" sz="3200" dirty="0" err="1" smtClean="0"/>
              <a:t>gsahai</a:t>
            </a:r>
            <a:endParaRPr lang="en-US" sz="3200" dirty="0" smtClean="0"/>
          </a:p>
          <a:p>
            <a:r>
              <a:rPr lang="en-US" sz="3200" dirty="0" err="1" smtClean="0"/>
              <a:t>facebook</a:t>
            </a:r>
            <a:r>
              <a:rPr lang="en-US" sz="3200" dirty="0" smtClean="0"/>
              <a:t>, LinkedIn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THANK </a:t>
            </a:r>
            <a:r>
              <a:rPr lang="en-US" dirty="0" smtClean="0"/>
              <a:t>YOU.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Web Performance Engineering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Agenda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Background Context&amp;quot;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58&quot;/&gt;&lt;/object&gt;&lt;object type=&quot;3&quot; unique_id=&quot;10226&quot;&gt;&lt;property id=&quot;20148&quot; value=&quot;5&quot;/&gt;&lt;property id=&quot;20300&quot; value=&quot;Slide 5 - &amp;quot;What?&amp;quot;&quot;/&gt;&lt;property id=&quot;20307&quot; value=&quot;270&quot;/&gt;&lt;/object&gt;&lt;object type=&quot;3&quot; unique_id=&quot;10227&quot;&gt;&lt;property id=&quot;20148&quot; value=&quot;5&quot;/&gt;&lt;property id=&quot;20300&quot; value=&quot;Slide 6 - &amp;quot;How?&amp;quot;&quot;/&gt;&lt;property id=&quot;20307&quot; value=&quot;271&quot;/&gt;&lt;/object&gt;&lt;object type=&quot;3&quot; unique_id=&quot;10228&quot;&gt;&lt;property id=&quot;20148&quot; value=&quot;5&quot;/&gt;&lt;property id=&quot;20300&quot; value=&quot;Slide 7 - &amp;quot;What more…&amp;quot;&quot;/&gt;&lt;property id=&quot;20307&quot; value=&quot;272&quot;/&gt;&lt;/object&gt;&lt;object type=&quot;3&quot; unique_id=&quot;10229&quot;&gt;&lt;property id=&quot;20148&quot; value=&quot;5&quot;/&gt;&lt;property id=&quot;20300&quot; value=&quot;Slide 8 - &amp;quot;Contact…&amp;quot;&quot;/&gt;&lt;property id=&quot;20307&quot; value=&quot;273&quot;/&gt;&lt;/object&gt;&lt;object type=&quot;3&quot; unique_id=&quot;10230&quot;&gt;&lt;property id=&quot;20148&quot; value=&quot;5&quot;/&gt;&lt;property id=&quot;20300&quot; value=&quot;Slide 9&quot;/&gt;&lt;property id=&quot;20307&quot; value=&quot;274&quot;/&gt;&lt;/object&gt;&lt;/object&gt;&lt;/object&gt;&lt;/database&gt;"/>
</p:tagLst>
</file>

<file path=ppt/theme/theme1.xml><?xml version="1.0" encoding="utf-8"?>
<a:theme xmlns:a="http://schemas.openxmlformats.org/drawingml/2006/main" name="Training presentation">
  <a:themeElements>
    <a:clrScheme name="1_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 presentation</Template>
  <TotalTime>11</TotalTime>
  <Words>662</Words>
  <Application>Microsoft Office PowerPoint</Application>
  <PresentationFormat>On-screen Show (4:3)</PresentationFormat>
  <Paragraphs>106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Training presentation</vt:lpstr>
      <vt:lpstr>Web Performance Engineering</vt:lpstr>
      <vt:lpstr>Agenda</vt:lpstr>
      <vt:lpstr>Background Context</vt:lpstr>
      <vt:lpstr>Slide 4</vt:lpstr>
      <vt:lpstr>What?</vt:lpstr>
      <vt:lpstr>How?</vt:lpstr>
      <vt:lpstr>What more…</vt:lpstr>
      <vt:lpstr>Contact…</vt:lpstr>
      <vt:lpstr>Slide 9</vt:lpstr>
    </vt:vector>
  </TitlesOfParts>
  <Manager/>
  <Company>Adobe Systems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subject/>
  <dc:creator>Ganesh Sahai</dc:creator>
  <cp:keywords/>
  <dc:description/>
  <cp:lastModifiedBy>Ganesh Sahai</cp:lastModifiedBy>
  <cp:revision>6</cp:revision>
  <dcterms:created xsi:type="dcterms:W3CDTF">2011-04-18T11:01:32Z</dcterms:created>
  <dcterms:modified xsi:type="dcterms:W3CDTF">2011-04-18T11:14:00Z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TC060888081033</vt:lpwstr>
  </property>
</Properties>
</file>