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74" r:id="rId2"/>
    <p:sldId id="256" r:id="rId3"/>
    <p:sldId id="312" r:id="rId4"/>
    <p:sldId id="313" r:id="rId5"/>
    <p:sldId id="264" r:id="rId6"/>
    <p:sldId id="314" r:id="rId7"/>
    <p:sldId id="277" r:id="rId8"/>
    <p:sldId id="302" r:id="rId9"/>
    <p:sldId id="315" r:id="rId10"/>
    <p:sldId id="305" r:id="rId11"/>
    <p:sldId id="273" r:id="rId12"/>
    <p:sldId id="266" r:id="rId13"/>
    <p:sldId id="267" r:id="rId14"/>
    <p:sldId id="268" r:id="rId15"/>
    <p:sldId id="269" r:id="rId16"/>
    <p:sldId id="293" r:id="rId17"/>
    <p:sldId id="275" r:id="rId18"/>
    <p:sldId id="280" r:id="rId19"/>
    <p:sldId id="282" r:id="rId20"/>
    <p:sldId id="295" r:id="rId21"/>
    <p:sldId id="304" r:id="rId22"/>
    <p:sldId id="319" r:id="rId23"/>
    <p:sldId id="320" r:id="rId24"/>
    <p:sldId id="321" r:id="rId25"/>
    <p:sldId id="322" r:id="rId26"/>
    <p:sldId id="323" r:id="rId27"/>
    <p:sldId id="287" r:id="rId28"/>
    <p:sldId id="288" r:id="rId29"/>
    <p:sldId id="289" r:id="rId30"/>
    <p:sldId id="290" r:id="rId31"/>
    <p:sldId id="306" r:id="rId32"/>
    <p:sldId id="307" r:id="rId33"/>
    <p:sldId id="308" r:id="rId34"/>
    <p:sldId id="309" r:id="rId35"/>
    <p:sldId id="310" r:id="rId36"/>
    <p:sldId id="311" r:id="rId37"/>
    <p:sldId id="326" r:id="rId38"/>
    <p:sldId id="318" r:id="rId39"/>
    <p:sldId id="324" r:id="rId40"/>
    <p:sldId id="325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1" autoAdjust="0"/>
    <p:restoredTop sz="86353" autoAdjust="0"/>
  </p:normalViewPr>
  <p:slideViewPr>
    <p:cSldViewPr>
      <p:cViewPr varScale="1">
        <p:scale>
          <a:sx n="76" d="100"/>
          <a:sy n="76" d="100"/>
        </p:scale>
        <p:origin x="-76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56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5"/>
    </p:cViewPr>
  </p:sorterViewPr>
  <p:notesViewPr>
    <p:cSldViewPr>
      <p:cViewPr varScale="1">
        <p:scale>
          <a:sx n="56" d="100"/>
          <a:sy n="56" d="100"/>
        </p:scale>
        <p:origin x="-283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4.xml"/><Relationship Id="rId2" Type="http://schemas.openxmlformats.org/officeDocument/2006/relationships/slide" Target="slides/slide23.xml"/><Relationship Id="rId1" Type="http://schemas.openxmlformats.org/officeDocument/2006/relationships/slide" Target="slides/slide22.xml"/><Relationship Id="rId4" Type="http://schemas.openxmlformats.org/officeDocument/2006/relationships/slide" Target="slides/slide2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986F92-0EEE-4C51-BB8C-FF0454EAA30E}" type="doc">
      <dgm:prSet loTypeId="urn:microsoft.com/office/officeart/2005/8/layout/funnel1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F807421-7BDC-4320-962F-FEFB418BBE68}">
      <dgm:prSet phldrT="[Text]"/>
      <dgm:spPr/>
      <dgm:t>
        <a:bodyPr/>
        <a:lstStyle/>
        <a:p>
          <a:r>
            <a:rPr lang="en-US" dirty="0" smtClean="0"/>
            <a:t>Perils</a:t>
          </a:r>
          <a:endParaRPr lang="en-US" dirty="0"/>
        </a:p>
      </dgm:t>
    </dgm:pt>
    <dgm:pt modelId="{5D785B1B-B26B-4303-B988-BEE2B62E30C7}" type="parTrans" cxnId="{5FA0C4D2-3CD2-455D-B944-6E0AA3B30E16}">
      <dgm:prSet/>
      <dgm:spPr/>
      <dgm:t>
        <a:bodyPr/>
        <a:lstStyle/>
        <a:p>
          <a:endParaRPr lang="en-US"/>
        </a:p>
      </dgm:t>
    </dgm:pt>
    <dgm:pt modelId="{9EECAF7B-2FBD-466A-9DF8-2EFD3F0A35E8}" type="sibTrans" cxnId="{5FA0C4D2-3CD2-455D-B944-6E0AA3B30E16}">
      <dgm:prSet/>
      <dgm:spPr/>
      <dgm:t>
        <a:bodyPr/>
        <a:lstStyle/>
        <a:p>
          <a:endParaRPr lang="en-US"/>
        </a:p>
      </dgm:t>
    </dgm:pt>
    <dgm:pt modelId="{D50729C0-AE9D-4DDA-99EA-03E321E3C0EE}">
      <dgm:prSet phldrT="[Text]"/>
      <dgm:spPr/>
      <dgm:t>
        <a:bodyPr/>
        <a:lstStyle/>
        <a:p>
          <a:r>
            <a:rPr lang="en-US" dirty="0" smtClean="0"/>
            <a:t>Pressure</a:t>
          </a:r>
          <a:endParaRPr lang="en-US" dirty="0"/>
        </a:p>
      </dgm:t>
    </dgm:pt>
    <dgm:pt modelId="{EF65C3EC-CCBC-48AA-8125-434CEEF3ACFD}" type="parTrans" cxnId="{3B91E854-BB57-46F0-87AB-F180A06BF6AF}">
      <dgm:prSet/>
      <dgm:spPr/>
      <dgm:t>
        <a:bodyPr/>
        <a:lstStyle/>
        <a:p>
          <a:endParaRPr lang="en-US"/>
        </a:p>
      </dgm:t>
    </dgm:pt>
    <dgm:pt modelId="{8001C00F-82A7-4867-86FA-5A4D78BD8CBD}" type="sibTrans" cxnId="{3B91E854-BB57-46F0-87AB-F180A06BF6AF}">
      <dgm:prSet/>
      <dgm:spPr/>
      <dgm:t>
        <a:bodyPr/>
        <a:lstStyle/>
        <a:p>
          <a:endParaRPr lang="en-US"/>
        </a:p>
      </dgm:t>
    </dgm:pt>
    <dgm:pt modelId="{70C8C371-6A62-46EE-9EB6-BF8FF39A79E3}">
      <dgm:prSet phldrT="[Text]"/>
      <dgm:spPr/>
      <dgm:t>
        <a:bodyPr/>
        <a:lstStyle/>
        <a:p>
          <a:r>
            <a:rPr lang="en-US" dirty="0" smtClean="0"/>
            <a:t>Pleasure</a:t>
          </a:r>
          <a:endParaRPr lang="en-US" dirty="0"/>
        </a:p>
      </dgm:t>
    </dgm:pt>
    <dgm:pt modelId="{0868918E-4FB9-49B7-ADF1-6DE038EEFC5E}" type="parTrans" cxnId="{276139FF-2B80-4189-8CCB-8976693DA096}">
      <dgm:prSet/>
      <dgm:spPr/>
      <dgm:t>
        <a:bodyPr/>
        <a:lstStyle/>
        <a:p>
          <a:endParaRPr lang="en-US"/>
        </a:p>
      </dgm:t>
    </dgm:pt>
    <dgm:pt modelId="{3573AB01-7150-45F7-A25C-8B46C626C5EB}" type="sibTrans" cxnId="{276139FF-2B80-4189-8CCB-8976693DA096}">
      <dgm:prSet/>
      <dgm:spPr/>
      <dgm:t>
        <a:bodyPr/>
        <a:lstStyle/>
        <a:p>
          <a:endParaRPr lang="en-US"/>
        </a:p>
      </dgm:t>
    </dgm:pt>
    <dgm:pt modelId="{ABE94F29-3ACF-4D18-A24A-1934F8ED25D3}">
      <dgm:prSet phldrT="[Text]" custT="1"/>
      <dgm:spPr/>
      <dgm:t>
        <a:bodyPr/>
        <a:lstStyle/>
        <a:p>
          <a:r>
            <a:rPr lang="en-US" sz="2800" dirty="0" smtClean="0"/>
            <a:t>The spirit of </a:t>
          </a:r>
        </a:p>
        <a:p>
          <a:r>
            <a:rPr lang="en-US" sz="2800" dirty="0" smtClean="0"/>
            <a:t>entrepreneurship </a:t>
          </a:r>
          <a:endParaRPr lang="en-US" sz="2800" dirty="0"/>
        </a:p>
      </dgm:t>
    </dgm:pt>
    <dgm:pt modelId="{FC6C15D8-00CF-40AC-87B8-45471EDB544C}" type="parTrans" cxnId="{0AB69923-426B-4DD3-BFF9-CA5F022D4C98}">
      <dgm:prSet/>
      <dgm:spPr/>
      <dgm:t>
        <a:bodyPr/>
        <a:lstStyle/>
        <a:p>
          <a:endParaRPr lang="en-US"/>
        </a:p>
      </dgm:t>
    </dgm:pt>
    <dgm:pt modelId="{86F9068D-36E2-42B5-9FA6-CB4754820861}" type="sibTrans" cxnId="{0AB69923-426B-4DD3-BFF9-CA5F022D4C98}">
      <dgm:prSet/>
      <dgm:spPr/>
      <dgm:t>
        <a:bodyPr/>
        <a:lstStyle/>
        <a:p>
          <a:endParaRPr lang="en-US"/>
        </a:p>
      </dgm:t>
    </dgm:pt>
    <dgm:pt modelId="{B4FD38D6-6CAA-4977-84DD-C96D88EF2421}" type="pres">
      <dgm:prSet presAssocID="{B5986F92-0EEE-4C51-BB8C-FF0454EAA30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44053750-D08E-49C9-9645-34C117A4AEE3}" type="pres">
      <dgm:prSet presAssocID="{B5986F92-0EEE-4C51-BB8C-FF0454EAA30E}" presName="ellipse" presStyleLbl="trBgShp" presStyleIdx="0" presStyleCnt="1"/>
      <dgm:spPr/>
    </dgm:pt>
    <dgm:pt modelId="{D106BD47-22E0-4858-AB23-5726BEEC3C5E}" type="pres">
      <dgm:prSet presAssocID="{B5986F92-0EEE-4C51-BB8C-FF0454EAA30E}" presName="arrow1" presStyleLbl="fgShp" presStyleIdx="0" presStyleCnt="1"/>
      <dgm:spPr/>
    </dgm:pt>
    <dgm:pt modelId="{203BD28C-E47C-4BF3-A937-8CE5FD013C0D}" type="pres">
      <dgm:prSet presAssocID="{B5986F92-0EEE-4C51-BB8C-FF0454EAA30E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B3DFA-C6FD-466B-9678-FEE3BAE5DA3B}" type="pres">
      <dgm:prSet presAssocID="{D50729C0-AE9D-4DDA-99EA-03E321E3C0EE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C20CE-9001-4B1F-8024-33A76FD200A7}" type="pres">
      <dgm:prSet presAssocID="{70C8C371-6A62-46EE-9EB6-BF8FF39A79E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E94CEA4-E06C-403C-B7D5-6C463D130652}" type="pres">
      <dgm:prSet presAssocID="{ABE94F29-3ACF-4D18-A24A-1934F8ED25D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0A7D4D-FD6F-4544-B642-DB05C1C81225}" type="pres">
      <dgm:prSet presAssocID="{B5986F92-0EEE-4C51-BB8C-FF0454EAA30E}" presName="funnel" presStyleLbl="trAlignAcc1" presStyleIdx="0" presStyleCnt="1" custLinFactNeighborX="-1429" custLinFactNeighborY="-89286"/>
      <dgm:spPr/>
    </dgm:pt>
  </dgm:ptLst>
  <dgm:cxnLst>
    <dgm:cxn modelId="{1790D03C-E788-4AB0-A05D-8505EFA07442}" type="presOf" srcId="{70C8C371-6A62-46EE-9EB6-BF8FF39A79E3}" destId="{4A9B3DFA-C6FD-466B-9678-FEE3BAE5DA3B}" srcOrd="0" destOrd="0" presId="urn:microsoft.com/office/officeart/2005/8/layout/funnel1"/>
    <dgm:cxn modelId="{60804ED4-3FCF-4FCB-95B5-0032E5DFD222}" type="presOf" srcId="{ABE94F29-3ACF-4D18-A24A-1934F8ED25D3}" destId="{203BD28C-E47C-4BF3-A937-8CE5FD013C0D}" srcOrd="0" destOrd="0" presId="urn:microsoft.com/office/officeart/2005/8/layout/funnel1"/>
    <dgm:cxn modelId="{276139FF-2B80-4189-8CCB-8976693DA096}" srcId="{B5986F92-0EEE-4C51-BB8C-FF0454EAA30E}" destId="{70C8C371-6A62-46EE-9EB6-BF8FF39A79E3}" srcOrd="2" destOrd="0" parTransId="{0868918E-4FB9-49B7-ADF1-6DE038EEFC5E}" sibTransId="{3573AB01-7150-45F7-A25C-8B46C626C5EB}"/>
    <dgm:cxn modelId="{E809BEB3-E24B-4D96-8B2D-8E0A86A48FAE}" type="presOf" srcId="{B5986F92-0EEE-4C51-BB8C-FF0454EAA30E}" destId="{B4FD38D6-6CAA-4977-84DD-C96D88EF2421}" srcOrd="0" destOrd="0" presId="urn:microsoft.com/office/officeart/2005/8/layout/funnel1"/>
    <dgm:cxn modelId="{0AB69923-426B-4DD3-BFF9-CA5F022D4C98}" srcId="{B5986F92-0EEE-4C51-BB8C-FF0454EAA30E}" destId="{ABE94F29-3ACF-4D18-A24A-1934F8ED25D3}" srcOrd="3" destOrd="0" parTransId="{FC6C15D8-00CF-40AC-87B8-45471EDB544C}" sibTransId="{86F9068D-36E2-42B5-9FA6-CB4754820861}"/>
    <dgm:cxn modelId="{6D49C1FC-F00C-475A-9F13-328DBF78960E}" type="presOf" srcId="{3F807421-7BDC-4320-962F-FEFB418BBE68}" destId="{2E94CEA4-E06C-403C-B7D5-6C463D130652}" srcOrd="0" destOrd="0" presId="urn:microsoft.com/office/officeart/2005/8/layout/funnel1"/>
    <dgm:cxn modelId="{5FA0C4D2-3CD2-455D-B944-6E0AA3B30E16}" srcId="{B5986F92-0EEE-4C51-BB8C-FF0454EAA30E}" destId="{3F807421-7BDC-4320-962F-FEFB418BBE68}" srcOrd="0" destOrd="0" parTransId="{5D785B1B-B26B-4303-B988-BEE2B62E30C7}" sibTransId="{9EECAF7B-2FBD-466A-9DF8-2EFD3F0A35E8}"/>
    <dgm:cxn modelId="{A8483735-D1CB-4B56-80DD-8742C1696BAD}" type="presOf" srcId="{D50729C0-AE9D-4DDA-99EA-03E321E3C0EE}" destId="{FF1C20CE-9001-4B1F-8024-33A76FD200A7}" srcOrd="0" destOrd="0" presId="urn:microsoft.com/office/officeart/2005/8/layout/funnel1"/>
    <dgm:cxn modelId="{3B91E854-BB57-46F0-87AB-F180A06BF6AF}" srcId="{B5986F92-0EEE-4C51-BB8C-FF0454EAA30E}" destId="{D50729C0-AE9D-4DDA-99EA-03E321E3C0EE}" srcOrd="1" destOrd="0" parTransId="{EF65C3EC-CCBC-48AA-8125-434CEEF3ACFD}" sibTransId="{8001C00F-82A7-4867-86FA-5A4D78BD8CBD}"/>
    <dgm:cxn modelId="{4597B2EB-FCEF-4E1F-8FB8-83C4945D0986}" type="presParOf" srcId="{B4FD38D6-6CAA-4977-84DD-C96D88EF2421}" destId="{44053750-D08E-49C9-9645-34C117A4AEE3}" srcOrd="0" destOrd="0" presId="urn:microsoft.com/office/officeart/2005/8/layout/funnel1"/>
    <dgm:cxn modelId="{25CB93C4-4F1B-452F-9C28-6D3197A3939C}" type="presParOf" srcId="{B4FD38D6-6CAA-4977-84DD-C96D88EF2421}" destId="{D106BD47-22E0-4858-AB23-5726BEEC3C5E}" srcOrd="1" destOrd="0" presId="urn:microsoft.com/office/officeart/2005/8/layout/funnel1"/>
    <dgm:cxn modelId="{7F4670FF-2172-4860-9B83-39664A1C64AD}" type="presParOf" srcId="{B4FD38D6-6CAA-4977-84DD-C96D88EF2421}" destId="{203BD28C-E47C-4BF3-A937-8CE5FD013C0D}" srcOrd="2" destOrd="0" presId="urn:microsoft.com/office/officeart/2005/8/layout/funnel1"/>
    <dgm:cxn modelId="{F76455D5-C4E5-47C4-843C-8CEECF8312E5}" type="presParOf" srcId="{B4FD38D6-6CAA-4977-84DD-C96D88EF2421}" destId="{4A9B3DFA-C6FD-466B-9678-FEE3BAE5DA3B}" srcOrd="3" destOrd="0" presId="urn:microsoft.com/office/officeart/2005/8/layout/funnel1"/>
    <dgm:cxn modelId="{8D48E9CF-ED20-4795-B0E8-1DC46C13ED9B}" type="presParOf" srcId="{B4FD38D6-6CAA-4977-84DD-C96D88EF2421}" destId="{FF1C20CE-9001-4B1F-8024-33A76FD200A7}" srcOrd="4" destOrd="0" presId="urn:microsoft.com/office/officeart/2005/8/layout/funnel1"/>
    <dgm:cxn modelId="{D0686E87-FA84-4552-91AE-9C9498D44170}" type="presParOf" srcId="{B4FD38D6-6CAA-4977-84DD-C96D88EF2421}" destId="{2E94CEA4-E06C-403C-B7D5-6C463D130652}" srcOrd="5" destOrd="0" presId="urn:microsoft.com/office/officeart/2005/8/layout/funnel1"/>
    <dgm:cxn modelId="{A760FCAA-B12F-4CB1-B7D6-514DBB149690}" type="presParOf" srcId="{B4FD38D6-6CAA-4977-84DD-C96D88EF2421}" destId="{970A7D4D-FD6F-4544-B642-DB05C1C81225}" srcOrd="6" destOrd="0" presId="urn:microsoft.com/office/officeart/2005/8/layout/funnel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986F92-0EEE-4C51-BB8C-FF0454EAA30E}" type="doc">
      <dgm:prSet loTypeId="urn:microsoft.com/office/officeart/2005/8/layout/funnel1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F807421-7BDC-4320-962F-FEFB418BBE68}">
      <dgm:prSet phldrT="[Text]"/>
      <dgm:spPr/>
      <dgm:t>
        <a:bodyPr/>
        <a:lstStyle/>
        <a:p>
          <a:r>
            <a:rPr lang="en-US" dirty="0" smtClean="0"/>
            <a:t>Perils</a:t>
          </a:r>
          <a:endParaRPr lang="en-US" dirty="0"/>
        </a:p>
      </dgm:t>
    </dgm:pt>
    <dgm:pt modelId="{5D785B1B-B26B-4303-B988-BEE2B62E30C7}" type="parTrans" cxnId="{5FA0C4D2-3CD2-455D-B944-6E0AA3B30E16}">
      <dgm:prSet/>
      <dgm:spPr/>
      <dgm:t>
        <a:bodyPr/>
        <a:lstStyle/>
        <a:p>
          <a:endParaRPr lang="en-US"/>
        </a:p>
      </dgm:t>
    </dgm:pt>
    <dgm:pt modelId="{9EECAF7B-2FBD-466A-9DF8-2EFD3F0A35E8}" type="sibTrans" cxnId="{5FA0C4D2-3CD2-455D-B944-6E0AA3B30E16}">
      <dgm:prSet/>
      <dgm:spPr/>
      <dgm:t>
        <a:bodyPr/>
        <a:lstStyle/>
        <a:p>
          <a:endParaRPr lang="en-US"/>
        </a:p>
      </dgm:t>
    </dgm:pt>
    <dgm:pt modelId="{D50729C0-AE9D-4DDA-99EA-03E321E3C0EE}">
      <dgm:prSet phldrT="[Text]"/>
      <dgm:spPr/>
      <dgm:t>
        <a:bodyPr/>
        <a:lstStyle/>
        <a:p>
          <a:r>
            <a:rPr lang="en-US" dirty="0" smtClean="0"/>
            <a:t>Pressure</a:t>
          </a:r>
          <a:endParaRPr lang="en-US" dirty="0"/>
        </a:p>
      </dgm:t>
    </dgm:pt>
    <dgm:pt modelId="{EF65C3EC-CCBC-48AA-8125-434CEEF3ACFD}" type="parTrans" cxnId="{3B91E854-BB57-46F0-87AB-F180A06BF6AF}">
      <dgm:prSet/>
      <dgm:spPr/>
      <dgm:t>
        <a:bodyPr/>
        <a:lstStyle/>
        <a:p>
          <a:endParaRPr lang="en-US"/>
        </a:p>
      </dgm:t>
    </dgm:pt>
    <dgm:pt modelId="{8001C00F-82A7-4867-86FA-5A4D78BD8CBD}" type="sibTrans" cxnId="{3B91E854-BB57-46F0-87AB-F180A06BF6AF}">
      <dgm:prSet/>
      <dgm:spPr/>
      <dgm:t>
        <a:bodyPr/>
        <a:lstStyle/>
        <a:p>
          <a:endParaRPr lang="en-US"/>
        </a:p>
      </dgm:t>
    </dgm:pt>
    <dgm:pt modelId="{70C8C371-6A62-46EE-9EB6-BF8FF39A79E3}">
      <dgm:prSet phldrT="[Text]"/>
      <dgm:spPr/>
      <dgm:t>
        <a:bodyPr/>
        <a:lstStyle/>
        <a:p>
          <a:r>
            <a:rPr lang="en-US" dirty="0" smtClean="0"/>
            <a:t>Pleasure</a:t>
          </a:r>
          <a:endParaRPr lang="en-US" dirty="0"/>
        </a:p>
      </dgm:t>
    </dgm:pt>
    <dgm:pt modelId="{0868918E-4FB9-49B7-ADF1-6DE038EEFC5E}" type="parTrans" cxnId="{276139FF-2B80-4189-8CCB-8976693DA096}">
      <dgm:prSet/>
      <dgm:spPr/>
      <dgm:t>
        <a:bodyPr/>
        <a:lstStyle/>
        <a:p>
          <a:endParaRPr lang="en-US"/>
        </a:p>
      </dgm:t>
    </dgm:pt>
    <dgm:pt modelId="{3573AB01-7150-45F7-A25C-8B46C626C5EB}" type="sibTrans" cxnId="{276139FF-2B80-4189-8CCB-8976693DA096}">
      <dgm:prSet/>
      <dgm:spPr/>
      <dgm:t>
        <a:bodyPr/>
        <a:lstStyle/>
        <a:p>
          <a:endParaRPr lang="en-US"/>
        </a:p>
      </dgm:t>
    </dgm:pt>
    <dgm:pt modelId="{ABE94F29-3ACF-4D18-A24A-1934F8ED25D3}">
      <dgm:prSet phldrT="[Text]" custT="1"/>
      <dgm:spPr/>
      <dgm:t>
        <a:bodyPr/>
        <a:lstStyle/>
        <a:p>
          <a:pPr algn="l"/>
          <a:r>
            <a:rPr lang="en-US" sz="2400" dirty="0" smtClean="0"/>
            <a:t>Ask yourself :</a:t>
          </a:r>
        </a:p>
        <a:p>
          <a:pPr algn="l"/>
          <a:r>
            <a:rPr lang="en-US" sz="2400" dirty="0" smtClean="0"/>
            <a:t>     -  If not now , then when ??</a:t>
          </a:r>
        </a:p>
        <a:p>
          <a:pPr algn="l"/>
          <a:r>
            <a:rPr lang="en-US" sz="2400" dirty="0" smtClean="0"/>
            <a:t>     -  If not you , Who </a:t>
          </a:r>
          <a:r>
            <a:rPr lang="en-US" sz="2800" dirty="0" smtClean="0"/>
            <a:t>???</a:t>
          </a:r>
          <a:endParaRPr lang="en-US" sz="2800" dirty="0"/>
        </a:p>
      </dgm:t>
    </dgm:pt>
    <dgm:pt modelId="{FC6C15D8-00CF-40AC-87B8-45471EDB544C}" type="parTrans" cxnId="{0AB69923-426B-4DD3-BFF9-CA5F022D4C98}">
      <dgm:prSet/>
      <dgm:spPr/>
      <dgm:t>
        <a:bodyPr/>
        <a:lstStyle/>
        <a:p>
          <a:endParaRPr lang="en-US"/>
        </a:p>
      </dgm:t>
    </dgm:pt>
    <dgm:pt modelId="{86F9068D-36E2-42B5-9FA6-CB4754820861}" type="sibTrans" cxnId="{0AB69923-426B-4DD3-BFF9-CA5F022D4C98}">
      <dgm:prSet/>
      <dgm:spPr/>
      <dgm:t>
        <a:bodyPr/>
        <a:lstStyle/>
        <a:p>
          <a:endParaRPr lang="en-US"/>
        </a:p>
      </dgm:t>
    </dgm:pt>
    <dgm:pt modelId="{B4FD38D6-6CAA-4977-84DD-C96D88EF2421}" type="pres">
      <dgm:prSet presAssocID="{B5986F92-0EEE-4C51-BB8C-FF0454EAA30E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44053750-D08E-49C9-9645-34C117A4AEE3}" type="pres">
      <dgm:prSet presAssocID="{B5986F92-0EEE-4C51-BB8C-FF0454EAA30E}" presName="ellipse" presStyleLbl="trBgShp" presStyleIdx="0" presStyleCnt="1"/>
      <dgm:spPr/>
    </dgm:pt>
    <dgm:pt modelId="{D106BD47-22E0-4858-AB23-5726BEEC3C5E}" type="pres">
      <dgm:prSet presAssocID="{B5986F92-0EEE-4C51-BB8C-FF0454EAA30E}" presName="arrow1" presStyleLbl="fgShp" presStyleIdx="0" presStyleCnt="1" custAng="10800000" custFlipVert="1" custScaleX="34043" custScaleY="47181" custLinFactNeighborX="-17021" custLinFactNeighborY="-53191"/>
      <dgm:spPr/>
    </dgm:pt>
    <dgm:pt modelId="{203BD28C-E47C-4BF3-A937-8CE5FD013C0D}" type="pres">
      <dgm:prSet presAssocID="{B5986F92-0EEE-4C51-BB8C-FF0454EAA30E}" presName="rectangle" presStyleLbl="revTx" presStyleIdx="0" presStyleCnt="1" custScaleX="99291" custScaleY="157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B3DFA-C6FD-466B-9678-FEE3BAE5DA3B}" type="pres">
      <dgm:prSet presAssocID="{D50729C0-AE9D-4DDA-99EA-03E321E3C0EE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C20CE-9001-4B1F-8024-33A76FD200A7}" type="pres">
      <dgm:prSet presAssocID="{70C8C371-6A62-46EE-9EB6-BF8FF39A79E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E94CEA4-E06C-403C-B7D5-6C463D130652}" type="pres">
      <dgm:prSet presAssocID="{ABE94F29-3ACF-4D18-A24A-1934F8ED25D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0A7D4D-FD6F-4544-B642-DB05C1C81225}" type="pres">
      <dgm:prSet presAssocID="{B5986F92-0EEE-4C51-BB8C-FF0454EAA30E}" presName="funnel" presStyleLbl="trAlignAcc1" presStyleIdx="0" presStyleCnt="1" custLinFactNeighborX="-1429" custLinFactNeighborY="-89286"/>
      <dgm:spPr/>
    </dgm:pt>
  </dgm:ptLst>
  <dgm:cxnLst>
    <dgm:cxn modelId="{3D0CE4D2-23BD-411E-BC3B-416044767607}" type="presOf" srcId="{70C8C371-6A62-46EE-9EB6-BF8FF39A79E3}" destId="{4A9B3DFA-C6FD-466B-9678-FEE3BAE5DA3B}" srcOrd="0" destOrd="0" presId="urn:microsoft.com/office/officeart/2005/8/layout/funnel1"/>
    <dgm:cxn modelId="{276139FF-2B80-4189-8CCB-8976693DA096}" srcId="{B5986F92-0EEE-4C51-BB8C-FF0454EAA30E}" destId="{70C8C371-6A62-46EE-9EB6-BF8FF39A79E3}" srcOrd="2" destOrd="0" parTransId="{0868918E-4FB9-49B7-ADF1-6DE038EEFC5E}" sibTransId="{3573AB01-7150-45F7-A25C-8B46C626C5EB}"/>
    <dgm:cxn modelId="{7C78C8B3-08FC-40C0-B103-4987E764A908}" type="presOf" srcId="{B5986F92-0EEE-4C51-BB8C-FF0454EAA30E}" destId="{B4FD38D6-6CAA-4977-84DD-C96D88EF2421}" srcOrd="0" destOrd="0" presId="urn:microsoft.com/office/officeart/2005/8/layout/funnel1"/>
    <dgm:cxn modelId="{0AB69923-426B-4DD3-BFF9-CA5F022D4C98}" srcId="{B5986F92-0EEE-4C51-BB8C-FF0454EAA30E}" destId="{ABE94F29-3ACF-4D18-A24A-1934F8ED25D3}" srcOrd="3" destOrd="0" parTransId="{FC6C15D8-00CF-40AC-87B8-45471EDB544C}" sibTransId="{86F9068D-36E2-42B5-9FA6-CB4754820861}"/>
    <dgm:cxn modelId="{27BB0235-16E3-4241-873C-D1A43CD677F3}" type="presOf" srcId="{3F807421-7BDC-4320-962F-FEFB418BBE68}" destId="{2E94CEA4-E06C-403C-B7D5-6C463D130652}" srcOrd="0" destOrd="0" presId="urn:microsoft.com/office/officeart/2005/8/layout/funnel1"/>
    <dgm:cxn modelId="{B0B698E4-8DDC-47C0-A98E-E946BE805444}" type="presOf" srcId="{ABE94F29-3ACF-4D18-A24A-1934F8ED25D3}" destId="{203BD28C-E47C-4BF3-A937-8CE5FD013C0D}" srcOrd="0" destOrd="0" presId="urn:microsoft.com/office/officeart/2005/8/layout/funnel1"/>
    <dgm:cxn modelId="{294F49A3-CD73-47D3-AFF7-5740903C0B74}" type="presOf" srcId="{D50729C0-AE9D-4DDA-99EA-03E321E3C0EE}" destId="{FF1C20CE-9001-4B1F-8024-33A76FD200A7}" srcOrd="0" destOrd="0" presId="urn:microsoft.com/office/officeart/2005/8/layout/funnel1"/>
    <dgm:cxn modelId="{5FA0C4D2-3CD2-455D-B944-6E0AA3B30E16}" srcId="{B5986F92-0EEE-4C51-BB8C-FF0454EAA30E}" destId="{3F807421-7BDC-4320-962F-FEFB418BBE68}" srcOrd="0" destOrd="0" parTransId="{5D785B1B-B26B-4303-B988-BEE2B62E30C7}" sibTransId="{9EECAF7B-2FBD-466A-9DF8-2EFD3F0A35E8}"/>
    <dgm:cxn modelId="{3B91E854-BB57-46F0-87AB-F180A06BF6AF}" srcId="{B5986F92-0EEE-4C51-BB8C-FF0454EAA30E}" destId="{D50729C0-AE9D-4DDA-99EA-03E321E3C0EE}" srcOrd="1" destOrd="0" parTransId="{EF65C3EC-CCBC-48AA-8125-434CEEF3ACFD}" sibTransId="{8001C00F-82A7-4867-86FA-5A4D78BD8CBD}"/>
    <dgm:cxn modelId="{E36504A3-8984-467C-B381-59F5A7E11E65}" type="presParOf" srcId="{B4FD38D6-6CAA-4977-84DD-C96D88EF2421}" destId="{44053750-D08E-49C9-9645-34C117A4AEE3}" srcOrd="0" destOrd="0" presId="urn:microsoft.com/office/officeart/2005/8/layout/funnel1"/>
    <dgm:cxn modelId="{BDE6A55E-25C8-4B5A-9D5F-C9148F69C990}" type="presParOf" srcId="{B4FD38D6-6CAA-4977-84DD-C96D88EF2421}" destId="{D106BD47-22E0-4858-AB23-5726BEEC3C5E}" srcOrd="1" destOrd="0" presId="urn:microsoft.com/office/officeart/2005/8/layout/funnel1"/>
    <dgm:cxn modelId="{E4727A31-E2F8-4BEB-9D44-E37C4096BF38}" type="presParOf" srcId="{B4FD38D6-6CAA-4977-84DD-C96D88EF2421}" destId="{203BD28C-E47C-4BF3-A937-8CE5FD013C0D}" srcOrd="2" destOrd="0" presId="urn:microsoft.com/office/officeart/2005/8/layout/funnel1"/>
    <dgm:cxn modelId="{975E5485-4530-49DF-B3DE-F229080F7B4D}" type="presParOf" srcId="{B4FD38D6-6CAA-4977-84DD-C96D88EF2421}" destId="{4A9B3DFA-C6FD-466B-9678-FEE3BAE5DA3B}" srcOrd="3" destOrd="0" presId="urn:microsoft.com/office/officeart/2005/8/layout/funnel1"/>
    <dgm:cxn modelId="{C7E6A3D3-3AB3-4D7B-B710-7D5BC0439B4D}" type="presParOf" srcId="{B4FD38D6-6CAA-4977-84DD-C96D88EF2421}" destId="{FF1C20CE-9001-4B1F-8024-33A76FD200A7}" srcOrd="4" destOrd="0" presId="urn:microsoft.com/office/officeart/2005/8/layout/funnel1"/>
    <dgm:cxn modelId="{F932BA9B-FFD8-408A-8832-26C2B8804DBA}" type="presParOf" srcId="{B4FD38D6-6CAA-4977-84DD-C96D88EF2421}" destId="{2E94CEA4-E06C-403C-B7D5-6C463D130652}" srcOrd="5" destOrd="0" presId="urn:microsoft.com/office/officeart/2005/8/layout/funnel1"/>
    <dgm:cxn modelId="{8D6B7E82-0035-4E93-985E-89D4B2305575}" type="presParOf" srcId="{B4FD38D6-6CAA-4977-84DD-C96D88EF2421}" destId="{970A7D4D-FD6F-4544-B642-DB05C1C81225}" srcOrd="6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8FB19-6A79-45D4-B36E-A96D8D3EA0E7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B6220-8759-46C9-B8FD-AB891F909D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altLang="en-US">
                <a:cs typeface="Arial" charset="0"/>
              </a:rPr>
              <a:t>FullCompanyName 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Title 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Engagement: xxxxxxxxx—DayMonthYear</a:t>
            </a:r>
            <a:endParaRPr lang="en-US" altLang="en-US">
              <a:cs typeface="Arial" charset="0"/>
            </a:endParaRP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GB" altLang="en-US">
                <a:cs typeface="Arial" charset="0"/>
              </a:rPr>
              <a:t>Entire contents © 2002 Gartner, Inc. All rights reserved.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Page</a:t>
            </a:r>
            <a:r>
              <a:rPr lang="en-US" altLang="en-US">
                <a:cs typeface="Arial" charset="0"/>
              </a:rPr>
              <a:t> </a:t>
            </a:r>
            <a:fld id="{51EB32E3-D1F6-4F79-B36A-A4E5E1E67024}" type="slidenum">
              <a:rPr lang="en-US" altLang="en-US">
                <a:cs typeface="Arial" charset="0"/>
              </a:rPr>
              <a:pPr/>
              <a:t>11</a:t>
            </a:fld>
            <a:endParaRPr lang="en-US" altLang="en-US">
              <a:cs typeface="Arial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altLang="en-US">
                <a:cs typeface="Arial" charset="0"/>
              </a:rPr>
              <a:t>FullCompanyName 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Title 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Engagement: xxxxxxxxx—DayMonthYear</a:t>
            </a:r>
            <a:endParaRPr lang="en-US" altLang="en-US">
              <a:cs typeface="Arial" charset="0"/>
            </a:endParaRP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GB" altLang="en-US">
                <a:cs typeface="Arial" charset="0"/>
              </a:rPr>
              <a:t>Entire contents © 2002 Gartner, Inc. All rights reserved.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Page</a:t>
            </a:r>
            <a:r>
              <a:rPr lang="en-US" altLang="en-US">
                <a:cs typeface="Arial" charset="0"/>
              </a:rPr>
              <a:t> </a:t>
            </a:r>
            <a:fld id="{D2EB7550-034E-432B-B90A-0E97D5FC525C}" type="slidenum">
              <a:rPr lang="en-US" altLang="en-US">
                <a:cs typeface="Arial" charset="0"/>
              </a:rPr>
              <a:pPr/>
              <a:t>18</a:t>
            </a:fld>
            <a:endParaRPr lang="en-US" altLang="en-US">
              <a:cs typeface="Arial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GB" altLang="en-US">
                <a:cs typeface="Arial" charset="0"/>
              </a:rPr>
              <a:t>FullCompanyName 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Title 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Engagement: xxxxxxxxx—DayMonthYear</a:t>
            </a:r>
            <a:endParaRPr lang="en-US" altLang="en-US">
              <a:cs typeface="Arial" charset="0"/>
            </a:endParaRP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GB" altLang="en-US">
                <a:cs typeface="Arial" charset="0"/>
              </a:rPr>
              <a:t>Entire contents © 2002 Gartner, Inc. All rights reserved.</a:t>
            </a:r>
            <a:br>
              <a:rPr lang="en-GB" altLang="en-US">
                <a:cs typeface="Arial" charset="0"/>
              </a:rPr>
            </a:br>
            <a:r>
              <a:rPr lang="en-GB" altLang="en-US">
                <a:cs typeface="Arial" charset="0"/>
              </a:rPr>
              <a:t>Page</a:t>
            </a:r>
            <a:r>
              <a:rPr lang="en-US" altLang="en-US">
                <a:cs typeface="Arial" charset="0"/>
              </a:rPr>
              <a:t> </a:t>
            </a:r>
            <a:fld id="{621F61FA-C76F-42F3-9BE9-E97B5E89834A}" type="slidenum">
              <a:rPr lang="en-US" altLang="en-US">
                <a:cs typeface="Arial" charset="0"/>
              </a:rPr>
              <a:pPr/>
              <a:t>19</a:t>
            </a:fld>
            <a:endParaRPr lang="en-US" altLang="en-US">
              <a:cs typeface="Arial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2625"/>
            <a:ext cx="4573588" cy="3430588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165100"/>
          </a:xfrm>
          <a:noFill/>
          <a:ln/>
        </p:spPr>
        <p:txBody>
          <a:bodyPr lIns="89729" tIns="44864" rIns="89729" bIns="44864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N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F9ACE-6DE3-4F72-9BF9-C50DBCB1F8A4}" type="slidenum">
              <a:rPr lang="en-IN" smtClean="0"/>
              <a:pPr/>
              <a:t>40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533400"/>
            <a:ext cx="4845050" cy="3633788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4570413"/>
            <a:ext cx="6456363" cy="382428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B6220-8759-46C9-B8FD-AB891F909D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FF657-C0DE-4A18-A722-88D514E8DFAD}" type="datetimeFigureOut">
              <a:rPr lang="en-US" smtClean="0"/>
              <a:pPr/>
              <a:t>5/27/2011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19735-BE98-43B1-8075-CD4E7D14B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ganesh@tutorvista.com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Verdana" pitchFamily="34" charset="0"/>
              </a:rPr>
              <a:t>Entrepreneurship </a:t>
            </a:r>
            <a:r>
              <a:rPr lang="en-US" sz="3600" dirty="0" smtClean="0">
                <a:solidFill>
                  <a:schemeClr val="tx2"/>
                </a:solidFill>
                <a:latin typeface="Verdana" pitchFamily="34" charset="0"/>
              </a:rPr>
              <a:t>– Pleasure, Pressure and Perils </a:t>
            </a:r>
            <a:endParaRPr lang="en-US" sz="3600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590800"/>
            <a:ext cx="57912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Pressure</a:t>
            </a:r>
          </a:p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-taking the plunge</a:t>
            </a:r>
          </a:p>
          <a:p>
            <a:pPr algn="ctr"/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-surviving the take off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The Big Idea </a:t>
            </a:r>
            <a:endParaRPr lang="en-GB" sz="3000" dirty="0" smtClean="0">
              <a:latin typeface="Verdana" pitchFamily="34" charset="0"/>
            </a:endParaRP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549400" y="1762720"/>
            <a:ext cx="2955774" cy="3726656"/>
            <a:chOff x="432" y="818"/>
            <a:chExt cx="1955" cy="2504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invGray">
            <a:xfrm rot="5400000">
              <a:off x="1333" y="398"/>
              <a:ext cx="633" cy="1474"/>
            </a:xfrm>
            <a:prstGeom prst="rect">
              <a:avLst/>
            </a:prstGeom>
            <a:solidFill>
              <a:srgbClr val="E7E6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90000" bIns="90000" anchor="ctr"/>
            <a:lstStyle/>
            <a:p>
              <a:pPr algn="l"/>
              <a:r>
                <a:rPr lang="en-US" sz="1500" dirty="0">
                  <a:latin typeface="Verdana" pitchFamily="34" charset="0"/>
                </a:rPr>
                <a:t>Opportunity Identification</a:t>
              </a:r>
              <a:endParaRPr lang="en-GB" sz="1500" dirty="0">
                <a:latin typeface="Verdana" pitchFamily="34" charset="0"/>
              </a:endParaRP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invGray">
            <a:xfrm rot="5400000">
              <a:off x="1333" y="1351"/>
              <a:ext cx="633" cy="1474"/>
            </a:xfrm>
            <a:prstGeom prst="rect">
              <a:avLst/>
            </a:prstGeom>
            <a:solidFill>
              <a:srgbClr val="E7E6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90000" bIns="90000"/>
            <a:lstStyle/>
            <a:p>
              <a:pPr marL="108116" indent="-108116">
                <a:spcBef>
                  <a:spcPct val="10000"/>
                </a:spcBef>
                <a:spcAft>
                  <a:spcPct val="10000"/>
                </a:spcAft>
              </a:pPr>
              <a:r>
                <a:rPr lang="en-US" sz="1500" dirty="0">
                  <a:latin typeface="Verdana" pitchFamily="34" charset="0"/>
                </a:rPr>
                <a:t>Market side</a:t>
              </a:r>
            </a:p>
            <a:p>
              <a:pPr marL="108116" indent="-108116">
                <a:spcBef>
                  <a:spcPct val="10000"/>
                </a:spcBef>
                <a:spcAft>
                  <a:spcPct val="10000"/>
                </a:spcAft>
                <a:buClr>
                  <a:srgbClr val="75272E"/>
                </a:buClr>
                <a:buSzPct val="115000"/>
                <a:buFontTx/>
                <a:buChar char="•"/>
              </a:pPr>
              <a:r>
                <a:rPr lang="en-US" sz="1500" dirty="0">
                  <a:latin typeface="Verdana" pitchFamily="34" charset="0"/>
                </a:rPr>
                <a:t> Market study</a:t>
              </a:r>
            </a:p>
            <a:p>
              <a:pPr marL="108116" indent="-108116">
                <a:buClr>
                  <a:srgbClr val="75272E"/>
                </a:buClr>
                <a:buSzPct val="115000"/>
                <a:buFontTx/>
                <a:buChar char="•"/>
              </a:pPr>
              <a:r>
                <a:rPr lang="en-US" sz="1500" dirty="0">
                  <a:latin typeface="Verdana" pitchFamily="34" charset="0"/>
                </a:rPr>
                <a:t> Competition</a:t>
              </a:r>
              <a:endParaRPr lang="en-GB" sz="1500" dirty="0">
                <a:latin typeface="Verdana" pitchFamily="34" charset="0"/>
              </a:endParaRP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invGray">
            <a:xfrm rot="5400000">
              <a:off x="1332" y="2269"/>
              <a:ext cx="633" cy="1474"/>
            </a:xfrm>
            <a:prstGeom prst="rect">
              <a:avLst/>
            </a:prstGeom>
            <a:solidFill>
              <a:srgbClr val="E7E6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90000" bIns="90000"/>
            <a:lstStyle/>
            <a:p>
              <a:pPr marL="216233" indent="-216233">
                <a:spcBef>
                  <a:spcPct val="10000"/>
                </a:spcBef>
              </a:pPr>
              <a:r>
                <a:rPr lang="en-US" sz="1400" dirty="0">
                  <a:latin typeface="Verdana" pitchFamily="34" charset="0"/>
                </a:rPr>
                <a:t>Supply side</a:t>
              </a:r>
            </a:p>
            <a:p>
              <a:pPr marL="216233" indent="-216233">
                <a:spcBef>
                  <a:spcPct val="10000"/>
                </a:spcBef>
                <a:buClr>
                  <a:srgbClr val="75272E"/>
                </a:buClr>
                <a:buSzPct val="115000"/>
                <a:buFontTx/>
                <a:buChar char="•"/>
              </a:pPr>
              <a:r>
                <a:rPr lang="en-US" sz="1400" dirty="0">
                  <a:latin typeface="Verdana" pitchFamily="34" charset="0"/>
                </a:rPr>
                <a:t>Resources required</a:t>
              </a:r>
            </a:p>
            <a:p>
              <a:pPr marL="216233" indent="-216233">
                <a:buClr>
                  <a:srgbClr val="75272E"/>
                </a:buClr>
                <a:buSzPct val="115000"/>
                <a:buFontTx/>
                <a:buChar char="•"/>
              </a:pPr>
              <a:r>
                <a:rPr lang="en-US" sz="1400" dirty="0">
                  <a:latin typeface="Verdana" pitchFamily="34" charset="0"/>
                </a:rPr>
                <a:t>Capabilities in hand</a:t>
              </a:r>
              <a:endParaRPr lang="en-GB" sz="1400" dirty="0">
                <a:latin typeface="Verdana" pitchFamily="34" charset="0"/>
              </a:endParaRPr>
            </a:p>
          </p:txBody>
        </p:sp>
        <p:sp>
          <p:nvSpPr>
            <p:cNvPr id="6159" name="AutoShape 21"/>
            <p:cNvSpPr>
              <a:spLocks noChangeArrowheads="1"/>
            </p:cNvSpPr>
            <p:nvPr/>
          </p:nvSpPr>
          <p:spPr bwMode="invGray">
            <a:xfrm rot="5400000">
              <a:off x="-616" y="1868"/>
              <a:ext cx="2496" cy="399"/>
            </a:xfrm>
            <a:prstGeom prst="chevron">
              <a:avLst>
                <a:gd name="adj" fmla="val 25283"/>
              </a:avLst>
            </a:prstGeom>
            <a:solidFill>
              <a:srgbClr val="E7E6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90000" bIns="90000" anchor="ctr"/>
            <a:lstStyle/>
            <a:p>
              <a:r>
                <a:rPr lang="en-US" sz="1700" dirty="0">
                  <a:latin typeface="Verdana" pitchFamily="34" charset="0"/>
                </a:rPr>
                <a:t>Key Challenge</a:t>
              </a:r>
              <a:endParaRPr lang="en-GB" sz="1700" dirty="0">
                <a:latin typeface="Verdana" pitchFamily="34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4728937" y="1756767"/>
            <a:ext cx="3134178" cy="3726656"/>
            <a:chOff x="2592" y="814"/>
            <a:chExt cx="2073" cy="2504"/>
          </a:xfrm>
        </p:grpSpPr>
        <p:sp>
          <p:nvSpPr>
            <p:cNvPr id="6151" name="Rectangle 24"/>
            <p:cNvSpPr>
              <a:spLocks noChangeArrowheads="1"/>
            </p:cNvSpPr>
            <p:nvPr/>
          </p:nvSpPr>
          <p:spPr bwMode="invGray">
            <a:xfrm rot="5400000">
              <a:off x="3609" y="278"/>
              <a:ext cx="518" cy="1589"/>
            </a:xfrm>
            <a:prstGeom prst="rect">
              <a:avLst/>
            </a:prstGeom>
            <a:solidFill>
              <a:srgbClr val="A1CA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90000" bIns="90000" anchor="ctr"/>
            <a:lstStyle/>
            <a:p>
              <a:pPr algn="l"/>
              <a:r>
                <a:rPr lang="en-US" sz="1500" dirty="0">
                  <a:latin typeface="Verdana" pitchFamily="34" charset="0"/>
                </a:rPr>
                <a:t>Ability to deal with uncertainty</a:t>
              </a:r>
              <a:endParaRPr lang="en-GB" sz="1500" dirty="0">
                <a:latin typeface="Verdana" pitchFamily="34" charset="0"/>
              </a:endParaRPr>
            </a:p>
          </p:txBody>
        </p:sp>
        <p:sp>
          <p:nvSpPr>
            <p:cNvPr id="6152" name="Rectangle 25"/>
            <p:cNvSpPr>
              <a:spLocks noChangeArrowheads="1"/>
            </p:cNvSpPr>
            <p:nvPr/>
          </p:nvSpPr>
          <p:spPr bwMode="invGray">
            <a:xfrm rot="5400000">
              <a:off x="3612" y="914"/>
              <a:ext cx="518" cy="1589"/>
            </a:xfrm>
            <a:prstGeom prst="rect">
              <a:avLst/>
            </a:prstGeom>
            <a:solidFill>
              <a:srgbClr val="A1CA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90000" bIns="90000" anchor="ctr"/>
            <a:lstStyle/>
            <a:p>
              <a:pPr marL="108116" indent="-108116">
                <a:spcBef>
                  <a:spcPct val="10000"/>
                </a:spcBef>
                <a:spcAft>
                  <a:spcPct val="10000"/>
                </a:spcAft>
              </a:pPr>
              <a:r>
                <a:rPr lang="en-US" sz="1500" dirty="0">
                  <a:latin typeface="Verdana" pitchFamily="34" charset="0"/>
                </a:rPr>
                <a:t>Assess opportunity</a:t>
              </a:r>
              <a:endParaRPr lang="en-GB" sz="1500" dirty="0">
                <a:latin typeface="Verdana" pitchFamily="34" charset="0"/>
              </a:endParaRPr>
            </a:p>
          </p:txBody>
        </p:sp>
        <p:sp>
          <p:nvSpPr>
            <p:cNvPr id="6153" name="Rectangle 26"/>
            <p:cNvSpPr>
              <a:spLocks noChangeArrowheads="1"/>
            </p:cNvSpPr>
            <p:nvPr/>
          </p:nvSpPr>
          <p:spPr bwMode="invGray">
            <a:xfrm rot="5400000">
              <a:off x="3611" y="1586"/>
              <a:ext cx="518" cy="1589"/>
            </a:xfrm>
            <a:prstGeom prst="rect">
              <a:avLst/>
            </a:prstGeom>
            <a:solidFill>
              <a:srgbClr val="A1CA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54864" bIns="73152" anchor="ctr"/>
            <a:lstStyle/>
            <a:p>
              <a:pPr algn="l">
                <a:lnSpc>
                  <a:spcPct val="90000"/>
                </a:lnSpc>
                <a:spcBef>
                  <a:spcPct val="10000"/>
                </a:spcBef>
              </a:pPr>
              <a:r>
                <a:rPr lang="en-US" sz="1500" dirty="0">
                  <a:latin typeface="Verdana" pitchFamily="34" charset="0"/>
                </a:rPr>
                <a:t>Watch against prudent assessment </a:t>
              </a:r>
              <a:r>
                <a:rPr lang="en-US" sz="1500" dirty="0" err="1">
                  <a:latin typeface="Verdana" pitchFamily="34" charset="0"/>
                </a:rPr>
                <a:t>vs</a:t>
              </a:r>
              <a:r>
                <a:rPr lang="en-US" sz="1500" dirty="0">
                  <a:latin typeface="Verdana" pitchFamily="34" charset="0"/>
                </a:rPr>
                <a:t> “paralysis by analysis”</a:t>
              </a:r>
              <a:endParaRPr lang="en-GB" sz="1500" dirty="0">
                <a:latin typeface="Verdana" pitchFamily="34" charset="0"/>
              </a:endParaRPr>
            </a:p>
          </p:txBody>
        </p:sp>
        <p:sp>
          <p:nvSpPr>
            <p:cNvPr id="6154" name="AutoShape 27"/>
            <p:cNvSpPr>
              <a:spLocks noChangeArrowheads="1"/>
            </p:cNvSpPr>
            <p:nvPr/>
          </p:nvSpPr>
          <p:spPr bwMode="invGray">
            <a:xfrm rot="5400000">
              <a:off x="1544" y="1870"/>
              <a:ext cx="2496" cy="399"/>
            </a:xfrm>
            <a:prstGeom prst="chevron">
              <a:avLst>
                <a:gd name="adj" fmla="val 25283"/>
              </a:avLst>
            </a:prstGeom>
            <a:solidFill>
              <a:srgbClr val="A1CA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90000" bIns="90000" anchor="ctr"/>
            <a:lstStyle/>
            <a:p>
              <a:r>
                <a:rPr lang="en-US" sz="1700" dirty="0">
                  <a:latin typeface="Verdana" pitchFamily="34" charset="0"/>
                </a:rPr>
                <a:t>Approach</a:t>
              </a:r>
              <a:endParaRPr lang="en-GB" sz="1700" dirty="0">
                <a:latin typeface="Verdana" pitchFamily="34" charset="0"/>
              </a:endParaRPr>
            </a:p>
          </p:txBody>
        </p:sp>
        <p:sp>
          <p:nvSpPr>
            <p:cNvPr id="6155" name="Rectangle 28"/>
            <p:cNvSpPr>
              <a:spLocks noChangeArrowheads="1"/>
            </p:cNvSpPr>
            <p:nvPr/>
          </p:nvSpPr>
          <p:spPr bwMode="invGray">
            <a:xfrm rot="5400000">
              <a:off x="3611" y="2248"/>
              <a:ext cx="518" cy="1589"/>
            </a:xfrm>
            <a:prstGeom prst="rect">
              <a:avLst/>
            </a:prstGeom>
            <a:solidFill>
              <a:srgbClr val="A1CAC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tIns="90000" bIns="90000" anchor="ctr"/>
            <a:lstStyle/>
            <a:p>
              <a:pPr algn="l">
                <a:spcBef>
                  <a:spcPct val="10000"/>
                </a:spcBef>
              </a:pPr>
              <a:r>
                <a:rPr lang="en-US" sz="1500" dirty="0">
                  <a:latin typeface="Verdana" pitchFamily="34" charset="0"/>
                </a:rPr>
                <a:t>Be prepared to take a “Call”</a:t>
              </a:r>
              <a:endParaRPr lang="en-GB" sz="1500" dirty="0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28625" y="692150"/>
            <a:ext cx="8501063" cy="8794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000" dirty="0" smtClean="0">
                <a:latin typeface="Verdana" pitchFamily="34" charset="0"/>
              </a:rPr>
              <a:t>External Capital vs. Bootstrapping?</a:t>
            </a:r>
            <a:r>
              <a:rPr lang="en-US" sz="3000" dirty="0" smtClean="0">
                <a:latin typeface="Verdana" pitchFamily="34" charset="0"/>
                <a:cs typeface="Arabic Typesetting" pitchFamily="66" charset="-78"/>
              </a:rPr>
              <a:t/>
            </a:r>
            <a:br>
              <a:rPr lang="en-US" sz="3000" dirty="0" smtClean="0">
                <a:latin typeface="Verdana" pitchFamily="34" charset="0"/>
                <a:cs typeface="Arabic Typesetting" pitchFamily="66" charset="-78"/>
              </a:rPr>
            </a:br>
            <a:endParaRPr lang="en-IN" sz="3000" dirty="0" smtClean="0">
              <a:latin typeface="Verdana" pitchFamily="34" charset="0"/>
              <a:cs typeface="Arabic Typesetting" pitchFamily="66" charset="-78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>
          <a:xfrm>
            <a:off x="381000" y="2286000"/>
            <a:ext cx="8229600" cy="2757488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What is the peak funding requirement?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What capital needed to break even?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What is the risk appetite and funding ability?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Non-financial benefits of external capital?</a:t>
            </a:r>
          </a:p>
          <a:p>
            <a:pPr>
              <a:buFont typeface="Arial" charset="0"/>
              <a:buNone/>
            </a:pPr>
            <a:endParaRPr lang="en-IN" sz="2200" dirty="0" smtClean="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>
          <a:xfrm>
            <a:off x="428625" y="274638"/>
            <a:ext cx="8258175" cy="11541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>
                <a:latin typeface="Verdana" pitchFamily="34" charset="0"/>
              </a:rPr>
              <a:t>Profitability </a:t>
            </a:r>
            <a:r>
              <a:rPr lang="en-US" sz="3000" dirty="0" err="1" smtClean="0">
                <a:latin typeface="Verdana" pitchFamily="34" charset="0"/>
              </a:rPr>
              <a:t>vs</a:t>
            </a:r>
            <a:r>
              <a:rPr lang="en-US" sz="3000" dirty="0" smtClean="0">
                <a:latin typeface="Verdana" pitchFamily="34" charset="0"/>
              </a:rPr>
              <a:t> Scale </a:t>
            </a:r>
            <a:endParaRPr lang="en-IN" sz="3000" dirty="0" smtClean="0">
              <a:latin typeface="Verdana" pitchFamily="34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362200"/>
            <a:ext cx="8229600" cy="2590800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Do businesses need to be scalable – Boutique/ Lifestyle Businesses?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Individual predisposition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Commercial prerequisite for scale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What is your end objective?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Built to Last </a:t>
            </a:r>
            <a:r>
              <a:rPr lang="en-US" sz="3000" dirty="0" err="1" smtClean="0">
                <a:latin typeface="Verdana" pitchFamily="34" charset="0"/>
              </a:rPr>
              <a:t>vs</a:t>
            </a:r>
            <a:r>
              <a:rPr lang="en-US" sz="3000" dirty="0" smtClean="0">
                <a:latin typeface="Verdana" pitchFamily="34" charset="0"/>
              </a:rPr>
              <a:t> Built to Flip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2286000"/>
            <a:ext cx="8229600" cy="2438400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What is your end objective?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Company life cycle – Product life cycle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Stakeholders’ predisposition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External environment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Greenfield vs. Proven Models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>
          <a:xfrm>
            <a:off x="571500" y="1643063"/>
            <a:ext cx="8229600" cy="4525962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Blue Ocean strategy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Tolerance for mistakes – No peer comparison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Setting own standards 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Lesser margin for error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Market estimation and potential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Availability of skills and expertise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Imitation strategy or Follow best practices</a:t>
            </a:r>
          </a:p>
          <a:p>
            <a:pPr>
              <a:lnSpc>
                <a:spcPct val="80000"/>
              </a:lnSpc>
            </a:pPr>
            <a:endParaRPr lang="en-US" sz="2200" dirty="0" smtClean="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err="1" smtClean="0">
                <a:latin typeface="Verdana" pitchFamily="34" charset="0"/>
              </a:rPr>
              <a:t>TutorVista</a:t>
            </a:r>
            <a:endParaRPr lang="en-US" sz="3000" dirty="0" smtClean="0">
              <a:latin typeface="Verdana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09600" y="2286000"/>
            <a:ext cx="5000625" cy="2819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82058" tIns="41029" rIns="82058" bIns="41029" anchor="ctr"/>
          <a:lstStyle/>
          <a:p>
            <a:pPr defTabSz="820738" eaLnBrk="0" hangingPunct="0">
              <a:lnSpc>
                <a:spcPct val="195000"/>
              </a:lnSpc>
              <a:buFont typeface="Wingdings" pitchFamily="2" charset="2"/>
              <a:buNone/>
            </a:pPr>
            <a:r>
              <a:rPr lang="en-US" sz="1400" b="1" dirty="0">
                <a:latin typeface="Verdana" pitchFamily="34" charset="0"/>
              </a:rPr>
              <a:t>                         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Char char="§"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New opportunities- Internet , VoIP, technology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 Don’t be a follower – no ITS / </a:t>
            </a:r>
            <a:r>
              <a:rPr lang="en-US" sz="1400" dirty="0" err="1">
                <a:solidFill>
                  <a:schemeClr val="bg1"/>
                </a:solidFill>
                <a:latin typeface="Verdana" pitchFamily="34" charset="0"/>
              </a:rPr>
              <a:t>ITES</a:t>
            </a:r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/</a:t>
            </a:r>
            <a:r>
              <a:rPr lang="en-US" sz="1400" dirty="0" err="1">
                <a:solidFill>
                  <a:schemeClr val="bg1"/>
                </a:solidFill>
                <a:latin typeface="Verdana" pitchFamily="34" charset="0"/>
              </a:rPr>
              <a:t>BPO</a:t>
            </a:r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/ CC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  <a:latin typeface="Verdana" pitchFamily="34" charset="0"/>
              </a:rPr>
              <a:t> Scalable business 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No head on conflict with big players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  <a:latin typeface="Verdana" pitchFamily="34" charset="0"/>
              </a:rPr>
              <a:t> Create barriers to entry through scale / </a:t>
            </a:r>
            <a:r>
              <a:rPr lang="en-US" sz="1400" dirty="0" smtClean="0">
                <a:solidFill>
                  <a:schemeClr val="bg1"/>
                </a:solidFill>
                <a:latin typeface="Verdana" pitchFamily="34" charset="0"/>
              </a:rPr>
              <a:t>model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None/>
            </a:pPr>
            <a:r>
              <a:rPr lang="en-US" sz="1400" b="1" dirty="0" smtClean="0">
                <a:latin typeface="Verdana" pitchFamily="34" charset="0"/>
              </a:rPr>
              <a:t>                      </a:t>
            </a:r>
          </a:p>
          <a:p>
            <a:pPr defTabSz="820738" eaLnBrk="0" hangingPunct="0">
              <a:lnSpc>
                <a:spcPct val="195000"/>
              </a:lnSpc>
              <a:buFont typeface="Wingdings" pitchFamily="2" charset="2"/>
              <a:buNone/>
            </a:pPr>
            <a:endParaRPr lang="en-US" sz="1400" b="1" dirty="0">
              <a:latin typeface="Verdana" pitchFamily="34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85750" y="1589088"/>
            <a:ext cx="5936979" cy="42141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Guiding axiom: Innovate </a:t>
            </a: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– be a pioneer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334000"/>
            <a:ext cx="6858000" cy="1107996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defTabSz="820738" eaLnBrk="0" hangingPunct="0">
              <a:defRPr/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Result: </a:t>
            </a:r>
            <a:r>
              <a:rPr lang="en-AU" sz="2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New Business </a:t>
            </a:r>
            <a:r>
              <a:rPr lang="en-AU" sz="2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model that offers </a:t>
            </a:r>
          </a:p>
          <a:p>
            <a:pPr defTabSz="820738" eaLnBrk="0" hangingPunct="0">
              <a:defRPr/>
            </a:pPr>
            <a:r>
              <a:rPr lang="en-AU" sz="2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n-AU" sz="2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Price / </a:t>
            </a:r>
            <a:r>
              <a:rPr lang="en-AU" sz="2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convenience / </a:t>
            </a:r>
            <a:r>
              <a:rPr lang="en-AU" sz="2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value</a:t>
            </a:r>
            <a:endParaRPr lang="en-AU" sz="2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200" dirty="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0800" y="2667000"/>
            <a:ext cx="39624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Perils</a:t>
            </a:r>
            <a:endParaRPr lang="en-US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Key challenges for an entrepreneur </a:t>
            </a:r>
            <a:endParaRPr lang="en-GB" sz="3000" dirty="0" smtClean="0">
              <a:latin typeface="Verdana" pitchFamily="34" charset="0"/>
            </a:endParaRPr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725714" y="1600200"/>
            <a:ext cx="3410857" cy="205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0" tIns="0" rIns="0" bIns="0"/>
          <a:lstStyle/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sz="2000" dirty="0">
                <a:solidFill>
                  <a:schemeClr val="bg1"/>
                </a:solidFill>
                <a:latin typeface="Verdana" pitchFamily="34" charset="0"/>
              </a:rPr>
              <a:t>Getting Resources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Verdana" pitchFamily="34" charset="0"/>
              </a:rPr>
              <a:t>Team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Verdana" pitchFamily="34" charset="0"/>
              </a:rPr>
              <a:t>Finance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Verdana" pitchFamily="34" charset="0"/>
              </a:rPr>
              <a:t>Infrastructure</a:t>
            </a:r>
          </a:p>
        </p:txBody>
      </p:sp>
      <p:sp>
        <p:nvSpPr>
          <p:cNvPr id="7173" name="Rectangle 11"/>
          <p:cNvSpPr>
            <a:spLocks noChangeArrowheads="1"/>
          </p:cNvSpPr>
          <p:nvPr/>
        </p:nvSpPr>
        <p:spPr bwMode="auto">
          <a:xfrm>
            <a:off x="4724399" y="1600200"/>
            <a:ext cx="3886201" cy="2057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0" tIns="0" rIns="0" bIns="0"/>
          <a:lstStyle/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dirty="0">
                <a:solidFill>
                  <a:schemeClr val="bg1"/>
                </a:solidFill>
                <a:latin typeface="Verdana" pitchFamily="34" charset="0"/>
              </a:rPr>
              <a:t>Concept Finalization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Verdana" pitchFamily="34" charset="0"/>
              </a:rPr>
              <a:t>Get additional data points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Verdana" pitchFamily="34" charset="0"/>
              </a:rPr>
              <a:t>Test market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Verdana" pitchFamily="34" charset="0"/>
              </a:rPr>
              <a:t>Iteratively fine tune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268755"/>
            <a:ext cx="3657600" cy="1615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Market Acceptance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Attaining critical mass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Acquiring reference clients</a:t>
            </a:r>
            <a:endParaRPr lang="en-US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24400" y="4267201"/>
            <a:ext cx="3962400" cy="158056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Sales &amp; Marketing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Direct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Alliance / Partnering approach</a:t>
            </a:r>
            <a:endParaRPr lang="en-US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725714" y="1999059"/>
            <a:ext cx="8236857" cy="3639741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0" tIns="0" rIns="0" bIns="0"/>
          <a:lstStyle/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 Be </a:t>
            </a: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a learning organization</a:t>
            </a:r>
          </a:p>
          <a:p>
            <a:pPr marL="756815" lvl="1" indent="-324349" defTabSz="967041">
              <a:lnSpc>
                <a:spcPct val="120000"/>
              </a:lnSpc>
              <a:spcBef>
                <a:spcPct val="35000"/>
              </a:spcBef>
              <a:buClr>
                <a:srgbClr val="074B88"/>
              </a:buClr>
              <a:buSzPct val="80000"/>
              <a:buFont typeface="Arial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Act, learn, improve, guard against procrastination for attaining best solution</a:t>
            </a:r>
          </a:p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 Accept </a:t>
            </a: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feedback</a:t>
            </a:r>
          </a:p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 Be flexible </a:t>
            </a: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to change</a:t>
            </a:r>
          </a:p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 Make the call; take “</a:t>
            </a: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Individual decisions”</a:t>
            </a:r>
          </a:p>
          <a:p>
            <a:pPr marL="324349" indent="-324349" defTabSz="967041">
              <a:lnSpc>
                <a:spcPct val="120000"/>
              </a:lnSpc>
              <a:spcBef>
                <a:spcPct val="35000"/>
              </a:spcBef>
              <a:buClr>
                <a:schemeClr val="accent1"/>
              </a:buClr>
              <a:buSzPct val="80000"/>
            </a:pPr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 Follow </a:t>
            </a:r>
            <a:r>
              <a:rPr lang="en-US" sz="2200" dirty="0">
                <a:solidFill>
                  <a:schemeClr val="bg1"/>
                </a:solidFill>
                <a:latin typeface="Verdana" pitchFamily="34" charset="0"/>
              </a:rPr>
              <a:t>the money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Key challenges for an entrepreneur </a:t>
            </a:r>
            <a:endParaRPr kumimoji="0" lang="en-GB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/>
        </p:nvGraphicFramePr>
        <p:xfrm>
          <a:off x="1371600" y="533400"/>
          <a:ext cx="71628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err="1" smtClean="0">
                <a:latin typeface="Verdana" pitchFamily="34" charset="0"/>
              </a:rPr>
              <a:t>TutorVista</a:t>
            </a:r>
            <a:r>
              <a:rPr lang="en-US" sz="3000" dirty="0" smtClean="0">
                <a:latin typeface="Verdana" pitchFamily="34" charset="0"/>
              </a:rPr>
              <a:t>: Challenges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035969" y="2286000"/>
            <a:ext cx="5072063" cy="33686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82058" tIns="41029" rIns="82058" bIns="41029" anchor="ctr"/>
          <a:lstStyle/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>
                <a:latin typeface="Verdana" pitchFamily="34" charset="0"/>
              </a:rPr>
              <a:t> Average age : 50 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>
                <a:latin typeface="Verdana" pitchFamily="34" charset="0"/>
              </a:rPr>
              <a:t> Many of them : Computer Illiterate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>
                <a:latin typeface="Verdana" pitchFamily="34" charset="0"/>
              </a:rPr>
              <a:t> Working at midnight and at 3 AM </a:t>
            </a:r>
            <a:r>
              <a:rPr lang="en-US" sz="1600" dirty="0" err="1">
                <a:latin typeface="Verdana" pitchFamily="34" charset="0"/>
              </a:rPr>
              <a:t>IST</a:t>
            </a:r>
            <a:endParaRPr lang="en-US" sz="1600" dirty="0">
              <a:latin typeface="Verdana" pitchFamily="34" charset="0"/>
            </a:endParaRP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>
                <a:latin typeface="Verdana" pitchFamily="34" charset="0"/>
              </a:rPr>
              <a:t> Flaky Internet connection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>
                <a:latin typeface="Verdana" pitchFamily="34" charset="0"/>
              </a:rPr>
              <a:t> Sudden disruption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>
                <a:latin typeface="Verdana" pitchFamily="34" charset="0"/>
              </a:rPr>
              <a:t> Remote distributed work force without</a:t>
            </a:r>
          </a:p>
          <a:p>
            <a:pPr algn="just" defTabSz="820738" eaLnBrk="0" hangingPunct="0">
              <a:lnSpc>
                <a:spcPct val="150000"/>
              </a:lnSpc>
            </a:pPr>
            <a:r>
              <a:rPr lang="en-US" sz="1600" dirty="0">
                <a:latin typeface="Verdana" pitchFamily="34" charset="0"/>
              </a:rPr>
              <a:t>   face to face contact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31311" y="1500188"/>
            <a:ext cx="4681378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2200" dirty="0">
                <a:latin typeface="Verdana" pitchFamily="34" charset="0"/>
              </a:rPr>
              <a:t> </a:t>
            </a:r>
            <a:r>
              <a:rPr lang="en-US" sz="2200" dirty="0" smtClean="0">
                <a:latin typeface="Verdana" pitchFamily="34" charset="0"/>
              </a:rPr>
              <a:t>Creating a different workforce</a:t>
            </a:r>
            <a:endParaRPr lang="en-US" sz="2200" dirty="0">
              <a:latin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85900" y="5867400"/>
            <a:ext cx="6172200" cy="43088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Verdana" pitchFamily="34" charset="0"/>
              </a:rPr>
              <a:t>Lesson: Be prepared; plan for any event </a:t>
            </a:r>
            <a:endParaRPr lang="en-US" sz="2200" dirty="0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err="1" smtClean="0">
                <a:latin typeface="Verdana" pitchFamily="34" charset="0"/>
              </a:rPr>
              <a:t>TutorVista</a:t>
            </a:r>
            <a:r>
              <a:rPr lang="en-US" sz="3000" dirty="0" smtClean="0">
                <a:latin typeface="Verdana" pitchFamily="34" charset="0"/>
              </a:rPr>
              <a:t>: Challenges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035969" y="1905000"/>
            <a:ext cx="5072063" cy="33686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82058" tIns="41029" rIns="82058" bIns="41029" anchor="ctr"/>
          <a:lstStyle/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Verdana" pitchFamily="34" charset="0"/>
              </a:rPr>
              <a:t> New concept – will students accept  e-tutor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Verdana" pitchFamily="34" charset="0"/>
              </a:rPr>
              <a:t> Will US / UK parents accept Indian tutor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Verdana" pitchFamily="34" charset="0"/>
              </a:rPr>
              <a:t> Can we acquire customers profitably ?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Verdana" pitchFamily="34" charset="0"/>
              </a:rPr>
              <a:t> Can we hire , train and deploy Tutors  </a:t>
            </a:r>
          </a:p>
          <a:p>
            <a:pPr algn="just" defTabSz="820738" eaLnBrk="0" hangingPunct="0">
              <a:lnSpc>
                <a:spcPct val="150000"/>
              </a:lnSpc>
            </a:pPr>
            <a:r>
              <a:rPr lang="en-US" sz="1600" dirty="0" smtClean="0">
                <a:latin typeface="Verdana" pitchFamily="34" charset="0"/>
              </a:rPr>
              <a:t>   cost effectively ?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Verdana" pitchFamily="34" charset="0"/>
              </a:rPr>
              <a:t> Will the technology platform be able to </a:t>
            </a:r>
          </a:p>
          <a:p>
            <a:pPr algn="just" defTabSz="820738" eaLnBrk="0" hangingPunct="0">
              <a:lnSpc>
                <a:spcPct val="150000"/>
              </a:lnSpc>
            </a:pPr>
            <a:r>
              <a:rPr lang="en-US" sz="1600" dirty="0" smtClean="0">
                <a:latin typeface="Verdana" pitchFamily="34" charset="0"/>
              </a:rPr>
              <a:t>  handle thousands of sessions in real-time</a:t>
            </a:r>
          </a:p>
          <a:p>
            <a:pPr algn="just" defTabSz="820738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Verdana" pitchFamily="34" charset="0"/>
              </a:rPr>
              <a:t> Will the platform / portal be able to scale ?</a:t>
            </a:r>
            <a:endParaRPr lang="en-US" sz="1600" dirty="0">
              <a:latin typeface="Verdana" pitchFamily="34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562396" y="1371600"/>
            <a:ext cx="4019209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2200" dirty="0" smtClean="0">
                <a:latin typeface="Verdana" pitchFamily="34" charset="0"/>
              </a:rPr>
              <a:t>No past practices to follow </a:t>
            </a:r>
            <a:endParaRPr lang="en-US" sz="2200" dirty="0">
              <a:latin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410200"/>
            <a:ext cx="7848600" cy="1107996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 defTabSz="820738" eaLnBrk="0" hangingPunct="0">
              <a:defRPr/>
            </a:pPr>
            <a:r>
              <a:rPr lang="en-US" sz="2200" dirty="0" smtClean="0">
                <a:latin typeface="Verdana" pitchFamily="34" charset="0"/>
              </a:rPr>
              <a:t>Lesson: </a:t>
            </a:r>
            <a:r>
              <a:rPr lang="en-A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Launch </a:t>
            </a:r>
            <a:r>
              <a:rPr lang="en-A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quickly , learn and fix </a:t>
            </a:r>
          </a:p>
          <a:p>
            <a:pPr algn="ctr" defTabSz="820738" eaLnBrk="0" hangingPunct="0">
              <a:defRPr/>
            </a:pPr>
            <a:r>
              <a:rPr lang="en-A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Problems; </a:t>
            </a:r>
            <a:r>
              <a:rPr lang="en-A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Create flexible </a:t>
            </a:r>
            <a:r>
              <a:rPr lang="en-A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organization; </a:t>
            </a:r>
            <a:r>
              <a:rPr lang="en-AU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Use speed as competitive </a:t>
            </a:r>
            <a:r>
              <a:rPr lang="en-AU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weapon</a:t>
            </a:r>
            <a:endParaRPr lang="en-AU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5" name="Picture 7" descr="pic277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9400" y="2693988"/>
            <a:ext cx="4894263" cy="27892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387" name="Rectangle 2"/>
          <p:cNvSpPr>
            <a:spLocks noGrp="1"/>
          </p:cNvSpPr>
          <p:nvPr>
            <p:ph type="title"/>
          </p:nvPr>
        </p:nvSpPr>
        <p:spPr>
          <a:xfrm>
            <a:off x="285750" y="274638"/>
            <a:ext cx="8643938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376092"/>
                </a:solidFill>
                <a:latin typeface="Verdana" pitchFamily="34" charset="0"/>
              </a:rPr>
              <a:t>One on One Education Benefits Everyone – Struggling to Expert </a:t>
            </a:r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 rot="5400000">
            <a:off x="4163219" y="3909219"/>
            <a:ext cx="2833688" cy="349250"/>
          </a:xfrm>
          <a:prstGeom prst="flowChartExtract">
            <a:avLst/>
          </a:prstGeom>
          <a:gradFill rotWithShape="0">
            <a:gsLst>
              <a:gs pos="0">
                <a:srgbClr val="B7BDF7"/>
              </a:gs>
              <a:gs pos="100000">
                <a:srgbClr val="55577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85750" y="1928813"/>
            <a:ext cx="2884488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2400">
                <a:latin typeface="Verdana" pitchFamily="34" charset="0"/>
              </a:rPr>
              <a:t> Some Examples:</a:t>
            </a:r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blackWhite">
          <a:xfrm>
            <a:off x="6072188" y="2833688"/>
            <a:ext cx="3071812" cy="2446337"/>
          </a:xfrm>
          <a:prstGeom prst="star16">
            <a:avLst>
              <a:gd name="adj" fmla="val 3750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30772" tIns="30772" rIns="30772" bIns="30772" anchor="ctr"/>
          <a:lstStyle/>
          <a:p>
            <a:pPr algn="ctr" defTabSz="820738" eaLnBrk="0" hangingPunct="0">
              <a:buFontTx/>
              <a:buChar char="•"/>
              <a:defRPr/>
            </a:pPr>
            <a:endParaRPr lang="en-AU" sz="1400" b="1" dirty="0">
              <a:solidFill>
                <a:srgbClr val="FFFF00"/>
              </a:solidFill>
            </a:endParaRPr>
          </a:p>
          <a:p>
            <a:pPr algn="ctr" defTabSz="820738" eaLnBrk="0" hangingPunct="0">
              <a:buFontTx/>
              <a:buChar char="•"/>
              <a:defRPr/>
            </a:pPr>
            <a:r>
              <a:rPr lang="en-AU" sz="1400" b="1" dirty="0">
                <a:solidFill>
                  <a:srgbClr val="FFFF00"/>
                </a:solidFill>
              </a:rPr>
              <a:t>From an 8</a:t>
            </a:r>
            <a:r>
              <a:rPr lang="en-AU" sz="1400" b="1" baseline="30000" dirty="0">
                <a:solidFill>
                  <a:srgbClr val="FFFF00"/>
                </a:solidFill>
              </a:rPr>
              <a:t>th</a:t>
            </a:r>
            <a:r>
              <a:rPr lang="en-AU" sz="1400" b="1" dirty="0">
                <a:solidFill>
                  <a:srgbClr val="FFFF00"/>
                </a:solidFill>
              </a:rPr>
              <a:t> grade student</a:t>
            </a:r>
          </a:p>
          <a:p>
            <a:pPr algn="ctr" defTabSz="820738" eaLnBrk="0" hangingPunct="0">
              <a:buFontTx/>
              <a:buChar char="•"/>
              <a:defRPr/>
            </a:pPr>
            <a:endParaRPr lang="en-AU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/>
          <p:cNvPicPr>
            <a:picLocks noChangeAspect="1" noChangeArrowheads="1"/>
          </p:cNvPicPr>
          <p:nvPr/>
        </p:nvPicPr>
        <p:blipFill>
          <a:blip r:embed="rId3"/>
          <a:srcRect b="18518"/>
          <a:stretch>
            <a:fillRect/>
          </a:stretch>
        </p:blipFill>
        <p:spPr bwMode="auto">
          <a:xfrm>
            <a:off x="500063" y="2428875"/>
            <a:ext cx="5053012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376092"/>
                </a:solidFill>
                <a:latin typeface="Verdana" pitchFamily="34" charset="0"/>
              </a:rPr>
              <a:t>Interesting Perspectives from Actual Students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9750" y="2025650"/>
            <a:ext cx="3783013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1300" b="1"/>
              <a:t>Name / email hidden to protect confidentiality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3"/>
          <p:cNvSpPr>
            <a:spLocks noChangeArrowheads="1"/>
          </p:cNvSpPr>
          <p:nvPr/>
        </p:nvSpPr>
        <p:spPr bwMode="auto">
          <a:xfrm rot="5400000">
            <a:off x="3590925" y="4146551"/>
            <a:ext cx="3679825" cy="387350"/>
          </a:xfrm>
          <a:prstGeom prst="flowChartExtract">
            <a:avLst/>
          </a:prstGeom>
          <a:gradFill rotWithShape="0">
            <a:gsLst>
              <a:gs pos="0">
                <a:srgbClr val="B7BDF7"/>
              </a:gs>
              <a:gs pos="100000">
                <a:srgbClr val="55577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pic>
        <p:nvPicPr>
          <p:cNvPr id="18435" name="Picture 8"/>
          <p:cNvPicPr>
            <a:picLocks noChangeAspect="1" noChangeArrowheads="1"/>
          </p:cNvPicPr>
          <p:nvPr/>
        </p:nvPicPr>
        <p:blipFill>
          <a:blip r:embed="rId3"/>
          <a:srcRect t="3484" b="12215"/>
          <a:stretch>
            <a:fillRect/>
          </a:stretch>
        </p:blipFill>
        <p:spPr bwMode="auto">
          <a:xfrm>
            <a:off x="0" y="2500313"/>
            <a:ext cx="51689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376092"/>
                </a:solidFill>
                <a:latin typeface="Verdana" pitchFamily="34" charset="0"/>
              </a:rPr>
              <a:t>Interesting Perspectives from Actual Students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39750" y="2025650"/>
            <a:ext cx="3783013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1300" b="1"/>
              <a:t>Name / email hidden to protect confidentiality</a:t>
            </a:r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blackWhite">
          <a:xfrm>
            <a:off x="5524500" y="2833688"/>
            <a:ext cx="3659188" cy="2886075"/>
          </a:xfrm>
          <a:prstGeom prst="star16">
            <a:avLst>
              <a:gd name="adj" fmla="val 3750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30772" tIns="30772" rIns="30772" bIns="30772" anchor="ctr"/>
          <a:lstStyle/>
          <a:p>
            <a:pPr algn="ctr" defTabSz="820738" eaLnBrk="0" hangingPunct="0">
              <a:buFontTx/>
              <a:buChar char="•"/>
              <a:defRPr/>
            </a:pPr>
            <a:endParaRPr lang="en-AU" sz="1400" b="1">
              <a:solidFill>
                <a:srgbClr val="FFFF00"/>
              </a:solidFill>
            </a:endParaRPr>
          </a:p>
          <a:p>
            <a:pPr algn="ctr" defTabSz="820738" eaLnBrk="0" hangingPunct="0">
              <a:buFontTx/>
              <a:buChar char="•"/>
              <a:defRPr/>
            </a:pPr>
            <a:r>
              <a:rPr lang="en-AU" sz="1400" b="1">
                <a:solidFill>
                  <a:srgbClr val="FFFF00"/>
                </a:solidFill>
              </a:rPr>
              <a:t>Needs no comment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/>
          <p:cNvSpPr>
            <a:spLocks noChangeArrowheads="1"/>
          </p:cNvSpPr>
          <p:nvPr/>
        </p:nvSpPr>
        <p:spPr bwMode="auto">
          <a:xfrm rot="5400000">
            <a:off x="3812381" y="4148932"/>
            <a:ext cx="3386137" cy="425450"/>
          </a:xfrm>
          <a:prstGeom prst="flowChartExtract">
            <a:avLst/>
          </a:prstGeom>
          <a:gradFill rotWithShape="0">
            <a:gsLst>
              <a:gs pos="0">
                <a:srgbClr val="B7BDF7"/>
              </a:gs>
              <a:gs pos="100000">
                <a:srgbClr val="55577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pic>
        <p:nvPicPr>
          <p:cNvPr id="19459" name="Picture 7" descr="pic113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14625"/>
            <a:ext cx="506412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2"/>
          <p:cNvSpPr>
            <a:spLocks noGrp="1"/>
          </p:cNvSpPr>
          <p:nvPr>
            <p:ph type="title"/>
          </p:nvPr>
        </p:nvSpPr>
        <p:spPr>
          <a:xfrm>
            <a:off x="457200" y="725488"/>
            <a:ext cx="8229600" cy="91757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376092"/>
                </a:solidFill>
                <a:latin typeface="Verdana" pitchFamily="34" charset="0"/>
              </a:rPr>
              <a:t>Sample from a Session with Peter – 10th grade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39750" y="2025650"/>
            <a:ext cx="269557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1300" b="1"/>
              <a:t>Algebra- polynomial expansion </a:t>
            </a: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blackWhite">
          <a:xfrm>
            <a:off x="5749925" y="3197225"/>
            <a:ext cx="3394075" cy="2446338"/>
          </a:xfrm>
          <a:prstGeom prst="star16">
            <a:avLst>
              <a:gd name="adj" fmla="val 3750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30772" tIns="30772" rIns="30772" bIns="30772" anchor="ctr"/>
          <a:lstStyle/>
          <a:p>
            <a:pPr algn="ctr" defTabSz="820738" eaLnBrk="0" hangingPunct="0">
              <a:buFontTx/>
              <a:buChar char="•"/>
              <a:defRPr/>
            </a:pPr>
            <a:r>
              <a:rPr lang="en-AU" sz="1400" b="1">
                <a:solidFill>
                  <a:srgbClr val="FFFF00"/>
                </a:solidFill>
              </a:rPr>
              <a:t>Literal meaning of expansion !</a:t>
            </a:r>
          </a:p>
          <a:p>
            <a:pPr algn="ctr" defTabSz="820738" eaLnBrk="0" hangingPunct="0">
              <a:buFontTx/>
              <a:buChar char="•"/>
              <a:defRPr/>
            </a:pPr>
            <a:endParaRPr lang="en-AU" sz="14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428875"/>
            <a:ext cx="540067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AutoShape 3"/>
          <p:cNvSpPr>
            <a:spLocks noChangeArrowheads="1"/>
          </p:cNvSpPr>
          <p:nvPr/>
        </p:nvSpPr>
        <p:spPr bwMode="auto">
          <a:xfrm rot="5400000">
            <a:off x="3659982" y="4198144"/>
            <a:ext cx="3459162" cy="349250"/>
          </a:xfrm>
          <a:prstGeom prst="flowChartExtract">
            <a:avLst/>
          </a:prstGeom>
          <a:gradFill rotWithShape="0">
            <a:gsLst>
              <a:gs pos="0">
                <a:srgbClr val="B7BDF7"/>
              </a:gs>
              <a:gs pos="100000">
                <a:srgbClr val="555772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484" name="Rectangle 2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376092"/>
                </a:solidFill>
                <a:latin typeface="Verdana" pitchFamily="34" charset="0"/>
              </a:rPr>
              <a:t>Delivering Scalable Service for all Types of Students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39750" y="2025650"/>
            <a:ext cx="34544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2058" tIns="41029" rIns="82058" bIns="41029">
            <a:spAutoFit/>
          </a:bodyPr>
          <a:lstStyle/>
          <a:p>
            <a:pPr defTabSz="820738" eaLnBrk="0" hangingPunct="0"/>
            <a:r>
              <a:rPr lang="en-US" sz="1300" b="1"/>
              <a:t> Trigonometry problem form a 9</a:t>
            </a:r>
            <a:r>
              <a:rPr lang="en-US" sz="1300" b="1" baseline="30000"/>
              <a:t>th</a:t>
            </a:r>
            <a:r>
              <a:rPr lang="en-US" sz="1300" b="1"/>
              <a:t> grader :</a:t>
            </a:r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blackWhite">
          <a:xfrm>
            <a:off x="5500688" y="2976563"/>
            <a:ext cx="3643312" cy="2738437"/>
          </a:xfrm>
          <a:prstGeom prst="star16">
            <a:avLst>
              <a:gd name="adj" fmla="val 37500"/>
            </a:avLst>
          </a:prstGeom>
          <a:solidFill>
            <a:srgbClr val="FF33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30772" tIns="30772" rIns="30772" bIns="30772" anchor="ctr"/>
          <a:lstStyle/>
          <a:p>
            <a:pPr algn="ctr" defTabSz="820738" eaLnBrk="0" hangingPunct="0">
              <a:buFontTx/>
              <a:buChar char="•"/>
              <a:defRPr/>
            </a:pPr>
            <a:endParaRPr lang="en-AU" sz="1400" b="1" dirty="0">
              <a:solidFill>
                <a:srgbClr val="FFFF00"/>
              </a:solidFill>
            </a:endParaRPr>
          </a:p>
          <a:p>
            <a:pPr algn="ctr" defTabSz="820738" eaLnBrk="0" hangingPunct="0">
              <a:buFontTx/>
              <a:buChar char="•"/>
              <a:defRPr/>
            </a:pPr>
            <a:r>
              <a:rPr lang="en-AU" sz="1400" b="1" dirty="0">
                <a:solidFill>
                  <a:srgbClr val="FFFF00"/>
                </a:solidFill>
              </a:rPr>
              <a:t>Input profile of </a:t>
            </a:r>
            <a:r>
              <a:rPr lang="en-AU" sz="1400" b="1" dirty="0" err="1">
                <a:solidFill>
                  <a:srgbClr val="FFFF00"/>
                </a:solidFill>
              </a:rPr>
              <a:t>studnets</a:t>
            </a:r>
            <a:r>
              <a:rPr lang="en-AU" sz="1400" b="1" dirty="0">
                <a:solidFill>
                  <a:srgbClr val="FFFF00"/>
                </a:solidFill>
              </a:rPr>
              <a:t> varies</a:t>
            </a:r>
          </a:p>
          <a:p>
            <a:pPr algn="ctr" defTabSz="820738" eaLnBrk="0" hangingPunct="0">
              <a:buFontTx/>
              <a:buChar char="•"/>
              <a:defRPr/>
            </a:pPr>
            <a:r>
              <a:rPr lang="en-AU" sz="1400" b="1" dirty="0">
                <a:solidFill>
                  <a:srgbClr val="FFFF00"/>
                </a:solidFill>
              </a:rPr>
              <a:t>40 % are struggling students\</a:t>
            </a:r>
          </a:p>
          <a:p>
            <a:pPr algn="ctr" defTabSz="820738" eaLnBrk="0" hangingPunct="0">
              <a:buFontTx/>
              <a:buChar char="•"/>
              <a:defRPr/>
            </a:pPr>
            <a:r>
              <a:rPr lang="en-AU" sz="1400" b="1" dirty="0">
                <a:solidFill>
                  <a:srgbClr val="FFFF00"/>
                </a:solidFill>
              </a:rPr>
              <a:t>Start level can be 3 grades lower </a:t>
            </a:r>
          </a:p>
          <a:p>
            <a:pPr algn="ctr" defTabSz="820738" eaLnBrk="0" hangingPunct="0">
              <a:buFontTx/>
              <a:buChar char="•"/>
              <a:defRPr/>
            </a:pPr>
            <a:endParaRPr lang="en-AU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2667000"/>
            <a:ext cx="39624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Pleasure</a:t>
            </a:r>
            <a:endParaRPr lang="en-US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Entrepreneur: leader among men</a:t>
            </a:r>
            <a:endParaRPr lang="en-US" sz="3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819400"/>
            <a:ext cx="4343400" cy="2057400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Creative personality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Ability to be innovative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Ability to look into future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Ability to lead and direct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Self Confidence</a:t>
            </a:r>
          </a:p>
          <a:p>
            <a:pPr>
              <a:buNone/>
            </a:pPr>
            <a:endParaRPr lang="en-US" sz="2200" dirty="0" smtClean="0">
              <a:solidFill>
                <a:schemeClr val="bg1"/>
              </a:solidFill>
              <a:latin typeface="Verdana" pitchFamily="34" charset="0"/>
            </a:endParaRPr>
          </a:p>
          <a:p>
            <a:endParaRPr lang="en-US" sz="22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An entrepreneur enjoys</a:t>
            </a:r>
            <a:endParaRPr lang="en-US" sz="3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667000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Personal Benefits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Acquisition of many traits like time management, learning to value money, turning street smart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Get rewarded as per one’s hard work and intelligence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Freedom to deploy all the skills and capabilities one possesses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Self satisfaction for making a difference</a:t>
            </a:r>
          </a:p>
          <a:p>
            <a:pPr lvl="1">
              <a:buNone/>
            </a:pPr>
            <a:endParaRPr lang="en-US" sz="2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590800"/>
            <a:ext cx="7620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Fundamental question ?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Why the f*@$ you want to do it ? 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429000"/>
          </a:xfr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Social Benefits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Strong recognition in society; An employer demands more respect than an employee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Chance to develop important contacts which may help increase business through partnerships, advices from experts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Collateral benefits pertaining to being a successful entrepreneur include better access to financial and human resources </a:t>
            </a:r>
          </a:p>
          <a:p>
            <a:pPr lvl="1">
              <a:buNone/>
            </a:pPr>
            <a:endParaRPr lang="en-US" sz="2200" dirty="0">
              <a:latin typeface="Verdana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An entrepreneur enjoys</a:t>
            </a:r>
            <a:endParaRPr lang="en-US" sz="30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Verdana" pitchFamily="34" charset="0"/>
              </a:rPr>
              <a:t>Wrong reasons </a:t>
            </a:r>
            <a:br>
              <a:rPr lang="en-US" sz="3600" dirty="0" smtClean="0">
                <a:solidFill>
                  <a:schemeClr val="tx2"/>
                </a:solidFill>
                <a:latin typeface="Verdana" pitchFamily="34" charset="0"/>
              </a:rPr>
            </a:br>
            <a:r>
              <a:rPr lang="en-US" sz="3600" dirty="0" smtClean="0">
                <a:solidFill>
                  <a:schemeClr val="tx2"/>
                </a:solidFill>
                <a:latin typeface="Verdana" pitchFamily="34" charset="0"/>
              </a:rPr>
              <a:t>to become an entrepreneur</a:t>
            </a:r>
            <a:endParaRPr lang="en-US" sz="3600" dirty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 want to be my own master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295400"/>
          </a:xfrm>
          <a:solidFill>
            <a:schemeClr val="accent1"/>
          </a:solidFill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You think you are tired of working 12 hours a day</a:t>
            </a:r>
          </a:p>
          <a:p>
            <a:r>
              <a:rPr lang="en-US" sz="2800" dirty="0" smtClean="0"/>
              <a:t>Are you tired of working for others ?</a:t>
            </a:r>
          </a:p>
          <a:p>
            <a:r>
              <a:rPr lang="en-US" sz="2800" dirty="0" smtClean="0"/>
              <a:t> Looking for a better  work – life balance</a:t>
            </a:r>
          </a:p>
          <a:p>
            <a:endParaRPr lang="en-US" sz="2800" dirty="0" smtClean="0"/>
          </a:p>
          <a:p>
            <a:pPr lvl="1"/>
            <a:endParaRPr lang="en-US" sz="2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0" y="4267200"/>
            <a:ext cx="6400800" cy="10668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</a:rPr>
              <a:t>To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</a:rPr>
              <a:t> be successful, one has to please others, be it customers, vendors, </a:t>
            </a: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financial backers or partners. No man is an island.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 have got a better idea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sz="2800" dirty="0" smtClean="0"/>
              <a:t>Doesn’t every body claim to have an idea ? </a:t>
            </a:r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5814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3962400"/>
            <a:ext cx="6400800" cy="12192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Execution is the key differentiating factor between the one successful venture and 99 failed ones.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 want to be a strategic thinker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sz="2800" dirty="0" smtClean="0"/>
              <a:t>Do you think other’s can’t visualize the bigger picture</a:t>
            </a:r>
          </a:p>
          <a:p>
            <a:pPr lvl="1"/>
            <a:endParaRPr lang="en-US" sz="2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3962400"/>
            <a:ext cx="6400800" cy="16002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Start-ups require constant slogging and paying attention to detail.</a:t>
            </a:r>
          </a:p>
          <a:p>
            <a:pPr lvl="0" algn="ctr"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 Entrepreneurs  have to be everything from the office boy to the CEO</a:t>
            </a: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  <a:endParaRPr lang="en-US" sz="2400" dirty="0" smtClean="0">
              <a:latin typeface="Verdana" pitchFamily="34" charset="0"/>
            </a:endParaRPr>
          </a:p>
          <a:p>
            <a:pPr lvl="0" algn="ctr">
              <a:spcBef>
                <a:spcPct val="20000"/>
              </a:spcBef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</a:endParaRPr>
          </a:p>
          <a:p>
            <a:pPr lvl="0" algn="ctr">
              <a:spcBef>
                <a:spcPct val="20000"/>
              </a:spcBef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Tons of money – That’s what I need!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sz="2800" dirty="0" smtClean="0"/>
              <a:t>You mean to say the world wants to stay poor</a:t>
            </a:r>
          </a:p>
          <a:p>
            <a:pPr lvl="1"/>
            <a:endParaRPr lang="en-US" sz="2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3962400"/>
            <a:ext cx="6400800" cy="16002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Money is not guaranteed but hardship, struggle, and pain-staking sacrifices are.</a:t>
            </a:r>
          </a:p>
          <a:p>
            <a:pPr lvl="0" algn="ctr">
              <a:spcBef>
                <a:spcPct val="20000"/>
              </a:spcBef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If money is the primary reason, vagaries of the business and the other ups and downs will lead to disappointment.</a:t>
            </a:r>
            <a:endParaRPr kumimoji="0" lang="en-US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</a:endParaRPr>
          </a:p>
          <a:p>
            <a:pPr lvl="0" algn="ctr">
              <a:spcBef>
                <a:spcPct val="20000"/>
              </a:spcBef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I’m tired of 12-hour work days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sz="2800" dirty="0" smtClean="0"/>
              <a:t>Who doesn’t want a work – life balance?</a:t>
            </a:r>
          </a:p>
          <a:p>
            <a:pPr lvl="1"/>
            <a:endParaRPr lang="en-US" sz="2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3962400"/>
            <a:ext cx="6400800" cy="14478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Creating/running a successful start-up requires       24 X 7 schedule. </a:t>
            </a:r>
          </a:p>
          <a:p>
            <a:pPr lvl="0" algn="ctr">
              <a:spcBef>
                <a:spcPct val="20000"/>
              </a:spcBef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</a:rPr>
              <a:t>Boundary between personal and professional life ceases to exist outside the corporate world.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Successful entrepreneur needs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524001"/>
            <a:ext cx="6934200" cy="4419600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Great idea 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Leadership 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Vision 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Good team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Determination to succeed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A good mentor 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Ability to accept failure as the stepping stone to success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Belief in oneself </a:t>
            </a:r>
          </a:p>
          <a:p>
            <a:r>
              <a:rPr lang="en-US" sz="2200" dirty="0" smtClean="0">
                <a:solidFill>
                  <a:schemeClr val="bg1"/>
                </a:solidFill>
                <a:latin typeface="Verdana" pitchFamily="34" charset="0"/>
              </a:rPr>
              <a:t>Passion and commitment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428625" y="274638"/>
            <a:ext cx="8258175" cy="11541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 smtClean="0">
                <a:latin typeface="Verdana" pitchFamily="34" charset="0"/>
              </a:rPr>
              <a:t>Always remember </a:t>
            </a:r>
            <a:endParaRPr lang="en-IN" sz="3000" dirty="0" smtClean="0">
              <a:latin typeface="Verdana" pitchFamily="34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1"/>
            <a:ext cx="8077200" cy="3276599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</a:rPr>
              <a:t> 1. Have clarity - crack the code 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2. Reverse engineer - work backwards 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3. Build networks and relationships – sell, sell, sell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4. Deserve before you desire 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5. Be frugal - make the money last longer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6. Raise capital when you don’t need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7. Don’t sweat over small stuff, have end state</a:t>
            </a:r>
          </a:p>
          <a:p>
            <a:pPr eaLnBrk="1" hangingPunct="1">
              <a:buFont typeface="Arial" charset="0"/>
              <a:buNone/>
            </a:pPr>
            <a:r>
              <a:rPr lang="en-US" sz="2000" dirty="0" smtClean="0">
                <a:solidFill>
                  <a:schemeClr val="bg1"/>
                </a:solidFill>
                <a:latin typeface="Verdana" pitchFamily="34" charset="0"/>
                <a:cs typeface="Arabic Typesetting" pitchFamily="66" charset="-78"/>
              </a:rPr>
              <a:t> 8. When struggling to inch forward, take a giant leap</a:t>
            </a:r>
          </a:p>
          <a:p>
            <a:pPr eaLnBrk="1" hangingPunct="1">
              <a:buFont typeface="Arial" charset="0"/>
              <a:buNone/>
            </a:pPr>
            <a:endParaRPr lang="en-IN" sz="2000" dirty="0" smtClean="0">
              <a:solidFill>
                <a:schemeClr val="bg1"/>
              </a:solidFill>
              <a:latin typeface="Verdana" pitchFamily="34" charset="0"/>
              <a:cs typeface="Arabic Typesetting" pitchFamily="66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410200"/>
            <a:ext cx="7924800" cy="10156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 defTabSz="820738" eaLnBrk="0" hangingPunct="0">
              <a:defRPr/>
            </a:pPr>
            <a:r>
              <a:rPr lang="en-A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Tomorrow's </a:t>
            </a:r>
            <a:r>
              <a:rPr lang="en-A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world will </a:t>
            </a:r>
            <a:r>
              <a:rPr lang="en-A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belong to </a:t>
            </a:r>
            <a:r>
              <a:rPr lang="en-A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those </a:t>
            </a:r>
            <a:endParaRPr lang="en-AU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defTabSz="820738" eaLnBrk="0" hangingPunct="0">
              <a:defRPr/>
            </a:pPr>
            <a:r>
              <a:rPr lang="en-A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who </a:t>
            </a:r>
            <a:r>
              <a:rPr lang="en-A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break out of the </a:t>
            </a:r>
            <a:r>
              <a:rPr lang="en-A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standard </a:t>
            </a:r>
            <a:r>
              <a:rPr lang="en-AU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mould and step </a:t>
            </a:r>
            <a:r>
              <a:rPr lang="en-A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out.</a:t>
            </a:r>
            <a:endParaRPr lang="en-AU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defTabSz="820738" eaLnBrk="0" hangingPunct="0">
              <a:buFontTx/>
              <a:buChar char="•"/>
              <a:defRPr/>
            </a:pPr>
            <a:endParaRPr lang="en-AU" sz="2000" dirty="0">
              <a:solidFill>
                <a:schemeClr val="bg1"/>
              </a:solidFill>
              <a:latin typeface="Verdan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/>
        </p:nvGraphicFramePr>
        <p:xfrm>
          <a:off x="1371600" y="533400"/>
          <a:ext cx="71628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Odds are against you </a:t>
            </a:r>
            <a:r>
              <a:rPr lang="en-US" sz="3000" dirty="0" smtClean="0">
                <a:latin typeface="Verdana" pitchFamily="34" charset="0"/>
                <a:sym typeface="Wingdings" pitchFamily="2" charset="2"/>
              </a:rPr>
              <a:t></a:t>
            </a:r>
            <a:endParaRPr lang="en-US" sz="3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High infant mortality rates of start ups : Less than 5 % </a:t>
            </a:r>
            <a:r>
              <a:rPr lang="en-US" sz="1800" dirty="0" err="1" smtClean="0">
                <a:solidFill>
                  <a:schemeClr val="bg1"/>
                </a:solidFill>
                <a:latin typeface="Verdana" pitchFamily="34" charset="0"/>
              </a:rPr>
              <a:t>monetise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Too many mountains to conquer  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Too many master to please 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In the past – “unemployed “ tag – changing now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Living hand to mouth </a:t>
            </a:r>
          </a:p>
          <a:p>
            <a:pPr>
              <a:lnSpc>
                <a:spcPct val="150000"/>
              </a:lnSpc>
            </a:pP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So , once again , why the………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2071688" y="1714500"/>
            <a:ext cx="501491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/>
              <a:t>THANK YOU</a:t>
            </a:r>
          </a:p>
          <a:p>
            <a:pPr algn="ctr"/>
            <a:endParaRPr lang="en-US" sz="3600"/>
          </a:p>
          <a:p>
            <a:pPr algn="ctr"/>
            <a:r>
              <a:rPr lang="en-US" sz="3600"/>
              <a:t> 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428750" y="2643188"/>
            <a:ext cx="54292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400">
                <a:latin typeface="Verdana" pitchFamily="34" charset="0"/>
                <a:hlinkClick r:id="rId3"/>
              </a:rPr>
              <a:t>ganesh@tutorvista.com</a:t>
            </a:r>
            <a:endParaRPr lang="en-US" sz="2400">
              <a:latin typeface="Verdana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en-US" sz="2400">
                <a:latin typeface="Verdana" pitchFamily="34" charset="0"/>
              </a:rPr>
              <a:t>www.TutorVista.com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838200"/>
          </a:xfrm>
        </p:spPr>
        <p:txBody>
          <a:bodyPr>
            <a:noAutofit/>
          </a:bodyPr>
          <a:lstStyle/>
          <a:p>
            <a:r>
              <a:rPr lang="en-US" sz="3000" dirty="0" smtClean="0">
                <a:latin typeface="Verdana" pitchFamily="34" charset="0"/>
              </a:rPr>
              <a:t>To be (an entrepreneur) or not to be… </a:t>
            </a:r>
            <a:endParaRPr lang="en-US" sz="3000" dirty="0">
              <a:latin typeface="Verdana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305800" cy="3505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Big question – Why do it at all?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Let’s begin with “why”: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To get rich?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Follow a passion?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Scratch an itch?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Just got laid off?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To manage your own destiny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sz="2400" dirty="0" smtClean="0">
                <a:solidFill>
                  <a:schemeClr val="bg1"/>
                </a:solidFill>
                <a:latin typeface="Verdana" pitchFamily="34" charset="0"/>
              </a:rPr>
              <a:t>Want more personal , discretionary time 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I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5105400"/>
            <a:ext cx="8305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smtClean="0">
                <a:solidFill>
                  <a:srgbClr val="FF0000"/>
                </a:solidFill>
                <a:latin typeface="Verdana" pitchFamily="34" charset="0"/>
              </a:rPr>
              <a:t>There are lots of valid reasons to become an entrepreneur, but you’d better know your </a:t>
            </a:r>
            <a:r>
              <a:rPr lang="en-US" sz="2400" dirty="0" smtClean="0">
                <a:solidFill>
                  <a:srgbClr val="FF0000"/>
                </a:solidFill>
                <a:latin typeface="Verdana" pitchFamily="34" charset="0"/>
              </a:rPr>
              <a:t>reason !</a:t>
            </a:r>
            <a:endParaRPr lang="en-US" sz="2400" dirty="0" smtClean="0">
              <a:solidFill>
                <a:srgbClr val="FF0000"/>
              </a:solidFill>
              <a:latin typeface="Verdan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524000"/>
            <a:ext cx="7924800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To be an entrepreneur you need two things </a:t>
            </a:r>
          </a:p>
          <a:p>
            <a:pPr>
              <a:buFont typeface="Arial" pitchFamily="34" charset="0"/>
              <a:buChar char="•"/>
            </a:pPr>
            <a:endParaRPr lang="en-US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assion for an idea</a:t>
            </a:r>
          </a:p>
          <a:p>
            <a:pPr>
              <a:buFont typeface="Arial" pitchFamily="34" charset="0"/>
              <a:buChar char="•"/>
            </a:pPr>
            <a:endParaRPr lang="en-US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Stupidity to believe the idea will actually         work out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Plentiful opportunities today </a:t>
            </a:r>
            <a:endParaRPr lang="en-US" sz="3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Indian 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economy -strongly 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poised and 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  continuing 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growth – right from metros to rural areas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Increased 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the prosperity and spending levels of people across the country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I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ncreasing 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demand for quality of services, business opportunities are emerging in every pocket of the country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Technological advancement, increasing spending power of the consumers and favorable demographics provide some best business opportunities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Verdana" pitchFamily="34" charset="0"/>
              </a:rPr>
              <a:t>Great Opportunity for today’s India  to Embrace Innovation</a:t>
            </a:r>
          </a:p>
        </p:txBody>
      </p:sp>
      <p:pic>
        <p:nvPicPr>
          <p:cNvPr id="860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714500"/>
            <a:ext cx="7620000" cy="33718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28750" y="5286375"/>
            <a:ext cx="6359525" cy="323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>
            <a:spAutoFit/>
          </a:bodyPr>
          <a:lstStyle/>
          <a:p>
            <a:r>
              <a:rPr lang="en-US" sz="1500" dirty="0">
                <a:latin typeface="Verdana" pitchFamily="34" charset="0"/>
              </a:rPr>
              <a:t>Source:  Clayton Christensen, The Innovator’s Solution, 2003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Verdana" pitchFamily="34" charset="0"/>
              </a:rPr>
              <a:t>Best of the times </a:t>
            </a:r>
            <a:endParaRPr lang="en-US" sz="30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799"/>
          </a:xfr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Supportive ecosystem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Angels, seed and VC investors 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Increased M&amp;A , value creation and </a:t>
            </a:r>
            <a:r>
              <a:rPr lang="en-US" sz="1800" dirty="0" err="1" smtClean="0">
                <a:solidFill>
                  <a:schemeClr val="bg1"/>
                </a:solidFill>
                <a:latin typeface="Verdana" pitchFamily="34" charset="0"/>
              </a:rPr>
              <a:t>monetisation</a:t>
            </a: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possibilities</a:t>
            </a:r>
            <a:endParaRPr lang="en-US" sz="1800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Internet , ecommerce offer disruptive innovation potential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chemeClr val="bg1"/>
                </a:solidFill>
                <a:latin typeface="Verdana" pitchFamily="34" charset="0"/>
              </a:rPr>
              <a:t> Key Question :</a:t>
            </a:r>
          </a:p>
          <a:p>
            <a:pPr lvl="1">
              <a:lnSpc>
                <a:spcPct val="150000"/>
              </a:lnSpc>
            </a:pPr>
            <a:r>
              <a:rPr lang="en-US" sz="1400" dirty="0" smtClean="0">
                <a:solidFill>
                  <a:schemeClr val="bg1"/>
                </a:solidFill>
                <a:latin typeface="Verdana" pitchFamily="34" charset="0"/>
              </a:rPr>
              <a:t>If not now , When ?</a:t>
            </a:r>
          </a:p>
          <a:p>
            <a:pPr lvl="1">
              <a:lnSpc>
                <a:spcPct val="150000"/>
              </a:lnSpc>
            </a:pPr>
            <a:r>
              <a:rPr lang="en-US" sz="1400" dirty="0" smtClean="0">
                <a:solidFill>
                  <a:schemeClr val="bg1"/>
                </a:solidFill>
                <a:latin typeface="Verdana" pitchFamily="34" charset="0"/>
              </a:rPr>
              <a:t>If not you , who else ?</a:t>
            </a:r>
            <a:endParaRPr lang="en-US" sz="140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4742</TotalTime>
  <Words>1441</Words>
  <Application>Microsoft Office PowerPoint</Application>
  <PresentationFormat>On-screen Show (4:3)</PresentationFormat>
  <Paragraphs>262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Entrepreneurship – Pleasure, Pressure and Perils </vt:lpstr>
      <vt:lpstr>Slide 2</vt:lpstr>
      <vt:lpstr>Slide 3</vt:lpstr>
      <vt:lpstr>Odds are against you </vt:lpstr>
      <vt:lpstr>To be (an entrepreneur) or not to be… </vt:lpstr>
      <vt:lpstr>Slide 6</vt:lpstr>
      <vt:lpstr>Plentiful opportunities today </vt:lpstr>
      <vt:lpstr>Great Opportunity for today’s India  to Embrace Innovation</vt:lpstr>
      <vt:lpstr>Best of the times </vt:lpstr>
      <vt:lpstr>Slide 10</vt:lpstr>
      <vt:lpstr>The Big Idea </vt:lpstr>
      <vt:lpstr>External Capital vs. Bootstrapping? </vt:lpstr>
      <vt:lpstr>Profitability vs Scale </vt:lpstr>
      <vt:lpstr>Built to Last vs Built to Flip</vt:lpstr>
      <vt:lpstr>Greenfield vs. Proven Models</vt:lpstr>
      <vt:lpstr>TutorVista</vt:lpstr>
      <vt:lpstr>Slide 17</vt:lpstr>
      <vt:lpstr>Key challenges for an entrepreneur </vt:lpstr>
      <vt:lpstr>Slide 19</vt:lpstr>
      <vt:lpstr>TutorVista: Challenges</vt:lpstr>
      <vt:lpstr>TutorVista: Challenges</vt:lpstr>
      <vt:lpstr>One on One Education Benefits Everyone – Struggling to Expert </vt:lpstr>
      <vt:lpstr>Interesting Perspectives from Actual Students</vt:lpstr>
      <vt:lpstr>Interesting Perspectives from Actual Students</vt:lpstr>
      <vt:lpstr>Sample from a Session with Peter – 10th grade </vt:lpstr>
      <vt:lpstr>Delivering Scalable Service for all Types of Students</vt:lpstr>
      <vt:lpstr>Slide 27</vt:lpstr>
      <vt:lpstr>Entrepreneur: leader among men</vt:lpstr>
      <vt:lpstr>An entrepreneur enjoys</vt:lpstr>
      <vt:lpstr>An entrepreneur enjoys</vt:lpstr>
      <vt:lpstr>Wrong reasons  to become an entrepreneur</vt:lpstr>
      <vt:lpstr>I want to be my own master</vt:lpstr>
      <vt:lpstr>I have got a better idea</vt:lpstr>
      <vt:lpstr>I want to be a strategic thinker</vt:lpstr>
      <vt:lpstr>Tons of money – That’s what I need!</vt:lpstr>
      <vt:lpstr>I’m tired of 12-hour work days</vt:lpstr>
      <vt:lpstr>Successful entrepreneur needs</vt:lpstr>
      <vt:lpstr>Always remember </vt:lpstr>
      <vt:lpstr>Slide 39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nikitha</dc:creator>
  <cp:lastModifiedBy>Ganesh</cp:lastModifiedBy>
  <cp:revision>74</cp:revision>
  <dcterms:created xsi:type="dcterms:W3CDTF">2011-05-26T09:10:11Z</dcterms:created>
  <dcterms:modified xsi:type="dcterms:W3CDTF">2011-05-30T09:57:18Z</dcterms:modified>
</cp:coreProperties>
</file>