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8" r:id="rId4"/>
    <p:sldId id="262" r:id="rId5"/>
    <p:sldId id="263" r:id="rId6"/>
    <p:sldId id="279" r:id="rId7"/>
    <p:sldId id="258" r:id="rId8"/>
    <p:sldId id="265" r:id="rId9"/>
    <p:sldId id="266" r:id="rId10"/>
    <p:sldId id="281" r:id="rId11"/>
    <p:sldId id="280" r:id="rId12"/>
    <p:sldId id="282" r:id="rId13"/>
    <p:sldId id="259" r:id="rId14"/>
    <p:sldId id="264" r:id="rId15"/>
    <p:sldId id="283" r:id="rId16"/>
    <p:sldId id="260" r:id="rId17"/>
    <p:sldId id="284" r:id="rId18"/>
    <p:sldId id="285" r:id="rId19"/>
    <p:sldId id="261" r:id="rId20"/>
    <p:sldId id="268" r:id="rId21"/>
    <p:sldId id="272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2" autoAdjust="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kram\Desktop\Average%20Forex%20Ra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kram\Desktop\Average%20Forex%20R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pivotSource>
    <c:name>[Average Forex Rates.xlsx]Sheet2!PivotTable1</c:name>
    <c:fmtId val="4"/>
  </c:pivotSource>
  <c:chart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marker>
          <c:symbol val="none"/>
        </c:marker>
      </c:pivotFmt>
      <c:pivotFmt>
        <c:idx val="127"/>
        <c:marker>
          <c:symbol val="none"/>
        </c:marker>
      </c:pivotFmt>
      <c:pivotFmt>
        <c:idx val="128"/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  <c:pivotFmt>
        <c:idx val="134"/>
        <c:marker>
          <c:symbol val="none"/>
        </c:marker>
      </c:pivotFmt>
      <c:pivotFmt>
        <c:idx val="135"/>
        <c:marker>
          <c:symbol val="none"/>
        </c:marker>
      </c:pivotFmt>
      <c:pivotFmt>
        <c:idx val="136"/>
        <c:marker>
          <c:symbol val="none"/>
        </c:marker>
      </c:pivotFmt>
      <c:pivotFmt>
        <c:idx val="137"/>
        <c:marker>
          <c:symbol val="none"/>
        </c:marker>
      </c:pivotFmt>
      <c:pivotFmt>
        <c:idx val="138"/>
        <c:marker>
          <c:symbol val="none"/>
        </c:marker>
      </c:pivotFmt>
      <c:pivotFmt>
        <c:idx val="139"/>
        <c:marker>
          <c:symbol val="none"/>
        </c:marker>
      </c:pivotFmt>
      <c:pivotFmt>
        <c:idx val="140"/>
        <c:marker>
          <c:symbol val="none"/>
        </c:marker>
      </c:pivotFmt>
      <c:pivotFmt>
        <c:idx val="141"/>
        <c:marker>
          <c:symbol val="none"/>
        </c:marker>
      </c:pivotFmt>
      <c:pivotFmt>
        <c:idx val="142"/>
        <c:marker>
          <c:symbol val="none"/>
        </c:marker>
      </c:pivotFmt>
      <c:pivotFmt>
        <c:idx val="143"/>
        <c:marker>
          <c:symbol val="none"/>
        </c:marker>
      </c:pivotFmt>
      <c:pivotFmt>
        <c:idx val="144"/>
        <c:marker>
          <c:symbol val="none"/>
        </c:marker>
      </c:pivotFmt>
      <c:pivotFmt>
        <c:idx val="145"/>
        <c:marker>
          <c:symbol val="none"/>
        </c:marker>
      </c:pivotFmt>
      <c:pivotFmt>
        <c:idx val="146"/>
        <c:marker>
          <c:symbol val="none"/>
        </c:marker>
      </c:pivotFmt>
      <c:pivotFmt>
        <c:idx val="147"/>
        <c:marker>
          <c:symbol val="none"/>
        </c:marker>
      </c:pivotFmt>
      <c:pivotFmt>
        <c:idx val="148"/>
        <c:marker>
          <c:symbol val="none"/>
        </c:marker>
      </c:pivotFmt>
      <c:pivotFmt>
        <c:idx val="149"/>
        <c:marker>
          <c:symbol val="none"/>
        </c:marker>
      </c:pivotFmt>
      <c:pivotFmt>
        <c:idx val="150"/>
        <c:marker>
          <c:symbol val="none"/>
        </c:marker>
      </c:pivotFmt>
      <c:pivotFmt>
        <c:idx val="151"/>
        <c:marker>
          <c:symbol val="none"/>
        </c:marker>
      </c:pivotFmt>
      <c:pivotFmt>
        <c:idx val="152"/>
        <c:marker>
          <c:symbol val="none"/>
        </c:marker>
      </c:pivotFmt>
      <c:pivotFmt>
        <c:idx val="153"/>
        <c:marker>
          <c:symbol val="none"/>
        </c:marker>
      </c:pivotFmt>
      <c:pivotFmt>
        <c:idx val="154"/>
        <c:marker>
          <c:symbol val="none"/>
        </c:marker>
      </c:pivotFmt>
      <c:pivotFmt>
        <c:idx val="155"/>
        <c:marker>
          <c:symbol val="none"/>
        </c:marker>
      </c:pivotFmt>
      <c:pivotFmt>
        <c:idx val="156"/>
        <c:marker>
          <c:symbol val="none"/>
        </c:marker>
      </c:pivotFmt>
      <c:pivotFmt>
        <c:idx val="157"/>
        <c:marker>
          <c:symbol val="none"/>
        </c:marker>
      </c:pivotFmt>
      <c:pivotFmt>
        <c:idx val="158"/>
        <c:marker>
          <c:symbol val="none"/>
        </c:marker>
      </c:pivotFmt>
      <c:pivotFmt>
        <c:idx val="159"/>
        <c:marker>
          <c:symbol val="none"/>
        </c:marker>
      </c:pivotFmt>
      <c:pivotFmt>
        <c:idx val="160"/>
        <c:marker>
          <c:symbol val="none"/>
        </c:marker>
      </c:pivotFmt>
      <c:pivotFmt>
        <c:idx val="161"/>
        <c:marker>
          <c:symbol val="none"/>
        </c:marker>
      </c:pivotFmt>
      <c:pivotFmt>
        <c:idx val="162"/>
        <c:marker>
          <c:symbol val="none"/>
        </c:marker>
      </c:pivotFmt>
      <c:pivotFmt>
        <c:idx val="163"/>
        <c:marker>
          <c:symbol val="none"/>
        </c:marker>
      </c:pivotFmt>
      <c:pivotFmt>
        <c:idx val="164"/>
        <c:marker>
          <c:symbol val="none"/>
        </c:marker>
      </c:pivotFmt>
      <c:pivotFmt>
        <c:idx val="165"/>
        <c:marker>
          <c:symbol val="none"/>
        </c:marker>
      </c:pivotFmt>
      <c:pivotFmt>
        <c:idx val="166"/>
        <c:marker>
          <c:symbol val="none"/>
        </c:marker>
      </c:pivotFmt>
      <c:pivotFmt>
        <c:idx val="167"/>
        <c:marker>
          <c:symbol val="none"/>
        </c:marker>
      </c:pivotFmt>
      <c:pivotFmt>
        <c:idx val="168"/>
        <c:marker>
          <c:symbol val="none"/>
        </c:marker>
      </c:pivotFmt>
      <c:pivotFmt>
        <c:idx val="169"/>
        <c:marker>
          <c:symbol val="none"/>
        </c:marker>
      </c:pivotFmt>
      <c:pivotFmt>
        <c:idx val="170"/>
        <c:marker>
          <c:symbol val="none"/>
        </c:marker>
      </c:pivotFmt>
      <c:pivotFmt>
        <c:idx val="171"/>
        <c:marker>
          <c:symbol val="none"/>
        </c:marker>
      </c:pivotFmt>
      <c:pivotFmt>
        <c:idx val="172"/>
        <c:marker>
          <c:symbol val="none"/>
        </c:marker>
      </c:pivotFmt>
      <c:pivotFmt>
        <c:idx val="173"/>
        <c:marker>
          <c:symbol val="none"/>
        </c:marker>
      </c:pivotFmt>
      <c:pivotFmt>
        <c:idx val="174"/>
        <c:marker>
          <c:symbol val="none"/>
        </c:marker>
      </c:pivotFmt>
      <c:pivotFmt>
        <c:idx val="175"/>
        <c:marker>
          <c:symbol val="none"/>
        </c:marker>
      </c:pivotFmt>
      <c:pivotFmt>
        <c:idx val="176"/>
        <c:marker>
          <c:symbol val="none"/>
        </c:marker>
      </c:pivotFmt>
      <c:pivotFmt>
        <c:idx val="177"/>
        <c:marker>
          <c:symbol val="none"/>
        </c:marker>
      </c:pivotFmt>
      <c:pivotFmt>
        <c:idx val="178"/>
        <c:marker>
          <c:symbol val="none"/>
        </c:marker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</c:pivotFmt>
      <c:pivotFmt>
        <c:idx val="206"/>
        <c:marker>
          <c:symbol val="none"/>
        </c:marker>
      </c:pivotFmt>
      <c:pivotFmt>
        <c:idx val="207"/>
        <c:marker>
          <c:symbol val="none"/>
        </c:marker>
      </c:pivotFmt>
      <c:pivotFmt>
        <c:idx val="208"/>
        <c:marker>
          <c:symbol val="none"/>
        </c:marker>
      </c:pivotFmt>
      <c:pivotFmt>
        <c:idx val="209"/>
        <c:marker>
          <c:symbol val="none"/>
        </c:marker>
      </c:pivotFmt>
      <c:pivotFmt>
        <c:idx val="210"/>
        <c:marker>
          <c:symbol val="none"/>
        </c:marker>
      </c:pivotFmt>
      <c:pivotFmt>
        <c:idx val="211"/>
        <c:marker>
          <c:symbol val="none"/>
        </c:marker>
      </c:pivotFmt>
      <c:pivotFmt>
        <c:idx val="212"/>
        <c:marker>
          <c:symbol val="none"/>
        </c:marker>
      </c:pivotFmt>
      <c:pivotFmt>
        <c:idx val="213"/>
        <c:marker>
          <c:symbol val="none"/>
        </c:marker>
      </c:pivotFmt>
      <c:pivotFmt>
        <c:idx val="214"/>
        <c:marker>
          <c:symbol val="none"/>
        </c:marker>
      </c:pivotFmt>
      <c:pivotFmt>
        <c:idx val="215"/>
        <c:marker>
          <c:symbol val="none"/>
        </c:marker>
      </c:pivotFmt>
      <c:pivotFmt>
        <c:idx val="216"/>
        <c:marker>
          <c:symbol val="none"/>
        </c:marker>
      </c:pivotFmt>
      <c:pivotFmt>
        <c:idx val="217"/>
        <c:marker>
          <c:symbol val="none"/>
        </c:marker>
      </c:pivotFmt>
      <c:pivotFmt>
        <c:idx val="218"/>
        <c:marker>
          <c:symbol val="none"/>
        </c:marker>
      </c:pivotFmt>
      <c:pivotFmt>
        <c:idx val="219"/>
        <c:marker>
          <c:symbol val="none"/>
        </c:marker>
      </c:pivotFmt>
      <c:pivotFmt>
        <c:idx val="220"/>
        <c:marker>
          <c:symbol val="none"/>
        </c:marker>
      </c:pivotFmt>
      <c:pivotFmt>
        <c:idx val="221"/>
        <c:marker>
          <c:symbol val="none"/>
        </c:marker>
      </c:pivotFmt>
      <c:pivotFmt>
        <c:idx val="222"/>
        <c:marker>
          <c:symbol val="none"/>
        </c:marker>
      </c:pivotFmt>
      <c:pivotFmt>
        <c:idx val="223"/>
        <c:marker>
          <c:symbol val="none"/>
        </c:marker>
      </c:pivotFmt>
      <c:pivotFmt>
        <c:idx val="224"/>
        <c:marker>
          <c:symbol val="none"/>
        </c:marker>
      </c:pivotFmt>
      <c:pivotFmt>
        <c:idx val="225"/>
        <c:marker>
          <c:symbol val="none"/>
        </c:marker>
      </c:pivotFmt>
      <c:pivotFmt>
        <c:idx val="226"/>
        <c:marker>
          <c:symbol val="none"/>
        </c:marker>
      </c:pivotFmt>
      <c:pivotFmt>
        <c:idx val="227"/>
        <c:marker>
          <c:symbol val="none"/>
        </c:marker>
      </c:pivotFmt>
      <c:pivotFmt>
        <c:idx val="228"/>
        <c:marker>
          <c:symbol val="none"/>
        </c:marker>
      </c:pivotFmt>
      <c:pivotFmt>
        <c:idx val="229"/>
        <c:marker>
          <c:symbol val="none"/>
        </c:marker>
      </c:pivotFmt>
      <c:pivotFmt>
        <c:idx val="230"/>
        <c:marker>
          <c:symbol val="none"/>
        </c:marker>
      </c:pivotFmt>
      <c:pivotFmt>
        <c:idx val="231"/>
        <c:marker>
          <c:symbol val="none"/>
        </c:marker>
      </c:pivotFmt>
      <c:pivotFmt>
        <c:idx val="232"/>
        <c:marker>
          <c:symbol val="none"/>
        </c:marker>
      </c:pivotFmt>
      <c:pivotFmt>
        <c:idx val="233"/>
        <c:marker>
          <c:symbol val="none"/>
        </c:marker>
      </c:pivotFmt>
      <c:pivotFmt>
        <c:idx val="234"/>
        <c:marker>
          <c:symbol val="none"/>
        </c:marker>
      </c:pivotFmt>
      <c:pivotFmt>
        <c:idx val="235"/>
        <c:marker>
          <c:symbol val="none"/>
        </c:marker>
      </c:pivotFmt>
      <c:pivotFmt>
        <c:idx val="236"/>
        <c:marker>
          <c:symbol val="none"/>
        </c:marker>
      </c:pivotFmt>
      <c:pivotFmt>
        <c:idx val="237"/>
        <c:marker>
          <c:symbol val="none"/>
        </c:marker>
      </c:pivotFmt>
      <c:pivotFmt>
        <c:idx val="238"/>
        <c:marker>
          <c:symbol val="none"/>
        </c:marker>
      </c:pivotFmt>
      <c:pivotFmt>
        <c:idx val="239"/>
        <c:marker>
          <c:symbol val="none"/>
        </c:marker>
      </c:pivotFmt>
      <c:pivotFmt>
        <c:idx val="240"/>
        <c:marker>
          <c:symbol val="none"/>
        </c:marker>
      </c:pivotFmt>
      <c:pivotFmt>
        <c:idx val="241"/>
        <c:marker>
          <c:symbol val="none"/>
        </c:marker>
      </c:pivotFmt>
      <c:pivotFmt>
        <c:idx val="242"/>
        <c:marker>
          <c:symbol val="none"/>
        </c:marker>
      </c:pivotFmt>
      <c:pivotFmt>
        <c:idx val="243"/>
        <c:marker>
          <c:symbol val="none"/>
        </c:marker>
      </c:pivotFmt>
      <c:pivotFmt>
        <c:idx val="244"/>
        <c:marker>
          <c:symbol val="none"/>
        </c:marker>
      </c:pivotFmt>
      <c:pivotFmt>
        <c:idx val="245"/>
        <c:marker>
          <c:symbol val="none"/>
        </c:marker>
      </c:pivotFmt>
      <c:pivotFmt>
        <c:idx val="246"/>
        <c:marker>
          <c:symbol val="none"/>
        </c:marker>
      </c:pivotFmt>
      <c:pivotFmt>
        <c:idx val="247"/>
        <c:marker>
          <c:symbol val="none"/>
        </c:marker>
      </c:pivotFmt>
      <c:pivotFmt>
        <c:idx val="248"/>
        <c:marker>
          <c:symbol val="none"/>
        </c:marker>
      </c:pivotFmt>
      <c:pivotFmt>
        <c:idx val="249"/>
        <c:marker>
          <c:symbol val="none"/>
        </c:marker>
      </c:pivotFmt>
      <c:pivotFmt>
        <c:idx val="250"/>
        <c:marker>
          <c:symbol val="none"/>
        </c:marker>
      </c:pivotFmt>
      <c:pivotFmt>
        <c:idx val="251"/>
        <c:marker>
          <c:symbol val="none"/>
        </c:marker>
      </c:pivotFmt>
      <c:pivotFmt>
        <c:idx val="252"/>
        <c:marker>
          <c:symbol val="none"/>
        </c:marker>
      </c:pivotFmt>
      <c:pivotFmt>
        <c:idx val="253"/>
        <c:marker>
          <c:symbol val="none"/>
        </c:marker>
      </c:pivotFmt>
      <c:pivotFmt>
        <c:idx val="254"/>
        <c:marker>
          <c:symbol val="none"/>
        </c:marker>
      </c:pivotFmt>
      <c:pivotFmt>
        <c:idx val="255"/>
        <c:marker>
          <c:symbol val="none"/>
        </c:marker>
      </c:pivotFmt>
      <c:pivotFmt>
        <c:idx val="256"/>
        <c:marker>
          <c:symbol val="none"/>
        </c:marker>
      </c:pivotFmt>
      <c:pivotFmt>
        <c:idx val="257"/>
        <c:marker>
          <c:symbol val="none"/>
        </c:marker>
      </c:pivotFmt>
      <c:pivotFmt>
        <c:idx val="258"/>
        <c:marker>
          <c:symbol val="none"/>
        </c:marker>
      </c:pivotFmt>
      <c:pivotFmt>
        <c:idx val="259"/>
        <c:marker>
          <c:symbol val="none"/>
        </c:marker>
      </c:pivotFmt>
      <c:pivotFmt>
        <c:idx val="260"/>
        <c:marker>
          <c:symbol val="none"/>
        </c:marker>
      </c:pivotFmt>
      <c:pivotFmt>
        <c:idx val="261"/>
        <c:marker>
          <c:symbol val="none"/>
        </c:marker>
      </c:pivotFmt>
      <c:pivotFmt>
        <c:idx val="262"/>
        <c:marker>
          <c:symbol val="none"/>
        </c:marker>
      </c:pivotFmt>
      <c:pivotFmt>
        <c:idx val="263"/>
        <c:marker>
          <c:symbol val="none"/>
        </c:marker>
      </c:pivotFmt>
      <c:pivotFmt>
        <c:idx val="264"/>
        <c:marker>
          <c:symbol val="none"/>
        </c:marker>
      </c:pivotFmt>
      <c:pivotFmt>
        <c:idx val="265"/>
        <c:marker>
          <c:symbol val="none"/>
        </c:marker>
      </c:pivotFmt>
      <c:pivotFmt>
        <c:idx val="266"/>
        <c:marker>
          <c:symbol val="none"/>
        </c:marker>
      </c:pivotFmt>
      <c:pivotFmt>
        <c:idx val="267"/>
        <c:marker>
          <c:symbol val="none"/>
        </c:marker>
      </c:pivotFmt>
      <c:pivotFmt>
        <c:idx val="268"/>
        <c:marker>
          <c:symbol val="none"/>
        </c:marker>
      </c:pivotFmt>
      <c:pivotFmt>
        <c:idx val="269"/>
        <c:marker>
          <c:symbol val="none"/>
        </c:marker>
      </c:pivotFmt>
      <c:pivotFmt>
        <c:idx val="270"/>
        <c:marker>
          <c:symbol val="none"/>
        </c:marker>
      </c:pivotFmt>
      <c:pivotFmt>
        <c:idx val="271"/>
        <c:marker>
          <c:symbol val="none"/>
        </c:marker>
      </c:pivotFmt>
      <c:pivotFmt>
        <c:idx val="272"/>
        <c:marker>
          <c:symbol val="none"/>
        </c:marker>
      </c:pivotFmt>
      <c:pivotFmt>
        <c:idx val="273"/>
        <c:marker>
          <c:symbol val="none"/>
        </c:marker>
      </c:pivotFmt>
      <c:pivotFmt>
        <c:idx val="274"/>
        <c:marker>
          <c:symbol val="none"/>
        </c:marker>
      </c:pivotFmt>
      <c:pivotFmt>
        <c:idx val="275"/>
        <c:marker>
          <c:symbol val="none"/>
        </c:marker>
      </c:pivotFmt>
      <c:pivotFmt>
        <c:idx val="276"/>
        <c:marker>
          <c:symbol val="none"/>
        </c:marker>
      </c:pivotFmt>
      <c:pivotFmt>
        <c:idx val="277"/>
        <c:marker>
          <c:symbol val="none"/>
        </c:marker>
      </c:pivotFmt>
      <c:pivotFmt>
        <c:idx val="278"/>
        <c:marker>
          <c:symbol val="none"/>
        </c:marker>
      </c:pivotFmt>
      <c:pivotFmt>
        <c:idx val="279"/>
        <c:marker>
          <c:symbol val="none"/>
        </c:marker>
      </c:pivotFmt>
      <c:pivotFmt>
        <c:idx val="280"/>
        <c:marker>
          <c:symbol val="none"/>
        </c:marker>
      </c:pivotFmt>
      <c:pivotFmt>
        <c:idx val="281"/>
        <c:marker>
          <c:symbol val="none"/>
        </c:marker>
      </c:pivotFmt>
      <c:pivotFmt>
        <c:idx val="282"/>
        <c:marker>
          <c:symbol val="none"/>
        </c:marker>
      </c:pivotFmt>
      <c:pivotFmt>
        <c:idx val="283"/>
        <c:marker>
          <c:symbol val="none"/>
        </c:marker>
      </c:pivotFmt>
      <c:pivotFmt>
        <c:idx val="284"/>
        <c:marker>
          <c:symbol val="none"/>
        </c:marker>
      </c:pivotFmt>
      <c:pivotFmt>
        <c:idx val="285"/>
        <c:marker>
          <c:symbol val="none"/>
        </c:marker>
      </c:pivotFmt>
      <c:pivotFmt>
        <c:idx val="286"/>
        <c:marker>
          <c:symbol val="none"/>
        </c:marker>
      </c:pivotFmt>
      <c:pivotFmt>
        <c:idx val="287"/>
        <c:marker>
          <c:symbol val="none"/>
        </c:marker>
      </c:pivotFmt>
      <c:pivotFmt>
        <c:idx val="288"/>
        <c:spPr>
          <a:ln>
            <a:solidFill>
              <a:srgbClr val="FF0000"/>
            </a:solidFill>
          </a:ln>
        </c:spPr>
        <c:marker>
          <c:symbol val="diamond"/>
          <c:size val="5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rgbClr val="FF0000"/>
                  </a:solidFill>
                </a:defRPr>
              </a:pPr>
              <a:endParaRPr lang="en-US"/>
            </a:p>
          </c:txPr>
          <c:dLblPos val="t"/>
          <c:showVal val="1"/>
        </c:dLbl>
      </c:pivotFmt>
      <c:pivotFmt>
        <c:idx val="289"/>
        <c:spPr>
          <a:ln w="25400"/>
        </c:spPr>
        <c:marker>
          <c:symbol val="diamond"/>
          <c:size val="5"/>
        </c:marker>
        <c:dLbl>
          <c:idx val="0"/>
          <c:spPr/>
          <c:txPr>
            <a:bodyPr/>
            <a:lstStyle/>
            <a:p>
              <a:pPr>
                <a:defRPr sz="900">
                  <a:solidFill>
                    <a:schemeClr val="accent2">
                      <a:lumMod val="75000"/>
                    </a:schemeClr>
                  </a:solidFill>
                </a:defRPr>
              </a:pPr>
              <a:endParaRPr lang="en-US"/>
            </a:p>
          </c:txPr>
          <c:dLblPos val="t"/>
          <c:showVal val="1"/>
        </c:dLbl>
      </c:pivotFmt>
      <c:pivotFmt>
        <c:idx val="290"/>
        <c:spPr>
          <a:ln w="25400"/>
        </c:spPr>
        <c:marker>
          <c:symbol val="diamond"/>
          <c:size val="5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accent3">
                      <a:lumMod val="75000"/>
                    </a:schemeClr>
                  </a:solidFill>
                </a:defRPr>
              </a:pPr>
              <a:endParaRPr lang="en-US"/>
            </a:p>
          </c:txPr>
          <c:dLblPos val="t"/>
          <c:showVal val="1"/>
        </c:dLbl>
      </c:pivotFmt>
      <c:pivotFmt>
        <c:idx val="291"/>
        <c:spPr>
          <a:ln w="25400"/>
        </c:spPr>
        <c:marker>
          <c:symbol val="diamond"/>
          <c:size val="5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accent1">
                      <a:lumMod val="75000"/>
                    </a:schemeClr>
                  </a:solidFill>
                </a:defRPr>
              </a:pPr>
              <a:endParaRPr lang="en-US"/>
            </a:p>
          </c:txPr>
          <c:dLblPos val="t"/>
          <c:showVal val="1"/>
        </c:dLbl>
      </c:pivotFmt>
      <c:pivotFmt>
        <c:idx val="292"/>
        <c:dLbl>
          <c:idx val="0"/>
          <c:layout>
            <c:manualLayout>
              <c:x val="2.4154589371980645E-3"/>
              <c:y val="7.940448718716904E-2"/>
            </c:manualLayout>
          </c:layout>
          <c:dLblPos val="t"/>
          <c:showVal val="1"/>
        </c:dLbl>
      </c:pivotFmt>
      <c:pivotFmt>
        <c:idx val="293"/>
        <c:dLbl>
          <c:idx val="0"/>
          <c:layout>
            <c:manualLayout>
              <c:x val="2.1739130434782698E-2"/>
              <c:y val="8.2713007486634349E-2"/>
            </c:manualLayout>
          </c:layout>
          <c:dLblPos val="t"/>
          <c:showVal val="1"/>
        </c:dLbl>
      </c:pivotFmt>
      <c:pivotFmt>
        <c:idx val="294"/>
        <c:dLbl>
          <c:idx val="0"/>
          <c:layout>
            <c:manualLayout>
              <c:x val="7.2463768115942975E-3"/>
              <c:y val="8.6021527786099811E-2"/>
            </c:manualLayout>
          </c:layout>
          <c:dLblPos val="t"/>
          <c:showVal val="1"/>
        </c:dLbl>
      </c:pivotFmt>
      <c:pivotFmt>
        <c:idx val="295"/>
        <c:spPr>
          <a:ln>
            <a:solidFill>
              <a:srgbClr val="FF0000"/>
            </a:solidFill>
          </a:ln>
        </c:spPr>
        <c:marker>
          <c:symbol val="diamond"/>
          <c:size val="5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rgbClr val="FF0000"/>
                  </a:solidFill>
                </a:defRPr>
              </a:pPr>
              <a:endParaRPr lang="en-US"/>
            </a:p>
          </c:txPr>
          <c:dLblPos val="t"/>
          <c:showVal val="1"/>
        </c:dLbl>
      </c:pivotFmt>
      <c:pivotFmt>
        <c:idx val="296"/>
        <c:spPr>
          <a:ln w="25400"/>
        </c:spPr>
        <c:marker>
          <c:symbol val="diamond"/>
          <c:size val="5"/>
        </c:marker>
        <c:dLbl>
          <c:idx val="0"/>
          <c:spPr/>
          <c:txPr>
            <a:bodyPr/>
            <a:lstStyle/>
            <a:p>
              <a:pPr>
                <a:defRPr sz="900">
                  <a:solidFill>
                    <a:schemeClr val="accent2">
                      <a:lumMod val="75000"/>
                    </a:schemeClr>
                  </a:solidFill>
                </a:defRPr>
              </a:pPr>
              <a:endParaRPr lang="en-US"/>
            </a:p>
          </c:txPr>
          <c:dLblPos val="t"/>
          <c:showVal val="1"/>
        </c:dLbl>
      </c:pivotFmt>
      <c:pivotFmt>
        <c:idx val="297"/>
        <c:spPr>
          <a:ln w="25400"/>
        </c:spPr>
        <c:marker>
          <c:symbol val="diamond"/>
          <c:size val="5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accent3">
                      <a:lumMod val="75000"/>
                    </a:schemeClr>
                  </a:solidFill>
                </a:defRPr>
              </a:pPr>
              <a:endParaRPr lang="en-US"/>
            </a:p>
          </c:txPr>
          <c:dLblPos val="t"/>
          <c:showVal val="1"/>
        </c:dLbl>
      </c:pivotFmt>
      <c:pivotFmt>
        <c:idx val="298"/>
        <c:spPr>
          <a:ln w="25400"/>
        </c:spPr>
        <c:marker>
          <c:symbol val="diamond"/>
          <c:size val="5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accent1">
                      <a:lumMod val="75000"/>
                    </a:schemeClr>
                  </a:solidFill>
                </a:defRPr>
              </a:pPr>
              <a:endParaRPr lang="en-US"/>
            </a:p>
          </c:txPr>
          <c:dLblPos val="t"/>
          <c:showVal val="1"/>
        </c:dLbl>
      </c:pivotFmt>
      <c:pivotFmt>
        <c:idx val="299"/>
        <c:dLbl>
          <c:idx val="0"/>
          <c:layout>
            <c:manualLayout>
              <c:x val="7.2463768115942975E-3"/>
              <c:y val="8.6021527786099811E-2"/>
            </c:manualLayout>
          </c:layout>
          <c:dLblPos val="t"/>
          <c:showVal val="1"/>
        </c:dLbl>
      </c:pivotFmt>
      <c:pivotFmt>
        <c:idx val="300"/>
        <c:dLbl>
          <c:idx val="0"/>
          <c:layout>
            <c:manualLayout>
              <c:x val="2.1739130434782698E-2"/>
              <c:y val="8.2713007486634349E-2"/>
            </c:manualLayout>
          </c:layout>
          <c:dLblPos val="t"/>
          <c:showVal val="1"/>
        </c:dLbl>
      </c:pivotFmt>
      <c:pivotFmt>
        <c:idx val="301"/>
        <c:dLbl>
          <c:idx val="0"/>
          <c:layout>
            <c:manualLayout>
              <c:x val="2.4154589371980645E-3"/>
              <c:y val="7.940448718716904E-2"/>
            </c:manualLayout>
          </c:layout>
          <c:dLblPos val="t"/>
          <c:showVal val="1"/>
        </c:dLbl>
      </c:pivotFmt>
    </c:pivotFmts>
    <c:plotArea>
      <c:layout>
        <c:manualLayout>
          <c:layoutTarget val="inner"/>
          <c:xMode val="edge"/>
          <c:yMode val="edge"/>
          <c:x val="0.10888945946974014"/>
          <c:y val="5.1400554097404488E-2"/>
          <c:w val="0.8499438928829548"/>
          <c:h val="0.74198022494811922"/>
        </c:manualLayout>
      </c:layout>
      <c:lineChart>
        <c:grouping val="standard"/>
        <c:ser>
          <c:idx val="0"/>
          <c:order val="0"/>
          <c:tx>
            <c:strRef>
              <c:f>Sheet2!$B$1:$B$2</c:f>
              <c:strCache>
                <c:ptCount val="1"/>
                <c:pt idx="0">
                  <c:v>Average of USD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</c:spPr>
          </c:marker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Sheet2!$A$3:$A$11</c:f>
              <c:strCache>
                <c:ptCount val="8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July</c:v>
                </c:pt>
                <c:pt idx="4">
                  <c:v>Aug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</c:strCache>
            </c:strRef>
          </c:cat>
          <c:val>
            <c:numRef>
              <c:f>Sheet2!$B$3:$B$11</c:f>
              <c:numCache>
                <c:formatCode>_(* #,##0.00_);_(* \(#,##0.00\);_(* "-"??_);_(@_)</c:formatCode>
                <c:ptCount val="8"/>
                <c:pt idx="0">
                  <c:v>44.368125000000013</c:v>
                </c:pt>
                <c:pt idx="1">
                  <c:v>44.904761904761905</c:v>
                </c:pt>
                <c:pt idx="2">
                  <c:v>44.851818181818167</c:v>
                </c:pt>
                <c:pt idx="3">
                  <c:v>44.415933333333335</c:v>
                </c:pt>
                <c:pt idx="4">
                  <c:v>45.278530000000018</c:v>
                </c:pt>
                <c:pt idx="5">
                  <c:v>47.638010000000016</c:v>
                </c:pt>
                <c:pt idx="6">
                  <c:v>49.256900000000002</c:v>
                </c:pt>
                <c:pt idx="7">
                  <c:v>50.305042857142844</c:v>
                </c:pt>
              </c:numCache>
            </c:numRef>
          </c:val>
        </c:ser>
        <c:ser>
          <c:idx val="1"/>
          <c:order val="1"/>
          <c:tx>
            <c:strRef>
              <c:f>Sheet2!$C$1:$C$2</c:f>
              <c:strCache>
                <c:ptCount val="1"/>
                <c:pt idx="0">
                  <c:v>Average of GBP</c:v>
                </c:pt>
              </c:strCache>
            </c:strRef>
          </c:tx>
          <c:spPr>
            <a:ln w="25400"/>
          </c:spPr>
          <c:marker>
            <c:symbol val="diamond"/>
            <c:size val="5"/>
          </c:marker>
          <c:dLbls>
            <c:txPr>
              <a:bodyPr/>
              <a:lstStyle/>
              <a:p>
                <a:pPr>
                  <a:defRPr sz="9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Sheet2!$A$3:$A$11</c:f>
              <c:strCache>
                <c:ptCount val="8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July</c:v>
                </c:pt>
                <c:pt idx="4">
                  <c:v>Aug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</c:strCache>
            </c:strRef>
          </c:cat>
          <c:val>
            <c:numRef>
              <c:f>Sheet2!$C$3:$C$11</c:f>
              <c:numCache>
                <c:formatCode>_(* #,##0.00_);_(* \(#,##0.00\);_(* "-"??_);_(@_)</c:formatCode>
                <c:ptCount val="8"/>
                <c:pt idx="0">
                  <c:v>72.721481250000011</c:v>
                </c:pt>
                <c:pt idx="1">
                  <c:v>73.431000000000026</c:v>
                </c:pt>
                <c:pt idx="2">
                  <c:v>72.784640909090925</c:v>
                </c:pt>
                <c:pt idx="3">
                  <c:v>71.637247619047656</c:v>
                </c:pt>
                <c:pt idx="4">
                  <c:v>74.098590000000002</c:v>
                </c:pt>
                <c:pt idx="5">
                  <c:v>75.139124999999993</c:v>
                </c:pt>
                <c:pt idx="6">
                  <c:v>77.483761111111079</c:v>
                </c:pt>
                <c:pt idx="7">
                  <c:v>79.980214285714339</c:v>
                </c:pt>
              </c:numCache>
            </c:numRef>
          </c:val>
        </c:ser>
        <c:ser>
          <c:idx val="2"/>
          <c:order val="2"/>
          <c:tx>
            <c:strRef>
              <c:f>Sheet2!$D$1:$D$2</c:f>
              <c:strCache>
                <c:ptCount val="1"/>
                <c:pt idx="0">
                  <c:v>Average of EURO</c:v>
                </c:pt>
              </c:strCache>
            </c:strRef>
          </c:tx>
          <c:spPr>
            <a:ln w="25400"/>
          </c:spPr>
          <c:marker>
            <c:symbol val="diamond"/>
            <c:size val="5"/>
          </c:marker>
          <c:dLbls>
            <c:txPr>
              <a:bodyPr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Sheet2!$A$3:$A$11</c:f>
              <c:strCache>
                <c:ptCount val="8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July</c:v>
                </c:pt>
                <c:pt idx="4">
                  <c:v>Aug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</c:strCache>
            </c:strRef>
          </c:cat>
          <c:val>
            <c:numRef>
              <c:f>Sheet2!$D$3:$D$11</c:f>
              <c:numCache>
                <c:formatCode>_(* #,##0.00_);_(* \(#,##0.00\);_(* "-"??_);_(@_)</c:formatCode>
                <c:ptCount val="8"/>
                <c:pt idx="0">
                  <c:v>64.226874999999978</c:v>
                </c:pt>
                <c:pt idx="1">
                  <c:v>64.482857142857114</c:v>
                </c:pt>
                <c:pt idx="2">
                  <c:v>64.537272727272736</c:v>
                </c:pt>
                <c:pt idx="3">
                  <c:v>63.463761904761917</c:v>
                </c:pt>
                <c:pt idx="4">
                  <c:v>64.936684999999997</c:v>
                </c:pt>
                <c:pt idx="5">
                  <c:v>65.501904999999994</c:v>
                </c:pt>
                <c:pt idx="6">
                  <c:v>67.47312777777779</c:v>
                </c:pt>
                <c:pt idx="7">
                  <c:v>68.619578571428534</c:v>
                </c:pt>
              </c:numCache>
            </c:numRef>
          </c:val>
        </c:ser>
        <c:ser>
          <c:idx val="3"/>
          <c:order val="3"/>
          <c:tx>
            <c:strRef>
              <c:f>Sheet2!$E$1:$E$2</c:f>
              <c:strCache>
                <c:ptCount val="1"/>
                <c:pt idx="0">
                  <c:v>Average of YEN</c:v>
                </c:pt>
              </c:strCache>
            </c:strRef>
          </c:tx>
          <c:spPr>
            <a:ln w="25400"/>
          </c:spPr>
          <c:marker>
            <c:symbol val="diamond"/>
            <c:size val="5"/>
          </c:marker>
          <c:dLbls>
            <c:dLbl>
              <c:idx val="5"/>
              <c:layout>
                <c:manualLayout>
                  <c:x val="7.2463768115942975E-3"/>
                  <c:y val="8.6021527786099811E-2"/>
                </c:manualLayout>
              </c:layout>
              <c:dLblPos val="t"/>
              <c:showVal val="1"/>
            </c:dLbl>
            <c:dLbl>
              <c:idx val="6"/>
              <c:layout>
                <c:manualLayout>
                  <c:x val="2.1739130434782698E-2"/>
                  <c:y val="8.2713007486634349E-2"/>
                </c:manualLayout>
              </c:layout>
              <c:dLblPos val="t"/>
              <c:showVal val="1"/>
            </c:dLbl>
            <c:dLbl>
              <c:idx val="7"/>
              <c:layout>
                <c:manualLayout>
                  <c:x val="2.4154589371980645E-3"/>
                  <c:y val="7.940448718716904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Sheet2!$A$3:$A$11</c:f>
              <c:strCache>
                <c:ptCount val="8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July</c:v>
                </c:pt>
                <c:pt idx="4">
                  <c:v>Aug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</c:strCache>
            </c:strRef>
          </c:cat>
          <c:val>
            <c:numRef>
              <c:f>Sheet2!$E$3:$E$11</c:f>
              <c:numCache>
                <c:formatCode>_(* #,##0.00_);_(* \(#,##0.00\);_(* "-"??_);_(@_)</c:formatCode>
                <c:ptCount val="8"/>
                <c:pt idx="0">
                  <c:v>53.335624999999993</c:v>
                </c:pt>
                <c:pt idx="1">
                  <c:v>55.346190476190458</c:v>
                </c:pt>
                <c:pt idx="2">
                  <c:v>55.718181818181854</c:v>
                </c:pt>
                <c:pt idx="3">
                  <c:v>55.945714285714253</c:v>
                </c:pt>
                <c:pt idx="4">
                  <c:v>58.681499999999993</c:v>
                </c:pt>
                <c:pt idx="5">
                  <c:v>62.06600000000001</c:v>
                </c:pt>
                <c:pt idx="6">
                  <c:v>64.116666666666674</c:v>
                </c:pt>
                <c:pt idx="7">
                  <c:v>64.944285714285726</c:v>
                </c:pt>
              </c:numCache>
            </c:numRef>
          </c:val>
        </c:ser>
        <c:dLbls/>
        <c:marker val="1"/>
        <c:axId val="150161664"/>
        <c:axId val="150347776"/>
      </c:lineChart>
      <c:catAx>
        <c:axId val="150161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0347776"/>
        <c:crosses val="autoZero"/>
        <c:auto val="1"/>
        <c:lblAlgn val="ctr"/>
        <c:lblOffset val="100"/>
      </c:catAx>
      <c:valAx>
        <c:axId val="150347776"/>
        <c:scaling>
          <c:orientation val="minMax"/>
          <c:min val="40"/>
        </c:scaling>
        <c:axPos val="l"/>
        <c:majorGridlines>
          <c:spPr>
            <a:ln w="3175" cmpd="tri">
              <a:solidFill>
                <a:schemeClr val="tx1">
                  <a:tint val="75000"/>
                  <a:shade val="95000"/>
                  <a:satMod val="105000"/>
                  <a:alpha val="65000"/>
                </a:schemeClr>
              </a:solidFill>
              <a:prstDash val="sysDot"/>
            </a:ln>
            <a:effectLst>
              <a:outerShdw sx="1000" sy="1000" algn="ctr" rotWithShape="0">
                <a:srgbClr val="000000"/>
              </a:outerShdw>
            </a:effectLst>
          </c:spPr>
        </c:majorGridlines>
        <c:numFmt formatCode="_(* #,##0.00_);_(* \(#,##0.00\);_(* &quot;-&quot;??_);_(@_)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50161664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ln w="3175">
      <a:solidFill>
        <a:schemeClr val="tx2">
          <a:lumMod val="40000"/>
          <a:lumOff val="60000"/>
        </a:schemeClr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9.2821741032370952E-2"/>
          <c:y val="6.9919072615923034E-2"/>
          <c:w val="0.8528110722270833"/>
          <c:h val="0.69174358413531645"/>
        </c:manualLayout>
      </c:layout>
      <c:lineChart>
        <c:grouping val="standard"/>
        <c:ser>
          <c:idx val="0"/>
          <c:order val="0"/>
          <c:tx>
            <c:strRef>
              <c:f>Sheet3!$B$25</c:f>
              <c:strCache>
                <c:ptCount val="1"/>
                <c:pt idx="0">
                  <c:v>USD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 w="6350"/>
            </c:spPr>
          </c:marker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Sheet3!$C$24:$G$24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Sheet3!$C$25:$G$25</c:f>
              <c:numCache>
                <c:formatCode>_(* #,##0.00_);_(* \(#,##0.00\);_(* "-"??_);_(@_)</c:formatCode>
                <c:ptCount val="4"/>
                <c:pt idx="0">
                  <c:v>49.196775000000017</c:v>
                </c:pt>
                <c:pt idx="1">
                  <c:v>49.881249999999994</c:v>
                </c:pt>
                <c:pt idx="2">
                  <c:v>51.051399999999994</c:v>
                </c:pt>
                <c:pt idx="3">
                  <c:v>52.701500000000003</c:v>
                </c:pt>
              </c:numCache>
            </c:numRef>
          </c:val>
        </c:ser>
        <c:ser>
          <c:idx val="1"/>
          <c:order val="1"/>
          <c:tx>
            <c:strRef>
              <c:f>Sheet3!$B$26</c:f>
              <c:strCache>
                <c:ptCount val="1"/>
                <c:pt idx="0">
                  <c:v>GBP</c:v>
                </c:pt>
              </c:strCache>
            </c:strRef>
          </c:tx>
          <c:spPr>
            <a:ln w="25400"/>
          </c:spPr>
          <c:marker>
            <c:symbol val="square"/>
            <c:size val="4"/>
          </c:marker>
          <c:dLbls>
            <c:txPr>
              <a:bodyPr/>
              <a:lstStyle/>
              <a:p>
                <a:pPr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Sheet3!$C$24:$G$24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Sheet3!$C$26:$G$26</c:f>
              <c:numCache>
                <c:formatCode>_(* #,##0.00_);_(* \(#,##0.00\);_(* "-"??_);_(@_)</c:formatCode>
                <c:ptCount val="4"/>
                <c:pt idx="0">
                  <c:v>78.666200000000003</c:v>
                </c:pt>
                <c:pt idx="1">
                  <c:v>79.935974999999999</c:v>
                </c:pt>
                <c:pt idx="2">
                  <c:v>80.574139999999986</c:v>
                </c:pt>
                <c:pt idx="3">
                  <c:v>82.443600000000046</c:v>
                </c:pt>
              </c:numCache>
            </c:numRef>
          </c:val>
        </c:ser>
        <c:ser>
          <c:idx val="2"/>
          <c:order val="2"/>
          <c:tx>
            <c:strRef>
              <c:f>Sheet3!$B$27</c:f>
              <c:strCache>
                <c:ptCount val="1"/>
                <c:pt idx="0">
                  <c:v>EURO</c:v>
                </c:pt>
              </c:strCache>
            </c:strRef>
          </c:tx>
          <c:spPr>
            <a:ln w="25400"/>
          </c:spPr>
          <c:marker>
            <c:symbol val="diamond"/>
            <c:size val="5"/>
          </c:marker>
          <c:dLbls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Sheet3!$C$24:$G$24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Sheet3!$C$27:$G$27</c:f>
              <c:numCache>
                <c:formatCode>_(* #,##0.00_);_(* \(#,##0.00\);_(* "-"??_);_(@_)</c:formatCode>
                <c:ptCount val="4"/>
                <c:pt idx="0">
                  <c:v>67.696799999999982</c:v>
                </c:pt>
                <c:pt idx="1">
                  <c:v>68.484125000000034</c:v>
                </c:pt>
                <c:pt idx="2">
                  <c:v>68.974320000000006</c:v>
                </c:pt>
                <c:pt idx="3">
                  <c:v>71.078799999999973</c:v>
                </c:pt>
              </c:numCache>
            </c:numRef>
          </c:val>
        </c:ser>
        <c:ser>
          <c:idx val="3"/>
          <c:order val="3"/>
          <c:tx>
            <c:strRef>
              <c:f>Sheet3!$B$28</c:f>
              <c:strCache>
                <c:ptCount val="1"/>
                <c:pt idx="0">
                  <c:v>YEN</c:v>
                </c:pt>
              </c:strCache>
            </c:strRef>
          </c:tx>
          <c:spPr>
            <a:ln w="25400"/>
          </c:spPr>
          <c:marker>
            <c:symbol val="triangle"/>
            <c:size val="5"/>
          </c:marker>
          <c:dLbls>
            <c:txPr>
              <a:bodyPr/>
              <a:lstStyle/>
              <a:p>
                <a:pPr>
                  <a:defRPr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Sheet3!$C$24:$G$24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Sheet3!$C$28:$G$28</c:f>
              <c:numCache>
                <c:formatCode>_(* #,##0.00_);_(* \(#,##0.00\);_(* "-"??_);_(@_)</c:formatCode>
                <c:ptCount val="4"/>
                <c:pt idx="0">
                  <c:v>62.997500000000002</c:v>
                </c:pt>
                <c:pt idx="1">
                  <c:v>64.297500000000028</c:v>
                </c:pt>
                <c:pt idx="2">
                  <c:v>66.325999999999979</c:v>
                </c:pt>
                <c:pt idx="3">
                  <c:v>68.410000000000025</c:v>
                </c:pt>
              </c:numCache>
            </c:numRef>
          </c:val>
        </c:ser>
        <c:dLbls/>
        <c:marker val="1"/>
        <c:axId val="150898176"/>
        <c:axId val="150899712"/>
      </c:lineChart>
      <c:catAx>
        <c:axId val="150898176"/>
        <c:scaling>
          <c:orientation val="minMax"/>
        </c:scaling>
        <c:axPos val="b"/>
        <c:tickLblPos val="nextTo"/>
        <c:crossAx val="150899712"/>
        <c:crosses val="autoZero"/>
        <c:auto val="1"/>
        <c:lblAlgn val="ctr"/>
        <c:lblOffset val="100"/>
      </c:catAx>
      <c:valAx>
        <c:axId val="150899712"/>
        <c:scaling>
          <c:orientation val="minMax"/>
          <c:max val="90"/>
          <c:min val="40"/>
        </c:scaling>
        <c:axPos val="l"/>
        <c:majorGridlines>
          <c:spPr>
            <a:ln w="3175">
              <a:solidFill>
                <a:sysClr val="windowText" lastClr="000000">
                  <a:tint val="75000"/>
                  <a:shade val="95000"/>
                  <a:satMod val="105000"/>
                  <a:alpha val="17000"/>
                </a:sysClr>
              </a:solidFill>
            </a:ln>
          </c:spPr>
        </c:majorGridlines>
        <c:numFmt formatCode="General" sourceLinked="0"/>
        <c:tickLblPos val="nextTo"/>
        <c:crossAx val="150898176"/>
        <c:crosses val="autoZero"/>
        <c:crossBetween val="between"/>
        <c:majorUnit val="10"/>
        <c:minorUnit val="5"/>
      </c:valAx>
      <c:spPr>
        <a:ln>
          <a:prstDash val="sysDot"/>
        </a:ln>
      </c:spPr>
    </c:plotArea>
    <c:legend>
      <c:legendPos val="b"/>
      <c:layout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</c:chart>
  <c:spPr>
    <a:ln>
      <a:solidFill>
        <a:schemeClr val="tx2">
          <a:lumMod val="40000"/>
          <a:lumOff val="60000"/>
        </a:schemeClr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67A70-234E-46F5-9C85-53AD2C82E756}" type="datetimeFigureOut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D902D-BBF1-4CAB-BB8A-BB6E5B96C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73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BDC65-13F9-4397-8A75-5A1DE83D7A6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BDC65-13F9-4397-8A75-5A1DE83D7A6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D902D-BBF1-4CAB-BB8A-BB6E5B96C4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3F8A-0A41-4A87-8365-E4FF428BF200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0959-9467-4906-AEDD-F09D05462689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14C0-A2D7-4F0B-BCD5-F3262E84BC8E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7068-79E2-4590-BC61-7CC2224B3149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9AB6-BA75-4D2C-BCE2-8532EB905F93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74D6-0D08-4D58-83EE-A5A7865DC12E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1BB8-BDD8-46D2-B796-14D6A7DA3B0C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9B62-5040-47A2-BBF6-BA3B28E5FE66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25F2-27CA-42A6-90CA-A3DBDB230EEF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059B-55E7-47F4-A76E-813196F635C0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167A-1A81-4B07-A990-A49C50F4AFFE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771AD-F64F-46ED-97D5-2B620A3E5EE2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7F3EA-37BC-4D5C-BE66-1361D7C1F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Current Environment Challenges  &amp; </a:t>
            </a:r>
            <a:br>
              <a:rPr lang="en-US" dirty="0" smtClean="0"/>
            </a:br>
            <a:r>
              <a:rPr lang="en-US" dirty="0" smtClean="0"/>
              <a:t>Way forward – SME’s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C258-7B71-4A6A-BA53-D29F98755B54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7068-79E2-4590-BC61-7CC2224B3149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3000" y="457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INDIA’S INDUSTRIAL PRODUCTION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26532"/>
            <a:ext cx="5553075" cy="335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199"/>
            <a:ext cx="3581400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399"/>
            <a:ext cx="3533775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56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7068-79E2-4590-BC61-7CC2224B3149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3200"/>
            <a:ext cx="352425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3200"/>
            <a:ext cx="36004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52863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88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7068-79E2-4590-BC61-7CC2224B3149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33425"/>
            <a:ext cx="29718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09625"/>
            <a:ext cx="29908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304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GDP Services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96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381000"/>
            <a:ext cx="7772400" cy="533400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/>
              <a:t>DOMESTIC ENVIRONMENT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3810000" cy="13542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+mj-lt"/>
              </a:rPr>
              <a:t>INTEREST</a:t>
            </a:r>
            <a:r>
              <a:rPr lang="en-US" sz="2800" b="1" u="sng" dirty="0" smtClean="0"/>
              <a:t> RATES</a:t>
            </a:r>
            <a:endParaRPr lang="en-US" b="1" u="sng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9900" y="2004536"/>
            <a:ext cx="3568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High interest rate environment@ </a:t>
            </a:r>
            <a:r>
              <a:rPr lang="en-US" dirty="0" smtClean="0"/>
              <a:t>15%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Increasing the Repo rates by RBI for arresting the inflation is affecting the Industrial growth due to high borrowing costs..</a:t>
            </a:r>
          </a:p>
          <a:p>
            <a:endParaRPr lang="en-US" dirty="0"/>
          </a:p>
        </p:txBody>
      </p:sp>
      <p:pic>
        <p:nvPicPr>
          <p:cNvPr id="6" name="Picture 2" descr="india interest r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687" y="990600"/>
            <a:ext cx="434671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4549676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Options</a:t>
            </a:r>
            <a:r>
              <a:rPr lang="en-US" b="1" dirty="0" smtClean="0"/>
              <a:t>:</a:t>
            </a:r>
            <a:endParaRPr lang="en-US" b="1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Use of low cost borrowing options such as PCFC, need to be traded off with Rupee depreciation.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Higher interest rates are affecting industry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RBI to continue to tweak interest rate to control inflation in relation with Industry growth.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RBI caught between devil and deep sea – (depreciating rupee &amp; higher inflation)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57CE-362D-406D-8B26-5EB413D5298D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7068-79E2-4590-BC61-7CC2224B3149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3106427"/>
              </p:ext>
            </p:extLst>
          </p:nvPr>
        </p:nvGraphicFramePr>
        <p:xfrm>
          <a:off x="1219200" y="685800"/>
          <a:ext cx="2514600" cy="2943605"/>
        </p:xfrm>
        <a:graphic>
          <a:graphicData uri="http://schemas.openxmlformats.org/drawingml/2006/table">
            <a:tbl>
              <a:tblPr/>
              <a:tblGrid>
                <a:gridCol w="1600200"/>
                <a:gridCol w="914400"/>
              </a:tblGrid>
              <a:tr h="42260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 change date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percentage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7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october 25 2011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8.500 %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7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september 16 2011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8.250 %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7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july 26 2011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8.000 %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7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june 16 2011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7.500 %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7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may 03 2011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7.250 %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7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march 17 2011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6.750 %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7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january 25 2011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6.500 %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7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november 02 2010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6.250 %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7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september 16 2010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6.000 %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1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july 27 2010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5.750 %</a:t>
                      </a:r>
                    </a:p>
                  </a:txBody>
                  <a:tcPr marL="4089" marR="4089" marT="4089" marB="408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3810000"/>
            <a:ext cx="3131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RBI latest interest rate changes</a:t>
            </a:r>
            <a:endParaRPr lang="en-US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4914" rIns="0" bIns="3491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Graph Indian interest rate RBI - interest rates last year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0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4" name="Picture 2" descr="http://www.global-rates.com/images/charts/gr-cb-chart-11-1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4267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67200" y="39946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Graph Indian interest rate RBI - interest rates last year</a:t>
            </a:r>
            <a:endParaRPr lang="en-US" b="1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181600"/>
            <a:ext cx="483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Interest rate tweaked 7 times over last 10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77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7068-79E2-4590-BC61-7CC2224B3149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0999"/>
            <a:ext cx="3810000" cy="383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0905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88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57200"/>
            <a:ext cx="8001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+mj-lt"/>
              </a:rPr>
              <a:t>INFLATION</a:t>
            </a:r>
            <a:endParaRPr lang="en-US" b="1" u="sng" dirty="0" smtClean="0">
              <a:latin typeface="+mj-lt"/>
            </a:endParaRPr>
          </a:p>
          <a:p>
            <a:endParaRPr lang="en-US" b="1" u="sng" dirty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Inflation driven both by monetary supply and also short supply of goods</a:t>
            </a:r>
          </a:p>
          <a:p>
            <a:pPr algn="just"/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Rising inflation, inflation high at 10.1%</a:t>
            </a:r>
          </a:p>
          <a:p>
            <a:pPr algn="just"/>
            <a:endParaRPr lang="en-US" b="1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32219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152400"/>
            <a:ext cx="79248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7772-EC33-45AB-BCDA-32326DFBDA73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7068-79E2-4590-BC61-7CC2224B3149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32766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304800"/>
            <a:ext cx="1181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7100"/>
            <a:ext cx="42862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028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30099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56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7068-79E2-4590-BC61-7CC2224B3149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505200" cy="270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3429000" cy="268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56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3962400" cy="533400"/>
          </a:xfrm>
        </p:spPr>
        <p:txBody>
          <a:bodyPr>
            <a:normAutofit fontScale="90000"/>
          </a:bodyPr>
          <a:lstStyle/>
          <a:p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3100" u="sng" dirty="0" smtClean="0"/>
              <a:t>TAX ENVIRONMENT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685800" y="1371601"/>
            <a:ext cx="48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/>
              <a:t>Uncertainty on introduction of GST, GST would remove cascading effects of tax</a:t>
            </a:r>
          </a:p>
          <a:p>
            <a:pPr algn="just"/>
            <a:endParaRPr lang="en-US" sz="14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400" dirty="0" smtClean="0"/>
              <a:t>Service tax on wide number of areas by introduction of negative list which is small and tax is levied on invoice instead of receipt basis;</a:t>
            </a:r>
          </a:p>
          <a:p>
            <a:pPr algn="just">
              <a:buFont typeface="Wingdings" pitchFamily="2" charset="2"/>
              <a:buChar char="Ø"/>
            </a:pPr>
            <a:endParaRPr lang="en-US" sz="14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400" dirty="0" smtClean="0"/>
              <a:t>Government Direct tax collections are lower by ~40% to Rs. 2.32 Lakh Cr.  YTD Oct’11,  against target of Rs.5.85 </a:t>
            </a:r>
            <a:r>
              <a:rPr lang="en-US" sz="1400" dirty="0" err="1" smtClean="0"/>
              <a:t>Lakh</a:t>
            </a:r>
            <a:r>
              <a:rPr lang="en-US" sz="1400" dirty="0" smtClean="0"/>
              <a:t> </a:t>
            </a:r>
            <a:r>
              <a:rPr lang="en-US" sz="1400" dirty="0" smtClean="0"/>
              <a:t>Cr for the year </a:t>
            </a:r>
            <a:r>
              <a:rPr lang="en-US" sz="1400" dirty="0"/>
              <a:t>l</a:t>
            </a:r>
            <a:r>
              <a:rPr lang="en-US" sz="1400" dirty="0" smtClean="0"/>
              <a:t>eading to increase in fiscal deficit target  (as % of GDP) </a:t>
            </a:r>
            <a:r>
              <a:rPr lang="en-US" sz="1400" smtClean="0"/>
              <a:t>from </a:t>
            </a:r>
            <a:r>
              <a:rPr lang="en-US" sz="1400" smtClean="0"/>
              <a:t>Budet </a:t>
            </a:r>
            <a:r>
              <a:rPr lang="en-US" sz="1400" dirty="0" smtClean="0"/>
              <a:t>of 4.6% to 5%.</a:t>
            </a:r>
          </a:p>
          <a:p>
            <a:pPr algn="just"/>
            <a:endParaRPr lang="en-US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2000" y="4953001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+mj-lt"/>
              </a:rPr>
              <a:t>POLITICAL UNCERTAINITY</a:t>
            </a:r>
            <a:endParaRPr lang="en-US" sz="2000" b="1" u="sng" dirty="0" smtClean="0">
              <a:latin typeface="+mj-lt"/>
            </a:endParaRPr>
          </a:p>
          <a:p>
            <a:endParaRPr lang="en-US" sz="2000" b="1" u="sng" dirty="0">
              <a:latin typeface="+mj-lt"/>
            </a:endParaRPr>
          </a:p>
          <a:p>
            <a:pPr algn="just"/>
            <a:r>
              <a:rPr lang="en-US" sz="2000" dirty="0" smtClean="0"/>
              <a:t>Political unrest is causing delays in </a:t>
            </a:r>
            <a:r>
              <a:rPr lang="en-US" sz="2000" dirty="0" smtClean="0"/>
              <a:t>decision </a:t>
            </a:r>
            <a:r>
              <a:rPr lang="en-US" sz="2000" dirty="0" smtClean="0"/>
              <a:t>making in the implementation of reforms and providing necessary support.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"/>
            <a:ext cx="79248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E1CB-59D5-4B74-AF51-E7B3E94B1D84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8" name="Picture 4" descr="/photo.cms?msid=108279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1410"/>
            <a:ext cx="3124200" cy="385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1400" y="838200"/>
            <a:ext cx="1828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752600"/>
            <a:ext cx="1828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INTERNATIONAL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1752600"/>
            <a:ext cx="1828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DOMESTIC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3352800"/>
            <a:ext cx="1828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INEREST RATES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4114800"/>
            <a:ext cx="1828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INFLATION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4876800"/>
            <a:ext cx="1828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TAX ENVIRONMENT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2678668"/>
            <a:ext cx="1828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ECONOMIC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1800" y="2678668"/>
            <a:ext cx="1828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ECONOMIC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3800" y="2678668"/>
            <a:ext cx="1828800" cy="369332"/>
          </a:xfrm>
          <a:prstGeom prst="rect">
            <a:avLst/>
          </a:prstGeom>
          <a:gradFill flip="none" rotWithShape="1">
            <a:gsLst>
              <a:gs pos="58000">
                <a:schemeClr val="accent5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POLITICAL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3800" y="3593068"/>
            <a:ext cx="1828800" cy="369332"/>
          </a:xfrm>
          <a:prstGeom prst="rect">
            <a:avLst/>
          </a:prstGeom>
          <a:gradFill flip="none" rotWithShape="1">
            <a:gsLst>
              <a:gs pos="55000">
                <a:schemeClr val="accent5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UNCERTAINITY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0" y="3429000"/>
            <a:ext cx="1828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FOREX RATE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590800" y="1447800"/>
            <a:ext cx="3810000" cy="1588"/>
          </a:xfrm>
          <a:prstGeom prst="line">
            <a:avLst/>
          </a:prstGeom>
          <a:ln w="285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2"/>
          </p:cNvCxnSpPr>
          <p:nvPr/>
        </p:nvCxnSpPr>
        <p:spPr>
          <a:xfrm rot="5400000">
            <a:off x="4375269" y="1327269"/>
            <a:ext cx="240268" cy="794"/>
          </a:xfrm>
          <a:prstGeom prst="straightConnector1">
            <a:avLst/>
          </a:prstGeom>
          <a:ln w="28575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2471063" y="1567537"/>
            <a:ext cx="240268" cy="794"/>
          </a:xfrm>
          <a:prstGeom prst="straightConnector1">
            <a:avLst/>
          </a:prstGeom>
          <a:ln w="28575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6281063" y="1567537"/>
            <a:ext cx="240268" cy="794"/>
          </a:xfrm>
          <a:prstGeom prst="straightConnector1">
            <a:avLst/>
          </a:prstGeom>
          <a:ln w="28575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963194" y="2285206"/>
            <a:ext cx="762000" cy="1588"/>
          </a:xfrm>
          <a:prstGeom prst="straightConnector1">
            <a:avLst/>
          </a:prstGeom>
          <a:ln w="28575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418806" y="2286000"/>
            <a:ext cx="762000" cy="1588"/>
          </a:xfrm>
          <a:prstGeom prst="straightConnector1">
            <a:avLst/>
          </a:prstGeom>
          <a:ln w="28575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4304506" y="3313906"/>
            <a:ext cx="533400" cy="1588"/>
          </a:xfrm>
          <a:prstGeom prst="straightConnector1">
            <a:avLst/>
          </a:prstGeom>
          <a:ln w="28575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800600" y="1905000"/>
            <a:ext cx="685800" cy="1588"/>
          </a:xfrm>
          <a:prstGeom prst="line">
            <a:avLst/>
          </a:prstGeom>
          <a:ln w="285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429000" y="1905000"/>
            <a:ext cx="914400" cy="1588"/>
          </a:xfrm>
          <a:prstGeom prst="line">
            <a:avLst/>
          </a:prstGeom>
          <a:ln w="285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38100" y="4076700"/>
            <a:ext cx="2057400" cy="1588"/>
          </a:xfrm>
          <a:prstGeom prst="line">
            <a:avLst/>
          </a:prstGeom>
          <a:ln w="285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066800" y="5103812"/>
            <a:ext cx="533400" cy="1588"/>
          </a:xfrm>
          <a:prstGeom prst="straightConnector1">
            <a:avLst/>
          </a:prstGeom>
          <a:ln w="28575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066800" y="4267200"/>
            <a:ext cx="533400" cy="1588"/>
          </a:xfrm>
          <a:prstGeom prst="straightConnector1">
            <a:avLst/>
          </a:prstGeom>
          <a:ln w="28575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066800" y="3505200"/>
            <a:ext cx="533400" cy="1588"/>
          </a:xfrm>
          <a:prstGeom prst="straightConnector1">
            <a:avLst/>
          </a:prstGeom>
          <a:ln w="28575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6896100" y="2400300"/>
            <a:ext cx="533400" cy="1588"/>
          </a:xfrm>
          <a:prstGeom prst="straightConnector1">
            <a:avLst/>
          </a:prstGeom>
          <a:ln w="28575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6972300" y="3238500"/>
            <a:ext cx="381000" cy="1588"/>
          </a:xfrm>
          <a:prstGeom prst="straightConnector1">
            <a:avLst/>
          </a:prstGeom>
          <a:ln w="28575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1562100" y="2400300"/>
            <a:ext cx="533400" cy="1588"/>
          </a:xfrm>
          <a:prstGeom prst="straightConnector1">
            <a:avLst/>
          </a:prstGeom>
          <a:ln w="28575" cmpd="thickThin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D7BC-DCAC-45A0-A066-C567152E912B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7068-79E2-4590-BC61-7CC2224B3149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30384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29813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304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Fiscal Policy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29908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29337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88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7068-79E2-4590-BC61-7CC2224B3149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676400"/>
            <a:ext cx="53054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762000"/>
            <a:ext cx="18383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TWIN DEFICITS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56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7068-79E2-4590-BC61-7CC2224B3149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762000"/>
            <a:ext cx="18383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746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Challenges Summary: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Increase in inflation expected to come down beyond Dec’11 (Base effect)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Fiscal Deficit expected to be around 5.8%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GDP FY’12 expected to be around 7%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Interest rate increase should taper off.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Power situation very grim. Impact of lower coal production and water level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Rupee expected to be weak till the </a:t>
            </a:r>
            <a:r>
              <a:rPr lang="en-US" dirty="0" err="1" smtClean="0"/>
              <a:t>europe</a:t>
            </a:r>
            <a:r>
              <a:rPr lang="en-US" dirty="0" smtClean="0"/>
              <a:t> crisis is </a:t>
            </a:r>
            <a:r>
              <a:rPr lang="en-US" dirty="0" err="1" smtClean="0"/>
              <a:t>reolved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b="1" dirty="0" smtClean="0"/>
              <a:t>Options: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dirty="0" err="1" smtClean="0"/>
              <a:t>Forex</a:t>
            </a:r>
            <a:r>
              <a:rPr lang="en-US" dirty="0" smtClean="0"/>
              <a:t> front hedging a good strategy for exports. Importers to hedge for short term at every fall.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dirty="0" smtClean="0"/>
              <a:t>Domestic consumption still good.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dirty="0" smtClean="0"/>
              <a:t>Innovation and Productivity to separate “Men from Boys”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dirty="0" smtClean="0"/>
              <a:t>Currency Volatility a reality.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dirty="0" smtClean="0"/>
              <a:t>Investment policies will be opened up to attract FDI investment.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56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Past Estimates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C258-7B71-4A6A-BA53-D29F98755B54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Environment – Currency – Bank </a:t>
            </a:r>
            <a:r>
              <a:rPr lang="en-US" sz="3200" dirty="0" err="1" smtClean="0"/>
              <a:t>Projn</a:t>
            </a:r>
            <a:r>
              <a:rPr lang="en-US" sz="3200" dirty="0" smtClean="0"/>
              <a:t> Jan’11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9169-C206-49BD-909C-3A3ABC957641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B95A-1689-4C54-85CE-34BC425246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657600" y="4120896"/>
            <a:ext cx="792480" cy="195072"/>
          </a:xfrm>
          <a:prstGeom prst="roundRect">
            <a:avLst/>
          </a:prstGeom>
          <a:solidFill>
            <a:schemeClr val="accent2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2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320" y="4097917"/>
            <a:ext cx="4043680" cy="216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23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289" y="770572"/>
            <a:ext cx="4108711" cy="288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08" y="3015049"/>
            <a:ext cx="4819196" cy="307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3840" y="6059424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Forward premiums – 250 Ps PA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00037" y="1110131"/>
            <a:ext cx="3462528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Appreciating Rupee, but forward premiums are high………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flipV="1">
            <a:off x="7620000" y="4571998"/>
            <a:ext cx="914400" cy="14478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7239000" y="1219199"/>
            <a:ext cx="762000" cy="16001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4953000" y="3962399"/>
            <a:ext cx="2743200" cy="3809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152400" y="6095999"/>
            <a:ext cx="4267200" cy="3809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 – Costs Jan’11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7B51-DCCA-4EE7-A500-2711E77F8001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DB95A-1689-4C54-85CE-34BC425246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992130" y="5820032"/>
            <a:ext cx="4151870" cy="605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Impact on input costs…</a:t>
            </a:r>
            <a:endParaRPr lang="en-US" b="1" dirty="0"/>
          </a:p>
        </p:txBody>
      </p:sp>
      <p:pic>
        <p:nvPicPr>
          <p:cNvPr id="6144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456" y="838825"/>
            <a:ext cx="3986783" cy="32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4865" y="771268"/>
            <a:ext cx="4819134" cy="325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277" y="4130307"/>
            <a:ext cx="4127161" cy="228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2588" y="4081337"/>
            <a:ext cx="445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312508" y="4744995"/>
            <a:ext cx="480677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Power tariff hike proposed for industries</a:t>
            </a:r>
          </a:p>
          <a:p>
            <a:r>
              <a:rPr lang="en-US" sz="1100" dirty="0" smtClean="0"/>
              <a:t>Details of the hike:</a:t>
            </a:r>
          </a:p>
          <a:p>
            <a:r>
              <a:rPr lang="en-US" sz="1100" dirty="0" smtClean="0"/>
              <a:t>HT </a:t>
            </a:r>
            <a:r>
              <a:rPr lang="en-US" sz="1100" dirty="0" err="1" smtClean="0"/>
              <a:t>ferro</a:t>
            </a:r>
            <a:r>
              <a:rPr lang="en-US" sz="1100" dirty="0" smtClean="0"/>
              <a:t> alloys: Rs 2.40 to Rs 2.90 per unit; HT commercial: Rs 5.16 to Rs 6.16; HT government lift schemes: Rs 2.36 to Rs 2.86 (revenue gain Rs 112 </a:t>
            </a:r>
            <a:r>
              <a:rPr lang="en-US" sz="1100" dirty="0" err="1" smtClean="0"/>
              <a:t>crore</a:t>
            </a:r>
            <a:r>
              <a:rPr lang="en-US" sz="1100" dirty="0" smtClean="0"/>
              <a:t>) and Railway traction: Rs 3.95 to Rs 4.75</a:t>
            </a:r>
            <a:r>
              <a:rPr lang="en-US" sz="1600" dirty="0" smtClean="0"/>
              <a:t>.</a:t>
            </a:r>
          </a:p>
          <a:p>
            <a:r>
              <a:rPr lang="en-US" sz="1600" b="1" dirty="0" smtClean="0"/>
              <a:t> 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2971800" y="1828800"/>
            <a:ext cx="1066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4724400"/>
            <a:ext cx="1066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C258-7B71-4A6A-BA53-D29F98755B54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5334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INTERNATIONAL ENVIRONMENT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43001"/>
            <a:ext cx="350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FOREX RATE</a:t>
            </a:r>
          </a:p>
          <a:p>
            <a:pPr algn="just"/>
            <a:r>
              <a:rPr lang="en-US" dirty="0" smtClean="0"/>
              <a:t>Highly fluctuating foreign currency (short term fluctuations);</a:t>
            </a:r>
          </a:p>
          <a:p>
            <a:pPr algn="just"/>
            <a:r>
              <a:rPr lang="en-US" dirty="0" err="1" smtClean="0"/>
              <a:t>eg</a:t>
            </a:r>
            <a:r>
              <a:rPr lang="en-US" dirty="0" smtClean="0"/>
              <a:t>: US $ moved from month average of Rs.44.37 (in Apr-11) to Rs.52.70 in Week 4 of Nov-11 in a span of less than a year</a:t>
            </a:r>
            <a:endParaRPr lang="en-US" sz="28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694623671"/>
              </p:ext>
            </p:extLst>
          </p:nvPr>
        </p:nvGraphicFramePr>
        <p:xfrm>
          <a:off x="3810000" y="1066800"/>
          <a:ext cx="5105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28600" y="3962400"/>
          <a:ext cx="3581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6172200"/>
            <a:ext cx="2133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Avg. weekly rate in Nov-11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6406247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RBI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42672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Way ahead: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Smart Hedging, protect a base rate but not with profit motive;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Natural hedge (Import substitution);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Lower global economic growth, </a:t>
            </a:r>
            <a:r>
              <a:rPr lang="en-US" dirty="0" err="1" smtClean="0"/>
              <a:t>eurozone</a:t>
            </a:r>
            <a:r>
              <a:rPr lang="en-US" dirty="0" smtClean="0"/>
              <a:t> issue to impact rate of exchange.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Volatility is realty. Live with it.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India no longer insulated from the world.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F3B9-61BE-42A3-A560-F6C0CEDC87C9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7068-79E2-4590-BC61-7CC2224B3149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" y="381000"/>
            <a:ext cx="37433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2925"/>
            <a:ext cx="37719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3657600"/>
            <a:ext cx="37814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657600"/>
            <a:ext cx="37242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5975" y="152400"/>
            <a:ext cx="207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GDP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24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7068-79E2-4590-BC61-7CC2224B3149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F3EA-37BC-4D5C-BE66-1361D7C1F6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8650"/>
            <a:ext cx="37052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37528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3629025" cy="282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8709"/>
            <a:ext cx="37338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5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GDP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44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452</TotalTime>
  <Words>678</Words>
  <Application>Microsoft Office PowerPoint</Application>
  <PresentationFormat>On-screen Show (4:3)</PresentationFormat>
  <Paragraphs>161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Current Environment Challenges  &amp;  Way forward – SME’s</vt:lpstr>
      <vt:lpstr>Slide 2</vt:lpstr>
      <vt:lpstr>Past Estimates</vt:lpstr>
      <vt:lpstr>Environment – Currency – Bank Projn Jan’11 </vt:lpstr>
      <vt:lpstr>Environment – Costs Jan’11</vt:lpstr>
      <vt:lpstr>Current situation</vt:lpstr>
      <vt:lpstr>INTERNATIONAL ENVIRONMENT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TAX ENVIRONMENT 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FACED BY SMEs &amp; REMEDIAL MEASURES</dc:title>
  <dc:creator>Vikram</dc:creator>
  <cp:lastModifiedBy>Ganesh Venkatraman</cp:lastModifiedBy>
  <cp:revision>57</cp:revision>
  <dcterms:created xsi:type="dcterms:W3CDTF">2011-11-22T16:21:18Z</dcterms:created>
  <dcterms:modified xsi:type="dcterms:W3CDTF">2011-11-23T12:21:15Z</dcterms:modified>
</cp:coreProperties>
</file>