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72" r:id="rId3"/>
    <p:sldId id="257" r:id="rId4"/>
    <p:sldId id="273" r:id="rId5"/>
    <p:sldId id="258" r:id="rId6"/>
    <p:sldId id="274" r:id="rId7"/>
    <p:sldId id="259" r:id="rId8"/>
    <p:sldId id="266" r:id="rId9"/>
    <p:sldId id="267" r:id="rId10"/>
    <p:sldId id="275" r:id="rId11"/>
    <p:sldId id="260" r:id="rId12"/>
    <p:sldId id="268" r:id="rId13"/>
    <p:sldId id="262" r:id="rId14"/>
    <p:sldId id="261" r:id="rId15"/>
    <p:sldId id="264" r:id="rId16"/>
    <p:sldId id="265" r:id="rId17"/>
    <p:sldId id="263" r:id="rId18"/>
    <p:sldId id="276" r:id="rId19"/>
    <p:sldId id="269" r:id="rId20"/>
    <p:sldId id="27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15" autoAdjust="0"/>
    <p:restoredTop sz="86344" autoAdjust="0"/>
  </p:normalViewPr>
  <p:slideViewPr>
    <p:cSldViewPr>
      <p:cViewPr varScale="1">
        <p:scale>
          <a:sx n="90" d="100"/>
          <a:sy n="90" d="100"/>
        </p:scale>
        <p:origin x="-1194" y="-108"/>
      </p:cViewPr>
      <p:guideLst>
        <p:guide orient="horz" pos="2160"/>
        <p:guide pos="2880"/>
      </p:guideLst>
    </p:cSldViewPr>
  </p:slideViewPr>
  <p:outlineViewPr>
    <p:cViewPr>
      <p:scale>
        <a:sx n="33" d="100"/>
        <a:sy n="33" d="100"/>
      </p:scale>
      <p:origin x="240" y="49830"/>
    </p:cViewPr>
    <p:sldLst>
      <p:sld r:id="rId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B6E36B-63BE-4895-A8C6-B6FA409B4A25}" type="datetimeFigureOut">
              <a:rPr lang="en-US" smtClean="0"/>
              <a:pPr/>
              <a:t>6/25/2011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C9DE-07E7-4892-A7D5-1BC9397F44D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9EC9DE-07E7-4892-A7D5-1BC9397F44D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9EC9DE-07E7-4892-A7D5-1BC9397F44D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379EC9DE-07E7-4892-A7D5-1BC9397F44DF}"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6/25/2011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6/25/2011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6/25/2011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6/25/2011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6/25/2011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1752" y="228600"/>
            <a:ext cx="8534400" cy="3886200"/>
          </a:xfrm>
        </p:spPr>
        <p:txBody>
          <a:bodyPr/>
          <a:lstStyle/>
          <a:p>
            <a:r>
              <a:rPr lang="en-US" dirty="0" smtClean="0"/>
              <a:t>Why negotiate?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6962"/>
          </a:xfrm>
        </p:spPr>
        <p:txBody>
          <a:bodyPr>
            <a:normAutofit fontScale="90000"/>
          </a:bodyPr>
          <a:lstStyle/>
          <a:p>
            <a:r>
              <a:rPr lang="en-US" dirty="0" smtClean="0"/>
              <a:t>Keep track of all the Property related offers that keep falling in your mail box. Useful to compare.</a:t>
            </a:r>
            <a:br>
              <a:rPr lang="en-US" dirty="0" smtClean="0"/>
            </a:br>
            <a:r>
              <a:rPr lang="en-US" dirty="0" smtClean="0"/>
              <a:t/>
            </a:r>
            <a:br>
              <a:rPr lang="en-US" dirty="0" smtClean="0"/>
            </a:br>
            <a:r>
              <a:rPr lang="en-US" dirty="0" smtClean="0"/>
              <a:t>Keep your friends informed of your intentions to buy a home and ask them to inform if there are any special offers from their existing/known builders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066800"/>
            <a:ext cx="8229600" cy="4373562"/>
          </a:xfrm>
        </p:spPr>
        <p:txBody>
          <a:bodyPr>
            <a:normAutofit/>
          </a:bodyPr>
          <a:lstStyle/>
          <a:p>
            <a:r>
              <a:rPr lang="en-US" sz="1800" b="0" dirty="0" smtClean="0"/>
              <a:t/>
            </a:r>
            <a:br>
              <a:rPr lang="en-US" sz="1800" b="0" dirty="0" smtClean="0"/>
            </a:br>
            <a:r>
              <a:rPr lang="en-US" sz="1800" b="0" dirty="0" smtClean="0"/>
              <a:t/>
            </a:r>
            <a:br>
              <a:rPr lang="en-US" sz="1800" b="0" dirty="0" smtClean="0"/>
            </a:br>
            <a:r>
              <a:rPr lang="en-US" sz="1800" b="0" dirty="0" smtClean="0"/>
              <a:t/>
            </a:r>
            <a:br>
              <a:rPr lang="en-US" sz="1800" b="0" dirty="0" smtClean="0"/>
            </a:br>
            <a:r>
              <a:rPr lang="en-US" sz="1800" b="0" dirty="0" smtClean="0"/>
              <a:t/>
            </a:r>
            <a:br>
              <a:rPr lang="en-US" sz="1800" b="0" dirty="0" smtClean="0"/>
            </a:br>
            <a:r>
              <a:rPr lang="en-US" sz="1800" b="0" dirty="0" smtClean="0"/>
              <a:t/>
            </a:r>
            <a:br>
              <a:rPr lang="en-US" sz="1800" b="0" dirty="0" smtClean="0"/>
            </a:br>
            <a:r>
              <a:rPr lang="en-US" sz="1800" dirty="0" smtClean="0"/>
              <a:t>Get to know more about the builder. Compare all the </a:t>
            </a:r>
            <a:r>
              <a:rPr lang="en-US" sz="1800" dirty="0" err="1" smtClean="0"/>
              <a:t>nearbye</a:t>
            </a:r>
            <a:r>
              <a:rPr lang="en-US" sz="1800" dirty="0" smtClean="0"/>
              <a:t> options before zeroing in on the builder for discussion/negotiation.</a:t>
            </a:r>
            <a:br>
              <a:rPr lang="en-US" sz="1800" dirty="0" smtClean="0"/>
            </a:br>
            <a:r>
              <a:rPr lang="en-US" sz="1800" dirty="0" smtClean="0"/>
              <a:t> </a:t>
            </a:r>
            <a:br>
              <a:rPr lang="en-US" sz="1800" dirty="0" smtClean="0"/>
            </a:br>
            <a:r>
              <a:rPr lang="en-US" sz="1800" dirty="0" smtClean="0"/>
              <a:t>What is the stage of the project</a:t>
            </a:r>
            <a:br>
              <a:rPr lang="en-US" sz="1800" dirty="0" smtClean="0"/>
            </a:br>
            <a:r>
              <a:rPr lang="en-US" sz="1800" dirty="0" smtClean="0"/>
              <a:t> </a:t>
            </a:r>
            <a:br>
              <a:rPr lang="en-US" sz="1800" dirty="0" smtClean="0"/>
            </a:br>
            <a:r>
              <a:rPr lang="en-US" sz="1800" dirty="0" smtClean="0"/>
              <a:t>Form a group or network with an existing group</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905000"/>
            <a:ext cx="8229600" cy="2819400"/>
          </a:xfrm>
        </p:spPr>
        <p:txBody>
          <a:bodyPr>
            <a:normAutofit fontScale="90000"/>
          </a:bodyPr>
          <a:lstStyle/>
          <a:p>
            <a:r>
              <a:rPr lang="en-US" sz="2700" dirty="0" smtClean="0"/>
              <a:t>Keep in touch with the sales staff of the Builders/Owners regularly and develop a relationship which will be difficult to ignore.  </a:t>
            </a:r>
            <a:br>
              <a:rPr lang="en-US" sz="2700" dirty="0" smtClean="0"/>
            </a:br>
            <a:r>
              <a:rPr lang="en-US" sz="2700" dirty="0" smtClean="0"/>
              <a:t>You might soon become an ‘insider’ to the builder/his staff which is sure to work in your </a:t>
            </a:r>
            <a:r>
              <a:rPr lang="en-US" sz="2700" dirty="0" err="1" smtClean="0"/>
              <a:t>favour</a:t>
            </a:r>
            <a:r>
              <a:rPr lang="en-US" sz="2700" dirty="0" smtClean="0"/>
              <a:t> and get you a good price.</a:t>
            </a:r>
            <a:br>
              <a:rPr lang="en-US" sz="2700" dirty="0" smtClean="0"/>
            </a:br>
            <a:r>
              <a:rPr lang="en-US" sz="2700" dirty="0" smtClean="0"/>
              <a:t> </a:t>
            </a:r>
            <a:r>
              <a:rPr lang="en-US" dirty="0" smtClean="0"/>
              <a:t/>
            </a:r>
            <a:br>
              <a:rPr lang="en-US" dirty="0" smtClean="0"/>
            </a:b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6962"/>
          </a:xfrm>
        </p:spPr>
        <p:txBody>
          <a:bodyPr>
            <a:normAutofit/>
          </a:bodyPr>
          <a:lstStyle/>
          <a:p>
            <a:r>
              <a:rPr lang="en-US" sz="2400" dirty="0" smtClean="0"/>
              <a:t>Once you know the company staff –try to connect on  </a:t>
            </a:r>
            <a:r>
              <a:rPr lang="en-US" sz="2400" dirty="0" err="1" smtClean="0"/>
              <a:t>linkedin</a:t>
            </a:r>
            <a:r>
              <a:rPr lang="en-US" sz="2400" dirty="0" smtClean="0"/>
              <a:t> and  know other possible common contacts. Who knows you may have a great ‘common friend’ who could influence the final price…..</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0" dirty="0" smtClean="0"/>
              <a:t/>
            </a:r>
            <a:br>
              <a:rPr lang="en-US" sz="1800" b="0" dirty="0" smtClean="0"/>
            </a:br>
            <a:r>
              <a:rPr lang="en-US" sz="1800" b="0" dirty="0" smtClean="0"/>
              <a:t> </a:t>
            </a:r>
            <a:r>
              <a:rPr lang="en-US" b="0" dirty="0" smtClean="0"/>
              <a:t/>
            </a:r>
            <a:br>
              <a:rPr lang="en-US" b="0" dirty="0" smtClean="0"/>
            </a:br>
            <a:endParaRPr lang="en-US" dirty="0"/>
          </a:p>
        </p:txBody>
      </p:sp>
      <p:sp>
        <p:nvSpPr>
          <p:cNvPr id="34817" name="Rectangle 1"/>
          <p:cNvSpPr>
            <a:spLocks noChangeArrowheads="1"/>
          </p:cNvSpPr>
          <p:nvPr/>
        </p:nvSpPr>
        <p:spPr bwMode="auto">
          <a:xfrm>
            <a:off x="0" y="0"/>
            <a:ext cx="9131026" cy="470898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Get to know the recent price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Find out special offers if any and the basis.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Find out a bit more about the ‘financial’ requirements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of the builder  thro a little informal chat with the sales staff.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(how to get a better rate? Just drop a hint you might try for higher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upfront payment  if there is a scope</a:t>
            </a:r>
            <a:r>
              <a:rPr kumimoji="0" lang="en-US" sz="2400" b="0" i="0" u="none" strike="noStrike" cap="none" normalizeH="0" dirty="0" smtClean="0">
                <a:ln>
                  <a:noFill/>
                </a:ln>
                <a:solidFill>
                  <a:schemeClr val="tx1"/>
                </a:solidFill>
                <a:effectLst/>
                <a:latin typeface="Arial" pitchFamily="34" charset="0"/>
                <a:ea typeface="Times New Roman" pitchFamily="18" charset="0"/>
                <a:cs typeface="Arial" pitchFamily="34" charset="0"/>
              </a:rPr>
              <a:t> for better price </a:t>
            </a:r>
            <a:r>
              <a:rPr kumimoji="0" lang="en-US" sz="2400" b="0" i="0" u="none" strike="noStrike" cap="none" normalizeH="0" dirty="0" err="1" smtClean="0">
                <a:ln>
                  <a:noFill/>
                </a:ln>
                <a:solidFill>
                  <a:schemeClr val="tx1"/>
                </a:solidFill>
                <a:effectLst/>
                <a:latin typeface="Arial" pitchFamily="34" charset="0"/>
                <a:ea typeface="Times New Roman" pitchFamily="18" charset="0"/>
                <a:cs typeface="Arial" pitchFamily="34" charset="0"/>
              </a:rPr>
              <a:t>becoz</a:t>
            </a:r>
            <a:r>
              <a:rPr kumimoji="0" lang="en-US" sz="2400" b="0" i="0" u="none" strike="noStrike" cap="none" normalizeH="0" dirty="0" smtClean="0">
                <a:ln>
                  <a:noFill/>
                </a:ln>
                <a:solidFill>
                  <a:schemeClr val="tx1"/>
                </a:solidFill>
                <a:effectLst/>
                <a:latin typeface="Arial" pitchFamily="34" charset="0"/>
                <a:ea typeface="Times New Roman" pitchFamily="18" charset="0"/>
                <a:cs typeface="Arial" pitchFamily="34" charset="0"/>
              </a:rPr>
              <a:t> of that.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Unlock your idle savings and use it as higher upfront payment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(makes sense in the present high interest rate regime)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
            </a:r>
            <a:br>
              <a:rPr lang="en-US" sz="2400" dirty="0" smtClean="0"/>
            </a:br>
            <a:endParaRPr lang="en-US" dirty="0"/>
          </a:p>
        </p:txBody>
      </p:sp>
      <p:sp>
        <p:nvSpPr>
          <p:cNvPr id="3" name="Rectangle 2"/>
          <p:cNvSpPr/>
          <p:nvPr/>
        </p:nvSpPr>
        <p:spPr>
          <a:xfrm>
            <a:off x="2286000" y="2551837"/>
            <a:ext cx="4572000" cy="1754326"/>
          </a:xfrm>
          <a:prstGeom prst="rect">
            <a:avLst/>
          </a:prstGeom>
        </p:spPr>
        <p:txBody>
          <a:bodyPr>
            <a:spAutoFit/>
          </a:bodyPr>
          <a:lstStyle/>
          <a:p>
            <a:r>
              <a:rPr lang="en-US" dirty="0" smtClean="0"/>
              <a:t>If you are 100% liking the project and possibly the interaction with the staff—convey your willingness to ‘refer’ the project amongst your peers, friends and relatives—even if you don’t already have a group benefit.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
            </a:r>
            <a:br>
              <a:rPr lang="en-US" sz="2400" dirty="0" smtClean="0"/>
            </a:br>
            <a:endParaRPr lang="en-US" dirty="0"/>
          </a:p>
        </p:txBody>
      </p:sp>
      <p:sp>
        <p:nvSpPr>
          <p:cNvPr id="3" name="Rectangle 2"/>
          <p:cNvSpPr/>
          <p:nvPr/>
        </p:nvSpPr>
        <p:spPr>
          <a:xfrm>
            <a:off x="2286000" y="1582341"/>
            <a:ext cx="4572000" cy="3693319"/>
          </a:xfrm>
          <a:prstGeom prst="rect">
            <a:avLst/>
          </a:prstGeom>
        </p:spPr>
        <p:txBody>
          <a:bodyPr>
            <a:spAutoFit/>
          </a:bodyPr>
          <a:lstStyle/>
          <a:p>
            <a:r>
              <a:rPr lang="en-US" dirty="0" smtClean="0"/>
              <a:t>The scope for discount will not be more than 5% in any case—if the project is already underway. Normally it varies between 1 to 3% max—except where the construction is not yet fully underway and/or the project is in pre-launch or pre-approval mode where it might take some more time for the builder to get access to Bank funds thro Housing loans. Builder is likely to offer extra discount based on  his money cost he gets to save due to your remittances.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
            </a:r>
            <a:br>
              <a:rPr lang="en-US" sz="2400" dirty="0" smtClean="0"/>
            </a:br>
            <a:r>
              <a:rPr lang="en-US" sz="2400" dirty="0" smtClean="0"/>
              <a:t> </a:t>
            </a:r>
            <a:endParaRPr lang="en-US" dirty="0"/>
          </a:p>
        </p:txBody>
      </p:sp>
      <p:sp>
        <p:nvSpPr>
          <p:cNvPr id="3" name="Rectangle 2"/>
          <p:cNvSpPr/>
          <p:nvPr/>
        </p:nvSpPr>
        <p:spPr>
          <a:xfrm>
            <a:off x="1295400" y="2413338"/>
            <a:ext cx="6858000" cy="3139321"/>
          </a:xfrm>
          <a:prstGeom prst="rect">
            <a:avLst/>
          </a:prstGeom>
        </p:spPr>
        <p:txBody>
          <a:bodyPr wrap="square">
            <a:spAutoFit/>
          </a:bodyPr>
          <a:lstStyle/>
          <a:p>
            <a:r>
              <a:rPr lang="en-US" dirty="0" smtClean="0"/>
              <a:t>Try for a Win </a:t>
            </a:r>
            <a:r>
              <a:rPr lang="en-US" dirty="0" err="1" smtClean="0"/>
              <a:t>Win</a:t>
            </a:r>
            <a:r>
              <a:rPr lang="en-US" dirty="0" smtClean="0"/>
              <a:t>  deal…. Always drive the discussions on a very ‘congenial’ note  appreciating the constraints of the sales staff/</a:t>
            </a:r>
            <a:r>
              <a:rPr lang="en-US" dirty="0" err="1" smtClean="0"/>
              <a:t>Mktg</a:t>
            </a:r>
            <a:r>
              <a:rPr lang="en-US" dirty="0" smtClean="0"/>
              <a:t> head/Builder. Negotiation is not a ‘very’ pleasant task for either party so it is important to create the right atmosphere where by the builder gets to feel he has ‘benefited’ a genuine customer and not ‘lost’ to a hard bargaining customer.</a:t>
            </a:r>
          </a:p>
          <a:p>
            <a:r>
              <a:rPr lang="en-US" dirty="0" smtClean="0"/>
              <a:t> </a:t>
            </a:r>
          </a:p>
          <a:p>
            <a:endParaRPr lang="en-US" dirty="0" smtClean="0"/>
          </a:p>
          <a:p>
            <a:endParaRPr lang="en-US" dirty="0" smtClean="0"/>
          </a:p>
          <a:p>
            <a:endParaRPr lang="en-US"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136339"/>
            <a:ext cx="4572000" cy="2585323"/>
          </a:xfrm>
          <a:prstGeom prst="rect">
            <a:avLst/>
          </a:prstGeom>
        </p:spPr>
        <p:txBody>
          <a:bodyPr>
            <a:spAutoFit/>
          </a:bodyPr>
          <a:lstStyle/>
          <a:p>
            <a:r>
              <a:rPr lang="en-US" dirty="0" smtClean="0"/>
              <a:t>In closing, </a:t>
            </a:r>
            <a:r>
              <a:rPr lang="en-US" b="1" dirty="0" smtClean="0"/>
              <a:t>keep in mind that even though builders are eager to sell their homes; they also need to turn a profit.</a:t>
            </a:r>
            <a:r>
              <a:rPr lang="en-US" dirty="0" smtClean="0"/>
              <a:t> In your house hunting travels you may find that the builders that are still in business today have survived because they offer a good value at a fair price and they stand behind their product when you need them!</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8229600" cy="1219200"/>
          </a:xfrm>
        </p:spPr>
        <p:txBody>
          <a:bodyPr>
            <a:normAutofit/>
          </a:bodyPr>
          <a:lstStyle/>
          <a:p>
            <a:r>
              <a:rPr lang="en-US" sz="2700" dirty="0" smtClean="0"/>
              <a:t>Not comfortable with bargaining still?</a:t>
            </a:r>
            <a:br>
              <a:rPr lang="en-US" sz="2700"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fontScale="90000"/>
          </a:bodyPr>
          <a:lstStyle/>
          <a:p>
            <a:r>
              <a:rPr lang="en-US" dirty="0" smtClean="0"/>
              <a:t/>
            </a:r>
            <a:br>
              <a:rPr lang="en-US" dirty="0" smtClean="0"/>
            </a:br>
            <a:r>
              <a:rPr lang="en-US" dirty="0" smtClean="0"/>
              <a:t/>
            </a:r>
            <a:br>
              <a:rPr lang="en-US" dirty="0" smtClean="0"/>
            </a:br>
            <a:r>
              <a:rPr lang="en-US" sz="2700" dirty="0" smtClean="0"/>
              <a:t>Bargaining is second nature for most of us…</a:t>
            </a:r>
            <a:br>
              <a:rPr lang="en-US" sz="2700" dirty="0" smtClean="0"/>
            </a:br>
            <a:r>
              <a:rPr lang="en-US" sz="2700" dirty="0" smtClean="0"/>
              <a:t/>
            </a:r>
            <a:br>
              <a:rPr lang="en-US" sz="2700" dirty="0" smtClean="0"/>
            </a:br>
            <a:r>
              <a:rPr lang="en-US" sz="2700" dirty="0" smtClean="0"/>
              <a:t>We have nothing to lose but everything to gain.</a:t>
            </a:r>
            <a:br>
              <a:rPr lang="en-US" sz="2700" dirty="0" smtClean="0"/>
            </a:br>
            <a:r>
              <a:rPr lang="en-US" sz="2700" dirty="0" smtClean="0"/>
              <a:t/>
            </a:r>
            <a:br>
              <a:rPr lang="en-US" sz="2700" dirty="0" smtClean="0"/>
            </a:br>
            <a:r>
              <a:rPr lang="en-US" sz="2700" dirty="0" smtClean="0"/>
              <a:t>Rupee saved is rupee earned. Makes more sense today.. </a:t>
            </a:r>
            <a:br>
              <a:rPr lang="en-US" sz="2700" dirty="0" smtClean="0"/>
            </a:br>
            <a:r>
              <a:rPr lang="en-US" sz="2700" dirty="0" smtClean="0"/>
              <a:t/>
            </a:r>
            <a:br>
              <a:rPr lang="en-US" sz="2700" dirty="0" smtClean="0"/>
            </a:br>
            <a:r>
              <a:rPr lang="en-US" sz="2700" dirty="0" smtClean="0"/>
              <a:t>Imagine what  a 50Rs/100rs per </a:t>
            </a:r>
            <a:r>
              <a:rPr lang="en-US" sz="2700" dirty="0" err="1" smtClean="0"/>
              <a:t>sft</a:t>
            </a:r>
            <a:r>
              <a:rPr lang="en-US" sz="2700" dirty="0" smtClean="0"/>
              <a:t> discount will mean. And what all the discounted amount can take care of !!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endParaRPr lang="en-US" dirty="0"/>
          </a:p>
        </p:txBody>
      </p:sp>
      <p:sp>
        <p:nvSpPr>
          <p:cNvPr id="3" name="Rectangle 2"/>
          <p:cNvSpPr/>
          <p:nvPr/>
        </p:nvSpPr>
        <p:spPr>
          <a:xfrm>
            <a:off x="2286000" y="2136339"/>
            <a:ext cx="4572000" cy="2585323"/>
          </a:xfrm>
          <a:prstGeom prst="rect">
            <a:avLst/>
          </a:prstGeom>
        </p:spPr>
        <p:txBody>
          <a:bodyPr>
            <a:spAutoFit/>
          </a:bodyPr>
          <a:lstStyle/>
          <a:p>
            <a:r>
              <a:rPr lang="en-US" dirty="0" smtClean="0"/>
              <a:t>Try for the impersonal route: Thro the agent—and inform of your liking and  the price you are prepared to pay for a given project.</a:t>
            </a:r>
            <a:br>
              <a:rPr lang="en-US" dirty="0" smtClean="0"/>
            </a:br>
            <a:r>
              <a:rPr lang="en-US" dirty="0" smtClean="0"/>
              <a:t/>
            </a:r>
            <a:br>
              <a:rPr lang="en-US" dirty="0" smtClean="0"/>
            </a:br>
            <a:r>
              <a:rPr lang="en-US" dirty="0" smtClean="0"/>
              <a:t>Alternately tag along a group/with someone else doing the bargaining. You take the back seat and still benefit.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Rectangle 2"/>
          <p:cNvSpPr/>
          <p:nvPr/>
        </p:nvSpPr>
        <p:spPr>
          <a:xfrm>
            <a:off x="2286000" y="2136339"/>
            <a:ext cx="4572000" cy="369332"/>
          </a:xfrm>
          <a:prstGeom prst="rect">
            <a:avLst/>
          </a:prstGeom>
        </p:spPr>
        <p:txBody>
          <a:bodyPr>
            <a:spAutoFit/>
          </a:bodyPr>
          <a:lstStyle/>
          <a:p>
            <a:r>
              <a:rPr lang="en-US" dirty="0" smtClean="0"/>
              <a:t>THANK YOU   AND HAPPY BARGAINING!</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When to negotiate?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rmAutofit/>
          </a:bodyPr>
          <a:lstStyle/>
          <a:p>
            <a:r>
              <a:rPr lang="en-US" dirty="0" smtClean="0"/>
              <a:t/>
            </a:r>
            <a:br>
              <a:rPr lang="en-US" dirty="0" smtClean="0"/>
            </a:br>
            <a:r>
              <a:rPr lang="en-US" dirty="0" smtClean="0"/>
              <a:t/>
            </a:r>
            <a:br>
              <a:rPr lang="en-US" dirty="0" smtClean="0"/>
            </a:br>
            <a:endParaRPr lang="en-US" dirty="0"/>
          </a:p>
        </p:txBody>
      </p:sp>
      <p:sp>
        <p:nvSpPr>
          <p:cNvPr id="3" name="Rectangle 2"/>
          <p:cNvSpPr/>
          <p:nvPr/>
        </p:nvSpPr>
        <p:spPr>
          <a:xfrm>
            <a:off x="2286000" y="2136339"/>
            <a:ext cx="4572000" cy="923330"/>
          </a:xfrm>
          <a:prstGeom prst="rect">
            <a:avLst/>
          </a:prstGeom>
        </p:spPr>
        <p:txBody>
          <a:bodyPr>
            <a:spAutoFit/>
          </a:bodyPr>
          <a:lstStyle/>
          <a:p>
            <a:r>
              <a:rPr lang="en-US" dirty="0" smtClean="0"/>
              <a:t>Pre –launch</a:t>
            </a:r>
          </a:p>
          <a:p>
            <a:endParaRPr lang="en-US" dirty="0" smtClean="0"/>
          </a:p>
          <a:p>
            <a:r>
              <a:rPr lang="en-US" dirty="0" smtClean="0"/>
              <a:t>Post -launch</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3733800"/>
          </a:xfrm>
        </p:spPr>
        <p:txBody>
          <a:bodyPr>
            <a:normAutofit/>
          </a:bodyPr>
          <a:lstStyle/>
          <a:p>
            <a:r>
              <a:rPr lang="en-US" dirty="0" smtClean="0"/>
              <a:t/>
            </a:r>
            <a:br>
              <a:rPr lang="en-US" dirty="0" smtClean="0"/>
            </a:br>
            <a:r>
              <a:rPr lang="en-US" dirty="0" smtClean="0"/>
              <a:t>With whom to negotiate?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59162"/>
          </a:xfrm>
        </p:spPr>
        <p:txBody>
          <a:bodyPr>
            <a:normAutofit/>
          </a:bodyPr>
          <a:lstStyle/>
          <a:p>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Try to understand the hierarchy.. Of the Builder’s sales Organization. Request  for a meeting with the person higher up to the extent possible…</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4648200"/>
          </a:xfrm>
        </p:spPr>
        <p:txBody>
          <a:bodyPr>
            <a:normAutofit/>
          </a:bodyPr>
          <a:lstStyle/>
          <a:p>
            <a:r>
              <a:rPr lang="en-US" dirty="0" smtClean="0"/>
              <a:t/>
            </a:r>
            <a:br>
              <a:rPr lang="en-US" dirty="0" smtClean="0"/>
            </a:br>
            <a:r>
              <a:rPr lang="en-US" dirty="0" smtClean="0"/>
              <a:t>How to negotiate?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rmAutofit/>
          </a:bodyPr>
          <a:lstStyle/>
          <a:p>
            <a:r>
              <a:rPr lang="en-US" sz="2700" dirty="0" smtClean="0"/>
              <a:t>Once you have decided you want to buy a home and have filtered down on the most preferred location.</a:t>
            </a:r>
            <a:br>
              <a:rPr lang="en-US" sz="2700" dirty="0" smtClean="0"/>
            </a:br>
            <a:r>
              <a:rPr lang="en-US" sz="2700" dirty="0" smtClean="0"/>
              <a:t/>
            </a:r>
            <a:br>
              <a:rPr lang="en-US" sz="2700" dirty="0" smtClean="0"/>
            </a:br>
            <a:r>
              <a:rPr lang="en-US" sz="2700" dirty="0" smtClean="0"/>
              <a:t>Scout for not just existing projects but also upcoming projects –if the timelines are comfortable..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371600"/>
            <a:ext cx="4572000" cy="3139321"/>
          </a:xfrm>
          <a:prstGeom prst="rect">
            <a:avLst/>
          </a:prstGeom>
        </p:spPr>
        <p:txBody>
          <a:bodyPr wrap="square">
            <a:spAutoFit/>
          </a:bodyPr>
          <a:lstStyle/>
          <a:p>
            <a:endParaRPr lang="en-US" dirty="0" smtClean="0"/>
          </a:p>
          <a:p>
            <a:r>
              <a:rPr lang="en-US" dirty="0" smtClean="0"/>
              <a:t>Visit all possible property Expos</a:t>
            </a:r>
          </a:p>
          <a:p>
            <a:endParaRPr lang="en-US" dirty="0" smtClean="0"/>
          </a:p>
          <a:p>
            <a:r>
              <a:rPr lang="en-US" dirty="0" smtClean="0"/>
              <a:t>Check with good builders if they are coming up with any project in your preferred areas-if there is none at the moment that suits your budget/ or off your budget by a few </a:t>
            </a:r>
            <a:r>
              <a:rPr lang="en-US" dirty="0" err="1" smtClean="0"/>
              <a:t>lakhs</a:t>
            </a:r>
            <a:r>
              <a:rPr lang="en-US" dirty="0" smtClean="0"/>
              <a:t>.</a:t>
            </a:r>
          </a:p>
          <a:p>
            <a:r>
              <a:rPr lang="en-US" dirty="0" smtClean="0"/>
              <a:t>	</a:t>
            </a:r>
          </a:p>
          <a:p>
            <a:r>
              <a:rPr lang="en-US" dirty="0" smtClean="0"/>
              <a:t>Look for early Bird offers/Pre-launch offers.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TotalTime>
  <Words>549</Words>
  <Application>Microsoft Office PowerPoint</Application>
  <PresentationFormat>On-screen Show (4:3)</PresentationFormat>
  <Paragraphs>57</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Why negotiate?</vt:lpstr>
      <vt:lpstr>  Bargaining is second nature for most of us…  We have nothing to lose but everything to gain.  Rupee saved is rupee earned. Makes more sense today..   Imagine what  a 50Rs/100rs per sft discount will mean. And what all the discounted amount can take care of !!  </vt:lpstr>
      <vt:lpstr>       When to negotiate?</vt:lpstr>
      <vt:lpstr>  </vt:lpstr>
      <vt:lpstr> With whom to negotiate?</vt:lpstr>
      <vt:lpstr>     Try to understand the hierarchy.. Of the Builder’s sales Organization. Request  for a meeting with the person higher up to the extent possible… </vt:lpstr>
      <vt:lpstr> How to negotiate?</vt:lpstr>
      <vt:lpstr>Once you have decided you want to buy a home and have filtered down on the most preferred location.  Scout for not just existing projects but also upcoming projects –if the timelines are comfortable.. </vt:lpstr>
      <vt:lpstr>Slide 9</vt:lpstr>
      <vt:lpstr>Keep track of all the Property related offers that keep falling in your mail box. Useful to compare.  Keep your friends informed of your intentions to buy a home and ask them to inform if there are any special offers from their existing/known builders</vt:lpstr>
      <vt:lpstr>     Get to know more about the builder. Compare all the nearbye options before zeroing in on the builder for discussion/negotiation.   What is the stage of the project   Form a group or network with an existing group</vt:lpstr>
      <vt:lpstr>Keep in touch with the sales staff of the Builders/Owners regularly and develop a relationship which will be difficult to ignore.   You might soon become an ‘insider’ to the builder/his staff which is sure to work in your favour and get you a good price.     </vt:lpstr>
      <vt:lpstr>Once you know the company staff –try to connect on  linkedin and  know other possible common contacts. Who knows you may have a great ‘common friend’ who could influence the final price…..</vt:lpstr>
      <vt:lpstr>   </vt:lpstr>
      <vt:lpstr> </vt:lpstr>
      <vt:lpstr> </vt:lpstr>
      <vt:lpstr>  </vt:lpstr>
      <vt:lpstr>Slide 18</vt:lpstr>
      <vt:lpstr>Not comfortable with bargaining still? </vt:lpstr>
      <vt:lpstr>  </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negotiate?</dc:title>
  <dc:creator>user</dc:creator>
  <cp:lastModifiedBy>user</cp:lastModifiedBy>
  <cp:revision>11</cp:revision>
  <dcterms:created xsi:type="dcterms:W3CDTF">2006-08-16T00:00:00Z</dcterms:created>
  <dcterms:modified xsi:type="dcterms:W3CDTF">2011-06-25T06:20:18Z</dcterms:modified>
</cp:coreProperties>
</file>