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3" r:id="rId2"/>
    <p:sldId id="329" r:id="rId3"/>
    <p:sldId id="321" r:id="rId4"/>
    <p:sldId id="332" r:id="rId5"/>
    <p:sldId id="326" r:id="rId6"/>
    <p:sldId id="323" r:id="rId7"/>
    <p:sldId id="324" r:id="rId8"/>
    <p:sldId id="322" r:id="rId9"/>
    <p:sldId id="325" r:id="rId10"/>
    <p:sldId id="327" r:id="rId11"/>
    <p:sldId id="331" r:id="rId12"/>
    <p:sldId id="334" r:id="rId13"/>
    <p:sldId id="3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hmood.shaik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1" autoAdjust="0"/>
    <p:restoredTop sz="98063" autoAdjust="0"/>
  </p:normalViewPr>
  <p:slideViewPr>
    <p:cSldViewPr>
      <p:cViewPr>
        <p:scale>
          <a:sx n="90" d="100"/>
          <a:sy n="90" d="100"/>
        </p:scale>
        <p:origin x="-195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8B752-F0FD-4EA4-B488-121C389BBD9E}" type="datetimeFigureOut">
              <a:rPr lang="en-US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9D9D66-27EC-48B6-B3E1-397B65A5F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2FD2E-3D3C-47AB-A63B-35262649EE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2FD2E-3D3C-47AB-A63B-35262649EE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F0A31-5042-455E-8DE4-4655B46D6DAB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A4E9F-DEED-493B-907F-DC9BFE9791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0683D-84FA-40B0-A33D-9477308FBE0C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F566A-9D91-49BA-BAC5-B3318A449F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33449-1F52-427D-A1F0-35EF18C9F4B2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29538-07D4-4AA4-AF09-B719C59C7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AF205-90B0-4333-980B-79AEA007AA03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A8359-1A8A-4470-AB6B-BD399CDDB8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CA666-28DB-4FFE-A3BB-0B3A78184519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D03D5-CA64-4339-A60F-0A8C05369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51072-AA2C-4A60-9F03-7775D254BBF3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2C721-7CF7-44C2-9316-B50E9D2AB5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1066A-BF3B-43A7-9C90-330AFAE5D368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E7F78-71E8-42F1-BD79-B7E066F8B0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058AD-CA64-4C5F-9173-DB13783F3261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01F4F-636D-483F-90D8-9A0F03247B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7A8F8-7E61-4DDC-AD2A-531F29AAF6C5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3BE2B-DFCB-4C29-9DCC-CA6653A4E8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225CB-E3D6-4A47-8F2F-55BC086A0C23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057E3-4512-486F-802F-4F8D2D6DD4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F18AD-4C86-4292-AFB8-57B8B0F196B4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E73F-AA40-4438-A058-210D522561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110637-ED01-476C-B203-F0946DBF81DD}" type="datetimeFigureOut">
              <a:rPr lang="en-US" smtClean="0"/>
              <a:pPr>
                <a:defRPr/>
              </a:pPr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9FB952-9B63-4085-8920-047582D972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</a:endParaRPr>
          </a:p>
        </p:txBody>
      </p:sp>
      <p:pic>
        <p:nvPicPr>
          <p:cNvPr id="8" name="Picture 43" descr="logo on black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4300" y="6308726"/>
            <a:ext cx="1320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</a:endParaRPr>
          </a:p>
        </p:txBody>
      </p:sp>
      <p:pic>
        <p:nvPicPr>
          <p:cNvPr id="10" name="Picture 43" descr="logo on black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4300" y="6308726"/>
            <a:ext cx="1320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igitalinfluencer.com/wp-content/uploads/2010/08/mobile-phones-rural-india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362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Mobile Marketing – </a:t>
            </a:r>
            <a:r>
              <a:rPr lang="en-US" sz="2400" dirty="0" smtClean="0"/>
              <a:t>True Mobile strategy.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886200"/>
            <a:ext cx="7772400" cy="1500187"/>
          </a:xfrm>
        </p:spPr>
        <p:txBody>
          <a:bodyPr/>
          <a:lstStyle/>
          <a:p>
            <a:r>
              <a:rPr lang="en-US" sz="2800" dirty="0" smtClean="0"/>
              <a:t>Strategic Marketing Summit –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Sep- Chennai</a:t>
            </a:r>
          </a:p>
          <a:p>
            <a:r>
              <a:rPr lang="en-US" dirty="0" smtClean="0"/>
              <a:t>-Shivkumar Mudaliar- Business head –</a:t>
            </a:r>
            <a:r>
              <a:rPr lang="en-US" dirty="0" err="1" smtClean="0"/>
              <a:t>Tamilnadu</a:t>
            </a:r>
            <a:r>
              <a:rPr lang="en-US" dirty="0" smtClean="0"/>
              <a:t> Circle - UNINOR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b="1" kern="0" dirty="0" smtClean="0">
                <a:latin typeface="Arial" pitchFamily="34" charset="0"/>
                <a:ea typeface="+mj-ea"/>
                <a:cs typeface="Arial" pitchFamily="34" charset="0"/>
              </a:rPr>
              <a:t>Leveraging Mobile marketing into your market mix</a:t>
            </a:r>
            <a:endParaRPr lang="en-US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urvey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1" y="533401"/>
            <a:ext cx="5867399" cy="3565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1910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Source: Jupiter Research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8153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Mobiles biggest advantage is that it gives legs to your other channels such as catalogs, retail stores, direct response television , Radio and E-commerce</a:t>
            </a:r>
            <a:r>
              <a:rPr lang="en-US" dirty="0" smtClean="0"/>
              <a:t>. </a:t>
            </a:r>
            <a:r>
              <a:rPr lang="en-US" sz="1400" dirty="0" smtClean="0"/>
              <a:t>(Text response superior)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Being a always –On connected device has the unique capability to direct a consumer from one touch point to another making path to purchase less complex and generates better ROI by enhancing all your channels to drive better traffic.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2860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Consumers dependence on mobile makes it one of the most potent channels in the market mix.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1447800"/>
            <a:ext cx="7391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4191000"/>
            <a:ext cx="7315200" cy="1447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What’s The Takeaway For Marketers?</a:t>
            </a:r>
            <a:br>
              <a:rPr lang="en-US" sz="3200" b="1" dirty="0" smtClean="0"/>
            </a:br>
            <a:r>
              <a:rPr lang="en-US" sz="2400" b="1" i="1" dirty="0" smtClean="0"/>
              <a:t>As always, some will benefit more than others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3047999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Right Now</a:t>
            </a:r>
          </a:p>
          <a:p>
            <a:r>
              <a:rPr lang="en-US" sz="1600" dirty="0" smtClean="0"/>
              <a:t>Consumer brand companies have the most to gain from this medium</a:t>
            </a:r>
          </a:p>
          <a:p>
            <a:r>
              <a:rPr lang="en-US" sz="1600" dirty="0" smtClean="0"/>
              <a:t>• The more global the brand the greater the opportunity</a:t>
            </a:r>
          </a:p>
          <a:p>
            <a:r>
              <a:rPr lang="en-US" sz="1600" dirty="0" smtClean="0"/>
              <a:t>• Limited ad inventory in certain geographies (e.g., US) in rich media formats (e.g.,</a:t>
            </a:r>
          </a:p>
          <a:p>
            <a:r>
              <a:rPr lang="en-US" sz="1600" dirty="0" smtClean="0"/>
              <a:t>game downloads) can allow an aggressive player to shut out </a:t>
            </a:r>
            <a:r>
              <a:rPr lang="en-US" sz="1600" dirty="0" smtClean="0"/>
              <a:t>competition</a:t>
            </a:r>
          </a:p>
          <a:p>
            <a:r>
              <a:rPr lang="en-US" sz="1600" b="1" dirty="0" smtClean="0"/>
              <a:t>For </a:t>
            </a:r>
            <a:r>
              <a:rPr lang="en-US" sz="1600" b="1" dirty="0" smtClean="0"/>
              <a:t>direct marketers</a:t>
            </a:r>
          </a:p>
          <a:p>
            <a:r>
              <a:rPr lang="en-US" sz="1600" dirty="0" smtClean="0"/>
              <a:t>• </a:t>
            </a:r>
            <a:r>
              <a:rPr lang="en-US" sz="1600" dirty="0" smtClean="0"/>
              <a:t>Early movers will benefit from the novelty effect</a:t>
            </a:r>
          </a:p>
          <a:p>
            <a:r>
              <a:rPr lang="en-US" sz="1600" dirty="0" smtClean="0"/>
              <a:t>• The call to action has to match the medium</a:t>
            </a:r>
          </a:p>
          <a:p>
            <a:r>
              <a:rPr lang="en-US" sz="1600" dirty="0" smtClean="0"/>
              <a:t>• e.g., call or text now is better than directing consumers to a website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191000"/>
            <a:ext cx="8001000" cy="16764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Longer Term</a:t>
            </a:r>
          </a:p>
          <a:p>
            <a:r>
              <a:rPr lang="en-US" sz="1600" dirty="0" smtClean="0"/>
              <a:t>Improved targeting of ads based on location, time, and consumer</a:t>
            </a:r>
          </a:p>
          <a:p>
            <a:r>
              <a:rPr lang="en-US" sz="1600" dirty="0" smtClean="0"/>
              <a:t>demographics will increase as technology and consumer adoption improves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Frequent measurement of effectiveness will be key as the medium is</a:t>
            </a:r>
          </a:p>
          <a:p>
            <a:r>
              <a:rPr lang="en-US" sz="1600" dirty="0" smtClean="0"/>
              <a:t>evolving rapidly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914400"/>
            <a:ext cx="7543800" cy="4114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Few Secrets to run successful mobile campaign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7543800" cy="41910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Consider how consumers use their mobile devices</a:t>
            </a:r>
          </a:p>
          <a:p>
            <a:pPr lvl="1"/>
            <a:r>
              <a:rPr lang="en-US" sz="1200" dirty="0" smtClean="0"/>
              <a:t>Use mobile advt. to influence based on shopping </a:t>
            </a:r>
            <a:r>
              <a:rPr lang="en-US" sz="1200" dirty="0" err="1" smtClean="0"/>
              <a:t>behaviour</a:t>
            </a:r>
            <a:endParaRPr lang="en-US" sz="1200" dirty="0" smtClean="0"/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Avoid Buying Cheap Inventory</a:t>
            </a:r>
          </a:p>
          <a:p>
            <a:pPr lvl="1"/>
            <a:r>
              <a:rPr lang="en-US" sz="1200" dirty="0" err="1" smtClean="0"/>
              <a:t>Evaluuate</a:t>
            </a:r>
            <a:r>
              <a:rPr lang="en-US" sz="1200" dirty="0" smtClean="0"/>
              <a:t> quality of those impressions, ”You get what you Paid for”</a:t>
            </a:r>
          </a:p>
          <a:p>
            <a:r>
              <a:rPr lang="en-US" sz="1600" b="1" dirty="0" smtClean="0"/>
              <a:t>Leverage targeting parameters</a:t>
            </a:r>
          </a:p>
          <a:p>
            <a:pPr lvl="1"/>
            <a:r>
              <a:rPr lang="en-US" sz="1200" b="1" dirty="0" smtClean="0"/>
              <a:t>Mobile offers unique behavioral, demographical, location  and keyword based targeting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Deliver Engaging Post-Click Experience</a:t>
            </a:r>
          </a:p>
          <a:p>
            <a:pPr lvl="1"/>
            <a:r>
              <a:rPr lang="en-US" sz="1200" b="1" dirty="0" smtClean="0"/>
              <a:t>Thru rich media </a:t>
            </a:r>
            <a:r>
              <a:rPr lang="en-US" sz="1200" b="1" dirty="0" err="1" smtClean="0"/>
              <a:t>creatives</a:t>
            </a:r>
            <a:r>
              <a:rPr lang="en-US" sz="1200" b="1" dirty="0" smtClean="0"/>
              <a:t>, ability to view videos, drive to social media sites, apps  download &amp; direct product purchase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Cross Platform content creation</a:t>
            </a:r>
          </a:p>
          <a:p>
            <a:pPr lvl="1"/>
            <a:r>
              <a:rPr lang="en-US" sz="1200" b="1" dirty="0" smtClean="0"/>
              <a:t>Create Ads for multiple platform for connecting gaming </a:t>
            </a:r>
            <a:r>
              <a:rPr lang="en-US" sz="1200" b="1" dirty="0" err="1" smtClean="0"/>
              <a:t>devices,tablest</a:t>
            </a:r>
            <a:r>
              <a:rPr lang="en-US" sz="1200" b="1" dirty="0" smtClean="0"/>
              <a:t> ,feature phones and mobile TV channels to ensure limitless usage and success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Test, Test and Optimize:</a:t>
            </a:r>
          </a:p>
          <a:p>
            <a:pPr lvl="1"/>
            <a:r>
              <a:rPr lang="en-US" sz="1200" dirty="0" smtClean="0"/>
              <a:t>Test what works and what does not and </a:t>
            </a:r>
            <a:r>
              <a:rPr lang="en-US" sz="1200" dirty="0" err="1" smtClean="0"/>
              <a:t>optimise</a:t>
            </a:r>
            <a:r>
              <a:rPr lang="en-US" sz="1200" dirty="0" smtClean="0"/>
              <a:t> on the fly to increase ROI</a:t>
            </a:r>
            <a:endParaRPr lang="en-US" sz="12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953000"/>
            <a:ext cx="8001000" cy="914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Challenges</a:t>
            </a:r>
            <a:endParaRPr lang="en-US" sz="1600" b="1" dirty="0" smtClean="0"/>
          </a:p>
          <a:p>
            <a:r>
              <a:rPr lang="en-US" sz="1400" b="1" dirty="0" smtClean="0"/>
              <a:t>Complex Eco system with different platforms like </a:t>
            </a:r>
            <a:r>
              <a:rPr lang="en-US" sz="1400" b="1" dirty="0" err="1" smtClean="0"/>
              <a:t>iPhone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iPad</a:t>
            </a:r>
            <a:r>
              <a:rPr lang="en-US" sz="1400" b="1" dirty="0" smtClean="0"/>
              <a:t>, Android, </a:t>
            </a:r>
            <a:r>
              <a:rPr lang="en-US" sz="1400" b="1" dirty="0" err="1" smtClean="0"/>
              <a:t>RIM,Windows</a:t>
            </a:r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Privacy laws (Do not track ) limits reach. Lack of experience for new entrants-</a:t>
            </a:r>
            <a:r>
              <a:rPr lang="en-US" sz="1400" b="1" dirty="0" err="1" smtClean="0"/>
              <a:t>Uncertainity</a:t>
            </a:r>
            <a:endParaRPr lang="en-US" sz="1400" b="1" dirty="0" smtClean="0"/>
          </a:p>
          <a:p>
            <a:r>
              <a:rPr lang="en-US" sz="1400" b="1" dirty="0" smtClean="0"/>
              <a:t>Lack of effective tracking tools.</a:t>
            </a:r>
            <a:endParaRPr lang="en-US" sz="1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1752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434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19200"/>
            <a:ext cx="6477000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Thank you  ….. Lets move on to Q &amp;A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905000"/>
            <a:ext cx="3047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Mobile Marketing – True mobile strategy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57600" y="23622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“Google’s acquisition of </a:t>
            </a:r>
            <a:r>
              <a:rPr lang="en-US" b="1" dirty="0" err="1" smtClean="0">
                <a:solidFill>
                  <a:schemeClr val="accent2"/>
                </a:solidFill>
              </a:rPr>
              <a:t>Admob</a:t>
            </a:r>
            <a:r>
              <a:rPr lang="en-US" b="1" dirty="0" smtClean="0">
                <a:solidFill>
                  <a:schemeClr val="accent2"/>
                </a:solidFill>
              </a:rPr>
              <a:t> validates that Mobile advertising is real, results measurable, having considerable value and should be a factor if not central pillar in any brand marketing strategy going forward”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12528"/>
            <a:ext cx="2819399" cy="43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3675" y="49213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400" b="1" dirty="0" smtClean="0"/>
              <a:t>What is Mobile Marketing ?</a:t>
            </a:r>
            <a:endParaRPr lang="en-US" sz="24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1875979"/>
            <a:ext cx="6705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Ability to connect brands to customers via the mobile phone</a:t>
            </a:r>
          </a:p>
          <a:p>
            <a:pPr marL="231775" indent="-231775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Mobile acts as a </a:t>
            </a:r>
            <a:r>
              <a:rPr lang="en-US" i="1" dirty="0" smtClean="0"/>
              <a:t>Content delivery </a:t>
            </a:r>
            <a:r>
              <a:rPr lang="en-US" dirty="0" smtClean="0"/>
              <a:t>as well as direct response vehicle.</a:t>
            </a:r>
          </a:p>
          <a:p>
            <a:pPr marL="231775" indent="-231775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Big tool for “</a:t>
            </a:r>
            <a:r>
              <a:rPr lang="en-US" dirty="0" err="1" smtClean="0"/>
              <a:t>Customerization</a:t>
            </a:r>
            <a:r>
              <a:rPr lang="en-US" dirty="0" smtClean="0"/>
              <a:t>”- </a:t>
            </a:r>
            <a:r>
              <a:rPr lang="en-US" sz="1400" dirty="0" smtClean="0"/>
              <a:t>Combining operational driven mass customization with customized marketing in a way to respond to individual consumer need on product services and messages on one to one basis.</a:t>
            </a:r>
            <a:endParaRPr lang="en-US" dirty="0" smtClean="0"/>
          </a:p>
          <a:p>
            <a:pPr marL="231775" indent="-231775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Three prime characteristics of mobile as a marketing channel:</a:t>
            </a:r>
          </a:p>
          <a:p>
            <a:pPr marL="682625" lvl="1" indent="-22542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Location specific</a:t>
            </a:r>
          </a:p>
          <a:p>
            <a:pPr marL="682625" lvl="1" indent="-22542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Personalized</a:t>
            </a:r>
          </a:p>
          <a:p>
            <a:pPr marL="682625" lvl="1" indent="-22542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Interactive</a:t>
            </a:r>
          </a:p>
        </p:txBody>
      </p:sp>
      <p:pic>
        <p:nvPicPr>
          <p:cNvPr id="9" name="Picture 8" descr="Ad.bmp"/>
          <p:cNvPicPr>
            <a:picLocks noChangeAspect="1"/>
          </p:cNvPicPr>
          <p:nvPr/>
        </p:nvPicPr>
        <p:blipFill>
          <a:blip r:embed="rId3" cstate="print"/>
          <a:srcRect r="64052" b="51196"/>
          <a:stretch>
            <a:fillRect/>
          </a:stretch>
        </p:blipFill>
        <p:spPr>
          <a:xfrm>
            <a:off x="6629400" y="304801"/>
            <a:ext cx="2238375" cy="23805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76200"/>
            <a:ext cx="8077200" cy="7921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Why Market To Consumers Via Mobile Phones?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047994"/>
            <a:ext cx="8382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Consumers use mobile phones as their “first screen” not their “third screen”:</a:t>
            </a:r>
            <a:endParaRPr lang="en-US" b="1" dirty="0" smtClean="0"/>
          </a:p>
          <a:p>
            <a:pPr lvl="1"/>
            <a:r>
              <a:rPr lang="en-US" dirty="0" smtClean="0"/>
              <a:t>• </a:t>
            </a:r>
            <a:r>
              <a:rPr lang="en-US" sz="1600" dirty="0" smtClean="0"/>
              <a:t>580M+ mobile phones in China</a:t>
            </a:r>
          </a:p>
          <a:p>
            <a:pPr lvl="1"/>
            <a:r>
              <a:rPr lang="en-US" sz="1600" dirty="0" smtClean="0"/>
              <a:t>• 340M+ mobile phones in Western Europe</a:t>
            </a:r>
          </a:p>
          <a:p>
            <a:pPr lvl="1"/>
            <a:r>
              <a:rPr lang="en-US" sz="1600" dirty="0" smtClean="0"/>
              <a:t>• 310M+ mobile phones in the US</a:t>
            </a:r>
          </a:p>
          <a:p>
            <a:pPr lvl="1"/>
            <a:r>
              <a:rPr lang="en-US" sz="1600" dirty="0" smtClean="0"/>
              <a:t>• 470M+ mobile phones in India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 </a:t>
            </a:r>
            <a:r>
              <a:rPr lang="en-US" sz="1600" b="1" dirty="0" smtClean="0"/>
              <a:t>Consumers have a 1:1 relationship with their mobile phone:</a:t>
            </a:r>
            <a:endParaRPr lang="en-US" b="1" dirty="0" smtClean="0"/>
          </a:p>
          <a:p>
            <a:pPr lvl="1"/>
            <a:r>
              <a:rPr lang="en-US" dirty="0" smtClean="0"/>
              <a:t>• </a:t>
            </a:r>
            <a:r>
              <a:rPr lang="en-US" sz="1600" dirty="0" smtClean="0"/>
              <a:t>Almost never a shared device unlike television or the PC</a:t>
            </a:r>
          </a:p>
          <a:p>
            <a:pPr lvl="1"/>
            <a:r>
              <a:rPr lang="en-US" sz="1600" dirty="0" smtClean="0"/>
              <a:t>• Kept close at work, at home, on-the-go</a:t>
            </a:r>
          </a:p>
          <a:p>
            <a:pPr lvl="1"/>
            <a:r>
              <a:rPr lang="en-US" sz="1600" dirty="0" smtClean="0"/>
              <a:t>• Personalized – brand, color, features, ring tones, are highly customized</a:t>
            </a:r>
          </a:p>
          <a:p>
            <a:endParaRPr lang="en-US" dirty="0" smtClean="0"/>
          </a:p>
          <a:p>
            <a:r>
              <a:rPr lang="en-US" dirty="0" smtClean="0"/>
              <a:t> </a:t>
            </a:r>
            <a:r>
              <a:rPr lang="en-US" sz="1600" b="1" dirty="0" smtClean="0"/>
              <a:t>Consumers are increasingly using their phones for more than just calls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• </a:t>
            </a:r>
            <a:r>
              <a:rPr lang="en-US" sz="1600" dirty="0" smtClean="0"/>
              <a:t>Content (games, sports scores, maps) is driving consumer data usage</a:t>
            </a:r>
          </a:p>
          <a:p>
            <a:pPr lvl="1"/>
            <a:r>
              <a:rPr lang="en-US" sz="1600" dirty="0" smtClean="0"/>
              <a:t>• Improved screen quality (color and size) is making rich media desirable</a:t>
            </a:r>
          </a:p>
          <a:p>
            <a:pPr lvl="1"/>
            <a:r>
              <a:rPr lang="en-US" sz="1600" dirty="0" smtClean="0"/>
              <a:t>• Enhanced networks are making mobile data useful and usable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762000"/>
          <a:ext cx="41148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131570"/>
                <a:gridCol w="925830"/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Region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Population (Millions)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Mobile subscribers (M)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Mobile active users (M)*</a:t>
                      </a:r>
                      <a:endParaRPr lang="en-US" sz="1200" dirty="0"/>
                    </a:p>
                  </a:txBody>
                  <a:tcPr anchor="ctr"/>
                </a:tc>
              </a:tr>
              <a:tr h="1354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India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596</a:t>
                      </a:r>
                      <a:endParaRPr lang="en-US" sz="1400" dirty="0"/>
                    </a:p>
                  </a:txBody>
                  <a:tcPr anchor="ctr"/>
                </a:tc>
              </a:tr>
              <a:tr h="1354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http://www.digitalinfluencer.com/wp-content/uploads/2010/08/mobile-phones-rural-in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992" t="4571" r="4120" b="4000"/>
          <a:stretch>
            <a:fillRect/>
          </a:stretch>
        </p:blipFill>
        <p:spPr bwMode="auto">
          <a:xfrm>
            <a:off x="7391400" y="228600"/>
            <a:ext cx="1371600" cy="182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3600" y="5943600"/>
            <a:ext cx="2818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* Estimates based on a KPMG study</a:t>
            </a:r>
            <a:endParaRPr lang="en-US" sz="1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3675" y="49213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 Mobile Marketing – Successful campaigns</a:t>
            </a:r>
            <a:endParaRPr lang="en-US" sz="2400" b="1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 l="2397" t="12858"/>
          <a:stretch>
            <a:fillRect/>
          </a:stretch>
        </p:blipFill>
        <p:spPr bwMode="auto">
          <a:xfrm>
            <a:off x="762000" y="762000"/>
            <a:ext cx="7239000" cy="25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App sponsored to Deliver new product line to mobile shoppers, with models displaying new summer look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5814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5410200"/>
            <a:ext cx="1981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Drugfree.ORG biggest public service campaign to prevent teen from drug abuse-Used cha-cha data base to deliver free answers on related topics</a:t>
            </a:r>
            <a:endParaRPr lang="en-US" sz="105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4400" y="5410200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Intel-Meet the processor campaign” to drive customers to Website using exact broad match key words in Bing online </a:t>
            </a:r>
            <a:r>
              <a:rPr lang="en-US" sz="1000" dirty="0" err="1" smtClean="0"/>
              <a:t>serach</a:t>
            </a:r>
            <a:endParaRPr 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5052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05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Westin Ad on weather channel of </a:t>
            </a:r>
            <a:r>
              <a:rPr lang="en-US" sz="1000" dirty="0" err="1" smtClean="0"/>
              <a:t>iPhone</a:t>
            </a:r>
            <a:r>
              <a:rPr lang="en-US" sz="1000" dirty="0" smtClean="0"/>
              <a:t> –Exceptionally rich powerful mobile rich media campaign</a:t>
            </a:r>
            <a:endParaRPr lang="en-US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Mobile Marketing medium and formats</a:t>
            </a:r>
            <a:endParaRPr lang="en-US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621"/>
            <a:ext cx="4038600" cy="44191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SMS marketing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MMS  marketing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Mobile marketing via Ad-RBT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Mobile marketing via IVR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In-game marketing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WAP marketing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dirty="0" smtClean="0"/>
              <a:t>Mobile marketing Via Mobile TV channels- Break thru</a:t>
            </a:r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4041648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Delivery Medium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421820"/>
            <a:ext cx="4038600" cy="41626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Messaging </a:t>
            </a:r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pPr marL="290513" indent="-290513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Display 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Click-to-Web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App-within-an-app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Click-to-call and click-to-text</a:t>
            </a:r>
          </a:p>
          <a:p>
            <a:pPr marL="465138" lvl="1" indent="-174625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Click-to-rich media</a:t>
            </a:r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pPr marL="290513" indent="-290513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Search </a:t>
            </a:r>
          </a:p>
          <a:p>
            <a:pPr marL="465138" lvl="1" indent="-174625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IN" sz="1400" dirty="0" smtClean="0">
                <a:latin typeface="Arial" pitchFamily="34" charset="0"/>
                <a:cs typeface="Arial" pitchFamily="34" charset="0"/>
              </a:rPr>
              <a:t>Google’s innovations ( Location based search ”near me now” , Map Navigator, Voice search, Goggles-Image search</a:t>
            </a:r>
          </a:p>
          <a:p>
            <a:pPr marL="290513" indent="-290513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Video ad formats</a:t>
            </a:r>
            <a:endParaRPr lang="en-IN" sz="1400" dirty="0" smtClean="0">
              <a:latin typeface="Arial" pitchFamily="34" charset="0"/>
              <a:cs typeface="Arial" pitchFamily="34" charset="0"/>
            </a:endParaRP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400" dirty="0" smtClean="0">
                <a:latin typeface="Arial" pitchFamily="34" charset="0"/>
                <a:cs typeface="Arial" pitchFamily="34" charset="0"/>
              </a:rPr>
              <a:t>Launch of </a:t>
            </a:r>
            <a:r>
              <a:rPr lang="en-IN" sz="1400" dirty="0" err="1" smtClean="0">
                <a:latin typeface="Arial" pitchFamily="34" charset="0"/>
                <a:cs typeface="Arial" pitchFamily="34" charset="0"/>
              </a:rPr>
              <a:t>iPad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762000"/>
            <a:ext cx="40386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Formats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400" b="1" kern="0" dirty="0" smtClean="0">
                <a:latin typeface="Arial" pitchFamily="34" charset="0"/>
                <a:ea typeface="+mj-ea"/>
                <a:cs typeface="Arial" pitchFamily="34" charset="0"/>
              </a:rPr>
              <a:t>Recent trends</a:t>
            </a:r>
            <a:endParaRPr lang="en-US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lvl="0" indent="-231775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Economic downturn -&gt;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Downward trend in advertising spends</a:t>
            </a:r>
          </a:p>
          <a:p>
            <a:pPr marL="231775" indent="-231775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31775" indent="-231775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However,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mobile market is bucking that trend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Apple's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 a platform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Strong growth in startups developing these platforms 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Giants like Google and Apple also in the race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Smartphone platforms like Android, IOS,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supporting app eco systems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1775" indent="-231775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Developments across globe enabling mobile advertising process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Launch of cross-networks media packages (Sweden, Estonia and Lithuania)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GSMA Mobile Audience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Measurment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(UK, Germany and Sweden) 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Organization of industry events to share best practices</a:t>
            </a:r>
          </a:p>
          <a:p>
            <a:pPr marL="508000" lvl="1" indent="-217488" fontAlgn="auto">
              <a:spcBef>
                <a:spcPct val="20000"/>
              </a:spcBef>
              <a:spcAft>
                <a:spcPts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400" b="1" kern="0" dirty="0" smtClean="0">
                <a:latin typeface="Arial" pitchFamily="34" charset="0"/>
                <a:ea typeface="+mj-ea"/>
                <a:cs typeface="Arial" pitchFamily="34" charset="0"/>
              </a:rPr>
              <a:t>Technology offerings </a:t>
            </a:r>
            <a:endParaRPr lang="en-US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13" descr="Offering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685800"/>
            <a:ext cx="7162800" cy="5410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1000" y="645616"/>
            <a:ext cx="2743200" cy="4342134"/>
            <a:chOff x="381000" y="609600"/>
            <a:chExt cx="2743200" cy="4342134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1142999"/>
              <a:ext cx="2743200" cy="380873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t" anchorCtr="0">
              <a:spAutoFit/>
            </a:bodyPr>
            <a:lstStyle/>
            <a:p>
              <a:pPr marL="290513" indent="-290513">
                <a:lnSpc>
                  <a:spcPct val="150000"/>
                </a:lnSpc>
                <a:spcAft>
                  <a:spcPts val="500"/>
                </a:spcAft>
                <a:buFont typeface="Wingdings" pitchFamily="2" charset="2"/>
                <a:buChar char="Ø"/>
              </a:pPr>
              <a:r>
                <a:rPr lang="en-IN" sz="1400" dirty="0" smtClean="0"/>
                <a:t>Advent of 3G</a:t>
              </a:r>
            </a:p>
            <a:p>
              <a:pPr marL="747713" lvl="1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en-IN" sz="1400" dirty="0" smtClean="0"/>
                <a:t>HSDPA</a:t>
              </a:r>
            </a:p>
            <a:p>
              <a:pPr marL="747713" lvl="1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en-IN" sz="1400" dirty="0" smtClean="0"/>
                <a:t>UMTS</a:t>
              </a:r>
            </a:p>
            <a:p>
              <a:pPr marL="290513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Ø"/>
              </a:pPr>
              <a:endParaRPr lang="en-IN" sz="1400" dirty="0" smtClean="0"/>
            </a:p>
            <a:p>
              <a:pPr marL="290513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IN" sz="1400" dirty="0" smtClean="0"/>
                <a:t>WIMAX to be rolled out soon</a:t>
              </a:r>
            </a:p>
            <a:p>
              <a:pPr marL="747713" lvl="1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endParaRPr lang="en-IN" sz="1400" dirty="0" smtClean="0"/>
            </a:p>
            <a:p>
              <a:pPr marL="290513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en-IN" sz="1400" dirty="0" smtClean="0"/>
                <a:t>Future prospects</a:t>
              </a:r>
            </a:p>
            <a:p>
              <a:pPr marL="747713" lvl="1" indent="-290513">
                <a:lnSpc>
                  <a:spcPct val="15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en-IN" sz="1400" dirty="0" smtClean="0"/>
                <a:t>LTE  4G</a:t>
              </a:r>
            </a:p>
            <a:p>
              <a:pPr marL="290513" lvl="1" indent="-290513">
                <a:lnSpc>
                  <a:spcPct val="150000"/>
                </a:lnSpc>
                <a:spcAft>
                  <a:spcPts val="500"/>
                </a:spcAft>
                <a:buFont typeface="Wingdings" pitchFamily="2" charset="2"/>
                <a:buChar char="Ø"/>
              </a:pPr>
              <a:r>
                <a:rPr lang="en-IN" sz="1400" dirty="0" smtClean="0"/>
                <a:t>High speed data transfer</a:t>
              </a:r>
            </a:p>
            <a:p>
              <a:pPr marL="290513" indent="-290513">
                <a:lnSpc>
                  <a:spcPct val="150000"/>
                </a:lnSpc>
                <a:spcAft>
                  <a:spcPts val="500"/>
                </a:spcAft>
              </a:pPr>
              <a:endParaRPr lang="en-IN" sz="1600" dirty="0" smtClean="0"/>
            </a:p>
            <a:p>
              <a:pPr>
                <a:buFont typeface="Arial" pitchFamily="34" charset="0"/>
                <a:buChar char="•"/>
              </a:pPr>
              <a:endParaRPr lang="en-IN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609600"/>
              <a:ext cx="2743200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b="1" dirty="0" smtClean="0">
                  <a:solidFill>
                    <a:schemeClr val="bg1"/>
                  </a:solidFill>
                </a:rPr>
                <a:t>Technology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Opportunity in India</a:t>
            </a:r>
            <a:endParaRPr lang="en-US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179016"/>
            <a:ext cx="2743200" cy="41513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 anchorCtr="0">
            <a:spAutoFit/>
          </a:bodyPr>
          <a:lstStyle/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sz="1600" dirty="0" smtClean="0"/>
              <a:t>On Mobile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sz="1600" dirty="0" err="1" smtClean="0"/>
              <a:t>Hungama</a:t>
            </a:r>
            <a:endParaRPr lang="en-IN" sz="1600" dirty="0" smtClean="0"/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sz="1600" dirty="0" smtClean="0"/>
              <a:t>One97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sz="1600" dirty="0" smtClean="0"/>
              <a:t>IMI Mobiles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sz="1600" dirty="0" err="1" smtClean="0"/>
              <a:t>MobME</a:t>
            </a:r>
            <a:endParaRPr lang="en-IN" sz="1600" dirty="0" smtClean="0"/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r>
              <a:rPr lang="en-IN" sz="1600" dirty="0" smtClean="0"/>
              <a:t>India times</a:t>
            </a:r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endParaRPr lang="en-IN" sz="1600" dirty="0" smtClean="0"/>
          </a:p>
          <a:p>
            <a:pPr marL="290513" indent="-290513">
              <a:lnSpc>
                <a:spcPct val="150000"/>
              </a:lnSpc>
              <a:spcAft>
                <a:spcPts val="500"/>
              </a:spcAft>
              <a:buFont typeface="Wingdings" pitchFamily="2" charset="2"/>
              <a:buChar char="Ø"/>
            </a:pPr>
            <a:endParaRPr lang="en-IN" sz="1600" dirty="0" smtClean="0"/>
          </a:p>
          <a:p>
            <a:pPr>
              <a:buFont typeface="Arial" pitchFamily="34" charset="0"/>
              <a:buChar char="•"/>
            </a:pP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645616"/>
            <a:ext cx="2743200" cy="384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Content developers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179016"/>
            <a:ext cx="2743200" cy="5170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 err="1" smtClean="0"/>
              <a:t>Smartphones</a:t>
            </a:r>
            <a:r>
              <a:rPr lang="en-US" sz="1400" dirty="0" smtClean="0"/>
              <a:t> sales of ~ 12 million likely in 2011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400" dirty="0" smtClean="0"/>
              <a:t>~ </a:t>
            </a:r>
            <a:r>
              <a:rPr lang="en-IN" sz="1200" dirty="0" smtClean="0"/>
              <a:t>100% growth </a:t>
            </a:r>
            <a:r>
              <a:rPr lang="en-IN" sz="1200" dirty="0" err="1" smtClean="0"/>
              <a:t>YoY</a:t>
            </a:r>
            <a:endParaRPr lang="en-IN" sz="1200" dirty="0" smtClean="0"/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200" dirty="0" smtClean="0"/>
              <a:t>Proportion to increase from 3.6% to 5.7%</a:t>
            </a:r>
          </a:p>
          <a:p>
            <a:pPr marL="290513" indent="-290513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sz="1400" dirty="0" smtClean="0"/>
              <a:t>Multi-</a:t>
            </a:r>
            <a:r>
              <a:rPr lang="en-IN" sz="1400" dirty="0" err="1" smtClean="0"/>
              <a:t>utlity</a:t>
            </a:r>
            <a:endParaRPr lang="en-IN" sz="1400" dirty="0" smtClean="0"/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200" dirty="0" smtClean="0"/>
              <a:t>Apple  App store has 350K mobile apps with 65K </a:t>
            </a:r>
            <a:r>
              <a:rPr lang="en-IN" sz="1200" dirty="0" err="1" smtClean="0"/>
              <a:t>iPad</a:t>
            </a:r>
            <a:r>
              <a:rPr lang="en-IN" sz="1200" dirty="0" smtClean="0"/>
              <a:t> apps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200" dirty="0" smtClean="0"/>
              <a:t>Android :150k apps.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200" dirty="0" smtClean="0"/>
              <a:t>Mobile ad spends expected to cross $2.5Bn by 2014 from current 700mn</a:t>
            </a:r>
          </a:p>
          <a:p>
            <a:pPr marL="465138" lvl="1" indent="-17462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IN" sz="1400" dirty="0" smtClean="0"/>
              <a:t>Devices with superior Form Factor (</a:t>
            </a:r>
            <a:r>
              <a:rPr lang="en-IN" sz="1400" dirty="0" err="1" smtClean="0"/>
              <a:t>iPad</a:t>
            </a:r>
            <a:r>
              <a:rPr lang="en-IN" sz="1400" dirty="0" smtClean="0"/>
              <a:t>)- High end experience and engagement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645616"/>
            <a:ext cx="27432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Smart phones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15958</TotalTime>
  <Words>1086</Words>
  <Application>Microsoft Office PowerPoint</Application>
  <PresentationFormat>On-screen Show (4:3)</PresentationFormat>
  <Paragraphs>151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Mobile Marketing – True Mobile strategy.</vt:lpstr>
      <vt:lpstr>Mobile Marketing – True mobile strategy</vt:lpstr>
      <vt:lpstr>Slide 3</vt:lpstr>
      <vt:lpstr>Why Market To Consumers Via Mobile Phones?</vt:lpstr>
      <vt:lpstr>Slide 5</vt:lpstr>
      <vt:lpstr>Slide 6</vt:lpstr>
      <vt:lpstr>Slide 7</vt:lpstr>
      <vt:lpstr>Slide 8</vt:lpstr>
      <vt:lpstr>Slide 9</vt:lpstr>
      <vt:lpstr>Slide 10</vt:lpstr>
      <vt:lpstr>What’s The Takeaway For Marketers? As always, some will benefit more than others</vt:lpstr>
      <vt:lpstr>Few Secrets to run successful mobile campaign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rajat.bhandari</dc:creator>
  <cp:lastModifiedBy>uninor</cp:lastModifiedBy>
  <cp:revision>3509</cp:revision>
  <dcterms:created xsi:type="dcterms:W3CDTF">2009-09-17T09:25:06Z</dcterms:created>
  <dcterms:modified xsi:type="dcterms:W3CDTF">2011-09-24T02:55:06Z</dcterms:modified>
</cp:coreProperties>
</file>