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Default Extension="xlsx" ContentType="application/vnd.openxmlformats-officedocument.spreadsheetml.sheet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charts/chart2.xml" ContentType="application/vnd.openxmlformats-officedocument.drawingml.chart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4"/>
  </p:notesMasterIdLst>
  <p:sldIdLst>
    <p:sldId id="267" r:id="rId2"/>
    <p:sldId id="288" r:id="rId3"/>
    <p:sldId id="289" r:id="rId4"/>
    <p:sldId id="287" r:id="rId5"/>
    <p:sldId id="281" r:id="rId6"/>
    <p:sldId id="285" r:id="rId7"/>
    <p:sldId id="279" r:id="rId8"/>
    <p:sldId id="278" r:id="rId9"/>
    <p:sldId id="280" r:id="rId10"/>
    <p:sldId id="286" r:id="rId11"/>
    <p:sldId id="274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 varScale="1">
        <p:scale>
          <a:sx n="101" d="100"/>
          <a:sy n="101" d="100"/>
        </p:scale>
        <p:origin x="-560" y="-104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en-IN"/>
            </a:pPr>
            <a:r>
              <a:rPr lang="en-IN" sz="1800" dirty="0" smtClean="0"/>
              <a:t>Active Handsets in India</a:t>
            </a:r>
            <a:r>
              <a:rPr lang="en-IN" sz="1800" baseline="0" dirty="0" smtClean="0"/>
              <a:t> </a:t>
            </a:r>
            <a:r>
              <a:rPr lang="en-IN" sz="1400" b="0" dirty="0" smtClean="0"/>
              <a:t>(Millions)*</a:t>
            </a:r>
            <a:endParaRPr lang="en-IN" sz="1400" b="0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'Sheet1'!$B$1</c:f>
              <c:strCache>
                <c:ptCount val="1"/>
                <c:pt idx="0">
                  <c:v>Non-Internet Enabled</c:v>
                </c:pt>
              </c:strCache>
            </c:strRef>
          </c:tx>
          <c:dLbls>
            <c:numFmt formatCode="#,##0" sourceLinked="0"/>
            <c:txPr>
              <a:bodyPr/>
              <a:lstStyle/>
              <a:p>
                <a:pPr>
                  <a:defRPr lang="en-IN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'Sheet1'!$A$2:$A$3</c:f>
              <c:strCache>
                <c:ptCount val="2"/>
                <c:pt idx="0">
                  <c:v>2010</c:v>
                </c:pt>
                <c:pt idx="1">
                  <c:v>2011</c:v>
                </c:pt>
              </c:strCache>
            </c:strRef>
          </c:cat>
          <c:val>
            <c:numRef>
              <c:f>'Sheet1'!$B$2:$B$3</c:f>
              <c:numCache>
                <c:formatCode>General</c:formatCode>
                <c:ptCount val="2"/>
                <c:pt idx="0">
                  <c:v>343.9</c:v>
                </c:pt>
                <c:pt idx="1">
                  <c:v>419.24</c:v>
                </c:pt>
              </c:numCache>
            </c:numRef>
          </c:val>
        </c:ser>
        <c:ser>
          <c:idx val="1"/>
          <c:order val="1"/>
          <c:tx>
            <c:strRef>
              <c:f>'Sheet1'!$C$1</c:f>
              <c:strCache>
                <c:ptCount val="1"/>
                <c:pt idx="0">
                  <c:v>Internet Enabled</c:v>
                </c:pt>
              </c:strCache>
            </c:strRef>
          </c:tx>
          <c:dLbls>
            <c:numFmt formatCode="#,##0" sourceLinked="0"/>
            <c:txPr>
              <a:bodyPr/>
              <a:lstStyle/>
              <a:p>
                <a:pPr>
                  <a:defRPr lang="en-IN" sz="1400" b="1"/>
                </a:pPr>
                <a:endParaRPr lang="en-US"/>
              </a:p>
            </c:txPr>
            <c:dLblPos val="inBase"/>
            <c:showVal val="1"/>
          </c:dLbls>
          <c:cat>
            <c:strRef>
              <c:f>'Sheet1'!$A$2:$A$3</c:f>
              <c:strCache>
                <c:ptCount val="2"/>
                <c:pt idx="0">
                  <c:v>2010</c:v>
                </c:pt>
                <c:pt idx="1">
                  <c:v>2011</c:v>
                </c:pt>
              </c:strCache>
            </c:strRef>
          </c:cat>
          <c:val>
            <c:numRef>
              <c:f>'Sheet1'!$C$2:$C$3</c:f>
              <c:numCache>
                <c:formatCode>General</c:formatCode>
                <c:ptCount val="2"/>
                <c:pt idx="0">
                  <c:v>11.1</c:v>
                </c:pt>
                <c:pt idx="1">
                  <c:v>26.75999999999999</c:v>
                </c:pt>
              </c:numCache>
            </c:numRef>
          </c:val>
        </c:ser>
        <c:overlap val="100"/>
        <c:axId val="599859944"/>
        <c:axId val="599863192"/>
      </c:barChart>
      <c:catAx>
        <c:axId val="59985994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599863192"/>
        <c:crosses val="autoZero"/>
        <c:auto val="1"/>
        <c:lblAlgn val="ctr"/>
        <c:lblOffset val="100"/>
      </c:catAx>
      <c:valAx>
        <c:axId val="5998631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5998599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IN" sz="1600"/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en-IN"/>
            </a:pPr>
            <a:r>
              <a:rPr lang="en-US"/>
              <a:t>Indian Usage of SMS</a:t>
            </a:r>
          </a:p>
        </c:rich>
      </c:tx>
      <c:layout>
        <c:manualLayout>
          <c:xMode val="edge"/>
          <c:yMode val="edge"/>
          <c:x val="0.311322834645672"/>
          <c:y val="0.0487804878048784"/>
        </c:manualLayout>
      </c:layout>
      <c:overlay val="1"/>
    </c:title>
    <c:plotArea>
      <c:layout>
        <c:manualLayout>
          <c:layoutTarget val="inner"/>
          <c:xMode val="edge"/>
          <c:yMode val="edge"/>
          <c:x val="0.0639379921259843"/>
          <c:y val="0.256229754817233"/>
          <c:w val="0.393027121609799"/>
          <c:h val="0.5464035593111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explosion val="9"/>
          </c:dPt>
          <c:dLbls>
            <c:txPr>
              <a:bodyPr/>
              <a:lstStyle/>
              <a:p>
                <a:pPr>
                  <a:defRPr lang="en-IN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Indians Never SMS</c:v>
                </c:pt>
                <c:pt idx="1">
                  <c:v>SMS Weekly or Less</c:v>
                </c:pt>
                <c:pt idx="2">
                  <c:v>SMS Daily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0.48</c:v>
                </c:pt>
                <c:pt idx="1">
                  <c:v>0.25</c:v>
                </c:pt>
                <c:pt idx="2">
                  <c:v>0.27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1115436351706"/>
          <c:y val="0.284811273590804"/>
          <c:w val="0.458961067366579"/>
          <c:h val="0.490999250093738"/>
        </c:manualLayout>
      </c:layout>
      <c:txPr>
        <a:bodyPr/>
        <a:lstStyle/>
        <a:p>
          <a:pPr>
            <a:defRPr lang="en-IN" sz="1600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F10D0-2454-4543-A43D-FCE0792AC72F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75DEF-75AE-2141-BFFD-C30A054B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0DACF-4F57-4D03-81B3-263BB4DD69C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75DEF-75AE-2141-BFFD-C30A054B4E0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6492875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57200" y="816802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TitleSlide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356646"/>
          </a:xfrm>
          <a:prstGeom prst="rect">
            <a:avLst/>
          </a:prstGeom>
        </p:spPr>
      </p:pic>
      <p:pic>
        <p:nvPicPr>
          <p:cNvPr id="10" name="Picture 9" descr="TitleSlide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0601"/>
            <a:ext cx="8229600" cy="37001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ctionHeader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457200"/>
            <a:ext cx="2216561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-222366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unningTop-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57200"/>
            <a:ext cx="8229600" cy="1382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286000"/>
            <a:ext cx="6197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fld id="{675A610B-814F-814B-ABF7-EA462A5D8BC8}" type="datetimeFigureOut">
              <a:rPr lang="en-US" smtClean="0"/>
              <a:pPr/>
              <a:t>11/26/11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fld id="{4C76235F-BF21-784C-AAE8-2126F7EC9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096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sz="5200" kern="1200"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18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gif"/><Relationship Id="rId12" Type="http://schemas.openxmlformats.org/officeDocument/2006/relationships/image" Target="../media/image45.png"/><Relationship Id="rId13" Type="http://schemas.openxmlformats.org/officeDocument/2006/relationships/image" Target="../media/image46.jpeg"/><Relationship Id="rId14" Type="http://schemas.openxmlformats.org/officeDocument/2006/relationships/image" Target="../media/image47.emf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25.png"/><Relationship Id="rId9" Type="http://schemas.openxmlformats.org/officeDocument/2006/relationships/image" Target="../media/image43.png"/><Relationship Id="rId10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hyperlink" Target="http://www.facebook.com/video/video.php?v=128844777152416&amp;ref=mf" TargetMode="External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“Ecommerce” is for </a:t>
            </a:r>
            <a:br>
              <a:rPr lang="en-US" sz="4000" dirty="0" smtClean="0"/>
            </a:br>
            <a:r>
              <a:rPr lang="en-US" sz="4000" i="1" dirty="0" smtClean="0"/>
              <a:t>all</a:t>
            </a:r>
            <a:r>
              <a:rPr lang="en-US" sz="4000" dirty="0" smtClean="0"/>
              <a:t> businesses &amp; </a:t>
            </a:r>
            <a:r>
              <a:rPr lang="en-US" sz="4000" i="1" dirty="0" smtClean="0"/>
              <a:t>all </a:t>
            </a:r>
            <a:r>
              <a:rPr lang="en-US" sz="4000" dirty="0" smtClean="0"/>
              <a:t>consumers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3989859"/>
            <a:ext cx="7799387" cy="706078"/>
          </a:xfrm>
        </p:spPr>
        <p:txBody>
          <a:bodyPr>
            <a:noAutofit/>
          </a:bodyPr>
          <a:lstStyle/>
          <a:p>
            <a:pPr algn="l">
              <a:spcBef>
                <a:spcPts val="700"/>
              </a:spcBef>
            </a:pPr>
            <a:r>
              <a:rPr lang="en-US" sz="3000" b="1" dirty="0" smtClean="0">
                <a:solidFill>
                  <a:srgbClr val="000000"/>
                </a:solidFill>
                <a:latin typeface="Arial"/>
                <a:cs typeface="Arial"/>
              </a:rPr>
              <a:t>Valerie R. Wagoner</a:t>
            </a:r>
          </a:p>
          <a:p>
            <a:pPr algn="l">
              <a:spcBef>
                <a:spcPts val="7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Founder &amp; CEO, </a:t>
            </a: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ZipDial</a:t>
            </a:r>
            <a:endParaRPr lang="en-US" sz="2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700"/>
              </a:spcBef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cs typeface="Arial"/>
              </a:rPr>
              <a:t>valrozycki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700"/>
              </a:spcBef>
            </a:pP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    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   080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300 88 572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ZipDial Icon - FINAL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" y="5624665"/>
            <a:ext cx="486461" cy="506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34" y="5062757"/>
            <a:ext cx="536756" cy="536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/>
              <a:t>100% Reach to All Consumers</a:t>
            </a:r>
            <a:endParaRPr lang="en-IN" sz="4600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00200" y="6566840"/>
            <a:ext cx="5508625" cy="274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smtClean="0"/>
              <a:t>PATENT PENDING - ZipDial PROPRIETARY &amp; CONFIDENTIAL</a:t>
            </a:r>
            <a:endParaRPr lang="en-US" sz="1000" dirty="0"/>
          </a:p>
        </p:txBody>
      </p:sp>
      <p:grpSp>
        <p:nvGrpSpPr>
          <p:cNvPr id="5" name="Group 19"/>
          <p:cNvGrpSpPr/>
          <p:nvPr/>
        </p:nvGrpSpPr>
        <p:grpSpPr>
          <a:xfrm>
            <a:off x="437719" y="2045570"/>
            <a:ext cx="8505112" cy="1939730"/>
            <a:chOff x="228600" y="1565946"/>
            <a:chExt cx="8915400" cy="2167854"/>
          </a:xfrm>
        </p:grpSpPr>
        <p:grpSp>
          <p:nvGrpSpPr>
            <p:cNvPr id="6" name="Group 18"/>
            <p:cNvGrpSpPr/>
            <p:nvPr/>
          </p:nvGrpSpPr>
          <p:grpSpPr>
            <a:xfrm>
              <a:off x="228600" y="1601544"/>
              <a:ext cx="8915400" cy="2132256"/>
              <a:chOff x="228600" y="1601544"/>
              <a:chExt cx="8915400" cy="2132256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28600" y="3733800"/>
                <a:ext cx="8610600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191000" y="1601544"/>
                <a:ext cx="4953000" cy="165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IN" dirty="0" smtClean="0">
                    <a:latin typeface="Calibri"/>
                    <a:cs typeface="Calibri"/>
                  </a:rPr>
                  <a:t>ZipDial to vote for a stronger Lokpal Bill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IN" dirty="0" smtClean="0">
                    <a:latin typeface="Calibri"/>
                    <a:cs typeface="Calibri"/>
                  </a:rPr>
                  <a:t>ZipDial enabled more reach than Facebook or Twitter with </a:t>
                </a:r>
                <a:r>
                  <a:rPr lang="en-IN" b="1" dirty="0" smtClean="0">
                    <a:latin typeface="Calibri"/>
                    <a:cs typeface="Calibri"/>
                  </a:rPr>
                  <a:t>7.6 Million votes </a:t>
                </a:r>
                <a:r>
                  <a:rPr lang="en-IN" dirty="0" smtClean="0">
                    <a:latin typeface="Calibri"/>
                    <a:cs typeface="Calibri"/>
                  </a:rPr>
                  <a:t>over </a:t>
                </a:r>
                <a:r>
                  <a:rPr lang="en-IN" b="1" dirty="0" smtClean="0">
                    <a:latin typeface="Calibri"/>
                    <a:cs typeface="Calibri"/>
                  </a:rPr>
                  <a:t>4.5 Million voters</a:t>
                </a:r>
                <a:r>
                  <a:rPr lang="en-IN" dirty="0" smtClean="0">
                    <a:latin typeface="Calibri"/>
                    <a:cs typeface="Calibri"/>
                  </a:rPr>
                  <a:t>, more than </a:t>
                </a:r>
                <a:r>
                  <a:rPr lang="en-IN" b="1" dirty="0" smtClean="0">
                    <a:latin typeface="Calibri"/>
                    <a:cs typeface="Calibri"/>
                  </a:rPr>
                  <a:t>100x </a:t>
                </a:r>
                <a:r>
                  <a:rPr lang="en-IN" dirty="0" smtClean="0">
                    <a:latin typeface="Calibri"/>
                    <a:cs typeface="Calibri"/>
                  </a:rPr>
                  <a:t>the no. of Facebook supporters in 2 weeks time</a:t>
                </a:r>
              </a:p>
            </p:txBody>
          </p:sp>
        </p:grpSp>
        <p:pic>
          <p:nvPicPr>
            <p:cNvPr id="29" name="Picture 28" descr="times-of-india-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195" y="1565946"/>
              <a:ext cx="3015205" cy="1588008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365026" y="2076219"/>
            <a:ext cx="3780050" cy="13636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23"/>
          <p:cNvGrpSpPr/>
          <p:nvPr/>
        </p:nvGrpSpPr>
        <p:grpSpPr>
          <a:xfrm>
            <a:off x="381001" y="3886200"/>
            <a:ext cx="3886200" cy="2667000"/>
            <a:chOff x="981696" y="3523045"/>
            <a:chExt cx="3879407" cy="2907317"/>
          </a:xfrm>
        </p:grpSpPr>
        <p:pic>
          <p:nvPicPr>
            <p:cNvPr id="21" name="Picture 20" descr="Times-India.png"/>
            <p:cNvPicPr>
              <a:picLocks noChangeAspect="1"/>
            </p:cNvPicPr>
            <p:nvPr/>
          </p:nvPicPr>
          <p:blipFill>
            <a:blip r:embed="rId3" cstate="print"/>
            <a:srcRect b="8893"/>
            <a:stretch>
              <a:fillRect/>
            </a:stretch>
          </p:blipFill>
          <p:spPr>
            <a:xfrm rot="21376430">
              <a:off x="981696" y="3623048"/>
              <a:ext cx="3718054" cy="280731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 rot="21390731">
              <a:off x="1996896" y="3523045"/>
              <a:ext cx="2864207" cy="60323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Times India_Online-31 Aug 2011.png"/>
          <p:cNvPicPr>
            <a:picLocks noChangeAspect="1"/>
          </p:cNvPicPr>
          <p:nvPr/>
        </p:nvPicPr>
        <p:blipFill>
          <a:blip r:embed="rId4" cstate="print"/>
          <a:srcRect t="20314" r="1" b="-752"/>
          <a:stretch>
            <a:fillRect/>
          </a:stretch>
        </p:blipFill>
        <p:spPr>
          <a:xfrm rot="297547">
            <a:off x="4761152" y="3973665"/>
            <a:ext cx="3897952" cy="257254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315201" y="3810000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Online</a:t>
            </a:r>
            <a:endParaRPr lang="en-IN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" y="3810000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Television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ng 5 (Beanbag).jpg"/>
          <p:cNvPicPr>
            <a:picLocks noChangeAspect="1"/>
          </p:cNvPicPr>
          <p:nvPr/>
        </p:nvPicPr>
        <p:blipFill>
          <a:blip r:embed="rId2"/>
          <a:srcRect b="19287"/>
          <a:stretch>
            <a:fillRect/>
          </a:stretch>
        </p:blipFill>
        <p:spPr>
          <a:xfrm>
            <a:off x="233161" y="2084759"/>
            <a:ext cx="3123935" cy="1891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…and Even the Smallest </a:t>
            </a:r>
            <a:br>
              <a:rPr lang="en-US" dirty="0" smtClean="0"/>
            </a:br>
            <a:r>
              <a:rPr lang="en-US" dirty="0" smtClean="0"/>
              <a:t>Go Live in 2 Minutes!</a:t>
            </a:r>
            <a:endParaRPr lang="en-US" dirty="0"/>
          </a:p>
        </p:txBody>
      </p:sp>
      <p:pic>
        <p:nvPicPr>
          <p:cNvPr id="8" name="Picture 7" descr="Truck 3.jpg"/>
          <p:cNvPicPr>
            <a:picLocks noChangeAspect="1"/>
          </p:cNvPicPr>
          <p:nvPr/>
        </p:nvPicPr>
        <p:blipFill>
          <a:blip r:embed="rId3"/>
          <a:srcRect t="12121"/>
          <a:stretch>
            <a:fillRect/>
          </a:stretch>
        </p:blipFill>
        <p:spPr>
          <a:xfrm>
            <a:off x="233161" y="4145060"/>
            <a:ext cx="3123935" cy="205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oonj Punjab College Fest 2.jpg"/>
          <p:cNvPicPr>
            <a:picLocks noChangeAspect="1"/>
          </p:cNvPicPr>
          <p:nvPr/>
        </p:nvPicPr>
        <p:blipFill>
          <a:blip r:embed="rId4"/>
          <a:srcRect r="35000" b="21622"/>
          <a:stretch>
            <a:fillRect/>
          </a:stretch>
        </p:blipFill>
        <p:spPr>
          <a:xfrm>
            <a:off x="5331721" y="2587489"/>
            <a:ext cx="2443480" cy="2209800"/>
          </a:xfrm>
          <a:prstGeom prst="rect">
            <a:avLst/>
          </a:prstGeom>
        </p:spPr>
      </p:pic>
      <p:pic>
        <p:nvPicPr>
          <p:cNvPr id="11" name="Content Placeholder 10" descr="Sticker.png"/>
          <p:cNvPicPr>
            <a:picLocks noChangeAspect="1"/>
          </p:cNvPicPr>
          <p:nvPr/>
        </p:nvPicPr>
        <p:blipFill>
          <a:blip r:embed="rId5"/>
          <a:srcRect t="-7252" b="-7252"/>
          <a:stretch>
            <a:fillRect/>
          </a:stretch>
        </p:blipFill>
        <p:spPr>
          <a:xfrm>
            <a:off x="2929601" y="2524147"/>
            <a:ext cx="2590721" cy="2903359"/>
          </a:xfrm>
          <a:prstGeom prst="rect">
            <a:avLst/>
          </a:prstGeom>
        </p:spPr>
      </p:pic>
      <p:pic>
        <p:nvPicPr>
          <p:cNvPr id="17" name="Picture 16" descr="CompaniesInn Website.tiff"/>
          <p:cNvPicPr>
            <a:picLocks noChangeAspect="1"/>
          </p:cNvPicPr>
          <p:nvPr/>
        </p:nvPicPr>
        <p:blipFill>
          <a:blip r:embed="rId6"/>
          <a:srcRect r="7978" b="26672"/>
          <a:stretch>
            <a:fillRect/>
          </a:stretch>
        </p:blipFill>
        <p:spPr>
          <a:xfrm>
            <a:off x="4646162" y="5140967"/>
            <a:ext cx="4354518" cy="1371600"/>
          </a:xfrm>
          <a:prstGeom prst="rect">
            <a:avLst/>
          </a:prstGeom>
        </p:spPr>
      </p:pic>
      <p:pic>
        <p:nvPicPr>
          <p:cNvPr id="18" name="Picture 17" descr="FundsIndia Website.tiff"/>
          <p:cNvPicPr>
            <a:picLocks noChangeAspect="1"/>
          </p:cNvPicPr>
          <p:nvPr/>
        </p:nvPicPr>
        <p:blipFill>
          <a:blip r:embed="rId7"/>
          <a:srcRect l="55833" t="61935"/>
          <a:stretch>
            <a:fillRect/>
          </a:stretch>
        </p:blipFill>
        <p:spPr>
          <a:xfrm>
            <a:off x="4646162" y="2050481"/>
            <a:ext cx="4228477" cy="763358"/>
          </a:xfrm>
          <a:prstGeom prst="rect">
            <a:avLst/>
          </a:prstGeom>
        </p:spPr>
      </p:pic>
      <p:pic>
        <p:nvPicPr>
          <p:cNvPr id="14" name="Picture 13" descr="Snap Fitness ZipDial Ad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957" y="3634127"/>
            <a:ext cx="2128723" cy="2118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Proven by Brands</a:t>
            </a:r>
            <a:endParaRPr lang="en-US" dirty="0"/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724" y="2102725"/>
            <a:ext cx="1309452" cy="98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08" y="4161066"/>
            <a:ext cx="1103122" cy="1103122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2" name="Picture 11" descr="Bloomberg UTV logo.jpg"/>
          <p:cNvPicPr>
            <a:picLocks noChangeAspect="1"/>
          </p:cNvPicPr>
          <p:nvPr/>
        </p:nvPicPr>
        <p:blipFill>
          <a:blip r:embed="rId4"/>
          <a:srcRect t="26250" b="32500"/>
          <a:stretch>
            <a:fillRect/>
          </a:stretch>
        </p:blipFill>
        <p:spPr>
          <a:xfrm>
            <a:off x="4751790" y="5181429"/>
            <a:ext cx="1861004" cy="61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3481" t="24697" r="35604" b="36254"/>
          <a:stretch>
            <a:fillRect/>
          </a:stretch>
        </p:blipFill>
        <p:spPr bwMode="auto">
          <a:xfrm>
            <a:off x="4663779" y="4254668"/>
            <a:ext cx="1954054" cy="78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2740" t="3061" r="10817" b="4082"/>
          <a:stretch>
            <a:fillRect/>
          </a:stretch>
        </p:blipFill>
        <p:spPr bwMode="auto">
          <a:xfrm>
            <a:off x="7010400" y="2133600"/>
            <a:ext cx="150725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206" y="3151481"/>
            <a:ext cx="2090857" cy="823494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088" y="2063666"/>
            <a:ext cx="1730733" cy="1252159"/>
          </a:xfrm>
          <a:prstGeom prst="rect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8925" y="5883586"/>
            <a:ext cx="1954054" cy="604596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rcRect l="9362" t="14179" r="9363" b="44030"/>
          <a:stretch>
            <a:fillRect/>
          </a:stretch>
        </p:blipFill>
        <p:spPr>
          <a:xfrm>
            <a:off x="4781975" y="2265395"/>
            <a:ext cx="1898224" cy="781622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9" name="Picture 18" descr="ICICI-Lombard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2800" y="6034486"/>
            <a:ext cx="1948423" cy="484979"/>
          </a:xfrm>
          <a:prstGeom prst="rect">
            <a:avLst/>
          </a:prstGeom>
        </p:spPr>
      </p:pic>
      <p:pic>
        <p:nvPicPr>
          <p:cNvPr id="21" name="Picture 20" descr="Sangeetha Mobile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2800" y="5314488"/>
            <a:ext cx="1758325" cy="637734"/>
          </a:xfrm>
          <a:prstGeom prst="rect">
            <a:avLst/>
          </a:prstGeom>
        </p:spPr>
      </p:pic>
      <p:pic>
        <p:nvPicPr>
          <p:cNvPr id="22" name="Picture 21" descr="Forevermark Diamonds.jpg"/>
          <p:cNvPicPr>
            <a:picLocks noChangeAspect="1"/>
          </p:cNvPicPr>
          <p:nvPr/>
        </p:nvPicPr>
        <p:blipFill>
          <a:blip r:embed="rId13" cstate="print"/>
          <a:srcRect l="-149" t="-38171"/>
          <a:stretch>
            <a:fillRect/>
          </a:stretch>
        </p:blipFill>
        <p:spPr>
          <a:xfrm>
            <a:off x="563978" y="3238632"/>
            <a:ext cx="1529090" cy="71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FastFive_MoviePromo-Combined.em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67677" y="3366125"/>
            <a:ext cx="1479133" cy="1131710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KFC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67677" y="5313474"/>
            <a:ext cx="1470433" cy="1392126"/>
          </a:xfrm>
          <a:prstGeom prst="rect">
            <a:avLst/>
          </a:prstGeom>
        </p:spPr>
      </p:pic>
      <p:pic>
        <p:nvPicPr>
          <p:cNvPr id="25" name="Picture 24" descr="Oreo_wCadbury Logo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58977" y="4575563"/>
            <a:ext cx="1479133" cy="737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business?</a:t>
            </a:r>
            <a:br>
              <a:rPr lang="en-US" dirty="0" smtClean="0"/>
            </a:br>
            <a:r>
              <a:rPr lang="en-US" dirty="0" err="1" smtClean="0"/>
              <a:t>ZipDial</a:t>
            </a:r>
            <a:r>
              <a:rPr lang="en-US" dirty="0" smtClean="0"/>
              <a:t> your response!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0793" y="2286000"/>
            <a:ext cx="7292568" cy="3840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/>
              <a:t>080 300 500 </a:t>
            </a:r>
            <a:r>
              <a:rPr lang="en-US" sz="4000" b="1" dirty="0" smtClean="0"/>
              <a:t>17  </a:t>
            </a:r>
            <a:r>
              <a:rPr lang="en-US" sz="4000" dirty="0" smtClean="0"/>
              <a:t>for  </a:t>
            </a:r>
            <a:r>
              <a:rPr lang="en-US" sz="4000" b="1" dirty="0" smtClean="0"/>
              <a:t>Ecommerce</a:t>
            </a:r>
          </a:p>
          <a:p>
            <a:pPr>
              <a:buNone/>
            </a:pPr>
            <a:r>
              <a:rPr lang="en-US" sz="4000" dirty="0" smtClean="0"/>
              <a:t>080 300 500 </a:t>
            </a:r>
            <a:r>
              <a:rPr lang="en-US" sz="4000" b="1" dirty="0" smtClean="0"/>
              <a:t>42  </a:t>
            </a:r>
            <a:r>
              <a:rPr lang="en-US" sz="4000" dirty="0" smtClean="0"/>
              <a:t>for  </a:t>
            </a:r>
            <a:r>
              <a:rPr lang="en-US" sz="4000" b="1" dirty="0" smtClean="0"/>
              <a:t>Retail </a:t>
            </a:r>
            <a:endParaRPr lang="en-US" sz="4000" b="1" dirty="0" smtClean="0"/>
          </a:p>
          <a:p>
            <a:pPr>
              <a:buNone/>
            </a:pPr>
            <a:r>
              <a:rPr lang="en-US" sz="4000" dirty="0" smtClean="0"/>
              <a:t>080 300 500 </a:t>
            </a:r>
            <a:r>
              <a:rPr lang="en-US" sz="4000" b="1" dirty="0" smtClean="0"/>
              <a:t>36  </a:t>
            </a:r>
            <a:r>
              <a:rPr lang="en-US" sz="4000" dirty="0" smtClean="0"/>
              <a:t>for  </a:t>
            </a:r>
            <a:r>
              <a:rPr lang="en-US" sz="4000" b="1" dirty="0" smtClean="0"/>
              <a:t>Goods </a:t>
            </a:r>
            <a:endParaRPr lang="en-US" sz="4000" b="1" dirty="0" smtClean="0"/>
          </a:p>
          <a:p>
            <a:pPr>
              <a:buNone/>
            </a:pPr>
            <a:r>
              <a:rPr lang="en-US" sz="4000" dirty="0" smtClean="0"/>
              <a:t>080 300 500 </a:t>
            </a:r>
            <a:r>
              <a:rPr lang="en-US" sz="4000" b="1" dirty="0" smtClean="0"/>
              <a:t>43  </a:t>
            </a:r>
            <a:r>
              <a:rPr lang="en-US" sz="4000" dirty="0" smtClean="0"/>
              <a:t>for  </a:t>
            </a:r>
            <a:r>
              <a:rPr lang="en-US" sz="4000" b="1" dirty="0" smtClean="0"/>
              <a:t>Services </a:t>
            </a:r>
            <a:endParaRPr lang="en-US" sz="4000" b="1" dirty="0"/>
          </a:p>
        </p:txBody>
      </p:sp>
      <p:pic>
        <p:nvPicPr>
          <p:cNvPr id="6" name="Picture 5" descr="ZipDial Icon - FINAL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" y="2430657"/>
            <a:ext cx="486461" cy="506943"/>
          </a:xfrm>
          <a:prstGeom prst="rect">
            <a:avLst/>
          </a:prstGeom>
        </p:spPr>
      </p:pic>
      <p:pic>
        <p:nvPicPr>
          <p:cNvPr id="7" name="Picture 6" descr="ZipDial Icon - FINAL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" y="3225828"/>
            <a:ext cx="486461" cy="506943"/>
          </a:xfrm>
          <a:prstGeom prst="rect">
            <a:avLst/>
          </a:prstGeom>
        </p:spPr>
      </p:pic>
      <p:pic>
        <p:nvPicPr>
          <p:cNvPr id="8" name="Picture 7" descr="ZipDial Icon - FINAL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" y="4084373"/>
            <a:ext cx="486461" cy="506943"/>
          </a:xfrm>
          <a:prstGeom prst="rect">
            <a:avLst/>
          </a:prstGeom>
        </p:spPr>
      </p:pic>
      <p:pic>
        <p:nvPicPr>
          <p:cNvPr id="9" name="Picture 8" descr="ZipDial Icon - FINAL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" y="4939462"/>
            <a:ext cx="486461" cy="5069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Everyone </a:t>
            </a:r>
            <a:r>
              <a:rPr lang="en-US" dirty="0" smtClean="0"/>
              <a:t>is doing “Ecommerce”</a:t>
            </a:r>
            <a:endParaRPr lang="en-US" dirty="0"/>
          </a:p>
        </p:txBody>
      </p:sp>
      <p:pic>
        <p:nvPicPr>
          <p:cNvPr id="7" name="Picture 6" descr="Create Campaign 3 Aug 201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35" y="3554750"/>
            <a:ext cx="6550738" cy="301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Create Campaign 2 (Edit) Aug 2011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3524" r="-3337"/>
          <a:stretch>
            <a:fillRect/>
          </a:stretch>
        </p:blipFill>
        <p:spPr>
          <a:xfrm>
            <a:off x="414923" y="2084804"/>
            <a:ext cx="2866734" cy="284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Your Future Growth Market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814" y="3923348"/>
            <a:ext cx="4474309" cy="251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onetwish.tiff"/>
          <p:cNvPicPr>
            <a:picLocks noChangeAspect="1"/>
          </p:cNvPicPr>
          <p:nvPr/>
        </p:nvPicPr>
        <p:blipFill>
          <a:blip r:embed="rId3"/>
          <a:srcRect l="12375" t="13304" r="27764" b="35799"/>
          <a:stretch>
            <a:fillRect/>
          </a:stretch>
        </p:blipFill>
        <p:spPr>
          <a:xfrm>
            <a:off x="4176186" y="2223488"/>
            <a:ext cx="4474309" cy="214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Cashless Village 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3" y="2466309"/>
            <a:ext cx="3263097" cy="346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2"/>
          <p:cNvGrpSpPr/>
          <p:nvPr/>
        </p:nvGrpSpPr>
        <p:grpSpPr>
          <a:xfrm>
            <a:off x="7316343" y="2339252"/>
            <a:ext cx="1485900" cy="1873898"/>
            <a:chOff x="6781800" y="1778000"/>
            <a:chExt cx="1714500" cy="1866899"/>
          </a:xfrm>
        </p:grpSpPr>
        <p:pic>
          <p:nvPicPr>
            <p:cNvPr id="26" name="Picture 25" descr="delete"/>
            <p:cNvPicPr>
              <a:picLocks noChangeAspect="1" noChangeArrowheads="1"/>
            </p:cNvPicPr>
            <p:nvPr/>
          </p:nvPicPr>
          <p:blipFill>
            <a:blip r:embed="rId3" cstate="print"/>
            <a:srcRect b="47185"/>
            <a:stretch>
              <a:fillRect/>
            </a:stretch>
          </p:blipFill>
          <p:spPr bwMode="auto">
            <a:xfrm>
              <a:off x="6781800" y="1778000"/>
              <a:ext cx="1714500" cy="186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ounded Rectangle 41"/>
            <p:cNvSpPr/>
            <p:nvPr/>
          </p:nvSpPr>
          <p:spPr>
            <a:xfrm>
              <a:off x="7075311" y="2590800"/>
              <a:ext cx="1143000" cy="838200"/>
            </a:xfrm>
            <a:prstGeom prst="roundRect">
              <a:avLst>
                <a:gd name="adj" fmla="val 8586"/>
              </a:avLst>
            </a:prstGeom>
            <a:solidFill>
              <a:srgbClr val="FFF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45569" y="2514648"/>
              <a:ext cx="1230923" cy="104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Calibri"/>
                  <a:cs typeface="Calibri"/>
                </a:rPr>
                <a:t>New project  – villas starting  at 50 lakh. ZipDial </a:t>
              </a:r>
              <a:r>
                <a:rPr lang="en-US" sz="1100" u="sng" dirty="0" smtClean="0">
                  <a:latin typeface="Calibri"/>
                  <a:cs typeface="Calibri"/>
                </a:rPr>
                <a:t>08030050022</a:t>
              </a:r>
              <a:endParaRPr lang="en-US" sz="1100" u="sng" dirty="0">
                <a:latin typeface="Calibri"/>
                <a:cs typeface="Calibri"/>
              </a:endParaRPr>
            </a:p>
          </p:txBody>
        </p:sp>
      </p:grpSp>
      <p:pic>
        <p:nvPicPr>
          <p:cNvPr id="24" name="Picture 23" descr="21082010(012).jpg"/>
          <p:cNvPicPr>
            <a:picLocks noChangeAspect="1"/>
          </p:cNvPicPr>
          <p:nvPr/>
        </p:nvPicPr>
        <p:blipFill rotWithShape="1">
          <a:blip r:embed="rId4" cstate="print"/>
          <a:srcRect l="45479" t="7204" b="44772"/>
          <a:stretch/>
        </p:blipFill>
        <p:spPr bwMode="auto">
          <a:xfrm>
            <a:off x="7202043" y="5203750"/>
            <a:ext cx="1562100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43575"/>
            <a:ext cx="7467600" cy="1143000"/>
          </a:xfrm>
        </p:spPr>
        <p:txBody>
          <a:bodyPr>
            <a:noAutofit/>
          </a:bodyPr>
          <a:lstStyle/>
          <a:p>
            <a:r>
              <a:rPr lang="en-US" sz="4600" dirty="0" smtClean="0"/>
              <a:t>Turn All Media into Interactive</a:t>
            </a:r>
            <a:r>
              <a:rPr lang="en-US" sz="4600" dirty="0" smtClean="0"/>
              <a:t> &amp; “Online”</a:t>
            </a:r>
            <a:endParaRPr lang="en-US" sz="4600" dirty="0"/>
          </a:p>
        </p:txBody>
      </p:sp>
      <p:sp>
        <p:nvSpPr>
          <p:cNvPr id="4" name="TextBox 3"/>
          <p:cNvSpPr txBox="1"/>
          <p:nvPr/>
        </p:nvSpPr>
        <p:spPr>
          <a:xfrm>
            <a:off x="572643" y="379541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 marL="742950" lvl="1" indent="-285750">
              <a:buFont typeface="Lucida Grande"/>
              <a:buChar char="-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5843" y="20033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SMS Campaigns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0643" y="45179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alibri"/>
                <a:cs typeface="Calibri"/>
              </a:rPr>
              <a:t>Outdoor Hoardings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6443" y="451795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/>
                <a:cs typeface="Calibri"/>
              </a:rPr>
              <a:t>Newspaper &amp; Print Ads</a:t>
            </a:r>
            <a:endParaRPr lang="en-US" sz="1600" b="1" dirty="0">
              <a:latin typeface="Calibri"/>
              <a:cs typeface="Calibri"/>
            </a:endParaRPr>
          </a:p>
        </p:txBody>
      </p:sp>
      <p:pic>
        <p:nvPicPr>
          <p:cNvPr id="7" name="Picture 6" descr="Screen shot 2011-06-20 at 10.10.40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0986" b="9060"/>
          <a:stretch/>
        </p:blipFill>
        <p:spPr>
          <a:xfrm>
            <a:off x="4382643" y="5127550"/>
            <a:ext cx="1121343" cy="1365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38"/>
          <p:cNvGrpSpPr/>
          <p:nvPr/>
        </p:nvGrpSpPr>
        <p:grpSpPr>
          <a:xfrm>
            <a:off x="5678043" y="4898950"/>
            <a:ext cx="1371600" cy="1600200"/>
            <a:chOff x="4267200" y="3810000"/>
            <a:chExt cx="1778000" cy="1714500"/>
          </a:xfrm>
        </p:grpSpPr>
        <p:pic>
          <p:nvPicPr>
            <p:cNvPr id="38" name="Picture 37" descr="Screen shot 2011-06-20 at 10.14.19 P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 t="61509" b="12959"/>
            <a:stretch/>
          </p:blipFill>
          <p:spPr>
            <a:xfrm>
              <a:off x="4267200" y="3810000"/>
              <a:ext cx="1778000" cy="1676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Screen shot 2011-06-20 at 10.14.19 P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 t="89362" b="1934"/>
            <a:stretch/>
          </p:blipFill>
          <p:spPr>
            <a:xfrm>
              <a:off x="4267200" y="4953000"/>
              <a:ext cx="1778000" cy="571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Rectangle 34"/>
          <p:cNvSpPr/>
          <p:nvPr/>
        </p:nvSpPr>
        <p:spPr>
          <a:xfrm>
            <a:off x="305562" y="2415451"/>
            <a:ext cx="3810000" cy="396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/>
                <a:cs typeface="Arial"/>
              </a:rPr>
              <a:t>ZipDial</a:t>
            </a:r>
            <a:r>
              <a:rPr lang="en-US" sz="2800" dirty="0" smtClean="0">
                <a:latin typeface="Arial"/>
                <a:cs typeface="Arial"/>
              </a:rPr>
              <a:t> in campaigns across all media, online &amp; offline</a:t>
            </a:r>
          </a:p>
          <a:p>
            <a:pPr algn="ctr"/>
            <a:endParaRPr lang="en-US" sz="2800" dirty="0" smtClean="0">
              <a:latin typeface="Arial"/>
              <a:cs typeface="Arial"/>
            </a:endParaRPr>
          </a:p>
          <a:p>
            <a:pPr algn="ctr"/>
            <a:r>
              <a:rPr lang="en-US" sz="2800" b="1" i="1" dirty="0" smtClean="0">
                <a:latin typeface="Arial"/>
                <a:cs typeface="Arial"/>
              </a:rPr>
              <a:t>Double </a:t>
            </a:r>
            <a:r>
              <a:rPr lang="en-US" sz="2800" b="1" i="1" dirty="0" smtClean="0">
                <a:latin typeface="Arial"/>
                <a:cs typeface="Arial"/>
              </a:rPr>
              <a:t>to 20 times</a:t>
            </a:r>
          </a:p>
          <a:p>
            <a:pPr algn="ctr"/>
            <a:r>
              <a:rPr lang="en-US" sz="2800" b="1" i="1" dirty="0" smtClean="0">
                <a:latin typeface="Arial"/>
                <a:cs typeface="Arial"/>
              </a:rPr>
              <a:t>more responses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than other 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call-to-action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49443" y="451795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Online Banners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43400" y="1698550"/>
            <a:ext cx="464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7784" t="34308" r="54620" b="37534"/>
          <a:stretch>
            <a:fillRect/>
          </a:stretch>
        </p:blipFill>
        <p:spPr bwMode="auto">
          <a:xfrm>
            <a:off x="4344543" y="2415451"/>
            <a:ext cx="284023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458843" y="200335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Television</a:t>
            </a:r>
            <a:endParaRPr lang="en-US"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6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222" y="2514600"/>
            <a:ext cx="507345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42" y="456252"/>
            <a:ext cx="8030959" cy="1323041"/>
          </a:xfrm>
        </p:spPr>
        <p:txBody>
          <a:bodyPr>
            <a:noAutofit/>
          </a:bodyPr>
          <a:lstStyle/>
          <a:p>
            <a:r>
              <a:rPr lang="en-US" sz="4600" dirty="0" smtClean="0"/>
              <a:t>Offline “Click-</a:t>
            </a:r>
            <a:r>
              <a:rPr lang="en-US" sz="4600" dirty="0" smtClean="0"/>
              <a:t>T</a:t>
            </a:r>
            <a:r>
              <a:rPr lang="en-US" sz="4600" dirty="0" smtClean="0"/>
              <a:t>hrough-</a:t>
            </a:r>
            <a:r>
              <a:rPr lang="en-US" sz="4600" dirty="0" smtClean="0"/>
              <a:t>Rates”</a:t>
            </a:r>
            <a:endParaRPr lang="en-IN" sz="4600" dirty="0"/>
          </a:p>
        </p:txBody>
      </p:sp>
      <p:pic>
        <p:nvPicPr>
          <p:cNvPr id="11" name="Content Placeholder 10" descr="Forevermark_hello_june-2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83989" y="3200400"/>
            <a:ext cx="1028149" cy="1371600"/>
          </a:xfrm>
        </p:spPr>
      </p:pic>
      <p:pic>
        <p:nvPicPr>
          <p:cNvPr id="14" name="Picture 13" descr="Forevermark-femina_shraddha-kapoor_June 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949" y="4495800"/>
            <a:ext cx="999576" cy="1371600"/>
          </a:xfrm>
          <a:prstGeom prst="rect">
            <a:avLst/>
          </a:prstGeom>
        </p:spPr>
      </p:pic>
      <p:sp>
        <p:nvSpPr>
          <p:cNvPr id="35" name="Rectangular Callout 34"/>
          <p:cNvSpPr/>
          <p:nvPr/>
        </p:nvSpPr>
        <p:spPr>
          <a:xfrm>
            <a:off x="7583989" y="2166284"/>
            <a:ext cx="1420585" cy="646331"/>
          </a:xfrm>
          <a:prstGeom prst="wedgeRectCallout">
            <a:avLst>
              <a:gd name="adj1" fmla="val 7419"/>
              <a:gd name="adj2" fmla="val 94536"/>
            </a:avLst>
          </a:prstGeom>
          <a:solidFill>
            <a:srgbClr val="FFFFC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1200" b="1" dirty="0" smtClean="0"/>
              <a:t>Delivered 2.3x Responses than Harpers!</a:t>
            </a:r>
            <a:endParaRPr lang="en-IN" sz="1200" dirty="0"/>
          </a:p>
        </p:txBody>
      </p:sp>
      <p:sp>
        <p:nvSpPr>
          <p:cNvPr id="36" name="Rectangular Callout 35"/>
          <p:cNvSpPr/>
          <p:nvPr/>
        </p:nvSpPr>
        <p:spPr>
          <a:xfrm>
            <a:off x="7518450" y="4876800"/>
            <a:ext cx="1420585" cy="646331"/>
          </a:xfrm>
          <a:prstGeom prst="wedgeRectCallout">
            <a:avLst>
              <a:gd name="adj1" fmla="val -52547"/>
              <a:gd name="adj2" fmla="val -95144"/>
            </a:avLst>
          </a:prstGeom>
          <a:solidFill>
            <a:srgbClr val="FFFFC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1200" b="1" dirty="0" smtClean="0"/>
              <a:t>Delivered 30% fewer responses than Harpers.</a:t>
            </a:r>
            <a:endParaRPr lang="en-IN" sz="1200" dirty="0"/>
          </a:p>
        </p:txBody>
      </p:sp>
      <p:grpSp>
        <p:nvGrpSpPr>
          <p:cNvPr id="18" name="Group 13"/>
          <p:cNvGrpSpPr/>
          <p:nvPr/>
        </p:nvGrpSpPr>
        <p:grpSpPr>
          <a:xfrm>
            <a:off x="184367" y="2132043"/>
            <a:ext cx="3278831" cy="4318848"/>
            <a:chOff x="143964" y="1371600"/>
            <a:chExt cx="3933825" cy="51816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964" y="1371600"/>
              <a:ext cx="3933825" cy="5181600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133600" y="5562600"/>
              <a:ext cx="1524000" cy="9144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124200" y="5334000"/>
              <a:ext cx="1752600" cy="76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3600" y="4419600"/>
              <a:ext cx="1828800" cy="1165253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Offline goes Social &amp; </a:t>
            </a:r>
            <a:r>
              <a:rPr lang="en-US" sz="4600" dirty="0" smtClean="0"/>
              <a:t>Viral</a:t>
            </a:r>
            <a:endParaRPr lang="en-US" sz="4600" dirty="0"/>
          </a:p>
        </p:txBody>
      </p:sp>
      <p:pic>
        <p:nvPicPr>
          <p:cNvPr id="5" name="Picture 4" descr="Tweet World Cup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382" y="3724955"/>
            <a:ext cx="4774518" cy="293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acebook ZipDial Integration.tiff"/>
          <p:cNvPicPr>
            <a:picLocks noChangeAspect="1"/>
          </p:cNvPicPr>
          <p:nvPr/>
        </p:nvPicPr>
        <p:blipFill>
          <a:blip r:embed="rId3"/>
          <a:srcRect t="12552" r="40354"/>
          <a:stretch>
            <a:fillRect/>
          </a:stretch>
        </p:blipFill>
        <p:spPr>
          <a:xfrm>
            <a:off x="3550691" y="2024391"/>
            <a:ext cx="5101375" cy="426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4924310" y="3978093"/>
            <a:ext cx="3598166" cy="81635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95284" y="5222057"/>
            <a:ext cx="3598166" cy="1129111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82" y="2176841"/>
            <a:ext cx="1730733" cy="1252159"/>
          </a:xfrm>
          <a:prstGeom prst="rect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9362" t="14179" r="9363" b="44030"/>
          <a:stretch>
            <a:fillRect/>
          </a:stretch>
        </p:blipFill>
        <p:spPr>
          <a:xfrm>
            <a:off x="1722558" y="2049541"/>
            <a:ext cx="1740122" cy="716521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00060" y="653891"/>
            <a:ext cx="5396671" cy="4350893"/>
          </a:xfrm>
        </p:spPr>
        <p:txBody>
          <a:bodyPr/>
          <a:lstStyle/>
          <a:p>
            <a:pPr algn="l"/>
            <a:r>
              <a:rPr lang="en-US" b="1" dirty="0" smtClean="0"/>
              <a:t>Feedback Please!</a:t>
            </a:r>
            <a:br>
              <a:rPr lang="en-US" b="1" dirty="0" smtClean="0"/>
            </a:br>
            <a:r>
              <a:rPr lang="en-US" b="1" dirty="0" smtClean="0"/>
              <a:t>   </a:t>
            </a:r>
            <a:r>
              <a:rPr lang="en-US" sz="2800" dirty="0" smtClean="0">
                <a:solidFill>
                  <a:srgbClr val="000000"/>
                </a:solidFill>
              </a:rPr>
              <a:t> 080 300 500 02 –</a:t>
            </a:r>
            <a:r>
              <a:rPr lang="en-US" sz="2800" dirty="0" smtClean="0">
                <a:solidFill>
                  <a:srgbClr val="000000"/>
                </a:solidFill>
              </a:rPr>
              <a:t> Positive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      080 300 500 16 – Neutral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      </a:t>
            </a:r>
            <a:r>
              <a:rPr lang="en-US" sz="2800" dirty="0" smtClean="0">
                <a:solidFill>
                  <a:srgbClr val="000000"/>
                </a:solidFill>
              </a:rPr>
              <a:t>080 300 500 18 – Negative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chemeClr val="tx1"/>
                </a:solidFill>
              </a:rPr>
              <a:t>Valerie R. Wagoner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Founder &amp; CEO, </a:t>
            </a:r>
            <a:r>
              <a:rPr lang="en-US" sz="3200" dirty="0" err="1" smtClean="0">
                <a:solidFill>
                  <a:schemeClr val="tx1"/>
                </a:solidFill>
              </a:rPr>
              <a:t>ZipDial</a:t>
            </a:r>
            <a:endParaRPr lang="en-US" sz="5400" b="1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100060" y="5210144"/>
            <a:ext cx="5764182" cy="1340467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valrozycki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     080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300 88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572</a:t>
            </a:r>
          </a:p>
        </p:txBody>
      </p:sp>
      <p:pic>
        <p:nvPicPr>
          <p:cNvPr id="5" name="Picture 4" descr="ZipDial Icon - FINAL 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976" y="5918316"/>
            <a:ext cx="553756" cy="57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976" y="5210144"/>
            <a:ext cx="553756" cy="553756"/>
          </a:xfrm>
          <a:prstGeom prst="rect">
            <a:avLst/>
          </a:prstGeom>
        </p:spPr>
      </p:pic>
      <p:pic>
        <p:nvPicPr>
          <p:cNvPr id="7" name="Picture 6" descr="ZipDial Icon - FINAL 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7" y="1875468"/>
            <a:ext cx="392332" cy="408851"/>
          </a:xfrm>
          <a:prstGeom prst="rect">
            <a:avLst/>
          </a:prstGeom>
        </p:spPr>
      </p:pic>
      <p:pic>
        <p:nvPicPr>
          <p:cNvPr id="9" name="Picture 8" descr="ZipDial Icon - FINAL 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779" y="2515414"/>
            <a:ext cx="392332" cy="408851"/>
          </a:xfrm>
          <a:prstGeom prst="rect">
            <a:avLst/>
          </a:prstGeom>
        </p:spPr>
      </p:pic>
      <p:pic>
        <p:nvPicPr>
          <p:cNvPr id="12" name="Picture 11" descr="ZipDial Icon - FINAL 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779" y="3244885"/>
            <a:ext cx="392332" cy="4088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600" dirty="0" smtClean="0"/>
              <a:t>What are the right tools for Mobile Engagement?</a:t>
            </a:r>
            <a:endParaRPr lang="en-IN" sz="4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520" y="2112572"/>
            <a:ext cx="4248472" cy="2395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fontAlgn="auto">
              <a:spcBef>
                <a:spcPct val="20000"/>
              </a:spcBef>
              <a:spcAft>
                <a:spcPts val="0"/>
              </a:spcAft>
            </a:pPr>
            <a:r>
              <a:rPr lang="en-IN" b="1" dirty="0" smtClean="0">
                <a:latin typeface="Arial"/>
                <a:cs typeface="Arial"/>
              </a:rPr>
              <a:t>Handsets are Not Internet-Enabled</a:t>
            </a:r>
            <a:r>
              <a:rPr lang="en-IN" sz="2000" dirty="0" smtClean="0">
                <a:latin typeface="Arial"/>
                <a:cs typeface="Arial"/>
              </a:rPr>
              <a:t/>
            </a:r>
            <a:br>
              <a:rPr lang="en-IN" sz="2000" dirty="0" smtClean="0">
                <a:latin typeface="Arial"/>
                <a:cs typeface="Arial"/>
              </a:rPr>
            </a:br>
            <a:r>
              <a:rPr lang="en-IN" sz="1600" dirty="0" smtClean="0">
                <a:latin typeface="Arial"/>
                <a:cs typeface="Arial"/>
              </a:rPr>
              <a:t>“Only 6% of ‘most used handsets’ are internet enabled (WAP/GPRS/EDGE/Wi-Fi).”</a:t>
            </a:r>
          </a:p>
          <a:p>
            <a:pPr lvl="0" algn="r" fontAlgn="auto">
              <a:spcBef>
                <a:spcPct val="20000"/>
              </a:spcBef>
              <a:spcAft>
                <a:spcPts val="0"/>
              </a:spcAft>
            </a:pPr>
            <a:r>
              <a:rPr lang="en-IN" sz="1200" dirty="0" smtClean="0">
                <a:latin typeface="Arial"/>
                <a:cs typeface="Arial"/>
              </a:rPr>
              <a:t>~ </a:t>
            </a:r>
            <a:r>
              <a:rPr lang="en-IN" sz="1200" dirty="0" err="1" smtClean="0">
                <a:latin typeface="Arial"/>
                <a:cs typeface="Arial"/>
              </a:rPr>
              <a:t>Juxt</a:t>
            </a:r>
            <a:r>
              <a:rPr lang="en-IN" sz="1200" dirty="0" smtClean="0">
                <a:latin typeface="Arial"/>
                <a:cs typeface="Arial"/>
              </a:rPr>
              <a:t> Consult, July, 2011</a:t>
            </a:r>
            <a:endParaRPr kumimoji="0" lang="en-IN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4524672" y="2033142"/>
          <a:ext cx="4367808" cy="255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5028728" y="4572040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1000" dirty="0" smtClean="0"/>
              <a:t>* </a:t>
            </a:r>
            <a:r>
              <a:rPr lang="en-IN" sz="1000" dirty="0" err="1" smtClean="0"/>
              <a:t>Juxt</a:t>
            </a:r>
            <a:r>
              <a:rPr lang="en-IN" sz="1000" dirty="0" smtClean="0"/>
              <a:t> Consult, 2011. Figures as of June, based on individual surveys of </a:t>
            </a:r>
            <a:r>
              <a:rPr lang="en-US" sz="1000" dirty="0" smtClean="0"/>
              <a:t>201,839 people / 48,765 households</a:t>
            </a:r>
            <a:endParaRPr lang="en-IN" sz="1000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37074805"/>
              </p:ext>
            </p:extLst>
          </p:nvPr>
        </p:nvGraphicFramePr>
        <p:xfrm>
          <a:off x="165735" y="3579900"/>
          <a:ext cx="4343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80135" y="6370724"/>
            <a:ext cx="312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" pitchFamily="34" charset="0"/>
                <a:cs typeface="Arial" pitchFamily="34" charset="0"/>
              </a:rPr>
              <a:t>Source: TNS Mobile Life Survey, Jan 2011</a:t>
            </a:r>
            <a:endParaRPr lang="en-US" sz="1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5273" y="5558818"/>
            <a:ext cx="4022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Arial"/>
                <a:cs typeface="Arial"/>
              </a:rPr>
              <a:t>Half of Indians never SMS, </a:t>
            </a:r>
          </a:p>
          <a:p>
            <a:pPr lvl="0"/>
            <a:r>
              <a:rPr lang="en-US" sz="2400" b="1" dirty="0" smtClean="0">
                <a:latin typeface="Arial"/>
                <a:cs typeface="Arial"/>
              </a:rPr>
              <a:t>but </a:t>
            </a:r>
            <a:r>
              <a:rPr lang="en-US" sz="2400" b="1" i="1" dirty="0" smtClean="0">
                <a:latin typeface="Arial"/>
                <a:cs typeface="Arial"/>
              </a:rPr>
              <a:t>everyone </a:t>
            </a:r>
            <a:r>
              <a:rPr lang="en-US" sz="2400" b="1" dirty="0" smtClean="0">
                <a:latin typeface="Arial"/>
                <a:cs typeface="Arial"/>
              </a:rPr>
              <a:t>can call</a:t>
            </a:r>
            <a:endParaRPr lang="en-IN" sz="2400" b="1" dirty="0" smtClean="0"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935" y="3656100"/>
            <a:ext cx="4267200" cy="2971800"/>
          </a:xfrm>
          <a:prstGeom prst="roundRect">
            <a:avLst>
              <a:gd name="adj" fmla="val 8031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0412" y="2050650"/>
            <a:ext cx="4344987" cy="2971800"/>
          </a:xfrm>
          <a:prstGeom prst="roundRect">
            <a:avLst>
              <a:gd name="adj" fmla="val 8031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3411</TotalTime>
  <Words>368</Words>
  <Application>Microsoft Macintosh PowerPoint</Application>
  <PresentationFormat>On-screen Show (4:3)</PresentationFormat>
  <Paragraphs>51</Paragraphs>
  <Slides>12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Codex</vt:lpstr>
      <vt:lpstr>“Ecommerce” is for  all businesses &amp; all consumers</vt:lpstr>
      <vt:lpstr>What is your business? ZipDial your response!</vt:lpstr>
      <vt:lpstr>Everyone is doing “Ecommerce”</vt:lpstr>
      <vt:lpstr>Your Future Growth Market</vt:lpstr>
      <vt:lpstr>Turn All Media into Interactive &amp; “Online”</vt:lpstr>
      <vt:lpstr>Offline “Click-Through-Rates”</vt:lpstr>
      <vt:lpstr>Offline goes Social &amp; Viral</vt:lpstr>
      <vt:lpstr>Feedback Please!     080 300 500 02 – Positive       080 300 500 16 – Neutral       080 300 500 18 – Negative Valerie R. Wagoner Founder &amp; CEO, ZipDial</vt:lpstr>
      <vt:lpstr>What are the right tools for Mobile Engagement?</vt:lpstr>
      <vt:lpstr>100% Reach to All Consumers</vt:lpstr>
      <vt:lpstr>…and Even the Smallest  Go Live in 2 Minutes!</vt:lpstr>
      <vt:lpstr>Proven by Brands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Friday speech, send by Wednesday!!!</dc:title>
  <dc:creator>V R</dc:creator>
  <cp:lastModifiedBy>V R</cp:lastModifiedBy>
  <cp:revision>91</cp:revision>
  <dcterms:created xsi:type="dcterms:W3CDTF">2011-11-26T06:12:56Z</dcterms:created>
  <dcterms:modified xsi:type="dcterms:W3CDTF">2011-11-26T06:57:57Z</dcterms:modified>
</cp:coreProperties>
</file>