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2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N"/>
  <c:chart>
    <c:title>
      <c:tx>
        <c:rich>
          <a:bodyPr/>
          <a:lstStyle/>
          <a:p>
            <a:pPr>
              <a:defRPr/>
            </a:pPr>
            <a:r>
              <a:rPr lang="en-IN"/>
              <a:t>Smartphones in India</a:t>
            </a:r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Millions</c:v>
                </c:pt>
              </c:strCache>
            </c:strRef>
          </c:tx>
          <c:cat>
            <c:numRef>
              <c:f>Sheet1!$B$1:$D$1</c:f>
              <c:numCache>
                <c:formatCode>General</c:formatCode>
                <c:ptCount val="3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18.899999999999999</c:v>
                </c:pt>
                <c:pt idx="2">
                  <c:v>47.5</c:v>
                </c:pt>
              </c:numCache>
            </c:numRef>
          </c:val>
        </c:ser>
        <c:overlap val="100"/>
        <c:axId val="74520832"/>
        <c:axId val="100215424"/>
      </c:barChart>
      <c:catAx>
        <c:axId val="74520832"/>
        <c:scaling>
          <c:orientation val="minMax"/>
        </c:scaling>
        <c:axPos val="b"/>
        <c:numFmt formatCode="General" sourceLinked="1"/>
        <c:tickLblPos val="nextTo"/>
        <c:crossAx val="100215424"/>
        <c:crosses val="autoZero"/>
        <c:auto val="1"/>
        <c:lblAlgn val="ctr"/>
        <c:lblOffset val="100"/>
      </c:catAx>
      <c:valAx>
        <c:axId val="100215424"/>
        <c:scaling>
          <c:orientation val="minMax"/>
        </c:scaling>
        <c:axPos val="l"/>
        <c:majorGridlines/>
        <c:numFmt formatCode="General" sourceLinked="1"/>
        <c:tickLblPos val="nextTo"/>
        <c:crossAx val="7452083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908720"/>
            <a:ext cx="4316288" cy="54726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908720"/>
            <a:ext cx="4316288" cy="54726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3671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23925"/>
            <a:ext cx="4040188" cy="49294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83671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23925"/>
            <a:ext cx="4041775" cy="49294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313184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© MobiPrimo Technologies</a:t>
            </a:r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6982544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3512E1-14EA-466B-9F84-DCBB412CB7FD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08" y="-27384"/>
            <a:ext cx="693345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836712"/>
            <a:ext cx="8712968" cy="561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4904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biPrim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498077" y="0"/>
            <a:ext cx="1645923" cy="5486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fbdata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5" Type="http://schemas.openxmlformats.org/officeDocument/2006/relationships/hyperlink" Target="http://www.fbdata.com/contest.html" TargetMode="External"/><Relationship Id="rId4" Type="http://schemas.openxmlformats.org/officeDocument/2006/relationships/hyperlink" Target="http://www.fbdata.com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biprimo.com/" TargetMode="External"/><Relationship Id="rId2" Type="http://schemas.openxmlformats.org/officeDocument/2006/relationships/hyperlink" Target="mailto:samir@mobiprimo.com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bdata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rtner.com/it/page.jsp?id=1622614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Opportunities : Mobile Ecosystem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Huge Potential for </a:t>
            </a:r>
            <a:r>
              <a:rPr lang="en-US" dirty="0" smtClean="0"/>
              <a:t>Indian Market</a:t>
            </a:r>
            <a:endParaRPr lang="en-IN" dirty="0"/>
          </a:p>
        </p:txBody>
      </p:sp>
      <p:pic>
        <p:nvPicPr>
          <p:cNvPr id="2050" name="Picture 2" descr="http://www.siliconindia.com/images/siliconindia_events/main/dyn_eveL21r0Ec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8200"/>
            <a:ext cx="9144000" cy="1608578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508317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Samir Karande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CEO @ MobiPrimo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Putting money where mouth is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MobiPrimo is focused on Indian mobile market</a:t>
            </a:r>
          </a:p>
          <a:p>
            <a:pPr lvl="1"/>
            <a:r>
              <a:rPr lang="en-US" dirty="0" smtClean="0"/>
              <a:t>Providing solutions to consumers</a:t>
            </a:r>
          </a:p>
          <a:p>
            <a:pPr lvl="1"/>
            <a:r>
              <a:rPr lang="en-US" dirty="0" smtClean="0"/>
              <a:t>Social network and Cloud based collaboration </a:t>
            </a:r>
          </a:p>
          <a:p>
            <a:r>
              <a:rPr lang="en-US" dirty="0" smtClean="0"/>
              <a:t>Launched new product this week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Social Text Messaging solutions</a:t>
            </a:r>
          </a:p>
          <a:p>
            <a:pPr lvl="1"/>
            <a:r>
              <a:rPr lang="en-US" dirty="0" smtClean="0"/>
              <a:t>Backup SMS from your phone, unlimited store for free</a:t>
            </a:r>
          </a:p>
          <a:p>
            <a:pPr lvl="1"/>
            <a:r>
              <a:rPr lang="en-US" dirty="0" smtClean="0"/>
              <a:t>Access your SMS from any phone + </a:t>
            </a:r>
            <a:r>
              <a:rPr lang="en-US" dirty="0" err="1" smtClean="0"/>
              <a:t>Facebook</a:t>
            </a:r>
            <a:endParaRPr lang="en-US" dirty="0" smtClean="0"/>
          </a:p>
          <a:p>
            <a:pPr lvl="1"/>
            <a:r>
              <a:rPr lang="en-US" dirty="0" smtClean="0"/>
              <a:t>Publish your SMS on </a:t>
            </a:r>
            <a:r>
              <a:rPr lang="en-US" dirty="0" err="1" smtClean="0"/>
              <a:t>Facebook</a:t>
            </a:r>
            <a:r>
              <a:rPr lang="en-US" dirty="0" smtClean="0"/>
              <a:t> and Global Wall</a:t>
            </a:r>
          </a:p>
          <a:p>
            <a:pPr lvl="1"/>
            <a:r>
              <a:rPr lang="en-US" dirty="0" smtClean="0"/>
              <a:t>Available on Android Market and </a:t>
            </a:r>
            <a:r>
              <a:rPr lang="en-US" dirty="0" err="1" smtClean="0"/>
              <a:t>Facebook</a:t>
            </a:r>
            <a:endParaRPr lang="en-US" dirty="0" smtClean="0"/>
          </a:p>
          <a:p>
            <a:pPr lvl="1"/>
            <a:r>
              <a:rPr lang="en-US" dirty="0" smtClean="0"/>
              <a:t>Sign up at </a:t>
            </a:r>
            <a:r>
              <a:rPr lang="en-US" dirty="0" smtClean="0">
                <a:hlinkClick r:id="rId2"/>
              </a:rPr>
              <a:t>www.fbdata.com/textup</a:t>
            </a:r>
            <a:endParaRPr lang="en-US" dirty="0" smtClean="0"/>
          </a:p>
          <a:p>
            <a:pPr lvl="1">
              <a:buNone/>
            </a:pPr>
            <a:endParaRPr lang="en-IN" dirty="0"/>
          </a:p>
        </p:txBody>
      </p:sp>
      <p:pic>
        <p:nvPicPr>
          <p:cNvPr id="4" name="Picture 2" descr="http://www.fbdata.com/images/textup-large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2647950"/>
            <a:ext cx="3524250" cy="1238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400" y="1447800"/>
            <a:ext cx="50292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/>
              <a:t>Win best Android phone in market </a:t>
            </a:r>
            <a:br>
              <a:rPr lang="en-US" sz="2800" dirty="0" smtClean="0"/>
            </a:br>
            <a:r>
              <a:rPr lang="en-US" sz="2800" dirty="0" smtClean="0"/>
              <a:t>simply by using</a:t>
            </a:r>
            <a:endParaRPr lang="en-IN" sz="2800" dirty="0"/>
          </a:p>
        </p:txBody>
      </p:sp>
      <p:pic>
        <p:nvPicPr>
          <p:cNvPr id="9" name="Picture 8" descr="Galaxy-S2_2_sk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8600"/>
            <a:ext cx="3457575" cy="6391275"/>
          </a:xfrm>
          <a:prstGeom prst="rect">
            <a:avLst/>
          </a:prstGeom>
        </p:spPr>
      </p:pic>
      <p:pic>
        <p:nvPicPr>
          <p:cNvPr id="21506" name="Picture 2" descr="http://www.fbdata.com/images/textup-large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590800"/>
            <a:ext cx="3524250" cy="123825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495800" y="5029200"/>
            <a:ext cx="449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Contest ends on 18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Sep 2011</a:t>
            </a:r>
          </a:p>
          <a:p>
            <a:r>
              <a:rPr lang="en-US" sz="2400" dirty="0" smtClean="0"/>
              <a:t>Get details at : </a:t>
            </a:r>
            <a:r>
              <a:rPr lang="en-US" sz="2400" dirty="0" smtClean="0">
                <a:hlinkClick r:id="rId4"/>
              </a:rPr>
              <a:t>www.fbdata.com</a:t>
            </a:r>
            <a:r>
              <a:rPr lang="en-US" sz="2400" dirty="0" smtClean="0"/>
              <a:t> </a:t>
            </a:r>
          </a:p>
          <a:p>
            <a:r>
              <a:rPr lang="en-IN" sz="2400" dirty="0" smtClean="0">
                <a:hlinkClick r:id="rId5"/>
              </a:rPr>
              <a:t>www.fbdata.com/contest.html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19050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IN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22313" y="3276601"/>
            <a:ext cx="7772400" cy="19812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800" dirty="0" smtClean="0"/>
              <a:t>You could reach me on :</a:t>
            </a:r>
          </a:p>
          <a:p>
            <a:pPr algn="ctr"/>
            <a:r>
              <a:rPr lang="en-US" sz="2800" dirty="0" smtClean="0"/>
              <a:t> </a:t>
            </a:r>
            <a:r>
              <a:rPr lang="en-US" sz="2800" dirty="0" smtClean="0">
                <a:hlinkClick r:id="rId2"/>
              </a:rPr>
              <a:t>samir@mobiprimo.com</a:t>
            </a:r>
            <a:endParaRPr lang="en-US" sz="2800" dirty="0" smtClean="0"/>
          </a:p>
          <a:p>
            <a:pPr algn="ctr"/>
            <a:r>
              <a:rPr lang="en-US" sz="2800" dirty="0" smtClean="0">
                <a:hlinkClick r:id="rId3"/>
              </a:rPr>
              <a:t>www.mobiprimo.com</a:t>
            </a:r>
            <a:endParaRPr lang="en-US" sz="2800" dirty="0" smtClean="0"/>
          </a:p>
          <a:p>
            <a:pPr algn="ctr"/>
            <a:r>
              <a:rPr lang="en-US" sz="2800" dirty="0" smtClean="0">
                <a:hlinkClick r:id="rId4"/>
              </a:rPr>
              <a:t>www.fbdata.com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How important is mobile?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personal device</a:t>
            </a:r>
          </a:p>
          <a:p>
            <a:r>
              <a:rPr lang="en-US" dirty="0" smtClean="0"/>
              <a:t>Always </a:t>
            </a:r>
            <a:r>
              <a:rPr lang="en-US" dirty="0" smtClean="0"/>
              <a:t>on and always with you</a:t>
            </a:r>
            <a:endParaRPr lang="en-US" dirty="0" smtClean="0"/>
          </a:p>
          <a:p>
            <a:r>
              <a:rPr lang="en-US" dirty="0" smtClean="0"/>
              <a:t>Everyone has it – rich/poor, urban/rural …</a:t>
            </a:r>
          </a:p>
          <a:p>
            <a:r>
              <a:rPr lang="en-US" dirty="0" smtClean="0"/>
              <a:t>Being used for increasingly lot more things</a:t>
            </a:r>
          </a:p>
          <a:p>
            <a:pPr lvl="1"/>
            <a:r>
              <a:rPr lang="en-US" dirty="0" smtClean="0"/>
              <a:t>Not just for voice </a:t>
            </a:r>
          </a:p>
          <a:p>
            <a:r>
              <a:rPr lang="en-US" dirty="0" smtClean="0"/>
              <a:t>Essentially has become ‘sixth sensory organ’</a:t>
            </a:r>
          </a:p>
          <a:p>
            <a:r>
              <a:rPr lang="en-US" dirty="0" smtClean="0"/>
              <a:t>Can you think about your life without mobile…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Global: Mobile opportunity scale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480208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World Population: 6.7B</a:t>
            </a:r>
            <a:endParaRPr lang="en-US" sz="2400" dirty="0" smtClean="0"/>
          </a:p>
          <a:p>
            <a:r>
              <a:rPr lang="en-US" sz="2400" dirty="0" smtClean="0"/>
              <a:t>Newspaper global circulation: 1.7B</a:t>
            </a:r>
          </a:p>
          <a:p>
            <a:r>
              <a:rPr lang="en-US" sz="2400" dirty="0" smtClean="0"/>
              <a:t>TV sets in the world: </a:t>
            </a:r>
            <a:r>
              <a:rPr lang="en-US" sz="2400" dirty="0" smtClean="0"/>
              <a:t>1.5B</a:t>
            </a:r>
          </a:p>
          <a:p>
            <a:r>
              <a:rPr lang="en-US" sz="2400" dirty="0" smtClean="0"/>
              <a:t>PC’s in the world: 1B</a:t>
            </a:r>
            <a:r>
              <a:rPr lang="en-US" sz="2400" dirty="0" smtClean="0"/>
              <a:t>+</a:t>
            </a:r>
          </a:p>
          <a:p>
            <a:r>
              <a:rPr lang="en-US" sz="2400" dirty="0" smtClean="0"/>
              <a:t>Internet users in the world: 2B</a:t>
            </a:r>
            <a:r>
              <a:rPr lang="en-US" sz="2400" dirty="0" smtClean="0"/>
              <a:t>+</a:t>
            </a:r>
          </a:p>
          <a:p>
            <a:r>
              <a:rPr lang="en-US" sz="2400" dirty="0" smtClean="0"/>
              <a:t>Mobile subs: 5.3B (77% of world population, 3.8B in emerging geographies.)</a:t>
            </a:r>
            <a:endParaRPr lang="en-US" sz="2400" dirty="0" smtClean="0"/>
          </a:p>
          <a:p>
            <a:r>
              <a:rPr lang="en-US" sz="2400" dirty="0" smtClean="0"/>
              <a:t>Over 90% of world population has a mobile signal available in easy </a:t>
            </a:r>
            <a:r>
              <a:rPr lang="en-US" sz="2400" dirty="0" smtClean="0"/>
              <a:t>reach</a:t>
            </a:r>
          </a:p>
          <a:p>
            <a:r>
              <a:rPr lang="en-US" sz="2400" dirty="0" smtClean="0"/>
              <a:t>1.3B Handsets were sold last year</a:t>
            </a:r>
          </a:p>
          <a:p>
            <a:r>
              <a:rPr lang="en-US" sz="2400" dirty="0" smtClean="0"/>
              <a:t>This year over 4B </a:t>
            </a:r>
            <a:r>
              <a:rPr lang="en-US" sz="2400" dirty="0" err="1" smtClean="0"/>
              <a:t>sms</a:t>
            </a:r>
            <a:r>
              <a:rPr lang="en-US" sz="2400" dirty="0" smtClean="0"/>
              <a:t> users would send 8T+ </a:t>
            </a:r>
            <a:r>
              <a:rPr lang="en-US" sz="2400" dirty="0" err="1" smtClean="0"/>
              <a:t>sms’s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57150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Mobile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is the biggest opportunity in the history </a:t>
            </a:r>
          </a:p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of Hi-Tech industry</a:t>
            </a:r>
            <a:endParaRPr lang="en-US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India: Mobile opportunity scale</a:t>
            </a:r>
            <a:endParaRPr lang="en-IN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827544"/>
            <a:ext cx="8839200" cy="2677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400" dirty="0" smtClean="0"/>
              <a:t> Population : 1.2 B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400" dirty="0" smtClean="0"/>
              <a:t> TV viewers : 500 M (CAGR 3.8%)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400" dirty="0" smtClean="0"/>
              <a:t> PC users : 100 M (CAGR 17%)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400" dirty="0" smtClean="0"/>
              <a:t> Broadband connections: 12 M </a:t>
            </a:r>
            <a:r>
              <a:rPr lang="en-US" sz="2400" dirty="0" smtClean="0"/>
              <a:t> (CAGR 10%)</a:t>
            </a:r>
            <a:endParaRPr lang="en-US" sz="2400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400" dirty="0" smtClean="0"/>
              <a:t> Mobile subscribers : 850 M (CAGR 39.4%)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400" dirty="0" smtClean="0"/>
              <a:t> Mobile internet users : 150 M (CAGR 233%)</a:t>
            </a:r>
            <a:endParaRPr lang="en-IN" sz="24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1837034" y="4157008"/>
            <a:ext cx="5469959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Mobile opportunity</a:t>
            </a:r>
          </a:p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8x bigger than PCs</a:t>
            </a:r>
          </a:p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12x bigger than internet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Lets put things in perspective (India)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4649688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Mobile internet users : 150 M</a:t>
            </a:r>
          </a:p>
          <a:p>
            <a:pPr lvl="1"/>
            <a:r>
              <a:rPr lang="en-US" dirty="0" smtClean="0"/>
              <a:t>Mobile only internet users: 88 M </a:t>
            </a:r>
          </a:p>
          <a:p>
            <a:pPr lvl="2"/>
            <a:r>
              <a:rPr lang="en-US" dirty="0" smtClean="0"/>
              <a:t>63 M are &lt; 25 yrs of age</a:t>
            </a:r>
          </a:p>
          <a:p>
            <a:pPr lvl="2"/>
            <a:r>
              <a:rPr lang="en-US" dirty="0" smtClean="0"/>
              <a:t>4% are &gt; 35 yrs of age</a:t>
            </a:r>
            <a:endParaRPr lang="en-IN" dirty="0" smtClean="0"/>
          </a:p>
          <a:p>
            <a:pPr lvl="2"/>
            <a:r>
              <a:rPr lang="en-US" dirty="0" smtClean="0"/>
              <a:t>48 M are students</a:t>
            </a:r>
          </a:p>
          <a:p>
            <a:pPr lvl="2"/>
            <a:r>
              <a:rPr lang="en-US" dirty="0" smtClean="0"/>
              <a:t>78 M are males</a:t>
            </a:r>
          </a:p>
          <a:p>
            <a:pPr lvl="1"/>
            <a:r>
              <a:rPr lang="en-US" dirty="0" smtClean="0"/>
              <a:t>Target users for mobile offerings</a:t>
            </a:r>
          </a:p>
          <a:p>
            <a:pPr lvl="2"/>
            <a:r>
              <a:rPr lang="en-US" dirty="0" smtClean="0"/>
              <a:t>Young population : &lt; 25 yr of age</a:t>
            </a:r>
          </a:p>
          <a:p>
            <a:pPr lvl="2"/>
            <a:r>
              <a:rPr lang="en-US" dirty="0" smtClean="0"/>
              <a:t>Student population : 13-20 yr of age</a:t>
            </a:r>
          </a:p>
          <a:p>
            <a:pPr lvl="2"/>
            <a:r>
              <a:rPr lang="en-US" dirty="0" smtClean="0"/>
              <a:t>Young male population : &lt; 25 yr of 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69596" y="5599093"/>
            <a:ext cx="892200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Build a business by identifying mobile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offerings that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is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interesting and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sticky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for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your target 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consumer segment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Choose correct mobile platform</a:t>
            </a:r>
            <a:endParaRPr lang="en-IN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" y="685800"/>
          <a:ext cx="7315202" cy="2743199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3087148"/>
                <a:gridCol w="1073791"/>
                <a:gridCol w="1073791"/>
                <a:gridCol w="1073791"/>
                <a:gridCol w="1006681"/>
              </a:tblGrid>
              <a:tr h="408738">
                <a:tc gridSpan="5">
                  <a:txBody>
                    <a:bodyPr/>
                    <a:lstStyle/>
                    <a:p>
                      <a:r>
                        <a:rPr lang="en-IN" sz="1600" dirty="0"/>
                        <a:t>Worldwide </a:t>
                      </a:r>
                      <a:r>
                        <a:rPr lang="en-IN" sz="1600" dirty="0" err="1"/>
                        <a:t>smartphone</a:t>
                      </a:r>
                      <a:r>
                        <a:rPr lang="en-IN" sz="1600" dirty="0"/>
                        <a:t> operating system (OS) market share in </a:t>
                      </a:r>
                      <a:r>
                        <a:rPr lang="en-IN" sz="1600" dirty="0" smtClean="0"/>
                        <a:t>2009-2015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281272">
                <a:tc>
                  <a:txBody>
                    <a:bodyPr/>
                    <a:lstStyle/>
                    <a:p>
                      <a:r>
                        <a:rPr lang="en-IN" sz="1600" b="1" dirty="0" smtClean="0"/>
                        <a:t>OS</a:t>
                      </a:r>
                      <a:endParaRPr lang="en-IN" sz="1600" b="1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/>
                        <a:t>2009</a:t>
                      </a:r>
                      <a:endParaRPr lang="en-IN" sz="1600" b="1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/>
                        <a:t>2010</a:t>
                      </a:r>
                      <a:endParaRPr lang="en-IN" sz="1600" b="1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/>
                        <a:t>2011</a:t>
                      </a:r>
                      <a:endParaRPr lang="en-IN" sz="1600" b="1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/>
                        <a:t>2015</a:t>
                      </a:r>
                      <a:endParaRPr lang="en-IN" sz="1600" b="1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</a:tr>
              <a:tr h="265652">
                <a:tc>
                  <a:txBody>
                    <a:bodyPr/>
                    <a:lstStyle/>
                    <a:p>
                      <a:r>
                        <a:rPr lang="en-IN" sz="1600" dirty="0"/>
                        <a:t>Android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dirty="0"/>
                        <a:t>3.9%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dirty="0"/>
                        <a:t>22.7%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dirty="0"/>
                        <a:t>38.5%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dirty="0"/>
                        <a:t>48.8%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>
                    <a:solidFill>
                      <a:srgbClr val="FFFF00"/>
                    </a:solidFill>
                  </a:tcPr>
                </a:tc>
              </a:tr>
              <a:tr h="265652">
                <a:tc>
                  <a:txBody>
                    <a:bodyPr/>
                    <a:lstStyle/>
                    <a:p>
                      <a:r>
                        <a:rPr lang="en-IN" sz="1600" dirty="0"/>
                        <a:t>BlackBerry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19.9%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16.0%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13.4%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11.1%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</a:tr>
              <a:tr h="265652">
                <a:tc>
                  <a:txBody>
                    <a:bodyPr/>
                    <a:lstStyle/>
                    <a:p>
                      <a:r>
                        <a:rPr lang="en-IN" sz="1600" dirty="0" err="1"/>
                        <a:t>iOS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14.4%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15.7%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19.4%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17.2%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</a:tr>
              <a:tr h="265652">
                <a:tc>
                  <a:txBody>
                    <a:bodyPr/>
                    <a:lstStyle/>
                    <a:p>
                      <a:r>
                        <a:rPr lang="en-IN" sz="1600" dirty="0" err="1"/>
                        <a:t>Symbian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46.9%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37.6%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19.2%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dirty="0"/>
                        <a:t>0.1%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65652">
                <a:tc>
                  <a:txBody>
                    <a:bodyPr/>
                    <a:lstStyle/>
                    <a:p>
                      <a:r>
                        <a:rPr lang="en-IN" sz="1600" dirty="0"/>
                        <a:t>Windows </a:t>
                      </a:r>
                      <a:r>
                        <a:rPr lang="en-IN" sz="1600" dirty="0" smtClean="0"/>
                        <a:t>Phone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8.7%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4.2%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5.6%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19.5%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</a:tr>
              <a:tr h="265652">
                <a:tc>
                  <a:txBody>
                    <a:bodyPr/>
                    <a:lstStyle/>
                    <a:p>
                      <a:r>
                        <a:rPr lang="en-IN" sz="1600" dirty="0"/>
                        <a:t>Others</a:t>
                      </a:r>
                      <a:endParaRPr lang="en-IN" sz="1600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6.1%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3.8%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3.9%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/>
                        <a:t>3.3%</a:t>
                      </a:r>
                      <a:endParaRPr lang="en-IN" sz="160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</a:tr>
              <a:tr h="383509">
                <a:tc>
                  <a:txBody>
                    <a:bodyPr/>
                    <a:lstStyle/>
                    <a:p>
                      <a:r>
                        <a:rPr lang="en-IN" sz="1600" b="1" dirty="0"/>
                        <a:t>Total </a:t>
                      </a:r>
                      <a:r>
                        <a:rPr lang="en-IN" sz="1600" b="1" dirty="0" err="1"/>
                        <a:t>smartphones</a:t>
                      </a:r>
                      <a:r>
                        <a:rPr lang="en-IN" sz="1600" b="1" dirty="0"/>
                        <a:t> sold</a:t>
                      </a:r>
                      <a:endParaRPr lang="en-IN" sz="1600" b="1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 b="1" dirty="0"/>
                        <a:t>172 million</a:t>
                      </a:r>
                      <a:endParaRPr lang="en-IN" sz="1600" b="1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 b="1" dirty="0"/>
                        <a:t>297 million</a:t>
                      </a:r>
                      <a:endParaRPr lang="en-IN" sz="1600" b="1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 b="1" dirty="0"/>
                        <a:t>468 million</a:t>
                      </a:r>
                      <a:endParaRPr lang="en-IN" sz="1600" b="1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  <a:tc>
                  <a:txBody>
                    <a:bodyPr/>
                    <a:lstStyle/>
                    <a:p>
                      <a:r>
                        <a:rPr lang="en-IN" sz="1600" b="1" dirty="0"/>
                        <a:t>631 million</a:t>
                      </a:r>
                      <a:endParaRPr lang="en-IN" sz="1600" b="1" dirty="0">
                        <a:latin typeface="Tahoma"/>
                      </a:endParaRPr>
                    </a:p>
                  </a:txBody>
                  <a:tcPr marL="34441" marR="34441" marT="17220" marB="17220" anchor="ctr"/>
                </a:tc>
              </a:tr>
            </a:tbl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4419600" y="3581400"/>
          <a:ext cx="47244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76200" y="3429000"/>
            <a:ext cx="23952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200" b="1" dirty="0" smtClean="0">
                <a:latin typeface="Tahoma"/>
              </a:rPr>
              <a:t>Source: </a:t>
            </a:r>
            <a:r>
              <a:rPr lang="en-IN" sz="1200" b="1" dirty="0" smtClean="0">
                <a:solidFill>
                  <a:srgbClr val="AD4290"/>
                </a:solidFill>
                <a:latin typeface="Tahoma"/>
                <a:hlinkClick r:id="rId3"/>
              </a:rPr>
              <a:t>Gartner (April 2011)</a:t>
            </a:r>
            <a:endParaRPr lang="en-IN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4140875"/>
            <a:ext cx="4343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Analyze your target user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Who is your target user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Affordability for the user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Current lifestyle and requirements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Projected requirements for the user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smtClean="0"/>
              <a:t>Can s/he pay for mobile application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smtClean="0"/>
              <a:t>Which payment channel cover 80+% base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Why not focus on Indian market?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Indian Market </a:t>
            </a:r>
          </a:p>
          <a:p>
            <a:pPr lvl="1"/>
            <a:r>
              <a:rPr lang="en-US" dirty="0" smtClean="0"/>
              <a:t>Presents huge opportunity</a:t>
            </a:r>
          </a:p>
          <a:p>
            <a:pPr lvl="1"/>
            <a:r>
              <a:rPr lang="en-US" dirty="0" smtClean="0"/>
              <a:t>Growing market</a:t>
            </a:r>
          </a:p>
          <a:p>
            <a:pPr lvl="1"/>
            <a:r>
              <a:rPr lang="en-US" dirty="0" smtClean="0"/>
              <a:t>Relatively lower competition</a:t>
            </a:r>
          </a:p>
          <a:p>
            <a:pPr lvl="1"/>
            <a:r>
              <a:rPr lang="en-US" dirty="0" smtClean="0"/>
              <a:t>Lower cost of sales and marketing</a:t>
            </a:r>
          </a:p>
          <a:p>
            <a:pPr lvl="1"/>
            <a:r>
              <a:rPr lang="en-US" dirty="0" smtClean="0"/>
              <a:t>Same/Similar solution will suite other emerging markets</a:t>
            </a:r>
          </a:p>
          <a:p>
            <a:pPr lvl="2"/>
            <a:r>
              <a:rPr lang="en-US" dirty="0" smtClean="0"/>
              <a:t>Brazil, Indonesia, Kenya …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Payment channels are lacking </a:t>
            </a:r>
          </a:p>
          <a:p>
            <a:pPr lvl="1"/>
            <a:r>
              <a:rPr lang="en-US" dirty="0" smtClean="0"/>
              <a:t>Operator channel is pervasive but costly</a:t>
            </a:r>
          </a:p>
          <a:p>
            <a:pPr lvl="1"/>
            <a:r>
              <a:rPr lang="en-US" dirty="0" smtClean="0"/>
              <a:t>Innovative use case identification is key</a:t>
            </a:r>
          </a:p>
          <a:p>
            <a:pPr lvl="1"/>
            <a:r>
              <a:rPr lang="en-US" dirty="0" smtClean="0"/>
              <a:t>Stickiness built into the product is essential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Emerging segments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Travel / Hospitality</a:t>
            </a:r>
          </a:p>
          <a:p>
            <a:r>
              <a:rPr lang="en-US" dirty="0" smtClean="0"/>
              <a:t>Health</a:t>
            </a:r>
          </a:p>
          <a:p>
            <a:r>
              <a:rPr lang="en-US" dirty="0" smtClean="0"/>
              <a:t>Education</a:t>
            </a:r>
          </a:p>
          <a:p>
            <a:r>
              <a:rPr lang="en-US" dirty="0" smtClean="0"/>
              <a:t>Social </a:t>
            </a:r>
          </a:p>
          <a:p>
            <a:r>
              <a:rPr lang="en-US" dirty="0" smtClean="0"/>
              <a:t>Local – location specific services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08" y="-27384"/>
            <a:ext cx="7528992" cy="72008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Snapshot: Popular applications in India</a:t>
            </a:r>
            <a:endParaRPr lang="en-IN" sz="3600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5" y="762000"/>
            <a:ext cx="28956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505200" y="6858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Indian rail timetable, PNR status</a:t>
            </a:r>
          </a:p>
          <a:p>
            <a:r>
              <a:rPr lang="en-US" dirty="0" smtClean="0"/>
              <a:t>50K + downloads</a:t>
            </a:r>
            <a:endParaRPr lang="en-IN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5" y="1797844"/>
            <a:ext cx="28860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505200" y="1792069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Download and collaborate for music lovers</a:t>
            </a:r>
          </a:p>
          <a:p>
            <a:r>
              <a:rPr lang="en-US" dirty="0" smtClean="0"/>
              <a:t>50K + downloads</a:t>
            </a:r>
            <a:endParaRPr lang="en-IN" dirty="0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5" y="2871788"/>
            <a:ext cx="2619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505200" y="2858869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Book movie/show tickets</a:t>
            </a:r>
          </a:p>
          <a:p>
            <a:r>
              <a:rPr lang="en-US" dirty="0" smtClean="0"/>
              <a:t>50K + downloads</a:t>
            </a:r>
            <a:endParaRPr lang="en-IN" dirty="0"/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0025" y="3926682"/>
            <a:ext cx="22955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3505200" y="38100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18K restaurant menu from 10 cities</a:t>
            </a:r>
          </a:p>
          <a:p>
            <a:r>
              <a:rPr lang="en-US" dirty="0" smtClean="0"/>
              <a:t>10K + downloads</a:t>
            </a:r>
            <a:endParaRPr lang="en-IN" dirty="0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0025" y="4953000"/>
            <a:ext cx="248602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3505200" y="48768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Local app for news, yellow pages, deals</a:t>
            </a:r>
          </a:p>
          <a:p>
            <a:r>
              <a:rPr lang="en-US" dirty="0" smtClean="0"/>
              <a:t>10K + downloads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biPrimo_Aug20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MobiPrimo_Aug2010</Template>
  <TotalTime>584</TotalTime>
  <Words>673</Words>
  <Application>Microsoft Office PowerPoint</Application>
  <PresentationFormat>On-screen Show (4:3)</PresentationFormat>
  <Paragraphs>149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MobiPrimo_Aug2010</vt:lpstr>
      <vt:lpstr>Opportunities : Mobile Ecosystem</vt:lpstr>
      <vt:lpstr>How important is mobile?</vt:lpstr>
      <vt:lpstr>Global: Mobile opportunity scale</vt:lpstr>
      <vt:lpstr>India: Mobile opportunity scale</vt:lpstr>
      <vt:lpstr>Lets put things in perspective (India)</vt:lpstr>
      <vt:lpstr>Choose correct mobile platform</vt:lpstr>
      <vt:lpstr>Why not focus on Indian market?</vt:lpstr>
      <vt:lpstr>Emerging segments</vt:lpstr>
      <vt:lpstr>Snapshot: Popular applications in India</vt:lpstr>
      <vt:lpstr>Putting money where mouth is</vt:lpstr>
      <vt:lpstr>Win best Android phone in market  simply by using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Opportunities : Mobile Ecosystem</dc:title>
  <dc:creator>samir</dc:creator>
  <cp:lastModifiedBy>Karthik K</cp:lastModifiedBy>
  <cp:revision>37</cp:revision>
  <dcterms:created xsi:type="dcterms:W3CDTF">2006-08-16T00:00:00Z</dcterms:created>
  <dcterms:modified xsi:type="dcterms:W3CDTF">2011-09-09T16:10:17Z</dcterms:modified>
</cp:coreProperties>
</file>