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43" r:id="rId1"/>
  </p:sldMasterIdLst>
  <p:notesMasterIdLst>
    <p:notesMasterId r:id="rId17"/>
  </p:notesMasterIdLst>
  <p:handoutMasterIdLst>
    <p:handoutMasterId r:id="rId18"/>
  </p:handoutMasterIdLst>
  <p:sldIdLst>
    <p:sldId id="263" r:id="rId2"/>
    <p:sldId id="479" r:id="rId3"/>
    <p:sldId id="509" r:id="rId4"/>
    <p:sldId id="487" r:id="rId5"/>
    <p:sldId id="480" r:id="rId6"/>
    <p:sldId id="499" r:id="rId7"/>
    <p:sldId id="500" r:id="rId8"/>
    <p:sldId id="501" r:id="rId9"/>
    <p:sldId id="502" r:id="rId10"/>
    <p:sldId id="503" r:id="rId11"/>
    <p:sldId id="504" r:id="rId12"/>
    <p:sldId id="505" r:id="rId13"/>
    <p:sldId id="507" r:id="rId14"/>
    <p:sldId id="508" r:id="rId15"/>
    <p:sldId id="325" r:id="rId16"/>
  </p:sldIdLst>
  <p:sldSz cx="9144000" cy="6858000" type="screen4x3"/>
  <p:notesSz cx="7053263" cy="93567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E12"/>
    <a:srgbClr val="E8E8E8"/>
    <a:srgbClr val="E6E6E6"/>
    <a:srgbClr val="CC6600"/>
    <a:srgbClr val="FF0505"/>
    <a:srgbClr val="99FF99"/>
    <a:srgbClr val="CCFF99"/>
    <a:srgbClr val="99FFCC"/>
    <a:srgbClr val="B4DE86"/>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627" autoAdjust="0"/>
    <p:restoredTop sz="99037" autoAdjust="0"/>
  </p:normalViewPr>
  <p:slideViewPr>
    <p:cSldViewPr snapToGrid="0">
      <p:cViewPr>
        <p:scale>
          <a:sx n="73" d="100"/>
          <a:sy n="73" d="100"/>
        </p:scale>
        <p:origin x="-1092" y="48"/>
      </p:cViewPr>
      <p:guideLst>
        <p:guide orient="horz" pos="390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5" d="100"/>
          <a:sy n="55" d="100"/>
        </p:scale>
        <p:origin x="-1800" y="-90"/>
      </p:cViewPr>
      <p:guideLst>
        <p:guide orient="horz" pos="2947"/>
        <p:guide pos="222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7525" cy="468313"/>
          </a:xfrm>
          <a:prstGeom prst="rect">
            <a:avLst/>
          </a:prstGeom>
        </p:spPr>
        <p:txBody>
          <a:bodyPr vert="horz" lIns="92016" tIns="46008" rIns="92016" bIns="46008"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94150" y="0"/>
            <a:ext cx="3057525" cy="468313"/>
          </a:xfrm>
          <a:prstGeom prst="rect">
            <a:avLst/>
          </a:prstGeom>
        </p:spPr>
        <p:txBody>
          <a:bodyPr vert="horz" lIns="92016" tIns="46008" rIns="92016" bIns="46008" rtlCol="0"/>
          <a:lstStyle>
            <a:lvl1pPr algn="r" fontAlgn="auto">
              <a:spcBef>
                <a:spcPts val="0"/>
              </a:spcBef>
              <a:spcAft>
                <a:spcPts val="0"/>
              </a:spcAft>
              <a:defRPr sz="1200">
                <a:latin typeface="+mn-lt"/>
              </a:defRPr>
            </a:lvl1pPr>
          </a:lstStyle>
          <a:p>
            <a:pPr>
              <a:defRPr/>
            </a:pPr>
            <a:fld id="{BEA70D02-6AB2-4C65-B4E2-5907D5B2002F}" type="datetimeFigureOut">
              <a:rPr lang="en-US"/>
              <a:pPr>
                <a:defRPr/>
              </a:pPr>
              <a:t>9/9/2011</a:t>
            </a:fld>
            <a:endParaRPr lang="en-US" dirty="0"/>
          </a:p>
        </p:txBody>
      </p:sp>
      <p:sp>
        <p:nvSpPr>
          <p:cNvPr id="4" name="Footer Placeholder 3"/>
          <p:cNvSpPr>
            <a:spLocks noGrp="1"/>
          </p:cNvSpPr>
          <p:nvPr>
            <p:ph type="ftr" sz="quarter" idx="2"/>
          </p:nvPr>
        </p:nvSpPr>
        <p:spPr>
          <a:xfrm>
            <a:off x="0" y="8886825"/>
            <a:ext cx="3057525" cy="468313"/>
          </a:xfrm>
          <a:prstGeom prst="rect">
            <a:avLst/>
          </a:prstGeom>
        </p:spPr>
        <p:txBody>
          <a:bodyPr vert="horz" lIns="92016" tIns="46008" rIns="92016" bIns="46008" rtlCol="0" anchor="b"/>
          <a:lstStyle>
            <a:lvl1pPr algn="l" fontAlgn="auto">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994150" y="8886825"/>
            <a:ext cx="3057525" cy="468313"/>
          </a:xfrm>
          <a:prstGeom prst="rect">
            <a:avLst/>
          </a:prstGeom>
        </p:spPr>
        <p:txBody>
          <a:bodyPr vert="horz" lIns="92016" tIns="46008" rIns="92016" bIns="46008" rtlCol="0" anchor="b"/>
          <a:lstStyle>
            <a:lvl1pPr algn="r" fontAlgn="auto">
              <a:spcBef>
                <a:spcPts val="0"/>
              </a:spcBef>
              <a:spcAft>
                <a:spcPts val="0"/>
              </a:spcAft>
              <a:defRPr sz="1200">
                <a:latin typeface="+mn-lt"/>
              </a:defRPr>
            </a:lvl1pPr>
          </a:lstStyle>
          <a:p>
            <a:pPr>
              <a:defRPr/>
            </a:pPr>
            <a:fld id="{E3AFE3F0-809B-4A5B-8E3C-9AE90041EDBE}" type="slidenum">
              <a:rPr lang="en-US"/>
              <a:pPr>
                <a:defRPr/>
              </a:pPr>
              <a:t>‹#›</a:t>
            </a:fld>
            <a:endParaRPr lang="en-US" dirty="0"/>
          </a:p>
        </p:txBody>
      </p:sp>
    </p:spTree>
    <p:extLst>
      <p:ext uri="{BB962C8B-B14F-4D97-AF65-F5344CB8AC3E}">
        <p14:creationId xmlns:p14="http://schemas.microsoft.com/office/powerpoint/2010/main" xmlns="" val="1592035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8313"/>
          </a:xfrm>
          <a:prstGeom prst="rect">
            <a:avLst/>
          </a:prstGeom>
        </p:spPr>
        <p:txBody>
          <a:bodyPr vert="horz" lIns="93759" tIns="46879" rIns="93759" bIns="4687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95738" y="0"/>
            <a:ext cx="3055937" cy="468313"/>
          </a:xfrm>
          <a:prstGeom prst="rect">
            <a:avLst/>
          </a:prstGeom>
        </p:spPr>
        <p:txBody>
          <a:bodyPr vert="horz" lIns="93759" tIns="46879" rIns="93759" bIns="46879" rtlCol="0"/>
          <a:lstStyle>
            <a:lvl1pPr algn="r" fontAlgn="auto">
              <a:spcBef>
                <a:spcPts val="0"/>
              </a:spcBef>
              <a:spcAft>
                <a:spcPts val="0"/>
              </a:spcAft>
              <a:defRPr sz="1200">
                <a:latin typeface="+mn-lt"/>
              </a:defRPr>
            </a:lvl1pPr>
          </a:lstStyle>
          <a:p>
            <a:pPr>
              <a:defRPr/>
            </a:pPr>
            <a:fld id="{CB9488B9-C69F-4CAB-99D9-F7561489E7C2}" type="datetimeFigureOut">
              <a:rPr lang="en-US"/>
              <a:pPr>
                <a:defRPr/>
              </a:pPr>
              <a:t>9/9/2011</a:t>
            </a:fld>
            <a:endParaRPr lang="en-US" dirty="0"/>
          </a:p>
        </p:txBody>
      </p:sp>
      <p:sp>
        <p:nvSpPr>
          <p:cNvPr id="4" name="Slide Image Placeholder 3"/>
          <p:cNvSpPr>
            <a:spLocks noGrp="1" noRot="1" noChangeAspect="1"/>
          </p:cNvSpPr>
          <p:nvPr>
            <p:ph type="sldImg" idx="2"/>
          </p:nvPr>
        </p:nvSpPr>
        <p:spPr>
          <a:xfrm>
            <a:off x="1189038" y="701675"/>
            <a:ext cx="4676775" cy="3508375"/>
          </a:xfrm>
          <a:prstGeom prst="rect">
            <a:avLst/>
          </a:prstGeom>
          <a:noFill/>
          <a:ln w="12700">
            <a:solidFill>
              <a:prstClr val="black"/>
            </a:solidFill>
          </a:ln>
        </p:spPr>
        <p:txBody>
          <a:bodyPr vert="horz" lIns="93759" tIns="46879" rIns="93759" bIns="46879" rtlCol="0" anchor="ctr"/>
          <a:lstStyle/>
          <a:p>
            <a:pPr lvl="0"/>
            <a:endParaRPr lang="en-US" noProof="0" dirty="0"/>
          </a:p>
        </p:txBody>
      </p:sp>
      <p:sp>
        <p:nvSpPr>
          <p:cNvPr id="5" name="Notes Placeholder 4"/>
          <p:cNvSpPr>
            <a:spLocks noGrp="1"/>
          </p:cNvSpPr>
          <p:nvPr>
            <p:ph type="body" sz="quarter" idx="3"/>
          </p:nvPr>
        </p:nvSpPr>
        <p:spPr>
          <a:xfrm>
            <a:off x="704850" y="4445000"/>
            <a:ext cx="5643563" cy="4210050"/>
          </a:xfrm>
          <a:prstGeom prst="rect">
            <a:avLst/>
          </a:prstGeom>
        </p:spPr>
        <p:txBody>
          <a:bodyPr vert="horz" lIns="93759" tIns="46879" rIns="93759" bIns="4687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86825"/>
            <a:ext cx="3055938" cy="468313"/>
          </a:xfrm>
          <a:prstGeom prst="rect">
            <a:avLst/>
          </a:prstGeom>
        </p:spPr>
        <p:txBody>
          <a:bodyPr vert="horz" lIns="93759" tIns="46879" rIns="93759" bIns="46879"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95738" y="8886825"/>
            <a:ext cx="3055937" cy="468313"/>
          </a:xfrm>
          <a:prstGeom prst="rect">
            <a:avLst/>
          </a:prstGeom>
        </p:spPr>
        <p:txBody>
          <a:bodyPr vert="horz" lIns="93759" tIns="46879" rIns="93759" bIns="46879" rtlCol="0" anchor="b"/>
          <a:lstStyle>
            <a:lvl1pPr algn="r" fontAlgn="auto">
              <a:spcBef>
                <a:spcPts val="0"/>
              </a:spcBef>
              <a:spcAft>
                <a:spcPts val="0"/>
              </a:spcAft>
              <a:defRPr sz="1200">
                <a:latin typeface="+mn-lt"/>
              </a:defRPr>
            </a:lvl1pPr>
          </a:lstStyle>
          <a:p>
            <a:pPr>
              <a:defRPr/>
            </a:pPr>
            <a:fld id="{B9A063C1-88B3-4D5E-9A58-1D4FA203C119}" type="slidenum">
              <a:rPr lang="en-US"/>
              <a:pPr>
                <a:defRPr/>
              </a:pPr>
              <a:t>‹#›</a:t>
            </a:fld>
            <a:endParaRPr lang="en-US" dirty="0"/>
          </a:p>
        </p:txBody>
      </p:sp>
    </p:spTree>
    <p:extLst>
      <p:ext uri="{BB962C8B-B14F-4D97-AF65-F5344CB8AC3E}">
        <p14:creationId xmlns:p14="http://schemas.microsoft.com/office/powerpoint/2010/main" xmlns="" val="2519109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A063C1-88B3-4D5E-9A58-1D4FA203C119}"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A063C1-88B3-4D5E-9A58-1D4FA203C119}"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A063C1-88B3-4D5E-9A58-1D4FA203C119}" type="slidenum">
              <a:rPr lang="en-US" smtClean="0"/>
              <a:pPr>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9A063C1-88B3-4D5E-9A58-1D4FA203C119}" type="slidenum">
              <a:rPr lang="en-US" smtClean="0"/>
              <a:pPr>
                <a:defRPr/>
              </a:pPr>
              <a:t>15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1" descr="temp_2_Title"/>
          <p:cNvPicPr>
            <a:picLocks noChangeArrowheads="1"/>
          </p:cNvPicPr>
          <p:nvPr/>
        </p:nvPicPr>
        <p:blipFill>
          <a:blip r:embed="rId2"/>
          <a:srcRect/>
          <a:stretch>
            <a:fillRect/>
          </a:stretch>
        </p:blipFill>
        <p:spPr bwMode="auto">
          <a:xfrm>
            <a:off x="0" y="0"/>
            <a:ext cx="9144000" cy="6864350"/>
          </a:xfrm>
          <a:prstGeom prst="rect">
            <a:avLst/>
          </a:prstGeom>
          <a:noFill/>
          <a:ln w="9525">
            <a:noFill/>
            <a:miter lim="800000"/>
            <a:headEnd/>
            <a:tailEnd/>
          </a:ln>
        </p:spPr>
      </p:pic>
      <p:sp>
        <p:nvSpPr>
          <p:cNvPr id="156675" name="Rectangle 3"/>
          <p:cNvSpPr>
            <a:spLocks noGrp="1" noChangeArrowheads="1"/>
          </p:cNvSpPr>
          <p:nvPr>
            <p:ph type="ctrTitle"/>
          </p:nvPr>
        </p:nvSpPr>
        <p:spPr>
          <a:xfrm>
            <a:off x="101600" y="2232025"/>
            <a:ext cx="5534025" cy="2378075"/>
          </a:xfrm>
          <a:ln algn="ctr"/>
        </p:spPr>
        <p:txBody>
          <a:bodyPr/>
          <a:lstStyle>
            <a:lvl1pPr>
              <a:lnSpc>
                <a:spcPct val="90000"/>
              </a:lnSpc>
              <a:defRPr sz="3600"/>
            </a:lvl1pPr>
          </a:lstStyle>
          <a:p>
            <a:r>
              <a:rPr lang="en-US" altLang="en-US" smtClean="0"/>
              <a:t>Click to edit Master title style</a:t>
            </a:r>
            <a:endParaRPr lang="en-US" altLang="en-US"/>
          </a:p>
        </p:txBody>
      </p:sp>
      <p:sp>
        <p:nvSpPr>
          <p:cNvPr id="156676" name="Rectangle 4"/>
          <p:cNvSpPr>
            <a:spLocks noGrp="1" noChangeArrowheads="1"/>
          </p:cNvSpPr>
          <p:nvPr>
            <p:ph type="subTitle" idx="1"/>
          </p:nvPr>
        </p:nvSpPr>
        <p:spPr>
          <a:xfrm>
            <a:off x="3700463" y="4897438"/>
            <a:ext cx="5237162" cy="930275"/>
          </a:xfrm>
          <a:ln algn="ctr"/>
        </p:spPr>
        <p:txBody>
          <a:bodyPr anchor="b"/>
          <a:lstStyle>
            <a:lvl1pPr marL="0" indent="0" algn="r">
              <a:buFont typeface="Wingdings" pitchFamily="2" charset="2"/>
              <a:buNone/>
              <a:defRPr>
                <a:solidFill>
                  <a:schemeClr val="bg1"/>
                </a:solidFill>
              </a:defRPr>
            </a:lvl1pPr>
          </a:lstStyle>
          <a:p>
            <a:r>
              <a:rPr lang="en-US" altLang="en-US" smtClean="0"/>
              <a:t>Click to edit Master subtitle style</a:t>
            </a:r>
            <a:endParaRPr lang="en-US" altLang="en-US"/>
          </a:p>
        </p:txBody>
      </p:sp>
      <p:sp>
        <p:nvSpPr>
          <p:cNvPr id="5" name="Rectangle 5"/>
          <p:cNvSpPr>
            <a:spLocks noGrp="1" noChangeArrowheads="1"/>
          </p:cNvSpPr>
          <p:nvPr>
            <p:ph type="dt" sz="quarter" idx="10"/>
          </p:nvPr>
        </p:nvSpPr>
        <p:spPr bwMode="auto">
          <a:xfrm>
            <a:off x="5535613" y="6270625"/>
            <a:ext cx="3402012" cy="457200"/>
          </a:xfrm>
          <a:prstGeom prst="rect">
            <a:avLst/>
          </a:prstGeom>
          <a:ln w="12700" algn="ctr">
            <a:miter lim="800000"/>
            <a:headEnd/>
            <a:tailEnd/>
          </a:ln>
        </p:spPr>
        <p:txBody>
          <a:bodyPr vert="horz" wrap="square" lIns="91440" tIns="45720" rIns="91440" bIns="45720" numCol="1" anchor="b" anchorCtr="0" compatLnSpc="1">
            <a:prstTxWarp prst="textNoShape">
              <a:avLst/>
            </a:prstTxWarp>
          </a:bodyPr>
          <a:lstStyle>
            <a:lvl1pPr algn="r">
              <a:defRPr sz="1200" b="1" smtClean="0">
                <a:solidFill>
                  <a:srgbClr val="B2B2B2"/>
                </a:solidFill>
              </a:defRPr>
            </a:lvl1pPr>
          </a:lstStyle>
          <a:p>
            <a:pPr>
              <a:defRPr/>
            </a:pPr>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680E672E-CAB8-4C9A-AFAD-30440EF110DB}" type="slidenum">
              <a:rPr lang="en-US" altLang="en-US"/>
              <a:pPr>
                <a:defRPr/>
              </a:pPr>
              <a:t>‹#›</a:t>
            </a:fld>
            <a:endParaRPr lang="en-US" altLang="en-US"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3363" y="1112838"/>
            <a:ext cx="4260850" cy="496093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112838"/>
            <a:ext cx="4260850" cy="4960937"/>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F8BA30A3-E77D-49B0-B94C-BED23A2A06A9}" type="slidenum">
              <a:rPr lang="en-US" altLang="en-US"/>
              <a:pPr>
                <a:defRPr/>
              </a:pPr>
              <a:t>‹#›</a:t>
            </a:fld>
            <a:endParaRPr lang="en-US" altLang="en-US"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6949B985-AFA6-486D-AA9D-519076FA38DB}" type="slidenum">
              <a:rPr lang="en-US" altLang="en-US"/>
              <a:pPr>
                <a:defRPr/>
              </a:pPr>
              <a:t>‹#›</a:t>
            </a:fld>
            <a:endParaRPr lang="en-US" altLang="en-US" dirty="0"/>
          </a:p>
        </p:txBody>
      </p:sp>
      <p:sp>
        <p:nvSpPr>
          <p:cNvPr id="4" name="Rectangle 7"/>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8F0A95D4-1E69-4522-8085-C11803A41115}" type="slidenum">
              <a:rPr lang="en-US" altLang="en-US"/>
              <a:pPr>
                <a:defRPr/>
              </a:pPr>
              <a:t>‹#›</a:t>
            </a:fld>
            <a:endParaRPr lang="en-US" altLang="en-US" dirty="0"/>
          </a:p>
        </p:txBody>
      </p:sp>
      <p:sp>
        <p:nvSpPr>
          <p:cNvPr id="3" name="Rectangle 7"/>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33363" y="28575"/>
            <a:ext cx="8770937" cy="604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Rectangle 5"/>
          <p:cNvSpPr>
            <a:spLocks noGrp="1" noChangeArrowheads="1"/>
          </p:cNvSpPr>
          <p:nvPr>
            <p:ph type="dt" sz="quarter" idx="10"/>
          </p:nvPr>
        </p:nvSpPr>
        <p:spPr>
          <a:xfrm>
            <a:off x="5535613" y="6270625"/>
            <a:ext cx="3402012" cy="457200"/>
          </a:xfrm>
          <a:prstGeom prst="rect">
            <a:avLst/>
          </a:prstGeom>
          <a:ln/>
        </p:spPr>
        <p:txBody>
          <a:bodyPr/>
          <a:lstStyle>
            <a:lvl1pPr>
              <a:defRPr/>
            </a:lvl1pPr>
          </a:lstStyle>
          <a:p>
            <a:pPr>
              <a:defRPr/>
            </a:pPr>
            <a:endParaRPr lang="en-US" altLang="en-US" dirty="0"/>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temp_2_Text"/>
          <p:cNvPicPr>
            <a:picLocks noChangeArrowheads="1"/>
          </p:cNvPicPr>
          <p:nvPr/>
        </p:nvPicPr>
        <p:blipFill>
          <a:blip r:embed="rId8"/>
          <a:srcRect/>
          <a:stretch>
            <a:fillRect/>
          </a:stretch>
        </p:blipFill>
        <p:spPr bwMode="auto">
          <a:xfrm>
            <a:off x="0" y="0"/>
            <a:ext cx="9144000" cy="6864350"/>
          </a:xfrm>
          <a:prstGeom prst="rect">
            <a:avLst/>
          </a:prstGeom>
          <a:noFill/>
          <a:ln w="9525">
            <a:noFill/>
            <a:miter lim="800000"/>
            <a:headEnd/>
            <a:tailEnd/>
          </a:ln>
        </p:spPr>
      </p:pic>
      <p:sp>
        <p:nvSpPr>
          <p:cNvPr id="1027" name="Rectangle 3"/>
          <p:cNvSpPr>
            <a:spLocks noGrp="1" noChangeArrowheads="1"/>
          </p:cNvSpPr>
          <p:nvPr>
            <p:ph type="title"/>
          </p:nvPr>
        </p:nvSpPr>
        <p:spPr bwMode="auto">
          <a:xfrm>
            <a:off x="233363" y="28575"/>
            <a:ext cx="8770937" cy="8286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233363" y="1112838"/>
            <a:ext cx="8674100" cy="49609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55653" name="Rectangle 5"/>
          <p:cNvSpPr>
            <a:spLocks noGrp="1" noChangeArrowheads="1"/>
          </p:cNvSpPr>
          <p:nvPr>
            <p:ph type="sldNum" sz="quarter" idx="4"/>
          </p:nvPr>
        </p:nvSpPr>
        <p:spPr bwMode="auto">
          <a:xfrm>
            <a:off x="233363" y="6121400"/>
            <a:ext cx="1000125" cy="261938"/>
          </a:xfrm>
          <a:prstGeom prst="rect">
            <a:avLst/>
          </a:prstGeom>
          <a:noFill/>
          <a:ln w="12700" algn="ctr">
            <a:noFill/>
            <a:miter lim="800000"/>
            <a:headEnd/>
            <a:tailEnd/>
          </a:ln>
          <a:effectLst/>
        </p:spPr>
        <p:txBody>
          <a:bodyPr vert="horz" wrap="square" lIns="45720" tIns="0" rIns="0" bIns="0" numCol="1" anchor="ctr" anchorCtr="0" compatLnSpc="1">
            <a:prstTxWarp prst="textNoShape">
              <a:avLst/>
            </a:prstTxWarp>
          </a:bodyPr>
          <a:lstStyle>
            <a:lvl1pPr>
              <a:lnSpc>
                <a:spcPct val="85000"/>
              </a:lnSpc>
              <a:tabLst>
                <a:tab pos="1770063" algn="r"/>
              </a:tabLst>
              <a:defRPr sz="1000" b="1" smtClean="0">
                <a:solidFill>
                  <a:srgbClr val="5F5F5F"/>
                </a:solidFill>
              </a:defRPr>
            </a:lvl1pPr>
          </a:lstStyle>
          <a:p>
            <a:pPr>
              <a:defRPr/>
            </a:pPr>
            <a:fld id="{EA023A4E-9BAD-402B-A538-1E33E8B2DE97}" type="slidenum">
              <a:rPr lang="en-US" altLang="en-US"/>
              <a:pPr>
                <a:defRPr/>
              </a:pPr>
              <a:t>‹#›</a:t>
            </a:fld>
            <a:endParaRPr lang="en-US" altLang="en-US" dirty="0"/>
          </a:p>
        </p:txBody>
      </p:sp>
      <p:sp>
        <p:nvSpPr>
          <p:cNvPr id="155654" name="Text Box 6"/>
          <p:cNvSpPr txBox="1">
            <a:spLocks noChangeArrowheads="1"/>
          </p:cNvSpPr>
          <p:nvPr/>
        </p:nvSpPr>
        <p:spPr bwMode="auto">
          <a:xfrm>
            <a:off x="104775" y="6665913"/>
            <a:ext cx="2112963" cy="195262"/>
          </a:xfrm>
          <a:prstGeom prst="rect">
            <a:avLst/>
          </a:prstGeom>
          <a:noFill/>
          <a:ln w="12700">
            <a:noFill/>
            <a:miter lim="800000"/>
            <a:headEnd/>
            <a:tailEnd/>
          </a:ln>
          <a:effectLst/>
        </p:spPr>
        <p:txBody>
          <a:bodyPr lIns="45720" tIns="0" rIns="0" bIns="0" anchor="b"/>
          <a:lstStyle/>
          <a:p>
            <a:pPr>
              <a:lnSpc>
                <a:spcPct val="85000"/>
              </a:lnSpc>
              <a:tabLst>
                <a:tab pos="1598613" algn="r"/>
              </a:tabLst>
              <a:defRPr/>
            </a:pPr>
            <a:r>
              <a:rPr lang="en-US" altLang="en-US" sz="800" b="1" dirty="0">
                <a:solidFill>
                  <a:srgbClr val="969696"/>
                </a:solidFill>
              </a:rPr>
              <a:t>Confidential 	 ©</a:t>
            </a:r>
            <a:r>
              <a:rPr lang="en-US" altLang="en-US" sz="800" b="1" dirty="0" smtClean="0">
                <a:solidFill>
                  <a:srgbClr val="969696"/>
                </a:solidFill>
              </a:rPr>
              <a:t>2011 </a:t>
            </a:r>
            <a:r>
              <a:rPr lang="en-US" altLang="en-US" sz="800" b="1" dirty="0">
                <a:solidFill>
                  <a:srgbClr val="969696"/>
                </a:solidFill>
              </a:rPr>
              <a:t>Syntel, Inc.</a:t>
            </a:r>
          </a:p>
        </p:txBody>
      </p:sp>
      <p:sp>
        <p:nvSpPr>
          <p:cNvPr id="155655" name="Rectangle 7"/>
          <p:cNvSpPr>
            <a:spLocks noGrp="1" noChangeArrowheads="1"/>
          </p:cNvSpPr>
          <p:nvPr>
            <p:ph type="ftr" sz="quarter" idx="3"/>
          </p:nvPr>
        </p:nvSpPr>
        <p:spPr bwMode="auto">
          <a:xfrm>
            <a:off x="5805488" y="6137275"/>
            <a:ext cx="3338512" cy="230188"/>
          </a:xfrm>
          <a:prstGeom prst="rect">
            <a:avLst/>
          </a:prstGeom>
          <a:noFill/>
          <a:ln w="12700" algn="ctr">
            <a:noFill/>
            <a:miter lim="800000"/>
            <a:headEnd/>
            <a:tailEnd/>
          </a:ln>
          <a:effectLst/>
        </p:spPr>
        <p:txBody>
          <a:bodyPr vert="horz" wrap="square" lIns="45720" tIns="0" rIns="0" bIns="0" numCol="1" anchor="ctr" anchorCtr="0" compatLnSpc="1">
            <a:prstTxWarp prst="textNoShape">
              <a:avLst/>
            </a:prstTxWarp>
          </a:bodyPr>
          <a:lstStyle>
            <a:lvl1pPr algn="r">
              <a:lnSpc>
                <a:spcPct val="85000"/>
              </a:lnSpc>
              <a:tabLst>
                <a:tab pos="1770063" algn="r"/>
              </a:tabLst>
              <a:defRPr sz="1000" b="1" smtClean="0">
                <a:solidFill>
                  <a:srgbClr val="5F5F5F"/>
                </a:solidFill>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Lst>
  <p:hf hdr="0" ftr="0" dt="0"/>
  <p:txStyles>
    <p:titleStyle>
      <a:lvl1pPr algn="l" rtl="0" eaLnBrk="1" fontAlgn="base" hangingPunct="1">
        <a:spcBef>
          <a:spcPct val="0"/>
        </a:spcBef>
        <a:spcAft>
          <a:spcPct val="0"/>
        </a:spcAft>
        <a:defRPr sz="2600" b="1">
          <a:solidFill>
            <a:schemeClr val="tx1"/>
          </a:solidFill>
          <a:latin typeface="+mj-lt"/>
          <a:ea typeface="+mj-ea"/>
          <a:cs typeface="+mj-cs"/>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p:titleStyle>
    <p:bodyStyle>
      <a:lvl1pPr marL="342900" indent="-342900" algn="l" defTabSz="969963" rtl="0" eaLnBrk="1" fontAlgn="base" hangingPunct="1">
        <a:spcBef>
          <a:spcPct val="20000"/>
        </a:spcBef>
        <a:spcAft>
          <a:spcPct val="0"/>
        </a:spcAft>
        <a:buSzPct val="125000"/>
        <a:buFont typeface="Wingdings" pitchFamily="2" charset="2"/>
        <a:buBlip>
          <a:blip r:embed="rId9"/>
        </a:buBlip>
        <a:defRPr sz="2000" b="1">
          <a:solidFill>
            <a:schemeClr val="tx1"/>
          </a:solidFill>
          <a:latin typeface="+mn-lt"/>
          <a:ea typeface="+mn-ea"/>
          <a:cs typeface="+mn-cs"/>
        </a:defRPr>
      </a:lvl1pPr>
      <a:lvl2pPr marL="742950" indent="-285750" algn="l" defTabSz="969963" rtl="0" eaLnBrk="1" fontAlgn="base" hangingPunct="1">
        <a:spcBef>
          <a:spcPct val="20000"/>
        </a:spcBef>
        <a:spcAft>
          <a:spcPct val="0"/>
        </a:spcAft>
        <a:buFont typeface="Wingdings" pitchFamily="2" charset="2"/>
        <a:buChar char="§"/>
        <a:defRPr sz="1800" b="1">
          <a:solidFill>
            <a:schemeClr val="tx1"/>
          </a:solidFill>
          <a:latin typeface="+mn-lt"/>
        </a:defRPr>
      </a:lvl2pPr>
      <a:lvl3pPr marL="1147763" indent="-228600" algn="l" defTabSz="969963" rtl="0" eaLnBrk="1" fontAlgn="base" hangingPunct="1">
        <a:spcBef>
          <a:spcPct val="20000"/>
        </a:spcBef>
        <a:spcAft>
          <a:spcPct val="0"/>
        </a:spcAft>
        <a:buChar char="•"/>
        <a:defRPr sz="1600">
          <a:solidFill>
            <a:schemeClr val="tx1"/>
          </a:solidFill>
          <a:latin typeface="+mn-lt"/>
        </a:defRPr>
      </a:lvl3pPr>
      <a:lvl4pPr marL="1546225" indent="-228600" algn="l" defTabSz="969963" rtl="0" eaLnBrk="1" fontAlgn="base" hangingPunct="1">
        <a:spcBef>
          <a:spcPct val="20000"/>
        </a:spcBef>
        <a:spcAft>
          <a:spcPct val="0"/>
        </a:spcAft>
        <a:buChar char="–"/>
        <a:defRPr sz="1400">
          <a:solidFill>
            <a:schemeClr val="tx1"/>
          </a:solidFill>
          <a:latin typeface="+mn-lt"/>
        </a:defRPr>
      </a:lvl4pPr>
      <a:lvl5pPr marL="1935163" indent="-228600" algn="l" defTabSz="969963" rtl="0" eaLnBrk="1" fontAlgn="base" hangingPunct="1">
        <a:spcBef>
          <a:spcPct val="20000"/>
        </a:spcBef>
        <a:spcAft>
          <a:spcPct val="0"/>
        </a:spcAft>
        <a:buChar char="•"/>
        <a:defRPr sz="1200">
          <a:solidFill>
            <a:schemeClr val="tx1"/>
          </a:solidFill>
          <a:latin typeface="+mn-lt"/>
        </a:defRPr>
      </a:lvl5pPr>
      <a:lvl6pPr marL="2392363" indent="-228600" algn="l" defTabSz="969963" rtl="0" eaLnBrk="1" fontAlgn="base" hangingPunct="1">
        <a:spcBef>
          <a:spcPct val="20000"/>
        </a:spcBef>
        <a:spcAft>
          <a:spcPct val="0"/>
        </a:spcAft>
        <a:buChar char="•"/>
        <a:defRPr sz="1200">
          <a:solidFill>
            <a:schemeClr val="tx1"/>
          </a:solidFill>
          <a:latin typeface="+mn-lt"/>
        </a:defRPr>
      </a:lvl6pPr>
      <a:lvl7pPr marL="2849563" indent="-228600" algn="l" defTabSz="969963" rtl="0" eaLnBrk="1" fontAlgn="base" hangingPunct="1">
        <a:spcBef>
          <a:spcPct val="20000"/>
        </a:spcBef>
        <a:spcAft>
          <a:spcPct val="0"/>
        </a:spcAft>
        <a:buChar char="•"/>
        <a:defRPr sz="1200">
          <a:solidFill>
            <a:schemeClr val="tx1"/>
          </a:solidFill>
          <a:latin typeface="+mn-lt"/>
        </a:defRPr>
      </a:lvl7pPr>
      <a:lvl8pPr marL="3306763" indent="-228600" algn="l" defTabSz="969963" rtl="0" eaLnBrk="1" fontAlgn="base" hangingPunct="1">
        <a:spcBef>
          <a:spcPct val="20000"/>
        </a:spcBef>
        <a:spcAft>
          <a:spcPct val="0"/>
        </a:spcAft>
        <a:buChar char="•"/>
        <a:defRPr sz="1200">
          <a:solidFill>
            <a:schemeClr val="tx1"/>
          </a:solidFill>
          <a:latin typeface="+mn-lt"/>
        </a:defRPr>
      </a:lvl8pPr>
      <a:lvl9pPr marL="3763963" indent="-228600" algn="l" defTabSz="969963"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37.png"/><Relationship Id="rId1" Type="http://schemas.openxmlformats.org/officeDocument/2006/relationships/slideLayout" Target="../slideLayouts/slideLayout4.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 Id="rId9" Type="http://schemas.openxmlformats.org/officeDocument/2006/relationships/image" Target="../media/image44.png"/></Relationships>
</file>

<file path=ppt/slides/_rels/slide14.xml.rels><?xml version="1.0" encoding="UTF-8" standalone="yes"?>
<Relationships xmlns="http://schemas.openxmlformats.org/package/2006/relationships"><Relationship Id="rId3" Type="http://schemas.openxmlformats.org/officeDocument/2006/relationships/hyperlink" Target="http://developer.apple.com/devcenter/ios/index.action" TargetMode="External"/><Relationship Id="rId2" Type="http://schemas.openxmlformats.org/officeDocument/2006/relationships/hyperlink" Target="http://www.apple.com/ios/ios5/features.html" TargetMode="External"/><Relationship Id="rId1" Type="http://schemas.openxmlformats.org/officeDocument/2006/relationships/slideLayout" Target="../slideLayouts/slideLayout4.xml"/><Relationship Id="rId4" Type="http://schemas.openxmlformats.org/officeDocument/2006/relationships/hyperlink" Target="http://developer.apple.com/technologies/ios5/"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4.png"/><Relationship Id="rId7" Type="http://schemas.openxmlformats.org/officeDocument/2006/relationships/hyperlink" Target="http://www.google.co.in/imgres?imgurl=http://www.onthegoware.com/images/partners/pyxis.jpg&amp;imgrefurl=http://www.onthegoware.com/partners.html&amp;usg=__Hr-VUuwJHXW0udo4SagJyPx7Cn0=&amp;h=56&amp;w=216&amp;sz=17&amp;hl=en&amp;start=20&amp;zoom=1&amp;tbnid=zpgZyyT6ljFkmM:&amp;tbnh=28&amp;tbnw=107&amp;ei=qeKDTdb8H5HWvQPFsrjaCA&amp;prev=/images?q=pyxis+mobile+application+studio&amp;um=1&amp;hl=en&amp;newwindow=1&amp;sa=N&amp;rlz=1R2ADFA_enIN416&amp;tbs=isch:1&amp;um=1&amp;itbs=1" TargetMode="External"/><Relationship Id="rId12" Type="http://schemas.openxmlformats.org/officeDocument/2006/relationships/image" Target="../media/image22.png"/><Relationship Id="rId2" Type="http://schemas.openxmlformats.org/officeDocument/2006/relationships/image" Target="../media/image13.png"/><Relationship Id="rId1" Type="http://schemas.openxmlformats.org/officeDocument/2006/relationships/slideLayout" Target="../slideLayouts/slideLayout4.xml"/><Relationship Id="rId6" Type="http://schemas.openxmlformats.org/officeDocument/2006/relationships/image" Target="../media/image17.jpeg"/><Relationship Id="rId11" Type="http://schemas.openxmlformats.org/officeDocument/2006/relationships/image" Target="../media/image21.png"/><Relationship Id="rId5" Type="http://schemas.openxmlformats.org/officeDocument/2006/relationships/image" Target="../media/image16.png"/><Relationship Id="rId10" Type="http://schemas.openxmlformats.org/officeDocument/2006/relationships/image" Target="../media/image20.jpeg"/><Relationship Id="rId4" Type="http://schemas.openxmlformats.org/officeDocument/2006/relationships/image" Target="../media/image15.png"/><Relationship Id="rId9" Type="http://schemas.openxmlformats.org/officeDocument/2006/relationships/image" Target="../media/image1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240" y="4563408"/>
            <a:ext cx="5534025" cy="1159471"/>
          </a:xfrm>
          <a:effectLst>
            <a:reflection blurRad="6350" stA="52000" endA="300" endPos="35000" dir="5400000" sy="-100000" algn="bl" rotWithShape="0"/>
          </a:effectLst>
        </p:spPr>
        <p:txBody>
          <a:bodyPr/>
          <a:lstStyle/>
          <a:p>
            <a:pPr>
              <a:lnSpc>
                <a:spcPct val="100000"/>
              </a:lnSpc>
            </a:pPr>
            <a:r>
              <a:rPr lang="en-US" dirty="0" smtClean="0">
                <a:solidFill>
                  <a:schemeClr val="bg1"/>
                </a:solidFill>
              </a:rPr>
              <a:t>Mobile Practice</a:t>
            </a:r>
            <a:endParaRPr lang="en-US" b="0" dirty="0" smtClean="0">
              <a:ln w="18415" cmpd="sng">
                <a:noFill/>
                <a:prstDash val="solid"/>
              </a:ln>
              <a:solidFill>
                <a:schemeClr val="bg1"/>
              </a:solidFill>
              <a:effectLst>
                <a:outerShdw blurRad="63500" dir="3600000" algn="tl" rotWithShape="0">
                  <a:srgbClr val="000000">
                    <a:alpha val="70000"/>
                  </a:srgbClr>
                </a:outerShdw>
              </a:effectLst>
            </a:endParaRPr>
          </a:p>
        </p:txBody>
      </p:sp>
      <p:sp>
        <p:nvSpPr>
          <p:cNvPr id="4" name="Title 1"/>
          <p:cNvSpPr txBox="1">
            <a:spLocks/>
          </p:cNvSpPr>
          <p:nvPr/>
        </p:nvSpPr>
        <p:spPr bwMode="auto">
          <a:xfrm>
            <a:off x="7395320" y="4812103"/>
            <a:ext cx="1706605" cy="575811"/>
          </a:xfrm>
          <a:prstGeom prst="rect">
            <a:avLst/>
          </a:prstGeom>
          <a:noFill/>
          <a:ln w="9525" algn="ctr">
            <a:noFill/>
            <a:miter lim="800000"/>
            <a:headEnd/>
            <a:tailEnd/>
          </a:ln>
          <a:effectLst>
            <a:reflection blurRad="6350" stA="52000" endA="300" endPos="35000" dir="5400000" sy="-100000" algn="bl" rotWithShape="0"/>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1" i="0" u="none" strike="noStrike" kern="0" cap="none" spc="0" normalizeH="0" baseline="0" noProof="0" dirty="0" smtClean="0">
                <a:ln>
                  <a:noFill/>
                </a:ln>
                <a:solidFill>
                  <a:schemeClr val="bg1"/>
                </a:solidFill>
                <a:effectLst/>
                <a:uLnTx/>
                <a:uFillTx/>
                <a:latin typeface="+mj-lt"/>
                <a:ea typeface="+mj-ea"/>
                <a:cs typeface="+mj-cs"/>
              </a:rPr>
              <a:t>10-Sep-2011</a:t>
            </a:r>
            <a:endParaRPr kumimoji="0" lang="en-US" b="0" i="0" u="none" strike="noStrike" kern="0" cap="none" spc="0" normalizeH="0" baseline="0" noProof="0" dirty="0" smtClean="0">
              <a:ln w="18415" cmpd="sng">
                <a:noFill/>
                <a:prstDash val="solid"/>
              </a:ln>
              <a:solidFill>
                <a:schemeClr val="bg1"/>
              </a:solidFill>
              <a:effectLst>
                <a:outerShdw blurRad="63500" dir="3600000" algn="tl" rotWithShape="0">
                  <a:srgbClr val="000000">
                    <a:alpha val="70000"/>
                  </a:srgbClr>
                </a:outerShdw>
              </a:effectLst>
              <a:uLnTx/>
              <a:uFillTx/>
              <a:latin typeface="+mj-lt"/>
              <a:ea typeface="+mj-ea"/>
              <a:cs typeface="+mj-cs"/>
            </a:endParaRPr>
          </a:p>
        </p:txBody>
      </p:sp>
      <p:pic>
        <p:nvPicPr>
          <p:cNvPr id="3074" name="Picture 2" descr="C:\Documents and Settings\ss31157\Desktop\screens for anand - abhishek\Anand\Untitled-3.png"/>
          <p:cNvPicPr>
            <a:picLocks noChangeAspect="1" noChangeArrowheads="1"/>
          </p:cNvPicPr>
          <p:nvPr/>
        </p:nvPicPr>
        <p:blipFill>
          <a:blip r:embed="rId3"/>
          <a:srcRect/>
          <a:stretch>
            <a:fillRect/>
          </a:stretch>
        </p:blipFill>
        <p:spPr bwMode="auto">
          <a:xfrm>
            <a:off x="641325" y="2125175"/>
            <a:ext cx="4462961" cy="253123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957932"/>
            <a:ext cx="6727378" cy="677108"/>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PC Free</a:t>
            </a:r>
          </a:p>
          <a:p>
            <a:r>
              <a:rPr lang="en-US" sz="1400" b="1" dirty="0" smtClean="0">
                <a:solidFill>
                  <a:schemeClr val="dk1"/>
                </a:solidFill>
              </a:rPr>
              <a:t>Independence for all iOS devices.</a:t>
            </a:r>
          </a:p>
        </p:txBody>
      </p:sp>
      <p:sp>
        <p:nvSpPr>
          <p:cNvPr id="8" name="TextBox 7"/>
          <p:cNvSpPr txBox="1"/>
          <p:nvPr/>
        </p:nvSpPr>
        <p:spPr>
          <a:xfrm>
            <a:off x="381002" y="1676389"/>
            <a:ext cx="8305800" cy="1384995"/>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With iOS 5, you no longer need a computer to own an iPad, iPhone, or iPod touch. </a:t>
            </a:r>
          </a:p>
          <a:p>
            <a:pPr marL="274320" indent="-274320">
              <a:buClr>
                <a:schemeClr val="accent1"/>
              </a:buClr>
              <a:buFont typeface="Wingdings" pitchFamily="2" charset="2"/>
              <a:buChar char="Ø"/>
            </a:pPr>
            <a:r>
              <a:rPr lang="en-US" sz="1400" dirty="0" smtClean="0">
                <a:solidFill>
                  <a:schemeClr val="dk1"/>
                </a:solidFill>
              </a:rPr>
              <a:t>Activate and set up your device wirelessly, right out of the box. </a:t>
            </a:r>
          </a:p>
          <a:p>
            <a:pPr marL="274320" indent="-274320">
              <a:buClr>
                <a:schemeClr val="accent1"/>
              </a:buClr>
              <a:buFont typeface="Wingdings" pitchFamily="2" charset="2"/>
              <a:buChar char="Ø"/>
            </a:pPr>
            <a:r>
              <a:rPr lang="en-US" sz="1400" dirty="0" smtClean="0">
                <a:solidFill>
                  <a:schemeClr val="dk1"/>
                </a:solidFill>
              </a:rPr>
              <a:t>Download free iOS software updates directly on your device. </a:t>
            </a:r>
          </a:p>
          <a:p>
            <a:pPr marL="274320" indent="-274320">
              <a:buClr>
                <a:schemeClr val="accent1"/>
              </a:buClr>
              <a:buFont typeface="Wingdings" pitchFamily="2" charset="2"/>
              <a:buChar char="Ø"/>
            </a:pPr>
            <a:r>
              <a:rPr lang="en-US" sz="1400" dirty="0" smtClean="0">
                <a:solidFill>
                  <a:schemeClr val="dk1"/>
                </a:solidFill>
              </a:rPr>
              <a:t>Do more with your apps — like editing your photos or adding new email folders — on your device, without the need for a Mac or PC. </a:t>
            </a:r>
          </a:p>
          <a:p>
            <a:pPr marL="274320" indent="-274320">
              <a:buClr>
                <a:schemeClr val="accent1"/>
              </a:buClr>
              <a:buFont typeface="Wingdings" pitchFamily="2" charset="2"/>
              <a:buChar char="Ø"/>
            </a:pPr>
            <a:r>
              <a:rPr lang="en-US" sz="1400" dirty="0" smtClean="0">
                <a:solidFill>
                  <a:schemeClr val="dk1"/>
                </a:solidFill>
              </a:rPr>
              <a:t>Back up and restore your device automatically using iCloud.</a:t>
            </a:r>
            <a:endParaRPr lang="en-US" sz="1400" dirty="0">
              <a:solidFill>
                <a:schemeClr val="dk1"/>
              </a:solidFill>
            </a:endParaRPr>
          </a:p>
        </p:txBody>
      </p:sp>
      <p:sp>
        <p:nvSpPr>
          <p:cNvPr id="11" name="TextBox 10"/>
          <p:cNvSpPr txBox="1"/>
          <p:nvPr/>
        </p:nvSpPr>
        <p:spPr>
          <a:xfrm>
            <a:off x="1164764" y="3554751"/>
            <a:ext cx="6727378" cy="461665"/>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Mail</a:t>
            </a:r>
          </a:p>
        </p:txBody>
      </p:sp>
      <p:sp>
        <p:nvSpPr>
          <p:cNvPr id="12" name="TextBox 11"/>
          <p:cNvSpPr txBox="1"/>
          <p:nvPr/>
        </p:nvSpPr>
        <p:spPr>
          <a:xfrm>
            <a:off x="380998" y="4229664"/>
            <a:ext cx="8305800" cy="1600438"/>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Format text using bold, italic, or underlined fonts. </a:t>
            </a:r>
          </a:p>
          <a:p>
            <a:pPr marL="274320" indent="-274320">
              <a:buClr>
                <a:schemeClr val="accent1"/>
              </a:buClr>
              <a:buFont typeface="Wingdings" pitchFamily="2" charset="2"/>
              <a:buChar char="Ø"/>
            </a:pPr>
            <a:r>
              <a:rPr lang="en-US" sz="1400" dirty="0" smtClean="0">
                <a:solidFill>
                  <a:schemeClr val="dk1"/>
                </a:solidFill>
              </a:rPr>
              <a:t>Create indents in the text of your message. </a:t>
            </a:r>
          </a:p>
          <a:p>
            <a:pPr marL="274320" indent="-274320">
              <a:buClr>
                <a:schemeClr val="accent1"/>
              </a:buClr>
              <a:buFont typeface="Wingdings" pitchFamily="2" charset="2"/>
              <a:buChar char="Ø"/>
            </a:pPr>
            <a:r>
              <a:rPr lang="en-US" sz="1400" dirty="0" smtClean="0">
                <a:solidFill>
                  <a:schemeClr val="dk1"/>
                </a:solidFill>
              </a:rPr>
              <a:t>Drag to rearrange names in address fields. </a:t>
            </a:r>
          </a:p>
          <a:p>
            <a:pPr marL="274320" indent="-274320">
              <a:buClr>
                <a:schemeClr val="accent1"/>
              </a:buClr>
              <a:buFont typeface="Wingdings" pitchFamily="2" charset="2"/>
              <a:buChar char="Ø"/>
            </a:pPr>
            <a:r>
              <a:rPr lang="en-US" sz="1400" dirty="0" smtClean="0">
                <a:solidFill>
                  <a:schemeClr val="dk1"/>
                </a:solidFill>
              </a:rPr>
              <a:t>Flag important messages. </a:t>
            </a:r>
          </a:p>
          <a:p>
            <a:pPr marL="274320" indent="-274320">
              <a:buClr>
                <a:schemeClr val="accent1"/>
              </a:buClr>
              <a:buFont typeface="Wingdings" pitchFamily="2" charset="2"/>
              <a:buChar char="Ø"/>
            </a:pPr>
            <a:r>
              <a:rPr lang="en-US" sz="1400" dirty="0" smtClean="0">
                <a:solidFill>
                  <a:schemeClr val="dk1"/>
                </a:solidFill>
              </a:rPr>
              <a:t>Even add and delete mailbox folders on the fly. </a:t>
            </a:r>
          </a:p>
          <a:p>
            <a:pPr marL="274320" indent="-274320">
              <a:buClr>
                <a:schemeClr val="accent1"/>
              </a:buClr>
              <a:buFont typeface="Wingdings" pitchFamily="2" charset="2"/>
              <a:buChar char="Ø"/>
            </a:pPr>
            <a:r>
              <a:rPr lang="en-US" sz="1400" dirty="0" smtClean="0">
                <a:solidFill>
                  <a:schemeClr val="dk1"/>
                </a:solidFill>
              </a:rPr>
              <a:t>If you’re looking for a specific email, you can now search in the body of messages. </a:t>
            </a:r>
          </a:p>
          <a:p>
            <a:pPr marL="274320" indent="-274320">
              <a:buClr>
                <a:schemeClr val="accent1"/>
              </a:buClr>
              <a:buFont typeface="Wingdings" pitchFamily="2" charset="2"/>
              <a:buChar char="Ø"/>
            </a:pPr>
            <a:r>
              <a:rPr lang="en-US" sz="1400" dirty="0" smtClean="0">
                <a:solidFill>
                  <a:schemeClr val="dk1"/>
                </a:solidFill>
              </a:rPr>
              <a:t>With iCloud, you get a free email account that stays up to date on all your devices.</a:t>
            </a:r>
            <a:endParaRPr lang="en-US" sz="1400" dirty="0">
              <a:solidFill>
                <a:schemeClr val="dk1"/>
              </a:solidFill>
            </a:endParaRPr>
          </a:p>
        </p:txBody>
      </p:sp>
      <p:cxnSp>
        <p:nvCxnSpPr>
          <p:cNvPr id="14" name="Straight Connector 13"/>
          <p:cNvCxnSpPr/>
          <p:nvPr/>
        </p:nvCxnSpPr>
        <p:spPr bwMode="auto">
          <a:xfrm>
            <a:off x="435429" y="3267715"/>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p:nvPr/>
        </p:nvPicPr>
        <p:blipFill>
          <a:blip r:embed="rId2"/>
          <a:srcRect/>
          <a:stretch>
            <a:fillRect/>
          </a:stretch>
        </p:blipFill>
        <p:spPr bwMode="auto">
          <a:xfrm>
            <a:off x="436615" y="1023422"/>
            <a:ext cx="591820" cy="591820"/>
          </a:xfrm>
          <a:prstGeom prst="rect">
            <a:avLst/>
          </a:prstGeom>
          <a:noFill/>
          <a:ln w="9525">
            <a:noFill/>
            <a:miter lim="800000"/>
            <a:headEnd/>
            <a:tailEnd/>
          </a:ln>
        </p:spPr>
      </p:pic>
      <p:pic>
        <p:nvPicPr>
          <p:cNvPr id="13" name="Picture 12"/>
          <p:cNvPicPr/>
          <p:nvPr/>
        </p:nvPicPr>
        <p:blipFill>
          <a:blip r:embed="rId3"/>
          <a:srcRect/>
          <a:stretch>
            <a:fillRect/>
          </a:stretch>
        </p:blipFill>
        <p:spPr bwMode="auto">
          <a:xfrm>
            <a:off x="399436" y="3483006"/>
            <a:ext cx="591820" cy="591820"/>
          </a:xfrm>
          <a:prstGeom prst="rect">
            <a:avLst/>
          </a:prstGeom>
          <a:noFill/>
          <a:ln w="9525">
            <a:noFill/>
            <a:miter lim="800000"/>
            <a:headEnd/>
            <a:tailEnd/>
          </a:ln>
        </p:spPr>
      </p:pic>
      <p:sp>
        <p:nvSpPr>
          <p:cNvPr id="17" name="Slide Number Placeholder 16"/>
          <p:cNvSpPr>
            <a:spLocks noGrp="1"/>
          </p:cNvSpPr>
          <p:nvPr>
            <p:ph type="sldNum" sz="quarter" idx="10"/>
          </p:nvPr>
        </p:nvSpPr>
        <p:spPr/>
        <p:txBody>
          <a:bodyPr/>
          <a:lstStyle/>
          <a:p>
            <a:pPr>
              <a:defRPr/>
            </a:pPr>
            <a:fld id="{6949B985-AFA6-486D-AA9D-519076FA38DB}" type="slidenum">
              <a:rPr lang="en-US" altLang="en-US" smtClean="0"/>
              <a:pPr>
                <a:defRPr/>
              </a:pPr>
              <a:t>10</a:t>
            </a:fld>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995542"/>
            <a:ext cx="6727378" cy="461665"/>
          </a:xfrm>
          <a:prstGeom prst="rect">
            <a:avLst/>
          </a:prstGeom>
          <a:noFill/>
        </p:spPr>
        <p:txBody>
          <a:bodyPr wrap="square" rtlCol="0">
            <a:spAutoFit/>
          </a:bodyPr>
          <a:lstStyle/>
          <a:p>
            <a:r>
              <a:rPr lang="en-US" sz="2400" b="1" dirty="0" smtClean="0">
                <a:solidFill>
                  <a:schemeClr val="dk1"/>
                </a:solidFill>
              </a:rPr>
              <a:t>Calendar</a:t>
            </a:r>
          </a:p>
        </p:txBody>
      </p:sp>
      <p:sp>
        <p:nvSpPr>
          <p:cNvPr id="8" name="TextBox 7"/>
          <p:cNvSpPr txBox="1"/>
          <p:nvPr/>
        </p:nvSpPr>
        <p:spPr>
          <a:xfrm>
            <a:off x="381002" y="1605139"/>
            <a:ext cx="8305800" cy="1600438"/>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Get more perspective on your schedule with year view on iPad and week view on iPhone and iPod touch. </a:t>
            </a:r>
          </a:p>
          <a:p>
            <a:pPr marL="274320" indent="-274320">
              <a:buClr>
                <a:schemeClr val="accent1"/>
              </a:buClr>
              <a:buFont typeface="Wingdings" pitchFamily="2" charset="2"/>
              <a:buChar char="Ø"/>
            </a:pPr>
            <a:r>
              <a:rPr lang="en-US" sz="1400" dirty="0" smtClean="0">
                <a:solidFill>
                  <a:schemeClr val="dk1"/>
                </a:solidFill>
              </a:rPr>
              <a:t>Tap to create an event and drag to adjust the time and duration. </a:t>
            </a:r>
          </a:p>
          <a:p>
            <a:pPr marL="274320" indent="-274320">
              <a:buClr>
                <a:schemeClr val="accent1"/>
              </a:buClr>
              <a:buFont typeface="Wingdings" pitchFamily="2" charset="2"/>
              <a:buChar char="Ø"/>
            </a:pPr>
            <a:r>
              <a:rPr lang="en-US" sz="1400" dirty="0" smtClean="0">
                <a:solidFill>
                  <a:schemeClr val="dk1"/>
                </a:solidFill>
              </a:rPr>
              <a:t>Add, rename, and delete calendars directly from your device. </a:t>
            </a:r>
          </a:p>
          <a:p>
            <a:pPr marL="274320" indent="-274320">
              <a:buClr>
                <a:schemeClr val="accent1"/>
              </a:buClr>
              <a:buFont typeface="Wingdings" pitchFamily="2" charset="2"/>
              <a:buChar char="Ø"/>
            </a:pPr>
            <a:r>
              <a:rPr lang="en-US" sz="1400" dirty="0" smtClean="0">
                <a:solidFill>
                  <a:schemeClr val="dk1"/>
                </a:solidFill>
              </a:rPr>
              <a:t>View event attachments without leaving the Calendar app. </a:t>
            </a:r>
          </a:p>
          <a:p>
            <a:pPr marL="274320" indent="-274320">
              <a:buClr>
                <a:schemeClr val="accent1"/>
              </a:buClr>
              <a:buFont typeface="Wingdings" pitchFamily="2" charset="2"/>
              <a:buChar char="Ø"/>
            </a:pPr>
            <a:r>
              <a:rPr lang="en-US" sz="1400" dirty="0" smtClean="0">
                <a:solidFill>
                  <a:schemeClr val="dk1"/>
                </a:solidFill>
              </a:rPr>
              <a:t>iCloud lets you share calendars with friends and family, and it keeps your events in sync on all your devices.</a:t>
            </a:r>
            <a:endParaRPr lang="en-US" sz="1400" dirty="0">
              <a:solidFill>
                <a:schemeClr val="dk1"/>
              </a:solidFill>
            </a:endParaRPr>
          </a:p>
        </p:txBody>
      </p:sp>
      <p:sp>
        <p:nvSpPr>
          <p:cNvPr id="11" name="TextBox 10"/>
          <p:cNvSpPr txBox="1"/>
          <p:nvPr/>
        </p:nvSpPr>
        <p:spPr>
          <a:xfrm>
            <a:off x="1164764" y="3533940"/>
            <a:ext cx="6727378" cy="461665"/>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Game Center</a:t>
            </a:r>
          </a:p>
        </p:txBody>
      </p:sp>
      <p:sp>
        <p:nvSpPr>
          <p:cNvPr id="12" name="TextBox 11"/>
          <p:cNvSpPr txBox="1"/>
          <p:nvPr/>
        </p:nvSpPr>
        <p:spPr>
          <a:xfrm>
            <a:off x="380998" y="4208853"/>
            <a:ext cx="8305800" cy="1815882"/>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Post a profile picture. Meet your match with new friend recommendations based on the games you play and the players you already know. </a:t>
            </a:r>
          </a:p>
          <a:p>
            <a:pPr marL="274320" indent="-274320">
              <a:buClr>
                <a:schemeClr val="accent1"/>
              </a:buClr>
              <a:buFont typeface="Wingdings" pitchFamily="2" charset="2"/>
              <a:buChar char="Ø"/>
            </a:pPr>
            <a:r>
              <a:rPr lang="en-US" sz="1400" dirty="0" smtClean="0">
                <a:solidFill>
                  <a:schemeClr val="dk1"/>
                </a:solidFill>
              </a:rPr>
              <a:t>Discover new games without leaving Game Center. And size up an opponent on the spot with new overall achievement scores.</a:t>
            </a:r>
          </a:p>
          <a:p>
            <a:pPr marL="274320" indent="-274320">
              <a:buClr>
                <a:schemeClr val="accent1"/>
              </a:buClr>
              <a:buFont typeface="Wingdings" pitchFamily="2" charset="2"/>
              <a:buChar char="Ø"/>
            </a:pPr>
            <a:r>
              <a:rPr lang="en-US" sz="1400" dirty="0" smtClean="0">
                <a:solidFill>
                  <a:schemeClr val="dk1"/>
                </a:solidFill>
              </a:rPr>
              <a:t>Addition of turned-base game support. With turn-based games, players can play when they want and Game Center will manage each turn for them. </a:t>
            </a:r>
          </a:p>
          <a:p>
            <a:pPr marL="274320" indent="-274320">
              <a:buClr>
                <a:schemeClr val="accent1"/>
              </a:buClr>
              <a:buFont typeface="Wingdings" pitchFamily="2" charset="2"/>
              <a:buChar char="Ø"/>
            </a:pPr>
            <a:r>
              <a:rPr lang="en-US" sz="1400" dirty="0" smtClean="0">
                <a:solidFill>
                  <a:schemeClr val="dk1"/>
                </a:solidFill>
              </a:rPr>
              <a:t>Add players to existing multi-player games.</a:t>
            </a:r>
          </a:p>
          <a:p>
            <a:pPr marL="274320" indent="-274320">
              <a:buClr>
                <a:schemeClr val="accent1"/>
              </a:buClr>
              <a:buFont typeface="Wingdings" pitchFamily="2" charset="2"/>
              <a:buChar char="Ø"/>
            </a:pPr>
            <a:r>
              <a:rPr lang="en-US" sz="1400" dirty="0" smtClean="0">
                <a:solidFill>
                  <a:schemeClr val="dk1"/>
                </a:solidFill>
              </a:rPr>
              <a:t>Displaying achievement notification banners, and support for distinct icons for each leader board.</a:t>
            </a:r>
            <a:endParaRPr lang="en-US" sz="1400" dirty="0">
              <a:solidFill>
                <a:schemeClr val="dk1"/>
              </a:solidFill>
            </a:endParaRPr>
          </a:p>
        </p:txBody>
      </p:sp>
      <p:cxnSp>
        <p:nvCxnSpPr>
          <p:cNvPr id="14" name="Straight Connector 13"/>
          <p:cNvCxnSpPr/>
          <p:nvPr/>
        </p:nvCxnSpPr>
        <p:spPr bwMode="auto">
          <a:xfrm>
            <a:off x="435429" y="3326073"/>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5" name="Picture 14"/>
          <p:cNvPicPr/>
          <p:nvPr/>
        </p:nvPicPr>
        <p:blipFill>
          <a:blip r:embed="rId2"/>
          <a:srcRect/>
          <a:stretch>
            <a:fillRect/>
          </a:stretch>
        </p:blipFill>
        <p:spPr bwMode="auto">
          <a:xfrm>
            <a:off x="430753" y="939946"/>
            <a:ext cx="591820" cy="591820"/>
          </a:xfrm>
          <a:prstGeom prst="rect">
            <a:avLst/>
          </a:prstGeom>
          <a:noFill/>
          <a:ln w="9525">
            <a:noFill/>
            <a:miter lim="800000"/>
            <a:headEnd/>
            <a:tailEnd/>
          </a:ln>
        </p:spPr>
      </p:pic>
      <p:pic>
        <p:nvPicPr>
          <p:cNvPr id="16" name="Picture 15"/>
          <p:cNvPicPr/>
          <p:nvPr/>
        </p:nvPicPr>
        <p:blipFill>
          <a:blip r:embed="rId3"/>
          <a:srcRect/>
          <a:stretch>
            <a:fillRect/>
          </a:stretch>
        </p:blipFill>
        <p:spPr bwMode="auto">
          <a:xfrm>
            <a:off x="413505" y="3479447"/>
            <a:ext cx="591820" cy="591820"/>
          </a:xfrm>
          <a:prstGeom prst="rect">
            <a:avLst/>
          </a:prstGeom>
          <a:noFill/>
          <a:ln w="9525">
            <a:noFill/>
            <a:miter lim="800000"/>
            <a:headEnd/>
            <a:tailEnd/>
          </a:ln>
        </p:spPr>
      </p:pic>
      <p:sp>
        <p:nvSpPr>
          <p:cNvPr id="17" name="Slide Number Placeholder 16"/>
          <p:cNvSpPr>
            <a:spLocks noGrp="1"/>
          </p:cNvSpPr>
          <p:nvPr>
            <p:ph type="sldNum" sz="quarter" idx="10"/>
          </p:nvPr>
        </p:nvSpPr>
        <p:spPr/>
        <p:txBody>
          <a:bodyPr/>
          <a:lstStyle/>
          <a:p>
            <a:pPr>
              <a:defRPr/>
            </a:pPr>
            <a:fld id="{6949B985-AFA6-486D-AA9D-519076FA38DB}" type="slidenum">
              <a:rPr lang="en-US" altLang="en-US" smtClean="0"/>
              <a:pPr>
                <a:defRPr/>
              </a:pPr>
              <a:t>11</a:t>
            </a:fld>
            <a:endParaRPr lang="en-US"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1066792"/>
            <a:ext cx="6727378" cy="461665"/>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Wi-Fi Sync</a:t>
            </a:r>
          </a:p>
        </p:txBody>
      </p:sp>
      <p:sp>
        <p:nvSpPr>
          <p:cNvPr id="8" name="TextBox 7"/>
          <p:cNvSpPr txBox="1"/>
          <p:nvPr/>
        </p:nvSpPr>
        <p:spPr>
          <a:xfrm>
            <a:off x="381002" y="1676389"/>
            <a:ext cx="8305800" cy="1323439"/>
          </a:xfrm>
          <a:prstGeom prst="rect">
            <a:avLst/>
          </a:prstGeom>
          <a:noFill/>
        </p:spPr>
        <p:txBody>
          <a:bodyPr wrap="square" rtlCol="0">
            <a:spAutoFit/>
          </a:bodyPr>
          <a:lstStyle/>
          <a:p>
            <a:pPr marL="274320" indent="-274320">
              <a:buClr>
                <a:schemeClr val="accent1"/>
              </a:buClr>
              <a:buFont typeface="Wingdings" pitchFamily="2" charset="2"/>
              <a:buChar char="Ø"/>
            </a:pPr>
            <a:r>
              <a:rPr lang="en-US" sz="1600" dirty="0" smtClean="0">
                <a:solidFill>
                  <a:schemeClr val="dk1"/>
                </a:solidFill>
              </a:rPr>
              <a:t>Wirelessly sync your iOS device to your Mac or PC over a shared Wi-Fi connection. </a:t>
            </a:r>
          </a:p>
          <a:p>
            <a:pPr marL="274320" indent="-274320">
              <a:buClr>
                <a:schemeClr val="accent1"/>
              </a:buClr>
              <a:buFont typeface="Wingdings" pitchFamily="2" charset="2"/>
              <a:buChar char="Ø"/>
            </a:pPr>
            <a:r>
              <a:rPr lang="en-US" sz="1600" dirty="0" smtClean="0">
                <a:solidFill>
                  <a:schemeClr val="dk1"/>
                </a:solidFill>
              </a:rPr>
              <a:t>Every time you connect your iOS device to a power source (say, overnight for charging), it automatically syncs and backs up any new content to iTunes. </a:t>
            </a:r>
          </a:p>
          <a:p>
            <a:pPr marL="274320" indent="-274320">
              <a:buClr>
                <a:schemeClr val="accent1"/>
              </a:buClr>
              <a:buFont typeface="Wingdings" pitchFamily="2" charset="2"/>
              <a:buChar char="Ø"/>
            </a:pPr>
            <a:r>
              <a:rPr lang="en-US" sz="1600" dirty="0" smtClean="0">
                <a:solidFill>
                  <a:schemeClr val="dk1"/>
                </a:solidFill>
              </a:rPr>
              <a:t>So you always have your movies, TV shows, home videos, and photo albums everywhere you want them.</a:t>
            </a:r>
            <a:endParaRPr lang="en-US" sz="1600" dirty="0">
              <a:solidFill>
                <a:schemeClr val="dk1"/>
              </a:solidFill>
            </a:endParaRPr>
          </a:p>
        </p:txBody>
      </p:sp>
      <p:sp>
        <p:nvSpPr>
          <p:cNvPr id="11" name="TextBox 10"/>
          <p:cNvSpPr txBox="1"/>
          <p:nvPr/>
        </p:nvSpPr>
        <p:spPr>
          <a:xfrm>
            <a:off x="1164764" y="3676440"/>
            <a:ext cx="6727378" cy="461665"/>
          </a:xfrm>
          <a:prstGeom prst="rect">
            <a:avLst/>
          </a:prstGeom>
          <a:noFill/>
        </p:spPr>
        <p:txBody>
          <a:bodyPr wrap="square" rtlCol="0">
            <a:spAutoFit/>
          </a:bodyPr>
          <a:lstStyle/>
          <a:p>
            <a:r>
              <a:rPr lang="en-US" sz="2400" b="1" dirty="0" smtClean="0">
                <a:solidFill>
                  <a:schemeClr val="dk1"/>
                </a:solidFill>
              </a:rPr>
              <a:t>Multitasking Gestures for iPad</a:t>
            </a:r>
          </a:p>
        </p:txBody>
      </p:sp>
      <p:sp>
        <p:nvSpPr>
          <p:cNvPr id="12" name="TextBox 11"/>
          <p:cNvSpPr txBox="1"/>
          <p:nvPr/>
        </p:nvSpPr>
        <p:spPr>
          <a:xfrm>
            <a:off x="380998" y="4351353"/>
            <a:ext cx="8305800" cy="1077218"/>
          </a:xfrm>
          <a:prstGeom prst="rect">
            <a:avLst/>
          </a:prstGeom>
          <a:noFill/>
        </p:spPr>
        <p:txBody>
          <a:bodyPr wrap="square" rtlCol="0">
            <a:spAutoFit/>
          </a:bodyPr>
          <a:lstStyle/>
          <a:p>
            <a:pPr marL="274320" indent="-274320">
              <a:buClr>
                <a:schemeClr val="accent1"/>
              </a:buClr>
              <a:buFont typeface="Wingdings" pitchFamily="2" charset="2"/>
              <a:buChar char="Ø"/>
            </a:pPr>
            <a:r>
              <a:rPr lang="en-US" sz="1600" dirty="0" smtClean="0">
                <a:solidFill>
                  <a:schemeClr val="dk1"/>
                </a:solidFill>
              </a:rPr>
              <a:t>iOS 5 includes a few new moves and shortcuts to help you get around even quicker on your iPad: Using four or five fingers, swipe up to reveal the multitasking bar</a:t>
            </a:r>
          </a:p>
          <a:p>
            <a:pPr marL="274320" indent="-274320">
              <a:buClr>
                <a:schemeClr val="accent1"/>
              </a:buClr>
              <a:buFont typeface="Wingdings" pitchFamily="2" charset="2"/>
              <a:buChar char="Ø"/>
            </a:pPr>
            <a:r>
              <a:rPr lang="en-US" sz="1600" dirty="0" smtClean="0">
                <a:solidFill>
                  <a:schemeClr val="dk1"/>
                </a:solidFill>
              </a:rPr>
              <a:t>Pinch to return to the Home screen</a:t>
            </a:r>
          </a:p>
          <a:p>
            <a:pPr marL="274320" indent="-274320">
              <a:buClr>
                <a:schemeClr val="accent1"/>
              </a:buClr>
              <a:buFont typeface="Wingdings" pitchFamily="2" charset="2"/>
              <a:buChar char="Ø"/>
            </a:pPr>
            <a:r>
              <a:rPr lang="en-US" sz="1600" dirty="0" smtClean="0">
                <a:solidFill>
                  <a:schemeClr val="dk1"/>
                </a:solidFill>
              </a:rPr>
              <a:t>Swipe left or right to switch between apps.</a:t>
            </a:r>
            <a:endParaRPr lang="en-US" sz="1600" dirty="0">
              <a:solidFill>
                <a:schemeClr val="dk1"/>
              </a:solidFill>
            </a:endParaRPr>
          </a:p>
        </p:txBody>
      </p:sp>
      <p:cxnSp>
        <p:nvCxnSpPr>
          <p:cNvPr id="14" name="Straight Connector 13"/>
          <p:cNvCxnSpPr/>
          <p:nvPr/>
        </p:nvCxnSpPr>
        <p:spPr bwMode="auto">
          <a:xfrm>
            <a:off x="435429" y="3284507"/>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p:nvPr/>
        </p:nvPicPr>
        <p:blipFill>
          <a:blip r:embed="rId2"/>
          <a:srcRect/>
          <a:stretch>
            <a:fillRect/>
          </a:stretch>
        </p:blipFill>
        <p:spPr bwMode="auto">
          <a:xfrm>
            <a:off x="432093" y="997128"/>
            <a:ext cx="591820" cy="591820"/>
          </a:xfrm>
          <a:prstGeom prst="rect">
            <a:avLst/>
          </a:prstGeom>
          <a:noFill/>
          <a:ln w="9525">
            <a:noFill/>
            <a:miter lim="800000"/>
            <a:headEnd/>
            <a:tailEnd/>
          </a:ln>
        </p:spPr>
      </p:pic>
      <p:pic>
        <p:nvPicPr>
          <p:cNvPr id="13" name="Picture 12"/>
          <p:cNvPicPr/>
          <p:nvPr/>
        </p:nvPicPr>
        <p:blipFill>
          <a:blip r:embed="rId3"/>
          <a:srcRect/>
          <a:stretch>
            <a:fillRect/>
          </a:stretch>
        </p:blipFill>
        <p:spPr bwMode="auto">
          <a:xfrm>
            <a:off x="405297" y="3626483"/>
            <a:ext cx="591820" cy="591820"/>
          </a:xfrm>
          <a:prstGeom prst="rect">
            <a:avLst/>
          </a:prstGeom>
          <a:noFill/>
          <a:ln w="9525">
            <a:noFill/>
            <a:miter lim="800000"/>
            <a:headEnd/>
            <a:tailEnd/>
          </a:ln>
        </p:spPr>
      </p:pic>
      <p:sp>
        <p:nvSpPr>
          <p:cNvPr id="17" name="Slide Number Placeholder 16"/>
          <p:cNvSpPr>
            <a:spLocks noGrp="1"/>
          </p:cNvSpPr>
          <p:nvPr>
            <p:ph type="sldNum" sz="quarter" idx="10"/>
          </p:nvPr>
        </p:nvSpPr>
        <p:spPr/>
        <p:txBody>
          <a:bodyPr/>
          <a:lstStyle/>
          <a:p>
            <a:pPr>
              <a:defRPr/>
            </a:pPr>
            <a:fld id="{6949B985-AFA6-486D-AA9D-519076FA38DB}" type="slidenum">
              <a:rPr lang="en-US" altLang="en-US" smtClean="0"/>
              <a:pPr>
                <a:defRPr/>
              </a:pPr>
              <a:t>12</a:t>
            </a:fld>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graphicFrame>
        <p:nvGraphicFramePr>
          <p:cNvPr id="15" name="Table 14"/>
          <p:cNvGraphicFramePr>
            <a:graphicFrameLocks noGrp="1"/>
          </p:cNvGraphicFramePr>
          <p:nvPr/>
        </p:nvGraphicFramePr>
        <p:xfrm>
          <a:off x="370115" y="1309910"/>
          <a:ext cx="8371112" cy="4503060"/>
        </p:xfrm>
        <a:graphic>
          <a:graphicData uri="http://schemas.openxmlformats.org/drawingml/2006/table">
            <a:tbl>
              <a:tblPr firstRow="1" bandRow="1">
                <a:tableStyleId>{16D9F66E-5EB9-4882-86FB-DCBF35E3C3E4}</a:tableStyleId>
              </a:tblPr>
              <a:tblGrid>
                <a:gridCol w="4185556"/>
                <a:gridCol w="4185556"/>
              </a:tblGrid>
              <a:tr h="11257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dk1"/>
                          </a:solidFill>
                          <a:latin typeface="+mn-lt"/>
                          <a:ea typeface="+mn-ea"/>
                          <a:cs typeface="+mn-cs"/>
                        </a:rPr>
                        <a:t>             </a:t>
                      </a:r>
                    </a:p>
                    <a:p>
                      <a:pPr algn="ctr"/>
                      <a:endParaRPr lang="en-US"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dk1"/>
                          </a:solidFill>
                          <a:latin typeface="+mn-lt"/>
                          <a:ea typeface="+mn-ea"/>
                          <a:cs typeface="+mn-cs"/>
                        </a:rPr>
                        <a:t>                      Core Image</a:t>
                      </a:r>
                    </a:p>
                  </a:txBody>
                  <a:tcPr anchor="ctr"/>
                </a:tc>
              </a:tr>
              <a:tr h="1125765">
                <a:tc>
                  <a:txBody>
                    <a:bodyPr/>
                    <a:lstStyle/>
                    <a:p>
                      <a:endParaRPr lang="en-US" dirty="0"/>
                    </a:p>
                  </a:txBody>
                  <a:tcPr anchor="ctr"/>
                </a:tc>
                <a:tc>
                  <a:txBody>
                    <a:bodyPr/>
                    <a:lstStyle/>
                    <a:p>
                      <a:endParaRPr lang="en-US" dirty="0"/>
                    </a:p>
                  </a:txBody>
                  <a:tcPr anchor="ctr"/>
                </a:tc>
              </a:tr>
              <a:tr h="1125765">
                <a:tc>
                  <a:txBody>
                    <a:bodyPr/>
                    <a:lstStyle/>
                    <a:p>
                      <a:endParaRPr lang="en-US" dirty="0"/>
                    </a:p>
                  </a:txBody>
                  <a:tcPr anchor="ctr"/>
                </a:tc>
                <a:tc>
                  <a:txBody>
                    <a:bodyPr/>
                    <a:lstStyle/>
                    <a:p>
                      <a:endParaRPr lang="en-US" dirty="0"/>
                    </a:p>
                  </a:txBody>
                  <a:tcPr anchor="ctr"/>
                </a:tc>
              </a:tr>
              <a:tr h="1125765">
                <a:tc>
                  <a:txBody>
                    <a:bodyPr/>
                    <a:lstStyle/>
                    <a:p>
                      <a:endParaRPr lang="en-US" dirty="0"/>
                    </a:p>
                  </a:txBody>
                  <a:tcPr anchor="ctr"/>
                </a:tc>
                <a:tc>
                  <a:txBody>
                    <a:bodyPr/>
                    <a:lstStyle/>
                    <a:p>
                      <a:endParaRPr lang="en-US" dirty="0"/>
                    </a:p>
                  </a:txBody>
                  <a:tcPr anchor="ctr"/>
                </a:tc>
              </a:tr>
            </a:tbl>
          </a:graphicData>
        </a:graphic>
      </p:graphicFrame>
      <p:sp>
        <p:nvSpPr>
          <p:cNvPr id="24" name="Rectangle 23"/>
          <p:cNvSpPr/>
          <p:nvPr/>
        </p:nvSpPr>
        <p:spPr>
          <a:xfrm>
            <a:off x="1681807" y="2863333"/>
            <a:ext cx="1826141" cy="369332"/>
          </a:xfrm>
          <a:prstGeom prst="rect">
            <a:avLst/>
          </a:prstGeom>
        </p:spPr>
        <p:txBody>
          <a:bodyPr wrap="none">
            <a:spAutoFit/>
          </a:bodyPr>
          <a:lstStyle/>
          <a:p>
            <a:pPr algn="r" fontAlgn="auto">
              <a:spcBef>
                <a:spcPts val="0"/>
              </a:spcBef>
              <a:spcAft>
                <a:spcPts val="0"/>
              </a:spcAft>
              <a:defRPr/>
            </a:pPr>
            <a:r>
              <a:rPr lang="en-US" b="1" dirty="0" smtClean="0">
                <a:solidFill>
                  <a:schemeClr val="dk1"/>
                </a:solidFill>
              </a:rPr>
              <a:t>iCloud Storage</a:t>
            </a:r>
          </a:p>
        </p:txBody>
      </p:sp>
      <p:sp>
        <p:nvSpPr>
          <p:cNvPr id="25" name="Rectangle 24"/>
          <p:cNvSpPr/>
          <p:nvPr/>
        </p:nvSpPr>
        <p:spPr>
          <a:xfrm>
            <a:off x="1745483" y="3843047"/>
            <a:ext cx="2492990" cy="646331"/>
          </a:xfrm>
          <a:prstGeom prst="rect">
            <a:avLst/>
          </a:prstGeom>
        </p:spPr>
        <p:txBody>
          <a:bodyPr wrap="none">
            <a:spAutoFit/>
          </a:bodyPr>
          <a:lstStyle/>
          <a:p>
            <a:pPr fontAlgn="auto">
              <a:spcBef>
                <a:spcPts val="0"/>
              </a:spcBef>
              <a:spcAft>
                <a:spcPts val="0"/>
              </a:spcAft>
              <a:defRPr/>
            </a:pPr>
            <a:r>
              <a:rPr lang="en-US" b="1" dirty="0" smtClean="0">
                <a:solidFill>
                  <a:schemeClr val="dk1"/>
                </a:solidFill>
              </a:rPr>
              <a:t>Automatic Reference</a:t>
            </a:r>
            <a:br>
              <a:rPr lang="en-US" b="1" dirty="0" smtClean="0">
                <a:solidFill>
                  <a:schemeClr val="dk1"/>
                </a:solidFill>
              </a:rPr>
            </a:br>
            <a:r>
              <a:rPr lang="en-US" b="1" dirty="0" smtClean="0">
                <a:solidFill>
                  <a:schemeClr val="dk1"/>
                </a:solidFill>
              </a:rPr>
              <a:t>Counting (ARC)</a:t>
            </a:r>
          </a:p>
        </p:txBody>
      </p:sp>
      <p:sp>
        <p:nvSpPr>
          <p:cNvPr id="26" name="Rectangle 25"/>
          <p:cNvSpPr/>
          <p:nvPr/>
        </p:nvSpPr>
        <p:spPr>
          <a:xfrm>
            <a:off x="1708573" y="5127563"/>
            <a:ext cx="1544012" cy="369332"/>
          </a:xfrm>
          <a:prstGeom prst="rect">
            <a:avLst/>
          </a:prstGeom>
        </p:spPr>
        <p:txBody>
          <a:bodyPr wrap="none">
            <a:spAutoFit/>
          </a:bodyPr>
          <a:lstStyle/>
          <a:p>
            <a:pPr algn="r" fontAlgn="auto">
              <a:spcBef>
                <a:spcPts val="0"/>
              </a:spcBef>
              <a:spcAft>
                <a:spcPts val="0"/>
              </a:spcAft>
              <a:defRPr/>
            </a:pPr>
            <a:r>
              <a:rPr lang="en-US" b="1" dirty="0" smtClean="0">
                <a:solidFill>
                  <a:schemeClr val="dk1"/>
                </a:solidFill>
              </a:rPr>
              <a:t>Storyboards</a:t>
            </a:r>
          </a:p>
        </p:txBody>
      </p:sp>
      <p:sp>
        <p:nvSpPr>
          <p:cNvPr id="27" name="Rectangle 26"/>
          <p:cNvSpPr/>
          <p:nvPr/>
        </p:nvSpPr>
        <p:spPr>
          <a:xfrm>
            <a:off x="5952379" y="2829316"/>
            <a:ext cx="1462900" cy="369332"/>
          </a:xfrm>
          <a:prstGeom prst="rect">
            <a:avLst/>
          </a:prstGeom>
        </p:spPr>
        <p:txBody>
          <a:bodyPr wrap="none">
            <a:spAutoFit/>
          </a:bodyPr>
          <a:lstStyle/>
          <a:p>
            <a:pPr algn="r" fontAlgn="auto">
              <a:spcBef>
                <a:spcPts val="0"/>
              </a:spcBef>
              <a:spcAft>
                <a:spcPts val="0"/>
              </a:spcAft>
              <a:defRPr/>
            </a:pPr>
            <a:r>
              <a:rPr lang="en-US" b="1" dirty="0" smtClean="0">
                <a:solidFill>
                  <a:schemeClr val="dk1"/>
                </a:solidFill>
              </a:rPr>
              <a:t>OpenGL ES</a:t>
            </a:r>
          </a:p>
        </p:txBody>
      </p:sp>
      <p:sp>
        <p:nvSpPr>
          <p:cNvPr id="28" name="Rectangle 27"/>
          <p:cNvSpPr/>
          <p:nvPr/>
        </p:nvSpPr>
        <p:spPr>
          <a:xfrm>
            <a:off x="5988327" y="3995448"/>
            <a:ext cx="2044149" cy="369332"/>
          </a:xfrm>
          <a:prstGeom prst="rect">
            <a:avLst/>
          </a:prstGeom>
        </p:spPr>
        <p:txBody>
          <a:bodyPr wrap="none">
            <a:spAutoFit/>
          </a:bodyPr>
          <a:lstStyle/>
          <a:p>
            <a:pPr algn="r" fontAlgn="auto">
              <a:spcBef>
                <a:spcPts val="0"/>
              </a:spcBef>
              <a:spcAft>
                <a:spcPts val="0"/>
              </a:spcAft>
              <a:defRPr/>
            </a:pPr>
            <a:r>
              <a:rPr lang="en-US" b="1" dirty="0" smtClean="0">
                <a:solidFill>
                  <a:schemeClr val="dk1"/>
                </a:solidFill>
              </a:rPr>
              <a:t>New Instruments</a:t>
            </a:r>
          </a:p>
        </p:txBody>
      </p:sp>
      <p:sp>
        <p:nvSpPr>
          <p:cNvPr id="29" name="Rectangle 28"/>
          <p:cNvSpPr/>
          <p:nvPr/>
        </p:nvSpPr>
        <p:spPr>
          <a:xfrm>
            <a:off x="5991311" y="5127563"/>
            <a:ext cx="2364750" cy="369332"/>
          </a:xfrm>
          <a:prstGeom prst="rect">
            <a:avLst/>
          </a:prstGeom>
        </p:spPr>
        <p:txBody>
          <a:bodyPr wrap="none">
            <a:spAutoFit/>
          </a:bodyPr>
          <a:lstStyle/>
          <a:p>
            <a:pPr algn="r" fontAlgn="auto">
              <a:spcBef>
                <a:spcPts val="0"/>
              </a:spcBef>
              <a:spcAft>
                <a:spcPts val="0"/>
              </a:spcAft>
              <a:defRPr/>
            </a:pPr>
            <a:r>
              <a:rPr lang="en-US" b="1" dirty="0" smtClean="0">
                <a:solidFill>
                  <a:schemeClr val="dk1"/>
                </a:solidFill>
              </a:rPr>
              <a:t>Location simulation</a:t>
            </a:r>
          </a:p>
        </p:txBody>
      </p:sp>
      <p:sp>
        <p:nvSpPr>
          <p:cNvPr id="30" name="Rectangle 29"/>
          <p:cNvSpPr/>
          <p:nvPr/>
        </p:nvSpPr>
        <p:spPr>
          <a:xfrm>
            <a:off x="1737632" y="1549177"/>
            <a:ext cx="2503714" cy="646331"/>
          </a:xfrm>
          <a:prstGeom prst="rect">
            <a:avLst/>
          </a:prstGeom>
        </p:spPr>
        <p:txBody>
          <a:bodyPr wrap="square">
            <a:spAutoFit/>
          </a:bodyPr>
          <a:lstStyle/>
          <a:p>
            <a:r>
              <a:rPr lang="en-US" b="1" dirty="0" smtClean="0">
                <a:solidFill>
                  <a:schemeClr val="dk1"/>
                </a:solidFill>
              </a:rPr>
              <a:t>AirPlay Mirroring for </a:t>
            </a:r>
            <a:br>
              <a:rPr lang="en-US" b="1" dirty="0" smtClean="0">
                <a:solidFill>
                  <a:schemeClr val="dk1"/>
                </a:solidFill>
              </a:rPr>
            </a:br>
            <a:r>
              <a:rPr lang="en-US" b="1" dirty="0" smtClean="0">
                <a:solidFill>
                  <a:schemeClr val="dk1"/>
                </a:solidFill>
              </a:rPr>
              <a:t>iPad 2</a:t>
            </a:r>
            <a:endParaRPr lang="en-US" dirty="0"/>
          </a:p>
        </p:txBody>
      </p:sp>
      <p:sp>
        <p:nvSpPr>
          <p:cNvPr id="31" name="Slide Number Placeholder 30"/>
          <p:cNvSpPr>
            <a:spLocks noGrp="1"/>
          </p:cNvSpPr>
          <p:nvPr>
            <p:ph type="sldNum" sz="quarter" idx="10"/>
          </p:nvPr>
        </p:nvSpPr>
        <p:spPr/>
        <p:txBody>
          <a:bodyPr/>
          <a:lstStyle/>
          <a:p>
            <a:pPr>
              <a:defRPr/>
            </a:pPr>
            <a:fld id="{6949B985-AFA6-486D-AA9D-519076FA38DB}" type="slidenum">
              <a:rPr lang="en-US" altLang="en-US" smtClean="0"/>
              <a:pPr>
                <a:defRPr/>
              </a:pPr>
              <a:t>13</a:t>
            </a:fld>
            <a:endParaRPr lang="en-US" altLang="en-US" dirty="0"/>
          </a:p>
        </p:txBody>
      </p:sp>
      <p:pic>
        <p:nvPicPr>
          <p:cNvPr id="2050" name="Picture 2" descr="C:\Documents and Settings\ss31157\Desktop\screens for anand - abhishek\Anand\automatic-reference-counting.png"/>
          <p:cNvPicPr>
            <a:picLocks noChangeAspect="1" noChangeArrowheads="1"/>
          </p:cNvPicPr>
          <p:nvPr/>
        </p:nvPicPr>
        <p:blipFill>
          <a:blip r:embed="rId2"/>
          <a:srcRect/>
          <a:stretch>
            <a:fillRect/>
          </a:stretch>
        </p:blipFill>
        <p:spPr bwMode="auto">
          <a:xfrm>
            <a:off x="663574" y="3746499"/>
            <a:ext cx="522593" cy="739775"/>
          </a:xfrm>
          <a:prstGeom prst="rect">
            <a:avLst/>
          </a:prstGeom>
          <a:noFill/>
        </p:spPr>
      </p:pic>
      <p:pic>
        <p:nvPicPr>
          <p:cNvPr id="2051" name="Picture 3" descr="C:\Documents and Settings\ss31157\Desktop\screens for anand - abhishek\Anand\storyboards.png"/>
          <p:cNvPicPr>
            <a:picLocks noChangeAspect="1" noChangeArrowheads="1"/>
          </p:cNvPicPr>
          <p:nvPr/>
        </p:nvPicPr>
        <p:blipFill>
          <a:blip r:embed="rId3"/>
          <a:srcRect/>
          <a:stretch>
            <a:fillRect/>
          </a:stretch>
        </p:blipFill>
        <p:spPr bwMode="auto">
          <a:xfrm>
            <a:off x="587375" y="5019675"/>
            <a:ext cx="1007806" cy="571500"/>
          </a:xfrm>
          <a:prstGeom prst="rect">
            <a:avLst/>
          </a:prstGeom>
          <a:noFill/>
        </p:spPr>
      </p:pic>
      <p:pic>
        <p:nvPicPr>
          <p:cNvPr id="2052" name="Picture 4" descr="C:\Documents and Settings\ss31157\Desktop\screens for anand - abhishek\Anand\core-image.png"/>
          <p:cNvPicPr>
            <a:picLocks noChangeAspect="1" noChangeArrowheads="1"/>
          </p:cNvPicPr>
          <p:nvPr/>
        </p:nvPicPr>
        <p:blipFill>
          <a:blip r:embed="rId4"/>
          <a:srcRect/>
          <a:stretch>
            <a:fillRect/>
          </a:stretch>
        </p:blipFill>
        <p:spPr bwMode="auto">
          <a:xfrm>
            <a:off x="4819650" y="1546225"/>
            <a:ext cx="621411" cy="739775"/>
          </a:xfrm>
          <a:prstGeom prst="rect">
            <a:avLst/>
          </a:prstGeom>
          <a:noFill/>
        </p:spPr>
      </p:pic>
      <p:pic>
        <p:nvPicPr>
          <p:cNvPr id="2053" name="Picture 5" descr="C:\Documents and Settings\ss31157\Desktop\screens for anand - abhishek\Anand\opengl-es.png"/>
          <p:cNvPicPr>
            <a:picLocks noChangeAspect="1" noChangeArrowheads="1"/>
          </p:cNvPicPr>
          <p:nvPr/>
        </p:nvPicPr>
        <p:blipFill>
          <a:blip r:embed="rId5"/>
          <a:srcRect/>
          <a:stretch>
            <a:fillRect/>
          </a:stretch>
        </p:blipFill>
        <p:spPr bwMode="auto">
          <a:xfrm>
            <a:off x="4692650" y="2860675"/>
            <a:ext cx="1140313" cy="368300"/>
          </a:xfrm>
          <a:prstGeom prst="rect">
            <a:avLst/>
          </a:prstGeom>
          <a:noFill/>
        </p:spPr>
      </p:pic>
      <p:pic>
        <p:nvPicPr>
          <p:cNvPr id="2054" name="Picture 6" descr="C:\Documents and Settings\ss31157\Desktop\screens for anand - abhishek\Anand\new-instruments.png"/>
          <p:cNvPicPr>
            <a:picLocks noChangeAspect="1" noChangeArrowheads="1"/>
          </p:cNvPicPr>
          <p:nvPr/>
        </p:nvPicPr>
        <p:blipFill>
          <a:blip r:embed="rId6"/>
          <a:srcRect/>
          <a:stretch>
            <a:fillRect/>
          </a:stretch>
        </p:blipFill>
        <p:spPr bwMode="auto">
          <a:xfrm>
            <a:off x="4889500" y="3816350"/>
            <a:ext cx="711200" cy="765908"/>
          </a:xfrm>
          <a:prstGeom prst="rect">
            <a:avLst/>
          </a:prstGeom>
          <a:noFill/>
        </p:spPr>
      </p:pic>
      <p:pic>
        <p:nvPicPr>
          <p:cNvPr id="2055" name="Picture 7" descr="C:\Documents and Settings\ss31157\Desktop\screens for anand - abhishek\Anand\location-simulation.png"/>
          <p:cNvPicPr>
            <a:picLocks noChangeAspect="1" noChangeArrowheads="1"/>
          </p:cNvPicPr>
          <p:nvPr/>
        </p:nvPicPr>
        <p:blipFill>
          <a:blip r:embed="rId7"/>
          <a:srcRect/>
          <a:stretch>
            <a:fillRect/>
          </a:stretch>
        </p:blipFill>
        <p:spPr bwMode="auto">
          <a:xfrm>
            <a:off x="4914900" y="4914900"/>
            <a:ext cx="704850" cy="750324"/>
          </a:xfrm>
          <a:prstGeom prst="rect">
            <a:avLst/>
          </a:prstGeom>
          <a:noFill/>
        </p:spPr>
      </p:pic>
      <p:pic>
        <p:nvPicPr>
          <p:cNvPr id="2056" name="Picture 8" descr="C:\Documents and Settings\ss31157\Desktop\screens for anand - abhishek\Anand\icloud-storage.png"/>
          <p:cNvPicPr>
            <a:picLocks noChangeAspect="1" noChangeArrowheads="1"/>
          </p:cNvPicPr>
          <p:nvPr/>
        </p:nvPicPr>
        <p:blipFill>
          <a:blip r:embed="rId8"/>
          <a:srcRect/>
          <a:stretch>
            <a:fillRect/>
          </a:stretch>
        </p:blipFill>
        <p:spPr bwMode="auto">
          <a:xfrm>
            <a:off x="676275" y="2695575"/>
            <a:ext cx="676275" cy="676275"/>
          </a:xfrm>
          <a:prstGeom prst="rect">
            <a:avLst/>
          </a:prstGeom>
          <a:noFill/>
        </p:spPr>
      </p:pic>
      <p:pic>
        <p:nvPicPr>
          <p:cNvPr id="2057" name="Picture 9" descr="C:\Documents and Settings\ss31157\Desktop\screens for anand - abhishek\Anand\airplay.png"/>
          <p:cNvPicPr>
            <a:picLocks noChangeAspect="1" noChangeArrowheads="1"/>
          </p:cNvPicPr>
          <p:nvPr/>
        </p:nvPicPr>
        <p:blipFill>
          <a:blip r:embed="rId9"/>
          <a:srcRect/>
          <a:stretch>
            <a:fillRect/>
          </a:stretch>
        </p:blipFill>
        <p:spPr bwMode="auto">
          <a:xfrm>
            <a:off x="657225" y="1552575"/>
            <a:ext cx="685800" cy="6858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graphicFrame>
        <p:nvGraphicFramePr>
          <p:cNvPr id="5" name="Table 4"/>
          <p:cNvGraphicFramePr>
            <a:graphicFrameLocks noGrp="1"/>
          </p:cNvGraphicFramePr>
          <p:nvPr/>
        </p:nvGraphicFramePr>
        <p:xfrm>
          <a:off x="391885" y="1266368"/>
          <a:ext cx="8349342" cy="1868715"/>
        </p:xfrm>
        <a:graphic>
          <a:graphicData uri="http://schemas.openxmlformats.org/drawingml/2006/table">
            <a:tbl>
              <a:tblPr firstRow="1" bandRow="1">
                <a:tableStyleId>{16D9F66E-5EB9-4882-86FB-DCBF35E3C3E4}</a:tableStyleId>
              </a:tblPr>
              <a:tblGrid>
                <a:gridCol w="8349342"/>
              </a:tblGrid>
              <a:tr h="6229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sng" kern="1200" dirty="0" smtClean="0">
                          <a:solidFill>
                            <a:schemeClr val="lt1"/>
                          </a:solidFill>
                          <a:latin typeface="+mn-lt"/>
                          <a:ea typeface="+mn-ea"/>
                          <a:cs typeface="+mn-cs"/>
                          <a:hlinkClick r:id="rId2"/>
                        </a:rPr>
                        <a:t>http://www.apple.com/ios/ios5/features.html</a:t>
                      </a:r>
                      <a:endParaRPr lang="en-US" sz="1800" b="1" kern="1200" dirty="0" smtClean="0">
                        <a:solidFill>
                          <a:schemeClr val="lt1"/>
                        </a:solidFill>
                        <a:latin typeface="+mn-lt"/>
                        <a:ea typeface="+mn-ea"/>
                        <a:cs typeface="+mn-cs"/>
                      </a:endParaRPr>
                    </a:p>
                  </a:txBody>
                  <a:tcPr anchor="ctr"/>
                </a:tc>
              </a:tr>
              <a:tr h="6229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sng" kern="1200" dirty="0" smtClean="0">
                          <a:solidFill>
                            <a:schemeClr val="dk1"/>
                          </a:solidFill>
                          <a:latin typeface="+mn-lt"/>
                          <a:ea typeface="+mn-ea"/>
                          <a:cs typeface="+mn-cs"/>
                          <a:hlinkClick r:id="rId3"/>
                        </a:rPr>
                        <a:t>http://developer.apple.com/devcenter/ios/index.action</a:t>
                      </a:r>
                      <a:endParaRPr lang="en-US" sz="1800" b="1" kern="1200" dirty="0" smtClean="0">
                        <a:solidFill>
                          <a:schemeClr val="dk1"/>
                        </a:solidFill>
                        <a:latin typeface="+mn-lt"/>
                        <a:ea typeface="+mn-ea"/>
                        <a:cs typeface="+mn-cs"/>
                      </a:endParaRPr>
                    </a:p>
                  </a:txBody>
                  <a:tcPr anchor="ctr"/>
                </a:tc>
              </a:tr>
              <a:tr h="6229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sng" kern="1200" dirty="0" smtClean="0">
                          <a:solidFill>
                            <a:schemeClr val="dk1"/>
                          </a:solidFill>
                          <a:latin typeface="+mn-lt"/>
                          <a:ea typeface="+mn-ea"/>
                          <a:cs typeface="+mn-cs"/>
                          <a:hlinkClick r:id="rId4"/>
                        </a:rPr>
                        <a:t>http://developer.apple.com/technologies/ios5/</a:t>
                      </a:r>
                      <a:endParaRPr lang="en-US" sz="1800" b="1" kern="1200" dirty="0" smtClean="0">
                        <a:solidFill>
                          <a:schemeClr val="dk1"/>
                        </a:solidFill>
                        <a:latin typeface="+mn-lt"/>
                        <a:ea typeface="+mn-ea"/>
                        <a:cs typeface="+mn-cs"/>
                      </a:endParaRPr>
                    </a:p>
                  </a:txBody>
                  <a:tcPr anchor="ctr"/>
                </a:tc>
              </a:tr>
            </a:tbl>
          </a:graphicData>
        </a:graphic>
      </p:graphicFrame>
      <p:sp>
        <p:nvSpPr>
          <p:cNvPr id="7" name="Slide Number Placeholder 6"/>
          <p:cNvSpPr>
            <a:spLocks noGrp="1"/>
          </p:cNvSpPr>
          <p:nvPr>
            <p:ph type="sldNum" sz="quarter" idx="10"/>
          </p:nvPr>
        </p:nvSpPr>
        <p:spPr/>
        <p:txBody>
          <a:bodyPr/>
          <a:lstStyle/>
          <a:p>
            <a:pPr>
              <a:defRPr/>
            </a:pPr>
            <a:fld id="{6949B985-AFA6-486D-AA9D-519076FA38DB}" type="slidenum">
              <a:rPr lang="en-US" altLang="en-US" smtClean="0"/>
              <a:pPr>
                <a:defRPr/>
              </a:pPr>
              <a:t>14</a:t>
            </a:fld>
            <a:endParaRPr lang="en-US"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ctrTitle"/>
          </p:nvPr>
        </p:nvSpPr>
        <p:spPr>
          <a:xfrm>
            <a:off x="1394920" y="3092143"/>
            <a:ext cx="3026959" cy="614362"/>
          </a:xfrm>
          <a:noFill/>
          <a:ln w="9525" algn="ctr">
            <a:noFill/>
            <a:miter lim="800000"/>
            <a:headEnd/>
            <a:tailEnd/>
          </a:ln>
        </p:spPr>
        <p:txBody>
          <a:bodyPr vert="horz" wrap="square" lIns="91440" tIns="45720" rIns="91440" bIns="45720" numCol="1" anchor="ctr" anchorCtr="0" compatLnSpc="1">
            <a:prstTxWarp prst="textNoShape">
              <a:avLst/>
            </a:prstTxWarp>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cap="all" dirty="0" smtClean="0">
                <a:ln/>
                <a:effectLst>
                  <a:outerShdw blurRad="19685" dist="12700" dir="5400000" algn="tl" rotWithShape="0">
                    <a:schemeClr val="accent1">
                      <a:satMod val="130000"/>
                      <a:alpha val="60000"/>
                    </a:schemeClr>
                  </a:outerShdw>
                  <a:reflection blurRad="10000" stA="55000" endPos="48000" dist="500" dir="5400000" sy="-100000" algn="bl" rotWithShape="0"/>
                </a:effectLst>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56348" y="2710337"/>
            <a:ext cx="4695483" cy="1045747"/>
          </a:xfrm>
        </p:spPr>
        <p:txBody>
          <a:bodyPr/>
          <a:lstStyle/>
          <a:p>
            <a:r>
              <a:rPr lang="en-US" dirty="0" smtClean="0"/>
              <a:t>Parag Arjunwadkar</a:t>
            </a:r>
            <a:endParaRPr lang="en-US" dirty="0"/>
          </a:p>
        </p:txBody>
      </p:sp>
      <p:sp>
        <p:nvSpPr>
          <p:cNvPr id="5" name="Title 3"/>
          <p:cNvSpPr txBox="1">
            <a:spLocks/>
          </p:cNvSpPr>
          <p:nvPr/>
        </p:nvSpPr>
        <p:spPr bwMode="auto">
          <a:xfrm>
            <a:off x="1703004" y="3453594"/>
            <a:ext cx="3797495" cy="865194"/>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chemeClr val="tx1"/>
                </a:solidFill>
                <a:effectLst/>
                <a:uLnTx/>
                <a:uFillTx/>
                <a:latin typeface="+mj-lt"/>
                <a:ea typeface="+mj-ea"/>
                <a:cs typeface="+mj-cs"/>
              </a:rPr>
              <a:t>- Head, Mobile Practice</a:t>
            </a:r>
            <a:endParaRPr kumimoji="0" lang="en-US" sz="2400" b="1" i="0" u="none" strike="noStrike" kern="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sz="2000" dirty="0" smtClean="0"/>
              <a:t>Mobile Practice - Solution Offerings</a:t>
            </a:r>
          </a:p>
        </p:txBody>
      </p:sp>
      <p:sp>
        <p:nvSpPr>
          <p:cNvPr id="51" name="Rectangle 50"/>
          <p:cNvSpPr/>
          <p:nvPr/>
        </p:nvSpPr>
        <p:spPr>
          <a:xfrm>
            <a:off x="0" y="879460"/>
            <a:ext cx="9144000" cy="307777"/>
          </a:xfrm>
          <a:prstGeom prst="rect">
            <a:avLst/>
          </a:prstGeom>
          <a:solidFill>
            <a:schemeClr val="accent1"/>
          </a:solidFill>
        </p:spPr>
        <p:txBody>
          <a:bodyPr wrap="square">
            <a:spAutoFit/>
          </a:bodyPr>
          <a:lstStyle/>
          <a:p>
            <a:pPr algn="ctr"/>
            <a:r>
              <a:rPr lang="en-US" sz="1400" dirty="0" smtClean="0">
                <a:solidFill>
                  <a:schemeClr val="bg1"/>
                </a:solidFill>
              </a:rPr>
              <a:t>Syntel’s Mobile Services</a:t>
            </a:r>
          </a:p>
        </p:txBody>
      </p:sp>
      <p:sp>
        <p:nvSpPr>
          <p:cNvPr id="52" name="Rectangle 51"/>
          <p:cNvSpPr/>
          <p:nvPr/>
        </p:nvSpPr>
        <p:spPr bwMode="auto">
          <a:xfrm>
            <a:off x="306400" y="1226752"/>
            <a:ext cx="2686049" cy="1590674"/>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53" name="TextBox 52"/>
          <p:cNvSpPr txBox="1"/>
          <p:nvPr/>
        </p:nvSpPr>
        <p:spPr>
          <a:xfrm>
            <a:off x="315925" y="1235823"/>
            <a:ext cx="2667000"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Mobile Strategy Consulting</a:t>
            </a:r>
            <a:endParaRPr lang="en-US" sz="1400" dirty="0">
              <a:solidFill>
                <a:schemeClr val="bg1"/>
              </a:solidFill>
            </a:endParaRPr>
          </a:p>
        </p:txBody>
      </p:sp>
      <p:sp>
        <p:nvSpPr>
          <p:cNvPr id="54" name="TextBox 53"/>
          <p:cNvSpPr txBox="1"/>
          <p:nvPr/>
        </p:nvSpPr>
        <p:spPr>
          <a:xfrm>
            <a:off x="315925" y="1565115"/>
            <a:ext cx="2647949" cy="1200329"/>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Roadmap definition</a:t>
            </a:r>
          </a:p>
          <a:p>
            <a:pPr marL="173736" indent="-173736">
              <a:buClr>
                <a:schemeClr val="accent1"/>
              </a:buClr>
              <a:buFont typeface="Arial" pitchFamily="34" charset="0"/>
              <a:buChar char="•"/>
            </a:pPr>
            <a:r>
              <a:rPr lang="en-US" sz="1200" dirty="0" smtClean="0"/>
              <a:t>Future mobility initiatives</a:t>
            </a:r>
          </a:p>
          <a:p>
            <a:pPr marL="173736" indent="-173736">
              <a:buClr>
                <a:schemeClr val="accent1"/>
              </a:buClr>
              <a:buFont typeface="Arial" pitchFamily="34" charset="0"/>
              <a:buChar char="•"/>
            </a:pPr>
            <a:r>
              <a:rPr lang="en-US" sz="1200" dirty="0" smtClean="0"/>
              <a:t>Enabling field operations</a:t>
            </a:r>
          </a:p>
          <a:p>
            <a:pPr marL="173736" indent="-173736">
              <a:buClr>
                <a:schemeClr val="accent1"/>
              </a:buClr>
              <a:buFont typeface="Arial" pitchFamily="34" charset="0"/>
              <a:buChar char="•"/>
            </a:pPr>
            <a:r>
              <a:rPr lang="en-US" sz="1200" dirty="0" smtClean="0"/>
              <a:t>ROI validations</a:t>
            </a:r>
          </a:p>
          <a:p>
            <a:pPr marL="173736" indent="-173736">
              <a:buClr>
                <a:schemeClr val="accent1"/>
              </a:buClr>
              <a:buFont typeface="Arial" pitchFamily="34" charset="0"/>
              <a:buChar char="•"/>
            </a:pPr>
            <a:r>
              <a:rPr lang="en-US" sz="1200" dirty="0" smtClean="0"/>
              <a:t>Infrastructure and software requirements</a:t>
            </a:r>
            <a:endParaRPr lang="en-US" sz="1200" dirty="0"/>
          </a:p>
        </p:txBody>
      </p:sp>
      <p:sp>
        <p:nvSpPr>
          <p:cNvPr id="49" name="Rectangle 48"/>
          <p:cNvSpPr/>
          <p:nvPr/>
        </p:nvSpPr>
        <p:spPr bwMode="auto">
          <a:xfrm>
            <a:off x="3256925" y="1236277"/>
            <a:ext cx="2686049" cy="1590674"/>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57" name="TextBox 56"/>
          <p:cNvSpPr txBox="1"/>
          <p:nvPr/>
        </p:nvSpPr>
        <p:spPr>
          <a:xfrm>
            <a:off x="3266451" y="1242870"/>
            <a:ext cx="2676524"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Development / Porting</a:t>
            </a:r>
            <a:endParaRPr lang="en-US" sz="1400" dirty="0">
              <a:solidFill>
                <a:schemeClr val="bg1"/>
              </a:solidFill>
            </a:endParaRPr>
          </a:p>
        </p:txBody>
      </p:sp>
      <p:sp>
        <p:nvSpPr>
          <p:cNvPr id="58" name="TextBox 57"/>
          <p:cNvSpPr txBox="1"/>
          <p:nvPr/>
        </p:nvSpPr>
        <p:spPr>
          <a:xfrm>
            <a:off x="3266451" y="1596028"/>
            <a:ext cx="2676524" cy="1200329"/>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Rich UI Native Applications</a:t>
            </a:r>
          </a:p>
          <a:p>
            <a:pPr marL="173736" indent="-173736">
              <a:buClr>
                <a:schemeClr val="accent1"/>
              </a:buClr>
              <a:buFont typeface="Arial" pitchFamily="34" charset="0"/>
              <a:buChar char="•"/>
            </a:pPr>
            <a:r>
              <a:rPr lang="en-US" sz="1200" dirty="0" smtClean="0"/>
              <a:t>WAP Development</a:t>
            </a:r>
          </a:p>
          <a:p>
            <a:pPr marL="173736" indent="-173736">
              <a:buClr>
                <a:schemeClr val="accent1"/>
              </a:buClr>
              <a:buFont typeface="Arial" pitchFamily="34" charset="0"/>
              <a:buChar char="•"/>
            </a:pPr>
            <a:r>
              <a:rPr lang="en-US" sz="1200" dirty="0" smtClean="0"/>
              <a:t>HTML 5.0 Development</a:t>
            </a:r>
          </a:p>
          <a:p>
            <a:pPr marL="173736" indent="-173736">
              <a:buClr>
                <a:schemeClr val="accent1"/>
              </a:buClr>
              <a:buFont typeface="Arial" pitchFamily="34" charset="0"/>
              <a:buChar char="•"/>
            </a:pPr>
            <a:r>
              <a:rPr lang="en-US" sz="1200" dirty="0" smtClean="0"/>
              <a:t>Platform Agnostic Development</a:t>
            </a:r>
          </a:p>
          <a:p>
            <a:pPr marL="173736" indent="-173736">
              <a:buClr>
                <a:schemeClr val="accent1"/>
              </a:buClr>
              <a:buFont typeface="Arial" pitchFamily="34" charset="0"/>
              <a:buChar char="•"/>
            </a:pPr>
            <a:r>
              <a:rPr lang="en-US" sz="1200" dirty="0" smtClean="0"/>
              <a:t>Web services &amp; Middleware Development</a:t>
            </a:r>
            <a:endParaRPr lang="en-US" sz="1200" dirty="0"/>
          </a:p>
        </p:txBody>
      </p:sp>
      <p:sp>
        <p:nvSpPr>
          <p:cNvPr id="55" name="Rectangle 54"/>
          <p:cNvSpPr/>
          <p:nvPr/>
        </p:nvSpPr>
        <p:spPr bwMode="auto">
          <a:xfrm>
            <a:off x="6224025" y="1236277"/>
            <a:ext cx="2686049" cy="1590674"/>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64" name="TextBox 63"/>
          <p:cNvSpPr txBox="1"/>
          <p:nvPr/>
        </p:nvSpPr>
        <p:spPr>
          <a:xfrm>
            <a:off x="6224025" y="1237671"/>
            <a:ext cx="2686050"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Usability</a:t>
            </a:r>
            <a:endParaRPr lang="en-US" sz="1400" dirty="0">
              <a:solidFill>
                <a:schemeClr val="bg1"/>
              </a:solidFill>
            </a:endParaRPr>
          </a:p>
        </p:txBody>
      </p:sp>
      <p:sp>
        <p:nvSpPr>
          <p:cNvPr id="65" name="TextBox 64"/>
          <p:cNvSpPr txBox="1"/>
          <p:nvPr/>
        </p:nvSpPr>
        <p:spPr>
          <a:xfrm>
            <a:off x="6224025" y="1564799"/>
            <a:ext cx="2686049" cy="1015663"/>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iOS Compliance</a:t>
            </a:r>
          </a:p>
          <a:p>
            <a:pPr marL="173736" indent="-173736">
              <a:buClr>
                <a:schemeClr val="accent1"/>
              </a:buClr>
              <a:buFont typeface="Arial" pitchFamily="34" charset="0"/>
              <a:buChar char="•"/>
            </a:pPr>
            <a:r>
              <a:rPr lang="en-US" sz="1200" dirty="0" smtClean="0"/>
              <a:t>HCI  Design &amp; Validations</a:t>
            </a:r>
          </a:p>
          <a:p>
            <a:pPr marL="173736" indent="-173736">
              <a:buClr>
                <a:schemeClr val="accent1"/>
              </a:buClr>
              <a:buFont typeface="Arial" pitchFamily="34" charset="0"/>
              <a:buChar char="•"/>
            </a:pPr>
            <a:r>
              <a:rPr lang="en-US" sz="1200" dirty="0" smtClean="0"/>
              <a:t>Navigational Prototyping</a:t>
            </a:r>
          </a:p>
          <a:p>
            <a:pPr marL="173736" indent="-173736">
              <a:buClr>
                <a:schemeClr val="accent1"/>
              </a:buClr>
              <a:buFont typeface="Arial" pitchFamily="34" charset="0"/>
              <a:buChar char="•"/>
            </a:pPr>
            <a:r>
              <a:rPr lang="en-US" sz="1200" dirty="0" smtClean="0"/>
              <a:t>Concept themes</a:t>
            </a:r>
          </a:p>
          <a:p>
            <a:pPr marL="173736" indent="-173736">
              <a:buClr>
                <a:schemeClr val="accent1"/>
              </a:buClr>
              <a:buFont typeface="Arial" pitchFamily="34" charset="0"/>
              <a:buChar char="•"/>
            </a:pPr>
            <a:r>
              <a:rPr lang="en-US" sz="1200" dirty="0" smtClean="0"/>
              <a:t>Audio / Video Content</a:t>
            </a:r>
            <a:endParaRPr lang="en-US" sz="1200" dirty="0"/>
          </a:p>
        </p:txBody>
      </p:sp>
      <p:sp>
        <p:nvSpPr>
          <p:cNvPr id="83" name="Rectangle 82"/>
          <p:cNvSpPr/>
          <p:nvPr/>
        </p:nvSpPr>
        <p:spPr bwMode="auto">
          <a:xfrm>
            <a:off x="296875" y="2884602"/>
            <a:ext cx="2686049" cy="1343017"/>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84" name="TextBox 83"/>
          <p:cNvSpPr txBox="1"/>
          <p:nvPr/>
        </p:nvSpPr>
        <p:spPr>
          <a:xfrm>
            <a:off x="306400" y="2893673"/>
            <a:ext cx="2667000"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Mobile Security</a:t>
            </a:r>
            <a:endParaRPr lang="en-US" sz="1400" dirty="0">
              <a:solidFill>
                <a:schemeClr val="bg1"/>
              </a:solidFill>
            </a:endParaRPr>
          </a:p>
        </p:txBody>
      </p:sp>
      <p:sp>
        <p:nvSpPr>
          <p:cNvPr id="85" name="TextBox 84"/>
          <p:cNvSpPr txBox="1"/>
          <p:nvPr/>
        </p:nvSpPr>
        <p:spPr>
          <a:xfrm>
            <a:off x="306400" y="3222965"/>
            <a:ext cx="2647949" cy="646331"/>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12 layer security model</a:t>
            </a:r>
          </a:p>
          <a:p>
            <a:pPr marL="173736" indent="-173736">
              <a:buClr>
                <a:schemeClr val="accent1"/>
              </a:buClr>
              <a:buFont typeface="Arial" pitchFamily="34" charset="0"/>
              <a:buChar char="•"/>
            </a:pPr>
            <a:r>
              <a:rPr lang="en-US" sz="1200" dirty="0" smtClean="0"/>
              <a:t>Biometrics based authentication</a:t>
            </a:r>
          </a:p>
          <a:p>
            <a:pPr marL="173736" indent="-173736">
              <a:buClr>
                <a:schemeClr val="accent1"/>
              </a:buClr>
              <a:buFont typeface="Arial" pitchFamily="34" charset="0"/>
              <a:buChar char="•"/>
            </a:pPr>
            <a:r>
              <a:rPr lang="en-US" sz="1200" dirty="0" smtClean="0"/>
              <a:t>256 bit encryption</a:t>
            </a:r>
          </a:p>
        </p:txBody>
      </p:sp>
      <p:sp>
        <p:nvSpPr>
          <p:cNvPr id="87" name="Rectangle 86"/>
          <p:cNvSpPr/>
          <p:nvPr/>
        </p:nvSpPr>
        <p:spPr bwMode="auto">
          <a:xfrm>
            <a:off x="3237875" y="2884602"/>
            <a:ext cx="2686049" cy="1354893"/>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90" name="TextBox 89"/>
          <p:cNvSpPr txBox="1"/>
          <p:nvPr/>
        </p:nvSpPr>
        <p:spPr>
          <a:xfrm>
            <a:off x="3247400" y="2893673"/>
            <a:ext cx="2667000"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Mobile Business Intelligence</a:t>
            </a:r>
            <a:endParaRPr lang="en-US" sz="1400" dirty="0">
              <a:solidFill>
                <a:schemeClr val="bg1"/>
              </a:solidFill>
            </a:endParaRPr>
          </a:p>
        </p:txBody>
      </p:sp>
      <p:sp>
        <p:nvSpPr>
          <p:cNvPr id="93" name="TextBox 92"/>
          <p:cNvSpPr txBox="1"/>
          <p:nvPr/>
        </p:nvSpPr>
        <p:spPr>
          <a:xfrm>
            <a:off x="3247400" y="3222965"/>
            <a:ext cx="2647949" cy="830997"/>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Charting Frameworks</a:t>
            </a:r>
          </a:p>
          <a:p>
            <a:pPr marL="173736" indent="-173736">
              <a:buClr>
                <a:schemeClr val="accent1"/>
              </a:buClr>
              <a:buFont typeface="Arial" pitchFamily="34" charset="0"/>
              <a:buChar char="•"/>
            </a:pPr>
            <a:r>
              <a:rPr lang="en-US" sz="1200" dirty="0" smtClean="0"/>
              <a:t>Report designer &amp; publisher</a:t>
            </a:r>
          </a:p>
          <a:p>
            <a:pPr marL="173736" indent="-173736">
              <a:buClr>
                <a:schemeClr val="accent1"/>
              </a:buClr>
              <a:buFont typeface="Arial" pitchFamily="34" charset="0"/>
              <a:buChar char="•"/>
            </a:pPr>
            <a:r>
              <a:rPr lang="en-US" sz="1200" dirty="0" smtClean="0"/>
              <a:t>XML Adapters for Cognos, MSBI &amp; BO Xelcius</a:t>
            </a:r>
          </a:p>
        </p:txBody>
      </p:sp>
      <p:sp>
        <p:nvSpPr>
          <p:cNvPr id="96" name="Rectangle 95"/>
          <p:cNvSpPr/>
          <p:nvPr/>
        </p:nvSpPr>
        <p:spPr bwMode="auto">
          <a:xfrm>
            <a:off x="6222175" y="2884602"/>
            <a:ext cx="2686049" cy="1354893"/>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99" name="TextBox 98"/>
          <p:cNvSpPr txBox="1"/>
          <p:nvPr/>
        </p:nvSpPr>
        <p:spPr>
          <a:xfrm>
            <a:off x="6231700" y="2893673"/>
            <a:ext cx="2667000" cy="307777"/>
          </a:xfrm>
          <a:prstGeom prst="rect">
            <a:avLst/>
          </a:prstGeom>
          <a:ln w="3175"/>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1400" dirty="0" smtClean="0">
                <a:solidFill>
                  <a:schemeClr val="bg1"/>
                </a:solidFill>
              </a:rPr>
              <a:t>Mobile Testing &amp; Support</a:t>
            </a:r>
            <a:endParaRPr lang="en-US" sz="1400" dirty="0">
              <a:solidFill>
                <a:schemeClr val="bg1"/>
              </a:solidFill>
            </a:endParaRPr>
          </a:p>
        </p:txBody>
      </p:sp>
      <p:sp>
        <p:nvSpPr>
          <p:cNvPr id="102" name="TextBox 101"/>
          <p:cNvSpPr txBox="1"/>
          <p:nvPr/>
        </p:nvSpPr>
        <p:spPr>
          <a:xfrm>
            <a:off x="6196074" y="3222965"/>
            <a:ext cx="2647949" cy="1015663"/>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Usability Testing</a:t>
            </a:r>
          </a:p>
          <a:p>
            <a:pPr marL="173736" indent="-173736">
              <a:buClr>
                <a:schemeClr val="accent1"/>
              </a:buClr>
              <a:buFont typeface="Arial" pitchFamily="34" charset="0"/>
              <a:buChar char="•"/>
            </a:pPr>
            <a:r>
              <a:rPr lang="en-US" sz="1200" dirty="0" smtClean="0"/>
              <a:t>Performance profiling</a:t>
            </a:r>
          </a:p>
          <a:p>
            <a:pPr marL="173736" indent="-173736">
              <a:buClr>
                <a:schemeClr val="accent1"/>
              </a:buClr>
              <a:buFont typeface="Arial" pitchFamily="34" charset="0"/>
              <a:buChar char="•"/>
            </a:pPr>
            <a:r>
              <a:rPr lang="en-US" sz="1200" dirty="0" smtClean="0"/>
              <a:t>Forensic validations</a:t>
            </a:r>
          </a:p>
          <a:p>
            <a:pPr marL="173736" indent="-173736">
              <a:buClr>
                <a:schemeClr val="accent1"/>
              </a:buClr>
              <a:buFont typeface="Arial" pitchFamily="34" charset="0"/>
              <a:buChar char="•"/>
            </a:pPr>
            <a:r>
              <a:rPr lang="en-US" sz="1200" dirty="0" smtClean="0"/>
              <a:t>Standards &amp; Compliance checklists</a:t>
            </a:r>
          </a:p>
        </p:txBody>
      </p:sp>
      <p:sp>
        <p:nvSpPr>
          <p:cNvPr id="106" name="Rectangle 105"/>
          <p:cNvSpPr/>
          <p:nvPr/>
        </p:nvSpPr>
        <p:spPr>
          <a:xfrm>
            <a:off x="0" y="5552760"/>
            <a:ext cx="9144000" cy="307777"/>
          </a:xfrm>
          <a:prstGeom prst="rect">
            <a:avLst/>
          </a:prstGeom>
          <a:solidFill>
            <a:schemeClr val="accent1"/>
          </a:solidFill>
        </p:spPr>
        <p:txBody>
          <a:bodyPr wrap="square">
            <a:spAutoFit/>
          </a:bodyPr>
          <a:lstStyle/>
          <a:p>
            <a:pPr algn="ctr"/>
            <a:r>
              <a:rPr lang="en-US" sz="1400" dirty="0" smtClean="0">
                <a:solidFill>
                  <a:schemeClr val="bg1"/>
                </a:solidFill>
              </a:rPr>
              <a:t>Mobile Platforms</a:t>
            </a:r>
          </a:p>
        </p:txBody>
      </p:sp>
      <p:pic>
        <p:nvPicPr>
          <p:cNvPr id="107" name="Picture 10" descr="D:\BU\Brochure\logos\google_android_logo2.png"/>
          <p:cNvPicPr>
            <a:picLocks noChangeAspect="1" noChangeArrowheads="1"/>
          </p:cNvPicPr>
          <p:nvPr/>
        </p:nvPicPr>
        <p:blipFill>
          <a:blip r:embed="rId2" cstate="print"/>
          <a:srcRect/>
          <a:stretch>
            <a:fillRect/>
          </a:stretch>
        </p:blipFill>
        <p:spPr bwMode="auto">
          <a:xfrm>
            <a:off x="1062945" y="5906300"/>
            <a:ext cx="563970" cy="455658"/>
          </a:xfrm>
          <a:prstGeom prst="rect">
            <a:avLst/>
          </a:prstGeom>
          <a:noFill/>
        </p:spPr>
      </p:pic>
      <p:pic>
        <p:nvPicPr>
          <p:cNvPr id="108" name="Picture 11" descr="C:\Documents and Settings\ss31157\Desktop\screens for anand - abhishek\Anand\Apple_logo3.png"/>
          <p:cNvPicPr>
            <a:picLocks noChangeAspect="1" noChangeArrowheads="1"/>
          </p:cNvPicPr>
          <p:nvPr/>
        </p:nvPicPr>
        <p:blipFill>
          <a:blip r:embed="rId3" cstate="print"/>
          <a:srcRect/>
          <a:stretch>
            <a:fillRect/>
          </a:stretch>
        </p:blipFill>
        <p:spPr bwMode="auto">
          <a:xfrm>
            <a:off x="4274335" y="5897460"/>
            <a:ext cx="419160" cy="475465"/>
          </a:xfrm>
          <a:prstGeom prst="rect">
            <a:avLst/>
          </a:prstGeom>
          <a:noFill/>
        </p:spPr>
      </p:pic>
      <p:pic>
        <p:nvPicPr>
          <p:cNvPr id="109" name="Picture 12" descr="C:\Documents and Settings\ss31157\Desktop\screens for anand - abhishek\Anand\blackberry_logo.png"/>
          <p:cNvPicPr>
            <a:picLocks noChangeAspect="1" noChangeArrowheads="1"/>
          </p:cNvPicPr>
          <p:nvPr/>
        </p:nvPicPr>
        <p:blipFill>
          <a:blip r:embed="rId4"/>
          <a:srcRect/>
          <a:stretch>
            <a:fillRect/>
          </a:stretch>
        </p:blipFill>
        <p:spPr bwMode="auto">
          <a:xfrm>
            <a:off x="2117151" y="5954485"/>
            <a:ext cx="1638235" cy="376794"/>
          </a:xfrm>
          <a:prstGeom prst="rect">
            <a:avLst/>
          </a:prstGeom>
          <a:noFill/>
        </p:spPr>
      </p:pic>
      <p:pic>
        <p:nvPicPr>
          <p:cNvPr id="110" name="Picture 13" descr="C:\Documents and Settings\ss31157\Desktop\screens for anand - abhishek\Anand\686px-symbian_logo.png"/>
          <p:cNvPicPr>
            <a:picLocks noChangeAspect="1" noChangeArrowheads="1"/>
          </p:cNvPicPr>
          <p:nvPr/>
        </p:nvPicPr>
        <p:blipFill>
          <a:blip r:embed="rId5"/>
          <a:srcRect/>
          <a:stretch>
            <a:fillRect/>
          </a:stretch>
        </p:blipFill>
        <p:spPr bwMode="auto">
          <a:xfrm>
            <a:off x="5599547" y="5932717"/>
            <a:ext cx="943757" cy="375473"/>
          </a:xfrm>
          <a:prstGeom prst="rect">
            <a:avLst/>
          </a:prstGeom>
          <a:noFill/>
        </p:spPr>
      </p:pic>
      <p:pic>
        <p:nvPicPr>
          <p:cNvPr id="111" name="Picture 14" descr="C:\Documents and Settings\ss31157\Desktop\screens for anand - abhishek\Anand\windows-mobile-logo.png"/>
          <p:cNvPicPr>
            <a:picLocks noChangeAspect="1" noChangeArrowheads="1"/>
          </p:cNvPicPr>
          <p:nvPr/>
        </p:nvPicPr>
        <p:blipFill>
          <a:blip r:embed="rId6"/>
          <a:srcRect/>
          <a:stretch>
            <a:fillRect/>
          </a:stretch>
        </p:blipFill>
        <p:spPr bwMode="auto">
          <a:xfrm>
            <a:off x="7255822" y="5904108"/>
            <a:ext cx="1182461" cy="441642"/>
          </a:xfrm>
          <a:prstGeom prst="rect">
            <a:avLst/>
          </a:prstGeom>
          <a:noFill/>
        </p:spPr>
      </p:pic>
      <p:sp>
        <p:nvSpPr>
          <p:cNvPr id="112" name="Slide Number Placeholder 111"/>
          <p:cNvSpPr>
            <a:spLocks noGrp="1"/>
          </p:cNvSpPr>
          <p:nvPr>
            <p:ph type="sldNum" sz="quarter" idx="10"/>
          </p:nvPr>
        </p:nvSpPr>
        <p:spPr>
          <a:xfrm>
            <a:off x="233363" y="6109525"/>
            <a:ext cx="1000125" cy="261938"/>
          </a:xfrm>
        </p:spPr>
        <p:txBody>
          <a:bodyPr/>
          <a:lstStyle/>
          <a:p>
            <a:pPr>
              <a:defRPr/>
            </a:pPr>
            <a:fld id="{6949B985-AFA6-486D-AA9D-519076FA38DB}" type="slidenum">
              <a:rPr lang="en-US" altLang="en-US" smtClean="0"/>
              <a:pPr>
                <a:defRPr/>
              </a:pPr>
              <a:t>3</a:t>
            </a:fld>
            <a:endParaRPr lang="en-US" altLang="en-US" dirty="0"/>
          </a:p>
        </p:txBody>
      </p:sp>
      <p:sp>
        <p:nvSpPr>
          <p:cNvPr id="39" name="Rectangle 38"/>
          <p:cNvSpPr/>
          <p:nvPr/>
        </p:nvSpPr>
        <p:spPr>
          <a:xfrm>
            <a:off x="-1975" y="4336810"/>
            <a:ext cx="9144000" cy="307777"/>
          </a:xfrm>
          <a:prstGeom prst="rect">
            <a:avLst/>
          </a:prstGeom>
          <a:solidFill>
            <a:schemeClr val="accent1"/>
          </a:solidFill>
        </p:spPr>
        <p:txBody>
          <a:bodyPr wrap="square">
            <a:spAutoFit/>
          </a:bodyPr>
          <a:lstStyle/>
          <a:p>
            <a:pPr algn="ctr"/>
            <a:r>
              <a:rPr lang="en-US" sz="1400" dirty="0" smtClean="0">
                <a:solidFill>
                  <a:schemeClr val="bg1"/>
                </a:solidFill>
              </a:rPr>
              <a:t>Syntel’s IP in Mobile</a:t>
            </a:r>
          </a:p>
        </p:txBody>
      </p:sp>
      <p:sp>
        <p:nvSpPr>
          <p:cNvPr id="41" name="Rectangle 40"/>
          <p:cNvSpPr/>
          <p:nvPr/>
        </p:nvSpPr>
        <p:spPr bwMode="auto">
          <a:xfrm>
            <a:off x="66675" y="4725004"/>
            <a:ext cx="2181225" cy="743322"/>
          </a:xfrm>
          <a:prstGeom prst="rect">
            <a:avLst/>
          </a:prstGeom>
          <a:ln>
            <a:noFill/>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b" anchorCtr="0" compatLnSpc="1">
            <a:prstTxWarp prst="textNoShape">
              <a:avLst/>
            </a:prstTxWarp>
          </a:bodyPr>
          <a:lstStyle/>
          <a:p>
            <a:endParaRPr lang="en-US" sz="800" dirty="0" smtClean="0"/>
          </a:p>
          <a:p>
            <a:r>
              <a:rPr lang="en-US" sz="800" dirty="0" smtClean="0"/>
              <a:t>It implements the standard structure of a mobile application by creating the client specific UI using XML data binding, web services and backend system.</a:t>
            </a:r>
            <a:endParaRPr lang="en-US" sz="800" dirty="0"/>
          </a:p>
        </p:txBody>
      </p:sp>
      <p:pic>
        <p:nvPicPr>
          <p:cNvPr id="1027" name="Picture 3" descr="D:\BU\Smart Move\logo.png"/>
          <p:cNvPicPr>
            <a:picLocks noChangeAspect="1" noChangeArrowheads="1"/>
          </p:cNvPicPr>
          <p:nvPr/>
        </p:nvPicPr>
        <p:blipFill>
          <a:blip r:embed="rId7"/>
          <a:srcRect/>
          <a:stretch>
            <a:fillRect/>
          </a:stretch>
        </p:blipFill>
        <p:spPr bwMode="auto">
          <a:xfrm>
            <a:off x="104775" y="4733925"/>
            <a:ext cx="790575" cy="250110"/>
          </a:xfrm>
          <a:prstGeom prst="rect">
            <a:avLst/>
          </a:prstGeom>
          <a:noFill/>
        </p:spPr>
      </p:pic>
      <p:sp>
        <p:nvSpPr>
          <p:cNvPr id="46" name="Rectangle 45"/>
          <p:cNvSpPr/>
          <p:nvPr/>
        </p:nvSpPr>
        <p:spPr bwMode="auto">
          <a:xfrm>
            <a:off x="2362200" y="4724399"/>
            <a:ext cx="2181225" cy="742951"/>
          </a:xfrm>
          <a:prstGeom prst="rect">
            <a:avLst/>
          </a:prstGeom>
          <a:ln>
            <a:noFill/>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eaLnBrk="0" hangingPunct="0"/>
            <a:r>
              <a:rPr lang="en-US" sz="1000" b="1" dirty="0" smtClean="0"/>
              <a:t>SmartMoBI</a:t>
            </a:r>
            <a:r>
              <a:rPr lang="en-US" sz="900" dirty="0" smtClean="0"/>
              <a:t/>
            </a:r>
            <a:br>
              <a:rPr lang="en-US" sz="900" dirty="0" smtClean="0"/>
            </a:br>
            <a:endParaRPr lang="en-US" sz="800" dirty="0" smtClean="0"/>
          </a:p>
          <a:p>
            <a:pPr eaLnBrk="0" hangingPunct="0"/>
            <a:r>
              <a:rPr lang="en-US" sz="800" dirty="0" smtClean="0"/>
              <a:t>Has full BI interactivity including Drill Down, using common Touch gestures, schedule for immediate access to key content. </a:t>
            </a:r>
            <a:endParaRPr lang="en-US" sz="800" dirty="0" smtClean="0">
              <a:solidFill>
                <a:schemeClr val="tx1"/>
              </a:solidFill>
              <a:latin typeface="Arial" charset="0"/>
            </a:endParaRPr>
          </a:p>
        </p:txBody>
      </p:sp>
      <p:sp>
        <p:nvSpPr>
          <p:cNvPr id="47" name="Rectangle 46"/>
          <p:cNvSpPr/>
          <p:nvPr/>
        </p:nvSpPr>
        <p:spPr bwMode="auto">
          <a:xfrm>
            <a:off x="4638675" y="4724399"/>
            <a:ext cx="2181225" cy="742951"/>
          </a:xfrm>
          <a:prstGeom prst="rect">
            <a:avLst/>
          </a:prstGeom>
          <a:ln>
            <a:noFill/>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eaLnBrk="0" hangingPunct="0"/>
            <a:endParaRPr lang="en-US" sz="800" dirty="0" smtClean="0"/>
          </a:p>
          <a:p>
            <a:r>
              <a:rPr lang="en-US" sz="800" dirty="0" smtClean="0"/>
              <a:t/>
            </a:r>
            <a:br>
              <a:rPr lang="en-US" sz="800" dirty="0" smtClean="0"/>
            </a:br>
            <a:r>
              <a:rPr lang="en-US" sz="800" dirty="0" smtClean="0"/>
              <a:t>Online shopping, bill payments, funds transfer, ATM locator. </a:t>
            </a:r>
          </a:p>
          <a:p>
            <a:endParaRPr lang="en-US" sz="800" dirty="0" smtClean="0"/>
          </a:p>
        </p:txBody>
      </p:sp>
      <p:sp>
        <p:nvSpPr>
          <p:cNvPr id="48" name="Rectangle 47"/>
          <p:cNvSpPr/>
          <p:nvPr/>
        </p:nvSpPr>
        <p:spPr bwMode="auto">
          <a:xfrm>
            <a:off x="6896100" y="4724399"/>
            <a:ext cx="2181225" cy="742951"/>
          </a:xfrm>
          <a:prstGeom prst="rect">
            <a:avLst/>
          </a:prstGeom>
          <a:ln>
            <a:noFill/>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eaLnBrk="0" hangingPunct="0"/>
            <a:r>
              <a:rPr lang="en-US" sz="1000" b="1" dirty="0" smtClean="0"/>
              <a:t>ADD Methodology</a:t>
            </a:r>
          </a:p>
          <a:p>
            <a:r>
              <a:rPr lang="en-US" sz="800" dirty="0" smtClean="0"/>
              <a:t/>
            </a:r>
            <a:br>
              <a:rPr lang="en-US" sz="800" dirty="0" smtClean="0"/>
            </a:br>
            <a:r>
              <a:rPr lang="en-US" sz="800" dirty="0" smtClean="0"/>
              <a:t>ADD (Assess Develop Deploy) Micro-Scrum development methodology.</a:t>
            </a:r>
            <a:br>
              <a:rPr lang="en-US" sz="800" dirty="0" smtClean="0"/>
            </a:br>
            <a:endParaRPr lang="en-US" sz="800" dirty="0" smtClean="0"/>
          </a:p>
          <a:p>
            <a:pPr lvl="0"/>
            <a:endParaRPr lang="en-US" sz="800" dirty="0"/>
          </a:p>
        </p:txBody>
      </p:sp>
      <p:pic>
        <p:nvPicPr>
          <p:cNvPr id="1028" name="Picture 4" descr="D:\BU\SmartmoBI\icon.png"/>
          <p:cNvPicPr>
            <a:picLocks noChangeAspect="1" noChangeArrowheads="1"/>
          </p:cNvPicPr>
          <p:nvPr/>
        </p:nvPicPr>
        <p:blipFill>
          <a:blip r:embed="rId8"/>
          <a:srcRect/>
          <a:stretch>
            <a:fillRect/>
          </a:stretch>
        </p:blipFill>
        <p:spPr bwMode="auto">
          <a:xfrm>
            <a:off x="4205289" y="4757739"/>
            <a:ext cx="288902" cy="280986"/>
          </a:xfrm>
          <a:prstGeom prst="rect">
            <a:avLst/>
          </a:prstGeom>
          <a:noFill/>
        </p:spPr>
      </p:pic>
      <p:pic>
        <p:nvPicPr>
          <p:cNvPr id="1029" name="Picture 5" descr="D:\BU\mWallet - iPhone\logo-for-title-bar.png"/>
          <p:cNvPicPr>
            <a:picLocks noChangeAspect="1" noChangeArrowheads="1"/>
          </p:cNvPicPr>
          <p:nvPr/>
        </p:nvPicPr>
        <p:blipFill>
          <a:blip r:embed="rId9"/>
          <a:srcRect/>
          <a:stretch>
            <a:fillRect/>
          </a:stretch>
        </p:blipFill>
        <p:spPr bwMode="auto">
          <a:xfrm>
            <a:off x="4705350" y="4767264"/>
            <a:ext cx="676650" cy="17621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sz="2000" dirty="0" smtClean="0"/>
              <a:t>Mobile Practice - Solution Offerings</a:t>
            </a:r>
          </a:p>
        </p:txBody>
      </p:sp>
      <p:sp>
        <p:nvSpPr>
          <p:cNvPr id="51" name="Rectangle 50"/>
          <p:cNvSpPr/>
          <p:nvPr/>
        </p:nvSpPr>
        <p:spPr>
          <a:xfrm>
            <a:off x="0" y="915085"/>
            <a:ext cx="9144000" cy="307777"/>
          </a:xfrm>
          <a:prstGeom prst="rect">
            <a:avLst/>
          </a:prstGeom>
          <a:solidFill>
            <a:schemeClr val="accent1"/>
          </a:solidFill>
        </p:spPr>
        <p:txBody>
          <a:bodyPr wrap="square">
            <a:spAutoFit/>
          </a:bodyPr>
          <a:lstStyle/>
          <a:p>
            <a:pPr algn="ctr"/>
            <a:r>
              <a:rPr lang="en-US" sz="1400" dirty="0" smtClean="0">
                <a:solidFill>
                  <a:schemeClr val="bg1"/>
                </a:solidFill>
              </a:rPr>
              <a:t>Take Your Enterprise on the Road with Mobile Solutions</a:t>
            </a:r>
          </a:p>
        </p:txBody>
      </p:sp>
      <p:grpSp>
        <p:nvGrpSpPr>
          <p:cNvPr id="113" name="Group 112"/>
          <p:cNvGrpSpPr/>
          <p:nvPr/>
        </p:nvGrpSpPr>
        <p:grpSpPr>
          <a:xfrm>
            <a:off x="114301" y="2752762"/>
            <a:ext cx="2095500" cy="2381249"/>
            <a:chOff x="114301" y="1381126"/>
            <a:chExt cx="2095500" cy="2381249"/>
          </a:xfrm>
        </p:grpSpPr>
        <p:sp>
          <p:nvSpPr>
            <p:cNvPr id="52" name="Rectangle 51"/>
            <p:cNvSpPr/>
            <p:nvPr/>
          </p:nvSpPr>
          <p:spPr bwMode="auto">
            <a:xfrm>
              <a:off x="114301" y="1381126"/>
              <a:ext cx="2095500" cy="2381249"/>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53" name="TextBox 52"/>
            <p:cNvSpPr txBox="1"/>
            <p:nvPr/>
          </p:nvSpPr>
          <p:spPr>
            <a:xfrm>
              <a:off x="533400" y="1475923"/>
              <a:ext cx="1619354" cy="278465"/>
            </a:xfrm>
            <a:prstGeom prst="rect">
              <a:avLst/>
            </a:prstGeom>
            <a:noFill/>
          </p:spPr>
          <p:txBody>
            <a:bodyPr wrap="none" rtlCol="0">
              <a:spAutoFit/>
            </a:bodyPr>
            <a:lstStyle/>
            <a:p>
              <a:r>
                <a:rPr lang="en-US" sz="1400" dirty="0" smtClean="0">
                  <a:solidFill>
                    <a:srgbClr val="007E12"/>
                  </a:solidFill>
                </a:rPr>
                <a:t>Banking Solutions</a:t>
              </a:r>
              <a:endParaRPr lang="en-US" sz="1400" dirty="0">
                <a:solidFill>
                  <a:srgbClr val="007E12"/>
                </a:solidFill>
              </a:endParaRPr>
            </a:p>
          </p:txBody>
        </p:sp>
        <p:sp>
          <p:nvSpPr>
            <p:cNvPr id="54" name="TextBox 53"/>
            <p:cNvSpPr txBox="1"/>
            <p:nvPr/>
          </p:nvSpPr>
          <p:spPr>
            <a:xfrm>
              <a:off x="123826" y="1967140"/>
              <a:ext cx="2047874" cy="1587247"/>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Mobile Banking </a:t>
              </a:r>
            </a:p>
            <a:p>
              <a:pPr marL="173736" indent="-173736">
                <a:buClr>
                  <a:schemeClr val="accent1"/>
                </a:buClr>
                <a:buFont typeface="Arial" pitchFamily="34" charset="0"/>
                <a:buChar char="•"/>
              </a:pPr>
              <a:r>
                <a:rPr lang="en-US" sz="1200" dirty="0" smtClean="0"/>
                <a:t>Financial Advisory</a:t>
              </a:r>
            </a:p>
            <a:p>
              <a:pPr marL="173736" indent="-173736">
                <a:buClr>
                  <a:schemeClr val="accent1"/>
                </a:buClr>
                <a:buFont typeface="Arial" pitchFamily="34" charset="0"/>
                <a:buChar char="•"/>
              </a:pPr>
              <a:r>
                <a:rPr lang="en-US" sz="1200" dirty="0" smtClean="0"/>
                <a:t>Personal Document </a:t>
              </a:r>
            </a:p>
            <a:p>
              <a:pPr marL="173736" indent="-173736">
                <a:buClr>
                  <a:schemeClr val="accent1"/>
                </a:buClr>
              </a:pPr>
              <a:r>
                <a:rPr lang="en-US" sz="1200" dirty="0" smtClean="0"/>
                <a:t>    Viewer </a:t>
              </a:r>
            </a:p>
            <a:p>
              <a:pPr marL="173736" indent="-173736">
                <a:buClr>
                  <a:schemeClr val="accent1"/>
                </a:buClr>
                <a:buFont typeface="Arial" pitchFamily="34" charset="0"/>
                <a:buChar char="•"/>
              </a:pPr>
              <a:r>
                <a:rPr lang="en-US" sz="1200" dirty="0" smtClean="0"/>
                <a:t>Payment Solution</a:t>
              </a:r>
            </a:p>
            <a:p>
              <a:pPr marL="173736" indent="-173736">
                <a:buClr>
                  <a:schemeClr val="accent1"/>
                </a:buClr>
                <a:buFont typeface="Arial" pitchFamily="34" charset="0"/>
                <a:buChar char="•"/>
              </a:pPr>
              <a:r>
                <a:rPr lang="en-US" sz="1200" dirty="0" smtClean="0"/>
                <a:t>Enterprise Solution</a:t>
              </a:r>
            </a:p>
            <a:p>
              <a:pPr marL="173736" indent="-173736">
                <a:buClr>
                  <a:schemeClr val="accent1"/>
                </a:buClr>
                <a:buFont typeface="Arial" pitchFamily="34" charset="0"/>
                <a:buChar char="•"/>
              </a:pPr>
              <a:r>
                <a:rPr lang="en-US" sz="1200" dirty="0" smtClean="0"/>
                <a:t> mWallet  </a:t>
              </a:r>
            </a:p>
            <a:p>
              <a:pPr marL="173736" indent="-173736">
                <a:buClr>
                  <a:schemeClr val="accent1"/>
                </a:buClr>
                <a:buFont typeface="Arial" pitchFamily="34" charset="0"/>
                <a:buChar char="•"/>
              </a:pPr>
              <a:r>
                <a:rPr lang="en-US" sz="1200" dirty="0" smtClean="0"/>
                <a:t>BI dashboards </a:t>
              </a:r>
            </a:p>
            <a:p>
              <a:pPr marL="1371600" indent="-1371600">
                <a:buClr>
                  <a:schemeClr val="accent1"/>
                </a:buClr>
              </a:pPr>
              <a:endParaRPr lang="en-US" sz="1200" dirty="0"/>
            </a:p>
          </p:txBody>
        </p:sp>
      </p:grpSp>
      <p:grpSp>
        <p:nvGrpSpPr>
          <p:cNvPr id="114" name="Group 113"/>
          <p:cNvGrpSpPr/>
          <p:nvPr/>
        </p:nvGrpSpPr>
        <p:grpSpPr>
          <a:xfrm>
            <a:off x="2409826" y="2752763"/>
            <a:ext cx="2095500" cy="2333624"/>
            <a:chOff x="2409826" y="1381127"/>
            <a:chExt cx="2095500" cy="2333624"/>
          </a:xfrm>
        </p:grpSpPr>
        <p:sp>
          <p:nvSpPr>
            <p:cNvPr id="56" name="Rectangle 55"/>
            <p:cNvSpPr/>
            <p:nvPr/>
          </p:nvSpPr>
          <p:spPr bwMode="auto">
            <a:xfrm>
              <a:off x="2409826" y="1381127"/>
              <a:ext cx="2095500" cy="2333624"/>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57" name="TextBox 56"/>
            <p:cNvSpPr txBox="1"/>
            <p:nvPr/>
          </p:nvSpPr>
          <p:spPr>
            <a:xfrm>
              <a:off x="3171825" y="1416295"/>
              <a:ext cx="1019831" cy="482972"/>
            </a:xfrm>
            <a:prstGeom prst="rect">
              <a:avLst/>
            </a:prstGeom>
            <a:noFill/>
          </p:spPr>
          <p:txBody>
            <a:bodyPr wrap="none" rtlCol="0">
              <a:spAutoFit/>
            </a:bodyPr>
            <a:lstStyle/>
            <a:p>
              <a:r>
                <a:rPr lang="en-US" sz="1400" dirty="0" smtClean="0">
                  <a:solidFill>
                    <a:srgbClr val="007E12"/>
                  </a:solidFill>
                </a:rPr>
                <a:t>Insurance </a:t>
              </a:r>
              <a:br>
                <a:rPr lang="en-US" sz="1400" dirty="0" smtClean="0">
                  <a:solidFill>
                    <a:srgbClr val="007E12"/>
                  </a:solidFill>
                </a:rPr>
              </a:br>
              <a:r>
                <a:rPr lang="en-US" sz="1400" dirty="0" smtClean="0">
                  <a:solidFill>
                    <a:srgbClr val="007E12"/>
                  </a:solidFill>
                </a:rPr>
                <a:t>Solutions</a:t>
              </a:r>
              <a:endParaRPr lang="en-US" sz="1400" dirty="0">
                <a:solidFill>
                  <a:srgbClr val="007E12"/>
                </a:solidFill>
              </a:endParaRPr>
            </a:p>
          </p:txBody>
        </p:sp>
        <p:sp>
          <p:nvSpPr>
            <p:cNvPr id="58" name="TextBox 57"/>
            <p:cNvSpPr txBox="1"/>
            <p:nvPr/>
          </p:nvSpPr>
          <p:spPr>
            <a:xfrm>
              <a:off x="2419351" y="1979002"/>
              <a:ext cx="2047874" cy="1278456"/>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Plan Benefits Calculator </a:t>
              </a:r>
            </a:p>
            <a:p>
              <a:pPr marL="173736" indent="-173736">
                <a:buClr>
                  <a:schemeClr val="accent1"/>
                </a:buClr>
                <a:buFont typeface="Arial" pitchFamily="34" charset="0"/>
                <a:buChar char="•"/>
              </a:pPr>
              <a:r>
                <a:rPr lang="en-US" sz="1200" dirty="0" smtClean="0"/>
                <a:t>Agile Invoice Approval  </a:t>
              </a:r>
            </a:p>
            <a:p>
              <a:pPr marL="173736" indent="-173736">
                <a:buClr>
                  <a:schemeClr val="accent1"/>
                </a:buClr>
                <a:buFont typeface="Arial" pitchFamily="34" charset="0"/>
                <a:buChar char="•"/>
              </a:pPr>
              <a:r>
                <a:rPr lang="en-US" sz="1200" dirty="0" smtClean="0"/>
                <a:t>Claims Processing</a:t>
              </a:r>
            </a:p>
            <a:p>
              <a:pPr marL="173736" indent="-173736">
                <a:buClr>
                  <a:schemeClr val="accent1"/>
                </a:buClr>
                <a:buFont typeface="Arial" pitchFamily="34" charset="0"/>
                <a:buChar char="•"/>
              </a:pPr>
              <a:r>
                <a:rPr lang="en-US" sz="1200" dirty="0" smtClean="0"/>
                <a:t>(First Notification of   Loss) </a:t>
              </a:r>
            </a:p>
            <a:p>
              <a:pPr marL="173736" indent="-173736">
                <a:buClr>
                  <a:schemeClr val="accent1"/>
                </a:buClr>
                <a:buFont typeface="Arial" pitchFamily="34" charset="0"/>
                <a:buChar char="•"/>
              </a:pPr>
              <a:r>
                <a:rPr lang="en-US" sz="1200" dirty="0" smtClean="0"/>
                <a:t>Agent Application</a:t>
              </a:r>
            </a:p>
            <a:p>
              <a:pPr marL="1371600" indent="-1371600">
                <a:buClr>
                  <a:schemeClr val="accent1"/>
                </a:buClr>
              </a:pPr>
              <a:endParaRPr lang="en-US" sz="1200" dirty="0"/>
            </a:p>
          </p:txBody>
        </p:sp>
        <p:pic>
          <p:nvPicPr>
            <p:cNvPr id="2052" name="Picture 4" descr="D:\BU\Brochure\insurance-icon.png"/>
            <p:cNvPicPr>
              <a:picLocks noChangeAspect="1" noChangeArrowheads="1"/>
            </p:cNvPicPr>
            <p:nvPr/>
          </p:nvPicPr>
          <p:blipFill>
            <a:blip r:embed="rId2" cstate="print"/>
            <a:srcRect/>
            <a:stretch>
              <a:fillRect/>
            </a:stretch>
          </p:blipFill>
          <p:spPr bwMode="auto">
            <a:xfrm>
              <a:off x="2590800" y="1477841"/>
              <a:ext cx="371475" cy="342900"/>
            </a:xfrm>
            <a:prstGeom prst="rect">
              <a:avLst/>
            </a:prstGeom>
            <a:ln>
              <a:noFill/>
            </a:ln>
            <a:effectLst>
              <a:outerShdw blurRad="190500" algn="tl" rotWithShape="0">
                <a:srgbClr val="000000">
                  <a:alpha val="70000"/>
                </a:srgbClr>
              </a:outerShdw>
            </a:effectLst>
          </p:spPr>
        </p:pic>
      </p:grpSp>
      <p:pic>
        <p:nvPicPr>
          <p:cNvPr id="2053" name="Picture 5" descr="D:\BU\Brochure\US-dollar-icon.png"/>
          <p:cNvPicPr>
            <a:picLocks noChangeAspect="1" noChangeArrowheads="1"/>
          </p:cNvPicPr>
          <p:nvPr/>
        </p:nvPicPr>
        <p:blipFill>
          <a:blip r:embed="rId3" cstate="print"/>
          <a:srcRect/>
          <a:stretch>
            <a:fillRect/>
          </a:stretch>
        </p:blipFill>
        <p:spPr bwMode="auto">
          <a:xfrm>
            <a:off x="123825" y="2815353"/>
            <a:ext cx="409575" cy="409575"/>
          </a:xfrm>
          <a:prstGeom prst="rect">
            <a:avLst/>
          </a:prstGeom>
          <a:ln>
            <a:noFill/>
          </a:ln>
          <a:effectLst>
            <a:outerShdw blurRad="190500" algn="tl" rotWithShape="0">
              <a:srgbClr val="000000">
                <a:alpha val="70000"/>
              </a:srgbClr>
            </a:outerShdw>
          </a:effectLst>
        </p:spPr>
      </p:pic>
      <p:grpSp>
        <p:nvGrpSpPr>
          <p:cNvPr id="115" name="Group 114"/>
          <p:cNvGrpSpPr/>
          <p:nvPr/>
        </p:nvGrpSpPr>
        <p:grpSpPr>
          <a:xfrm>
            <a:off x="4686301" y="2752761"/>
            <a:ext cx="2095500" cy="2333625"/>
            <a:chOff x="4686301" y="1381125"/>
            <a:chExt cx="2095500" cy="2333625"/>
          </a:xfrm>
        </p:grpSpPr>
        <p:sp>
          <p:nvSpPr>
            <p:cNvPr id="63" name="Rectangle 62"/>
            <p:cNvSpPr/>
            <p:nvPr/>
          </p:nvSpPr>
          <p:spPr bwMode="auto">
            <a:xfrm>
              <a:off x="4686301" y="1381125"/>
              <a:ext cx="2095500" cy="2333625"/>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64" name="TextBox 63"/>
            <p:cNvSpPr txBox="1"/>
            <p:nvPr/>
          </p:nvSpPr>
          <p:spPr>
            <a:xfrm>
              <a:off x="5448300" y="1420621"/>
              <a:ext cx="1050288" cy="542386"/>
            </a:xfrm>
            <a:prstGeom prst="rect">
              <a:avLst/>
            </a:prstGeom>
            <a:noFill/>
          </p:spPr>
          <p:txBody>
            <a:bodyPr wrap="none" rtlCol="0">
              <a:spAutoFit/>
            </a:bodyPr>
            <a:lstStyle/>
            <a:p>
              <a:r>
                <a:rPr lang="en-US" sz="1400" dirty="0" smtClean="0">
                  <a:solidFill>
                    <a:srgbClr val="007E12"/>
                  </a:solidFill>
                </a:rPr>
                <a:t>Healthcare</a:t>
              </a:r>
              <a:br>
                <a:rPr lang="en-US" sz="1400" dirty="0" smtClean="0">
                  <a:solidFill>
                    <a:srgbClr val="007E12"/>
                  </a:solidFill>
                </a:rPr>
              </a:br>
              <a:r>
                <a:rPr lang="en-US" sz="1400" dirty="0" smtClean="0">
                  <a:solidFill>
                    <a:srgbClr val="007E12"/>
                  </a:solidFill>
                </a:rPr>
                <a:t>Solutions</a:t>
              </a:r>
              <a:endParaRPr lang="en-US" sz="1400" dirty="0">
                <a:solidFill>
                  <a:srgbClr val="007E12"/>
                </a:solidFill>
              </a:endParaRPr>
            </a:p>
          </p:txBody>
        </p:sp>
        <p:sp>
          <p:nvSpPr>
            <p:cNvPr id="65" name="TextBox 64"/>
            <p:cNvSpPr txBox="1"/>
            <p:nvPr/>
          </p:nvSpPr>
          <p:spPr>
            <a:xfrm>
              <a:off x="4695826" y="2052549"/>
              <a:ext cx="2047874" cy="1627157"/>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Clinical Management </a:t>
              </a:r>
            </a:p>
            <a:p>
              <a:pPr marL="173736" indent="-173736">
                <a:buClr>
                  <a:schemeClr val="accent1"/>
                </a:buClr>
              </a:pPr>
              <a:r>
                <a:rPr lang="en-US" sz="1200" dirty="0" smtClean="0"/>
                <a:t>    Portal  </a:t>
              </a:r>
            </a:p>
            <a:p>
              <a:pPr marL="173736" indent="-173736">
                <a:buClr>
                  <a:schemeClr val="accent1"/>
                </a:buClr>
                <a:buFont typeface="Arial" pitchFamily="34" charset="0"/>
                <a:buChar char="•"/>
              </a:pPr>
              <a:r>
                <a:rPr lang="en-US" sz="1200" dirty="0" smtClean="0"/>
                <a:t>Metrics reporter  </a:t>
              </a:r>
            </a:p>
            <a:p>
              <a:pPr marL="173736" indent="-173736">
                <a:buClr>
                  <a:schemeClr val="accent1"/>
                </a:buClr>
                <a:buFont typeface="Arial" pitchFamily="34" charset="0"/>
                <a:buChar char="•"/>
              </a:pPr>
              <a:r>
                <a:rPr lang="en-US" sz="1200" dirty="0" smtClean="0"/>
                <a:t>Value-Based Insurance</a:t>
              </a:r>
            </a:p>
            <a:p>
              <a:pPr marL="173736" indent="-173736">
                <a:buClr>
                  <a:schemeClr val="accent1"/>
                </a:buClr>
              </a:pPr>
              <a:r>
                <a:rPr lang="en-US" sz="1200" dirty="0" smtClean="0"/>
                <a:t>    Design  (VBID) </a:t>
              </a:r>
            </a:p>
            <a:p>
              <a:pPr marL="173736" indent="-173736">
                <a:buClr>
                  <a:schemeClr val="accent1"/>
                </a:buClr>
                <a:buFont typeface="Arial" pitchFamily="34" charset="0"/>
                <a:buChar char="•"/>
              </a:pPr>
              <a:r>
                <a:rPr lang="en-US" sz="1200" dirty="0" smtClean="0"/>
                <a:t>Disease Management   </a:t>
              </a:r>
            </a:p>
            <a:p>
              <a:pPr marL="173736" indent="-173736">
                <a:buClr>
                  <a:schemeClr val="accent1"/>
                </a:buClr>
              </a:pPr>
              <a:r>
                <a:rPr lang="en-US" sz="1200" dirty="0" smtClean="0"/>
                <a:t>    Dashboard</a:t>
              </a:r>
            </a:p>
            <a:p>
              <a:pPr marL="1371600" indent="-1371600">
                <a:buClr>
                  <a:schemeClr val="accent1"/>
                </a:buClr>
              </a:pPr>
              <a:endParaRPr lang="en-US" sz="1200" dirty="0"/>
            </a:p>
          </p:txBody>
        </p:sp>
      </p:grpSp>
      <p:pic>
        <p:nvPicPr>
          <p:cNvPr id="2054" name="Picture 6" descr="D:\BU\Brochure\Health-care-shield-icon-256x256px-3987.png"/>
          <p:cNvPicPr>
            <a:picLocks noChangeAspect="1" noChangeArrowheads="1"/>
          </p:cNvPicPr>
          <p:nvPr/>
        </p:nvPicPr>
        <p:blipFill>
          <a:blip r:embed="rId4" cstate="print"/>
          <a:srcRect/>
          <a:stretch>
            <a:fillRect/>
          </a:stretch>
        </p:blipFill>
        <p:spPr bwMode="auto">
          <a:xfrm>
            <a:off x="4838700" y="2839847"/>
            <a:ext cx="419100" cy="419100"/>
          </a:xfrm>
          <a:prstGeom prst="rect">
            <a:avLst/>
          </a:prstGeom>
          <a:ln>
            <a:noFill/>
          </a:ln>
          <a:effectLst>
            <a:outerShdw blurRad="190500" algn="tl" rotWithShape="0">
              <a:srgbClr val="000000">
                <a:alpha val="70000"/>
              </a:srgbClr>
            </a:outerShdw>
          </a:effectLst>
        </p:spPr>
      </p:pic>
      <p:grpSp>
        <p:nvGrpSpPr>
          <p:cNvPr id="116" name="Group 115"/>
          <p:cNvGrpSpPr/>
          <p:nvPr/>
        </p:nvGrpSpPr>
        <p:grpSpPr>
          <a:xfrm>
            <a:off x="6943726" y="2752762"/>
            <a:ext cx="2097042" cy="2341788"/>
            <a:chOff x="6943726" y="1381126"/>
            <a:chExt cx="2097042" cy="2341788"/>
          </a:xfrm>
        </p:grpSpPr>
        <p:sp>
          <p:nvSpPr>
            <p:cNvPr id="73" name="Rectangle 72"/>
            <p:cNvSpPr/>
            <p:nvPr/>
          </p:nvSpPr>
          <p:spPr bwMode="auto">
            <a:xfrm>
              <a:off x="6943726" y="1381126"/>
              <a:ext cx="2095500" cy="2341788"/>
            </a:xfrm>
            <a:prstGeom prst="rect">
              <a:avLst/>
            </a:prstGeom>
            <a:solidFill>
              <a:srgbClr val="E8E8E8"/>
            </a:solidFill>
            <a:ln w="1270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74" name="TextBox 73"/>
            <p:cNvSpPr txBox="1"/>
            <p:nvPr/>
          </p:nvSpPr>
          <p:spPr>
            <a:xfrm>
              <a:off x="7600950" y="1418388"/>
              <a:ext cx="1439818" cy="511721"/>
            </a:xfrm>
            <a:prstGeom prst="rect">
              <a:avLst/>
            </a:prstGeom>
            <a:noFill/>
          </p:spPr>
          <p:txBody>
            <a:bodyPr wrap="none" rtlCol="0">
              <a:spAutoFit/>
            </a:bodyPr>
            <a:lstStyle/>
            <a:p>
              <a:r>
                <a:rPr lang="en-US" sz="1400" dirty="0" smtClean="0">
                  <a:solidFill>
                    <a:srgbClr val="007E12"/>
                  </a:solidFill>
                </a:rPr>
                <a:t>Retail, Logistics</a:t>
              </a:r>
              <a:br>
                <a:rPr lang="en-US" sz="1400" dirty="0" smtClean="0">
                  <a:solidFill>
                    <a:srgbClr val="007E12"/>
                  </a:solidFill>
                </a:rPr>
              </a:br>
              <a:r>
                <a:rPr lang="en-US" sz="1400" dirty="0" smtClean="0">
                  <a:solidFill>
                    <a:srgbClr val="007E12"/>
                  </a:solidFill>
                </a:rPr>
                <a:t>&amp; Telecom</a:t>
              </a:r>
              <a:endParaRPr lang="en-US" sz="1400" dirty="0">
                <a:solidFill>
                  <a:srgbClr val="007E12"/>
                </a:solidFill>
              </a:endParaRPr>
            </a:p>
          </p:txBody>
        </p:sp>
        <p:sp>
          <p:nvSpPr>
            <p:cNvPr id="75" name="TextBox 74"/>
            <p:cNvSpPr txBox="1"/>
            <p:nvPr/>
          </p:nvSpPr>
          <p:spPr>
            <a:xfrm>
              <a:off x="6953251" y="2014589"/>
              <a:ext cx="2047874" cy="1535162"/>
            </a:xfrm>
            <a:prstGeom prst="rect">
              <a:avLst/>
            </a:prstGeom>
            <a:noFill/>
          </p:spPr>
          <p:txBody>
            <a:bodyPr wrap="square" rtlCol="0">
              <a:spAutoFit/>
            </a:bodyPr>
            <a:lstStyle/>
            <a:p>
              <a:pPr marL="173736" indent="-173736">
                <a:buClr>
                  <a:schemeClr val="accent1"/>
                </a:buClr>
                <a:buFont typeface="Arial" pitchFamily="34" charset="0"/>
                <a:buChar char="•"/>
              </a:pPr>
              <a:r>
                <a:rPr lang="en-US" sz="1200" dirty="0" smtClean="0"/>
                <a:t>Downtime Calculator  </a:t>
              </a:r>
            </a:p>
            <a:p>
              <a:pPr marL="173736" indent="-173736">
                <a:buClr>
                  <a:schemeClr val="accent1"/>
                </a:buClr>
                <a:buFont typeface="Arial" pitchFamily="34" charset="0"/>
                <a:buChar char="•"/>
              </a:pPr>
              <a:r>
                <a:rPr lang="en-US" sz="1200" dirty="0" smtClean="0"/>
                <a:t>Expense create/   </a:t>
              </a:r>
            </a:p>
            <a:p>
              <a:pPr marL="173736" indent="-173736">
                <a:buClr>
                  <a:schemeClr val="accent1"/>
                </a:buClr>
              </a:pPr>
              <a:r>
                <a:rPr lang="en-US" sz="1200" dirty="0" smtClean="0"/>
                <a:t>    approval  </a:t>
              </a:r>
            </a:p>
            <a:p>
              <a:pPr marL="173736" indent="-173736">
                <a:buClr>
                  <a:schemeClr val="accent1"/>
                </a:buClr>
                <a:buFont typeface="Arial" pitchFamily="34" charset="0"/>
                <a:buChar char="•"/>
              </a:pPr>
              <a:r>
                <a:rPr lang="en-US" sz="1200" dirty="0" smtClean="0"/>
                <a:t>Barcode Generation &amp; </a:t>
              </a:r>
            </a:p>
            <a:p>
              <a:pPr marL="173736" indent="-173736">
                <a:buClr>
                  <a:schemeClr val="accent1"/>
                </a:buClr>
              </a:pPr>
              <a:r>
                <a:rPr lang="en-US" sz="1200" dirty="0" smtClean="0"/>
                <a:t>    Scanner</a:t>
              </a:r>
            </a:p>
            <a:p>
              <a:pPr marL="173736" indent="-173736">
                <a:buClr>
                  <a:schemeClr val="accent1"/>
                </a:buClr>
                <a:buFont typeface="Arial" pitchFamily="34" charset="0"/>
                <a:buChar char="•"/>
              </a:pPr>
              <a:r>
                <a:rPr lang="en-US" sz="1200" dirty="0" smtClean="0"/>
                <a:t>Location Based Service  </a:t>
              </a:r>
            </a:p>
            <a:p>
              <a:pPr marL="173736" indent="-173736">
                <a:buClr>
                  <a:schemeClr val="accent1"/>
                </a:buClr>
                <a:buFont typeface="Arial" pitchFamily="34" charset="0"/>
                <a:buChar char="•"/>
              </a:pPr>
              <a:r>
                <a:rPr lang="en-US" sz="1200" dirty="0" smtClean="0"/>
                <a:t>Sales Management </a:t>
              </a:r>
            </a:p>
            <a:p>
              <a:pPr marL="173736" indent="-173736">
                <a:buClr>
                  <a:schemeClr val="accent1"/>
                </a:buClr>
              </a:pPr>
              <a:r>
                <a:rPr lang="en-US" sz="1200" dirty="0" smtClean="0"/>
                <a:t>    Dashboard</a:t>
              </a:r>
              <a:endParaRPr lang="en-US" sz="1200" dirty="0"/>
            </a:p>
          </p:txBody>
        </p:sp>
      </p:grpSp>
      <p:pic>
        <p:nvPicPr>
          <p:cNvPr id="2055" name="Picture 7" descr="D:\BU\Brochure\cellphone-icon.png"/>
          <p:cNvPicPr>
            <a:picLocks noChangeAspect="1" noChangeArrowheads="1"/>
          </p:cNvPicPr>
          <p:nvPr/>
        </p:nvPicPr>
        <p:blipFill>
          <a:blip r:embed="rId5" cstate="print"/>
          <a:srcRect/>
          <a:stretch>
            <a:fillRect/>
          </a:stretch>
        </p:blipFill>
        <p:spPr bwMode="auto">
          <a:xfrm>
            <a:off x="7105650" y="2830322"/>
            <a:ext cx="428625" cy="428625"/>
          </a:xfrm>
          <a:prstGeom prst="rect">
            <a:avLst/>
          </a:prstGeom>
          <a:ln>
            <a:noFill/>
          </a:ln>
          <a:effectLst>
            <a:outerShdw blurRad="190500" algn="tl" rotWithShape="0">
              <a:srgbClr val="000000">
                <a:alpha val="70000"/>
              </a:srgbClr>
            </a:outerShdw>
          </a:effectLst>
        </p:spPr>
      </p:pic>
      <p:sp>
        <p:nvSpPr>
          <p:cNvPr id="117" name="TextBox 116"/>
          <p:cNvSpPr txBox="1"/>
          <p:nvPr/>
        </p:nvSpPr>
        <p:spPr>
          <a:xfrm>
            <a:off x="81643" y="1352550"/>
            <a:ext cx="8938532" cy="1200329"/>
          </a:xfrm>
          <a:prstGeom prst="rect">
            <a:avLst/>
          </a:prstGeom>
          <a:noFill/>
        </p:spPr>
        <p:txBody>
          <a:bodyPr wrap="square" rtlCol="0">
            <a:spAutoFit/>
          </a:bodyPr>
          <a:lstStyle/>
          <a:p>
            <a:r>
              <a:rPr lang="en-US" sz="1200" dirty="0" smtClean="0"/>
              <a:t>Syntel provides end-to-end mobility solutions, consulting and support services for applications developed on mobile platforms like iPhone,  iPad,  Android, Blackberry, Symbian and Windows Phone.</a:t>
            </a:r>
            <a:br>
              <a:rPr lang="en-US" sz="1200" dirty="0" smtClean="0"/>
            </a:br>
            <a:r>
              <a:rPr lang="en-US" sz="1200" dirty="0" smtClean="0"/>
              <a:t>Our teams include domain-specific subject matter experts and we have formed alliances with best-in-class organizations to bring the best solution to your enterprise. Our library of pre-built, customizable solution accelerators includes:</a:t>
            </a:r>
          </a:p>
          <a:p>
            <a:pPr marL="173736" indent="-173736">
              <a:buClr>
                <a:schemeClr val="accent1"/>
              </a:buClr>
              <a:buFont typeface="Arial" pitchFamily="34" charset="0"/>
              <a:buChar char="•"/>
            </a:pPr>
            <a:r>
              <a:rPr lang="en-US" sz="1200" dirty="0" smtClean="0"/>
              <a:t>Mobile-enabling BI dashboard generation framework</a:t>
            </a:r>
          </a:p>
          <a:p>
            <a:pPr marL="173736" indent="-173736">
              <a:buClr>
                <a:schemeClr val="accent1"/>
              </a:buClr>
              <a:buFont typeface="Arial" pitchFamily="34" charset="0"/>
              <a:buChar char="•"/>
            </a:pPr>
            <a:r>
              <a:rPr lang="en-US" sz="1200" dirty="0" smtClean="0"/>
              <a:t>Platform-agnostic middleware and rich native UI development framework</a:t>
            </a:r>
            <a:endParaRPr lang="en-US" sz="1200" dirty="0"/>
          </a:p>
        </p:txBody>
      </p:sp>
      <p:sp>
        <p:nvSpPr>
          <p:cNvPr id="118" name="Rectangle 117"/>
          <p:cNvSpPr/>
          <p:nvPr/>
        </p:nvSpPr>
        <p:spPr>
          <a:xfrm>
            <a:off x="0" y="5039410"/>
            <a:ext cx="9144000" cy="307777"/>
          </a:xfrm>
          <a:prstGeom prst="rect">
            <a:avLst/>
          </a:prstGeom>
          <a:solidFill>
            <a:schemeClr val="accent1"/>
          </a:solidFill>
        </p:spPr>
        <p:txBody>
          <a:bodyPr wrap="square">
            <a:spAutoFit/>
          </a:bodyPr>
          <a:lstStyle/>
          <a:p>
            <a:pPr algn="ctr"/>
            <a:r>
              <a:rPr lang="en-US" sz="1400" dirty="0" smtClean="0">
                <a:solidFill>
                  <a:schemeClr val="bg1"/>
                </a:solidFill>
              </a:rPr>
              <a:t>Solution Partners</a:t>
            </a:r>
          </a:p>
        </p:txBody>
      </p:sp>
      <p:grpSp>
        <p:nvGrpSpPr>
          <p:cNvPr id="119" name="Group 118"/>
          <p:cNvGrpSpPr/>
          <p:nvPr/>
        </p:nvGrpSpPr>
        <p:grpSpPr>
          <a:xfrm>
            <a:off x="366829" y="5410200"/>
            <a:ext cx="1315223" cy="846484"/>
            <a:chOff x="1638300" y="5410200"/>
            <a:chExt cx="1315223" cy="846484"/>
          </a:xfrm>
        </p:grpSpPr>
        <p:pic>
          <p:nvPicPr>
            <p:cNvPr id="120" name="Picture 2" descr="C:\Documents and Settings\rrenukd\Desktop\logo\SMLogo2.jpg"/>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638300" y="5410200"/>
              <a:ext cx="1315223" cy="597195"/>
            </a:xfrm>
            <a:prstGeom prst="rect">
              <a:avLst/>
            </a:prstGeom>
            <a:noFill/>
            <a:ln w="9525">
              <a:noFill/>
              <a:miter lim="800000"/>
              <a:headEnd/>
              <a:tailEnd/>
            </a:ln>
          </p:spPr>
        </p:pic>
        <p:sp>
          <p:nvSpPr>
            <p:cNvPr id="121" name="TextBox 34"/>
            <p:cNvSpPr txBox="1">
              <a:spLocks noChangeArrowheads="1"/>
            </p:cNvSpPr>
            <p:nvPr/>
          </p:nvSpPr>
          <p:spPr bwMode="auto">
            <a:xfrm>
              <a:off x="1718706" y="6010463"/>
              <a:ext cx="1139483" cy="246221"/>
            </a:xfrm>
            <a:prstGeom prst="rect">
              <a:avLst/>
            </a:prstGeom>
            <a:noFill/>
            <a:ln w="9525">
              <a:noFill/>
              <a:miter lim="800000"/>
              <a:headEnd/>
              <a:tailEnd/>
            </a:ln>
          </p:spPr>
          <p:txBody>
            <a:bodyPr wrap="square">
              <a:spAutoFit/>
            </a:bodyPr>
            <a:lstStyle/>
            <a:p>
              <a:r>
                <a:rPr lang="en-US" sz="1000" b="1" dirty="0" smtClean="0"/>
                <a:t>Biometrics</a:t>
              </a:r>
              <a:endParaRPr lang="en-US" sz="1000" b="1" dirty="0"/>
            </a:p>
          </p:txBody>
        </p:sp>
      </p:grpSp>
      <p:grpSp>
        <p:nvGrpSpPr>
          <p:cNvPr id="122" name="Group 121"/>
          <p:cNvGrpSpPr/>
          <p:nvPr/>
        </p:nvGrpSpPr>
        <p:grpSpPr>
          <a:xfrm>
            <a:off x="7675530" y="5589588"/>
            <a:ext cx="1379868" cy="667411"/>
            <a:chOff x="7827930" y="5589588"/>
            <a:chExt cx="1379868" cy="667411"/>
          </a:xfrm>
        </p:grpSpPr>
        <p:pic>
          <p:nvPicPr>
            <p:cNvPr id="123" name="Picture 33" descr="http://t0.gstatic.com/images?q=tbn:ANd9GcTDRG1g6NXGuYaP7MxX4VapRh5Z-_wRcVjDZKaWu56p1zQRL1z0RdQOvk4">
              <a:hlinkClick r:id="rId7"/>
            </p:cNvPr>
            <p:cNvPicPr>
              <a:picLocks noChangeAspect="1" noChangeArrowheads="1"/>
            </p:cNvPicPr>
            <p:nvPr/>
          </p:nvPicPr>
          <p:blipFill>
            <a:blip r:embed="rId8"/>
            <a:srcRect/>
            <a:stretch>
              <a:fillRect/>
            </a:stretch>
          </p:blipFill>
          <p:spPr bwMode="auto">
            <a:xfrm>
              <a:off x="7827930" y="5589588"/>
              <a:ext cx="1019175" cy="266700"/>
            </a:xfrm>
            <a:prstGeom prst="rect">
              <a:avLst/>
            </a:prstGeom>
            <a:noFill/>
            <a:ln w="9525">
              <a:noFill/>
              <a:miter lim="800000"/>
              <a:headEnd/>
              <a:tailEnd/>
            </a:ln>
          </p:spPr>
        </p:pic>
        <p:sp>
          <p:nvSpPr>
            <p:cNvPr id="124" name="TextBox 35"/>
            <p:cNvSpPr txBox="1">
              <a:spLocks noChangeArrowheads="1"/>
            </p:cNvSpPr>
            <p:nvPr/>
          </p:nvSpPr>
          <p:spPr bwMode="auto">
            <a:xfrm>
              <a:off x="7847311" y="6010936"/>
              <a:ext cx="1360487" cy="246063"/>
            </a:xfrm>
            <a:prstGeom prst="rect">
              <a:avLst/>
            </a:prstGeom>
            <a:noFill/>
            <a:ln w="9525">
              <a:noFill/>
              <a:miter lim="800000"/>
              <a:headEnd/>
              <a:tailEnd/>
            </a:ln>
          </p:spPr>
          <p:txBody>
            <a:bodyPr>
              <a:spAutoFit/>
            </a:bodyPr>
            <a:lstStyle/>
            <a:p>
              <a:r>
                <a:rPr lang="en-US" sz="1000" b="1" dirty="0"/>
                <a:t>Cross-platform</a:t>
              </a:r>
            </a:p>
          </p:txBody>
        </p:sp>
      </p:grpSp>
      <p:grpSp>
        <p:nvGrpSpPr>
          <p:cNvPr id="125" name="Group 124"/>
          <p:cNvGrpSpPr/>
          <p:nvPr/>
        </p:nvGrpSpPr>
        <p:grpSpPr>
          <a:xfrm>
            <a:off x="6134184" y="5548941"/>
            <a:ext cx="1072042" cy="708058"/>
            <a:chOff x="6477084" y="5548941"/>
            <a:chExt cx="1072042" cy="708058"/>
          </a:xfrm>
        </p:grpSpPr>
        <p:pic>
          <p:nvPicPr>
            <p:cNvPr id="126" name="Picture 5"/>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6477084" y="5548941"/>
              <a:ext cx="1072042" cy="488162"/>
            </a:xfrm>
            <a:prstGeom prst="rect">
              <a:avLst/>
            </a:prstGeom>
            <a:noFill/>
            <a:ln w="9525">
              <a:noFill/>
              <a:miter lim="800000"/>
              <a:headEnd/>
              <a:tailEnd/>
            </a:ln>
          </p:spPr>
        </p:pic>
        <p:sp>
          <p:nvSpPr>
            <p:cNvPr id="127" name="TextBox 37"/>
            <p:cNvSpPr txBox="1">
              <a:spLocks noChangeArrowheads="1"/>
            </p:cNvSpPr>
            <p:nvPr/>
          </p:nvSpPr>
          <p:spPr bwMode="auto">
            <a:xfrm>
              <a:off x="6786349" y="6010936"/>
              <a:ext cx="739775" cy="246063"/>
            </a:xfrm>
            <a:prstGeom prst="rect">
              <a:avLst/>
            </a:prstGeom>
            <a:noFill/>
            <a:ln w="9525">
              <a:noFill/>
              <a:miter lim="800000"/>
              <a:headEnd/>
              <a:tailEnd/>
            </a:ln>
          </p:spPr>
          <p:txBody>
            <a:bodyPr>
              <a:spAutoFit/>
            </a:bodyPr>
            <a:lstStyle/>
            <a:p>
              <a:r>
                <a:rPr lang="en-US" sz="1000" b="1" dirty="0"/>
                <a:t>MDM</a:t>
              </a:r>
            </a:p>
          </p:txBody>
        </p:sp>
      </p:grpSp>
      <p:grpSp>
        <p:nvGrpSpPr>
          <p:cNvPr id="128" name="Group 127"/>
          <p:cNvGrpSpPr/>
          <p:nvPr/>
        </p:nvGrpSpPr>
        <p:grpSpPr>
          <a:xfrm>
            <a:off x="3477054" y="5537200"/>
            <a:ext cx="1030989" cy="719799"/>
            <a:chOff x="4400979" y="5537200"/>
            <a:chExt cx="1030989" cy="719799"/>
          </a:xfrm>
        </p:grpSpPr>
        <p:pic>
          <p:nvPicPr>
            <p:cNvPr id="129" name="Picture 2" descr="C:\Documents and Settings\rrenukd\Desktop\logo\mobien.jpg"/>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4400979" y="5537200"/>
              <a:ext cx="1030989" cy="435185"/>
            </a:xfrm>
            <a:prstGeom prst="rect">
              <a:avLst/>
            </a:prstGeom>
            <a:noFill/>
            <a:ln w="9525">
              <a:noFill/>
              <a:miter lim="800000"/>
              <a:headEnd/>
              <a:tailEnd/>
            </a:ln>
          </p:spPr>
        </p:pic>
        <p:sp>
          <p:nvSpPr>
            <p:cNvPr id="130" name="TextBox 38"/>
            <p:cNvSpPr txBox="1">
              <a:spLocks noChangeArrowheads="1"/>
            </p:cNvSpPr>
            <p:nvPr/>
          </p:nvSpPr>
          <p:spPr bwMode="auto">
            <a:xfrm>
              <a:off x="4448954" y="6010936"/>
              <a:ext cx="935038" cy="246063"/>
            </a:xfrm>
            <a:prstGeom prst="rect">
              <a:avLst/>
            </a:prstGeom>
            <a:noFill/>
            <a:ln w="9525">
              <a:noFill/>
              <a:miter lim="800000"/>
              <a:headEnd/>
              <a:tailEnd/>
            </a:ln>
          </p:spPr>
          <p:txBody>
            <a:bodyPr>
              <a:spAutoFit/>
            </a:bodyPr>
            <a:lstStyle/>
            <a:p>
              <a:r>
                <a:rPr lang="en-US" sz="1000" b="1" dirty="0"/>
                <a:t> Framework</a:t>
              </a:r>
            </a:p>
          </p:txBody>
        </p:sp>
      </p:grpSp>
      <p:grpSp>
        <p:nvGrpSpPr>
          <p:cNvPr id="131" name="Group 130"/>
          <p:cNvGrpSpPr/>
          <p:nvPr/>
        </p:nvGrpSpPr>
        <p:grpSpPr>
          <a:xfrm>
            <a:off x="4933224" y="5502126"/>
            <a:ext cx="741363" cy="760264"/>
            <a:chOff x="5571399" y="5502126"/>
            <a:chExt cx="741363" cy="760264"/>
          </a:xfrm>
        </p:grpSpPr>
        <p:sp>
          <p:nvSpPr>
            <p:cNvPr id="132" name="TextBox 36"/>
            <p:cNvSpPr txBox="1">
              <a:spLocks noChangeArrowheads="1"/>
            </p:cNvSpPr>
            <p:nvPr/>
          </p:nvSpPr>
          <p:spPr bwMode="auto">
            <a:xfrm>
              <a:off x="5571399" y="6016327"/>
              <a:ext cx="741363" cy="246063"/>
            </a:xfrm>
            <a:prstGeom prst="rect">
              <a:avLst/>
            </a:prstGeom>
            <a:noFill/>
            <a:ln w="9525">
              <a:noFill/>
              <a:miter lim="800000"/>
              <a:headEnd/>
              <a:tailEnd/>
            </a:ln>
          </p:spPr>
          <p:txBody>
            <a:bodyPr>
              <a:spAutoFit/>
            </a:bodyPr>
            <a:lstStyle/>
            <a:p>
              <a:r>
                <a:rPr lang="en-US" sz="1000" b="1" dirty="0"/>
                <a:t>     BI</a:t>
              </a:r>
            </a:p>
          </p:txBody>
        </p:sp>
        <p:pic>
          <p:nvPicPr>
            <p:cNvPr id="133" name="Picture 2"/>
            <p:cNvPicPr>
              <a:picLocks noChangeAspect="1" noChangeArrowheads="1"/>
            </p:cNvPicPr>
            <p:nvPr/>
          </p:nvPicPr>
          <p:blipFill>
            <a:blip r:embed="rId11"/>
            <a:srcRect/>
            <a:stretch>
              <a:fillRect/>
            </a:stretch>
          </p:blipFill>
          <p:spPr bwMode="auto">
            <a:xfrm>
              <a:off x="5626698" y="5502126"/>
              <a:ext cx="630764" cy="537166"/>
            </a:xfrm>
            <a:prstGeom prst="rect">
              <a:avLst/>
            </a:prstGeom>
            <a:noFill/>
            <a:ln w="9525">
              <a:noFill/>
              <a:miter lim="800000"/>
              <a:headEnd/>
              <a:tailEnd/>
            </a:ln>
          </p:spPr>
        </p:pic>
      </p:grpSp>
      <p:grpSp>
        <p:nvGrpSpPr>
          <p:cNvPr id="134" name="Group 133"/>
          <p:cNvGrpSpPr/>
          <p:nvPr/>
        </p:nvGrpSpPr>
        <p:grpSpPr>
          <a:xfrm>
            <a:off x="2126745" y="5575966"/>
            <a:ext cx="1537629" cy="673629"/>
            <a:chOff x="2906786" y="5565332"/>
            <a:chExt cx="1537629" cy="673629"/>
          </a:xfrm>
        </p:grpSpPr>
        <p:pic>
          <p:nvPicPr>
            <p:cNvPr id="135" name="Picture 2" descr="D:\Milind\Marketing Mobile Capability_PPT\Odyssey Logo.png"/>
            <p:cNvPicPr>
              <a:picLocks noChangeAspect="1" noChangeArrowheads="1"/>
            </p:cNvPicPr>
            <p:nvPr/>
          </p:nvPicPr>
          <p:blipFill>
            <a:blip r:embed="rId12"/>
            <a:srcRect/>
            <a:stretch>
              <a:fillRect/>
            </a:stretch>
          </p:blipFill>
          <p:spPr bwMode="auto">
            <a:xfrm>
              <a:off x="2906786" y="5565332"/>
              <a:ext cx="877850" cy="389369"/>
            </a:xfrm>
            <a:prstGeom prst="rect">
              <a:avLst/>
            </a:prstGeom>
            <a:noFill/>
          </p:spPr>
        </p:pic>
        <p:sp>
          <p:nvSpPr>
            <p:cNvPr id="136" name="TextBox 34"/>
            <p:cNvSpPr txBox="1">
              <a:spLocks noChangeArrowheads="1"/>
            </p:cNvSpPr>
            <p:nvPr/>
          </p:nvSpPr>
          <p:spPr bwMode="auto">
            <a:xfrm>
              <a:off x="2923959" y="5992740"/>
              <a:ext cx="1520456" cy="246221"/>
            </a:xfrm>
            <a:prstGeom prst="rect">
              <a:avLst/>
            </a:prstGeom>
            <a:noFill/>
            <a:ln w="9525">
              <a:noFill/>
              <a:miter lim="800000"/>
              <a:headEnd/>
              <a:tailEnd/>
            </a:ln>
          </p:spPr>
          <p:txBody>
            <a:bodyPr wrap="square">
              <a:spAutoFit/>
            </a:bodyPr>
            <a:lstStyle/>
            <a:p>
              <a:r>
                <a:rPr lang="en-US" sz="1000" b="1" dirty="0" smtClean="0"/>
                <a:t>Security </a:t>
              </a:r>
              <a:endParaRPr lang="en-US" sz="1000" b="1" dirty="0"/>
            </a:p>
          </p:txBody>
        </p:sp>
      </p:grpSp>
      <p:sp>
        <p:nvSpPr>
          <p:cNvPr id="138" name="Slide Number Placeholder 137"/>
          <p:cNvSpPr>
            <a:spLocks noGrp="1"/>
          </p:cNvSpPr>
          <p:nvPr>
            <p:ph type="sldNum" sz="quarter" idx="10"/>
          </p:nvPr>
        </p:nvSpPr>
        <p:spPr/>
        <p:txBody>
          <a:bodyPr/>
          <a:lstStyle/>
          <a:p>
            <a:pPr>
              <a:defRPr/>
            </a:pPr>
            <a:fld id="{6949B985-AFA6-486D-AA9D-519076FA38DB}" type="slidenum">
              <a:rPr lang="en-US" altLang="en-US" smtClean="0"/>
              <a:pPr>
                <a:defRPr/>
              </a:pPr>
              <a:t>4</a:t>
            </a:fld>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306044" y="3951309"/>
            <a:ext cx="2189755" cy="500948"/>
          </a:xfrm>
        </p:spPr>
        <p:txBody>
          <a:bodyPr/>
          <a:lstStyle/>
          <a:p>
            <a:r>
              <a:rPr lang="en-US" sz="2400" dirty="0" smtClean="0"/>
              <a:t>Anand Gupta</a:t>
            </a:r>
            <a:endParaRPr lang="en-US" sz="2400" dirty="0"/>
          </a:p>
        </p:txBody>
      </p:sp>
      <p:sp>
        <p:nvSpPr>
          <p:cNvPr id="5" name="Title 3"/>
          <p:cNvSpPr txBox="1">
            <a:spLocks/>
          </p:cNvSpPr>
          <p:nvPr/>
        </p:nvSpPr>
        <p:spPr bwMode="auto">
          <a:xfrm>
            <a:off x="2187052" y="4338520"/>
            <a:ext cx="3517063" cy="353224"/>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sz="1600" b="1" i="0" u="none" strike="noStrike" kern="0" cap="none" spc="0" normalizeH="0" baseline="0" noProof="0" dirty="0" smtClean="0">
                <a:ln>
                  <a:noFill/>
                </a:ln>
                <a:solidFill>
                  <a:schemeClr val="tx1"/>
                </a:solidFill>
                <a:effectLst/>
                <a:uLnTx/>
                <a:uFillTx/>
                <a:latin typeface="+mj-lt"/>
                <a:ea typeface="+mj-ea"/>
                <a:cs typeface="+mj-cs"/>
              </a:rPr>
              <a:t>- Project</a:t>
            </a:r>
            <a:r>
              <a:rPr kumimoji="0" lang="en-US" sz="1600" b="1" i="0" u="none" strike="noStrike" kern="0" cap="none" spc="0" normalizeH="0" noProof="0" dirty="0" smtClean="0">
                <a:ln>
                  <a:noFill/>
                </a:ln>
                <a:solidFill>
                  <a:schemeClr val="tx1"/>
                </a:solidFill>
                <a:effectLst/>
                <a:uLnTx/>
                <a:uFillTx/>
                <a:latin typeface="+mj-lt"/>
                <a:ea typeface="+mj-ea"/>
                <a:cs typeface="+mj-cs"/>
              </a:rPr>
              <a:t> Manager</a:t>
            </a:r>
            <a:r>
              <a:rPr kumimoji="0" lang="en-US" sz="1600" b="1" i="0" u="none" strike="noStrike" kern="0" cap="none" spc="0" normalizeH="0" baseline="0" noProof="0" dirty="0" smtClean="0">
                <a:ln>
                  <a:noFill/>
                </a:ln>
                <a:solidFill>
                  <a:schemeClr val="tx1"/>
                </a:solidFill>
                <a:effectLst/>
                <a:uLnTx/>
                <a:uFillTx/>
                <a:latin typeface="+mj-lt"/>
                <a:ea typeface="+mj-ea"/>
                <a:cs typeface="+mj-cs"/>
              </a:rPr>
              <a:t>, Mobile</a:t>
            </a:r>
            <a:r>
              <a:rPr kumimoji="0" lang="en-US" sz="1600" b="1" i="0" u="none" strike="noStrike" kern="0" cap="none" spc="0" normalizeH="0" noProof="0" dirty="0" smtClean="0">
                <a:ln>
                  <a:noFill/>
                </a:ln>
                <a:solidFill>
                  <a:schemeClr val="tx1"/>
                </a:solidFill>
                <a:effectLst/>
                <a:uLnTx/>
                <a:uFillTx/>
                <a:latin typeface="+mj-lt"/>
                <a:ea typeface="+mj-ea"/>
                <a:cs typeface="+mj-cs"/>
              </a:rPr>
              <a:t> </a:t>
            </a:r>
            <a:r>
              <a:rPr kumimoji="0" lang="en-US" sz="1600" b="1" i="0" u="none" strike="noStrike" kern="0" cap="none" spc="0" normalizeH="0" baseline="0" noProof="0" dirty="0" smtClean="0">
                <a:ln>
                  <a:noFill/>
                </a:ln>
                <a:solidFill>
                  <a:schemeClr val="tx1"/>
                </a:solidFill>
                <a:effectLst/>
                <a:uLnTx/>
                <a:uFillTx/>
                <a:latin typeface="+mj-lt"/>
                <a:ea typeface="+mj-ea"/>
                <a:cs typeface="+mj-cs"/>
              </a:rPr>
              <a:t>Practice</a:t>
            </a:r>
            <a:endParaRPr kumimoji="0" lang="en-US" sz="1600" b="1" i="0" u="none" strike="noStrike" kern="0" cap="none" spc="0" normalizeH="0" baseline="0" noProof="0" dirty="0">
              <a:ln>
                <a:noFill/>
              </a:ln>
              <a:solidFill>
                <a:schemeClr val="tx1"/>
              </a:solidFill>
              <a:effectLst/>
              <a:uLnTx/>
              <a:uFillTx/>
              <a:latin typeface="+mj-lt"/>
              <a:ea typeface="+mj-ea"/>
              <a:cs typeface="+mj-cs"/>
            </a:endParaRPr>
          </a:p>
        </p:txBody>
      </p:sp>
      <p:sp>
        <p:nvSpPr>
          <p:cNvPr id="6" name="Rectangle 5"/>
          <p:cNvSpPr/>
          <p:nvPr/>
        </p:nvSpPr>
        <p:spPr>
          <a:xfrm>
            <a:off x="0" y="2917779"/>
            <a:ext cx="5725885" cy="646331"/>
          </a:xfrm>
          <a:prstGeom prst="rect">
            <a:avLst/>
          </a:prstGeom>
        </p:spPr>
        <p:txBody>
          <a:bodyPr wrap="square">
            <a:spAutoFit/>
          </a:bodyPr>
          <a:lstStyle/>
          <a:p>
            <a:pPr algn="ctr"/>
            <a:r>
              <a:rPr lang="en-US" sz="3600" b="1" dirty="0" smtClean="0"/>
              <a:t>What’s New in iOS 5 </a:t>
            </a:r>
            <a:endParaRPr lang="en-US" sz="36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pic>
        <p:nvPicPr>
          <p:cNvPr id="4098" name="Picture 2" descr="C:\Documents and Settings\ss31157\Desktop\screens for anand - abhishek\Anand\image12.png"/>
          <p:cNvPicPr>
            <a:picLocks noChangeAspect="1" noChangeArrowheads="1"/>
          </p:cNvPicPr>
          <p:nvPr/>
        </p:nvPicPr>
        <p:blipFill>
          <a:blip r:embed="rId2"/>
          <a:srcRect/>
          <a:stretch>
            <a:fillRect/>
          </a:stretch>
        </p:blipFill>
        <p:spPr bwMode="auto">
          <a:xfrm>
            <a:off x="455615" y="1286358"/>
            <a:ext cx="578527" cy="590550"/>
          </a:xfrm>
          <a:prstGeom prst="rect">
            <a:avLst/>
          </a:prstGeom>
          <a:noFill/>
        </p:spPr>
      </p:pic>
      <p:sp>
        <p:nvSpPr>
          <p:cNvPr id="7" name="TextBox 6"/>
          <p:cNvSpPr txBox="1"/>
          <p:nvPr/>
        </p:nvSpPr>
        <p:spPr>
          <a:xfrm>
            <a:off x="1164768" y="1222170"/>
            <a:ext cx="6727378" cy="677108"/>
          </a:xfrm>
          <a:prstGeom prst="rect">
            <a:avLst/>
          </a:prstGeom>
          <a:noFill/>
        </p:spPr>
        <p:txBody>
          <a:bodyPr wrap="square" rtlCol="0">
            <a:spAutoFit/>
          </a:bodyPr>
          <a:lstStyle/>
          <a:p>
            <a:r>
              <a:rPr lang="en-US" sz="2400" b="1" dirty="0" smtClean="0">
                <a:solidFill>
                  <a:schemeClr val="dk1"/>
                </a:solidFill>
              </a:rPr>
              <a:t>Notification Center </a:t>
            </a:r>
            <a:endParaRPr lang="en-US" sz="2400" dirty="0" smtClean="0">
              <a:solidFill>
                <a:schemeClr val="dk1"/>
              </a:solidFill>
            </a:endParaRPr>
          </a:p>
          <a:p>
            <a:r>
              <a:rPr lang="en-US" sz="1400" b="1" dirty="0" smtClean="0">
                <a:solidFill>
                  <a:schemeClr val="dk1"/>
                </a:solidFill>
              </a:rPr>
              <a:t>All your alerts. All in one place.</a:t>
            </a:r>
            <a:endParaRPr lang="en-US" sz="1400" dirty="0" smtClean="0">
              <a:solidFill>
                <a:schemeClr val="dk1"/>
              </a:solidFill>
            </a:endParaRPr>
          </a:p>
        </p:txBody>
      </p:sp>
      <p:sp>
        <p:nvSpPr>
          <p:cNvPr id="8" name="TextBox 7"/>
          <p:cNvSpPr txBox="1"/>
          <p:nvPr/>
        </p:nvSpPr>
        <p:spPr>
          <a:xfrm>
            <a:off x="381002" y="1940627"/>
            <a:ext cx="8305800" cy="1077218"/>
          </a:xfrm>
          <a:prstGeom prst="rect">
            <a:avLst/>
          </a:prstGeom>
          <a:noFill/>
        </p:spPr>
        <p:txBody>
          <a:bodyPr wrap="square" rtlCol="0">
            <a:spAutoFit/>
          </a:bodyPr>
          <a:lstStyle/>
          <a:p>
            <a:pPr marL="274320" indent="-274320">
              <a:buClr>
                <a:schemeClr val="accent1"/>
              </a:buClr>
              <a:buFont typeface="Wingdings" pitchFamily="2" charset="2"/>
              <a:buChar char="Ø"/>
            </a:pPr>
            <a:r>
              <a:rPr lang="en-US" sz="1600" dirty="0" smtClean="0">
                <a:solidFill>
                  <a:schemeClr val="dk1"/>
                </a:solidFill>
              </a:rPr>
              <a:t>Keep track of all notifications in one convenient location. </a:t>
            </a:r>
          </a:p>
          <a:p>
            <a:pPr marL="274320" indent="-274320">
              <a:buClr>
                <a:schemeClr val="accent1"/>
              </a:buClr>
              <a:buFont typeface="Wingdings" pitchFamily="2" charset="2"/>
              <a:buChar char="Ø"/>
            </a:pPr>
            <a:r>
              <a:rPr lang="en-US" sz="1600" dirty="0" smtClean="0">
                <a:solidFill>
                  <a:schemeClr val="dk1"/>
                </a:solidFill>
              </a:rPr>
              <a:t>Just swipe down from the top of any screen to enter Notification Center. </a:t>
            </a:r>
          </a:p>
          <a:p>
            <a:pPr marL="274320" indent="-274320">
              <a:buClr>
                <a:schemeClr val="accent1"/>
              </a:buClr>
              <a:buFont typeface="Wingdings" pitchFamily="2" charset="2"/>
              <a:buChar char="Ø"/>
            </a:pPr>
            <a:r>
              <a:rPr lang="en-US" sz="1600" dirty="0" smtClean="0">
                <a:solidFill>
                  <a:schemeClr val="dk1"/>
                </a:solidFill>
              </a:rPr>
              <a:t>Choose which notifications you want to see. </a:t>
            </a:r>
          </a:p>
          <a:p>
            <a:pPr marL="274320" indent="-274320">
              <a:buClr>
                <a:schemeClr val="accent1"/>
              </a:buClr>
              <a:buFont typeface="Wingdings" pitchFamily="2" charset="2"/>
              <a:buChar char="Ø"/>
            </a:pPr>
            <a:r>
              <a:rPr lang="en-US" sz="1600" dirty="0" smtClean="0">
                <a:solidFill>
                  <a:schemeClr val="dk1"/>
                </a:solidFill>
              </a:rPr>
              <a:t>Even see a stock ticker and the current weather.</a:t>
            </a:r>
          </a:p>
        </p:txBody>
      </p:sp>
      <p:sp>
        <p:nvSpPr>
          <p:cNvPr id="11" name="TextBox 10"/>
          <p:cNvSpPr txBox="1"/>
          <p:nvPr/>
        </p:nvSpPr>
        <p:spPr>
          <a:xfrm>
            <a:off x="1164764" y="3640864"/>
            <a:ext cx="6727378" cy="677108"/>
          </a:xfrm>
          <a:prstGeom prst="rect">
            <a:avLst/>
          </a:prstGeom>
          <a:noFill/>
        </p:spPr>
        <p:txBody>
          <a:bodyPr wrap="square" rtlCol="0">
            <a:spAutoFit/>
          </a:bodyPr>
          <a:lstStyle/>
          <a:p>
            <a:r>
              <a:rPr lang="en-US" sz="2400" b="1" dirty="0" smtClean="0">
                <a:solidFill>
                  <a:schemeClr val="dk1"/>
                </a:solidFill>
              </a:rPr>
              <a:t>iMessage</a:t>
            </a:r>
          </a:p>
          <a:p>
            <a:r>
              <a:rPr lang="en-US" sz="1400" b="1" dirty="0" smtClean="0">
                <a:solidFill>
                  <a:schemeClr val="dk1"/>
                </a:solidFill>
              </a:rPr>
              <a:t>iPad and iPod touch join the conversation</a:t>
            </a:r>
          </a:p>
        </p:txBody>
      </p:sp>
      <p:sp>
        <p:nvSpPr>
          <p:cNvPr id="12" name="TextBox 11"/>
          <p:cNvSpPr txBox="1"/>
          <p:nvPr/>
        </p:nvSpPr>
        <p:spPr>
          <a:xfrm>
            <a:off x="380998" y="4359321"/>
            <a:ext cx="8305800" cy="1077218"/>
          </a:xfrm>
          <a:prstGeom prst="rect">
            <a:avLst/>
          </a:prstGeom>
          <a:noFill/>
        </p:spPr>
        <p:txBody>
          <a:bodyPr wrap="square" rtlCol="0">
            <a:spAutoFit/>
          </a:bodyPr>
          <a:lstStyle/>
          <a:p>
            <a:pPr marL="274320" indent="-274320">
              <a:buClr>
                <a:schemeClr val="accent1"/>
              </a:buClr>
              <a:buFont typeface="Wingdings" pitchFamily="2" charset="2"/>
              <a:buChar char="Ø"/>
            </a:pPr>
            <a:r>
              <a:rPr lang="en-US" sz="1600" dirty="0" smtClean="0">
                <a:solidFill>
                  <a:schemeClr val="dk1"/>
                </a:solidFill>
              </a:rPr>
              <a:t>With iMessage you can send unlimited text messages via Wi-Fi or 3G from your iPad, iPhone, or iPod touch to anyone with one of those devices. </a:t>
            </a:r>
          </a:p>
          <a:p>
            <a:pPr marL="274320" indent="-274320">
              <a:buClr>
                <a:schemeClr val="accent1"/>
              </a:buClr>
              <a:buFont typeface="Wingdings" pitchFamily="2" charset="2"/>
              <a:buChar char="Ø"/>
            </a:pPr>
            <a:r>
              <a:rPr lang="en-US" sz="1600" dirty="0" smtClean="0">
                <a:solidFill>
                  <a:schemeClr val="dk1"/>
                </a:solidFill>
              </a:rPr>
              <a:t>iMessage is built into the Messages app, so you can send text, photos, videos, locations, and contacts.</a:t>
            </a:r>
            <a:endParaRPr lang="en-US" sz="1600" dirty="0"/>
          </a:p>
        </p:txBody>
      </p:sp>
      <p:pic>
        <p:nvPicPr>
          <p:cNvPr id="4099" name="Picture 3" descr="C:\Documents and Settings\ss31157\Desktop\screens for anand - abhishek\Anand\image13.png"/>
          <p:cNvPicPr>
            <a:picLocks noChangeAspect="1" noChangeArrowheads="1"/>
          </p:cNvPicPr>
          <p:nvPr/>
        </p:nvPicPr>
        <p:blipFill>
          <a:blip r:embed="rId3"/>
          <a:srcRect/>
          <a:stretch>
            <a:fillRect/>
          </a:stretch>
        </p:blipFill>
        <p:spPr bwMode="auto">
          <a:xfrm>
            <a:off x="423183" y="3672353"/>
            <a:ext cx="590550" cy="590550"/>
          </a:xfrm>
          <a:prstGeom prst="rect">
            <a:avLst/>
          </a:prstGeom>
          <a:noFill/>
        </p:spPr>
      </p:pic>
      <p:cxnSp>
        <p:nvCxnSpPr>
          <p:cNvPr id="14" name="Straight Connector 13"/>
          <p:cNvCxnSpPr/>
          <p:nvPr/>
        </p:nvCxnSpPr>
        <p:spPr bwMode="auto">
          <a:xfrm>
            <a:off x="435429" y="3349858"/>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Slide Number Placeholder 18"/>
          <p:cNvSpPr>
            <a:spLocks noGrp="1"/>
          </p:cNvSpPr>
          <p:nvPr>
            <p:ph type="sldNum" sz="quarter" idx="10"/>
          </p:nvPr>
        </p:nvSpPr>
        <p:spPr/>
        <p:txBody>
          <a:bodyPr/>
          <a:lstStyle/>
          <a:p>
            <a:pPr>
              <a:defRPr/>
            </a:pPr>
            <a:fld id="{6949B985-AFA6-486D-AA9D-519076FA38DB}" type="slidenum">
              <a:rPr lang="en-US" altLang="en-US" smtClean="0"/>
              <a:pPr>
                <a:defRPr/>
              </a:pPr>
              <a:t>6</a:t>
            </a:fld>
            <a:endParaRPr lang="en-US"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957932"/>
            <a:ext cx="6727378" cy="677108"/>
          </a:xfrm>
          <a:prstGeom prst="rect">
            <a:avLst/>
          </a:prstGeom>
          <a:noFill/>
        </p:spPr>
        <p:txBody>
          <a:bodyPr wrap="square" rtlCol="0">
            <a:spAutoFit/>
          </a:bodyPr>
          <a:lstStyle/>
          <a:p>
            <a:r>
              <a:rPr lang="en-US" sz="2400" b="1" dirty="0" smtClean="0">
                <a:solidFill>
                  <a:schemeClr val="dk1"/>
                </a:solidFill>
              </a:rPr>
              <a:t>Newsstand</a:t>
            </a:r>
          </a:p>
          <a:p>
            <a:r>
              <a:rPr lang="en-US" sz="1400" b="1" dirty="0" smtClean="0">
                <a:solidFill>
                  <a:schemeClr val="dk1"/>
                </a:solidFill>
              </a:rPr>
              <a:t>A custom newsstand for all your subscriptions.</a:t>
            </a:r>
          </a:p>
        </p:txBody>
      </p:sp>
      <p:sp>
        <p:nvSpPr>
          <p:cNvPr id="8" name="TextBox 7"/>
          <p:cNvSpPr txBox="1"/>
          <p:nvPr/>
        </p:nvSpPr>
        <p:spPr>
          <a:xfrm>
            <a:off x="381002" y="1676389"/>
            <a:ext cx="8305800" cy="1815882"/>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Read all about it. All in one place. </a:t>
            </a:r>
          </a:p>
          <a:p>
            <a:pPr marL="274320" indent="-274320">
              <a:buClr>
                <a:schemeClr val="accent1"/>
              </a:buClr>
              <a:buFont typeface="Wingdings" pitchFamily="2" charset="2"/>
              <a:buChar char="Ø"/>
            </a:pPr>
            <a:r>
              <a:rPr lang="en-US" sz="1400" dirty="0" smtClean="0">
                <a:solidFill>
                  <a:schemeClr val="dk1"/>
                </a:solidFill>
              </a:rPr>
              <a:t>iOS 5 organizes your magazine and newspaper app subscriptions in Newsstand: a folder that lets you   access your favorite publications quickly and easily. </a:t>
            </a:r>
          </a:p>
          <a:p>
            <a:pPr marL="274320" indent="-274320">
              <a:buClr>
                <a:schemeClr val="accent1"/>
              </a:buClr>
              <a:buFont typeface="Wingdings" pitchFamily="2" charset="2"/>
              <a:buChar char="Ø"/>
            </a:pPr>
            <a:r>
              <a:rPr lang="en-US" sz="1400" dirty="0" smtClean="0">
                <a:solidFill>
                  <a:schemeClr val="dk1"/>
                </a:solidFill>
              </a:rPr>
              <a:t>There’s also a new place on the App Store just for newspaper and magazine subscriptions. </a:t>
            </a:r>
          </a:p>
          <a:p>
            <a:pPr marL="274320" indent="-274320">
              <a:buClr>
                <a:schemeClr val="accent1"/>
              </a:buClr>
              <a:buFont typeface="Wingdings" pitchFamily="2" charset="2"/>
              <a:buChar char="Ø"/>
            </a:pPr>
            <a:r>
              <a:rPr lang="en-US" sz="1400" dirty="0" smtClean="0">
                <a:solidFill>
                  <a:schemeClr val="dk1"/>
                </a:solidFill>
              </a:rPr>
              <a:t>And you can get to it straight from Newsstand. </a:t>
            </a:r>
          </a:p>
          <a:p>
            <a:pPr marL="274320" indent="-274320">
              <a:buClr>
                <a:schemeClr val="accent1"/>
              </a:buClr>
              <a:buFont typeface="Wingdings" pitchFamily="2" charset="2"/>
              <a:buChar char="Ø"/>
            </a:pPr>
            <a:r>
              <a:rPr lang="en-US" sz="1400" dirty="0" smtClean="0">
                <a:solidFill>
                  <a:schemeClr val="dk1"/>
                </a:solidFill>
              </a:rPr>
              <a:t>New purchases go directly to your Newsstand folder. </a:t>
            </a:r>
          </a:p>
          <a:p>
            <a:pPr marL="274320" indent="-274320">
              <a:buClr>
                <a:schemeClr val="accent1"/>
              </a:buClr>
              <a:buFont typeface="Wingdings" pitchFamily="2" charset="2"/>
              <a:buChar char="Ø"/>
            </a:pPr>
            <a:r>
              <a:rPr lang="en-US" sz="1400" dirty="0" smtClean="0">
                <a:solidFill>
                  <a:schemeClr val="dk1"/>
                </a:solidFill>
              </a:rPr>
              <a:t>Then, as new issues become available, Newsstand automatically updates them in the background —   complete with the latest covers. </a:t>
            </a:r>
            <a:endParaRPr lang="en-US" sz="1400" b="1" dirty="0" smtClean="0"/>
          </a:p>
        </p:txBody>
      </p:sp>
      <p:sp>
        <p:nvSpPr>
          <p:cNvPr id="11" name="TextBox 10"/>
          <p:cNvSpPr txBox="1"/>
          <p:nvPr/>
        </p:nvSpPr>
        <p:spPr>
          <a:xfrm>
            <a:off x="1164764" y="3831832"/>
            <a:ext cx="6727378" cy="677108"/>
          </a:xfrm>
          <a:prstGeom prst="rect">
            <a:avLst/>
          </a:prstGeom>
          <a:noFill/>
        </p:spPr>
        <p:txBody>
          <a:bodyPr wrap="square" rtlCol="0">
            <a:spAutoFit/>
          </a:bodyPr>
          <a:lstStyle/>
          <a:p>
            <a:r>
              <a:rPr lang="en-US" sz="2400" b="1" dirty="0" smtClean="0">
                <a:solidFill>
                  <a:schemeClr val="dk1"/>
                </a:solidFill>
              </a:rPr>
              <a:t>Reminders</a:t>
            </a:r>
          </a:p>
          <a:p>
            <a:r>
              <a:rPr lang="en-US" sz="1400" b="1" dirty="0" smtClean="0">
                <a:solidFill>
                  <a:schemeClr val="dk1"/>
                </a:solidFill>
              </a:rPr>
              <a:t>A better way to do to-dos.</a:t>
            </a:r>
          </a:p>
        </p:txBody>
      </p:sp>
      <p:sp>
        <p:nvSpPr>
          <p:cNvPr id="12" name="TextBox 11"/>
          <p:cNvSpPr txBox="1"/>
          <p:nvPr/>
        </p:nvSpPr>
        <p:spPr>
          <a:xfrm>
            <a:off x="380998" y="4550289"/>
            <a:ext cx="8305800" cy="1169551"/>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Reminds with due dates and locations. </a:t>
            </a:r>
          </a:p>
          <a:p>
            <a:pPr marL="274320" indent="-274320">
              <a:buClr>
                <a:schemeClr val="accent1"/>
              </a:buClr>
              <a:buFont typeface="Wingdings" pitchFamily="2" charset="2"/>
              <a:buChar char="Ø"/>
            </a:pPr>
            <a:r>
              <a:rPr lang="en-US" sz="1400" dirty="0" smtClean="0">
                <a:solidFill>
                  <a:schemeClr val="dk1"/>
                </a:solidFill>
              </a:rPr>
              <a:t>Say you need to remember to pick up milk during your next grocery trip. Since Reminders can be location based, you’ll get an alert as soon as you pull into the supermarket parking lot. </a:t>
            </a:r>
          </a:p>
          <a:p>
            <a:pPr marL="274320" indent="-274320">
              <a:buClr>
                <a:schemeClr val="accent1"/>
              </a:buClr>
              <a:buFont typeface="Wingdings" pitchFamily="2" charset="2"/>
              <a:buChar char="Ø"/>
            </a:pPr>
            <a:r>
              <a:rPr lang="en-US" sz="1400" dirty="0" smtClean="0">
                <a:solidFill>
                  <a:schemeClr val="dk1"/>
                </a:solidFill>
              </a:rPr>
              <a:t>Reminders also works with iCal, Outlook, and iCloud, so changes you make update automatically on all your devices and calendars.</a:t>
            </a:r>
            <a:endParaRPr lang="en-US" sz="1400" dirty="0">
              <a:solidFill>
                <a:schemeClr val="dk1"/>
              </a:solidFill>
            </a:endParaRPr>
          </a:p>
        </p:txBody>
      </p:sp>
      <p:cxnSp>
        <p:nvCxnSpPr>
          <p:cNvPr id="14" name="Straight Connector 13"/>
          <p:cNvCxnSpPr/>
          <p:nvPr/>
        </p:nvCxnSpPr>
        <p:spPr bwMode="auto">
          <a:xfrm>
            <a:off x="435429" y="3646733"/>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5122" name="Picture 2" descr="C:\Documents and Settings\ss31157\Desktop\screens for anand - abhishek\Anand\image14.png"/>
          <p:cNvPicPr>
            <a:picLocks noChangeAspect="1" noChangeArrowheads="1"/>
          </p:cNvPicPr>
          <p:nvPr/>
        </p:nvPicPr>
        <p:blipFill>
          <a:blip r:embed="rId2"/>
          <a:srcRect/>
          <a:stretch>
            <a:fillRect/>
          </a:stretch>
        </p:blipFill>
        <p:spPr bwMode="auto">
          <a:xfrm>
            <a:off x="433388" y="1022334"/>
            <a:ext cx="590550" cy="590550"/>
          </a:xfrm>
          <a:prstGeom prst="rect">
            <a:avLst/>
          </a:prstGeom>
          <a:noFill/>
        </p:spPr>
      </p:pic>
      <p:pic>
        <p:nvPicPr>
          <p:cNvPr id="5123" name="Picture 3" descr="C:\Documents and Settings\ss31157\Desktop\screens for anand - abhishek\Anand\image15.png"/>
          <p:cNvPicPr>
            <a:picLocks noChangeAspect="1" noChangeArrowheads="1"/>
          </p:cNvPicPr>
          <p:nvPr/>
        </p:nvPicPr>
        <p:blipFill>
          <a:blip r:embed="rId3"/>
          <a:srcRect/>
          <a:stretch>
            <a:fillRect/>
          </a:stretch>
        </p:blipFill>
        <p:spPr bwMode="auto">
          <a:xfrm>
            <a:off x="423409" y="3884824"/>
            <a:ext cx="590550" cy="590550"/>
          </a:xfrm>
          <a:prstGeom prst="rect">
            <a:avLst/>
          </a:prstGeom>
          <a:noFill/>
        </p:spPr>
      </p:pic>
      <p:sp>
        <p:nvSpPr>
          <p:cNvPr id="13" name="Slide Number Placeholder 12"/>
          <p:cNvSpPr>
            <a:spLocks noGrp="1"/>
          </p:cNvSpPr>
          <p:nvPr>
            <p:ph type="sldNum" sz="quarter" idx="10"/>
          </p:nvPr>
        </p:nvSpPr>
        <p:spPr/>
        <p:txBody>
          <a:bodyPr/>
          <a:lstStyle/>
          <a:p>
            <a:pPr>
              <a:defRPr/>
            </a:pPr>
            <a:fld id="{6949B985-AFA6-486D-AA9D-519076FA38DB}" type="slidenum">
              <a:rPr lang="en-US" altLang="en-US" smtClean="0"/>
              <a:pPr>
                <a:defRPr/>
              </a:pPr>
              <a:t>7</a:t>
            </a:fld>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957932"/>
            <a:ext cx="6727378" cy="677108"/>
          </a:xfrm>
          <a:prstGeom prst="rect">
            <a:avLst/>
          </a:prstGeom>
          <a:noFill/>
        </p:spPr>
        <p:txBody>
          <a:bodyPr wrap="square" rtlCol="0">
            <a:spAutoFit/>
          </a:bodyPr>
          <a:lstStyle/>
          <a:p>
            <a:r>
              <a:rPr lang="en-US" sz="2400" b="1" dirty="0" smtClean="0">
                <a:solidFill>
                  <a:schemeClr val="dk1"/>
                </a:solidFill>
              </a:rPr>
              <a:t>Twitter</a:t>
            </a:r>
          </a:p>
          <a:p>
            <a:r>
              <a:rPr lang="en-US" sz="1400" b="1" dirty="0" smtClean="0">
                <a:solidFill>
                  <a:schemeClr val="dk1"/>
                </a:solidFill>
              </a:rPr>
              <a:t>Integrated right into iOS 5.</a:t>
            </a:r>
          </a:p>
        </p:txBody>
      </p:sp>
      <p:sp>
        <p:nvSpPr>
          <p:cNvPr id="8" name="TextBox 7"/>
          <p:cNvSpPr txBox="1"/>
          <p:nvPr/>
        </p:nvSpPr>
        <p:spPr>
          <a:xfrm>
            <a:off x="381002" y="1676389"/>
            <a:ext cx="8305800" cy="1169551"/>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Sign in once in Settings, and suddenly you can tweet directly from Safari, Photos, Camera, YouTube, or Maps.</a:t>
            </a:r>
          </a:p>
          <a:p>
            <a:pPr marL="274320" indent="-274320">
              <a:buClr>
                <a:schemeClr val="accent1"/>
              </a:buClr>
              <a:buFont typeface="Wingdings" pitchFamily="2" charset="2"/>
              <a:buChar char="Ø"/>
            </a:pPr>
            <a:r>
              <a:rPr lang="en-US" sz="1400" dirty="0" smtClean="0">
                <a:solidFill>
                  <a:schemeClr val="dk1"/>
                </a:solidFill>
              </a:rPr>
              <a:t>Contacts applies your friends’ Twitter usernames and profile pictures. So you can start typing a name and iOS 5 does the rest. </a:t>
            </a:r>
          </a:p>
          <a:p>
            <a:pPr marL="274320" indent="-274320">
              <a:buClr>
                <a:schemeClr val="accent1"/>
              </a:buClr>
              <a:buFont typeface="Wingdings" pitchFamily="2" charset="2"/>
              <a:buChar char="Ø"/>
            </a:pPr>
            <a:r>
              <a:rPr lang="en-US" sz="1400" dirty="0" smtClean="0">
                <a:solidFill>
                  <a:schemeClr val="dk1"/>
                </a:solidFill>
              </a:rPr>
              <a:t>You can even add a location to any tweet, no matter which app you’re tweeting from.</a:t>
            </a:r>
          </a:p>
        </p:txBody>
      </p:sp>
      <p:sp>
        <p:nvSpPr>
          <p:cNvPr id="11" name="TextBox 10"/>
          <p:cNvSpPr txBox="1"/>
          <p:nvPr/>
        </p:nvSpPr>
        <p:spPr>
          <a:xfrm>
            <a:off x="1164764" y="3451832"/>
            <a:ext cx="6727378" cy="677108"/>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Camera</a:t>
            </a:r>
          </a:p>
          <a:p>
            <a:r>
              <a:rPr lang="en-US" sz="1400" b="1" dirty="0" smtClean="0">
                <a:solidFill>
                  <a:schemeClr val="dk1"/>
                </a:solidFill>
              </a:rPr>
              <a:t>Capture the moment at a moment’s notice.</a:t>
            </a:r>
          </a:p>
        </p:txBody>
      </p:sp>
      <p:sp>
        <p:nvSpPr>
          <p:cNvPr id="12" name="TextBox 11"/>
          <p:cNvSpPr txBox="1"/>
          <p:nvPr/>
        </p:nvSpPr>
        <p:spPr>
          <a:xfrm>
            <a:off x="380998" y="4170289"/>
            <a:ext cx="8305800" cy="1169551"/>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You can open the Camera app right from the Lock screen. </a:t>
            </a:r>
          </a:p>
          <a:p>
            <a:pPr marL="274320" indent="-274320">
              <a:buClr>
                <a:schemeClr val="accent1"/>
              </a:buClr>
              <a:buFont typeface="Wingdings" pitchFamily="2" charset="2"/>
              <a:buChar char="Ø"/>
            </a:pPr>
            <a:r>
              <a:rPr lang="en-US" sz="1400" dirty="0" smtClean="0">
                <a:solidFill>
                  <a:schemeClr val="dk1"/>
                </a:solidFill>
              </a:rPr>
              <a:t>Use grid lines, pinch-to-zoom gestures, and single-tap focus and exposure locks to compose a picture on the fly. Then press the volume-up button to snap your photo in the nick of time. </a:t>
            </a:r>
          </a:p>
          <a:p>
            <a:pPr marL="274320" indent="-274320">
              <a:buClr>
                <a:schemeClr val="accent1"/>
              </a:buClr>
              <a:buFont typeface="Wingdings" pitchFamily="2" charset="2"/>
              <a:buChar char="Ø"/>
            </a:pPr>
            <a:r>
              <a:rPr lang="en-US" sz="1400" dirty="0" smtClean="0">
                <a:solidFill>
                  <a:schemeClr val="dk1"/>
                </a:solidFill>
              </a:rPr>
              <a:t>If you have Photo Stream enabled in iCloud, your photos automatically download to all your other devices.</a:t>
            </a:r>
            <a:endParaRPr lang="en-US" sz="1400" dirty="0">
              <a:solidFill>
                <a:schemeClr val="dk1"/>
              </a:solidFill>
            </a:endParaRPr>
          </a:p>
        </p:txBody>
      </p:sp>
      <p:cxnSp>
        <p:nvCxnSpPr>
          <p:cNvPr id="14" name="Straight Connector 13"/>
          <p:cNvCxnSpPr/>
          <p:nvPr/>
        </p:nvCxnSpPr>
        <p:spPr bwMode="auto">
          <a:xfrm>
            <a:off x="435429" y="3266733"/>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Picture 9"/>
          <p:cNvPicPr/>
          <p:nvPr/>
        </p:nvPicPr>
        <p:blipFill>
          <a:blip r:embed="rId2"/>
          <a:srcRect/>
          <a:stretch>
            <a:fillRect/>
          </a:stretch>
        </p:blipFill>
        <p:spPr bwMode="auto">
          <a:xfrm>
            <a:off x="435276" y="1026604"/>
            <a:ext cx="591820" cy="591820"/>
          </a:xfrm>
          <a:prstGeom prst="rect">
            <a:avLst/>
          </a:prstGeom>
          <a:noFill/>
          <a:ln w="9525">
            <a:noFill/>
            <a:miter lim="800000"/>
            <a:headEnd/>
            <a:tailEnd/>
          </a:ln>
        </p:spPr>
      </p:pic>
      <p:pic>
        <p:nvPicPr>
          <p:cNvPr id="13" name="Picture 12"/>
          <p:cNvPicPr/>
          <p:nvPr/>
        </p:nvPicPr>
        <p:blipFill>
          <a:blip r:embed="rId3"/>
          <a:srcRect/>
          <a:stretch>
            <a:fillRect/>
          </a:stretch>
        </p:blipFill>
        <p:spPr bwMode="auto">
          <a:xfrm>
            <a:off x="407139" y="3533496"/>
            <a:ext cx="591820" cy="591820"/>
          </a:xfrm>
          <a:prstGeom prst="rect">
            <a:avLst/>
          </a:prstGeom>
          <a:noFill/>
          <a:ln w="9525">
            <a:noFill/>
            <a:miter lim="800000"/>
            <a:headEnd/>
            <a:tailEnd/>
          </a:ln>
        </p:spPr>
      </p:pic>
      <p:sp>
        <p:nvSpPr>
          <p:cNvPr id="15" name="Slide Number Placeholder 14"/>
          <p:cNvSpPr>
            <a:spLocks noGrp="1"/>
          </p:cNvSpPr>
          <p:nvPr>
            <p:ph type="sldNum" sz="quarter" idx="10"/>
          </p:nvPr>
        </p:nvSpPr>
        <p:spPr/>
        <p:txBody>
          <a:bodyPr/>
          <a:lstStyle/>
          <a:p>
            <a:pPr>
              <a:defRPr/>
            </a:pPr>
            <a:fld id="{6949B985-AFA6-486D-AA9D-519076FA38DB}" type="slidenum">
              <a:rPr lang="en-US" altLang="en-US" smtClean="0"/>
              <a:pPr>
                <a:defRPr/>
              </a:pPr>
              <a:t>8</a:t>
            </a:fld>
            <a:endParaRPr lang="en-US"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New in iOS 5 </a:t>
            </a:r>
            <a:endParaRPr lang="en-US" dirty="0"/>
          </a:p>
        </p:txBody>
      </p:sp>
      <p:sp>
        <p:nvSpPr>
          <p:cNvPr id="7" name="TextBox 6"/>
          <p:cNvSpPr txBox="1"/>
          <p:nvPr/>
        </p:nvSpPr>
        <p:spPr>
          <a:xfrm>
            <a:off x="1164768" y="957932"/>
            <a:ext cx="6727378" cy="677108"/>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Photos</a:t>
            </a:r>
          </a:p>
          <a:p>
            <a:r>
              <a:rPr lang="en-US" sz="1400" b="1" dirty="0" smtClean="0">
                <a:solidFill>
                  <a:schemeClr val="dk1"/>
                </a:solidFill>
              </a:rPr>
              <a:t>Enhanced photo enhancements.</a:t>
            </a:r>
          </a:p>
        </p:txBody>
      </p:sp>
      <p:sp>
        <p:nvSpPr>
          <p:cNvPr id="8" name="TextBox 7"/>
          <p:cNvSpPr txBox="1"/>
          <p:nvPr/>
        </p:nvSpPr>
        <p:spPr>
          <a:xfrm>
            <a:off x="381002" y="1676389"/>
            <a:ext cx="8305800" cy="1384995"/>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Turn your snapshots into frame-worthy photos in just a few taps. </a:t>
            </a:r>
          </a:p>
          <a:p>
            <a:pPr marL="274320" indent="-274320">
              <a:buClr>
                <a:schemeClr val="accent1"/>
              </a:buClr>
              <a:buFont typeface="Wingdings" pitchFamily="2" charset="2"/>
              <a:buChar char="Ø"/>
            </a:pPr>
            <a:r>
              <a:rPr lang="en-US" sz="1400" dirty="0" smtClean="0">
                <a:solidFill>
                  <a:schemeClr val="dk1"/>
                </a:solidFill>
              </a:rPr>
              <a:t>Crop, rotate, enhance, and remove red-eye without leaving the Photos app.</a:t>
            </a:r>
          </a:p>
          <a:p>
            <a:pPr marL="274320" indent="-274320">
              <a:buClr>
                <a:schemeClr val="accent1"/>
              </a:buClr>
              <a:buFont typeface="Wingdings" pitchFamily="2" charset="2"/>
              <a:buChar char="Ø"/>
            </a:pPr>
            <a:r>
              <a:rPr lang="en-US" sz="1400" dirty="0" smtClean="0">
                <a:solidFill>
                  <a:schemeClr val="dk1"/>
                </a:solidFill>
              </a:rPr>
              <a:t>Even organize your photos in albums — right on your device. With iCloud, you can push new photos to all your iOS devices. </a:t>
            </a:r>
          </a:p>
          <a:p>
            <a:pPr marL="274320" indent="-274320">
              <a:buClr>
                <a:schemeClr val="accent1"/>
              </a:buClr>
              <a:buFont typeface="Wingdings" pitchFamily="2" charset="2"/>
              <a:buChar char="Ø"/>
            </a:pPr>
            <a:r>
              <a:rPr lang="en-US" sz="1400" dirty="0" smtClean="0">
                <a:solidFill>
                  <a:schemeClr val="dk1"/>
                </a:solidFill>
              </a:rPr>
              <a:t>If you’re taking photos on your iPhone, iCloud automatically sends copies to your iPad, where you can quickly touch them up before showing them off.</a:t>
            </a:r>
            <a:endParaRPr lang="en-US" sz="1400" dirty="0"/>
          </a:p>
        </p:txBody>
      </p:sp>
      <p:sp>
        <p:nvSpPr>
          <p:cNvPr id="11" name="TextBox 10"/>
          <p:cNvSpPr txBox="1"/>
          <p:nvPr/>
        </p:nvSpPr>
        <p:spPr>
          <a:xfrm>
            <a:off x="1164764" y="3558707"/>
            <a:ext cx="6727378" cy="677108"/>
          </a:xfrm>
          <a:prstGeom prst="rect">
            <a:avLst/>
          </a:prstGeom>
          <a:noFill/>
        </p:spPr>
        <p:txBody>
          <a:bodyPr wrap="square" rtlCol="0">
            <a:spAutoFit/>
          </a:bodyPr>
          <a:lstStyle/>
          <a:p>
            <a:pPr fontAlgn="auto">
              <a:spcBef>
                <a:spcPts val="0"/>
              </a:spcBef>
              <a:spcAft>
                <a:spcPts val="0"/>
              </a:spcAft>
              <a:defRPr/>
            </a:pPr>
            <a:r>
              <a:rPr lang="en-US" sz="2400" b="1" dirty="0" smtClean="0">
                <a:solidFill>
                  <a:schemeClr val="dk1"/>
                </a:solidFill>
              </a:rPr>
              <a:t>Safari</a:t>
            </a:r>
          </a:p>
          <a:p>
            <a:r>
              <a:rPr lang="en-US" sz="1400" b="1" dirty="0" smtClean="0">
                <a:solidFill>
                  <a:schemeClr val="dk1"/>
                </a:solidFill>
              </a:rPr>
              <a:t>Even better site-seeing.</a:t>
            </a:r>
          </a:p>
        </p:txBody>
      </p:sp>
      <p:sp>
        <p:nvSpPr>
          <p:cNvPr id="12" name="TextBox 11"/>
          <p:cNvSpPr txBox="1"/>
          <p:nvPr/>
        </p:nvSpPr>
        <p:spPr>
          <a:xfrm>
            <a:off x="380998" y="4277164"/>
            <a:ext cx="8305800" cy="1384995"/>
          </a:xfrm>
          <a:prstGeom prst="rect">
            <a:avLst/>
          </a:prstGeom>
          <a:noFill/>
        </p:spPr>
        <p:txBody>
          <a:bodyPr wrap="square" rtlCol="0">
            <a:spAutoFit/>
          </a:bodyPr>
          <a:lstStyle/>
          <a:p>
            <a:pPr marL="274320" indent="-274320">
              <a:buClr>
                <a:schemeClr val="accent1"/>
              </a:buClr>
              <a:buFont typeface="Wingdings" pitchFamily="2" charset="2"/>
              <a:buChar char="Ø"/>
            </a:pPr>
            <a:r>
              <a:rPr lang="en-US" sz="1400" dirty="0" smtClean="0">
                <a:solidFill>
                  <a:schemeClr val="dk1"/>
                </a:solidFill>
              </a:rPr>
              <a:t>Safari Reader displays web articles sans ads or clutter so you can read without distractions. </a:t>
            </a:r>
          </a:p>
          <a:p>
            <a:pPr marL="274320" indent="-274320">
              <a:buClr>
                <a:schemeClr val="accent1"/>
              </a:buClr>
              <a:buFont typeface="Wingdings" pitchFamily="2" charset="2"/>
              <a:buChar char="Ø"/>
            </a:pPr>
            <a:r>
              <a:rPr lang="en-US" sz="1400" dirty="0" smtClean="0">
                <a:solidFill>
                  <a:schemeClr val="dk1"/>
                </a:solidFill>
              </a:rPr>
              <a:t>Reading List lets you save interesting articles to peruse later, while iCloud keeps your list updated across all your devices. </a:t>
            </a:r>
          </a:p>
          <a:p>
            <a:pPr marL="274320" indent="-274320">
              <a:buClr>
                <a:schemeClr val="accent1"/>
              </a:buClr>
              <a:buFont typeface="Wingdings" pitchFamily="2" charset="2"/>
              <a:buChar char="Ø"/>
            </a:pPr>
            <a:r>
              <a:rPr lang="en-US" sz="1400" dirty="0" smtClean="0">
                <a:solidFill>
                  <a:schemeClr val="dk1"/>
                </a:solidFill>
              </a:rPr>
              <a:t>On iPad, tabbed browsing helps you keep track of multiple web pages and switch between them with ease. </a:t>
            </a:r>
          </a:p>
          <a:p>
            <a:pPr marL="274320" indent="-274320">
              <a:buClr>
                <a:schemeClr val="accent1"/>
              </a:buClr>
              <a:buFont typeface="Wingdings" pitchFamily="2" charset="2"/>
              <a:buChar char="Ø"/>
            </a:pPr>
            <a:r>
              <a:rPr lang="en-US" sz="1400" dirty="0" smtClean="0">
                <a:solidFill>
                  <a:schemeClr val="dk1"/>
                </a:solidFill>
              </a:rPr>
              <a:t>iOS 5 improves Safari performance on all your iOS devices.</a:t>
            </a:r>
            <a:endParaRPr lang="en-US" sz="1400" dirty="0">
              <a:solidFill>
                <a:schemeClr val="dk1"/>
              </a:solidFill>
            </a:endParaRPr>
          </a:p>
        </p:txBody>
      </p:sp>
      <p:cxnSp>
        <p:nvCxnSpPr>
          <p:cNvPr id="14" name="Straight Connector 13"/>
          <p:cNvCxnSpPr/>
          <p:nvPr/>
        </p:nvCxnSpPr>
        <p:spPr bwMode="auto">
          <a:xfrm>
            <a:off x="435429" y="3373608"/>
            <a:ext cx="8196942" cy="15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5" name="Picture 14"/>
          <p:cNvPicPr/>
          <p:nvPr/>
        </p:nvPicPr>
        <p:blipFill>
          <a:blip r:embed="rId2"/>
          <a:srcRect/>
          <a:stretch>
            <a:fillRect/>
          </a:stretch>
        </p:blipFill>
        <p:spPr bwMode="auto">
          <a:xfrm>
            <a:off x="433934" y="1020240"/>
            <a:ext cx="591820" cy="591820"/>
          </a:xfrm>
          <a:prstGeom prst="rect">
            <a:avLst/>
          </a:prstGeom>
          <a:noFill/>
          <a:ln w="9525">
            <a:noFill/>
            <a:miter lim="800000"/>
            <a:headEnd/>
            <a:tailEnd/>
          </a:ln>
        </p:spPr>
      </p:pic>
      <p:pic>
        <p:nvPicPr>
          <p:cNvPr id="16" name="Picture 15"/>
          <p:cNvPicPr/>
          <p:nvPr/>
        </p:nvPicPr>
        <p:blipFill>
          <a:blip r:embed="rId3"/>
          <a:srcRect/>
          <a:stretch>
            <a:fillRect/>
          </a:stretch>
        </p:blipFill>
        <p:spPr bwMode="auto">
          <a:xfrm>
            <a:off x="402618" y="3622116"/>
            <a:ext cx="591820" cy="591820"/>
          </a:xfrm>
          <a:prstGeom prst="rect">
            <a:avLst/>
          </a:prstGeom>
          <a:noFill/>
          <a:ln w="9525">
            <a:noFill/>
            <a:miter lim="800000"/>
            <a:headEnd/>
            <a:tailEnd/>
          </a:ln>
        </p:spPr>
      </p:pic>
      <p:sp>
        <p:nvSpPr>
          <p:cNvPr id="17" name="Slide Number Placeholder 16"/>
          <p:cNvSpPr>
            <a:spLocks noGrp="1"/>
          </p:cNvSpPr>
          <p:nvPr>
            <p:ph type="sldNum" sz="quarter" idx="10"/>
          </p:nvPr>
        </p:nvSpPr>
        <p:spPr/>
        <p:txBody>
          <a:bodyPr/>
          <a:lstStyle/>
          <a:p>
            <a:pPr>
              <a:defRPr/>
            </a:pPr>
            <a:fld id="{6949B985-AFA6-486D-AA9D-519076FA38DB}" type="slidenum">
              <a:rPr lang="en-US" altLang="en-US" smtClean="0"/>
              <a:pPr>
                <a:defRPr/>
              </a:pPr>
              <a:t>9</a:t>
            </a:fld>
            <a:endParaRPr lang="en-US"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ntel_Mobile_SalesPresentation_V5 0">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NFS_2009_2 1">
        <a:dk1>
          <a:srgbClr val="000000"/>
        </a:dk1>
        <a:lt1>
          <a:srgbClr val="FFFFFF"/>
        </a:lt1>
        <a:dk2>
          <a:srgbClr val="00573B"/>
        </a:dk2>
        <a:lt2>
          <a:srgbClr val="5C5C5C"/>
        </a:lt2>
        <a:accent1>
          <a:srgbClr val="9E420E"/>
        </a:accent1>
        <a:accent2>
          <a:srgbClr val="CFC498"/>
        </a:accent2>
        <a:accent3>
          <a:srgbClr val="FFFFFF"/>
        </a:accent3>
        <a:accent4>
          <a:srgbClr val="000000"/>
        </a:accent4>
        <a:accent5>
          <a:srgbClr val="CCB0AA"/>
        </a:accent5>
        <a:accent6>
          <a:srgbClr val="BBB189"/>
        </a:accent6>
        <a:hlink>
          <a:srgbClr val="F26E01"/>
        </a:hlink>
        <a:folHlink>
          <a:srgbClr val="007E12"/>
        </a:folHlink>
      </a:clrScheme>
      <a:clrMap bg1="lt1" tx1="dk1" bg2="lt2" tx2="dk2" accent1="accent1" accent2="accent2" accent3="accent3" accent4="accent4" accent5="accent5" accent6="accent6" hlink="hlink" folHlink="folHlink"/>
    </a:extraClrScheme>
    <a:extraClrScheme>
      <a:clrScheme name="BNFS_2009_2 2">
        <a:dk1>
          <a:srgbClr val="000000"/>
        </a:dk1>
        <a:lt1>
          <a:srgbClr val="FFFFFF"/>
        </a:lt1>
        <a:dk2>
          <a:srgbClr val="BF0629"/>
        </a:dk2>
        <a:lt2>
          <a:srgbClr val="5E1E08"/>
        </a:lt2>
        <a:accent1>
          <a:srgbClr val="9E420E"/>
        </a:accent1>
        <a:accent2>
          <a:srgbClr val="CFC498"/>
        </a:accent2>
        <a:accent3>
          <a:srgbClr val="FFFFFF"/>
        </a:accent3>
        <a:accent4>
          <a:srgbClr val="000000"/>
        </a:accent4>
        <a:accent5>
          <a:srgbClr val="CCB0AA"/>
        </a:accent5>
        <a:accent6>
          <a:srgbClr val="BBB189"/>
        </a:accent6>
        <a:hlink>
          <a:srgbClr val="F26E01"/>
        </a:hlink>
        <a:folHlink>
          <a:srgbClr val="DCAD4A"/>
        </a:folHlink>
      </a:clrScheme>
      <a:clrMap bg1="lt1" tx1="dk1" bg2="lt2" tx2="dk2" accent1="accent1" accent2="accent2" accent3="accent3" accent4="accent4" accent5="accent5" accent6="accent6" hlink="hlink" folHlink="folHlink"/>
    </a:extraClrScheme>
    <a:extraClrScheme>
      <a:clrScheme name="BNFS_2009_2 3">
        <a:dk1>
          <a:srgbClr val="000000"/>
        </a:dk1>
        <a:lt1>
          <a:srgbClr val="FFFFFF"/>
        </a:lt1>
        <a:dk2>
          <a:srgbClr val="1F9189"/>
        </a:dk2>
        <a:lt2>
          <a:srgbClr val="00573B"/>
        </a:lt2>
        <a:accent1>
          <a:srgbClr val="0504CA"/>
        </a:accent1>
        <a:accent2>
          <a:srgbClr val="ACB0E5"/>
        </a:accent2>
        <a:accent3>
          <a:srgbClr val="FFFFFF"/>
        </a:accent3>
        <a:accent4>
          <a:srgbClr val="000000"/>
        </a:accent4>
        <a:accent5>
          <a:srgbClr val="AAAAE1"/>
        </a:accent5>
        <a:accent6>
          <a:srgbClr val="9B9FCF"/>
        </a:accent6>
        <a:hlink>
          <a:srgbClr val="007E12"/>
        </a:hlink>
        <a:folHlink>
          <a:srgbClr val="CBB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Syntel_Mobile_SalesPresentation_V5 0</Template>
  <TotalTime>9820</TotalTime>
  <Words>1446</Words>
  <Application>Microsoft Office PowerPoint</Application>
  <PresentationFormat>On-screen Show (4:3)</PresentationFormat>
  <Paragraphs>211</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Syntel_Mobile_SalesPresentation_V5 0</vt:lpstr>
      <vt:lpstr>Mobile Practice</vt:lpstr>
      <vt:lpstr>Parag Arjunwadkar</vt:lpstr>
      <vt:lpstr>Mobile Practice - Solution Offerings</vt:lpstr>
      <vt:lpstr>Mobile Practice - Solution Offerings</vt:lpstr>
      <vt:lpstr>Anand Gupta</vt:lpstr>
      <vt:lpstr>What’s New in iOS 5 </vt:lpstr>
      <vt:lpstr>What’s New in iOS 5 </vt:lpstr>
      <vt:lpstr>What’s New in iOS 5 </vt:lpstr>
      <vt:lpstr>What’s New in iOS 5 </vt:lpstr>
      <vt:lpstr>What’s New in iOS 5 </vt:lpstr>
      <vt:lpstr>What’s New in iOS 5 </vt:lpstr>
      <vt:lpstr>What’s New in iOS 5 </vt:lpstr>
      <vt:lpstr>What’s New in iOS 5            </vt:lpstr>
      <vt:lpstr>References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Syntel’s Mobile Technology Center</dc:title>
  <dc:creator>Sachin</dc:creator>
  <cp:lastModifiedBy>AG31678</cp:lastModifiedBy>
  <cp:revision>944</cp:revision>
  <dcterms:created xsi:type="dcterms:W3CDTF">2011-02-21T04:41:38Z</dcterms:created>
  <dcterms:modified xsi:type="dcterms:W3CDTF">2011-09-09T08:21:01Z</dcterms:modified>
</cp:coreProperties>
</file>