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52" r:id="rId2"/>
    <p:sldMasterId id="2147483763" r:id="rId3"/>
  </p:sldMasterIdLst>
  <p:notesMasterIdLst>
    <p:notesMasterId r:id="rId16"/>
  </p:notesMasterIdLst>
  <p:handoutMasterIdLst>
    <p:handoutMasterId r:id="rId17"/>
  </p:handoutMasterIdLst>
  <p:sldIdLst>
    <p:sldId id="256" r:id="rId4"/>
    <p:sldId id="356" r:id="rId5"/>
    <p:sldId id="362" r:id="rId6"/>
    <p:sldId id="357" r:id="rId7"/>
    <p:sldId id="358" r:id="rId8"/>
    <p:sldId id="359" r:id="rId9"/>
    <p:sldId id="361" r:id="rId10"/>
    <p:sldId id="363" r:id="rId11"/>
    <p:sldId id="355" r:id="rId12"/>
    <p:sldId id="327" r:id="rId13"/>
    <p:sldId id="331" r:id="rId14"/>
    <p:sldId id="354" r:id="rId15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FF99"/>
    <a:srgbClr val="C80000"/>
    <a:srgbClr val="9999FF"/>
    <a:srgbClr val="9900FF"/>
    <a:srgbClr val="9933FF"/>
    <a:srgbClr val="CC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2" autoAdjust="0"/>
    <p:restoredTop sz="94533" autoAdjust="0"/>
  </p:normalViewPr>
  <p:slideViewPr>
    <p:cSldViewPr>
      <p:cViewPr>
        <p:scale>
          <a:sx n="70" d="100"/>
          <a:sy n="70" d="100"/>
        </p:scale>
        <p:origin x="-498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9B473FF6-3D55-4063-8758-20A842696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2F344953-DAE7-4D94-A929-C21C3628C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43FE5-4EF6-40EB-AC08-7EAE60BD4BF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FB89B-8163-43BA-BFAC-E4EDFCF1C461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7F9C8A-6DD6-42D5-83C2-1BD608C58AA0}" type="slidenum">
              <a:rPr lang="en-GB" sz="1200" b="0">
                <a:latin typeface="Arial" charset="0"/>
              </a:rPr>
              <a:pPr algn="r"/>
              <a:t>3</a:t>
            </a:fld>
            <a:endParaRPr lang="en-GB" sz="1200" b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693738"/>
            <a:ext cx="4930775" cy="3414712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66974-9637-4293-AE67-4FDA48DD836B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693738"/>
            <a:ext cx="4930775" cy="3414712"/>
          </a:xfrm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16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46450" y="6553200"/>
            <a:ext cx="1682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FAF7D-1DFF-454D-AC82-7EB90E72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2" cstate="print"/>
          <a:srcRect l="30325"/>
          <a:stretch>
            <a:fillRect/>
          </a:stretch>
        </p:blipFill>
        <p:spPr bwMode="auto">
          <a:xfrm>
            <a:off x="65354" y="1562100"/>
            <a:ext cx="9840648" cy="5162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8" descr="c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841"/>
            <a:ext cx="9630833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logo_with_tag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0" y="95250"/>
            <a:ext cx="1073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77151" y="6511928"/>
            <a:ext cx="2178977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1313"/>
              </a:buClr>
              <a:buSzPct val="200000"/>
              <a:buFont typeface="Wingdings" pitchFamily="2" charset="2"/>
              <a:buNone/>
              <a:defRPr/>
            </a:pPr>
            <a:r>
              <a:rPr lang="en-US" sz="800" dirty="0">
                <a:latin typeface="Arial" pitchFamily="34" charset="0"/>
              </a:rPr>
              <a:t>© CanvasM  Technologies Ltd 2010</a:t>
            </a:r>
            <a:endParaRPr lang="en-US" sz="800" b="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2057400"/>
            <a:ext cx="8420100" cy="533400"/>
          </a:xfrm>
        </p:spPr>
        <p:txBody>
          <a:bodyPr/>
          <a:lstStyle>
            <a:lvl1pPr algn="l">
              <a:defRPr sz="2400">
                <a:solidFill>
                  <a:srgbClr val="BF13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5425" indent="-225425"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1pPr>
            <a:lvl2pPr marL="576263" indent="-238125"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2pPr>
            <a:lvl3pPr marL="914400" indent="-225425">
              <a:buClr>
                <a:schemeClr val="tx1">
                  <a:lumMod val="75000"/>
                  <a:lumOff val="25000"/>
                </a:schemeClr>
              </a:buCl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838200"/>
            <a:ext cx="4457700" cy="5486400"/>
          </a:xfrm>
        </p:spPr>
        <p:txBody>
          <a:bodyPr/>
          <a:lstStyle>
            <a:lvl1pPr marL="225425" indent="-225425"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1pPr>
            <a:lvl2pPr marL="576263" indent="-238125"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2pPr>
            <a:lvl3pPr marL="914400" indent="-225425">
              <a:buClr>
                <a:schemeClr val="tx1">
                  <a:lumMod val="75000"/>
                  <a:lumOff val="25000"/>
                </a:schemeClr>
              </a:buCl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035550" y="838200"/>
            <a:ext cx="4457700" cy="5486400"/>
          </a:xfrm>
        </p:spPr>
        <p:txBody>
          <a:bodyPr/>
          <a:lstStyle>
            <a:lvl1pPr marL="225425" indent="-225425"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1pPr>
            <a:lvl2pPr marL="576263" indent="-238125"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2pPr>
            <a:lvl3pPr marL="914400" indent="-225425">
              <a:buClr>
                <a:schemeClr val="tx1">
                  <a:lumMod val="75000"/>
                  <a:lumOff val="25000"/>
                </a:schemeClr>
              </a:buCl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>
    <p:strips dir="rd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E:\Documents and Settings\Administrator\Desktop\glc istock\ist2_3950759-cubes.jpg"/>
          <p:cNvPicPr>
            <a:picLocks noChangeAspect="1" noChangeArrowheads="1"/>
          </p:cNvPicPr>
          <p:nvPr/>
        </p:nvPicPr>
        <p:blipFill>
          <a:blip r:embed="rId2" cstate="print"/>
          <a:srcRect t="35078" b="21072"/>
          <a:stretch>
            <a:fillRect/>
          </a:stretch>
        </p:blipFill>
        <p:spPr bwMode="auto">
          <a:xfrm>
            <a:off x="2804983" y="2590800"/>
            <a:ext cx="429431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167441"/>
            <a:ext cx="9906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1313"/>
              </a:buClr>
              <a:buSzPct val="200000"/>
              <a:buFont typeface="Wingdings" pitchFamily="2" charset="2"/>
              <a:buNone/>
              <a:defRPr/>
            </a:pPr>
            <a:r>
              <a:rPr lang="en-US" sz="8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© 2010 CanvasM Technologies Ltd</a:t>
            </a:r>
          </a:p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1313"/>
              </a:buClr>
              <a:buSzPct val="200000"/>
              <a:buFont typeface="Wingdings" pitchFamily="2" charset="2"/>
              <a:buNone/>
              <a:defRPr/>
            </a:pPr>
            <a:r>
              <a:rPr lang="en-US" sz="8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Confidentiality Clause</a:t>
            </a:r>
          </a:p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1313"/>
              </a:buClr>
              <a:buSzPct val="200000"/>
              <a:buFont typeface="Wingdings" pitchFamily="2" charset="2"/>
              <a:buNone/>
              <a:defRPr/>
            </a:pPr>
            <a:r>
              <a:rPr lang="en-GB" sz="8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All rights reserved. No part of this presentation may be reproduced, disclosed in a retrieval system or transmitted in any form or by any means, electronic, mechanical, recording, photocopying or otherwise without prior permission of </a:t>
            </a:r>
            <a:r>
              <a:rPr lang="en-GB" sz="800" b="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CanvasM</a:t>
            </a:r>
            <a:r>
              <a:rPr lang="en-GB" sz="8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Technologies Ltd.</a:t>
            </a:r>
            <a:endParaRPr lang="en-US" sz="800" b="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14803"/>
            <a:ext cx="990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1313"/>
              </a:buClr>
              <a:buSzPct val="200000"/>
              <a:buFont typeface="Wingdings" pitchFamily="2" charset="2"/>
              <a:buNone/>
              <a:defRPr/>
            </a:pPr>
            <a:r>
              <a:rPr lang="en-US" sz="1200" dirty="0">
                <a:solidFill>
                  <a:srgbClr val="C00000"/>
                </a:solidFill>
                <a:latin typeface="Verdana" pitchFamily="34" charset="0"/>
              </a:rPr>
              <a:t>www.canvasm.com</a:t>
            </a:r>
          </a:p>
        </p:txBody>
      </p:sp>
      <p:pic>
        <p:nvPicPr>
          <p:cNvPr id="6" name="Picture 15" descr="logo_with_tag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95250"/>
            <a:ext cx="1073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35758" y="6483353"/>
            <a:ext cx="23114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12DF-1EF7-4468-BC43-169DEEC6969B}" type="datetimeFigureOut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7392" y="6477003"/>
            <a:ext cx="5510213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"/>
            <a:ext cx="9601200" cy="59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050927"/>
            <a:ext cx="4381501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050927"/>
            <a:ext cx="4381501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5AEA-A6A9-4B6C-A3CF-3A422D8BD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US"/>
              <a:t>Confidential©CanvasM 2007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14C6C64-EDA8-403B-A9C6-D8E3B9754423}" type="datetimeFigureOut">
              <a:rPr lang="en-US" smtClean="0"/>
              <a:pPr/>
              <a:t>2/19/2011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8B2456C-E8F2-464B-A58B-06BFFA198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838200"/>
            <a:ext cx="9328150" cy="5486400"/>
          </a:xfrm>
          <a:prstGeom prst="rect">
            <a:avLst/>
          </a:prstGeom>
        </p:spPr>
        <p:txBody>
          <a:bodyPr/>
          <a:lstStyle>
            <a:lvl1pPr marL="225425" indent="-225425"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1pPr>
            <a:lvl2pPr marL="576263" indent="-238125"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2pPr>
            <a:lvl3pPr marL="914400" indent="-225425">
              <a:buClr>
                <a:schemeClr val="tx1">
                  <a:lumMod val="75000"/>
                  <a:lumOff val="25000"/>
                </a:schemeClr>
              </a:buCl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DD9B6-5C1F-4769-97AB-0862B3821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838200"/>
            <a:ext cx="4457700" cy="5486400"/>
          </a:xfrm>
          <a:prstGeom prst="rect">
            <a:avLst/>
          </a:prstGeom>
        </p:spPr>
        <p:txBody>
          <a:bodyPr/>
          <a:lstStyle>
            <a:lvl1pPr marL="225425" indent="-225425"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1pPr>
            <a:lvl2pPr marL="576263" indent="-238125"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2pPr>
            <a:lvl3pPr marL="914400" indent="-225425">
              <a:buClr>
                <a:schemeClr val="tx1">
                  <a:lumMod val="75000"/>
                  <a:lumOff val="25000"/>
                </a:schemeClr>
              </a:buCl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035550" y="838200"/>
            <a:ext cx="4457700" cy="5486400"/>
          </a:xfrm>
          <a:prstGeom prst="rect">
            <a:avLst/>
          </a:prstGeom>
        </p:spPr>
        <p:txBody>
          <a:bodyPr/>
          <a:lstStyle>
            <a:lvl1pPr marL="225425" indent="-225425"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1pPr>
            <a:lvl2pPr marL="576263" indent="-238125">
              <a:buFont typeface="Arial" pitchFamily="34" charset="0"/>
              <a:buChar char="•"/>
              <a:defRPr sz="1600">
                <a:latin typeface="Calibri" pitchFamily="34" charset="0"/>
                <a:cs typeface="Calibri" pitchFamily="34" charset="0"/>
              </a:defRPr>
            </a:lvl2pPr>
            <a:lvl3pPr marL="914400" indent="-225425">
              <a:buClr>
                <a:schemeClr val="tx1">
                  <a:lumMod val="75000"/>
                  <a:lumOff val="25000"/>
                </a:schemeClr>
              </a:buClr>
              <a:defRPr sz="1400">
                <a:latin typeface="Calibri" pitchFamily="34" charset="0"/>
                <a:cs typeface="Calibri" pitchFamily="34" charset="0"/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48156" y="109735"/>
            <a:ext cx="8327644" cy="411163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Organ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48156" y="109735"/>
            <a:ext cx="8327644" cy="411163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35758" y="6483357"/>
            <a:ext cx="23114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12DF-1EF7-4468-BC43-169DEEC6969B}" type="datetimeFigureOut">
              <a:rPr lang="en-US"/>
              <a:pPr>
                <a:defRPr/>
              </a:pPr>
              <a:t>2/19/2011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7392" y="6477007"/>
            <a:ext cx="5510213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"/>
            <a:ext cx="9601200" cy="59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50927"/>
            <a:ext cx="8915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9C550-9C83-49C4-9B2C-FFEAEBC31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"/>
            <a:ext cx="9601200" cy="59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36B0-E4EB-4C6E-9C42-8FEF857B5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4201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752600"/>
            <a:ext cx="8420100" cy="45720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4201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752600"/>
            <a:ext cx="84201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4114800"/>
            <a:ext cx="84201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"/>
            <a:ext cx="9601200" cy="593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050927"/>
            <a:ext cx="89154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ED2DD-1FD8-4D1C-B207-1D3FE860B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1" y="0"/>
            <a:ext cx="9601200" cy="5576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ED24-C4A7-49CC-A80F-17015A8B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 l="30325"/>
          <a:stretch>
            <a:fillRect/>
          </a:stretch>
        </p:blipFill>
        <p:spPr bwMode="auto">
          <a:xfrm>
            <a:off x="65354" y="1562100"/>
            <a:ext cx="9840648" cy="5162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8" descr="cur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841"/>
            <a:ext cx="9630833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77151" y="6511928"/>
            <a:ext cx="2178977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1313"/>
              </a:buClr>
              <a:buSzPct val="200000"/>
              <a:buFont typeface="Wingdings" pitchFamily="2" charset="2"/>
              <a:buNone/>
              <a:defRPr/>
            </a:pPr>
            <a:r>
              <a:rPr lang="en-US" sz="800" dirty="0">
                <a:latin typeface="Arial" pitchFamily="34" charset="0"/>
              </a:rPr>
              <a:t>© CanvasM  Technologies Ltd 2010</a:t>
            </a:r>
            <a:endParaRPr lang="en-US" sz="800" b="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Picture 5" descr="logo_with_tag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370" y="57152"/>
            <a:ext cx="1649280" cy="80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8420100" cy="762000"/>
          </a:xfrm>
        </p:spPr>
        <p:txBody>
          <a:bodyPr/>
          <a:lstStyle>
            <a:lvl1pPr algn="r">
              <a:defRPr sz="2800">
                <a:solidFill>
                  <a:srgbClr val="BF13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0050" y="2971800"/>
            <a:ext cx="5200650" cy="609600"/>
          </a:xfrm>
        </p:spPr>
        <p:txBody>
          <a:bodyPr/>
          <a:lstStyle>
            <a:lvl1pPr marL="0" indent="0" algn="r">
              <a:buFont typeface="Wingdings 3" pitchFamily="18" charset="2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1" y="6553200"/>
            <a:ext cx="168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Sans" pitchFamily="34" charset="0"/>
              </a:defRPr>
            </a:lvl1pPr>
          </a:lstStyle>
          <a:p>
            <a:pPr>
              <a:defRPr/>
            </a:pPr>
            <a:fld id="{127CB823-7F27-419D-BE27-5E940D86E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6201" y="2"/>
            <a:ext cx="9601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50927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29" name="Picture 16" descr="logo_with_tag_small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15400" y="6324600"/>
            <a:ext cx="914401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4" r:id="rId2"/>
    <p:sldLayoutId id="2147483745" r:id="rId3"/>
    <p:sldLayoutId id="2147483746" r:id="rId4"/>
    <p:sldLayoutId id="2147483750" r:id="rId5"/>
    <p:sldLayoutId id="2147483751" r:id="rId6"/>
    <p:sldLayoutId id="2147483747" r:id="rId7"/>
    <p:sldLayoutId id="2147483748" r:id="rId8"/>
  </p:sldLayoutIdLst>
  <p:transition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Wingdings" pitchFamily="2" charset="2"/>
        <a:buChar char="§"/>
        <a:defRPr sz="16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–"/>
        <a:defRPr sz="14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1200" b="1">
          <a:solidFill>
            <a:srgbClr val="5F5F5F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238250" y="139703"/>
            <a:ext cx="8172450" cy="530225"/>
          </a:xfrm>
          <a:prstGeom prst="rect">
            <a:avLst/>
          </a:prstGeom>
          <a:solidFill>
            <a:srgbClr val="D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BF1313"/>
              </a:buClr>
              <a:buSzPct val="200000"/>
              <a:buFont typeface="Wingdings 3" pitchFamily="18" charset="2"/>
              <a:buChar char="Ú"/>
              <a:defRPr/>
            </a:pPr>
            <a:endParaRPr lang="en-US" b="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238250" y="228600"/>
            <a:ext cx="8089900" cy="228600"/>
          </a:xfrm>
          <a:prstGeom prst="rect">
            <a:avLst/>
          </a:prstGeom>
          <a:gradFill rotWithShape="1">
            <a:gsLst>
              <a:gs pos="0">
                <a:srgbClr val="D00000"/>
              </a:gs>
              <a:gs pos="100000">
                <a:srgbClr val="E22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BF1313"/>
              </a:buClr>
              <a:buSzPct val="200000"/>
              <a:buFont typeface="Wingdings 3" pitchFamily="18" charset="2"/>
              <a:buChar char="Ú"/>
              <a:defRPr/>
            </a:pPr>
            <a:endParaRPr lang="en-US" b="0"/>
          </a:p>
        </p:txBody>
      </p:sp>
      <p:pic>
        <p:nvPicPr>
          <p:cNvPr id="2052" name="Picture 7" descr="curve"/>
          <p:cNvPicPr>
            <a:picLocks noChangeAspect="1" noChangeArrowheads="1"/>
          </p:cNvPicPr>
          <p:nvPr/>
        </p:nvPicPr>
        <p:blipFill>
          <a:blip r:embed="rId12" cstate="print"/>
          <a:srcRect r="32159" b="1901"/>
          <a:stretch>
            <a:fillRect/>
          </a:stretch>
        </p:blipFill>
        <p:spPr bwMode="auto">
          <a:xfrm>
            <a:off x="-13758" y="73028"/>
            <a:ext cx="6617758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5323" y="190500"/>
            <a:ext cx="802282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838200"/>
            <a:ext cx="9080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35"/>
          <p:cNvSpPr txBox="1">
            <a:spLocks noGrp="1"/>
          </p:cNvSpPr>
          <p:nvPr/>
        </p:nvSpPr>
        <p:spPr>
          <a:xfrm>
            <a:off x="6669354" y="6477000"/>
            <a:ext cx="2576248" cy="304800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sz="800" b="0" dirty="0">
                <a:latin typeface="+mn-lt"/>
                <a:cs typeface="Arial" charset="0"/>
              </a:rPr>
              <a:t>Confidential © </a:t>
            </a:r>
            <a:r>
              <a:rPr lang="en-US" sz="800" b="0" dirty="0">
                <a:latin typeface="+mn-lt"/>
                <a:cs typeface="Arial" charset="0"/>
              </a:rPr>
              <a:t>CanvasM Technologies Ltd</a:t>
            </a:r>
            <a:r>
              <a:rPr sz="800" b="0" dirty="0">
                <a:latin typeface="+mn-lt"/>
                <a:cs typeface="Arial" charset="0"/>
              </a:rPr>
              <a:t> </a:t>
            </a:r>
            <a:r>
              <a:rPr lang="en-GB" sz="800" b="0" dirty="0">
                <a:latin typeface="+mn-lt"/>
                <a:cs typeface="Arial" charset="0"/>
              </a:rPr>
              <a:t>2010</a:t>
            </a:r>
            <a:endParaRPr sz="800" b="0" dirty="0">
              <a:latin typeface="+mn-lt"/>
              <a:cs typeface="Arial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9310954" y="6492878"/>
            <a:ext cx="59504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fld id="{4AC1D8DE-70AD-4E1E-9E35-C63A7A65E5F8}" type="slidenum">
              <a:rPr lang="en-US" sz="1600">
                <a:solidFill>
                  <a:srgbClr val="C00000"/>
                </a:solidFill>
              </a:rPr>
              <a:pPr algn="ctr">
                <a:defRPr/>
              </a:pPr>
              <a:t>‹#›</a:t>
            </a:fld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058" name="Picture 5" descr="logo_with_tag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50" y="95250"/>
            <a:ext cx="1073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logo_with_tag_sm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15400" y="6324600"/>
            <a:ext cx="914401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70" r:id="rId9"/>
    <p:sldLayoutId id="2147483771" r:id="rId10"/>
  </p:sldLayoutIdLst>
  <p:transition>
    <p:strips dir="rd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F1313"/>
        </a:buClr>
        <a:buFont typeface="Wingdings 3" pitchFamily="18" charset="2"/>
        <a:buChar char="Ì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637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0292" y="107955"/>
            <a:ext cx="8325511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6492880"/>
            <a:ext cx="9906000" cy="3651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ts val="0"/>
              </a:spcBef>
              <a:buClr>
                <a:srgbClr val="BF1313"/>
              </a:buClr>
              <a:buSzPct val="200000"/>
              <a:buFont typeface="Wingdings 3" pitchFamily="18" charset="2"/>
              <a:buNone/>
              <a:defRPr/>
            </a:pPr>
            <a:endParaRPr lang="en-IN" sz="1100" b="0" dirty="0">
              <a:solidFill>
                <a:schemeClr val="bg1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9310955" y="6492880"/>
            <a:ext cx="59504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fld id="{0CAF3267-7FCD-4D31-AA4B-2B6B86245AF0}" type="slidenum">
              <a:rPr lang="en-US" sz="160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270930" y="533400"/>
            <a:ext cx="830487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9" name="Picture 5" descr="logo_with_tag_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550" y="95250"/>
            <a:ext cx="1073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 txBox="1">
            <a:spLocks noGrp="1"/>
          </p:cNvSpPr>
          <p:nvPr/>
        </p:nvSpPr>
        <p:spPr bwMode="auto">
          <a:xfrm>
            <a:off x="77392" y="6477005"/>
            <a:ext cx="55102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>
                <a:solidFill>
                  <a:schemeClr val="bg2"/>
                </a:solidFill>
                <a:latin typeface="Verdana" pitchFamily="34" charset="0"/>
              </a:rPr>
              <a:t>Copyright, confidential &amp; proprietary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transition>
    <p:strips dir="r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C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C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C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C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F1313"/>
        </a:buClr>
        <a:buFont typeface="Wingdings 3" pitchFamily="18" charset="2"/>
        <a:buChar char="Ì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637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google.co.in/imgres?imgurl=http://www.libcoop.net/harperwoods/clipart-pencil-checklist.jpg&amp;imgrefurl=http://westharbour.org/?p=479&amp;usg=__ICNCshn0DYpnzZcVGmlXYEYwuvc=&amp;h=268&amp;w=276&amp;sz=24&amp;hl=en&amp;start=55&amp;itbs=1&amp;tbnid=RgfcwMfDLg9yCM:&amp;tbnh=111&amp;tbnw=114&amp;prev=/images?q=meeting&amp;start=54&amp;hl=en&amp;safe=active&amp;sa=N&amp;gbv=2&amp;ndsp=18&amp;tbs=isch:1,itp:clipart" TargetMode="External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hyperlink" Target="http://www.google.co.in/imgres?imgurl=http://www.emmettidaho.com/files/u4/Clipart_Business_Conference.jpg&amp;imgrefurl=http://www.emmettidaho.com/event/2010/02/16/table&amp;usg=__kDcDDRxBtUOW3EN92gkgnsweo7E=&amp;h=218&amp;w=219&amp;sz=17&amp;hl=en&amp;start=66&amp;itbs=1&amp;tbnid=JVbW0OPVotWzhM:&amp;tbnh=107&amp;tbnw=107&amp;prev=/images?q=meeting&amp;start=54&amp;hl=en&amp;safe=active&amp;sa=N&amp;gbv=2&amp;ndsp=18&amp;tbs=isch:1,itp:clipart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App Sto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3400"/>
            <a:ext cx="9906000" cy="1752600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Mobile Apps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Mania – </a:t>
            </a:r>
            <a:b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Are we ready?</a:t>
            </a:r>
            <a:endParaRPr lang="en-AU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Picture 16" descr="logo_with_tag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1" y="6248551"/>
            <a:ext cx="1150960" cy="60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9" name="Group 39"/>
          <p:cNvGraphicFramePr>
            <a:graphicFrameLocks noGrp="1"/>
          </p:cNvGraphicFramePr>
          <p:nvPr/>
        </p:nvGraphicFramePr>
        <p:xfrm>
          <a:off x="247651" y="1905000"/>
          <a:ext cx="4224338" cy="1349760"/>
        </p:xfrm>
        <a:graphic>
          <a:graphicData uri="http://schemas.openxmlformats.org/drawingml/2006/table">
            <a:tbl>
              <a:tblPr/>
              <a:tblGrid>
                <a:gridCol w="1504950"/>
                <a:gridCol w="941388"/>
                <a:gridCol w="944562"/>
                <a:gridCol w="833438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Penetration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1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Rural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1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Urban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1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1DE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GPRS Handsets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23.6%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41.4%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33.8%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CRBT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19.1%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20.7%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20.0%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P2P SMS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40.2%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47.0%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731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>
                          <a:tab pos="1857375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44.1%</a:t>
                      </a: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47650" y="1219202"/>
            <a:ext cx="4127500" cy="5869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/>
              <a:t>Urban-rural comparison of handset and VAS service penetration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778501" y="762000"/>
            <a:ext cx="3402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chemeClr val="accent2"/>
                </a:solidFill>
              </a:rPr>
              <a:t>Apps categories for the urban market 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7181851" y="1752600"/>
            <a:ext cx="2191177" cy="10772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/>
              <a:t>Business &amp; Professional </a:t>
            </a:r>
          </a:p>
          <a:p>
            <a:pPr algn="l"/>
            <a:r>
              <a:rPr lang="en-US" sz="1600"/>
              <a:t>Organizers  </a:t>
            </a:r>
          </a:p>
          <a:p>
            <a:pPr algn="l"/>
            <a:r>
              <a:rPr lang="en-US" sz="1600"/>
              <a:t>Productivity</a:t>
            </a:r>
          </a:p>
          <a:p>
            <a:pPr algn="l"/>
            <a:endParaRPr lang="en-US" sz="1600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5448301" y="4114800"/>
            <a:ext cx="3341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</a:rPr>
              <a:t>Apps categories for the Rural market</a:t>
            </a:r>
            <a:r>
              <a:rPr lang="en-US" sz="16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7400218" y="4495802"/>
            <a:ext cx="1995162" cy="1323439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/>
              <a:t>Religion </a:t>
            </a:r>
          </a:p>
          <a:p>
            <a:pPr algn="l"/>
            <a:r>
              <a:rPr lang="en-US" sz="1600" dirty="0"/>
              <a:t>Entertainment</a:t>
            </a:r>
          </a:p>
          <a:p>
            <a:pPr algn="l"/>
            <a:r>
              <a:rPr lang="en-US" sz="1600" dirty="0"/>
              <a:t>Music, Photo, themes</a:t>
            </a:r>
          </a:p>
          <a:p>
            <a:pPr algn="l"/>
            <a:r>
              <a:rPr lang="en-US" sz="1600" dirty="0"/>
              <a:t>Utilities </a:t>
            </a:r>
          </a:p>
          <a:p>
            <a:pPr algn="l"/>
            <a:r>
              <a:rPr lang="en-US" sz="1600" dirty="0"/>
              <a:t>Education </a:t>
            </a:r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6851650" y="1066800"/>
            <a:ext cx="660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7512050" y="1066800"/>
            <a:ext cx="8255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7742238" y="1439863"/>
            <a:ext cx="1087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/>
              <a:t>Enterprise 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5943602" y="1403350"/>
            <a:ext cx="9930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/>
              <a:t>Customer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5695950" y="1768477"/>
            <a:ext cx="1403350" cy="1812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Travel </a:t>
            </a:r>
          </a:p>
          <a:p>
            <a:pPr algn="l"/>
            <a:r>
              <a:rPr lang="en-US" sz="1600"/>
              <a:t>Games </a:t>
            </a:r>
          </a:p>
          <a:p>
            <a:pPr algn="l"/>
            <a:r>
              <a:rPr lang="en-US" sz="1600"/>
              <a:t>Love </a:t>
            </a:r>
          </a:p>
          <a:p>
            <a:pPr algn="l"/>
            <a:r>
              <a:rPr lang="en-US" sz="1600"/>
              <a:t>Social </a:t>
            </a:r>
          </a:p>
          <a:p>
            <a:pPr algn="l"/>
            <a:r>
              <a:rPr lang="en-US" sz="1600"/>
              <a:t>Books </a:t>
            </a:r>
          </a:p>
          <a:p>
            <a:pPr algn="l"/>
            <a:r>
              <a:rPr lang="en-US" sz="1600"/>
              <a:t>Lifestyle </a:t>
            </a:r>
          </a:p>
          <a:p>
            <a:pPr algn="l"/>
            <a:r>
              <a:rPr lang="en-US" sz="1600"/>
              <a:t>Health 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247651" y="4038600"/>
            <a:ext cx="1656736" cy="20621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/>
              <a:t>For Music </a:t>
            </a:r>
            <a:r>
              <a:rPr lang="en-US" sz="1600" b="1" dirty="0"/>
              <a:t>Lovers</a:t>
            </a:r>
            <a:r>
              <a:rPr lang="en-US" sz="1600" dirty="0"/>
              <a:t> 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Radio </a:t>
            </a:r>
          </a:p>
          <a:p>
            <a:pPr algn="l"/>
            <a:r>
              <a:rPr lang="en-US" sz="1600" dirty="0"/>
              <a:t>MP3 Players </a:t>
            </a:r>
          </a:p>
          <a:p>
            <a:pPr algn="l"/>
            <a:r>
              <a:rPr lang="en-US" sz="1600" dirty="0" err="1"/>
              <a:t>Mobi</a:t>
            </a:r>
            <a:r>
              <a:rPr lang="en-US" sz="1600" dirty="0"/>
              <a:t> TV </a:t>
            </a:r>
          </a:p>
          <a:p>
            <a:pPr algn="l"/>
            <a:r>
              <a:rPr lang="en-US" sz="1600" dirty="0"/>
              <a:t>FM Players </a:t>
            </a:r>
          </a:p>
          <a:p>
            <a:pPr algn="l"/>
            <a:r>
              <a:rPr lang="en-US" sz="1600" dirty="0"/>
              <a:t>Song composer</a:t>
            </a:r>
          </a:p>
          <a:p>
            <a:pPr algn="l"/>
            <a:r>
              <a:rPr lang="en-US" sz="1600" dirty="0"/>
              <a:t>Learn Guitar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2641600" y="4038602"/>
            <a:ext cx="2173288" cy="1812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 dirty="0" smtClean="0"/>
              <a:t>For </a:t>
            </a:r>
            <a:r>
              <a:rPr lang="en-US" sz="1600" b="1" dirty="0"/>
              <a:t>the Literate</a:t>
            </a:r>
          </a:p>
          <a:p>
            <a:pPr algn="l"/>
            <a:endParaRPr lang="en-US" sz="1600" b="1" dirty="0"/>
          </a:p>
          <a:p>
            <a:pPr algn="l"/>
            <a:r>
              <a:rPr lang="en-US" sz="1600" dirty="0"/>
              <a:t>Ultimate Jokes </a:t>
            </a:r>
          </a:p>
          <a:p>
            <a:pPr algn="l"/>
            <a:r>
              <a:rPr lang="en-US" sz="1600" dirty="0"/>
              <a:t>SMS One </a:t>
            </a:r>
          </a:p>
          <a:p>
            <a:pPr algn="l"/>
            <a:r>
              <a:rPr lang="en-US" sz="1600" dirty="0"/>
              <a:t>Partner Compatibility </a:t>
            </a:r>
          </a:p>
          <a:p>
            <a:pPr algn="l"/>
            <a:r>
              <a:rPr lang="en-US" sz="1600" dirty="0" err="1"/>
              <a:t>Mundu</a:t>
            </a:r>
            <a:r>
              <a:rPr lang="en-US" sz="1600" dirty="0"/>
              <a:t> IM </a:t>
            </a:r>
          </a:p>
          <a:p>
            <a:pPr algn="l"/>
            <a:r>
              <a:rPr lang="en-US" sz="1600" dirty="0"/>
              <a:t>Find Me 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5283200" y="4495800"/>
            <a:ext cx="2055884" cy="206210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/>
              <a:t>For the not-so-literate</a:t>
            </a:r>
            <a:endParaRPr lang="en-US" sz="1600" b="1" dirty="0"/>
          </a:p>
          <a:p>
            <a:pPr algn="l"/>
            <a:endParaRPr lang="en-US" sz="1600" dirty="0"/>
          </a:p>
          <a:p>
            <a:pPr algn="l"/>
            <a:r>
              <a:rPr lang="en-US" sz="1600" dirty="0" err="1"/>
              <a:t>Picassa</a:t>
            </a:r>
            <a:r>
              <a:rPr lang="en-US" sz="1600" dirty="0"/>
              <a:t> Photos </a:t>
            </a:r>
          </a:p>
          <a:p>
            <a:pPr algn="l"/>
            <a:r>
              <a:rPr lang="en-US" sz="1600" dirty="0" err="1"/>
              <a:t>Ascendo</a:t>
            </a:r>
            <a:r>
              <a:rPr lang="en-US" sz="1600" dirty="0"/>
              <a:t> photos </a:t>
            </a:r>
          </a:p>
          <a:p>
            <a:pPr algn="l"/>
            <a:r>
              <a:rPr lang="en-US" sz="1600" dirty="0"/>
              <a:t>Paint pad </a:t>
            </a:r>
          </a:p>
          <a:p>
            <a:pPr algn="l"/>
            <a:r>
              <a:rPr lang="en-US" sz="1600" dirty="0"/>
              <a:t>Virtual radio </a:t>
            </a:r>
          </a:p>
          <a:p>
            <a:pPr algn="l"/>
            <a:r>
              <a:rPr lang="en-US" sz="1600" dirty="0"/>
              <a:t>Audio SMS </a:t>
            </a:r>
          </a:p>
          <a:p>
            <a:pPr algn="l"/>
            <a:r>
              <a:rPr lang="en-US" sz="1600" dirty="0"/>
              <a:t>Video SMS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1" y="152402"/>
            <a:ext cx="2569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Lucida Sans" pitchFamily="34" charset="0"/>
              </a:rPr>
              <a:t>To each its own!</a:t>
            </a:r>
            <a:endParaRPr lang="en-US" sz="2400" b="1" dirty="0"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5283200" y="1981202"/>
            <a:ext cx="2806700" cy="423863"/>
          </a:xfrm>
          <a:prstGeom prst="rect">
            <a:avLst/>
          </a:prstGeom>
          <a:solidFill>
            <a:srgbClr val="99CC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0" fontAlgn="b" hangingPunct="0"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000" b="1">
                <a:cs typeface="Arial" charset="0"/>
              </a:rPr>
              <a:t>Games</a:t>
            </a:r>
            <a:endParaRPr lang="en-US" sz="2000" b="1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403350" y="1981202"/>
            <a:ext cx="2806700" cy="423863"/>
          </a:xfrm>
          <a:prstGeom prst="rect">
            <a:avLst/>
          </a:prstGeom>
          <a:solidFill>
            <a:srgbClr val="99CC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0" fontAlgn="b" hangingPunct="0"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000" b="1">
                <a:cs typeface="Arial" charset="0"/>
              </a:rPr>
              <a:t>Utilities </a:t>
            </a:r>
            <a:endParaRPr lang="en-US" sz="2000" b="1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6273800" y="1447800"/>
            <a:ext cx="2806700" cy="425450"/>
          </a:xfrm>
          <a:prstGeom prst="rect">
            <a:avLst/>
          </a:prstGeom>
          <a:solidFill>
            <a:schemeClr val="folHlink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0" fontAlgn="b" hangingPunct="0"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000" b="1" dirty="0">
                <a:cs typeface="Arial" charset="0"/>
              </a:rPr>
              <a:t>Religion</a:t>
            </a:r>
            <a:endParaRPr lang="en-US" sz="2000" b="1" dirty="0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219450" y="1447802"/>
            <a:ext cx="2806700" cy="423863"/>
          </a:xfrm>
          <a:prstGeom prst="rect">
            <a:avLst/>
          </a:prstGeom>
          <a:solidFill>
            <a:srgbClr val="99CC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0" fontAlgn="b" hangingPunct="0"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000" b="1">
                <a:cs typeface="Arial" charset="0"/>
              </a:rPr>
              <a:t>Entertainment </a:t>
            </a:r>
            <a:endParaRPr lang="en-US" sz="2000" b="1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47650" y="1447802"/>
            <a:ext cx="2806700" cy="423863"/>
          </a:xfrm>
          <a:prstGeom prst="rect">
            <a:avLst/>
          </a:prstGeom>
          <a:solidFill>
            <a:srgbClr val="99CC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0" fontAlgn="b" hangingPunct="0"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000" b="1">
                <a:cs typeface="Arial" charset="0"/>
              </a:rPr>
              <a:t>Education</a:t>
            </a:r>
            <a:endParaRPr lang="en-US" sz="2000" b="1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495300" y="6126163"/>
            <a:ext cx="28067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247652" y="990602"/>
            <a:ext cx="5023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Top 5 Application Categories to Work Most for India</a:t>
            </a: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165100" y="1371600"/>
            <a:ext cx="957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495300" y="19050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82550" y="4810127"/>
            <a:ext cx="30619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/>
              <a:t>Encyclopedia </a:t>
            </a:r>
          </a:p>
          <a:p>
            <a:pPr algn="l"/>
            <a:r>
              <a:rPr lang="en-US" sz="1600"/>
              <a:t>Learn English </a:t>
            </a:r>
          </a:p>
          <a:p>
            <a:pPr algn="l"/>
            <a:r>
              <a:rPr lang="en-US" sz="1600"/>
              <a:t>Oxford Dictionary</a:t>
            </a:r>
          </a:p>
          <a:p>
            <a:pPr algn="l"/>
            <a:r>
              <a:rPr lang="en-US" sz="1600"/>
              <a:t>Britannica Mobile</a:t>
            </a:r>
          </a:p>
          <a:p>
            <a:pPr algn="l"/>
            <a:r>
              <a:rPr lang="en-US" sz="1600"/>
              <a:t>Wikipedia</a:t>
            </a:r>
          </a:p>
          <a:p>
            <a:pPr algn="l"/>
            <a:r>
              <a:rPr lang="en-US" sz="1600"/>
              <a:t>Trigonometry</a:t>
            </a:r>
          </a:p>
          <a:p>
            <a:pPr algn="l"/>
            <a:r>
              <a:rPr lang="en-US" sz="1600"/>
              <a:t>Puzzles</a:t>
            </a:r>
          </a:p>
          <a:p>
            <a:pPr algn="l"/>
            <a:r>
              <a:rPr lang="en-US" sz="1600"/>
              <a:t>MSDict Oxford Multilanguage Pack</a:t>
            </a: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17526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1403351" y="2590802"/>
            <a:ext cx="219002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/>
              <a:t>Calculators</a:t>
            </a:r>
          </a:p>
          <a:p>
            <a:pPr algn="l"/>
            <a:r>
              <a:rPr lang="en-US" sz="1600"/>
              <a:t>Expense Manager</a:t>
            </a:r>
          </a:p>
          <a:p>
            <a:pPr algn="l"/>
            <a:r>
              <a:rPr lang="en-US" sz="1600"/>
              <a:t>Memory Booster</a:t>
            </a:r>
          </a:p>
          <a:p>
            <a:pPr algn="l"/>
            <a:r>
              <a:rPr lang="en-US" sz="1600"/>
              <a:t>Battery Watch </a:t>
            </a:r>
          </a:p>
          <a:p>
            <a:pPr algn="l"/>
            <a:r>
              <a:rPr lang="en-US" sz="1600"/>
              <a:t>Data Recovery </a:t>
            </a:r>
          </a:p>
          <a:p>
            <a:pPr algn="l"/>
            <a:r>
              <a:rPr lang="en-US" sz="1600"/>
              <a:t>Bluetooth File Manager </a:t>
            </a:r>
          </a:p>
          <a:p>
            <a:pPr algn="l"/>
            <a:r>
              <a:rPr lang="en-US" sz="1600"/>
              <a:t>Wi-Fi Radar </a:t>
            </a:r>
          </a:p>
          <a:p>
            <a:pPr algn="l"/>
            <a:r>
              <a:rPr lang="en-US" sz="1600"/>
              <a:t>Phone Torch</a:t>
            </a:r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4292600" y="1905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3962401" y="4114802"/>
            <a:ext cx="172354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/>
              <a:t>Radio </a:t>
            </a:r>
          </a:p>
          <a:p>
            <a:pPr algn="l"/>
            <a:r>
              <a:rPr lang="en-US" sz="1600"/>
              <a:t>Prediction</a:t>
            </a:r>
          </a:p>
          <a:p>
            <a:pPr algn="l"/>
            <a:r>
              <a:rPr lang="en-US" sz="1600"/>
              <a:t>Love Match </a:t>
            </a:r>
          </a:p>
          <a:p>
            <a:pPr algn="l"/>
            <a:r>
              <a:rPr lang="en-US" sz="1600"/>
              <a:t>Subli Mobi (Social)</a:t>
            </a:r>
          </a:p>
          <a:p>
            <a:pPr algn="l"/>
            <a:r>
              <a:rPr lang="en-US" sz="1600"/>
              <a:t>Super Flirt</a:t>
            </a:r>
          </a:p>
          <a:p>
            <a:pPr algn="l"/>
            <a:r>
              <a:rPr lang="en-US" sz="1600"/>
              <a:t>Evan MP3 Player</a:t>
            </a:r>
          </a:p>
          <a:p>
            <a:pPr algn="l"/>
            <a:r>
              <a:rPr lang="en-US" sz="1600"/>
              <a:t>Composer</a:t>
            </a:r>
          </a:p>
          <a:p>
            <a:pPr algn="l"/>
            <a:r>
              <a:rPr lang="en-US" sz="1600"/>
              <a:t>Power Movie</a:t>
            </a:r>
          </a:p>
          <a:p>
            <a:pPr algn="l"/>
            <a:r>
              <a:rPr lang="en-US" sz="1600"/>
              <a:t>Mobi tubia</a:t>
            </a:r>
          </a:p>
          <a:p>
            <a:pPr algn="l"/>
            <a:endParaRPr lang="en-US" sz="1600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8337550" y="1981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8337550" y="4419600"/>
            <a:ext cx="15684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Geeta Saar</a:t>
            </a:r>
          </a:p>
          <a:p>
            <a:pPr algn="l"/>
            <a:r>
              <a:rPr lang="en-US" sz="1600"/>
              <a:t>Shani Dev</a:t>
            </a:r>
          </a:p>
          <a:p>
            <a:pPr algn="l"/>
            <a:r>
              <a:rPr lang="en-US" sz="1600"/>
              <a:t>Krishna</a:t>
            </a:r>
          </a:p>
          <a:p>
            <a:pPr algn="l"/>
            <a:r>
              <a:rPr lang="en-US" sz="1600"/>
              <a:t>Islamic Organizer</a:t>
            </a:r>
          </a:p>
          <a:p>
            <a:pPr algn="l"/>
            <a:r>
              <a:rPr lang="en-US" sz="1600"/>
              <a:t>Hajj Guide </a:t>
            </a:r>
          </a:p>
          <a:p>
            <a:pPr algn="l"/>
            <a:r>
              <a:rPr lang="en-US" sz="1600"/>
              <a:t>The Holy Quran</a:t>
            </a:r>
          </a:p>
          <a:p>
            <a:pPr algn="l"/>
            <a:r>
              <a:rPr lang="en-US" sz="1600"/>
              <a:t>Prayer Times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6091239" y="2811465"/>
            <a:ext cx="161582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/>
              <a:t>Swap</a:t>
            </a:r>
          </a:p>
          <a:p>
            <a:pPr algn="l"/>
            <a:r>
              <a:rPr lang="en-US" sz="1600"/>
              <a:t>Super Pool</a:t>
            </a:r>
          </a:p>
          <a:p>
            <a:pPr algn="l"/>
            <a:r>
              <a:rPr lang="en-US" sz="1600"/>
              <a:t>Urban Combat</a:t>
            </a:r>
          </a:p>
          <a:p>
            <a:pPr algn="l"/>
            <a:r>
              <a:rPr lang="en-US" sz="1600"/>
              <a:t>Mr. Revolver </a:t>
            </a:r>
          </a:p>
          <a:p>
            <a:pPr algn="l"/>
            <a:r>
              <a:rPr lang="en-US" sz="1600"/>
              <a:t>Puzzles</a:t>
            </a:r>
          </a:p>
          <a:p>
            <a:pPr algn="l"/>
            <a:r>
              <a:rPr lang="en-US" sz="1600"/>
              <a:t>FreeCell </a:t>
            </a:r>
          </a:p>
          <a:p>
            <a:pPr algn="l"/>
            <a:r>
              <a:rPr lang="en-US" sz="1600"/>
              <a:t>Valentines Heart</a:t>
            </a:r>
          </a:p>
          <a:p>
            <a:pPr algn="l"/>
            <a:r>
              <a:rPr lang="en-US" sz="1600"/>
              <a:t>Ultimate Sudoku </a:t>
            </a:r>
          </a:p>
          <a:p>
            <a:pPr algn="l"/>
            <a:r>
              <a:rPr lang="en-US" sz="1600"/>
              <a:t>Word snake </a:t>
            </a:r>
          </a:p>
          <a:p>
            <a:pPr algn="l"/>
            <a:r>
              <a:rPr lang="en-US" sz="1600"/>
              <a:t>Bounce Ball</a:t>
            </a:r>
          </a:p>
          <a:p>
            <a:pPr algn="l"/>
            <a:r>
              <a:rPr lang="en-US" sz="1600"/>
              <a:t>Global Cricket</a:t>
            </a:r>
          </a:p>
          <a:p>
            <a:pPr algn="l"/>
            <a:r>
              <a:rPr lang="en-US" sz="1600"/>
              <a:t>MF 3D Snooker</a:t>
            </a:r>
          </a:p>
        </p:txBody>
      </p:sp>
      <p:sp>
        <p:nvSpPr>
          <p:cNvPr id="28691" name="Line 20"/>
          <p:cNvSpPr>
            <a:spLocks noChangeShapeType="1"/>
          </p:cNvSpPr>
          <p:nvPr/>
        </p:nvSpPr>
        <p:spPr bwMode="auto">
          <a:xfrm>
            <a:off x="61087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5401" y="152402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Lucida Sans" pitchFamily="34" charset="0"/>
              </a:rPr>
              <a:t>Apps categories</a:t>
            </a:r>
            <a:endParaRPr lang="en-US" sz="2400" b="1" dirty="0"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933736"/>
            <a:ext cx="4470400" cy="4953000"/>
          </a:xfrm>
        </p:spPr>
        <p:txBody>
          <a:bodyPr/>
          <a:lstStyle/>
          <a:p>
            <a:r>
              <a:rPr lang="en-US" dirty="0" smtClean="0"/>
              <a:t>App store market continues to grow exponentially</a:t>
            </a:r>
          </a:p>
          <a:p>
            <a:pPr lvl="1"/>
            <a:r>
              <a:rPr lang="en-US" dirty="0" smtClean="0"/>
              <a:t>Gartner projects app store revenues of $15 </a:t>
            </a:r>
            <a:r>
              <a:rPr lang="en-US" dirty="0" err="1" smtClean="0"/>
              <a:t>Bn</a:t>
            </a:r>
            <a:r>
              <a:rPr lang="en-US" dirty="0" smtClean="0"/>
              <a:t>  in 2011, up 190% from 5.2 </a:t>
            </a:r>
            <a:r>
              <a:rPr lang="en-US" dirty="0" err="1" smtClean="0"/>
              <a:t>bn</a:t>
            </a:r>
            <a:r>
              <a:rPr lang="en-US" dirty="0" smtClean="0"/>
              <a:t> in 2010</a:t>
            </a:r>
          </a:p>
          <a:p>
            <a:pPr lvl="1"/>
            <a:r>
              <a:rPr lang="en-US" dirty="0" smtClean="0"/>
              <a:t>17.7 </a:t>
            </a:r>
            <a:r>
              <a:rPr lang="en-US" dirty="0" err="1" smtClean="0"/>
              <a:t>bn</a:t>
            </a:r>
            <a:r>
              <a:rPr lang="en-US" dirty="0" smtClean="0"/>
              <a:t> downloads forecasted in 2011, up from 8.2 </a:t>
            </a:r>
            <a:r>
              <a:rPr lang="en-US" dirty="0" err="1" smtClean="0"/>
              <a:t>bn</a:t>
            </a:r>
            <a:r>
              <a:rPr lang="en-US" dirty="0" smtClean="0"/>
              <a:t> in 2010</a:t>
            </a:r>
          </a:p>
          <a:p>
            <a:endParaRPr lang="en-US" dirty="0" smtClean="0"/>
          </a:p>
          <a:p>
            <a:r>
              <a:rPr lang="en-US" dirty="0" smtClean="0"/>
              <a:t>Apple dominates the market, Android and others catching up</a:t>
            </a:r>
          </a:p>
          <a:p>
            <a:pPr lvl="1"/>
            <a:r>
              <a:rPr lang="en-US" dirty="0" smtClean="0"/>
              <a:t>Apple sold  apps worth $ 1.8 </a:t>
            </a:r>
            <a:r>
              <a:rPr lang="en-US" dirty="0" err="1" smtClean="0"/>
              <a:t>Bn</a:t>
            </a:r>
            <a:r>
              <a:rPr lang="en-US" dirty="0" smtClean="0"/>
              <a:t> in 2010, had a market share of 84% in 2010</a:t>
            </a:r>
          </a:p>
          <a:p>
            <a:endParaRPr lang="en-US" dirty="0" smtClean="0"/>
          </a:p>
          <a:p>
            <a:r>
              <a:rPr lang="en-US" dirty="0" smtClean="0"/>
              <a:t>Carriers trying to stay in the race, yet to make it big</a:t>
            </a:r>
          </a:p>
          <a:p>
            <a:pPr lvl="1"/>
            <a:r>
              <a:rPr lang="en-US" dirty="0" err="1" smtClean="0"/>
              <a:t>Airtel’s</a:t>
            </a:r>
            <a:r>
              <a:rPr lang="en-US" dirty="0" smtClean="0"/>
              <a:t> Apps central claims over 30 </a:t>
            </a:r>
            <a:r>
              <a:rPr lang="en-US" dirty="0" err="1" smtClean="0"/>
              <a:t>mn</a:t>
            </a:r>
            <a:r>
              <a:rPr lang="en-US" dirty="0" smtClean="0"/>
              <a:t> apps downloads since launch, and over 2 </a:t>
            </a:r>
            <a:r>
              <a:rPr lang="en-US" dirty="0" err="1" smtClean="0"/>
              <a:t>lac</a:t>
            </a:r>
            <a:r>
              <a:rPr lang="en-US" dirty="0" smtClean="0"/>
              <a:t> downloads per day by end-2010</a:t>
            </a:r>
          </a:p>
          <a:p>
            <a:pPr lvl="1"/>
            <a:endParaRPr lang="en-US" dirty="0" smtClean="0"/>
          </a:p>
        </p:txBody>
      </p:sp>
      <p:pic>
        <p:nvPicPr>
          <p:cNvPr id="8" name="Picture 16" descr="10216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901" y="836615"/>
            <a:ext cx="5403100" cy="43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1" y="0"/>
            <a:ext cx="8305800" cy="593725"/>
          </a:xfrm>
        </p:spPr>
        <p:txBody>
          <a:bodyPr anchor="ctr"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700" dirty="0"/>
              <a:t>Competitive landscape </a:t>
            </a:r>
          </a:p>
        </p:txBody>
      </p:sp>
      <p:pic>
        <p:nvPicPr>
          <p:cNvPr id="21507" name="Picture 16"/>
          <p:cNvPicPr>
            <a:picLocks noChangeAspect="1" noChangeArrowheads="1"/>
          </p:cNvPicPr>
          <p:nvPr/>
        </p:nvPicPr>
        <p:blipFill>
          <a:blip r:embed="rId3" cstate="print"/>
          <a:srcRect l="22289" r="5695" b="26714"/>
          <a:stretch>
            <a:fillRect/>
          </a:stretch>
        </p:blipFill>
        <p:spPr bwMode="auto">
          <a:xfrm>
            <a:off x="80831" y="1295400"/>
            <a:ext cx="7101019" cy="381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08" name="Text Box 17"/>
          <p:cNvSpPr txBox="1">
            <a:spLocks noChangeArrowheads="1"/>
          </p:cNvSpPr>
          <p:nvPr/>
        </p:nvSpPr>
        <p:spPr bwMode="auto">
          <a:xfrm>
            <a:off x="1" y="1219200"/>
            <a:ext cx="7620397" cy="27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46800" rIns="54000" bIns="46800">
            <a:spAutoFit/>
          </a:bodyPr>
          <a:lstStyle/>
          <a:p>
            <a:pPr algn="ctr"/>
            <a:r>
              <a:rPr lang="en-GB" sz="1200">
                <a:latin typeface="Arial" charset="0"/>
              </a:rPr>
              <a:t>Major - App store announcements and launches </a:t>
            </a:r>
          </a:p>
        </p:txBody>
      </p:sp>
      <p:sp>
        <p:nvSpPr>
          <p:cNvPr id="21509" name="Rectangle 18"/>
          <p:cNvSpPr>
            <a:spLocks noChangeArrowheads="1"/>
          </p:cNvSpPr>
          <p:nvPr/>
        </p:nvSpPr>
        <p:spPr bwMode="auto">
          <a:xfrm>
            <a:off x="4870450" y="1676400"/>
            <a:ext cx="772187" cy="3429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lIns="54000" tIns="46800" rIns="54000" bIns="46800" anchor="ctr"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28026" y="898525"/>
            <a:ext cx="5328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A Market with 32 App Stores with more than 15 App store providers -- 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346951" y="1295401"/>
            <a:ext cx="1998398" cy="3813175"/>
          </a:xfrm>
          <a:prstGeom prst="rect">
            <a:avLst/>
          </a:prstGeom>
          <a:solidFill>
            <a:srgbClr val="6D915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1400" b="0" dirty="0">
                <a:solidFill>
                  <a:schemeClr val="bg1"/>
                </a:solidFill>
                <a:latin typeface="Calibri" pitchFamily="34" charset="0"/>
              </a:rPr>
              <a:t>Providers --- </a:t>
            </a:r>
          </a:p>
          <a:p>
            <a:pPr marL="342900" indent="-342900" algn="l"/>
            <a:endParaRPr lang="en-US" sz="1400" b="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Amdocs </a:t>
            </a:r>
          </a:p>
          <a:p>
            <a:pPr marL="342900" indent="-342900" algn="l">
              <a:buFontTx/>
              <a:buChar char="•"/>
            </a:pP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Cellmania</a:t>
            </a: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42900" indent="-342900" algn="l"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Comverse</a:t>
            </a:r>
          </a:p>
          <a:p>
            <a:pPr marL="342900" indent="-342900" algn="l"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 Ericsson</a:t>
            </a:r>
          </a:p>
          <a:p>
            <a:pPr marL="342900" indent="-342900" algn="l"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Everypoint</a:t>
            </a:r>
            <a:endParaRPr lang="en-US" sz="1200" b="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GetJar</a:t>
            </a:r>
            <a:endParaRPr lang="en-US" sz="1200" b="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Handango</a:t>
            </a:r>
            <a:endParaRPr lang="en-US" sz="1200" b="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Handmark</a:t>
            </a:r>
            <a:endParaRPr lang="en-US" sz="1200" b="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Ideaworks</a:t>
            </a: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 3D </a:t>
            </a: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Javaground</a:t>
            </a:r>
            <a:endParaRPr lang="en-US" sz="1200" b="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Mobango</a:t>
            </a:r>
            <a:endParaRPr lang="en-US" sz="1200" b="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PocketGear</a:t>
            </a:r>
            <a:endParaRPr lang="en-US" sz="1200" b="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Ondeego</a:t>
            </a: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,</a:t>
            </a:r>
          </a:p>
          <a:p>
            <a:pPr marL="342900" indent="-342900" algn="l">
              <a:buFontTx/>
              <a:buChar char="•"/>
            </a:pP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OnMobile</a:t>
            </a: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,</a:t>
            </a:r>
          </a:p>
          <a:p>
            <a:pPr marL="342900" indent="-342900" algn="l">
              <a:buFontTx/>
              <a:buChar char="•"/>
            </a:pP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Qualcomm</a:t>
            </a:r>
          </a:p>
          <a:p>
            <a:pPr marL="342900" indent="-342900" algn="l">
              <a:buFontTx/>
              <a:buChar char="•"/>
            </a:pP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SlideME</a:t>
            </a: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, Sun Microsystems  </a:t>
            </a:r>
          </a:p>
          <a:p>
            <a:pPr marL="342900" indent="-342900" algn="l">
              <a:buFontTx/>
              <a:buChar char="•"/>
            </a:pPr>
            <a:r>
              <a:rPr lang="en-US" sz="1200" b="0" dirty="0" err="1">
                <a:solidFill>
                  <a:schemeClr val="bg1"/>
                </a:solidFill>
                <a:latin typeface="Calibri" pitchFamily="34" charset="0"/>
              </a:rPr>
              <a:t>Tanla</a:t>
            </a:r>
            <a:r>
              <a:rPr lang="en-US" sz="1200" b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are Challenges…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974680"/>
            <a:ext cx="5156200" cy="5197520"/>
          </a:xfrm>
        </p:spPr>
        <p:txBody>
          <a:bodyPr/>
          <a:lstStyle/>
          <a:p>
            <a:r>
              <a:rPr lang="en-US" dirty="0" smtClean="0"/>
              <a:t>Market is incredibly fragmented – especially in India which is predominantly a feature-phone market</a:t>
            </a:r>
          </a:p>
          <a:p>
            <a:pPr lvl="1"/>
            <a:r>
              <a:rPr lang="en-US" dirty="0" smtClean="0"/>
              <a:t>Applications developed for Apple will not work on Android devices and vice versa</a:t>
            </a:r>
          </a:p>
          <a:p>
            <a:endParaRPr lang="en-US" dirty="0" smtClean="0"/>
          </a:p>
          <a:p>
            <a:r>
              <a:rPr lang="en-US" dirty="0" smtClean="0"/>
              <a:t>Consumer is shopping for value – significant downloads are for free</a:t>
            </a:r>
          </a:p>
          <a:p>
            <a:endParaRPr lang="en-US" dirty="0" smtClean="0"/>
          </a:p>
          <a:p>
            <a:r>
              <a:rPr lang="en-US" dirty="0" smtClean="0"/>
              <a:t>Where is the money for the developer? –  skewed revenue shares, how to justify buss case/ investments…</a:t>
            </a:r>
          </a:p>
          <a:p>
            <a:endParaRPr lang="en-US" dirty="0" smtClean="0"/>
          </a:p>
          <a:p>
            <a:r>
              <a:rPr lang="en-US" dirty="0" smtClean="0"/>
              <a:t>Lot more work for developers – which platform to build for?</a:t>
            </a:r>
          </a:p>
          <a:p>
            <a:endParaRPr lang="en-US" dirty="0" smtClean="0"/>
          </a:p>
          <a:p>
            <a:r>
              <a:rPr lang="en-US" dirty="0" smtClean="0"/>
              <a:t>How do you handle the churn – apps shelf life is reducing…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is it a bubble that will burst?</a:t>
            </a:r>
            <a:endParaRPr lang="en-US" dirty="0"/>
          </a:p>
        </p:txBody>
      </p:sp>
      <p:pic>
        <p:nvPicPr>
          <p:cNvPr id="6" name="Content Placeholder 5" descr="bubble_bur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8412480" cy="52578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0403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105400" y="228600"/>
            <a:ext cx="3326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Quite Unlikely…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3581402"/>
            <a:ext cx="9906000" cy="1920875"/>
          </a:xfrm>
          <a:prstGeom prst="rect">
            <a:avLst/>
          </a:prstGeom>
          <a:solidFill>
            <a:schemeClr val="accent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 algn="l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99"/>
                </a:solidFill>
                <a:latin typeface="Arial" charset="0"/>
              </a:rPr>
              <a:t>Economy : Eleventh-largest, Growing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99"/>
                </a:solidFill>
                <a:latin typeface="Arial" charset="0"/>
              </a:rPr>
              <a:t>Population: 1.2 </a:t>
            </a:r>
            <a:r>
              <a:rPr lang="en-US" sz="2000" b="1" dirty="0" smtClean="0">
                <a:solidFill>
                  <a:srgbClr val="FFFF99"/>
                </a:solidFill>
                <a:latin typeface="Arial" charset="0"/>
              </a:rPr>
              <a:t>Billion; </a:t>
            </a:r>
            <a:r>
              <a:rPr lang="en-US" sz="2000" b="1" dirty="0">
                <a:solidFill>
                  <a:srgbClr val="FFFF99"/>
                </a:solidFill>
                <a:latin typeface="Arial" charset="0"/>
              </a:rPr>
              <a:t>70% Rural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99"/>
                </a:solidFill>
                <a:latin typeface="Arial" charset="0"/>
              </a:rPr>
              <a:t>Literacy :64%, 21 scheduled languages</a:t>
            </a:r>
            <a:r>
              <a:rPr lang="en-US" sz="1800" dirty="0">
                <a:solidFill>
                  <a:srgbClr val="FFFF99"/>
                </a:solidFill>
                <a:latin typeface="Arial" charset="0"/>
              </a:rPr>
              <a:t> , </a:t>
            </a:r>
            <a:r>
              <a:rPr lang="en-US" sz="2000" b="1" dirty="0">
                <a:solidFill>
                  <a:srgbClr val="FFFF99"/>
                </a:solidFill>
                <a:latin typeface="Arial" charset="0"/>
              </a:rPr>
              <a:t>English Subsidiary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99"/>
                </a:solidFill>
                <a:latin typeface="Arial" charset="0"/>
              </a:rPr>
              <a:t>Median Age :24.9 years</a:t>
            </a:r>
            <a:r>
              <a:rPr lang="en-US" sz="1800" dirty="0">
                <a:solidFill>
                  <a:srgbClr val="FFFF99"/>
                </a:solidFill>
                <a:latin typeface="Arial" charset="0"/>
              </a:rPr>
              <a:t> 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b="1" dirty="0">
                <a:solidFill>
                  <a:srgbClr val="FFFF99"/>
                </a:solidFill>
                <a:latin typeface="Arial" charset="0"/>
              </a:rPr>
              <a:t>Tele density: 54% with </a:t>
            </a:r>
            <a:r>
              <a:rPr lang="en-US" sz="2000" b="1" dirty="0" smtClean="0">
                <a:solidFill>
                  <a:srgbClr val="FFFF99"/>
                </a:solidFill>
                <a:latin typeface="Arial" charset="0"/>
              </a:rPr>
              <a:t>600 </a:t>
            </a:r>
            <a:r>
              <a:rPr lang="en-US" sz="2000" b="1" dirty="0">
                <a:solidFill>
                  <a:srgbClr val="FFFF99"/>
                </a:solidFill>
                <a:latin typeface="Arial" charset="0"/>
              </a:rPr>
              <a:t>Million Subs, Projected 1.15 Billion by 2013</a:t>
            </a:r>
          </a:p>
          <a:p>
            <a:pPr marL="231775" indent="-231775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99"/>
                </a:solidFill>
                <a:latin typeface="Arial" charset="0"/>
              </a:rPr>
              <a:t>Diverse Culture</a:t>
            </a:r>
            <a:r>
              <a:rPr lang="en-US" sz="2000" b="1" dirty="0">
                <a:solidFill>
                  <a:srgbClr val="FFFF99"/>
                </a:solidFill>
                <a:latin typeface="Arial" charset="0"/>
              </a:rPr>
              <a:t>: Religious, 80% Hindus and 14% Muslims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2743200"/>
            <a:ext cx="16594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Arial" charset="0"/>
              </a:rPr>
              <a:t>India</a:t>
            </a:r>
            <a:r>
              <a:rPr lang="en-US" sz="4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2292" y="97214"/>
            <a:ext cx="8368908" cy="563562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Next Generation App </a:t>
            </a:r>
            <a:r>
              <a:rPr lang="en-US" sz="2800" dirty="0" smtClean="0">
                <a:effectLst/>
              </a:rPr>
              <a:t>store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44464" y="930276"/>
            <a:ext cx="4427537" cy="4801314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66700" indent="-266700" algn="l">
              <a:defRPr/>
            </a:pPr>
            <a:r>
              <a:rPr lang="en-US" sz="1800" b="1" dirty="0" smtClean="0">
                <a:latin typeface="Calibri" pitchFamily="34" charset="0"/>
              </a:rPr>
              <a:t>Key Features:</a:t>
            </a:r>
            <a:endParaRPr lang="en-US" sz="1800" b="1" dirty="0">
              <a:latin typeface="Calibri" pitchFamily="34" charset="0"/>
            </a:endParaRP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Integrated App </a:t>
            </a:r>
            <a:r>
              <a:rPr lang="en-US" sz="1800" b="0" dirty="0" smtClean="0">
                <a:latin typeface="Calibri" pitchFamily="34" charset="0"/>
              </a:rPr>
              <a:t>Store </a:t>
            </a:r>
            <a:endParaRPr lang="en-US" sz="1800" b="0" dirty="0">
              <a:latin typeface="Calibri" pitchFamily="34" charset="0"/>
            </a:endParaRP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Integrated Ecosystem </a:t>
            </a: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Device Agnostic/Service provider Agnostic</a:t>
            </a: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 smtClean="0">
                <a:latin typeface="Calibri" pitchFamily="34" charset="0"/>
              </a:rPr>
              <a:t>Large pool of Applications across </a:t>
            </a:r>
            <a:r>
              <a:rPr lang="en-US" sz="1800" b="0" dirty="0">
                <a:latin typeface="Calibri" pitchFamily="34" charset="0"/>
              </a:rPr>
              <a:t>platforms </a:t>
            </a:r>
            <a:r>
              <a:rPr lang="en-US" sz="1800" b="0" dirty="0" smtClean="0">
                <a:latin typeface="Calibri" pitchFamily="34" charset="0"/>
              </a:rPr>
              <a:t>and continuous innovation</a:t>
            </a:r>
            <a:endParaRPr lang="en-US" sz="1800" b="0" dirty="0">
              <a:latin typeface="Calibri" pitchFamily="34" charset="0"/>
            </a:endParaRP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Support various business models</a:t>
            </a: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Adaptors SDK’s/Open API for integration</a:t>
            </a: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Applications porting support </a:t>
            </a: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 smtClean="0">
                <a:latin typeface="Calibri" pitchFamily="34" charset="0"/>
              </a:rPr>
              <a:t>Security </a:t>
            </a:r>
            <a:r>
              <a:rPr lang="en-US" sz="1800" b="0" dirty="0">
                <a:latin typeface="Calibri" pitchFamily="34" charset="0"/>
              </a:rPr>
              <a:t>certified/Functional certification </a:t>
            </a: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Multiple billing channels </a:t>
            </a: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Subscription Management</a:t>
            </a: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Multi Tenancy </a:t>
            </a: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Partner Management </a:t>
            </a: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Enhanced user profile management </a:t>
            </a:r>
          </a:p>
          <a:p>
            <a:pPr marL="266700" indent="-266700" algn="l">
              <a:buFontTx/>
              <a:buChar char="•"/>
              <a:defRPr/>
            </a:pPr>
            <a:r>
              <a:rPr lang="en-US" sz="1800" b="0" dirty="0">
                <a:latin typeface="Calibri" pitchFamily="34" charset="0"/>
              </a:rPr>
              <a:t>Localization/Personalization </a:t>
            </a:r>
            <a:endParaRPr lang="en-US" sz="1800" b="0" dirty="0" smtClean="0">
              <a:latin typeface="Calibri" pitchFamily="34" charset="0"/>
            </a:endParaRPr>
          </a:p>
          <a:p>
            <a:pPr marL="266700" indent="-266700" algn="l">
              <a:buFontTx/>
              <a:buChar char="•"/>
              <a:defRPr/>
            </a:pPr>
            <a:endParaRPr lang="en-US" sz="1800" b="0" dirty="0">
              <a:latin typeface="Calibri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5800" y="1295400"/>
            <a:ext cx="4851400" cy="4800600"/>
            <a:chOff x="2928" y="480"/>
            <a:chExt cx="3056" cy="302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28" y="480"/>
              <a:ext cx="3056" cy="3024"/>
              <a:chOff x="2928" y="480"/>
              <a:chExt cx="3056" cy="3024"/>
            </a:xfrm>
          </p:grpSpPr>
          <p:sp>
            <p:nvSpPr>
              <p:cNvPr id="19465" name="AutoShape 6"/>
              <p:cNvSpPr>
                <a:spLocks noChangeArrowheads="1"/>
              </p:cNvSpPr>
              <p:nvPr/>
            </p:nvSpPr>
            <p:spPr bwMode="auto">
              <a:xfrm rot="2165540">
                <a:off x="3936" y="1056"/>
                <a:ext cx="1728" cy="1254"/>
              </a:xfrm>
              <a:prstGeom prst="flowChartExtract">
                <a:avLst/>
              </a:prstGeom>
              <a:gradFill rotWithShape="1">
                <a:gsLst>
                  <a:gs pos="0">
                    <a:srgbClr val="993300">
                      <a:alpha val="29999"/>
                    </a:srgbClr>
                  </a:gs>
                  <a:gs pos="100000">
                    <a:srgbClr val="B46943"/>
                  </a:gs>
                </a:gsLst>
                <a:lin ang="0" scaled="1"/>
              </a:gradFill>
              <a:ln w="3175" algn="ctr">
                <a:solidFill>
                  <a:srgbClr val="C0C0C0"/>
                </a:solidFill>
                <a:miter lim="800000"/>
                <a:headEnd/>
                <a:tailEnd/>
              </a:ln>
              <a:effectLst>
                <a:prstShdw prst="shdw17" dist="17961" dir="2700000">
                  <a:srgbClr val="737373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928" y="960"/>
                <a:ext cx="1376" cy="1344"/>
                <a:chOff x="3360" y="1008"/>
                <a:chExt cx="1376" cy="1344"/>
              </a:xfrm>
            </p:grpSpPr>
            <p:sp>
              <p:nvSpPr>
                <p:cNvPr id="19473" name="Oval 8"/>
                <p:cNvSpPr>
                  <a:spLocks noChangeArrowheads="1" noTextEdit="1"/>
                </p:cNvSpPr>
                <p:nvPr/>
              </p:nvSpPr>
              <p:spPr bwMode="auto">
                <a:xfrm>
                  <a:off x="3360" y="1008"/>
                  <a:ext cx="1376" cy="1344"/>
                </a:xfrm>
                <a:prstGeom prst="ellipse">
                  <a:avLst/>
                </a:prstGeom>
                <a:solidFill>
                  <a:srgbClr val="99CC00">
                    <a:alpha val="20000"/>
                  </a:srgbClr>
                </a:solidFill>
                <a:ln w="4699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89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678" y="1488"/>
                  <a:ext cx="720" cy="233"/>
                </a:xfrm>
                <a:prstGeom prst="rect">
                  <a:avLst/>
                </a:prstGeom>
                <a:noFill/>
                <a:ln w="0" algn="ctr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b="0">
                      <a:latin typeface="Calibri" pitchFamily="34" charset="0"/>
                    </a:rPr>
                    <a:t>Discovery 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4608" y="480"/>
                <a:ext cx="1376" cy="1344"/>
                <a:chOff x="4368" y="960"/>
                <a:chExt cx="1376" cy="1344"/>
              </a:xfrm>
            </p:grpSpPr>
            <p:sp>
              <p:nvSpPr>
                <p:cNvPr id="19471" name="Oval 11"/>
                <p:cNvSpPr>
                  <a:spLocks noChangeArrowheads="1" noTextEdit="1"/>
                </p:cNvSpPr>
                <p:nvPr/>
              </p:nvSpPr>
              <p:spPr bwMode="auto">
                <a:xfrm>
                  <a:off x="4368" y="960"/>
                  <a:ext cx="1376" cy="1344"/>
                </a:xfrm>
                <a:prstGeom prst="ellipse">
                  <a:avLst/>
                </a:prstGeom>
                <a:solidFill>
                  <a:schemeClr val="accent2">
                    <a:alpha val="30196"/>
                  </a:schemeClr>
                </a:solidFill>
                <a:ln w="4699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892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825" y="1440"/>
                  <a:ext cx="599" cy="233"/>
                </a:xfrm>
                <a:prstGeom prst="rect">
                  <a:avLst/>
                </a:prstGeom>
                <a:noFill/>
                <a:ln w="0" algn="ctr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b="0">
                      <a:latin typeface="Calibri" pitchFamily="34" charset="0"/>
                    </a:rPr>
                    <a:t>Delivery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4560" y="2160"/>
                <a:ext cx="1376" cy="1344"/>
                <a:chOff x="3936" y="1872"/>
                <a:chExt cx="1376" cy="1344"/>
              </a:xfrm>
            </p:grpSpPr>
            <p:sp>
              <p:nvSpPr>
                <p:cNvPr id="19469" name="Oval 14"/>
                <p:cNvSpPr>
                  <a:spLocks noChangeArrowheads="1" noTextEdit="1"/>
                </p:cNvSpPr>
                <p:nvPr/>
              </p:nvSpPr>
              <p:spPr bwMode="auto">
                <a:xfrm>
                  <a:off x="3936" y="1872"/>
                  <a:ext cx="1376" cy="1344"/>
                </a:xfrm>
                <a:prstGeom prst="ellipse">
                  <a:avLst/>
                </a:prstGeom>
                <a:solidFill>
                  <a:srgbClr val="FF9900">
                    <a:alpha val="20000"/>
                  </a:srgbClr>
                </a:solidFill>
                <a:ln w="4699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892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258" y="2448"/>
                  <a:ext cx="815" cy="233"/>
                </a:xfrm>
                <a:prstGeom prst="rect">
                  <a:avLst/>
                </a:prstGeom>
                <a:noFill/>
                <a:ln w="0" algn="ctr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b="0">
                      <a:latin typeface="Calibri" pitchFamily="34" charset="0"/>
                    </a:rPr>
                    <a:t>Distribution</a:t>
                  </a:r>
                </a:p>
              </p:txBody>
            </p:sp>
          </p:grpSp>
        </p:grp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 flipV="1">
              <a:off x="3984" y="1152"/>
              <a:ext cx="960" cy="3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 flipH="1" flipV="1">
              <a:off x="3744" y="1824"/>
              <a:ext cx="1152" cy="8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324600" y="3048001"/>
            <a:ext cx="1676400" cy="52322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0">
                <a:solidFill>
                  <a:schemeClr val="bg1"/>
                </a:solidFill>
                <a:latin typeface="Calibri" pitchFamily="34" charset="0"/>
              </a:rPr>
              <a:t>Enhanced </a:t>
            </a:r>
          </a:p>
          <a:p>
            <a:pPr algn="ctr">
              <a:defRPr/>
            </a:pPr>
            <a:r>
              <a:rPr lang="en-US" sz="1400" b="0">
                <a:solidFill>
                  <a:schemeClr val="bg1"/>
                </a:solidFill>
                <a:latin typeface="Calibri" pitchFamily="34" charset="0"/>
              </a:rPr>
              <a:t>user Experience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99288" y="854137"/>
            <a:ext cx="9194800" cy="854075"/>
          </a:xfrm>
        </p:spPr>
        <p:txBody>
          <a:bodyPr>
            <a:noAutofit/>
          </a:bodyPr>
          <a:lstStyle/>
          <a:p>
            <a:pPr>
              <a:tabLst>
                <a:tab pos="5151438" algn="l"/>
              </a:tabLst>
              <a:defRPr/>
            </a:pPr>
            <a:r>
              <a:rPr lang="en-GB" sz="2800" b="0" kern="1200" dirty="0" smtClean="0">
                <a:solidFill>
                  <a:schemeClr val="tx1"/>
                </a:solidFill>
                <a:effectLst/>
              </a:rPr>
              <a:t>End users expect all type of apps to be offered: free device based apps currently form the bulk of downloads</a:t>
            </a:r>
          </a:p>
        </p:txBody>
      </p:sp>
      <p:sp>
        <p:nvSpPr>
          <p:cNvPr id="44035" name="Rectangle 2052"/>
          <p:cNvSpPr>
            <a:spLocks noChangeArrowheads="1"/>
          </p:cNvSpPr>
          <p:nvPr/>
        </p:nvSpPr>
        <p:spPr bwMode="auto">
          <a:xfrm flipH="1" flipV="1">
            <a:off x="228600" y="1981201"/>
            <a:ext cx="433388" cy="2741613"/>
          </a:xfrm>
          <a:prstGeom prst="rect">
            <a:avLst/>
          </a:prstGeom>
          <a:solidFill>
            <a:srgbClr val="B8CAD8"/>
          </a:solidFill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eaVert" wrap="none" lIns="54000" tIns="46800" rIns="54000" bIns="46800" anchor="ctr"/>
          <a:lstStyle/>
          <a:p>
            <a:pPr algn="ctr">
              <a:defRPr/>
            </a:pPr>
            <a:r>
              <a:rPr lang="en-GB" sz="1600">
                <a:latin typeface="Arial" pitchFamily="34" charset="0"/>
              </a:rPr>
              <a:t>Revenue model</a:t>
            </a:r>
            <a:endParaRPr lang="en-GB" sz="2800">
              <a:latin typeface="Arial" pitchFamily="34" charset="0"/>
            </a:endParaRPr>
          </a:p>
        </p:txBody>
      </p:sp>
      <p:sp>
        <p:nvSpPr>
          <p:cNvPr id="44036" name="Rectangle 2053"/>
          <p:cNvSpPr>
            <a:spLocks noChangeArrowheads="1"/>
          </p:cNvSpPr>
          <p:nvPr/>
        </p:nvSpPr>
        <p:spPr bwMode="auto">
          <a:xfrm rot="5400000" flipH="1" flipV="1">
            <a:off x="5167314" y="1614488"/>
            <a:ext cx="381000" cy="8124825"/>
          </a:xfrm>
          <a:prstGeom prst="rect">
            <a:avLst/>
          </a:prstGeom>
          <a:solidFill>
            <a:srgbClr val="E3CAB3"/>
          </a:solidFill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eaVert" wrap="none" lIns="54000" tIns="46800" rIns="54000" bIns="46800" anchor="ctr"/>
          <a:lstStyle/>
          <a:p>
            <a:pPr algn="ctr">
              <a:defRPr/>
            </a:pPr>
            <a:r>
              <a:rPr lang="en-GB">
                <a:latin typeface="Arial" pitchFamily="34" charset="0"/>
              </a:rPr>
              <a:t>Application functionality requirements</a:t>
            </a:r>
          </a:p>
        </p:txBody>
      </p:sp>
      <p:sp>
        <p:nvSpPr>
          <p:cNvPr id="24584" name="Rectangle 2054"/>
          <p:cNvSpPr>
            <a:spLocks noChangeArrowheads="1"/>
          </p:cNvSpPr>
          <p:nvPr/>
        </p:nvSpPr>
        <p:spPr bwMode="auto">
          <a:xfrm>
            <a:off x="1295400" y="4722815"/>
            <a:ext cx="2708275" cy="687387"/>
          </a:xfrm>
          <a:prstGeom prst="rect">
            <a:avLst/>
          </a:prstGeom>
          <a:noFill/>
          <a:ln w="12700">
            <a:solidFill>
              <a:srgbClr val="E3CAB3"/>
            </a:solidFill>
            <a:miter lim="800000"/>
            <a:headEnd/>
            <a:tailEnd/>
          </a:ln>
        </p:spPr>
        <p:txBody>
          <a:bodyPr lIns="54000" tIns="46800" rIns="54000" bIns="46800" anchorCtr="1"/>
          <a:lstStyle/>
          <a:p>
            <a:pPr algn="ctr"/>
            <a:r>
              <a:rPr lang="en-GB" sz="1000" i="1"/>
              <a:t>Device based 	                                       </a:t>
            </a:r>
            <a:r>
              <a:rPr lang="en-GB" sz="1000"/>
              <a:t>(using device’s core functionality)</a:t>
            </a:r>
            <a:endParaRPr lang="en-GB" sz="1200"/>
          </a:p>
        </p:txBody>
      </p:sp>
      <p:sp>
        <p:nvSpPr>
          <p:cNvPr id="24585" name="Rectangle 2055"/>
          <p:cNvSpPr>
            <a:spLocks noChangeArrowheads="1"/>
          </p:cNvSpPr>
          <p:nvPr/>
        </p:nvSpPr>
        <p:spPr bwMode="auto">
          <a:xfrm>
            <a:off x="4003675" y="4722815"/>
            <a:ext cx="2709863" cy="687387"/>
          </a:xfrm>
          <a:prstGeom prst="rect">
            <a:avLst/>
          </a:prstGeom>
          <a:noFill/>
          <a:ln w="12700">
            <a:solidFill>
              <a:srgbClr val="E3CAB3"/>
            </a:solidFill>
            <a:miter lim="800000"/>
            <a:headEnd/>
            <a:tailEnd/>
          </a:ln>
        </p:spPr>
        <p:txBody>
          <a:bodyPr lIns="54000" tIns="46800" rIns="54000" bIns="46800" anchorCtr="1"/>
          <a:lstStyle/>
          <a:p>
            <a:pPr algn="ctr"/>
            <a:r>
              <a:rPr lang="en-GB" sz="1000" i="1"/>
              <a:t>Network connectivity           </a:t>
            </a:r>
            <a:br>
              <a:rPr lang="en-GB" sz="1000" i="1"/>
            </a:br>
            <a:r>
              <a:rPr lang="en-GB" sz="1000"/>
              <a:t>(uses packet or SMS based interactivity)</a:t>
            </a:r>
            <a:endParaRPr lang="en-GB" sz="1200"/>
          </a:p>
        </p:txBody>
      </p:sp>
      <p:sp>
        <p:nvSpPr>
          <p:cNvPr id="24586" name="Rectangle 2056"/>
          <p:cNvSpPr>
            <a:spLocks noChangeArrowheads="1"/>
          </p:cNvSpPr>
          <p:nvPr/>
        </p:nvSpPr>
        <p:spPr bwMode="auto">
          <a:xfrm>
            <a:off x="6713539" y="4722815"/>
            <a:ext cx="2709862" cy="687387"/>
          </a:xfrm>
          <a:prstGeom prst="rect">
            <a:avLst/>
          </a:prstGeom>
          <a:noFill/>
          <a:ln w="12700">
            <a:solidFill>
              <a:srgbClr val="E3CAB3"/>
            </a:solidFill>
            <a:miter lim="800000"/>
            <a:headEnd/>
            <a:tailEnd/>
          </a:ln>
        </p:spPr>
        <p:txBody>
          <a:bodyPr lIns="54000" tIns="46800" rIns="54000" bIns="46800" anchorCtr="1"/>
          <a:lstStyle/>
          <a:p>
            <a:pPr algn="ctr"/>
            <a:r>
              <a:rPr lang="en-GB" sz="1000" i="1"/>
              <a:t>Network / subscriber intelligence    (</a:t>
            </a:r>
            <a:r>
              <a:rPr lang="en-GB" sz="1000"/>
              <a:t>leverage specific network controls - QoS, SMS, MMS -  or information  - location, presence, subscriber personalisation)</a:t>
            </a:r>
            <a:endParaRPr lang="en-GB" sz="1200"/>
          </a:p>
        </p:txBody>
      </p:sp>
      <p:sp>
        <p:nvSpPr>
          <p:cNvPr id="24587" name="Rectangle 2057"/>
          <p:cNvSpPr>
            <a:spLocks noChangeArrowheads="1"/>
          </p:cNvSpPr>
          <p:nvPr/>
        </p:nvSpPr>
        <p:spPr bwMode="auto">
          <a:xfrm flipV="1">
            <a:off x="685802" y="3351213"/>
            <a:ext cx="606425" cy="13716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lIns="54000" tIns="46800" rIns="54000" bIns="46800" anchor="ctr"/>
          <a:lstStyle/>
          <a:p>
            <a:pPr algn="ctr"/>
            <a:r>
              <a:rPr lang="en-GB" sz="1100" i="1"/>
              <a:t>Free</a:t>
            </a:r>
          </a:p>
        </p:txBody>
      </p:sp>
      <p:sp>
        <p:nvSpPr>
          <p:cNvPr id="24588" name="Rectangle 2058"/>
          <p:cNvSpPr>
            <a:spLocks noChangeArrowheads="1"/>
          </p:cNvSpPr>
          <p:nvPr/>
        </p:nvSpPr>
        <p:spPr bwMode="auto">
          <a:xfrm flipV="1">
            <a:off x="685802" y="1981200"/>
            <a:ext cx="606425" cy="13716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lIns="54000" tIns="46800" rIns="54000" bIns="46800" anchor="ctr"/>
          <a:lstStyle/>
          <a:p>
            <a:pPr algn="ctr"/>
            <a:r>
              <a:rPr lang="en-GB" sz="1100" i="1"/>
              <a:t>Charged</a:t>
            </a:r>
          </a:p>
        </p:txBody>
      </p:sp>
      <p:sp>
        <p:nvSpPr>
          <p:cNvPr id="24589" name="Rectangle 2059"/>
          <p:cNvSpPr>
            <a:spLocks noChangeArrowheads="1"/>
          </p:cNvSpPr>
          <p:nvPr/>
        </p:nvSpPr>
        <p:spPr bwMode="auto">
          <a:xfrm>
            <a:off x="1295400" y="3351213"/>
            <a:ext cx="2708275" cy="13716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54000" tIns="46800" rIns="54000" bIns="46800" anchor="ctr"/>
          <a:lstStyle/>
          <a:p>
            <a:pPr algn="ctr"/>
            <a:endParaRPr lang="en-SG"/>
          </a:p>
        </p:txBody>
      </p:sp>
      <p:sp>
        <p:nvSpPr>
          <p:cNvPr id="24590" name="Rectangle 2060"/>
          <p:cNvSpPr>
            <a:spLocks noChangeArrowheads="1"/>
          </p:cNvSpPr>
          <p:nvPr/>
        </p:nvSpPr>
        <p:spPr bwMode="auto">
          <a:xfrm>
            <a:off x="4003675" y="3351213"/>
            <a:ext cx="2709863" cy="13716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54000" tIns="46800" rIns="54000" bIns="46800" anchor="ctr"/>
          <a:lstStyle/>
          <a:p>
            <a:pPr algn="ctr"/>
            <a:endParaRPr lang="en-SG"/>
          </a:p>
        </p:txBody>
      </p:sp>
      <p:sp>
        <p:nvSpPr>
          <p:cNvPr id="24591" name="Rectangle 2061"/>
          <p:cNvSpPr>
            <a:spLocks noChangeArrowheads="1"/>
          </p:cNvSpPr>
          <p:nvPr/>
        </p:nvSpPr>
        <p:spPr bwMode="auto">
          <a:xfrm>
            <a:off x="6713539" y="3351213"/>
            <a:ext cx="2709862" cy="13716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54000" tIns="46800" rIns="54000" bIns="46800" anchor="ctr"/>
          <a:lstStyle/>
          <a:p>
            <a:pPr algn="ctr"/>
            <a:endParaRPr lang="en-SG"/>
          </a:p>
        </p:txBody>
      </p:sp>
      <p:sp>
        <p:nvSpPr>
          <p:cNvPr id="24592" name="Rectangle 2062"/>
          <p:cNvSpPr>
            <a:spLocks noChangeArrowheads="1"/>
          </p:cNvSpPr>
          <p:nvPr/>
        </p:nvSpPr>
        <p:spPr bwMode="auto">
          <a:xfrm>
            <a:off x="1295400" y="1981200"/>
            <a:ext cx="2708275" cy="13716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54000" tIns="46800" rIns="54000" bIns="46800" anchor="ctr"/>
          <a:lstStyle/>
          <a:p>
            <a:pPr algn="ctr"/>
            <a:endParaRPr lang="en-SG"/>
          </a:p>
        </p:txBody>
      </p:sp>
      <p:sp>
        <p:nvSpPr>
          <p:cNvPr id="24593" name="Rectangle 2063"/>
          <p:cNvSpPr>
            <a:spLocks noChangeArrowheads="1"/>
          </p:cNvSpPr>
          <p:nvPr/>
        </p:nvSpPr>
        <p:spPr bwMode="auto">
          <a:xfrm>
            <a:off x="4003675" y="1981200"/>
            <a:ext cx="2709863" cy="13716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54000" tIns="46800" rIns="54000" bIns="46800" anchor="ctr"/>
          <a:lstStyle/>
          <a:p>
            <a:pPr algn="ctr"/>
            <a:endParaRPr lang="en-SG"/>
          </a:p>
        </p:txBody>
      </p:sp>
      <p:sp>
        <p:nvSpPr>
          <p:cNvPr id="24594" name="Rectangle 2064"/>
          <p:cNvSpPr>
            <a:spLocks noChangeArrowheads="1"/>
          </p:cNvSpPr>
          <p:nvPr/>
        </p:nvSpPr>
        <p:spPr bwMode="auto">
          <a:xfrm>
            <a:off x="6713539" y="1981200"/>
            <a:ext cx="2709862" cy="13716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54000" tIns="46800" rIns="54000" bIns="46800" anchor="ctr"/>
          <a:lstStyle/>
          <a:p>
            <a:pPr algn="ctr"/>
            <a:endParaRPr lang="en-SG"/>
          </a:p>
        </p:txBody>
      </p:sp>
      <p:sp>
        <p:nvSpPr>
          <p:cNvPr id="44048" name="AutoShape 2065"/>
          <p:cNvSpPr>
            <a:spLocks noChangeArrowheads="1"/>
          </p:cNvSpPr>
          <p:nvPr/>
        </p:nvSpPr>
        <p:spPr bwMode="auto">
          <a:xfrm>
            <a:off x="1370013" y="3428999"/>
            <a:ext cx="3735388" cy="12192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54000" tIns="46800" rIns="54000" bIns="46800" anchor="ctr"/>
          <a:lstStyle/>
          <a:p>
            <a:pPr marL="187325" indent="-187325" algn="ctr">
              <a:buFontTx/>
              <a:buChar char="•"/>
              <a:defRPr/>
            </a:pPr>
            <a:r>
              <a:rPr lang="en-GB" sz="1200" b="0" dirty="0">
                <a:latin typeface="Arial" pitchFamily="34" charset="0"/>
              </a:rPr>
              <a:t>Nearly 76% of Apple’s app store downloads are free  – primarily using device functionality although some now use network connectivity</a:t>
            </a:r>
          </a:p>
        </p:txBody>
      </p:sp>
      <p:sp>
        <p:nvSpPr>
          <p:cNvPr id="44049" name="AutoShape 2066"/>
          <p:cNvSpPr>
            <a:spLocks noChangeArrowheads="1"/>
          </p:cNvSpPr>
          <p:nvPr/>
        </p:nvSpPr>
        <p:spPr bwMode="auto">
          <a:xfrm>
            <a:off x="5562600" y="2019299"/>
            <a:ext cx="3709988" cy="1295400"/>
          </a:xfrm>
          <a:prstGeom prst="roundRect">
            <a:avLst>
              <a:gd name="adj" fmla="val 16667"/>
            </a:avLst>
          </a:prstGeom>
          <a:solidFill>
            <a:srgbClr val="B2CF81"/>
          </a:solidFill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54000" tIns="46800" rIns="54000" bIns="46800" anchor="ctr"/>
          <a:lstStyle/>
          <a:p>
            <a:pPr marL="187325" indent="-187325" algn="ctr">
              <a:buFontTx/>
              <a:buChar char="•"/>
              <a:defRPr/>
            </a:pPr>
            <a:r>
              <a:rPr lang="en-GB" sz="1400" dirty="0">
                <a:latin typeface="Arial" pitchFamily="34" charset="0"/>
              </a:rPr>
              <a:t>Market evolution in this direction is most beneficial for MNOs as it uses two assets they typically control: payment and network intelligence</a:t>
            </a:r>
          </a:p>
        </p:txBody>
      </p:sp>
      <p:sp>
        <p:nvSpPr>
          <p:cNvPr id="44050" name="AutoShape 2067"/>
          <p:cNvSpPr>
            <a:spLocks noChangeArrowheads="1"/>
          </p:cNvSpPr>
          <p:nvPr/>
        </p:nvSpPr>
        <p:spPr bwMode="auto">
          <a:xfrm>
            <a:off x="1400176" y="2066924"/>
            <a:ext cx="3705225" cy="12192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54000" tIns="46800" rIns="54000" bIns="46800" anchor="ctr"/>
          <a:lstStyle/>
          <a:p>
            <a:pPr marL="190500" indent="-190500" algn="ctr">
              <a:buFontTx/>
              <a:buChar char="•"/>
              <a:defRPr/>
            </a:pPr>
            <a:r>
              <a:rPr lang="en-GB" sz="1200" b="0" dirty="0">
                <a:latin typeface="Arial" pitchFamily="34" charset="0"/>
              </a:rPr>
              <a:t>77% of total applications </a:t>
            </a:r>
            <a:r>
              <a:rPr lang="en-GB" sz="1200" b="0" i="1" dirty="0">
                <a:latin typeface="Arial" pitchFamily="34" charset="0"/>
              </a:rPr>
              <a:t>available </a:t>
            </a:r>
            <a:r>
              <a:rPr lang="en-GB" sz="1200" b="0" dirty="0">
                <a:latin typeface="Arial" pitchFamily="34" charset="0"/>
              </a:rPr>
              <a:t>on the Apple Apps store catalogue are not free – primarily using device functionality</a:t>
            </a:r>
          </a:p>
        </p:txBody>
      </p:sp>
      <p:sp>
        <p:nvSpPr>
          <p:cNvPr id="44051" name="AutoShape 2068"/>
          <p:cNvSpPr>
            <a:spLocks noChangeArrowheads="1"/>
          </p:cNvSpPr>
          <p:nvPr/>
        </p:nvSpPr>
        <p:spPr bwMode="auto">
          <a:xfrm>
            <a:off x="5557838" y="3428999"/>
            <a:ext cx="3740150" cy="1219200"/>
          </a:xfrm>
          <a:prstGeom prst="roundRect">
            <a:avLst>
              <a:gd name="adj" fmla="val 16667"/>
            </a:avLst>
          </a:prstGeom>
          <a:solidFill>
            <a:srgbClr val="E13552"/>
          </a:solidFill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54000" tIns="46800" rIns="54000" bIns="46800" anchor="ctr"/>
          <a:lstStyle/>
          <a:p>
            <a:pPr marL="187325" indent="-187325" algn="ctr">
              <a:buFontTx/>
              <a:buChar char="•"/>
              <a:defRPr/>
            </a:pPr>
            <a:r>
              <a:rPr lang="en-GB" sz="1200" b="0" dirty="0">
                <a:latin typeface="Arial" pitchFamily="34" charset="0"/>
              </a:rPr>
              <a:t>Google Maps bypasses network intelligence on location using its own location APIs or device GPS capability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232292" y="97214"/>
            <a:ext cx="836890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Various </a:t>
            </a:r>
            <a:r>
              <a:rPr lang="en-US" sz="2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odels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7" name="Text Box 29"/>
          <p:cNvSpPr txBox="1">
            <a:spLocks noChangeArrowheads="1"/>
          </p:cNvSpPr>
          <p:nvPr/>
        </p:nvSpPr>
        <p:spPr bwMode="auto">
          <a:xfrm>
            <a:off x="230188" y="1031875"/>
            <a:ext cx="200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200" b="1" i="0"/>
          </a:p>
        </p:txBody>
      </p:sp>
      <p:sp>
        <p:nvSpPr>
          <p:cNvPr id="264208" name="Text Box 30"/>
          <p:cNvSpPr txBox="1">
            <a:spLocks noChangeArrowheads="1"/>
          </p:cNvSpPr>
          <p:nvPr/>
        </p:nvSpPr>
        <p:spPr bwMode="auto">
          <a:xfrm>
            <a:off x="152400" y="5562600"/>
            <a:ext cx="96012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0" dirty="0" smtClean="0">
                <a:solidFill>
                  <a:srgbClr val="000000"/>
                </a:solidFill>
              </a:rPr>
              <a:t>Innovative app ideas through ‘Ideation Factory’</a:t>
            </a:r>
            <a:endParaRPr lang="en-GB" sz="1800" dirty="0" smtClean="0">
              <a:solidFill>
                <a:srgbClr val="5F5F5F"/>
              </a:solidFill>
            </a:endParaRPr>
          </a:p>
          <a:p>
            <a:r>
              <a:rPr lang="en-GB" sz="1800" b="1" dirty="0" smtClean="0"/>
              <a:t>Contributed by 100,000+  Professionals &amp; University Students</a:t>
            </a:r>
          </a:p>
          <a:p>
            <a:r>
              <a:rPr lang="en-GB" sz="1800" b="1" dirty="0" smtClean="0"/>
              <a:t>Converted through own Developer Forum</a:t>
            </a:r>
            <a:endParaRPr lang="en-US" sz="1800" b="1" i="0" dirty="0"/>
          </a:p>
        </p:txBody>
      </p:sp>
      <p:pic>
        <p:nvPicPr>
          <p:cNvPr id="26421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019425" cy="1895475"/>
          </a:xfrm>
          <a:prstGeom prst="rect">
            <a:avLst/>
          </a:prstGeom>
          <a:noFill/>
          <a:ln w="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8" name="TextBox 17"/>
          <p:cNvSpPr txBox="1"/>
          <p:nvPr/>
        </p:nvSpPr>
        <p:spPr>
          <a:xfrm>
            <a:off x="1051809" y="1423987"/>
            <a:ext cx="205729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i="0" dirty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Periodic Idea Contests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4992469"/>
            <a:ext cx="229207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i="0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Ideas Screening by Experts</a:t>
            </a:r>
            <a:endParaRPr lang="en-US" sz="1600" b="1" i="0" dirty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5029200"/>
            <a:ext cx="1513672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i="0" dirty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Approval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1828800" y="2819400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6421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743200"/>
            <a:ext cx="2209800" cy="621188"/>
          </a:xfrm>
          <a:prstGeom prst="rect">
            <a:avLst/>
          </a:prstGeom>
          <a:noFill/>
          <a:ln w="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3" name="TextBox 22"/>
          <p:cNvSpPr txBox="1"/>
          <p:nvPr/>
        </p:nvSpPr>
        <p:spPr>
          <a:xfrm>
            <a:off x="7543800" y="2209800"/>
            <a:ext cx="10668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i="0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Quality Tested</a:t>
            </a:r>
            <a:endParaRPr lang="en-US" sz="1600" b="1" i="0" dirty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</a:endParaRPr>
          </a:p>
        </p:txBody>
      </p:sp>
      <p:pic>
        <p:nvPicPr>
          <p:cNvPr id="264215" name="Picture 23" descr="http://t2.gstatic.com/images?q=tbn:JVbW0OPVotWzhM:http://www.emmettidaho.com/files/u4/Clipart_Business_Conferen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352800"/>
            <a:ext cx="1676400" cy="1676402"/>
          </a:xfrm>
          <a:prstGeom prst="rect">
            <a:avLst/>
          </a:prstGeom>
          <a:noFill/>
        </p:spPr>
      </p:pic>
      <p:pic>
        <p:nvPicPr>
          <p:cNvPr id="264217" name="Picture 25" descr="http://t0.gstatic.com/images?q=tbn:RgfcwMfDLg9yCM:http://www.libcoop.net/harperwoods/clipart-pencil-checklis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505200"/>
            <a:ext cx="1447800" cy="140970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400800" y="4977825"/>
            <a:ext cx="22098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i="0" dirty="0" smtClean="0">
                <a:ln>
                  <a:prstDash val="solid"/>
                </a:ln>
                <a:solidFill>
                  <a:sysClr val="windowText" lastClr="0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</a:rPr>
              <a:t>Convert to Apps thru Developer Forum</a:t>
            </a:r>
            <a:endParaRPr lang="en-US" sz="1600" b="1" i="0" dirty="0">
              <a:ln>
                <a:prstDash val="solid"/>
              </a:ln>
              <a:solidFill>
                <a:sysClr val="windowText" lastClr="0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607060" y="3200400"/>
            <a:ext cx="1622540" cy="162254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/>
          <p:cNvSpPr/>
          <p:nvPr/>
        </p:nvSpPr>
        <p:spPr>
          <a:xfrm>
            <a:off x="6607060" y="914400"/>
            <a:ext cx="1470140" cy="147014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ight Arrow 29"/>
          <p:cNvSpPr/>
          <p:nvPr/>
        </p:nvSpPr>
        <p:spPr bwMode="auto">
          <a:xfrm>
            <a:off x="3048000" y="4191000"/>
            <a:ext cx="762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5638800" y="4191000"/>
            <a:ext cx="7620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Up Arrow 32"/>
          <p:cNvSpPr/>
          <p:nvPr/>
        </p:nvSpPr>
        <p:spPr bwMode="auto">
          <a:xfrm>
            <a:off x="7162800" y="2590800"/>
            <a:ext cx="381000" cy="4572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219200" y="152400"/>
            <a:ext cx="7696200" cy="5334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Lucida Sans" pitchFamily="34" charset="0"/>
              </a:rPr>
              <a:t>Focusing on the developer Ecosystem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8601" y="2819400"/>
            <a:ext cx="2057400" cy="47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8" grpId="0" animBg="1"/>
      <p:bldP spid="18" grpId="0"/>
      <p:bldP spid="19" grpId="0"/>
      <p:bldP spid="21" grpId="0"/>
      <p:bldP spid="20" grpId="0" animBg="1"/>
      <p:bldP spid="23" grpId="0"/>
      <p:bldP spid="27" grpId="0"/>
      <p:bldP spid="30" grpId="0" animBg="1"/>
      <p:bldP spid="31" grpId="0" animBg="1"/>
      <p:bldP spid="3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BF1313"/>
          </a:buClr>
          <a:buSzPct val="200000"/>
          <a:buNone/>
          <a:tabLst/>
          <a:defRPr sz="1100" b="0" dirty="0" smtClean="0">
            <a:solidFill>
              <a:schemeClr val="bg1"/>
            </a:solidFill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F1313"/>
          </a:buClr>
          <a:buSzPct val="200000"/>
          <a:buFont typeface="Wingdings 3" pitchFamily="18" charset="2"/>
          <a:buChar char="Ú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0">
          <a:buSzPct val="100000"/>
          <a:buFont typeface="Wingdings" pitchFamily="2" charset="2"/>
          <a:buChar char="§"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rgbClr val="BF1313"/>
          </a:buClr>
          <a:buSzPct val="200000"/>
          <a:buNone/>
          <a:tabLst/>
          <a:defRPr sz="1100" b="0" dirty="0" smtClean="0">
            <a:solidFill>
              <a:schemeClr val="bg1"/>
            </a:solidFill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F1313"/>
          </a:buClr>
          <a:buSzPct val="200000"/>
          <a:buFont typeface="Wingdings 3" pitchFamily="18" charset="2"/>
          <a:buChar char="Ú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0">
          <a:buSzPct val="100000"/>
          <a:buFont typeface="Wingdings" pitchFamily="2" charset="2"/>
          <a:buChar char="§"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canvasm_template</Template>
  <TotalTime>28557</TotalTime>
  <Words>780</Words>
  <Application>Microsoft Office PowerPoint</Application>
  <PresentationFormat>A4 Paper (210x297 mm)</PresentationFormat>
  <Paragraphs>210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Custom Design</vt:lpstr>
      <vt:lpstr>1_Default Design</vt:lpstr>
      <vt:lpstr>Default Design</vt:lpstr>
      <vt:lpstr>The Mobile Apps Mania –  Are we ready?</vt:lpstr>
      <vt:lpstr>Trends</vt:lpstr>
      <vt:lpstr> Competitive landscape </vt:lpstr>
      <vt:lpstr>But there are Challenges…</vt:lpstr>
      <vt:lpstr>So, is it a bubble that will burst?</vt:lpstr>
      <vt:lpstr>Slide 6</vt:lpstr>
      <vt:lpstr>Next Generation App store</vt:lpstr>
      <vt:lpstr>End users expect all type of apps to be offered: free device based apps currently form the bulk of downloads</vt:lpstr>
      <vt:lpstr>Slide 9</vt:lpstr>
      <vt:lpstr>Slide 10</vt:lpstr>
      <vt:lpstr>Slide 11</vt:lpstr>
      <vt:lpstr>Slide 12</vt:lpstr>
    </vt:vector>
  </TitlesOfParts>
  <Company>CanvasM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sj0029473</dc:creator>
  <cp:lastModifiedBy>Hara Kar</cp:lastModifiedBy>
  <cp:revision>1748</cp:revision>
  <dcterms:created xsi:type="dcterms:W3CDTF">2007-04-02T05:14:38Z</dcterms:created>
  <dcterms:modified xsi:type="dcterms:W3CDTF">2011-02-19T03:02:10Z</dcterms:modified>
</cp:coreProperties>
</file>