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839" r:id="rId4"/>
    <p:sldMasterId id="2147483857" r:id="rId5"/>
    <p:sldMasterId id="2147483900" r:id="rId6"/>
    <p:sldMasterId id="2147483907" r:id="rId7"/>
    <p:sldMasterId id="2147483920" r:id="rId8"/>
  </p:sldMasterIdLst>
  <p:notesMasterIdLst>
    <p:notesMasterId r:id="rId27"/>
  </p:notesMasterIdLst>
  <p:handoutMasterIdLst>
    <p:handoutMasterId r:id="rId28"/>
  </p:handoutMasterIdLst>
  <p:sldIdLst>
    <p:sldId id="679" r:id="rId9"/>
    <p:sldId id="686" r:id="rId10"/>
    <p:sldId id="680" r:id="rId11"/>
    <p:sldId id="674" r:id="rId12"/>
    <p:sldId id="681" r:id="rId13"/>
    <p:sldId id="682" r:id="rId14"/>
    <p:sldId id="683" r:id="rId15"/>
    <p:sldId id="685" r:id="rId16"/>
    <p:sldId id="687" r:id="rId17"/>
    <p:sldId id="652" r:id="rId18"/>
    <p:sldId id="623" r:id="rId19"/>
    <p:sldId id="667" r:id="rId20"/>
    <p:sldId id="689" r:id="rId21"/>
    <p:sldId id="684" r:id="rId22"/>
    <p:sldId id="662" r:id="rId23"/>
    <p:sldId id="678" r:id="rId24"/>
    <p:sldId id="688" r:id="rId25"/>
    <p:sldId id="639" r:id="rId26"/>
  </p:sldIdLst>
  <p:sldSz cx="9144000" cy="6858000" type="screen4x3"/>
  <p:notesSz cx="6997700" cy="9283700"/>
  <p:embeddedFontLst>
    <p:embeddedFont>
      <p:font typeface="Arial Black" pitchFamily="34" charset="0"/>
      <p:bold r:id="rId29"/>
    </p:embeddedFont>
    <p:embeddedFont>
      <p:font typeface="Museo Sans For Dell" pitchFamily="2" charset="0"/>
      <p:regular r:id="rId30"/>
      <p:bold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ＭＳ Ｐゴシック" pitchFamily="34" charset="-128"/>
      <p:regular r:id="rId36"/>
    </p:embeddedFont>
    <p:embeddedFont>
      <p:font typeface="Microsoft Uighur" pitchFamily="2" charset="-78"/>
      <p:regular r:id="rId37"/>
    </p:embeddedFont>
    <p:embeddedFont>
      <p:font typeface="Museo For Dell" pitchFamily="2" charset="0"/>
      <p:regular r:id="rId38"/>
      <p:bold r:id="rId39"/>
    </p:embeddedFont>
    <p:embeddedFont>
      <p:font typeface="Helvetica" pitchFamily="34" charset="0"/>
      <p:regular r:id="rId40"/>
      <p:bold r:id="rId41"/>
      <p:italic r:id="rId42"/>
      <p:boldItalic r:id="rId43"/>
    </p:embeddedFont>
    <p:embeddedFont>
      <p:font typeface="Times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7EA"/>
    <a:srgbClr val="00B0F6"/>
    <a:srgbClr val="D42E12"/>
    <a:srgbClr val="000000"/>
    <a:srgbClr val="878787"/>
    <a:srgbClr val="DC5034"/>
    <a:srgbClr val="DC320F"/>
    <a:srgbClr val="009BBB"/>
    <a:srgbClr val="5E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8655" autoAdjust="0"/>
  </p:normalViewPr>
  <p:slideViewPr>
    <p:cSldViewPr snapToGrid="0">
      <p:cViewPr>
        <p:scale>
          <a:sx n="60" d="100"/>
          <a:sy n="60" d="100"/>
        </p:scale>
        <p:origin x="-1410" y="-456"/>
      </p:cViewPr>
      <p:guideLst>
        <p:guide orient="horz" pos="363"/>
        <p:guide orient="horz" pos="1750"/>
        <p:guide pos="31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40" y="-10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mi.com/forums" TargetMode="External"/><Relationship Id="rId2" Type="http://schemas.openxmlformats.org/officeDocument/2006/relationships/hyperlink" Target="http://help.boomi.com/" TargetMode="External"/><Relationship Id="rId1" Type="http://schemas.openxmlformats.org/officeDocument/2006/relationships/hyperlink" Target="http://boomi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mi.com/forums" TargetMode="External"/><Relationship Id="rId2" Type="http://schemas.openxmlformats.org/officeDocument/2006/relationships/hyperlink" Target="http://help.boomi.com/" TargetMode="External"/><Relationship Id="rId1" Type="http://schemas.openxmlformats.org/officeDocument/2006/relationships/hyperlink" Target="http://boomi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6F766-73BD-4B4D-8E81-88BAFCF8A7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76D5C-9050-4F7C-A209-2373812774A2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400" dirty="0" smtClean="0">
              <a:solidFill>
                <a:srgbClr val="7030A0"/>
              </a:solidFill>
            </a:rPr>
            <a:t>Integration Platform-as-a-Service</a:t>
          </a:r>
          <a:endParaRPr lang="en-US" sz="2400" dirty="0">
            <a:solidFill>
              <a:srgbClr val="7030A0"/>
            </a:solidFill>
          </a:endParaRPr>
        </a:p>
      </dgm:t>
    </dgm:pt>
    <dgm:pt modelId="{50537094-CA99-4297-B860-E9BF15BE9899}" type="parTrans" cxnId="{7D265284-D1BD-45D4-B410-BBA434FCC3FF}">
      <dgm:prSet/>
      <dgm:spPr/>
      <dgm:t>
        <a:bodyPr/>
        <a:lstStyle/>
        <a:p>
          <a:endParaRPr lang="en-US"/>
        </a:p>
      </dgm:t>
    </dgm:pt>
    <dgm:pt modelId="{36D2D196-EC17-4C67-83A1-F37BFBF6D7A5}" type="sibTrans" cxnId="{7D265284-D1BD-45D4-B410-BBA434FCC3FF}">
      <dgm:prSet/>
      <dgm:spPr/>
      <dgm:t>
        <a:bodyPr/>
        <a:lstStyle/>
        <a:p>
          <a:endParaRPr lang="en-US"/>
        </a:p>
      </dgm:t>
    </dgm:pt>
    <dgm:pt modelId="{2F90F57C-2786-4297-A87A-47C11102EDF1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Cloud based integration system</a:t>
          </a:r>
          <a:endParaRPr lang="en-US" dirty="0"/>
        </a:p>
      </dgm:t>
    </dgm:pt>
    <dgm:pt modelId="{A9C6F7D3-E41E-45EF-8F83-BB4DD2B5AB05}" type="parTrans" cxnId="{2E1A9996-9CC1-4381-AB45-E21051B34DF9}">
      <dgm:prSet/>
      <dgm:spPr/>
      <dgm:t>
        <a:bodyPr/>
        <a:lstStyle/>
        <a:p>
          <a:endParaRPr lang="en-US"/>
        </a:p>
      </dgm:t>
    </dgm:pt>
    <dgm:pt modelId="{EBFAE703-A9CE-40A1-BD5B-A4AE0E3380BA}" type="sibTrans" cxnId="{2E1A9996-9CC1-4381-AB45-E21051B34DF9}">
      <dgm:prSet/>
      <dgm:spPr/>
      <dgm:t>
        <a:bodyPr/>
        <a:lstStyle/>
        <a:p>
          <a:endParaRPr lang="en-US"/>
        </a:p>
      </dgm:t>
    </dgm:pt>
    <dgm:pt modelId="{8C321E24-944F-4F16-B684-846421203CC0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Auto updates </a:t>
          </a:r>
          <a:endParaRPr lang="en-US" dirty="0"/>
        </a:p>
      </dgm:t>
    </dgm:pt>
    <dgm:pt modelId="{A0BCD283-714E-4BF7-88A4-AAE3AA9720E3}" type="parTrans" cxnId="{D1D5411E-330C-46BB-8893-D71C385895D2}">
      <dgm:prSet/>
      <dgm:spPr/>
      <dgm:t>
        <a:bodyPr/>
        <a:lstStyle/>
        <a:p>
          <a:endParaRPr lang="en-US"/>
        </a:p>
      </dgm:t>
    </dgm:pt>
    <dgm:pt modelId="{ADCDD76A-CCF7-404F-AC71-B0E125832F31}" type="sibTrans" cxnId="{D1D5411E-330C-46BB-8893-D71C385895D2}">
      <dgm:prSet/>
      <dgm:spPr/>
      <dgm:t>
        <a:bodyPr/>
        <a:lstStyle/>
        <a:p>
          <a:endParaRPr lang="en-US"/>
        </a:p>
      </dgm:t>
    </dgm:pt>
    <dgm:pt modelId="{E6587F4D-B7F2-4281-87A6-C53D1ED2D039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7030A0"/>
              </a:solidFill>
            </a:rPr>
            <a:t>Integrates</a:t>
          </a:r>
          <a:endParaRPr lang="en-US" sz="2400" dirty="0">
            <a:solidFill>
              <a:srgbClr val="7030A0"/>
            </a:solidFill>
          </a:endParaRPr>
        </a:p>
      </dgm:t>
    </dgm:pt>
    <dgm:pt modelId="{B7768683-AE26-4481-B187-D62E58161004}" type="parTrans" cxnId="{86CFEB04-D2D8-4AB5-B524-76F7ED8966CB}">
      <dgm:prSet/>
      <dgm:spPr/>
      <dgm:t>
        <a:bodyPr/>
        <a:lstStyle/>
        <a:p>
          <a:endParaRPr lang="en-US"/>
        </a:p>
      </dgm:t>
    </dgm:pt>
    <dgm:pt modelId="{96FF3F99-42CE-4DED-A941-24D9E379D8E7}" type="sibTrans" cxnId="{86CFEB04-D2D8-4AB5-B524-76F7ED8966CB}">
      <dgm:prSet/>
      <dgm:spPr/>
      <dgm:t>
        <a:bodyPr/>
        <a:lstStyle/>
        <a:p>
          <a:endParaRPr lang="en-US"/>
        </a:p>
      </dgm:t>
    </dgm:pt>
    <dgm:pt modelId="{E8D3377E-98FF-4380-8DAC-0D1728ED22A5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7030A0"/>
              </a:solidFill>
            </a:rPr>
            <a:t>Easy to Use</a:t>
          </a:r>
          <a:endParaRPr lang="en-US" sz="2400" dirty="0">
            <a:solidFill>
              <a:srgbClr val="7030A0"/>
            </a:solidFill>
          </a:endParaRPr>
        </a:p>
      </dgm:t>
    </dgm:pt>
    <dgm:pt modelId="{BC0CD8CA-E9FD-4C2B-8013-B1C22F3B44BA}" type="parTrans" cxnId="{71614316-18E4-47C0-8B34-1E571B9B9DB7}">
      <dgm:prSet/>
      <dgm:spPr/>
      <dgm:t>
        <a:bodyPr/>
        <a:lstStyle/>
        <a:p>
          <a:endParaRPr lang="en-US"/>
        </a:p>
      </dgm:t>
    </dgm:pt>
    <dgm:pt modelId="{E4973577-335D-4115-9308-5259FD93A780}" type="sibTrans" cxnId="{71614316-18E4-47C0-8B34-1E571B9B9DB7}">
      <dgm:prSet/>
      <dgm:spPr/>
      <dgm:t>
        <a:bodyPr/>
        <a:lstStyle/>
        <a:p>
          <a:endParaRPr lang="en-US"/>
        </a:p>
      </dgm:t>
    </dgm:pt>
    <dgm:pt modelId="{F11C2B94-4312-4A00-818F-A22858584E63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Browser based visual IDE</a:t>
          </a:r>
          <a:endParaRPr lang="en-US" dirty="0"/>
        </a:p>
      </dgm:t>
    </dgm:pt>
    <dgm:pt modelId="{5A3F906B-8CD8-40D4-AB7C-7C1288F7E509}" type="parTrans" cxnId="{C109A216-ED2E-472B-AD2E-DCEDDAC44B4A}">
      <dgm:prSet/>
      <dgm:spPr/>
      <dgm:t>
        <a:bodyPr/>
        <a:lstStyle/>
        <a:p>
          <a:endParaRPr lang="en-US"/>
        </a:p>
      </dgm:t>
    </dgm:pt>
    <dgm:pt modelId="{7C50B8FC-F508-4A07-8885-E8161143A1A1}" type="sibTrans" cxnId="{C109A216-ED2E-472B-AD2E-DCEDDAC44B4A}">
      <dgm:prSet/>
      <dgm:spPr/>
      <dgm:t>
        <a:bodyPr/>
        <a:lstStyle/>
        <a:p>
          <a:endParaRPr lang="en-US"/>
        </a:p>
      </dgm:t>
    </dgm:pt>
    <dgm:pt modelId="{021BE9C7-DBF8-4225-A70D-C7D77444FEE1}">
      <dgm:prSet phldrT="[Text]" phldr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BF46F90B-0A30-42C1-BB5C-9D62B12E79A4}" type="parTrans" cxnId="{20415C5F-0492-4782-A29B-9DBCDCE203BE}">
      <dgm:prSet/>
      <dgm:spPr/>
      <dgm:t>
        <a:bodyPr/>
        <a:lstStyle/>
        <a:p>
          <a:endParaRPr lang="en-US"/>
        </a:p>
      </dgm:t>
    </dgm:pt>
    <dgm:pt modelId="{DA6CB31E-E5E2-4B5E-A8ED-0DEE437CCA66}" type="sibTrans" cxnId="{20415C5F-0492-4782-A29B-9DBCDCE203BE}">
      <dgm:prSet/>
      <dgm:spPr/>
      <dgm:t>
        <a:bodyPr/>
        <a:lstStyle/>
        <a:p>
          <a:endParaRPr lang="en-US"/>
        </a:p>
      </dgm:t>
    </dgm:pt>
    <dgm:pt modelId="{CC47BEA6-22FE-472E-9A36-89CF7872C920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Pay as you go</a:t>
          </a:r>
          <a:endParaRPr lang="en-US" dirty="0"/>
        </a:p>
      </dgm:t>
    </dgm:pt>
    <dgm:pt modelId="{6C152B72-07BE-4CC1-AD8A-1CEE34D68077}" type="parTrans" cxnId="{C2216668-E653-4D6D-B032-AF39F7BA48D4}">
      <dgm:prSet/>
      <dgm:spPr/>
      <dgm:t>
        <a:bodyPr/>
        <a:lstStyle/>
        <a:p>
          <a:endParaRPr lang="en-US"/>
        </a:p>
      </dgm:t>
    </dgm:pt>
    <dgm:pt modelId="{D576E481-D212-4D2E-8DA0-66CB0E3885DC}" type="sibTrans" cxnId="{C2216668-E653-4D6D-B032-AF39F7BA48D4}">
      <dgm:prSet/>
      <dgm:spPr/>
      <dgm:t>
        <a:bodyPr/>
        <a:lstStyle/>
        <a:p>
          <a:endParaRPr lang="en-US"/>
        </a:p>
      </dgm:t>
    </dgm:pt>
    <dgm:pt modelId="{84EFF411-833D-472F-A662-D0C377585692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Cloud to cloud applications</a:t>
          </a:r>
          <a:endParaRPr lang="en-US" dirty="0"/>
        </a:p>
      </dgm:t>
    </dgm:pt>
    <dgm:pt modelId="{7A8E8E37-657C-42CC-B8E7-036F8DA90C35}" type="parTrans" cxnId="{58DC4BD9-951B-431E-91C0-08B5DE141D26}">
      <dgm:prSet/>
      <dgm:spPr/>
      <dgm:t>
        <a:bodyPr/>
        <a:lstStyle/>
        <a:p>
          <a:endParaRPr lang="en-US"/>
        </a:p>
      </dgm:t>
    </dgm:pt>
    <dgm:pt modelId="{019AA825-D373-4C2A-A663-633D513C2ACC}" type="sibTrans" cxnId="{58DC4BD9-951B-431E-91C0-08B5DE141D26}">
      <dgm:prSet/>
      <dgm:spPr/>
      <dgm:t>
        <a:bodyPr/>
        <a:lstStyle/>
        <a:p>
          <a:endParaRPr lang="en-US"/>
        </a:p>
      </dgm:t>
    </dgm:pt>
    <dgm:pt modelId="{6556D5E8-1942-4170-92CC-60242F58A081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Drag and drop features</a:t>
          </a:r>
          <a:endParaRPr lang="en-US" dirty="0"/>
        </a:p>
      </dgm:t>
    </dgm:pt>
    <dgm:pt modelId="{48DA4DE3-4A4B-471B-8B42-979C74653B72}" type="parTrans" cxnId="{2BB33C10-3B03-4F59-9B48-E1A63AEBE19A}">
      <dgm:prSet/>
      <dgm:spPr/>
      <dgm:t>
        <a:bodyPr/>
        <a:lstStyle/>
        <a:p>
          <a:endParaRPr lang="en-US"/>
        </a:p>
      </dgm:t>
    </dgm:pt>
    <dgm:pt modelId="{BCF1E3C1-0F17-488F-ADEC-4FC8F824D5FD}" type="sibTrans" cxnId="{2BB33C10-3B03-4F59-9B48-E1A63AEBE19A}">
      <dgm:prSet/>
      <dgm:spPr/>
      <dgm:t>
        <a:bodyPr/>
        <a:lstStyle/>
        <a:p>
          <a:endParaRPr lang="en-US"/>
        </a:p>
      </dgm:t>
    </dgm:pt>
    <dgm:pt modelId="{429BCAF6-18E2-4825-BB70-EB04FF581269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On premise to cloud applications</a:t>
          </a:r>
          <a:endParaRPr lang="en-US" dirty="0"/>
        </a:p>
      </dgm:t>
    </dgm:pt>
    <dgm:pt modelId="{49EA8314-7E09-42A5-BAAB-E21ACFB7BF7B}" type="parTrans" cxnId="{487B4695-137B-4DCF-8ADA-9E164561F145}">
      <dgm:prSet/>
      <dgm:spPr/>
      <dgm:t>
        <a:bodyPr/>
        <a:lstStyle/>
        <a:p>
          <a:endParaRPr lang="en-US"/>
        </a:p>
      </dgm:t>
    </dgm:pt>
    <dgm:pt modelId="{C74FF149-FAFC-4C7D-9AAB-1772257DBB35}" type="sibTrans" cxnId="{487B4695-137B-4DCF-8ADA-9E164561F145}">
      <dgm:prSet/>
      <dgm:spPr/>
      <dgm:t>
        <a:bodyPr/>
        <a:lstStyle/>
        <a:p>
          <a:endParaRPr lang="en-US"/>
        </a:p>
      </dgm:t>
    </dgm:pt>
    <dgm:pt modelId="{5725F90C-6E0E-4626-991E-19F2B7E723D9}">
      <dgm:prSet phldrT="[Text]" custT="1"/>
      <dgm:spPr>
        <a:solidFill>
          <a:schemeClr val="bg1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7030A0"/>
              </a:solidFill>
            </a:rPr>
            <a:t>Provides</a:t>
          </a:r>
          <a:endParaRPr lang="en-US" sz="2400" dirty="0">
            <a:solidFill>
              <a:srgbClr val="7030A0"/>
            </a:solidFill>
          </a:endParaRPr>
        </a:p>
      </dgm:t>
    </dgm:pt>
    <dgm:pt modelId="{E101A8FB-712E-46CB-ADBB-42FA04E7BD9B}" type="parTrans" cxnId="{BEF88589-0B6F-4DB7-B2B2-034EE0C27F5D}">
      <dgm:prSet/>
      <dgm:spPr/>
      <dgm:t>
        <a:bodyPr/>
        <a:lstStyle/>
        <a:p>
          <a:endParaRPr lang="en-US"/>
        </a:p>
      </dgm:t>
    </dgm:pt>
    <dgm:pt modelId="{E2AE61DE-F580-455C-95AA-46C05A08B72E}" type="sibTrans" cxnId="{BEF88589-0B6F-4DB7-B2B2-034EE0C27F5D}">
      <dgm:prSet/>
      <dgm:spPr/>
      <dgm:t>
        <a:bodyPr/>
        <a:lstStyle/>
        <a:p>
          <a:endParaRPr lang="en-US"/>
        </a:p>
      </dgm:t>
    </dgm:pt>
    <dgm:pt modelId="{936CDDFB-FB95-438D-930E-4AFB3C56311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Pre-built Connectors for</a:t>
          </a:r>
          <a:r>
            <a:rPr lang="en-US" sz="2400" dirty="0" smtClean="0"/>
            <a:t> </a:t>
          </a:r>
          <a:r>
            <a:rPr lang="en-US" dirty="0" smtClean="0"/>
            <a:t>SalesForce.com</a:t>
          </a:r>
          <a:r>
            <a:rPr lang="en-US" sz="2400" dirty="0" smtClean="0"/>
            <a:t>, </a:t>
          </a:r>
          <a:r>
            <a:rPr lang="en-US" dirty="0" smtClean="0"/>
            <a:t>SAP, Databases and so</a:t>
          </a:r>
          <a:r>
            <a:rPr lang="en-US" sz="2400" dirty="0" smtClean="0"/>
            <a:t> </a:t>
          </a:r>
          <a:r>
            <a:rPr lang="en-US" dirty="0" smtClean="0"/>
            <a:t>on</a:t>
          </a:r>
          <a:endParaRPr lang="en-US" dirty="0"/>
        </a:p>
      </dgm:t>
    </dgm:pt>
    <dgm:pt modelId="{43C40854-5128-42DE-B001-E0C9E62D011D}" type="parTrans" cxnId="{1CDC3DA4-23AF-463D-83D0-0328FCCEEFE0}">
      <dgm:prSet/>
      <dgm:spPr/>
      <dgm:t>
        <a:bodyPr/>
        <a:lstStyle/>
        <a:p>
          <a:endParaRPr lang="en-US"/>
        </a:p>
      </dgm:t>
    </dgm:pt>
    <dgm:pt modelId="{72D3D2B6-6BD6-4B32-9661-9CE2713C9F45}" type="sibTrans" cxnId="{1CDC3DA4-23AF-463D-83D0-0328FCCEEFE0}">
      <dgm:prSet/>
      <dgm:spPr/>
      <dgm:t>
        <a:bodyPr/>
        <a:lstStyle/>
        <a:p>
          <a:endParaRPr lang="en-US"/>
        </a:p>
      </dgm:t>
    </dgm:pt>
    <dgm:pt modelId="{A2B4EBC5-9424-47AB-A31B-821570F1CC0E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SDK to build your on</a:t>
          </a:r>
          <a:r>
            <a:rPr lang="en-US" sz="2400" dirty="0" smtClean="0">
              <a:solidFill>
                <a:srgbClr val="7030A0"/>
              </a:solidFill>
            </a:rPr>
            <a:t> </a:t>
          </a:r>
          <a:r>
            <a:rPr lang="en-US" dirty="0" smtClean="0"/>
            <a:t>connectors</a:t>
          </a:r>
          <a:endParaRPr lang="en-US" dirty="0"/>
        </a:p>
      </dgm:t>
    </dgm:pt>
    <dgm:pt modelId="{46495805-A4EA-4181-89E9-782992EAA829}" type="parTrans" cxnId="{7F2550B7-5F08-4C57-887A-DA1986C990C4}">
      <dgm:prSet/>
      <dgm:spPr/>
      <dgm:t>
        <a:bodyPr/>
        <a:lstStyle/>
        <a:p>
          <a:endParaRPr lang="en-US"/>
        </a:p>
      </dgm:t>
    </dgm:pt>
    <dgm:pt modelId="{5FBD2957-FF70-4FBB-A4EB-5A32C496AA3D}" type="sibTrans" cxnId="{7F2550B7-5F08-4C57-887A-DA1986C990C4}">
      <dgm:prSet/>
      <dgm:spPr/>
      <dgm:t>
        <a:bodyPr/>
        <a:lstStyle/>
        <a:p>
          <a:endParaRPr lang="en-US"/>
        </a:p>
      </dgm:t>
    </dgm:pt>
    <dgm:pt modelId="{478500D6-A848-4153-B7D4-97DDF482C1F5}" type="pres">
      <dgm:prSet presAssocID="{5666F766-73BD-4B4D-8E81-88BAFCF8A7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74A2D3-50B8-4981-B974-458708C92EED}" type="pres">
      <dgm:prSet presAssocID="{72176D5C-9050-4F7C-A209-2373812774A2}" presName="linNode" presStyleCnt="0"/>
      <dgm:spPr/>
    </dgm:pt>
    <dgm:pt modelId="{7259FB3F-EAF9-4161-A85D-9D93E735AF21}" type="pres">
      <dgm:prSet presAssocID="{72176D5C-9050-4F7C-A209-2373812774A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47263-F9B1-4CBF-B85A-6BD3BAB09594}" type="pres">
      <dgm:prSet presAssocID="{72176D5C-9050-4F7C-A209-2373812774A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6BAB1-3780-4900-9457-14C440A623AF}" type="pres">
      <dgm:prSet presAssocID="{36D2D196-EC17-4C67-83A1-F37BFBF6D7A5}" presName="sp" presStyleCnt="0"/>
      <dgm:spPr/>
    </dgm:pt>
    <dgm:pt modelId="{D664316D-2E23-47D4-A758-6E94293840A5}" type="pres">
      <dgm:prSet presAssocID="{E6587F4D-B7F2-4281-87A6-C53D1ED2D039}" presName="linNode" presStyleCnt="0"/>
      <dgm:spPr/>
    </dgm:pt>
    <dgm:pt modelId="{6386AB0C-EFC3-4ED1-B388-BF88CD70F099}" type="pres">
      <dgm:prSet presAssocID="{E6587F4D-B7F2-4281-87A6-C53D1ED2D03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0F2B9-83B2-48FE-BA48-8662AAD1A2B3}" type="pres">
      <dgm:prSet presAssocID="{E6587F4D-B7F2-4281-87A6-C53D1ED2D03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1BA6-9A5A-4C3B-B0A3-120CFB67148E}" type="pres">
      <dgm:prSet presAssocID="{96FF3F99-42CE-4DED-A941-24D9E379D8E7}" presName="sp" presStyleCnt="0"/>
      <dgm:spPr/>
    </dgm:pt>
    <dgm:pt modelId="{8A3FD91C-4630-47EE-AF35-8E067DB608BE}" type="pres">
      <dgm:prSet presAssocID="{5725F90C-6E0E-4626-991E-19F2B7E723D9}" presName="linNode" presStyleCnt="0"/>
      <dgm:spPr/>
    </dgm:pt>
    <dgm:pt modelId="{AC4B4CE7-3C63-4E69-A32C-3F53553EFA51}" type="pres">
      <dgm:prSet presAssocID="{5725F90C-6E0E-4626-991E-19F2B7E723D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4E084-CC6E-4BAC-B76E-12478C4CC1F1}" type="pres">
      <dgm:prSet presAssocID="{5725F90C-6E0E-4626-991E-19F2B7E723D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BA4C1-D63A-4FC4-9FEA-6E418A3EF84A}" type="pres">
      <dgm:prSet presAssocID="{E2AE61DE-F580-455C-95AA-46C05A08B72E}" presName="sp" presStyleCnt="0"/>
      <dgm:spPr/>
    </dgm:pt>
    <dgm:pt modelId="{F4D69A54-D1A9-4C50-BEF4-A55EE8B45C4F}" type="pres">
      <dgm:prSet presAssocID="{E8D3377E-98FF-4380-8DAC-0D1728ED22A5}" presName="linNode" presStyleCnt="0"/>
      <dgm:spPr/>
    </dgm:pt>
    <dgm:pt modelId="{1C0322AE-B970-46E5-B2C2-5B466AD8926F}" type="pres">
      <dgm:prSet presAssocID="{E8D3377E-98FF-4380-8DAC-0D1728ED22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FCB72-1A60-47A6-867D-ADD1B8E55275}" type="pres">
      <dgm:prSet presAssocID="{E8D3377E-98FF-4380-8DAC-0D1728ED22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E77F58-D6B4-41B2-8B5A-A4BD346AC6AC}" type="presOf" srcId="{5666F766-73BD-4B4D-8E81-88BAFCF8A7A5}" destId="{478500D6-A848-4153-B7D4-97DDF482C1F5}" srcOrd="0" destOrd="0" presId="urn:microsoft.com/office/officeart/2005/8/layout/vList5"/>
    <dgm:cxn modelId="{C7E03920-5F28-4D0C-B911-F67A11B0C52D}" type="presOf" srcId="{F11C2B94-4312-4A00-818F-A22858584E63}" destId="{716FCB72-1A60-47A6-867D-ADD1B8E55275}" srcOrd="0" destOrd="0" presId="urn:microsoft.com/office/officeart/2005/8/layout/vList5"/>
    <dgm:cxn modelId="{FB78F101-6C2A-4FF1-8414-BD3CEE179D41}" type="presOf" srcId="{021BE9C7-DBF8-4225-A70D-C7D77444FEE1}" destId="{716FCB72-1A60-47A6-867D-ADD1B8E55275}" srcOrd="0" destOrd="2" presId="urn:microsoft.com/office/officeart/2005/8/layout/vList5"/>
    <dgm:cxn modelId="{C2216668-E653-4D6D-B032-AF39F7BA48D4}" srcId="{72176D5C-9050-4F7C-A209-2373812774A2}" destId="{CC47BEA6-22FE-472E-9A36-89CF7872C920}" srcOrd="2" destOrd="0" parTransId="{6C152B72-07BE-4CC1-AD8A-1CEE34D68077}" sibTransId="{D576E481-D212-4D2E-8DA0-66CB0E3885DC}"/>
    <dgm:cxn modelId="{BEF88589-0B6F-4DB7-B2B2-034EE0C27F5D}" srcId="{5666F766-73BD-4B4D-8E81-88BAFCF8A7A5}" destId="{5725F90C-6E0E-4626-991E-19F2B7E723D9}" srcOrd="2" destOrd="0" parTransId="{E101A8FB-712E-46CB-ADBB-42FA04E7BD9B}" sibTransId="{E2AE61DE-F580-455C-95AA-46C05A08B72E}"/>
    <dgm:cxn modelId="{7D265284-D1BD-45D4-B410-BBA434FCC3FF}" srcId="{5666F766-73BD-4B4D-8E81-88BAFCF8A7A5}" destId="{72176D5C-9050-4F7C-A209-2373812774A2}" srcOrd="0" destOrd="0" parTransId="{50537094-CA99-4297-B860-E9BF15BE9899}" sibTransId="{36D2D196-EC17-4C67-83A1-F37BFBF6D7A5}"/>
    <dgm:cxn modelId="{2BB33C10-3B03-4F59-9B48-E1A63AEBE19A}" srcId="{E8D3377E-98FF-4380-8DAC-0D1728ED22A5}" destId="{6556D5E8-1942-4170-92CC-60242F58A081}" srcOrd="1" destOrd="0" parTransId="{48DA4DE3-4A4B-471B-8B42-979C74653B72}" sibTransId="{BCF1E3C1-0F17-488F-ADEC-4FC8F824D5FD}"/>
    <dgm:cxn modelId="{48C96082-1376-4D0E-85A2-0D93502F5FB2}" type="presOf" srcId="{5725F90C-6E0E-4626-991E-19F2B7E723D9}" destId="{AC4B4CE7-3C63-4E69-A32C-3F53553EFA51}" srcOrd="0" destOrd="0" presId="urn:microsoft.com/office/officeart/2005/8/layout/vList5"/>
    <dgm:cxn modelId="{71614316-18E4-47C0-8B34-1E571B9B9DB7}" srcId="{5666F766-73BD-4B4D-8E81-88BAFCF8A7A5}" destId="{E8D3377E-98FF-4380-8DAC-0D1728ED22A5}" srcOrd="3" destOrd="0" parTransId="{BC0CD8CA-E9FD-4C2B-8013-B1C22F3B44BA}" sibTransId="{E4973577-335D-4115-9308-5259FD93A780}"/>
    <dgm:cxn modelId="{7F2550B7-5F08-4C57-887A-DA1986C990C4}" srcId="{5725F90C-6E0E-4626-991E-19F2B7E723D9}" destId="{A2B4EBC5-9424-47AB-A31B-821570F1CC0E}" srcOrd="1" destOrd="0" parTransId="{46495805-A4EA-4181-89E9-782992EAA829}" sibTransId="{5FBD2957-FF70-4FBB-A4EB-5A32C496AA3D}"/>
    <dgm:cxn modelId="{1CDC3DA4-23AF-463D-83D0-0328FCCEEFE0}" srcId="{5725F90C-6E0E-4626-991E-19F2B7E723D9}" destId="{936CDDFB-FB95-438D-930E-4AFB3C563115}" srcOrd="0" destOrd="0" parTransId="{43C40854-5128-42DE-B001-E0C9E62D011D}" sibTransId="{72D3D2B6-6BD6-4B32-9661-9CE2713C9F45}"/>
    <dgm:cxn modelId="{753561CB-E083-4835-8FD1-B3CBF73A1C3F}" type="presOf" srcId="{429BCAF6-18E2-4825-BB70-EB04FF581269}" destId="{7920F2B9-83B2-48FE-BA48-8662AAD1A2B3}" srcOrd="0" destOrd="0" presId="urn:microsoft.com/office/officeart/2005/8/layout/vList5"/>
    <dgm:cxn modelId="{DA3A96D9-08CB-4E23-A1D0-3BB50A5AC2AF}" type="presOf" srcId="{6556D5E8-1942-4170-92CC-60242F58A081}" destId="{716FCB72-1A60-47A6-867D-ADD1B8E55275}" srcOrd="0" destOrd="1" presId="urn:microsoft.com/office/officeart/2005/8/layout/vList5"/>
    <dgm:cxn modelId="{2E1A9996-9CC1-4381-AB45-E21051B34DF9}" srcId="{72176D5C-9050-4F7C-A209-2373812774A2}" destId="{2F90F57C-2786-4297-A87A-47C11102EDF1}" srcOrd="0" destOrd="0" parTransId="{A9C6F7D3-E41E-45EF-8F83-BB4DD2B5AB05}" sibTransId="{EBFAE703-A9CE-40A1-BD5B-A4AE0E3380BA}"/>
    <dgm:cxn modelId="{19DB4090-6609-4C8A-8CF5-2AD313D7EC40}" type="presOf" srcId="{936CDDFB-FB95-438D-930E-4AFB3C563115}" destId="{7834E084-CC6E-4BAC-B76E-12478C4CC1F1}" srcOrd="0" destOrd="0" presId="urn:microsoft.com/office/officeart/2005/8/layout/vList5"/>
    <dgm:cxn modelId="{C109A216-ED2E-472B-AD2E-DCEDDAC44B4A}" srcId="{E8D3377E-98FF-4380-8DAC-0D1728ED22A5}" destId="{F11C2B94-4312-4A00-818F-A22858584E63}" srcOrd="0" destOrd="0" parTransId="{5A3F906B-8CD8-40D4-AB7C-7C1288F7E509}" sibTransId="{7C50B8FC-F508-4A07-8885-E8161143A1A1}"/>
    <dgm:cxn modelId="{EBA72AD5-7711-4D04-B86B-C10F179CB6A1}" type="presOf" srcId="{72176D5C-9050-4F7C-A209-2373812774A2}" destId="{7259FB3F-EAF9-4161-A85D-9D93E735AF21}" srcOrd="0" destOrd="0" presId="urn:microsoft.com/office/officeart/2005/8/layout/vList5"/>
    <dgm:cxn modelId="{487B4695-137B-4DCF-8ADA-9E164561F145}" srcId="{E6587F4D-B7F2-4281-87A6-C53D1ED2D039}" destId="{429BCAF6-18E2-4825-BB70-EB04FF581269}" srcOrd="0" destOrd="0" parTransId="{49EA8314-7E09-42A5-BAAB-E21ACFB7BF7B}" sibTransId="{C74FF149-FAFC-4C7D-9AAB-1772257DBB35}"/>
    <dgm:cxn modelId="{D1D5411E-330C-46BB-8893-D71C385895D2}" srcId="{72176D5C-9050-4F7C-A209-2373812774A2}" destId="{8C321E24-944F-4F16-B684-846421203CC0}" srcOrd="1" destOrd="0" parTransId="{A0BCD283-714E-4BF7-88A4-AAE3AA9720E3}" sibTransId="{ADCDD76A-CCF7-404F-AC71-B0E125832F31}"/>
    <dgm:cxn modelId="{EBD1007B-4C68-4FDD-A8AE-6DFECDF9E3FE}" type="presOf" srcId="{E6587F4D-B7F2-4281-87A6-C53D1ED2D039}" destId="{6386AB0C-EFC3-4ED1-B388-BF88CD70F099}" srcOrd="0" destOrd="0" presId="urn:microsoft.com/office/officeart/2005/8/layout/vList5"/>
    <dgm:cxn modelId="{86CFEB04-D2D8-4AB5-B524-76F7ED8966CB}" srcId="{5666F766-73BD-4B4D-8E81-88BAFCF8A7A5}" destId="{E6587F4D-B7F2-4281-87A6-C53D1ED2D039}" srcOrd="1" destOrd="0" parTransId="{B7768683-AE26-4481-B187-D62E58161004}" sibTransId="{96FF3F99-42CE-4DED-A941-24D9E379D8E7}"/>
    <dgm:cxn modelId="{9C5CCBEC-B938-426D-BB64-1745BCCFBFE2}" type="presOf" srcId="{8C321E24-944F-4F16-B684-846421203CC0}" destId="{5F347263-F9B1-4CBF-B85A-6BD3BAB09594}" srcOrd="0" destOrd="1" presId="urn:microsoft.com/office/officeart/2005/8/layout/vList5"/>
    <dgm:cxn modelId="{4E9EC2C1-7DE2-4804-A113-8E00AF7EDF4D}" type="presOf" srcId="{CC47BEA6-22FE-472E-9A36-89CF7872C920}" destId="{5F347263-F9B1-4CBF-B85A-6BD3BAB09594}" srcOrd="0" destOrd="2" presId="urn:microsoft.com/office/officeart/2005/8/layout/vList5"/>
    <dgm:cxn modelId="{F7091B0A-FC4E-4391-900F-2CE8B1597603}" type="presOf" srcId="{2F90F57C-2786-4297-A87A-47C11102EDF1}" destId="{5F347263-F9B1-4CBF-B85A-6BD3BAB09594}" srcOrd="0" destOrd="0" presId="urn:microsoft.com/office/officeart/2005/8/layout/vList5"/>
    <dgm:cxn modelId="{E7474BFA-677A-4A44-B3D0-3908B8D3CFAC}" type="presOf" srcId="{84EFF411-833D-472F-A662-D0C377585692}" destId="{7920F2B9-83B2-48FE-BA48-8662AAD1A2B3}" srcOrd="0" destOrd="1" presId="urn:microsoft.com/office/officeart/2005/8/layout/vList5"/>
    <dgm:cxn modelId="{58DC4BD9-951B-431E-91C0-08B5DE141D26}" srcId="{E6587F4D-B7F2-4281-87A6-C53D1ED2D039}" destId="{84EFF411-833D-472F-A662-D0C377585692}" srcOrd="1" destOrd="0" parTransId="{7A8E8E37-657C-42CC-B8E7-036F8DA90C35}" sibTransId="{019AA825-D373-4C2A-A663-633D513C2ACC}"/>
    <dgm:cxn modelId="{46E51560-23AA-45CB-A62F-4293E859315E}" type="presOf" srcId="{A2B4EBC5-9424-47AB-A31B-821570F1CC0E}" destId="{7834E084-CC6E-4BAC-B76E-12478C4CC1F1}" srcOrd="0" destOrd="1" presId="urn:microsoft.com/office/officeart/2005/8/layout/vList5"/>
    <dgm:cxn modelId="{20415C5F-0492-4782-A29B-9DBCDCE203BE}" srcId="{E8D3377E-98FF-4380-8DAC-0D1728ED22A5}" destId="{021BE9C7-DBF8-4225-A70D-C7D77444FEE1}" srcOrd="2" destOrd="0" parTransId="{BF46F90B-0A30-42C1-BB5C-9D62B12E79A4}" sibTransId="{DA6CB31E-E5E2-4B5E-A8ED-0DEE437CCA66}"/>
    <dgm:cxn modelId="{0AA13B12-C11D-4F94-A013-F7E98DC0982D}" type="presOf" srcId="{E8D3377E-98FF-4380-8DAC-0D1728ED22A5}" destId="{1C0322AE-B970-46E5-B2C2-5B466AD8926F}" srcOrd="0" destOrd="0" presId="urn:microsoft.com/office/officeart/2005/8/layout/vList5"/>
    <dgm:cxn modelId="{22DD624B-DE58-4E12-9870-FF30ACFCBDAA}" type="presParOf" srcId="{478500D6-A848-4153-B7D4-97DDF482C1F5}" destId="{F874A2D3-50B8-4981-B974-458708C92EED}" srcOrd="0" destOrd="0" presId="urn:microsoft.com/office/officeart/2005/8/layout/vList5"/>
    <dgm:cxn modelId="{F7A17CB2-6311-4571-A526-E91616857F5E}" type="presParOf" srcId="{F874A2D3-50B8-4981-B974-458708C92EED}" destId="{7259FB3F-EAF9-4161-A85D-9D93E735AF21}" srcOrd="0" destOrd="0" presId="urn:microsoft.com/office/officeart/2005/8/layout/vList5"/>
    <dgm:cxn modelId="{B19FD9EC-C24A-4A31-8480-66CD2FD24152}" type="presParOf" srcId="{F874A2D3-50B8-4981-B974-458708C92EED}" destId="{5F347263-F9B1-4CBF-B85A-6BD3BAB09594}" srcOrd="1" destOrd="0" presId="urn:microsoft.com/office/officeart/2005/8/layout/vList5"/>
    <dgm:cxn modelId="{495C80F1-F734-4E93-9992-CBDC3D2F35D0}" type="presParOf" srcId="{478500D6-A848-4153-B7D4-97DDF482C1F5}" destId="{9376BAB1-3780-4900-9457-14C440A623AF}" srcOrd="1" destOrd="0" presId="urn:microsoft.com/office/officeart/2005/8/layout/vList5"/>
    <dgm:cxn modelId="{B13EE62B-234E-4C46-9A6B-89F9887EBCA3}" type="presParOf" srcId="{478500D6-A848-4153-B7D4-97DDF482C1F5}" destId="{D664316D-2E23-47D4-A758-6E94293840A5}" srcOrd="2" destOrd="0" presId="urn:microsoft.com/office/officeart/2005/8/layout/vList5"/>
    <dgm:cxn modelId="{73A64B1D-BF72-4049-9DC6-5682772EE095}" type="presParOf" srcId="{D664316D-2E23-47D4-A758-6E94293840A5}" destId="{6386AB0C-EFC3-4ED1-B388-BF88CD70F099}" srcOrd="0" destOrd="0" presId="urn:microsoft.com/office/officeart/2005/8/layout/vList5"/>
    <dgm:cxn modelId="{5B15ACD0-5CC7-4AD8-A4DB-45B990855244}" type="presParOf" srcId="{D664316D-2E23-47D4-A758-6E94293840A5}" destId="{7920F2B9-83B2-48FE-BA48-8662AAD1A2B3}" srcOrd="1" destOrd="0" presId="urn:microsoft.com/office/officeart/2005/8/layout/vList5"/>
    <dgm:cxn modelId="{0FD32A13-31DA-4EB1-A8B3-DC8318714111}" type="presParOf" srcId="{478500D6-A848-4153-B7D4-97DDF482C1F5}" destId="{2AA01BA6-9A5A-4C3B-B0A3-120CFB67148E}" srcOrd="3" destOrd="0" presId="urn:microsoft.com/office/officeart/2005/8/layout/vList5"/>
    <dgm:cxn modelId="{A0B90B75-E927-4264-9DBA-8523F3D29316}" type="presParOf" srcId="{478500D6-A848-4153-B7D4-97DDF482C1F5}" destId="{8A3FD91C-4630-47EE-AF35-8E067DB608BE}" srcOrd="4" destOrd="0" presId="urn:microsoft.com/office/officeart/2005/8/layout/vList5"/>
    <dgm:cxn modelId="{7CBBFA4D-BC01-4E04-8956-E84116D69A1A}" type="presParOf" srcId="{8A3FD91C-4630-47EE-AF35-8E067DB608BE}" destId="{AC4B4CE7-3C63-4E69-A32C-3F53553EFA51}" srcOrd="0" destOrd="0" presId="urn:microsoft.com/office/officeart/2005/8/layout/vList5"/>
    <dgm:cxn modelId="{11AAFDD4-0F78-4310-9394-792A654F3DC9}" type="presParOf" srcId="{8A3FD91C-4630-47EE-AF35-8E067DB608BE}" destId="{7834E084-CC6E-4BAC-B76E-12478C4CC1F1}" srcOrd="1" destOrd="0" presId="urn:microsoft.com/office/officeart/2005/8/layout/vList5"/>
    <dgm:cxn modelId="{6F20094C-8961-4950-83AE-0D245A919703}" type="presParOf" srcId="{478500D6-A848-4153-B7D4-97DDF482C1F5}" destId="{92CBA4C1-D63A-4FC4-9FEA-6E418A3EF84A}" srcOrd="5" destOrd="0" presId="urn:microsoft.com/office/officeart/2005/8/layout/vList5"/>
    <dgm:cxn modelId="{77D7E5B8-0824-4095-924F-D82E5CA0B2F8}" type="presParOf" srcId="{478500D6-A848-4153-B7D4-97DDF482C1F5}" destId="{F4D69A54-D1A9-4C50-BEF4-A55EE8B45C4F}" srcOrd="6" destOrd="0" presId="urn:microsoft.com/office/officeart/2005/8/layout/vList5"/>
    <dgm:cxn modelId="{BD8449E2-D75E-4DC0-8C7D-45DE0B2EC8F3}" type="presParOf" srcId="{F4D69A54-D1A9-4C50-BEF4-A55EE8B45C4F}" destId="{1C0322AE-B970-46E5-B2C2-5B466AD8926F}" srcOrd="0" destOrd="0" presId="urn:microsoft.com/office/officeart/2005/8/layout/vList5"/>
    <dgm:cxn modelId="{A7417C52-B665-46EE-83B8-F9CA3846FB01}" type="presParOf" srcId="{F4D69A54-D1A9-4C50-BEF4-A55EE8B45C4F}" destId="{716FCB72-1A60-47A6-867D-ADD1B8E552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00FCD-BD76-4565-BEDA-E71A2A71E9D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EF1CF-6098-47B3-8EB8-121A21AC275B}">
      <dgm:prSet phldrT="[Text]"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/>
            <a:t>Web Site</a:t>
          </a:r>
          <a:endParaRPr lang="en-US" sz="4000" dirty="0"/>
        </a:p>
      </dgm:t>
    </dgm:pt>
    <dgm:pt modelId="{3E098213-1969-431B-BA08-76DA5C953CB4}" type="parTrans" cxnId="{02232A97-5787-42A2-A51A-A4C8B8469378}">
      <dgm:prSet/>
      <dgm:spPr/>
      <dgm:t>
        <a:bodyPr/>
        <a:lstStyle/>
        <a:p>
          <a:endParaRPr lang="en-US"/>
        </a:p>
      </dgm:t>
    </dgm:pt>
    <dgm:pt modelId="{5A99549C-213A-44D5-8231-414292DB9C6F}" type="sibTrans" cxnId="{02232A97-5787-42A2-A51A-A4C8B8469378}">
      <dgm:prSet/>
      <dgm:spPr/>
      <dgm:t>
        <a:bodyPr/>
        <a:lstStyle/>
        <a:p>
          <a:endParaRPr lang="en-US"/>
        </a:p>
      </dgm:t>
    </dgm:pt>
    <dgm:pt modelId="{E85CA2F4-CDDE-422B-B277-B9400C214338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http://boomi.com</a:t>
          </a:r>
          <a:endParaRPr lang="en-US" dirty="0"/>
        </a:p>
      </dgm:t>
    </dgm:pt>
    <dgm:pt modelId="{B9D8CF00-4504-4B56-A505-53DBEB7F2094}" type="parTrans" cxnId="{D3B96629-4BF1-4CA1-B439-E3AA91891DA9}">
      <dgm:prSet/>
      <dgm:spPr/>
      <dgm:t>
        <a:bodyPr/>
        <a:lstStyle/>
        <a:p>
          <a:endParaRPr lang="en-US"/>
        </a:p>
      </dgm:t>
    </dgm:pt>
    <dgm:pt modelId="{FD4208AA-0948-4450-A761-2EECDDE04930}" type="sibTrans" cxnId="{D3B96629-4BF1-4CA1-B439-E3AA91891DA9}">
      <dgm:prSet/>
      <dgm:spPr/>
      <dgm:t>
        <a:bodyPr/>
        <a:lstStyle/>
        <a:p>
          <a:endParaRPr lang="en-US"/>
        </a:p>
      </dgm:t>
    </dgm:pt>
    <dgm:pt modelId="{E4BA9216-FCCF-4CF5-8603-0D2545B0D804}">
      <dgm:prSet phldrT="[Text]" custT="1"/>
      <dgm:spPr>
        <a:solidFill>
          <a:schemeClr val="bg1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/>
            <a:t>Help Link</a:t>
          </a:r>
          <a:endParaRPr lang="en-US" sz="4000" dirty="0"/>
        </a:p>
      </dgm:t>
    </dgm:pt>
    <dgm:pt modelId="{4246B053-F795-4750-A3B3-F67E38EE4FC3}" type="parTrans" cxnId="{DC9EA6B7-FE58-42B5-A5B3-74A480981C9E}">
      <dgm:prSet/>
      <dgm:spPr/>
      <dgm:t>
        <a:bodyPr/>
        <a:lstStyle/>
        <a:p>
          <a:endParaRPr lang="en-US"/>
        </a:p>
      </dgm:t>
    </dgm:pt>
    <dgm:pt modelId="{1928B382-BA48-4C0D-9C22-8F1BCE7C0DF3}" type="sibTrans" cxnId="{DC9EA6B7-FE58-42B5-A5B3-74A480981C9E}">
      <dgm:prSet/>
      <dgm:spPr/>
      <dgm:t>
        <a:bodyPr/>
        <a:lstStyle/>
        <a:p>
          <a:endParaRPr lang="en-US"/>
        </a:p>
      </dgm:t>
    </dgm:pt>
    <dgm:pt modelId="{A480CAF1-B4E8-45E8-BA7D-2F206BFA8DC9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http://help.boomi.com</a:t>
          </a:r>
          <a:endParaRPr lang="en-US" dirty="0"/>
        </a:p>
      </dgm:t>
    </dgm:pt>
    <dgm:pt modelId="{17DEFA7C-88F9-4EB2-AEE3-DFD9A841F8F7}" type="parTrans" cxnId="{C30374BD-3B2C-4C9A-94A8-7BE1D877E9A8}">
      <dgm:prSet/>
      <dgm:spPr/>
      <dgm:t>
        <a:bodyPr/>
        <a:lstStyle/>
        <a:p>
          <a:endParaRPr lang="en-US"/>
        </a:p>
      </dgm:t>
    </dgm:pt>
    <dgm:pt modelId="{A72CD994-3E1D-4DBC-8DE8-C90EC9070A94}" type="sibTrans" cxnId="{C30374BD-3B2C-4C9A-94A8-7BE1D877E9A8}">
      <dgm:prSet/>
      <dgm:spPr/>
      <dgm:t>
        <a:bodyPr/>
        <a:lstStyle/>
        <a:p>
          <a:endParaRPr lang="en-US"/>
        </a:p>
      </dgm:t>
    </dgm:pt>
    <dgm:pt modelId="{33DAD7C9-12A9-447C-9D23-CC5F44A7365B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http://www.boomi.com/forums</a:t>
          </a:r>
          <a:endParaRPr lang="en-US" dirty="0"/>
        </a:p>
      </dgm:t>
    </dgm:pt>
    <dgm:pt modelId="{C9388684-1BC5-45BE-BE00-2EB0B0B5AFA9}" type="parTrans" cxnId="{C999809C-9929-4DFD-B689-8336B04F9EF0}">
      <dgm:prSet/>
      <dgm:spPr/>
      <dgm:t>
        <a:bodyPr/>
        <a:lstStyle/>
        <a:p>
          <a:endParaRPr lang="en-US"/>
        </a:p>
      </dgm:t>
    </dgm:pt>
    <dgm:pt modelId="{C4120261-7104-449B-B3E8-97D34D5C6CF8}" type="sibTrans" cxnId="{C999809C-9929-4DFD-B689-8336B04F9EF0}">
      <dgm:prSet/>
      <dgm:spPr/>
      <dgm:t>
        <a:bodyPr/>
        <a:lstStyle/>
        <a:p>
          <a:endParaRPr lang="en-US"/>
        </a:p>
      </dgm:t>
    </dgm:pt>
    <dgm:pt modelId="{0DA3FF24-DDAB-429D-8D68-BAAC27F5BE21}" type="pres">
      <dgm:prSet presAssocID="{C5A00FCD-BD76-4565-BEDA-E71A2A71E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29B4C-A456-4697-9ABC-433CCD9DAB01}" type="pres">
      <dgm:prSet presAssocID="{239EF1CF-6098-47B3-8EB8-121A21AC275B}" presName="linNode" presStyleCnt="0"/>
      <dgm:spPr/>
    </dgm:pt>
    <dgm:pt modelId="{74B1C81F-983A-4CF6-9D18-1EA777A7A6EE}" type="pres">
      <dgm:prSet presAssocID="{239EF1CF-6098-47B3-8EB8-121A21AC275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1159-5660-49F1-900F-F42B7DD3F6EA}" type="pres">
      <dgm:prSet presAssocID="{239EF1CF-6098-47B3-8EB8-121A21AC275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44CF6-C45C-4A07-A0D1-9164348B37DB}" type="pres">
      <dgm:prSet presAssocID="{5A99549C-213A-44D5-8231-414292DB9C6F}" presName="sp" presStyleCnt="0"/>
      <dgm:spPr/>
    </dgm:pt>
    <dgm:pt modelId="{9862BD0E-8DB5-43F3-A070-781BA7743116}" type="pres">
      <dgm:prSet presAssocID="{E4BA9216-FCCF-4CF5-8603-0D2545B0D804}" presName="linNode" presStyleCnt="0"/>
      <dgm:spPr/>
    </dgm:pt>
    <dgm:pt modelId="{951FB7BB-EA27-4E29-B92A-2ACACB38DB3C}" type="pres">
      <dgm:prSet presAssocID="{E4BA9216-FCCF-4CF5-8603-0D2545B0D80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089BC-5499-41C8-832E-5E3E86344317}" type="pres">
      <dgm:prSet presAssocID="{E4BA9216-FCCF-4CF5-8603-0D2545B0D80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043C4-8AF0-44AA-BBFD-2F2A3A754C24}" type="presOf" srcId="{239EF1CF-6098-47B3-8EB8-121A21AC275B}" destId="{74B1C81F-983A-4CF6-9D18-1EA777A7A6EE}" srcOrd="0" destOrd="0" presId="urn:microsoft.com/office/officeart/2005/8/layout/vList5"/>
    <dgm:cxn modelId="{DBCDB383-32DE-4160-B811-86DFAB368A2D}" type="presOf" srcId="{C5A00FCD-BD76-4565-BEDA-E71A2A71E9D4}" destId="{0DA3FF24-DDAB-429D-8D68-BAAC27F5BE21}" srcOrd="0" destOrd="0" presId="urn:microsoft.com/office/officeart/2005/8/layout/vList5"/>
    <dgm:cxn modelId="{C30374BD-3B2C-4C9A-94A8-7BE1D877E9A8}" srcId="{E4BA9216-FCCF-4CF5-8603-0D2545B0D804}" destId="{A480CAF1-B4E8-45E8-BA7D-2F206BFA8DC9}" srcOrd="0" destOrd="0" parTransId="{17DEFA7C-88F9-4EB2-AEE3-DFD9A841F8F7}" sibTransId="{A72CD994-3E1D-4DBC-8DE8-C90EC9070A94}"/>
    <dgm:cxn modelId="{C999809C-9929-4DFD-B689-8336B04F9EF0}" srcId="{E4BA9216-FCCF-4CF5-8603-0D2545B0D804}" destId="{33DAD7C9-12A9-447C-9D23-CC5F44A7365B}" srcOrd="1" destOrd="0" parTransId="{C9388684-1BC5-45BE-BE00-2EB0B0B5AFA9}" sibTransId="{C4120261-7104-449B-B3E8-97D34D5C6CF8}"/>
    <dgm:cxn modelId="{F6DC43DE-01B7-467D-B48F-A9E50AF23063}" type="presOf" srcId="{E85CA2F4-CDDE-422B-B277-B9400C214338}" destId="{9D931159-5660-49F1-900F-F42B7DD3F6EA}" srcOrd="0" destOrd="0" presId="urn:microsoft.com/office/officeart/2005/8/layout/vList5"/>
    <dgm:cxn modelId="{206B30A9-619F-493B-B26A-2F79958C6243}" type="presOf" srcId="{33DAD7C9-12A9-447C-9D23-CC5F44A7365B}" destId="{972089BC-5499-41C8-832E-5E3E86344317}" srcOrd="0" destOrd="1" presId="urn:microsoft.com/office/officeart/2005/8/layout/vList5"/>
    <dgm:cxn modelId="{42859E30-81EB-4E7A-80C6-E83DFA0C3F54}" type="presOf" srcId="{E4BA9216-FCCF-4CF5-8603-0D2545B0D804}" destId="{951FB7BB-EA27-4E29-B92A-2ACACB38DB3C}" srcOrd="0" destOrd="0" presId="urn:microsoft.com/office/officeart/2005/8/layout/vList5"/>
    <dgm:cxn modelId="{02232A97-5787-42A2-A51A-A4C8B8469378}" srcId="{C5A00FCD-BD76-4565-BEDA-E71A2A71E9D4}" destId="{239EF1CF-6098-47B3-8EB8-121A21AC275B}" srcOrd="0" destOrd="0" parTransId="{3E098213-1969-431B-BA08-76DA5C953CB4}" sibTransId="{5A99549C-213A-44D5-8231-414292DB9C6F}"/>
    <dgm:cxn modelId="{DC9EA6B7-FE58-42B5-A5B3-74A480981C9E}" srcId="{C5A00FCD-BD76-4565-BEDA-E71A2A71E9D4}" destId="{E4BA9216-FCCF-4CF5-8603-0D2545B0D804}" srcOrd="1" destOrd="0" parTransId="{4246B053-F795-4750-A3B3-F67E38EE4FC3}" sibTransId="{1928B382-BA48-4C0D-9C22-8F1BCE7C0DF3}"/>
    <dgm:cxn modelId="{73896DC5-9F1F-42A9-B658-DD7CA83E45A6}" type="presOf" srcId="{A480CAF1-B4E8-45E8-BA7D-2F206BFA8DC9}" destId="{972089BC-5499-41C8-832E-5E3E86344317}" srcOrd="0" destOrd="0" presId="urn:microsoft.com/office/officeart/2005/8/layout/vList5"/>
    <dgm:cxn modelId="{D3B96629-4BF1-4CA1-B439-E3AA91891DA9}" srcId="{239EF1CF-6098-47B3-8EB8-121A21AC275B}" destId="{E85CA2F4-CDDE-422B-B277-B9400C214338}" srcOrd="0" destOrd="0" parTransId="{B9D8CF00-4504-4B56-A505-53DBEB7F2094}" sibTransId="{FD4208AA-0948-4450-A761-2EECDDE04930}"/>
    <dgm:cxn modelId="{FB8DCB40-0E19-4B97-A314-9F557522C8AC}" type="presParOf" srcId="{0DA3FF24-DDAB-429D-8D68-BAAC27F5BE21}" destId="{48429B4C-A456-4697-9ABC-433CCD9DAB01}" srcOrd="0" destOrd="0" presId="urn:microsoft.com/office/officeart/2005/8/layout/vList5"/>
    <dgm:cxn modelId="{2C1B2618-24F2-438A-AB2B-3DC85D722C84}" type="presParOf" srcId="{48429B4C-A456-4697-9ABC-433CCD9DAB01}" destId="{74B1C81F-983A-4CF6-9D18-1EA777A7A6EE}" srcOrd="0" destOrd="0" presId="urn:microsoft.com/office/officeart/2005/8/layout/vList5"/>
    <dgm:cxn modelId="{46DBB6ED-BC85-4841-8BE1-FB7DC43D29D8}" type="presParOf" srcId="{48429B4C-A456-4697-9ABC-433CCD9DAB01}" destId="{9D931159-5660-49F1-900F-F42B7DD3F6EA}" srcOrd="1" destOrd="0" presId="urn:microsoft.com/office/officeart/2005/8/layout/vList5"/>
    <dgm:cxn modelId="{DC5A11E7-4D72-4411-BB7E-971696FDA1DD}" type="presParOf" srcId="{0DA3FF24-DDAB-429D-8D68-BAAC27F5BE21}" destId="{E1F44CF6-C45C-4A07-A0D1-9164348B37DB}" srcOrd="1" destOrd="0" presId="urn:microsoft.com/office/officeart/2005/8/layout/vList5"/>
    <dgm:cxn modelId="{DD461EB1-0CCC-4618-A609-5C6D541EC8A6}" type="presParOf" srcId="{0DA3FF24-DDAB-429D-8D68-BAAC27F5BE21}" destId="{9862BD0E-8DB5-43F3-A070-781BA7743116}" srcOrd="2" destOrd="0" presId="urn:microsoft.com/office/officeart/2005/8/layout/vList5"/>
    <dgm:cxn modelId="{FDCB4382-3A77-449A-9C6B-F682ABE06FBD}" type="presParOf" srcId="{9862BD0E-8DB5-43F3-A070-781BA7743116}" destId="{951FB7BB-EA27-4E29-B92A-2ACACB38DB3C}" srcOrd="0" destOrd="0" presId="urn:microsoft.com/office/officeart/2005/8/layout/vList5"/>
    <dgm:cxn modelId="{D87F5B30-CC0C-46B0-B5AA-E1C4858D3C64}" type="presParOf" srcId="{9862BD0E-8DB5-43F3-A070-781BA7743116}" destId="{972089BC-5499-41C8-832E-5E3E863443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47263-F9B1-4CBF-B85A-6BD3BAB09594}">
      <dsp:nvSpPr>
        <dsp:cNvPr id="0" name=""/>
        <dsp:cNvSpPr/>
      </dsp:nvSpPr>
      <dsp:spPr>
        <a:xfrm rot="5400000">
          <a:off x="5060418" y="-1991892"/>
          <a:ext cx="992802" cy="522994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Cloud based integration system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Auto updates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Pay as you go</a:t>
          </a:r>
          <a:endParaRPr lang="en-US" sz="1800" kern="1200" dirty="0"/>
        </a:p>
      </dsp:txBody>
      <dsp:txXfrm rot="-5400000">
        <a:off x="2941846" y="175145"/>
        <a:ext cx="5181483" cy="895872"/>
      </dsp:txXfrm>
    </dsp:sp>
    <dsp:sp modelId="{7259FB3F-EAF9-4161-A85D-9D93E735AF21}">
      <dsp:nvSpPr>
        <dsp:cNvPr id="0" name=""/>
        <dsp:cNvSpPr/>
      </dsp:nvSpPr>
      <dsp:spPr>
        <a:xfrm>
          <a:off x="0" y="2580"/>
          <a:ext cx="2941845" cy="1241003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</a:rPr>
            <a:t>Integration Platform-as-a-Service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60581" y="63161"/>
        <a:ext cx="2820683" cy="1119841"/>
      </dsp:txXfrm>
    </dsp:sp>
    <dsp:sp modelId="{7920F2B9-83B2-48FE-BA48-8662AAD1A2B3}">
      <dsp:nvSpPr>
        <dsp:cNvPr id="0" name=""/>
        <dsp:cNvSpPr/>
      </dsp:nvSpPr>
      <dsp:spPr>
        <a:xfrm rot="5400000">
          <a:off x="5060418" y="-688838"/>
          <a:ext cx="992802" cy="522994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 premise to cloud applications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Cloud to cloud applications</a:t>
          </a:r>
          <a:endParaRPr lang="en-US" sz="1800" kern="1200" dirty="0"/>
        </a:p>
      </dsp:txBody>
      <dsp:txXfrm rot="-5400000">
        <a:off x="2941846" y="1478199"/>
        <a:ext cx="5181483" cy="895872"/>
      </dsp:txXfrm>
    </dsp:sp>
    <dsp:sp modelId="{6386AB0C-EFC3-4ED1-B388-BF88CD70F099}">
      <dsp:nvSpPr>
        <dsp:cNvPr id="0" name=""/>
        <dsp:cNvSpPr/>
      </dsp:nvSpPr>
      <dsp:spPr>
        <a:xfrm>
          <a:off x="0" y="1305633"/>
          <a:ext cx="2941845" cy="1241003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</a:rPr>
            <a:t>Integrates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60581" y="1366214"/>
        <a:ext cx="2820683" cy="1119841"/>
      </dsp:txXfrm>
    </dsp:sp>
    <dsp:sp modelId="{7834E084-CC6E-4BAC-B76E-12478C4CC1F1}">
      <dsp:nvSpPr>
        <dsp:cNvPr id="0" name=""/>
        <dsp:cNvSpPr/>
      </dsp:nvSpPr>
      <dsp:spPr>
        <a:xfrm rot="5400000">
          <a:off x="5060418" y="614214"/>
          <a:ext cx="992802" cy="5229948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kern="1200" dirty="0" smtClean="0"/>
            <a:t>Pre-built Connectors for</a:t>
          </a:r>
          <a:r>
            <a:rPr lang="en-US" sz="2400" kern="1200" dirty="0" smtClean="0"/>
            <a:t> </a:t>
          </a:r>
          <a:r>
            <a:rPr lang="en-US" kern="1200" dirty="0" smtClean="0"/>
            <a:t>SalesForce.com</a:t>
          </a:r>
          <a:r>
            <a:rPr lang="en-US" sz="2400" kern="1200" dirty="0" smtClean="0"/>
            <a:t>, </a:t>
          </a:r>
          <a:r>
            <a:rPr lang="en-US" kern="1200" dirty="0" smtClean="0"/>
            <a:t>SAP, Databases and so</a:t>
          </a:r>
          <a:r>
            <a:rPr lang="en-US" sz="2400" kern="1200" dirty="0" smtClean="0"/>
            <a:t> </a:t>
          </a:r>
          <a:r>
            <a:rPr lang="en-US" kern="1200" dirty="0" smtClean="0"/>
            <a:t>on</a:t>
          </a:r>
          <a:endParaRPr lang="en-US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kern="1200" dirty="0" smtClean="0"/>
            <a:t>SDK to build your on</a:t>
          </a:r>
          <a:r>
            <a:rPr lang="en-US" sz="2400" kern="1200" dirty="0" smtClean="0">
              <a:solidFill>
                <a:srgbClr val="7030A0"/>
              </a:solidFill>
            </a:rPr>
            <a:t> </a:t>
          </a:r>
          <a:r>
            <a:rPr lang="en-US" kern="1200" dirty="0" smtClean="0"/>
            <a:t>connectors</a:t>
          </a:r>
          <a:endParaRPr lang="en-US" kern="1200" dirty="0"/>
        </a:p>
      </dsp:txBody>
      <dsp:txXfrm rot="-5400000">
        <a:off x="2941846" y="2781252"/>
        <a:ext cx="5181483" cy="895872"/>
      </dsp:txXfrm>
    </dsp:sp>
    <dsp:sp modelId="{AC4B4CE7-3C63-4E69-A32C-3F53553EFA51}">
      <dsp:nvSpPr>
        <dsp:cNvPr id="0" name=""/>
        <dsp:cNvSpPr/>
      </dsp:nvSpPr>
      <dsp:spPr>
        <a:xfrm>
          <a:off x="0" y="2608687"/>
          <a:ext cx="2941845" cy="1241003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</a:rPr>
            <a:t>Provides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60581" y="2669268"/>
        <a:ext cx="2820683" cy="1119841"/>
      </dsp:txXfrm>
    </dsp:sp>
    <dsp:sp modelId="{716FCB72-1A60-47A6-867D-ADD1B8E55275}">
      <dsp:nvSpPr>
        <dsp:cNvPr id="0" name=""/>
        <dsp:cNvSpPr/>
      </dsp:nvSpPr>
      <dsp:spPr>
        <a:xfrm rot="5400000">
          <a:off x="5060418" y="1917268"/>
          <a:ext cx="992802" cy="522994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Browser based visual IDE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Drag and drop features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2941846" y="4084306"/>
        <a:ext cx="5181483" cy="895872"/>
      </dsp:txXfrm>
    </dsp:sp>
    <dsp:sp modelId="{1C0322AE-B970-46E5-B2C2-5B466AD8926F}">
      <dsp:nvSpPr>
        <dsp:cNvPr id="0" name=""/>
        <dsp:cNvSpPr/>
      </dsp:nvSpPr>
      <dsp:spPr>
        <a:xfrm>
          <a:off x="0" y="3911740"/>
          <a:ext cx="2941845" cy="1241003"/>
        </a:xfrm>
        <a:prstGeom prst="roundRect">
          <a:avLst/>
        </a:prstGeom>
        <a:solidFill>
          <a:schemeClr val="bg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</a:rPr>
            <a:t>Easy to Use</a:t>
          </a:r>
          <a:endParaRPr lang="en-US" sz="2400" kern="1200" dirty="0">
            <a:solidFill>
              <a:srgbClr val="7030A0"/>
            </a:solidFill>
          </a:endParaRPr>
        </a:p>
      </dsp:txBody>
      <dsp:txXfrm>
        <a:off x="60581" y="3972321"/>
        <a:ext cx="2820683" cy="111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31159-5660-49F1-900F-F42B7DD3F6EA}">
      <dsp:nvSpPr>
        <dsp:cNvPr id="0" name=""/>
        <dsp:cNvSpPr/>
      </dsp:nvSpPr>
      <dsp:spPr>
        <a:xfrm rot="5400000">
          <a:off x="4771009" y="-1627091"/>
          <a:ext cx="1585912" cy="5236673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hlinkClick xmlns:r="http://schemas.openxmlformats.org/officeDocument/2006/relationships" r:id="rId1"/>
            </a:rPr>
            <a:t>http://boomi.com</a:t>
          </a:r>
          <a:endParaRPr lang="en-US" sz="2500" kern="1200" dirty="0"/>
        </a:p>
      </dsp:txBody>
      <dsp:txXfrm rot="-5400000">
        <a:off x="2945629" y="275707"/>
        <a:ext cx="5159255" cy="1431076"/>
      </dsp:txXfrm>
    </dsp:sp>
    <dsp:sp modelId="{74B1C81F-983A-4CF6-9D18-1EA777A7A6EE}">
      <dsp:nvSpPr>
        <dsp:cNvPr id="0" name=""/>
        <dsp:cNvSpPr/>
      </dsp:nvSpPr>
      <dsp:spPr>
        <a:xfrm>
          <a:off x="0" y="49"/>
          <a:ext cx="2945628" cy="1982390"/>
        </a:xfrm>
        <a:prstGeom prst="roundRect">
          <a:avLst/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Web Site</a:t>
          </a:r>
          <a:endParaRPr lang="en-US" sz="4000" kern="1200" dirty="0"/>
        </a:p>
      </dsp:txBody>
      <dsp:txXfrm>
        <a:off x="96772" y="96821"/>
        <a:ext cx="2752084" cy="1788846"/>
      </dsp:txXfrm>
    </dsp:sp>
    <dsp:sp modelId="{972089BC-5499-41C8-832E-5E3E86344317}">
      <dsp:nvSpPr>
        <dsp:cNvPr id="0" name=""/>
        <dsp:cNvSpPr/>
      </dsp:nvSpPr>
      <dsp:spPr>
        <a:xfrm rot="5400000">
          <a:off x="4771009" y="454418"/>
          <a:ext cx="1585912" cy="5236673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hlinkClick xmlns:r="http://schemas.openxmlformats.org/officeDocument/2006/relationships" r:id="rId2"/>
            </a:rPr>
            <a:t>http://help.boomi.com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hlinkClick xmlns:r="http://schemas.openxmlformats.org/officeDocument/2006/relationships" r:id="rId3"/>
            </a:rPr>
            <a:t>http://www.boomi.com/forums</a:t>
          </a:r>
          <a:endParaRPr lang="en-US" sz="2500" kern="1200" dirty="0"/>
        </a:p>
      </dsp:txBody>
      <dsp:txXfrm rot="-5400000">
        <a:off x="2945629" y="2357216"/>
        <a:ext cx="5159255" cy="1431076"/>
      </dsp:txXfrm>
    </dsp:sp>
    <dsp:sp modelId="{951FB7BB-EA27-4E29-B92A-2ACACB38DB3C}">
      <dsp:nvSpPr>
        <dsp:cNvPr id="0" name=""/>
        <dsp:cNvSpPr/>
      </dsp:nvSpPr>
      <dsp:spPr>
        <a:xfrm>
          <a:off x="0" y="2081559"/>
          <a:ext cx="2945628" cy="1982390"/>
        </a:xfrm>
        <a:prstGeom prst="roundRect">
          <a:avLst/>
        </a:prstGeom>
        <a:solidFill>
          <a:schemeClr val="bg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Help Link</a:t>
          </a:r>
          <a:endParaRPr lang="en-US" sz="4000" kern="1200" dirty="0"/>
        </a:p>
      </dsp:txBody>
      <dsp:txXfrm>
        <a:off x="96772" y="2178331"/>
        <a:ext cx="2752084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91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93107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051" y="0"/>
            <a:ext cx="2994698" cy="4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425" y="4428834"/>
            <a:ext cx="5144900" cy="41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5046"/>
            <a:ext cx="2993107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051" y="8755046"/>
            <a:ext cx="2994698" cy="5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3DC9-D01D-4D70-847D-368661D4AE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9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3DC9-D01D-4D70-847D-368661D4AE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BA190-3FC2-4A36-A820-05518ED89A9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3DC9-D01D-4D70-847D-368661D4AEA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1177925" y="696913"/>
            <a:ext cx="4641850" cy="3481387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E8FD-66D6-443A-AA67-DD762C273C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52525" y="687388"/>
            <a:ext cx="4686300" cy="35147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 16 put compellent on the top and storage  show they won every category + better together — acc copilot as #8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E8FD-66D6-443A-AA67-DD762C273CD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52525" y="687388"/>
            <a:ext cx="4686300" cy="35147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 16 put compellent on the top and storage  show they won every category + better together — acc copilot as #8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E8FD-66D6-443A-AA67-DD762C273CD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152525" y="687388"/>
            <a:ext cx="4686300" cy="35147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 16 put compellent on the top and storage  show they won every category + better together — acc copilot as #8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1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7" name="Picture 16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310640"/>
            <a:ext cx="8229600" cy="1407565"/>
          </a:xfrm>
        </p:spPr>
        <p:txBody>
          <a:bodyPr lIns="0" tIns="0" rIns="0" bIns="0"/>
          <a:lstStyle>
            <a:lvl1pPr>
              <a:spcBef>
                <a:spcPts val="1600"/>
              </a:spcBef>
              <a:buClr>
                <a:schemeClr val="tx2"/>
              </a:buClr>
              <a:defRPr sz="18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Clr>
                <a:schemeClr val="tx2"/>
              </a:buClr>
              <a:buFont typeface="Museo For Dell 300" pitchFamily="50" charset="0"/>
              <a:buChar char="–"/>
              <a:defRPr sz="16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4" name="Title Placeholder 21"/>
          <p:cNvSpPr>
            <a:spLocks noGrp="1"/>
          </p:cNvSpPr>
          <p:nvPr>
            <p:ph type="title"/>
          </p:nvPr>
        </p:nvSpPr>
        <p:spPr bwMode="auto">
          <a:xfrm>
            <a:off x="137160" y="13716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Slide_Blue_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369888" y="2900380"/>
            <a:ext cx="6399622" cy="1006685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2" name="Group 19"/>
          <p:cNvGrpSpPr/>
          <p:nvPr userDrawn="1"/>
        </p:nvGrpSpPr>
        <p:grpSpPr>
          <a:xfrm>
            <a:off x="380999" y="1781175"/>
            <a:ext cx="8311513" cy="3295650"/>
            <a:chOff x="280033" y="1781175"/>
            <a:chExt cx="8412480" cy="32956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11"/>
          <p:cNvSpPr txBox="1"/>
          <p:nvPr userDrawn="1"/>
        </p:nvSpPr>
        <p:spPr>
          <a:xfrm>
            <a:off x="6021388" y="3179763"/>
            <a:ext cx="2405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Museo Sans For Dell"/>
              </a:rPr>
              <a:t>DIAMOND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-dell-boomi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5943600"/>
            <a:ext cx="1834866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904" y="38100"/>
            <a:ext cx="8239126" cy="960120"/>
          </a:xfrm>
          <a:prstGeom prst="rect">
            <a:avLst/>
          </a:prstGeom>
        </p:spPr>
        <p:txBody>
          <a:bodyPr wrap="square" anchor="b"/>
          <a:lstStyle>
            <a:lvl1pPr>
              <a:lnSpc>
                <a:spcPct val="90000"/>
              </a:lnSpc>
              <a:defRPr sz="32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310640"/>
            <a:ext cx="8229600" cy="100848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600"/>
              </a:spcBef>
              <a:defRPr sz="22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D5246C-868F-410A-AE52-FE248EDADC46}" type="slidenum">
              <a:rPr lang="en-US" smtClean="0">
                <a:solidFill>
                  <a:srgbClr val="AAAAAA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74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47674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1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5" name="Picture 14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6508"/>
      </p:ext>
    </p:extLst>
  </p:cSld>
  <p:clrMapOvr>
    <a:masterClrMapping/>
  </p:clrMapOvr>
  <p:transition spd="med"/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562"/>
            <a:ext cx="8239126" cy="853560"/>
          </a:xfrm>
        </p:spPr>
        <p:txBody>
          <a:bodyPr wrap="square" anchor="t"/>
          <a:lstStyle>
            <a:lvl1pPr>
              <a:lnSpc>
                <a:spcPct val="90000"/>
              </a:lnSpc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1066800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/>
              <a:t>Dell Confidential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3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79490"/>
            <a:ext cx="5962650" cy="1006685"/>
          </a:xfr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Museo For Dell"/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Museo For Dell"/>
            </a:endParaRPr>
          </a:p>
        </p:txBody>
      </p:sp>
      <p:sp>
        <p:nvSpPr>
          <p:cNvPr id="19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Museo For Dell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65289" y="2651760"/>
            <a:ext cx="1487427" cy="1487427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5" name="Picture 14" descr="dell_gray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310640"/>
            <a:ext cx="8229600" cy="869982"/>
          </a:xfrm>
        </p:spPr>
        <p:txBody>
          <a:bodyPr lIns="0" tIns="0" rIns="0" bIns="0"/>
          <a:lstStyle>
            <a:lvl1pPr>
              <a:spcBef>
                <a:spcPts val="16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800"/>
              </a:spcBef>
              <a:buFont typeface="Museo Sans For Dell" pitchFamily="2" charset="0"/>
              <a:buChar char="–"/>
              <a:defRPr sz="16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800"/>
              </a:spcBef>
              <a:defRPr sz="14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4207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1" y="64107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10" name="Title Placeholder 21"/>
          <p:cNvSpPr>
            <a:spLocks noGrp="1"/>
          </p:cNvSpPr>
          <p:nvPr>
            <p:ph type="title"/>
          </p:nvPr>
        </p:nvSpPr>
        <p:spPr bwMode="auto">
          <a:xfrm>
            <a:off x="137160" y="13716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200900" y="6373494"/>
            <a:ext cx="914400" cy="35750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417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936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35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719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537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dell_gray_logo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518"/>
            <a:ext cx="962025" cy="15478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8670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74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cap="all" spc="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398463" indent="-173038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569913" indent="-171450">
              <a:buClr>
                <a:schemeClr val="accent1"/>
              </a:buClr>
              <a:buFont typeface="Arial" pitchFamily="34" charset="0"/>
              <a:buChar char="−"/>
              <a:defRPr/>
            </a:lvl3pPr>
            <a:lvl4pPr marL="742950" indent="-173038" defTabSz="1033463">
              <a:buClr>
                <a:schemeClr val="accent1"/>
              </a:buClr>
              <a:buFont typeface="Arial" pitchFamily="34" charset="0"/>
              <a:buChar char="−"/>
              <a:defRPr/>
            </a:lvl4pPr>
            <a:lvl5pPr marL="860425" indent="-117475">
              <a:buClr>
                <a:schemeClr val="accent1"/>
              </a:buClr>
              <a:buFont typeface="Arial" pitchFamily="34" charset="0"/>
              <a:buChar char="−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9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38150" y="2679492"/>
            <a:ext cx="5962650" cy="100668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600" b="0" i="0" smtClean="0">
                <a:solidFill>
                  <a:schemeClr val="accent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38711" y="4165392"/>
            <a:ext cx="5953125" cy="800101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1781175"/>
            <a:ext cx="82486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675" y="5076825"/>
            <a:ext cx="82486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gray">
          <a:xfrm>
            <a:off x="4" y="6362703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hidden">
          <a:xfrm>
            <a:off x="4" y="6362703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hidden">
          <a:xfrm>
            <a:off x="4" y="6362703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11" name="Picture 10" descr="dell_blue_lrg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295" y="2651761"/>
            <a:ext cx="1487427" cy="1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7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710" y="1310641"/>
            <a:ext cx="8229600" cy="4821219"/>
          </a:xfrm>
        </p:spPr>
        <p:txBody>
          <a:bodyPr lIns="0" tIns="0" rIns="0" bIns="0"/>
          <a:lstStyle>
            <a:lvl1pPr>
              <a:spcBef>
                <a:spcPts val="100"/>
              </a:spcBef>
              <a:spcAft>
                <a:spcPts val="100"/>
              </a:spcAft>
              <a:defRPr sz="2000">
                <a:solidFill>
                  <a:schemeClr val="bg2"/>
                </a:solidFill>
                <a:latin typeface="Museo Sans For Dell" pitchFamily="2" charset="0"/>
              </a:defRPr>
            </a:lvl1pPr>
            <a:lvl2pPr>
              <a:spcBef>
                <a:spcPts val="100"/>
              </a:spcBef>
              <a:spcAft>
                <a:spcPts val="100"/>
              </a:spcAft>
              <a:buFont typeface="Museo Sans For Dell" pitchFamily="2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spcAft>
                <a:spcPts val="100"/>
              </a:spcAft>
              <a:defRPr sz="16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100"/>
              </a:spcBef>
              <a:spcAft>
                <a:spcPts val="100"/>
              </a:spcAft>
              <a:defRPr sz="14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defRPr sz="12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20" name="Straight Connector 19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20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653246" y="1310641"/>
            <a:ext cx="4023360" cy="4821219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738" y="1314454"/>
            <a:ext cx="4023360" cy="4817409"/>
          </a:xfrm>
        </p:spPr>
        <p:txBody>
          <a:bodyPr wrap="square" lIns="0" tIns="0" rIns="0" bIns="0">
            <a:normAutofit/>
          </a:bodyPr>
          <a:lstStyle>
            <a:lvl1pPr>
              <a:spcBef>
                <a:spcPts val="100"/>
              </a:spcBef>
              <a:defRPr sz="20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1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100"/>
              </a:spcBef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5904" y="359108"/>
            <a:ext cx="8239126" cy="960120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30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75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4581526" y="1310640"/>
            <a:ext cx="4112532" cy="869982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6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defRPr sz="14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49944" y="1310640"/>
            <a:ext cx="3926113" cy="869982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1600"/>
              </a:spcBef>
              <a:defRPr sz="1800" b="0">
                <a:solidFill>
                  <a:schemeClr val="bg2"/>
                </a:solidFill>
                <a:latin typeface="Museo Sans For Dell" pitchFamily="2" charset="0"/>
              </a:defRPr>
            </a:lvl1pPr>
            <a:lvl2pPr marL="574675" indent="-231775">
              <a:defRPr sz="16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defRPr sz="14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 bwMode="auto">
          <a:xfrm>
            <a:off x="137160" y="13716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1" y="64277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3750" y="64166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744" y="6431533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5904" y="359108"/>
            <a:ext cx="8239126" cy="960120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30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39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6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636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8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rgbClr val="DC503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962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650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2" y="6431531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269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40" y="1477209"/>
            <a:ext cx="8277102" cy="452596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itchFamily="34" charset="0"/>
              <a:buChar char="•"/>
              <a:defRPr sz="2600"/>
            </a:lvl1pPr>
            <a:lvl2pPr marL="628650" indent="-284163">
              <a:buClr>
                <a:schemeClr val="accent1"/>
              </a:buClr>
              <a:defRPr sz="2200"/>
            </a:lvl2pPr>
            <a:lvl3pPr marL="914400" indent="-225425">
              <a:buClr>
                <a:schemeClr val="accent1"/>
              </a:buClr>
              <a:buFont typeface="Arial" pitchFamily="34" charset="0"/>
              <a:buChar char="‒"/>
              <a:tabLst>
                <a:tab pos="973138" algn="l"/>
              </a:tabLst>
              <a:defRPr sz="1800"/>
            </a:lvl3pPr>
            <a:lvl4pPr marL="1317625" indent="-284163">
              <a:buClr>
                <a:schemeClr val="accent1"/>
              </a:buClr>
              <a:defRPr sz="1800"/>
            </a:lvl4pPr>
            <a:lvl5pPr marL="1603375" indent="-285750">
              <a:buClr>
                <a:schemeClr val="accent1"/>
              </a:buClr>
              <a:buFont typeface="Arial" pitchFamily="34" charset="0"/>
              <a:buChar char="‒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5904" y="359108"/>
            <a:ext cx="8239126" cy="960120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30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07341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769" y="638651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5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16" y="1310643"/>
            <a:ext cx="8239125" cy="4857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5904" y="359108"/>
            <a:ext cx="8239126" cy="960120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30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07341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769" y="638651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5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1"/>
          <p:cNvSpPr>
            <a:spLocks noGrp="1"/>
          </p:cNvSpPr>
          <p:nvPr>
            <p:ph type="title"/>
          </p:nvPr>
        </p:nvSpPr>
        <p:spPr bwMode="auto">
          <a:xfrm>
            <a:off x="137160" y="13716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hank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5770" y="6410333"/>
            <a:ext cx="348617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useo For Dell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568135" y="3013510"/>
            <a:ext cx="4007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Museo For Dell" pitchFamily="2" charset="0"/>
                <a:cs typeface="Arial" charset="0"/>
              </a:rPr>
              <a:t>Thank You</a:t>
            </a:r>
            <a:endParaRPr lang="en-US" sz="4800" dirty="0">
              <a:solidFill>
                <a:srgbClr val="FFFFFF"/>
              </a:solidFill>
              <a:latin typeface="Museo For Dell" pitchFamily="2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758" y="4829175"/>
            <a:ext cx="841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65758" y="2028825"/>
            <a:ext cx="841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40491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b="0" i="0">
                <a:solidFill>
                  <a:schemeClr val="tx2"/>
                </a:solidFill>
                <a:latin typeface="Museo For Dell" pitchFamily="2" charset="0"/>
                <a:cs typeface="Museo For Dell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FFFFFF"/>
                </a:solidFill>
              </a:rPr>
              <a:t>Dell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9" y="6440498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7A45B8-E51C-4B9D-A1EF-55BC958CF672}" type="slidenum">
              <a:rPr lang="en-US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dell_gray_logo.png"/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30" y="6226688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88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5904" y="359108"/>
            <a:ext cx="8239126" cy="960120"/>
          </a:xfrm>
          <a:prstGeom prst="rect">
            <a:avLst/>
          </a:prstGeom>
        </p:spPr>
        <p:txBody>
          <a:bodyPr wrap="square" anchor="t"/>
          <a:lstStyle>
            <a:lvl1pPr>
              <a:lnSpc>
                <a:spcPct val="90000"/>
              </a:lnSpc>
              <a:defRPr sz="30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07341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769" y="638651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0816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 anchorCtr="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rgbClr val="DC503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 anchor="t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71579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6159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p:transition spd="med">
    <p:wipe dir="r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37160" y="13716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47675" y="1310640"/>
            <a:ext cx="8239125" cy="8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8" name="Picture 7" descr="dell_gray_logo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937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›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12" y="261563"/>
            <a:ext cx="8239125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22" y="1241424"/>
            <a:ext cx="8239125" cy="49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548" y="6428357"/>
            <a:ext cx="349075" cy="16788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Picture 11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079"/>
      </p:ext>
    </p:extLst>
  </p:cSld>
  <p:clrMap bg1="dk2" tx1="lt1" bg2="dk1" tx2="lt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Sans For Dell" pitchFamily="2" charset="0"/>
        <a:buChar char="›"/>
        <a:defRPr sz="14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For Dell 300" pitchFamily="50" charset="0"/>
        <a:buChar char="–"/>
        <a:defRPr sz="12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25904" y="38100"/>
            <a:ext cx="8239125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47675" y="1310640"/>
            <a:ext cx="8239125" cy="100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6" name="Picture 5" descr="dell_gray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75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  <p:sldLayoutId id="2147483904" r:id="rId2"/>
    <p:sldLayoutId id="2147483905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cap="none" baseline="0">
          <a:solidFill>
            <a:schemeClr val="bg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2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›"/>
        <a:defRPr sz="16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1562"/>
            <a:ext cx="8248650" cy="8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3969"/>
            <a:ext cx="8248650" cy="476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36039"/>
            <a:ext cx="962025" cy="154782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108" y="6436039"/>
            <a:ext cx="260349" cy="152399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251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tx1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tx1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38716" y="1310643"/>
            <a:ext cx="8239125" cy="48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6" name="Picture 5" descr="dell_gray_logo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30" y="6226688"/>
            <a:ext cx="573025" cy="57302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07341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r>
              <a:rPr lang="en-US" dirty="0" smtClean="0">
                <a:solidFill>
                  <a:srgbClr val="000000">
                    <a:lumMod val="60000"/>
                    <a:lumOff val="40000"/>
                  </a:srgbClr>
                </a:solidFill>
              </a:rPr>
              <a:t>Dell Confidential</a:t>
            </a:r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769" y="6386514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000000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390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3" r:id="rId12"/>
    <p:sldLayoutId id="2147483934" r:id="rId13"/>
    <p:sldLayoutId id="2147483935" r:id="rId14"/>
    <p:sldLayoutId id="2147483936" r:id="rId15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1"/>
          </a:solidFill>
          <a:latin typeface="Museo For Dell" pitchFamily="2" charset="0"/>
          <a:ea typeface="Museo For Dell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Arial" pitchFamily="34" charset="0"/>
        <a:buChar char="•"/>
        <a:defRPr sz="2000">
          <a:solidFill>
            <a:schemeClr val="bg2"/>
          </a:solidFill>
          <a:latin typeface="Museo Sans For Dell" pitchFamily="2" charset="0"/>
          <a:ea typeface="Museo Sans For Dell" pitchFamily="2" charset="0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2pPr>
      <a:lvl3pPr marL="909638" indent="-220663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Sans For Dell" pitchFamily="2" charset="0"/>
        <a:buChar char="›"/>
        <a:defRPr sz="1600" baseline="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100"/>
        </a:spcBef>
        <a:spcAft>
          <a:spcPts val="100"/>
        </a:spcAft>
        <a:buClr>
          <a:schemeClr val="accent1"/>
        </a:buClr>
        <a:buFont typeface="Museo For Dell 300" pitchFamily="50" charset="0"/>
        <a:buChar char="–"/>
        <a:defRPr sz="14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jpe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6" y="2268844"/>
            <a:ext cx="8292662" cy="2035160"/>
          </a:xfrm>
        </p:spPr>
        <p:txBody>
          <a:bodyPr/>
          <a:lstStyle/>
          <a:p>
            <a:pPr lvl="0" algn="just" eaLnBrk="0" hangingPunct="0">
              <a:lnSpc>
                <a:spcPts val="3200"/>
              </a:lnSpc>
              <a:defRPr/>
            </a:pPr>
            <a:r>
              <a:rPr lang="en-US" sz="2400" dirty="0" smtClean="0"/>
              <a:t>Integrating Java EA Applications to cloud using Boomi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768" y="4342334"/>
            <a:ext cx="5953125" cy="8001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Mahesh Gidwani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08/20/2011</a:t>
            </a:r>
            <a:endParaRPr lang="en-US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9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24" y="3974577"/>
            <a:ext cx="1856719" cy="97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4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77727" y="232626"/>
            <a:ext cx="8239126" cy="853560"/>
          </a:xfrm>
        </p:spPr>
        <p:txBody>
          <a:bodyPr/>
          <a:lstStyle/>
          <a:p>
            <a:r>
              <a:rPr lang="en-US" sz="3200" b="0" dirty="0" smtClean="0"/>
              <a:t>Simple integration</a:t>
            </a:r>
            <a:endParaRPr lang="en-US" sz="3200" b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508001" y="6427792"/>
            <a:ext cx="260349" cy="152399"/>
          </a:xfrm>
        </p:spPr>
        <p:txBody>
          <a:bodyPr/>
          <a:lstStyle/>
          <a:p>
            <a:fld id="{DBD5246C-868F-410A-AE52-FE248EDADC46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Dell Confidential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4359" y="2881964"/>
            <a:ext cx="8207376" cy="1243584"/>
            <a:chOff x="457200" y="2826603"/>
            <a:chExt cx="8207376" cy="1243584"/>
          </a:xfrm>
        </p:grpSpPr>
        <p:sp>
          <p:nvSpPr>
            <p:cNvPr id="28" name="Pentagon 27"/>
            <p:cNvSpPr/>
            <p:nvPr/>
          </p:nvSpPr>
          <p:spPr>
            <a:xfrm>
              <a:off x="1147314" y="2881906"/>
              <a:ext cx="7517262" cy="1132979"/>
            </a:xfrm>
            <a:prstGeom prst="homePlate">
              <a:avLst>
                <a:gd name="adj" fmla="val 22956"/>
              </a:avLst>
            </a:prstGeom>
            <a:solidFill>
              <a:schemeClr val="tx1">
                <a:lumMod val="20000"/>
                <a:lumOff val="80000"/>
              </a:schemeClr>
            </a:solidFill>
            <a:effectLst/>
          </p:spPr>
          <p:txBody>
            <a:bodyPr wrap="square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gray">
            <a:xfrm>
              <a:off x="457200" y="2826603"/>
              <a:ext cx="1243584" cy="1243584"/>
            </a:xfrm>
            <a:prstGeom prst="ellipse">
              <a:avLst/>
            </a:prstGeom>
            <a:solidFill>
              <a:srgbClr val="B7295A"/>
            </a:solidFill>
            <a:ln w="57150">
              <a:solidFill>
                <a:schemeClr val="tx2"/>
              </a:solidFill>
            </a:ln>
            <a:effectLst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FF"/>
                  </a:solidFill>
                  <a:latin typeface="+mn-lt"/>
                </a:rPr>
                <a:t>Deploy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9311" y="3079063"/>
              <a:ext cx="5138389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69863" indent="-169863" eaLnBrk="0" hangingPunct="0"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Deploy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Atoms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to the AtomSphere for SaaS, PaaS,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              or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Cloud integration or safely behind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a firewall                                  for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on-premise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applications</a:t>
              </a:r>
              <a:endParaRPr lang="en-US" sz="1400" dirty="0">
                <a:solidFill>
                  <a:srgbClr val="003E6B"/>
                </a:solidFill>
                <a:latin typeface="+mn-lt"/>
                <a:ea typeface="ＭＳ Ｐゴシック" pitchFamily="-65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4364" y="1280568"/>
            <a:ext cx="8207371" cy="1239237"/>
            <a:chOff x="457205" y="1485656"/>
            <a:chExt cx="8207371" cy="1239237"/>
          </a:xfrm>
        </p:grpSpPr>
        <p:sp>
          <p:nvSpPr>
            <p:cNvPr id="27" name="Pentagon 26"/>
            <p:cNvSpPr/>
            <p:nvPr/>
          </p:nvSpPr>
          <p:spPr>
            <a:xfrm>
              <a:off x="1147314" y="1538785"/>
              <a:ext cx="7517262" cy="1132979"/>
            </a:xfrm>
            <a:prstGeom prst="homePlate">
              <a:avLst>
                <a:gd name="adj" fmla="val 22956"/>
              </a:avLst>
            </a:prstGeom>
            <a:solidFill>
              <a:schemeClr val="tx1">
                <a:lumMod val="20000"/>
                <a:lumOff val="80000"/>
              </a:schemeClr>
            </a:solidFill>
            <a:effectLst/>
          </p:spPr>
          <p:txBody>
            <a:bodyPr wrap="square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457205" y="1485656"/>
              <a:ext cx="1239237" cy="1239237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2"/>
              </a:solidFill>
            </a:ln>
            <a:effectLst/>
          </p:spPr>
          <p:txBody>
            <a:bodyPr wrap="square" lIns="0" tIns="45720" rIns="0" bIns="27432" rtlCol="0" anchor="ctr" anchorCtr="0">
              <a:norm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FF"/>
                  </a:solidFill>
                  <a:latin typeface="+mn-lt"/>
                </a:rPr>
                <a:t>Build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9309" y="1628220"/>
              <a:ext cx="4828101" cy="95410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pPr marL="169863" indent="-169863" eaLnBrk="0" hangingPunct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AtomSphere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library of connectors and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maps</a:t>
              </a:r>
            </a:p>
            <a:p>
              <a:pPr marL="169863" indent="-169863" eaLnBrk="0" hangingPunct="0"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V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isually designs integration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processes and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loads    them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into a lightweight, dynamic run-time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engine      for execution</a:t>
              </a:r>
              <a:endParaRPr lang="en-US" sz="1400" dirty="0">
                <a:solidFill>
                  <a:srgbClr val="003E6B"/>
                </a:solidFill>
                <a:latin typeface="+mn-lt"/>
                <a:ea typeface="ＭＳ Ｐゴシック" pitchFamily="-65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4359" y="4487707"/>
            <a:ext cx="8207375" cy="1243584"/>
            <a:chOff x="457200" y="4083195"/>
            <a:chExt cx="8207375" cy="1243584"/>
          </a:xfrm>
        </p:grpSpPr>
        <p:sp>
          <p:nvSpPr>
            <p:cNvPr id="33" name="Pentagon 32"/>
            <p:cNvSpPr/>
            <p:nvPr/>
          </p:nvSpPr>
          <p:spPr>
            <a:xfrm>
              <a:off x="1147313" y="4138498"/>
              <a:ext cx="7517262" cy="1132979"/>
            </a:xfrm>
            <a:prstGeom prst="homePlate">
              <a:avLst>
                <a:gd name="adj" fmla="val 22956"/>
              </a:avLst>
            </a:prstGeom>
            <a:solidFill>
              <a:schemeClr val="tx1">
                <a:lumMod val="20000"/>
                <a:lumOff val="80000"/>
              </a:schemeClr>
            </a:solidFill>
            <a:effectLst/>
          </p:spPr>
          <p:txBody>
            <a:bodyPr wrap="square" rtlCol="0" anchor="t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000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gray">
            <a:xfrm>
              <a:off x="457200" y="4083195"/>
              <a:ext cx="1243584" cy="124358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  <a:effectLst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FFFFFF"/>
                  </a:solidFill>
                  <a:latin typeface="+mn-lt"/>
                </a:rPr>
                <a:t>Manage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59309" y="4227934"/>
              <a:ext cx="4828101" cy="95410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69863" indent="-169863" eaLnBrk="0" hangingPunct="0">
                <a:buFont typeface="Arial" pitchFamily="34" charset="0"/>
                <a:buChar char="•"/>
              </a:pP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Monitor and maintain the status of all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deployed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Atoms, integration processes and trading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partners regardless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of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location</a:t>
              </a:r>
            </a:p>
            <a:p>
              <a:pPr marL="169863" indent="-169863" eaLnBrk="0" hangingPunct="0"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Uses a </a:t>
              </a:r>
              <a:r>
                <a:rPr lang="en-US" sz="1400" dirty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feature-rich web-based </a:t>
              </a:r>
              <a:r>
                <a:rPr lang="en-US" sz="1400" dirty="0" smtClean="0">
                  <a:solidFill>
                    <a:srgbClr val="003E6B"/>
                  </a:solidFill>
                  <a:latin typeface="+mn-lt"/>
                  <a:ea typeface="ＭＳ Ｐゴシック" pitchFamily="-65" charset="-128"/>
                </a:rPr>
                <a:t>dashboard</a:t>
              </a:r>
              <a:endParaRPr lang="en-US" sz="1400" dirty="0">
                <a:solidFill>
                  <a:srgbClr val="003E6B"/>
                </a:solidFill>
                <a:latin typeface="+mn-lt"/>
                <a:ea typeface="ＭＳ Ｐゴシック" pitchFamily="-65" charset="-128"/>
              </a:endParaRPr>
            </a:p>
          </p:txBody>
        </p: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9" y="4357024"/>
            <a:ext cx="2219325" cy="1504950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9" y="2742264"/>
            <a:ext cx="2219325" cy="1495425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9" y="1083962"/>
            <a:ext cx="2219325" cy="1543050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76513" y="1551871"/>
            <a:ext cx="2536166" cy="33988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2"/>
          <p:cNvSpPr>
            <a:spLocks noGrp="1"/>
          </p:cNvSpPr>
          <p:nvPr>
            <p:ph type="title"/>
          </p:nvPr>
        </p:nvSpPr>
        <p:spPr>
          <a:xfrm>
            <a:off x="484735" y="233534"/>
            <a:ext cx="8229600" cy="762000"/>
          </a:xfrm>
        </p:spPr>
        <p:txBody>
          <a:bodyPr/>
          <a:lstStyle/>
          <a:p>
            <a:r>
              <a:rPr lang="en-US" sz="3200" b="0" dirty="0" smtClean="0"/>
              <a:t>One, easy-to-use visual tool</a:t>
            </a:r>
            <a:endParaRPr lang="en-US" sz="3200" b="0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541272"/>
            <a:ext cx="5747051" cy="33904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2450" y="1667101"/>
            <a:ext cx="238023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Fast </a:t>
            </a:r>
            <a:r>
              <a:rPr lang="en-US" sz="1600" dirty="0" smtClean="0">
                <a:latin typeface="+mn-lt"/>
              </a:rPr>
              <a:t>and browser based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No developer</a:t>
            </a:r>
            <a:r>
              <a:rPr lang="en-US" sz="1600" dirty="0" smtClean="0">
                <a:latin typeface="+mn-lt"/>
              </a:rPr>
              <a:t>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needed -</a:t>
            </a:r>
            <a:r>
              <a:rPr lang="en-US" sz="1600" b="1" dirty="0" smtClean="0">
                <a:latin typeface="+mn-lt"/>
              </a:rPr>
              <a:t>minimal IT </a:t>
            </a:r>
            <a:r>
              <a:rPr lang="en-US" sz="1600" dirty="0" smtClean="0">
                <a:latin typeface="+mn-lt"/>
              </a:rPr>
              <a:t>involvement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Self-service</a:t>
            </a:r>
            <a:r>
              <a:rPr lang="en-US" sz="1600" dirty="0" smtClean="0">
                <a:latin typeface="+mn-lt"/>
              </a:rPr>
              <a:t>: Create, test first, then deploy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Simple</a:t>
            </a:r>
            <a:r>
              <a:rPr lang="en-US" sz="1600" dirty="0" smtClean="0">
                <a:latin typeface="+mn-lt"/>
              </a:rPr>
              <a:t> drag and drop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Easy mapping </a:t>
            </a:r>
            <a:r>
              <a:rPr lang="en-US" sz="1600" dirty="0" smtClean="0">
                <a:latin typeface="+mn-lt"/>
              </a:rPr>
              <a:t>via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visual interface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Centralized</a:t>
            </a:r>
            <a:r>
              <a:rPr lang="en-US" sz="1600" dirty="0" smtClean="0">
                <a:latin typeface="+mn-lt"/>
              </a:rPr>
              <a:t> control</a:t>
            </a:r>
            <a:endParaRPr lang="en-US" sz="16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>
                <a:defRPr/>
              </a:pPr>
              <a:t>11</a:t>
            </a:fld>
            <a:endParaRPr lang="en-US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850" y="64166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Dell Confidential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87261" y="1233577"/>
            <a:ext cx="2725947" cy="534838"/>
          </a:xfrm>
          <a:prstGeom prst="rect">
            <a:avLst/>
          </a:prstGeom>
          <a:noFill/>
          <a:ln w="38100">
            <a:solidFill>
              <a:srgbClr val="DC5034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" name="Title 32"/>
          <p:cNvSpPr>
            <a:spLocks noGrp="1"/>
          </p:cNvSpPr>
          <p:nvPr>
            <p:ph type="title"/>
          </p:nvPr>
        </p:nvSpPr>
        <p:spPr>
          <a:xfrm>
            <a:off x="471235" y="234193"/>
            <a:ext cx="8229600" cy="762000"/>
          </a:xfrm>
        </p:spPr>
        <p:txBody>
          <a:bodyPr/>
          <a:lstStyle/>
          <a:p>
            <a:r>
              <a:rPr lang="en-US" sz="3200" dirty="0" smtClean="0"/>
              <a:t>Example: </a:t>
            </a:r>
            <a:r>
              <a:rPr lang="en-US" sz="3200" b="0" dirty="0" smtClean="0"/>
              <a:t>Java-SalesForce.come Integration</a:t>
            </a:r>
            <a:endParaRPr lang="en-US" sz="3200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2213647" y="1366393"/>
            <a:ext cx="4954907" cy="183346"/>
            <a:chOff x="2568363" y="1245934"/>
            <a:chExt cx="4098592" cy="315813"/>
          </a:xfrm>
        </p:grpSpPr>
        <p:sp>
          <p:nvSpPr>
            <p:cNvPr id="4" name="Rectangle 107"/>
            <p:cNvSpPr>
              <a:spLocks noChangeArrowheads="1"/>
            </p:cNvSpPr>
            <p:nvPr/>
          </p:nvSpPr>
          <p:spPr bwMode="auto">
            <a:xfrm>
              <a:off x="2568363" y="1257006"/>
              <a:ext cx="1600200" cy="30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</a:pPr>
              <a:r>
                <a:rPr lang="en-US" sz="1200" b="1" dirty="0">
                  <a:solidFill>
                    <a:srgbClr val="DC5034"/>
                  </a:solidFill>
                  <a:latin typeface="+mn-lt"/>
                  <a:cs typeface="Helvetica" charset="0"/>
                </a:rPr>
                <a:t>Account &amp; </a:t>
              </a:r>
              <a:r>
                <a:rPr lang="en-US" sz="1200" b="1" dirty="0" smtClean="0">
                  <a:solidFill>
                    <a:srgbClr val="DC5034"/>
                  </a:solidFill>
                  <a:latin typeface="+mn-lt"/>
                  <a:cs typeface="Helvetica" charset="0"/>
                </a:rPr>
                <a:t>contact</a:t>
              </a:r>
              <a:endParaRPr lang="en-US" sz="1200" dirty="0">
                <a:solidFill>
                  <a:srgbClr val="DC5034"/>
                </a:solidFill>
                <a:latin typeface="+mn-lt"/>
                <a:cs typeface="Helvetica" charset="0"/>
              </a:endParaRP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 bwMode="auto">
            <a:xfrm>
              <a:off x="4761955" y="1245934"/>
              <a:ext cx="1905000" cy="304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n-lt"/>
                  <a:cs typeface="Helvetica" charset="0"/>
                </a:rPr>
                <a:t>Customer &amp; </a:t>
              </a:r>
              <a:r>
                <a:rPr lang="en-US" sz="1200" b="1" dirty="0" smtClean="0">
                  <a:solidFill>
                    <a:schemeClr val="bg1"/>
                  </a:solidFill>
                  <a:latin typeface="+mn-lt"/>
                  <a:cs typeface="Helvetica" charset="0"/>
                </a:rPr>
                <a:t>contact </a:t>
              </a:r>
              <a:endParaRPr lang="en-US" sz="1200" dirty="0">
                <a:solidFill>
                  <a:schemeClr val="bg1"/>
                </a:solidFill>
                <a:latin typeface="+mn-lt"/>
                <a:cs typeface="Helvetica" charset="0"/>
              </a:endParaRPr>
            </a:p>
          </p:txBody>
        </p:sp>
      </p:grpSp>
      <p:sp>
        <p:nvSpPr>
          <p:cNvPr id="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1" y="64277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>
                <a:defRPr/>
              </a:pPr>
              <a:t>12</a:t>
            </a:fld>
            <a:endParaRPr lang="en-US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850" y="64166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Dell Confidential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1" name="Picture 85" descr="cloud-blank-white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8" y="895054"/>
            <a:ext cx="1807422" cy="11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07"/>
          <p:cNvSpPr>
            <a:spLocks noChangeArrowheads="1"/>
          </p:cNvSpPr>
          <p:nvPr/>
        </p:nvSpPr>
        <p:spPr bwMode="auto">
          <a:xfrm>
            <a:off x="2650716" y="4664380"/>
            <a:ext cx="19345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cs typeface="Helvetica" charset="0"/>
              </a:rPr>
              <a:t>Update</a:t>
            </a:r>
            <a:endParaRPr lang="en-US" sz="1200" dirty="0">
              <a:solidFill>
                <a:schemeClr val="bg1"/>
              </a:solidFill>
              <a:latin typeface="+mn-lt"/>
              <a:cs typeface="Helvetica" charset="0"/>
            </a:endParaRPr>
          </a:p>
        </p:txBody>
      </p:sp>
      <p:sp>
        <p:nvSpPr>
          <p:cNvPr id="70" name="Rectangle 107"/>
          <p:cNvSpPr>
            <a:spLocks noChangeArrowheads="1"/>
          </p:cNvSpPr>
          <p:nvPr/>
        </p:nvSpPr>
        <p:spPr bwMode="auto">
          <a:xfrm>
            <a:off x="5517918" y="4664380"/>
            <a:ext cx="1587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sz="1200" b="1" dirty="0" smtClean="0">
                <a:solidFill>
                  <a:srgbClr val="DC320F"/>
                </a:solidFill>
                <a:latin typeface="+mn-lt"/>
                <a:cs typeface="Helvetica" charset="0"/>
              </a:rPr>
              <a:t>Agreement Signed</a:t>
            </a:r>
            <a:endParaRPr lang="en-US" sz="1200" dirty="0">
              <a:solidFill>
                <a:srgbClr val="DC320F"/>
              </a:solidFill>
              <a:latin typeface="+mn-lt"/>
              <a:cs typeface="Helvetica" charset="0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4011283" y="1107062"/>
            <a:ext cx="2749770" cy="787879"/>
          </a:xfrm>
          <a:prstGeom prst="rightArrow">
            <a:avLst>
              <a:gd name="adj1" fmla="val 68248"/>
              <a:gd name="adj2" fmla="val 50000"/>
            </a:avLst>
          </a:prstGeom>
          <a:noFill/>
          <a:ln w="38100">
            <a:solidFill>
              <a:schemeClr val="bg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830129" y="1066800"/>
            <a:ext cx="845388" cy="845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Picture 2" descr="C:\Users\Coy_Poage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38" y="1121435"/>
            <a:ext cx="750498" cy="7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87261" y="2875878"/>
            <a:ext cx="2725947" cy="534838"/>
          </a:xfrm>
          <a:prstGeom prst="rect">
            <a:avLst/>
          </a:prstGeom>
          <a:noFill/>
          <a:ln w="38100">
            <a:solidFill>
              <a:srgbClr val="DC5034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13647" y="2992928"/>
            <a:ext cx="4671114" cy="283427"/>
            <a:chOff x="2568363" y="1245934"/>
            <a:chExt cx="3863849" cy="488202"/>
          </a:xfrm>
        </p:grpSpPr>
        <p:sp>
          <p:nvSpPr>
            <p:cNvPr id="29" name="Rectangle 107"/>
            <p:cNvSpPr>
              <a:spLocks noChangeArrowheads="1"/>
            </p:cNvSpPr>
            <p:nvPr/>
          </p:nvSpPr>
          <p:spPr bwMode="auto">
            <a:xfrm>
              <a:off x="2568363" y="1257006"/>
              <a:ext cx="1600200" cy="47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</a:pPr>
              <a:r>
                <a:rPr lang="en-US" sz="1200" b="1" dirty="0">
                  <a:solidFill>
                    <a:srgbClr val="DC5034"/>
                  </a:solidFill>
                  <a:cs typeface="Helvetica" charset="0"/>
                </a:rPr>
                <a:t>Won opportunity</a:t>
              </a:r>
              <a:endParaRPr lang="en-US" sz="1200" dirty="0">
                <a:solidFill>
                  <a:srgbClr val="DC5034"/>
                </a:solidFill>
                <a:cs typeface="Helvetica" charset="0"/>
              </a:endParaRPr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>
              <a:off x="5083584" y="1245934"/>
              <a:ext cx="1348628" cy="47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1200"/>
                </a:spcAft>
              </a:pPr>
              <a:r>
                <a:rPr lang="en-US" sz="1200" b="1" dirty="0" smtClean="0">
                  <a:solidFill>
                    <a:srgbClr val="0085C3"/>
                  </a:solidFill>
                  <a:latin typeface="Museo Sans For Dell"/>
                  <a:cs typeface="Helvetica" charset="0"/>
                </a:rPr>
                <a:t>Sales Agreement</a:t>
              </a:r>
              <a:endParaRPr lang="en-US" sz="1200" dirty="0">
                <a:solidFill>
                  <a:srgbClr val="0085C3"/>
                </a:solidFill>
                <a:latin typeface="Museo Sans For Dell"/>
                <a:cs typeface="Helvetica" charset="0"/>
              </a:endParaRPr>
            </a:p>
          </p:txBody>
        </p:sp>
      </p:grpSp>
      <p:pic>
        <p:nvPicPr>
          <p:cNvPr id="32" name="Picture 85" descr="cloud-blank-white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8" y="2537355"/>
            <a:ext cx="1807422" cy="11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4011283" y="2749363"/>
            <a:ext cx="2749770" cy="787879"/>
          </a:xfrm>
          <a:prstGeom prst="rightArrow">
            <a:avLst>
              <a:gd name="adj1" fmla="val 68248"/>
              <a:gd name="adj2" fmla="val 50000"/>
            </a:avLst>
          </a:prstGeom>
          <a:noFill/>
          <a:ln w="38100">
            <a:solidFill>
              <a:schemeClr val="bg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830129" y="2724867"/>
            <a:ext cx="845388" cy="845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2" descr="C:\Users\Coy_Poage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38" y="2763736"/>
            <a:ext cx="750498" cy="7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 rot="10800000">
            <a:off x="4675517" y="4555675"/>
            <a:ext cx="3039486" cy="534838"/>
          </a:xfrm>
          <a:prstGeom prst="rect">
            <a:avLst/>
          </a:prstGeom>
          <a:noFill/>
          <a:ln w="38100">
            <a:solidFill>
              <a:srgbClr val="DC5034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2213646" y="4443408"/>
            <a:ext cx="2082307" cy="787879"/>
          </a:xfrm>
          <a:prstGeom prst="rightArrow">
            <a:avLst>
              <a:gd name="adj1" fmla="val 68248"/>
              <a:gd name="adj2" fmla="val 50000"/>
            </a:avLst>
          </a:prstGeom>
          <a:noFill/>
          <a:ln w="38100">
            <a:solidFill>
              <a:schemeClr val="bg1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2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4" name="Oval 53"/>
          <p:cNvSpPr/>
          <p:nvPr/>
        </p:nvSpPr>
        <p:spPr>
          <a:xfrm rot="10800000">
            <a:off x="3825190" y="4410398"/>
            <a:ext cx="845388" cy="845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2" descr="C:\Users\Coy_Poage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51819" y="4466419"/>
            <a:ext cx="750498" cy="7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reeallsoftwares.com/wp-content/uploads/2010/11/JAVA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30" y="802235"/>
            <a:ext cx="1656263" cy="11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4003" y="1831582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Enterprise Application</a:t>
            </a:r>
            <a:endParaRPr lang="en-US" sz="1100" b="1" dirty="0"/>
          </a:p>
        </p:txBody>
      </p:sp>
      <p:pic>
        <p:nvPicPr>
          <p:cNvPr id="42" name="Picture 2" descr="http://freeallsoftwares.com/wp-content/uploads/2010/11/JAVA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02" y="2547001"/>
            <a:ext cx="1656263" cy="11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24509" y="3592114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Enterprise Application</a:t>
            </a:r>
            <a:endParaRPr lang="en-US" sz="1100" b="1" dirty="0"/>
          </a:p>
        </p:txBody>
      </p:sp>
      <p:pic>
        <p:nvPicPr>
          <p:cNvPr id="47" name="Picture 2" descr="http://freeallsoftwares.com/wp-content/uploads/2010/11/JAVA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02" y="4244469"/>
            <a:ext cx="1656263" cy="11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076909" y="5289582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Enterprise Application</a:t>
            </a:r>
            <a:endParaRPr lang="en-US" sz="1100" b="1" dirty="0"/>
          </a:p>
        </p:txBody>
      </p:sp>
      <p:pic>
        <p:nvPicPr>
          <p:cNvPr id="60" name="Picture 85" descr="cloud-blank-white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6" y="4203291"/>
            <a:ext cx="1807422" cy="11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310" y="2207172"/>
            <a:ext cx="8576442" cy="221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err="1" smtClean="0"/>
              <a:t>AtomSphere</a:t>
            </a:r>
            <a:endParaRPr lang="en-US" b="1" dirty="0"/>
          </a:p>
        </p:txBody>
      </p:sp>
      <p:sp>
        <p:nvSpPr>
          <p:cNvPr id="8" name="Title 32"/>
          <p:cNvSpPr>
            <a:spLocks noGrp="1"/>
          </p:cNvSpPr>
          <p:nvPr>
            <p:ph type="title"/>
          </p:nvPr>
        </p:nvSpPr>
        <p:spPr>
          <a:xfrm>
            <a:off x="471235" y="234193"/>
            <a:ext cx="8229600" cy="762000"/>
          </a:xfrm>
        </p:spPr>
        <p:txBody>
          <a:bodyPr/>
          <a:lstStyle/>
          <a:p>
            <a:r>
              <a:rPr lang="en-US" sz="3200" dirty="0" smtClean="0"/>
              <a:t>Ways to integrate</a:t>
            </a:r>
            <a:endParaRPr lang="en-US" sz="3200" b="0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1" y="64277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fld id="{DBD5246C-868F-410A-AE52-FE248EDADC46}" type="slidenum">
              <a:rPr lang="en-US" kern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>
                <a:defRPr/>
              </a:pPr>
              <a:t>13</a:t>
            </a:fld>
            <a:endParaRPr lang="en-US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850" y="64166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bg1">
                    <a:lumMod val="60000"/>
                    <a:lumOff val="40000"/>
                  </a:schemeClr>
                </a:solidFill>
                <a:latin typeface="Museo Sans For Dell" pitchFamily="2" charset="0"/>
              </a:defRPr>
            </a:lvl1pPr>
          </a:lstStyle>
          <a:p>
            <a:pPr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Dell Confidential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0145" y="2459419"/>
            <a:ext cx="2806294" cy="16396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JMS</a:t>
            </a:r>
            <a:endParaRPr lang="en-US" sz="3200" dirty="0"/>
          </a:p>
        </p:txBody>
      </p:sp>
      <p:sp>
        <p:nvSpPr>
          <p:cNvPr id="36" name="Oval 35"/>
          <p:cNvSpPr/>
          <p:nvPr/>
        </p:nvSpPr>
        <p:spPr>
          <a:xfrm>
            <a:off x="5281349" y="2454159"/>
            <a:ext cx="2848482" cy="16396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Web Services</a:t>
            </a:r>
          </a:p>
        </p:txBody>
      </p:sp>
      <p:pic>
        <p:nvPicPr>
          <p:cNvPr id="37" name="Picture 85" descr="cloud-blank-white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88" y="658572"/>
            <a:ext cx="2128251" cy="13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http://freeallsoftwares.com/wp-content/uploads/2010/11/JAVA-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88" y="4461637"/>
            <a:ext cx="2362640" cy="18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14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" y="137160"/>
            <a:ext cx="8239125" cy="524992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b="0" dirty="0"/>
              <a:t>Java-SalesForce.come Integration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30"/>
            <a:ext cx="9144000" cy="61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392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22" y="231610"/>
            <a:ext cx="8239126" cy="853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Boomi’s Capabilities your Advantage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</p:nvPr>
        </p:nvSpPr>
        <p:spPr>
          <a:xfrm>
            <a:off x="742950" y="6449218"/>
            <a:ext cx="1066800" cy="154782"/>
          </a:xfrm>
        </p:spPr>
        <p:txBody>
          <a:bodyPr/>
          <a:lstStyle/>
          <a:p>
            <a:r>
              <a:rPr lang="en-US" dirty="0" smtClean="0"/>
              <a:t>Dell Confidential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1193" y="1533521"/>
            <a:ext cx="7874880" cy="548640"/>
            <a:chOff x="600771" y="1404719"/>
            <a:chExt cx="7874880" cy="548640"/>
          </a:xfrm>
        </p:grpSpPr>
        <p:sp>
          <p:nvSpPr>
            <p:cNvPr id="19" name="Rounded Rectangle 18"/>
            <p:cNvSpPr/>
            <p:nvPr/>
          </p:nvSpPr>
          <p:spPr bwMode="gray">
            <a:xfrm>
              <a:off x="1030514" y="1458671"/>
              <a:ext cx="7445137" cy="440737"/>
            </a:xfrm>
            <a:prstGeom prst="roundRect">
              <a:avLst>
                <a:gd name="adj" fmla="val 7340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Drag and drop workflow </a:t>
              </a:r>
              <a:r>
                <a:rPr lang="en-US" sz="2000" dirty="0">
                  <a:latin typeface="+mn-lt"/>
                </a:rPr>
                <a:t>— </a:t>
              </a:r>
              <a:r>
                <a:rPr lang="en-US" sz="2000" dirty="0" smtClean="0">
                  <a:latin typeface="+mn-lt"/>
                </a:rPr>
                <a:t>no coding </a:t>
              </a:r>
              <a:r>
                <a:rPr lang="en-US" sz="2000" dirty="0">
                  <a:latin typeface="+mn-lt"/>
                </a:rPr>
                <a:t>required</a:t>
              </a: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gray">
            <a:xfrm>
              <a:off x="600771" y="1404719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2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1193" y="2104999"/>
            <a:ext cx="7874880" cy="548640"/>
            <a:chOff x="600771" y="2045818"/>
            <a:chExt cx="7874880" cy="548640"/>
          </a:xfrm>
        </p:grpSpPr>
        <p:sp>
          <p:nvSpPr>
            <p:cNvPr id="20" name="Rounded Rectangle 19"/>
            <p:cNvSpPr/>
            <p:nvPr/>
          </p:nvSpPr>
          <p:spPr bwMode="gray">
            <a:xfrm>
              <a:off x="1030514" y="2099770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Support for simple to </a:t>
              </a:r>
              <a:r>
                <a:rPr lang="en-US" sz="2000" b="1" dirty="0" smtClean="0">
                  <a:latin typeface="+mn-lt"/>
                </a:rPr>
                <a:t>complex </a:t>
              </a:r>
              <a:r>
                <a:rPr lang="en-US" sz="2000" dirty="0" smtClean="0">
                  <a:latin typeface="+mn-lt"/>
                </a:rPr>
                <a:t>business </a:t>
              </a:r>
              <a:r>
                <a:rPr lang="en-US" sz="2000" dirty="0">
                  <a:latin typeface="+mn-lt"/>
                </a:rPr>
                <a:t>logic</a:t>
              </a: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gray">
            <a:xfrm>
              <a:off x="600771" y="2045818"/>
              <a:ext cx="548640" cy="548640"/>
            </a:xfrm>
            <a:prstGeom prst="ellipse">
              <a:avLst/>
            </a:prstGeom>
            <a:solidFill>
              <a:schemeClr val="accent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3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1193" y="2676477"/>
            <a:ext cx="7874880" cy="548640"/>
            <a:chOff x="600771" y="2686917"/>
            <a:chExt cx="7874880" cy="548640"/>
          </a:xfrm>
        </p:grpSpPr>
        <p:sp>
          <p:nvSpPr>
            <p:cNvPr id="21" name="Rounded Rectangle 20"/>
            <p:cNvSpPr/>
            <p:nvPr/>
          </p:nvSpPr>
          <p:spPr bwMode="gray">
            <a:xfrm>
              <a:off x="1030514" y="2740869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Simple wizards </a:t>
              </a:r>
              <a:r>
                <a:rPr lang="en-US" sz="2000" dirty="0">
                  <a:latin typeface="+mn-lt"/>
                </a:rPr>
                <a:t>for browsing applications</a:t>
              </a: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gray">
            <a:xfrm>
              <a:off x="600771" y="2686917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4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193" y="962043"/>
            <a:ext cx="7874880" cy="548640"/>
            <a:chOff x="600771" y="746143"/>
            <a:chExt cx="7874880" cy="548640"/>
          </a:xfrm>
        </p:grpSpPr>
        <p:sp>
          <p:nvSpPr>
            <p:cNvPr id="46" name="Rounded Rectangle 45"/>
            <p:cNvSpPr/>
            <p:nvPr/>
          </p:nvSpPr>
          <p:spPr bwMode="gray">
            <a:xfrm>
              <a:off x="1030514" y="800095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Enterprise Integration </a:t>
              </a:r>
              <a:r>
                <a:rPr lang="en-US" sz="2000" b="1" dirty="0" smtClean="0">
                  <a:latin typeface="+mn-lt"/>
                </a:rPr>
                <a:t>capability </a:t>
              </a:r>
              <a:r>
                <a:rPr lang="en-US" sz="2000" dirty="0" smtClean="0">
                  <a:latin typeface="+mn-lt"/>
                </a:rPr>
                <a:t>at </a:t>
              </a:r>
              <a:r>
                <a:rPr lang="en-US" sz="2000" dirty="0">
                  <a:latin typeface="+mn-lt"/>
                </a:rPr>
                <a:t>a </a:t>
              </a:r>
              <a:r>
                <a:rPr lang="en-US" sz="2000" dirty="0" smtClean="0">
                  <a:latin typeface="+mn-lt"/>
                </a:rPr>
                <a:t>fraction </a:t>
              </a:r>
              <a:r>
                <a:rPr lang="en-US" sz="2000" dirty="0">
                  <a:latin typeface="+mn-lt"/>
                </a:rPr>
                <a:t>of the </a:t>
              </a:r>
              <a:r>
                <a:rPr lang="en-US" sz="2000" dirty="0" smtClean="0">
                  <a:latin typeface="+mn-lt"/>
                </a:rPr>
                <a:t>cost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gray">
            <a:xfrm>
              <a:off x="600771" y="746143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1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1193" y="3247955"/>
            <a:ext cx="7874880" cy="548640"/>
            <a:chOff x="600771" y="3328016"/>
            <a:chExt cx="7874880" cy="548640"/>
          </a:xfrm>
        </p:grpSpPr>
        <p:sp>
          <p:nvSpPr>
            <p:cNvPr id="13" name="Rounded Rectangle 12"/>
            <p:cNvSpPr/>
            <p:nvPr/>
          </p:nvSpPr>
          <p:spPr bwMode="gray">
            <a:xfrm>
              <a:off x="1030514" y="3381968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Access to hundreds of applications </a:t>
              </a:r>
              <a:r>
                <a:rPr lang="en-US" sz="2000" dirty="0">
                  <a:latin typeface="+mn-lt"/>
                </a:rPr>
                <a:t>and data sources</a:t>
              </a: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gray">
            <a:xfrm>
              <a:off x="600771" y="3328016"/>
              <a:ext cx="548640" cy="54864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93" y="3839101"/>
            <a:ext cx="7871338" cy="548640"/>
            <a:chOff x="604313" y="4610214"/>
            <a:chExt cx="7871338" cy="548640"/>
          </a:xfrm>
        </p:grpSpPr>
        <p:sp>
          <p:nvSpPr>
            <p:cNvPr id="22" name="Rounded Rectangle 21"/>
            <p:cNvSpPr/>
            <p:nvPr/>
          </p:nvSpPr>
          <p:spPr bwMode="gray">
            <a:xfrm>
              <a:off x="1030514" y="4664166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Any-to-any data transformation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gray">
            <a:xfrm>
              <a:off x="604313" y="4610214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7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1193" y="4410579"/>
            <a:ext cx="7865558" cy="548640"/>
            <a:chOff x="610093" y="5251312"/>
            <a:chExt cx="7865558" cy="548640"/>
          </a:xfrm>
        </p:grpSpPr>
        <p:sp>
          <p:nvSpPr>
            <p:cNvPr id="26" name="Rounded Rectangle 25"/>
            <p:cNvSpPr/>
            <p:nvPr/>
          </p:nvSpPr>
          <p:spPr bwMode="gray">
            <a:xfrm>
              <a:off x="1030514" y="5305264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Industry certified security </a:t>
              </a:r>
              <a:r>
                <a:rPr lang="en-US" sz="2000" dirty="0">
                  <a:latin typeface="+mn-lt"/>
                </a:rPr>
                <a:t>model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gray">
            <a:xfrm>
              <a:off x="610093" y="5251312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8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1193" y="5013585"/>
            <a:ext cx="7865558" cy="548640"/>
            <a:chOff x="597393" y="5851363"/>
            <a:chExt cx="7865558" cy="548640"/>
          </a:xfrm>
        </p:grpSpPr>
        <p:sp>
          <p:nvSpPr>
            <p:cNvPr id="25" name="Rounded Rectangle 24"/>
            <p:cNvSpPr/>
            <p:nvPr/>
          </p:nvSpPr>
          <p:spPr bwMode="gray">
            <a:xfrm>
              <a:off x="1017814" y="5905315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Build your own </a:t>
              </a:r>
              <a:r>
                <a:rPr lang="en-US" sz="2000" dirty="0">
                  <a:latin typeface="+mn-lt"/>
                </a:rPr>
                <a:t>new connectors </a:t>
              </a:r>
              <a:endParaRPr lang="en-US" sz="2000" b="1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gray">
            <a:xfrm>
              <a:off x="597393" y="5851363"/>
              <a:ext cx="548640" cy="548640"/>
            </a:xfrm>
            <a:prstGeom prst="ellipse">
              <a:avLst/>
            </a:prstGeom>
            <a:solidFill>
              <a:schemeClr val="accent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9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9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22" y="231610"/>
            <a:ext cx="8239126" cy="853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Integration Cloud Features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</p:nvPr>
        </p:nvSpPr>
        <p:spPr>
          <a:xfrm>
            <a:off x="742950" y="6449218"/>
            <a:ext cx="1066800" cy="154782"/>
          </a:xfrm>
        </p:spPr>
        <p:txBody>
          <a:bodyPr/>
          <a:lstStyle/>
          <a:p>
            <a:r>
              <a:rPr lang="en-US" dirty="0" smtClean="0"/>
              <a:t>Dell Confidential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1193" y="1533521"/>
            <a:ext cx="7874880" cy="548640"/>
            <a:chOff x="600771" y="1404719"/>
            <a:chExt cx="7874880" cy="548640"/>
          </a:xfrm>
        </p:grpSpPr>
        <p:sp>
          <p:nvSpPr>
            <p:cNvPr id="19" name="Rounded Rectangle 18"/>
            <p:cNvSpPr/>
            <p:nvPr/>
          </p:nvSpPr>
          <p:spPr bwMode="gray">
            <a:xfrm>
              <a:off x="1030514" y="1458671"/>
              <a:ext cx="7445137" cy="440737"/>
            </a:xfrm>
            <a:prstGeom prst="roundRect">
              <a:avLst>
                <a:gd name="adj" fmla="val 7340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Automatic Updates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gray">
            <a:xfrm>
              <a:off x="600771" y="1404719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2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1193" y="2104999"/>
            <a:ext cx="7874880" cy="548640"/>
            <a:chOff x="600771" y="2045818"/>
            <a:chExt cx="7874880" cy="548640"/>
          </a:xfrm>
        </p:grpSpPr>
        <p:sp>
          <p:nvSpPr>
            <p:cNvPr id="20" name="Rounded Rectangle 19"/>
            <p:cNvSpPr/>
            <p:nvPr/>
          </p:nvSpPr>
          <p:spPr bwMode="gray">
            <a:xfrm>
              <a:off x="1030514" y="2099770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Usage based pricing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gray">
            <a:xfrm>
              <a:off x="600771" y="2045818"/>
              <a:ext cx="548640" cy="548640"/>
            </a:xfrm>
            <a:prstGeom prst="ellipse">
              <a:avLst/>
            </a:prstGeom>
            <a:solidFill>
              <a:schemeClr val="accent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3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1193" y="2676477"/>
            <a:ext cx="7874880" cy="548640"/>
            <a:chOff x="600771" y="2686917"/>
            <a:chExt cx="7874880" cy="548640"/>
          </a:xfrm>
        </p:grpSpPr>
        <p:sp>
          <p:nvSpPr>
            <p:cNvPr id="21" name="Rounded Rectangle 20"/>
            <p:cNvSpPr/>
            <p:nvPr/>
          </p:nvSpPr>
          <p:spPr bwMode="gray">
            <a:xfrm>
              <a:off x="1030514" y="2740869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Multi-tenant architecture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gray">
            <a:xfrm>
              <a:off x="600771" y="2686917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4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193" y="962043"/>
            <a:ext cx="7874880" cy="548640"/>
            <a:chOff x="600771" y="746143"/>
            <a:chExt cx="7874880" cy="548640"/>
          </a:xfrm>
        </p:grpSpPr>
        <p:sp>
          <p:nvSpPr>
            <p:cNvPr id="46" name="Rounded Rectangle 45"/>
            <p:cNvSpPr/>
            <p:nvPr/>
          </p:nvSpPr>
          <p:spPr bwMode="gray">
            <a:xfrm>
              <a:off x="1030514" y="800095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No hardware/software to install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 bwMode="gray">
            <a:xfrm>
              <a:off x="600771" y="746143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1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1193" y="3247955"/>
            <a:ext cx="7874880" cy="548640"/>
            <a:chOff x="600771" y="3328016"/>
            <a:chExt cx="7874880" cy="548640"/>
          </a:xfrm>
        </p:grpSpPr>
        <p:sp>
          <p:nvSpPr>
            <p:cNvPr id="13" name="Rounded Rectangle 12"/>
            <p:cNvSpPr/>
            <p:nvPr/>
          </p:nvSpPr>
          <p:spPr bwMode="gray">
            <a:xfrm>
              <a:off x="1030514" y="3381968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Globally accessible via any Internet browser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gray">
            <a:xfrm>
              <a:off x="600771" y="3328016"/>
              <a:ext cx="548640" cy="54864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1193" y="3819433"/>
            <a:ext cx="7874880" cy="548640"/>
            <a:chOff x="600771" y="3960244"/>
            <a:chExt cx="7874880" cy="548640"/>
          </a:xfrm>
        </p:grpSpPr>
        <p:sp>
          <p:nvSpPr>
            <p:cNvPr id="18" name="Rounded Rectangle 17"/>
            <p:cNvSpPr/>
            <p:nvPr/>
          </p:nvSpPr>
          <p:spPr bwMode="gray">
            <a:xfrm>
              <a:off x="1030514" y="4014196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Boomi Suggest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gray">
            <a:xfrm>
              <a:off x="600771" y="3960244"/>
              <a:ext cx="548640" cy="548640"/>
            </a:xfrm>
            <a:prstGeom prst="ellipse">
              <a:avLst/>
            </a:prstGeom>
            <a:solidFill>
              <a:schemeClr val="accent5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6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93" y="5005785"/>
            <a:ext cx="7871338" cy="548640"/>
            <a:chOff x="604313" y="4610214"/>
            <a:chExt cx="7871338" cy="548640"/>
          </a:xfrm>
        </p:grpSpPr>
        <p:sp>
          <p:nvSpPr>
            <p:cNvPr id="22" name="Rounded Rectangle 21"/>
            <p:cNvSpPr/>
            <p:nvPr/>
          </p:nvSpPr>
          <p:spPr bwMode="gray">
            <a:xfrm>
              <a:off x="1030514" y="4664166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Feedback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gray">
            <a:xfrm>
              <a:off x="604313" y="4610214"/>
              <a:ext cx="548640" cy="548640"/>
            </a:xfrm>
            <a:prstGeom prst="ellipse">
              <a:avLst/>
            </a:prstGeom>
            <a:solidFill>
              <a:schemeClr val="accent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8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1193" y="5577263"/>
            <a:ext cx="7865558" cy="548640"/>
            <a:chOff x="610093" y="5251312"/>
            <a:chExt cx="7865558" cy="548640"/>
          </a:xfrm>
        </p:grpSpPr>
        <p:sp>
          <p:nvSpPr>
            <p:cNvPr id="26" name="Rounded Rectangle 25"/>
            <p:cNvSpPr/>
            <p:nvPr/>
          </p:nvSpPr>
          <p:spPr bwMode="gray">
            <a:xfrm>
              <a:off x="1030514" y="5305264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 smtClean="0">
                  <a:latin typeface="+mn-lt"/>
                </a:rPr>
                <a:t>Vibrant Community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gray">
            <a:xfrm>
              <a:off x="610093" y="5251312"/>
              <a:ext cx="548640" cy="548640"/>
            </a:xfrm>
            <a:prstGeom prst="ellipse">
              <a:avLst/>
            </a:prstGeom>
            <a:solidFill>
              <a:schemeClr val="accent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9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7465" y="4413281"/>
            <a:ext cx="7874880" cy="548640"/>
            <a:chOff x="600771" y="3960244"/>
            <a:chExt cx="7874880" cy="548640"/>
          </a:xfrm>
        </p:grpSpPr>
        <p:sp>
          <p:nvSpPr>
            <p:cNvPr id="30" name="Rounded Rectangle 29"/>
            <p:cNvSpPr/>
            <p:nvPr/>
          </p:nvSpPr>
          <p:spPr bwMode="gray">
            <a:xfrm>
              <a:off x="1030514" y="4014196"/>
              <a:ext cx="7445137" cy="440737"/>
            </a:xfrm>
            <a:prstGeom prst="roundRect">
              <a:avLst>
                <a:gd name="adj" fmla="val 8272"/>
              </a:avLst>
            </a:prstGeom>
            <a:solidFill>
              <a:schemeClr val="tx2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457200" rtlCol="0" anchor="ctr"/>
            <a:lstStyle/>
            <a:p>
              <a:r>
                <a:rPr lang="en-US" sz="2000" b="1" dirty="0">
                  <a:latin typeface="+mn-lt"/>
                </a:rPr>
                <a:t>Massive scalability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gray">
            <a:xfrm>
              <a:off x="600771" y="3960244"/>
              <a:ext cx="548640" cy="54864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000" b="1" kern="0" dirty="0" smtClean="0">
                  <a:solidFill>
                    <a:srgbClr val="FFFFFF"/>
                  </a:solidFill>
                  <a:latin typeface="+mn-lt"/>
                </a:rPr>
                <a:t>7</a:t>
              </a:r>
              <a:endParaRPr lang="en-US" sz="2000" b="1" kern="0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6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22" y="231610"/>
            <a:ext cx="8239126" cy="853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</p:nvPr>
        </p:nvSpPr>
        <p:spPr>
          <a:xfrm>
            <a:off x="742950" y="6449218"/>
            <a:ext cx="1066800" cy="154782"/>
          </a:xfrm>
        </p:spPr>
        <p:txBody>
          <a:bodyPr/>
          <a:lstStyle/>
          <a:p>
            <a:r>
              <a:rPr lang="en-US" dirty="0" smtClean="0"/>
              <a:t>Dell Confidential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14248094"/>
              </p:ext>
            </p:extLst>
          </p:nvPr>
        </p:nvGraphicFramePr>
        <p:xfrm>
          <a:off x="236484" y="1349703"/>
          <a:ext cx="81823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98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0571" y="3094990"/>
            <a:ext cx="8229600" cy="60939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+mj-lt"/>
                <a:cs typeface="Microsoft Uighur" pitchFamily="2" charset="-78"/>
              </a:rPr>
              <a:t>Thank you</a:t>
            </a:r>
            <a:endParaRPr lang="en-US" sz="4400" dirty="0">
              <a:latin typeface="+mj-lt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73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263462" cy="36576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7199" y="457199"/>
            <a:ext cx="4766441" cy="4619297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</a:pPr>
            <a:r>
              <a:rPr lang="en-US" dirty="0"/>
              <a:t>Enterprise IT Landscape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ts val="23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Dell Boomi </a:t>
            </a:r>
            <a:r>
              <a:rPr lang="en-US" dirty="0" err="1"/>
              <a:t>AtomSphere</a:t>
            </a:r>
            <a:endParaRPr lang="en-US" dirty="0"/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 err="1"/>
              <a:t>AtomSphere</a:t>
            </a:r>
            <a:r>
              <a:rPr lang="en-US" dirty="0"/>
              <a:t> Core Component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/>
              <a:t>True Multi-tenancy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/>
              <a:t>Distributed Architecture</a:t>
            </a:r>
            <a:endParaRPr lang="en-US" kern="0" dirty="0" smtClean="0">
              <a:latin typeface="Museo Sans For Dell" pitchFamily="2" charset="0"/>
              <a:ea typeface="Museo Sans For Dell" pitchFamily="2" charset="0"/>
              <a:cs typeface="Museo Sans For Dell" pitchFamily="2" charset="0"/>
            </a:endParaRP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/>
              <a:t>Boomi in your </a:t>
            </a:r>
            <a:r>
              <a:rPr lang="en-US" dirty="0" smtClean="0"/>
              <a:t>Enterprise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/>
              <a:t>Simple </a:t>
            </a:r>
            <a:r>
              <a:rPr lang="en-US" dirty="0" smtClean="0"/>
              <a:t>integration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 </a:t>
            </a:r>
            <a:endParaRPr lang="en-US" dirty="0" smtClean="0"/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Advantage and Features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Quick live demo</a:t>
            </a: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endParaRPr lang="en-US" kern="0" dirty="0" smtClean="0">
              <a:latin typeface="Museo Sans For Dell" pitchFamily="2" charset="0"/>
              <a:ea typeface="Museo Sans For Dell" pitchFamily="2" charset="0"/>
              <a:cs typeface="Museo Sans For Dell" pitchFamily="2" charset="0"/>
            </a:endParaRPr>
          </a:p>
          <a:p>
            <a:pPr marL="228600" lvl="0" indent="-228600" eaLnBrk="0" hangingPunct="0">
              <a:spcBef>
                <a:spcPts val="475"/>
              </a:spcBef>
              <a:spcAft>
                <a:spcPts val="238"/>
              </a:spcAft>
              <a:buFont typeface="Arial" pitchFamily="34" charset="0"/>
              <a:buChar char="•"/>
              <a:defRPr/>
            </a:pPr>
            <a:endParaRPr lang="en-US" kern="0" dirty="0">
              <a:latin typeface="Museo Sans For Dell" pitchFamily="2" charset="0"/>
              <a:ea typeface="Museo Sans For Dell" pitchFamily="2" charset="0"/>
              <a:cs typeface="Museo Sans For Dell" pitchFamily="2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475"/>
              </a:spcBef>
              <a:spcAft>
                <a:spcPts val="23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ans For Dell" pitchFamily="2" charset="0"/>
              <a:ea typeface="Museo Sans For Dell" pitchFamily="2" charset="0"/>
              <a:cs typeface="Museo Sans For D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8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3</a:t>
            </a:fld>
            <a:endParaRPr lang="en-US" dirty="0">
              <a:solidFill>
                <a:srgbClr val="AAAAAA"/>
              </a:solidFill>
            </a:endParaRPr>
          </a:p>
        </p:txBody>
      </p:sp>
      <p:pic>
        <p:nvPicPr>
          <p:cNvPr id="6" name="Picture 5" descr="Atomsphere-Clouds-Blank.png"/>
          <p:cNvPicPr>
            <a:picLocks noChangeAspect="1"/>
          </p:cNvPicPr>
          <p:nvPr/>
        </p:nvPicPr>
        <p:blipFill>
          <a:blip r:embed="rId2" cstate="print"/>
          <a:srcRect l="8848" r="8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ms-dynami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39926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s-dynami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413" y="4656138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s-dynamic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662" y="4826717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ms-dynamic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865" y="5002990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loud-twit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2667000"/>
            <a:ext cx="1189219" cy="762000"/>
          </a:xfrm>
          <a:prstGeom prst="rect">
            <a:avLst/>
          </a:prstGeom>
        </p:spPr>
      </p:pic>
      <p:pic>
        <p:nvPicPr>
          <p:cNvPr id="12" name="Picture 11" descr="cloud-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2980" y="3124200"/>
            <a:ext cx="1189220" cy="762000"/>
          </a:xfrm>
          <a:prstGeom prst="rect">
            <a:avLst/>
          </a:prstGeom>
        </p:spPr>
      </p:pic>
      <p:pic>
        <p:nvPicPr>
          <p:cNvPr id="13" name="Picture 12" descr="cloud-twit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1694" y="1380374"/>
            <a:ext cx="1161831" cy="744451"/>
          </a:xfrm>
          <a:prstGeom prst="rect">
            <a:avLst/>
          </a:prstGeom>
        </p:spPr>
      </p:pic>
      <p:pic>
        <p:nvPicPr>
          <p:cNvPr id="14" name="Picture 13" descr="cloud-twit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1828800"/>
            <a:ext cx="1189219" cy="762000"/>
          </a:xfrm>
          <a:prstGeom prst="rect">
            <a:avLst/>
          </a:prstGeom>
        </p:spPr>
      </p:pic>
      <p:pic>
        <p:nvPicPr>
          <p:cNvPr id="15" name="Picture 14" descr="cloud-twitt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371600"/>
            <a:ext cx="1189219" cy="761999"/>
          </a:xfrm>
          <a:prstGeom prst="rect">
            <a:avLst/>
          </a:prstGeom>
        </p:spPr>
      </p:pic>
      <p:pic>
        <p:nvPicPr>
          <p:cNvPr id="16" name="Picture 15" descr="cloud-twitt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34000" y="1828800"/>
            <a:ext cx="1189219" cy="761999"/>
          </a:xfrm>
          <a:prstGeom prst="rect">
            <a:avLst/>
          </a:prstGeom>
        </p:spPr>
      </p:pic>
      <p:pic>
        <p:nvPicPr>
          <p:cNvPr id="17" name="Picture 16" descr="cloud-twit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8401" y="2667001"/>
            <a:ext cx="1189216" cy="761998"/>
          </a:xfrm>
          <a:prstGeom prst="rect">
            <a:avLst/>
          </a:prstGeom>
        </p:spPr>
      </p:pic>
      <p:pic>
        <p:nvPicPr>
          <p:cNvPr id="18" name="Picture 17" descr="cloud-twitt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1800" y="3124200"/>
            <a:ext cx="1189218" cy="761998"/>
          </a:xfrm>
          <a:prstGeom prst="rect">
            <a:avLst/>
          </a:prstGeom>
        </p:spPr>
      </p:pic>
      <p:pic>
        <p:nvPicPr>
          <p:cNvPr id="19" name="Picture 18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0" y="1371600"/>
            <a:ext cx="1227396" cy="768350"/>
          </a:xfrm>
          <a:prstGeom prst="rect">
            <a:avLst/>
          </a:prstGeom>
        </p:spPr>
      </p:pic>
      <p:pic>
        <p:nvPicPr>
          <p:cNvPr id="20" name="Picture 19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2514600"/>
            <a:ext cx="1227396" cy="768350"/>
          </a:xfrm>
          <a:prstGeom prst="rect">
            <a:avLst/>
          </a:prstGeom>
        </p:spPr>
      </p:pic>
      <p:pic>
        <p:nvPicPr>
          <p:cNvPr id="21" name="Picture 20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0" y="2514600"/>
            <a:ext cx="1227396" cy="768350"/>
          </a:xfrm>
          <a:prstGeom prst="rect">
            <a:avLst/>
          </a:prstGeom>
        </p:spPr>
      </p:pic>
      <p:pic>
        <p:nvPicPr>
          <p:cNvPr id="22" name="Picture 21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48400" y="1371600"/>
            <a:ext cx="1227396" cy="7683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2783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Social Networks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1640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PaaS Apps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8698" y="1640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Cloud Services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4098" y="2783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SaaS Apps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381000" y="228600"/>
            <a:ext cx="8382000" cy="82769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kern="0" dirty="0">
                <a:solidFill>
                  <a:srgbClr val="244B76"/>
                </a:solidFill>
              </a:rPr>
              <a:t>Enterprise </a:t>
            </a:r>
            <a:r>
              <a:rPr lang="en-US" sz="3200" kern="0" dirty="0" smtClean="0">
                <a:solidFill>
                  <a:srgbClr val="244B76"/>
                </a:solidFill>
              </a:rPr>
              <a:t>IT Land </a:t>
            </a:r>
            <a:r>
              <a:rPr lang="en-US" sz="3200" kern="0" dirty="0">
                <a:solidFill>
                  <a:srgbClr val="244B76"/>
                </a:solidFill>
              </a:rPr>
              <a:t>space </a:t>
            </a:r>
            <a:r>
              <a:rPr lang="en-US" sz="3200" kern="0" dirty="0" smtClean="0">
                <a:solidFill>
                  <a:srgbClr val="244B76"/>
                </a:solidFill>
              </a:rPr>
              <a:t>…</a:t>
            </a:r>
            <a:endParaRPr lang="en-US" sz="3200" kern="0" dirty="0">
              <a:solidFill>
                <a:srgbClr val="244B76"/>
              </a:solidFill>
            </a:endParaRPr>
          </a:p>
        </p:txBody>
      </p:sp>
      <p:pic>
        <p:nvPicPr>
          <p:cNvPr id="29" name="Picture 6" descr="http://t1.gstatic.com/images?q=tbn:ANd9GcT8qOWOu2TWo5by8yH3BGyFJ9NGq0izYkuDYH-jujINtY5M0E5m5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00" y="4707654"/>
            <a:ext cx="714199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1986455" y="5711887"/>
            <a:ext cx="5389953" cy="407641"/>
          </a:xfrm>
          <a:prstGeom prst="left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Enterprise Service Bus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1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omsphere-Clouds-Blank.png"/>
          <p:cNvPicPr>
            <a:picLocks noChangeAspect="1"/>
          </p:cNvPicPr>
          <p:nvPr/>
        </p:nvPicPr>
        <p:blipFill>
          <a:blip r:embed="rId2" cstate="print"/>
          <a:srcRect l="8848" r="8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9155" name="Picture 2" descr="ms-dynami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39926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ms-dynamic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413" y="4656138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ms-dynamic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662" y="4826717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ms-dynamic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865" y="5002990"/>
            <a:ext cx="1603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oud-twit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2667000"/>
            <a:ext cx="1189219" cy="762000"/>
          </a:xfrm>
          <a:prstGeom prst="rect">
            <a:avLst/>
          </a:prstGeom>
        </p:spPr>
      </p:pic>
      <p:pic>
        <p:nvPicPr>
          <p:cNvPr id="9" name="Picture 8" descr="cloud-twitt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72980" y="3124200"/>
            <a:ext cx="1189220" cy="762000"/>
          </a:xfrm>
          <a:prstGeom prst="rect">
            <a:avLst/>
          </a:prstGeom>
        </p:spPr>
      </p:pic>
      <p:pic>
        <p:nvPicPr>
          <p:cNvPr id="12" name="Picture 11" descr="cloud-twit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1694" y="1380374"/>
            <a:ext cx="1161831" cy="744451"/>
          </a:xfrm>
          <a:prstGeom prst="rect">
            <a:avLst/>
          </a:prstGeom>
        </p:spPr>
      </p:pic>
      <p:pic>
        <p:nvPicPr>
          <p:cNvPr id="11" name="Picture 10" descr="cloud-twit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1828800"/>
            <a:ext cx="1189219" cy="762000"/>
          </a:xfrm>
          <a:prstGeom prst="rect">
            <a:avLst/>
          </a:prstGeom>
        </p:spPr>
      </p:pic>
      <p:pic>
        <p:nvPicPr>
          <p:cNvPr id="13" name="Picture 12" descr="cloud-twitt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371600"/>
            <a:ext cx="1189219" cy="761999"/>
          </a:xfrm>
          <a:prstGeom prst="rect">
            <a:avLst/>
          </a:prstGeom>
        </p:spPr>
      </p:pic>
      <p:pic>
        <p:nvPicPr>
          <p:cNvPr id="14" name="Picture 13" descr="cloud-twitt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34000" y="1828800"/>
            <a:ext cx="1189219" cy="761999"/>
          </a:xfrm>
          <a:prstGeom prst="rect">
            <a:avLst/>
          </a:prstGeom>
        </p:spPr>
      </p:pic>
      <p:pic>
        <p:nvPicPr>
          <p:cNvPr id="15" name="Picture 14" descr="cloud-twit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8401" y="2667001"/>
            <a:ext cx="1189216" cy="761998"/>
          </a:xfrm>
          <a:prstGeom prst="rect">
            <a:avLst/>
          </a:prstGeom>
        </p:spPr>
      </p:pic>
      <p:pic>
        <p:nvPicPr>
          <p:cNvPr id="16" name="Picture 15" descr="cloud-twitt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1800" y="3124200"/>
            <a:ext cx="1189218" cy="761998"/>
          </a:xfrm>
          <a:prstGeom prst="rect">
            <a:avLst/>
          </a:prstGeom>
        </p:spPr>
      </p:pic>
      <p:pic>
        <p:nvPicPr>
          <p:cNvPr id="17" name="Picture 16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0" y="1371600"/>
            <a:ext cx="1227396" cy="768350"/>
          </a:xfrm>
          <a:prstGeom prst="rect">
            <a:avLst/>
          </a:prstGeom>
        </p:spPr>
      </p:pic>
      <p:pic>
        <p:nvPicPr>
          <p:cNvPr id="18" name="Picture 17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1000" y="2514600"/>
            <a:ext cx="1227396" cy="768350"/>
          </a:xfrm>
          <a:prstGeom prst="rect">
            <a:avLst/>
          </a:prstGeom>
        </p:spPr>
      </p:pic>
      <p:pic>
        <p:nvPicPr>
          <p:cNvPr id="19" name="Picture 18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0" y="2514600"/>
            <a:ext cx="1227396" cy="768350"/>
          </a:xfrm>
          <a:prstGeom prst="rect">
            <a:avLst/>
          </a:prstGeom>
        </p:spPr>
      </p:pic>
      <p:pic>
        <p:nvPicPr>
          <p:cNvPr id="20" name="Picture 19" descr="cloud-blank-white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48400" y="1371600"/>
            <a:ext cx="1227396" cy="768350"/>
          </a:xfrm>
          <a:prstGeom prst="rect">
            <a:avLst/>
          </a:prstGeom>
        </p:spPr>
      </p:pic>
      <p:pic>
        <p:nvPicPr>
          <p:cNvPr id="21" name="Picture 20" descr="cloud-boomi-aspher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89571" y="2438400"/>
            <a:ext cx="3164858" cy="1981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" y="2783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Social Networks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0200" y="1640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PaaS Apps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8698" y="1640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Cloud Services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4098" y="2783359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406F85"/>
                </a:solidFill>
                <a:latin typeface="Helvetica"/>
                <a:cs typeface="Helvetica"/>
              </a:rPr>
              <a:t>SaaS Apps</a:t>
            </a:r>
            <a:endParaRPr lang="en-US" sz="900" b="1" dirty="0">
              <a:solidFill>
                <a:srgbClr val="406F85"/>
              </a:solidFill>
              <a:latin typeface="Helvetica"/>
              <a:cs typeface="Helvetica"/>
            </a:endParaRPr>
          </a:p>
        </p:txBody>
      </p:sp>
      <p:sp>
        <p:nvSpPr>
          <p:cNvPr id="29" name="Title 5"/>
          <p:cNvSpPr txBox="1">
            <a:spLocks/>
          </p:cNvSpPr>
          <p:nvPr/>
        </p:nvSpPr>
        <p:spPr>
          <a:xfrm>
            <a:off x="381000" y="228600"/>
            <a:ext cx="8382000" cy="1143000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en-US" sz="3200" kern="0" dirty="0">
                <a:solidFill>
                  <a:srgbClr val="244B76"/>
                </a:solidFill>
              </a:rPr>
              <a:t>Dell Boomi Integration to the rescue …</a:t>
            </a:r>
          </a:p>
        </p:txBody>
      </p:sp>
      <p:pic>
        <p:nvPicPr>
          <p:cNvPr id="1030" name="Picture 6" descr="http://t1.gstatic.com/images?q=tbn:ANd9GcT8qOWOu2TWo5by8yH3BGyFJ9NGq0izYkuDYH-jujINtY5M0E5m5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00" y="4707654"/>
            <a:ext cx="714199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77727" y="232626"/>
            <a:ext cx="8239126" cy="853560"/>
          </a:xfrm>
        </p:spPr>
        <p:txBody>
          <a:bodyPr/>
          <a:lstStyle/>
          <a:p>
            <a:r>
              <a:rPr lang="en-US" sz="3200" b="0" dirty="0" smtClean="0"/>
              <a:t>What is Boomi AtomShpere</a:t>
            </a:r>
            <a:endParaRPr lang="en-US" sz="3200" b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508001" y="6427792"/>
            <a:ext cx="260349" cy="152399"/>
          </a:xfrm>
        </p:spPr>
        <p:txBody>
          <a:bodyPr/>
          <a:lstStyle/>
          <a:p>
            <a:fld id="{DBD5246C-868F-410A-AE52-FE248EDADC46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Dell Confidential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8717875"/>
              </p:ext>
            </p:extLst>
          </p:nvPr>
        </p:nvGraphicFramePr>
        <p:xfrm>
          <a:off x="373116" y="1072055"/>
          <a:ext cx="8171794" cy="515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0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477727" y="232626"/>
            <a:ext cx="8239126" cy="853560"/>
          </a:xfrm>
        </p:spPr>
        <p:txBody>
          <a:bodyPr/>
          <a:lstStyle/>
          <a:p>
            <a:r>
              <a:rPr lang="en-US" sz="3200" b="0" dirty="0" smtClean="0"/>
              <a:t>Core Components</a:t>
            </a:r>
            <a:endParaRPr lang="en-US" sz="3200" b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508001" y="6427792"/>
            <a:ext cx="260349" cy="152399"/>
          </a:xfrm>
        </p:spPr>
        <p:txBody>
          <a:bodyPr/>
          <a:lstStyle/>
          <a:p>
            <a:fld id="{DBD5246C-868F-410A-AE52-FE248EDADC46}" type="slidenum"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9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Dell Confidential</a:t>
            </a:r>
            <a:endParaRPr lang="en-US" sz="9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27" y="1198180"/>
            <a:ext cx="9002110" cy="5013434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891" y="1581745"/>
            <a:ext cx="8912763" cy="4267256"/>
            <a:chOff x="141891" y="1770937"/>
            <a:chExt cx="8912763" cy="4267256"/>
          </a:xfrm>
        </p:grpSpPr>
        <p:sp>
          <p:nvSpPr>
            <p:cNvPr id="8" name="Flowchart: Predefined Process 7"/>
            <p:cNvSpPr/>
            <p:nvPr/>
          </p:nvSpPr>
          <p:spPr>
            <a:xfrm>
              <a:off x="898634" y="4776959"/>
              <a:ext cx="7346732" cy="1040518"/>
            </a:xfrm>
            <a:prstGeom prst="flowChartPredefinedProcess">
              <a:avLst/>
            </a:prstGeom>
            <a:solidFill>
              <a:srgbClr val="00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11716" y="5139559"/>
              <a:ext cx="2522483" cy="536027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AtomSphere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19913" y="5139558"/>
              <a:ext cx="2522483" cy="536027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Atom/Molecule</a:t>
              </a:r>
              <a:endParaRPr lang="en-US" dirty="0"/>
            </a:p>
          </p:txBody>
        </p:sp>
        <p:sp>
          <p:nvSpPr>
            <p:cNvPr id="14" name="Flowchart: Predefined Process 13"/>
            <p:cNvSpPr/>
            <p:nvPr/>
          </p:nvSpPr>
          <p:spPr>
            <a:xfrm>
              <a:off x="909140" y="3620769"/>
              <a:ext cx="7346732" cy="898635"/>
            </a:xfrm>
            <a:prstGeom prst="flowChartPredefined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03729" y="3825721"/>
              <a:ext cx="1707987" cy="536027"/>
            </a:xfrm>
            <a:prstGeom prst="roundRect">
              <a:avLst/>
            </a:prstGeom>
            <a:solidFill>
              <a:srgbClr val="00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  Connectors</a:t>
              </a:r>
              <a:endParaRPr lang="en-US" sz="1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6621" y="3841433"/>
              <a:ext cx="1781502" cy="536027"/>
            </a:xfrm>
            <a:prstGeom prst="roundRect">
              <a:avLst/>
            </a:prstGeom>
            <a:solidFill>
              <a:srgbClr val="00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Cloud Commination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819099" y="3841433"/>
              <a:ext cx="1523943" cy="536027"/>
            </a:xfrm>
            <a:prstGeom prst="roundRect">
              <a:avLst/>
            </a:prstGeom>
            <a:solidFill>
              <a:srgbClr val="00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  Data Profile</a:t>
              </a:r>
              <a:endParaRPr lang="en-US" sz="1800" b="1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8188" y="3841433"/>
              <a:ext cx="1671053" cy="536027"/>
            </a:xfrm>
            <a:prstGeom prst="roundRect">
              <a:avLst/>
            </a:prstGeom>
            <a:solidFill>
              <a:srgbClr val="00B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  Data </a:t>
              </a:r>
              <a:r>
                <a:rPr lang="en-US" sz="1800" b="1" dirty="0"/>
                <a:t>Maps</a:t>
              </a:r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935412" y="2832469"/>
              <a:ext cx="7346732" cy="641119"/>
            </a:xfrm>
            <a:prstGeom prst="flowChartPredefined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Integration Process</a:t>
              </a:r>
              <a:endParaRPr lang="en-US" b="1" dirty="0"/>
            </a:p>
          </p:txBody>
        </p:sp>
        <p:sp>
          <p:nvSpPr>
            <p:cNvPr id="20" name="Flowchart: Predefined Process 19"/>
            <p:cNvSpPr/>
            <p:nvPr/>
          </p:nvSpPr>
          <p:spPr>
            <a:xfrm>
              <a:off x="898634" y="1770937"/>
              <a:ext cx="7346732" cy="898635"/>
            </a:xfrm>
            <a:prstGeom prst="flowChartPredefined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90760" y="1991601"/>
              <a:ext cx="1823605" cy="536027"/>
            </a:xfrm>
            <a:prstGeom prst="roundRect">
              <a:avLst/>
            </a:prstGeom>
            <a:solidFill>
              <a:schemeClr val="tx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APIs</a:t>
              </a:r>
              <a:endParaRPr lang="en-US" sz="1800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633616" y="1991601"/>
              <a:ext cx="1523943" cy="536027"/>
            </a:xfrm>
            <a:prstGeom prst="roundRect">
              <a:avLst/>
            </a:prstGeom>
            <a:solidFill>
              <a:schemeClr val="tx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/>
                <a:t>Scheduler</a:t>
              </a:r>
              <a:endParaRPr lang="en-US" sz="1800" b="1" dirty="0"/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141891" y="1770937"/>
              <a:ext cx="756744" cy="4267256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Securi</a:t>
              </a:r>
            </a:p>
            <a:p>
              <a:pPr algn="ctr"/>
              <a:r>
                <a:rPr lang="en-US" b="1" dirty="0" smtClean="0"/>
                <a:t>ty</a:t>
              </a:r>
              <a:endParaRPr lang="en-US" b="1" dirty="0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8297910" y="1770937"/>
              <a:ext cx="756744" cy="4046539"/>
            </a:xfrm>
            <a:prstGeom prst="upDown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Management</a:t>
              </a:r>
              <a:endParaRPr lang="en-US" b="1" dirty="0"/>
            </a:p>
          </p:txBody>
        </p:sp>
      </p:grpSp>
      <p:pic>
        <p:nvPicPr>
          <p:cNvPr id="1026" name="Picture 2" descr="http://en.community.dell.com/cfs-file.ashx/__key/CommunityServer.Blogs.Components.WeblogFiles/00.00.00.37.45/0410.dell_5F00_boomi_5F00_at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71" y="4682351"/>
            <a:ext cx="4288221" cy="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omi.com/files/image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62" y="38151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lp.boomi.com/download/attachments/6520916/plu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9" y="38152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weekeurope.co.uk/wp-content/uploads/2011/05/Boomi-AtomSph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75" y="4682351"/>
            <a:ext cx="1833922" cy="8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elp.boomi.com/download/attachments/8290379/route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63" y="37783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711716" y="4682351"/>
            <a:ext cx="2769437" cy="871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6" name="Picture 12" descr="http://www.boomi.com/forums/images/ca_serenity_darkblue/misc/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87" y="4893713"/>
            <a:ext cx="1991622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help.boomi.com/images/border/space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68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help.boomi.com/images/border/spacer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41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9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True Multi-tenancy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BD5246C-868F-410A-AE52-FE248EDADC46}" type="slidenum">
              <a:rPr lang="en-US" kern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pPr>
                <a:defRPr/>
              </a:pPr>
              <a:t>7</a:t>
            </a:fld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kern="0" dirty="0" smtClean="0">
                <a:solidFill>
                  <a:srgbClr val="444444">
                    <a:lumMod val="60000"/>
                    <a:lumOff val="40000"/>
                  </a:srgbClr>
                </a:solidFill>
              </a:rPr>
              <a:t> Dell Confidential</a:t>
            </a:r>
            <a:endParaRPr lang="en-US" kern="0" dirty="0">
              <a:solidFill>
                <a:srgbClr val="444444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26" name="Picture 2" descr="http://www.boomi.com/files/true-multi-tenan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1324303"/>
            <a:ext cx="7299434" cy="45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621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AAAA"/>
                </a:solidFill>
              </a:rPr>
              <a:t>Dell Confidential</a:t>
            </a:r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8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Boomi in your Enterprise</a:t>
            </a:r>
            <a:endParaRPr lang="en-US" sz="3200" b="0" dirty="0"/>
          </a:p>
        </p:txBody>
      </p:sp>
      <p:pic>
        <p:nvPicPr>
          <p:cNvPr id="6" name="Content Placeholder 3" descr="cloud-boomi-asphe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59671" y="1219200"/>
            <a:ext cx="20693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oud-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371600"/>
            <a:ext cx="1189218" cy="761998"/>
          </a:xfrm>
          <a:prstGeom prst="rect">
            <a:avLst/>
          </a:prstGeom>
        </p:spPr>
      </p:pic>
      <p:pic>
        <p:nvPicPr>
          <p:cNvPr id="8" name="Picture 7" descr="ms-dynamic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943" y="5426148"/>
            <a:ext cx="2426497" cy="12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s-dynamic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1987550" cy="10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1167277" y="3276600"/>
            <a:ext cx="66813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167277" y="4724400"/>
            <a:ext cx="66813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14400" y="3657600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SFTP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server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789" y="3733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DMZ</a:t>
            </a:r>
            <a:endParaRPr lang="en-US" b="1" dirty="0"/>
          </a:p>
        </p:txBody>
      </p:sp>
      <p:sp>
        <p:nvSpPr>
          <p:cNvPr id="14" name="Can 13"/>
          <p:cNvSpPr/>
          <p:nvPr/>
        </p:nvSpPr>
        <p:spPr bwMode="auto">
          <a:xfrm>
            <a:off x="1575923" y="5257800"/>
            <a:ext cx="914400" cy="608076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5" name="Picture 14" descr="the-boomi-atom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591" r="35343" b="-5690"/>
          <a:stretch/>
        </p:blipFill>
        <p:spPr bwMode="auto">
          <a:xfrm>
            <a:off x="3929575" y="5044440"/>
            <a:ext cx="1252025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H="1" flipV="1">
            <a:off x="3048000" y="2438400"/>
            <a:ext cx="1143000" cy="2514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90800" y="4242375"/>
            <a:ext cx="1338775" cy="1015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>
            <a:endCxn id="15" idx="1"/>
          </p:cNvCxnSpPr>
          <p:nvPr/>
        </p:nvCxnSpPr>
        <p:spPr bwMode="auto">
          <a:xfrm>
            <a:off x="2743200" y="5608320"/>
            <a:ext cx="11863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181600" y="5616550"/>
            <a:ext cx="588579" cy="2493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876800" y="2133598"/>
            <a:ext cx="2068989" cy="28194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52800" y="274320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128 bit encryption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(metadata only)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67" y="3429000"/>
            <a:ext cx="819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the-boomi-atom.png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4" t="591" r="37759" b="-5690"/>
          <a:stretch/>
        </p:blipFill>
        <p:spPr bwMode="auto">
          <a:xfrm>
            <a:off x="4007083" y="1310640"/>
            <a:ext cx="1166334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t1.gstatic.com/images?q=tbn:ANd9GcT8qOWOu2TWo5by8yH3BGyFJ9NGq0izYkuDYH-jujINtY5M0E5m5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46" y="4912612"/>
            <a:ext cx="1193916" cy="8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 bwMode="auto">
          <a:xfrm>
            <a:off x="5223638" y="5485162"/>
            <a:ext cx="14767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918830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6" descr="world-map-bg.png"/>
          <p:cNvPicPr>
            <a:picLocks noChangeAspect="1"/>
          </p:cNvPicPr>
          <p:nvPr/>
        </p:nvPicPr>
        <p:blipFill>
          <a:blip r:embed="rId3"/>
          <a:srcRect l="8849" r="8849"/>
          <a:stretch>
            <a:fillRect/>
          </a:stretch>
        </p:blipFill>
        <p:spPr bwMode="auto">
          <a:xfrm>
            <a:off x="-5073" y="576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b="0" dirty="0" smtClean="0"/>
              <a:t>Distributed Architecture</a:t>
            </a:r>
            <a:endParaRPr lang="en-US" b="0" dirty="0"/>
          </a:p>
        </p:txBody>
      </p:sp>
      <p:sp>
        <p:nvSpPr>
          <p:cNvPr id="29" name="Rectangle 28"/>
          <p:cNvSpPr/>
          <p:nvPr/>
        </p:nvSpPr>
        <p:spPr>
          <a:xfrm>
            <a:off x="1362075" y="4414340"/>
            <a:ext cx="64198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Patent-Pending Atom</a:t>
            </a:r>
            <a:r>
              <a:rPr lang="en-US" sz="1600" b="1" baseline="30000" dirty="0" smtClean="0">
                <a:solidFill>
                  <a:srgbClr val="1A4370"/>
                </a:solidFill>
                <a:latin typeface="Helvetica"/>
                <a:cs typeface="Helvetica"/>
              </a:rPr>
              <a:t>TM</a:t>
            </a: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 Technology</a:t>
            </a:r>
            <a:endParaRPr lang="en-US" sz="1600" dirty="0" smtClean="0">
              <a:solidFill>
                <a:srgbClr val="000000">
                  <a:lumMod val="95000"/>
                  <a:lumOff val="5000"/>
                </a:srgbClr>
              </a:solidFill>
              <a:latin typeface="Helvetica"/>
              <a:cs typeface="Helvetica"/>
            </a:endParaRPr>
          </a:p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Centralized Control</a:t>
            </a:r>
          </a:p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Distributed Execution</a:t>
            </a:r>
          </a:p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1A4370"/>
                </a:solidFill>
                <a:latin typeface="Helvetica"/>
                <a:cs typeface="Helvetica"/>
              </a:rPr>
              <a:t>Infinitely Scalable</a:t>
            </a:r>
          </a:p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>
                <a:solidFill>
                  <a:srgbClr val="1A4370"/>
                </a:solidFill>
                <a:latin typeface="Helvetica"/>
                <a:cs typeface="Helvetica"/>
              </a:rPr>
              <a:t>No Single Point of </a:t>
            </a: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Failure</a:t>
            </a:r>
          </a:p>
          <a:p>
            <a:pPr marL="342900" indent="-342900"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srgbClr val="1A4370"/>
                </a:solidFill>
                <a:latin typeface="Helvetica"/>
                <a:cs typeface="Helvetica"/>
              </a:rPr>
              <a:t>Quickly integrate New Acquisition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6" name="Content Placeholder 3" descr="cloud-boomi-asphe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598" y="2784697"/>
            <a:ext cx="1825879" cy="1143000"/>
          </a:xfrm>
          <a:prstGeom prst="rect">
            <a:avLst/>
          </a:prstGeom>
        </p:spPr>
      </p:pic>
      <p:pic>
        <p:nvPicPr>
          <p:cNvPr id="11" name="Picture 10" descr="ms-dynamic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2030" y="1678928"/>
            <a:ext cx="817025" cy="4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s-dynamic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2802" y="1834568"/>
            <a:ext cx="817025" cy="4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93" y="1723954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58" y="1965434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13" y="3912202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77" y="3857810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4952999" y="2575560"/>
            <a:ext cx="1674056" cy="548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385686" y="1834568"/>
            <a:ext cx="228539" cy="9848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904877" y="2354580"/>
            <a:ext cx="1493745" cy="6864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002321" y="3681521"/>
            <a:ext cx="453243" cy="2700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sp>
        <p:nvSpPr>
          <p:cNvPr id="34" name="TextBox 33"/>
          <p:cNvSpPr txBox="1"/>
          <p:nvPr/>
        </p:nvSpPr>
        <p:spPr>
          <a:xfrm>
            <a:off x="1306676" y="152135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89" y="1376139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19499" y="1393161"/>
            <a:ext cx="1302175" cy="2832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Head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Quarters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77927" y="986717"/>
            <a:ext cx="1302175" cy="2832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Europe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57938" y="1577354"/>
            <a:ext cx="1302175" cy="2832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Asia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09025" y="3810000"/>
            <a:ext cx="1382727" cy="2832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New Acquisition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728546" y="3515980"/>
            <a:ext cx="1302175" cy="2832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Latin America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18" y="1201579"/>
            <a:ext cx="418294" cy="5866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83" y="1608886"/>
            <a:ext cx="418294" cy="5866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78" y="1788196"/>
            <a:ext cx="418294" cy="58661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96" y="3729704"/>
            <a:ext cx="418294" cy="58661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5164180" y="3515980"/>
            <a:ext cx="2135698" cy="43563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53" y="4222520"/>
            <a:ext cx="2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41" y="4023012"/>
            <a:ext cx="418294" cy="586617"/>
          </a:xfrm>
          <a:prstGeom prst="rect">
            <a:avLst/>
          </a:prstGeom>
        </p:spPr>
      </p:pic>
      <p:pic>
        <p:nvPicPr>
          <p:cNvPr id="31" name="Picture 6" descr="http://t1.gstatic.com/images?q=tbn:ANd9GcT8qOWOu2TWo5by8yH3BGyFJ9NGq0izYkuDYH-jujINtY5M0E5m5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78" y="1368324"/>
            <a:ext cx="466923" cy="3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4x3_Dell_PPTX_Template_BW1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B7295A"/>
      </a:accent1>
      <a:accent2>
        <a:srgbClr val="F2AF00"/>
      </a:accent2>
      <a:accent3>
        <a:srgbClr val="7AB800"/>
      </a:accent3>
      <a:accent4>
        <a:srgbClr val="AAAAAA"/>
      </a:accent4>
      <a:accent5>
        <a:srgbClr val="6E2585"/>
      </a:accent5>
      <a:accent6>
        <a:srgbClr val="3084B6"/>
      </a:accent6>
      <a:hlink>
        <a:srgbClr val="DC5034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ll_16x9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noAutofit/>
      </a:bodyPr>
      <a:lstStyle>
        <a:defPPr marL="0" indent="0">
          <a:lnSpc>
            <a:spcPct val="90000"/>
          </a:lnSpc>
          <a:spcBef>
            <a:spcPts val="100"/>
          </a:spcBef>
          <a:spcAft>
            <a:spcPts val="100"/>
          </a:spcAft>
          <a:buClr>
            <a:schemeClr val="bg1"/>
          </a:buClr>
          <a:buFont typeface="Arial" pitchFamily="34" charset="0"/>
          <a:buNone/>
          <a:defRPr sz="20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4x3_Dell_PPTX_Template_BW1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B7295A"/>
      </a:accent1>
      <a:accent2>
        <a:srgbClr val="F2AF00"/>
      </a:accent2>
      <a:accent3>
        <a:srgbClr val="7AB800"/>
      </a:accent3>
      <a:accent4>
        <a:srgbClr val="AAAAAA"/>
      </a:accent4>
      <a:accent5>
        <a:srgbClr val="6E2585"/>
      </a:accent5>
      <a:accent6>
        <a:srgbClr val="3084B6"/>
      </a:accent6>
      <a:hlink>
        <a:srgbClr val="DC5034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ll_FRS_Breakouts_ template copy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rtlCol="0" anchor="t">
        <a:norm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ll Presentation Template 4x3ml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rtlCol="0" anchor="ctr">
        <a:spAutoFit/>
      </a:bodyPr>
      <a:lstStyle>
        <a:defPPr algn="ctr">
          <a:lnSpc>
            <a:spcPct val="90000"/>
          </a:lnSpc>
          <a:spcBef>
            <a:spcPts val="100"/>
          </a:spcBef>
          <a:spcAft>
            <a:spcPts val="100"/>
          </a:spcAft>
          <a:defRPr sz="2000" kern="1200" dirty="0" err="1" smtClean="0">
            <a:solidFill>
              <a:schemeClr val="bg2"/>
            </a:solidFill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2AF5981BE10448AACD1847DAF5806" ma:contentTypeVersion="0" ma:contentTypeDescription="Create a new document." ma:contentTypeScope="" ma:versionID="8db379680c076e861154bdc26669212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873BDD3-AA35-4F19-A12A-C6462BECFBD1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FA209-B0BF-4C89-8E1C-30D669C00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4x3_Dell_PPTX_Template_BW1</Template>
  <TotalTime>8791</TotalTime>
  <Words>534</Words>
  <Application>Microsoft Office PowerPoint</Application>
  <PresentationFormat>On-screen Show (4:3)</PresentationFormat>
  <Paragraphs>189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Arial Black</vt:lpstr>
      <vt:lpstr>Museo Sans For Dell</vt:lpstr>
      <vt:lpstr>Museo For Dell 300</vt:lpstr>
      <vt:lpstr>Trebuchet MS</vt:lpstr>
      <vt:lpstr>Times New Roman</vt:lpstr>
      <vt:lpstr>ＭＳ Ｐゴシック</vt:lpstr>
      <vt:lpstr>Microsoft Uighur</vt:lpstr>
      <vt:lpstr>Museo For Dell</vt:lpstr>
      <vt:lpstr>Helvetica</vt:lpstr>
      <vt:lpstr>Times</vt:lpstr>
      <vt:lpstr>Wingdings</vt:lpstr>
      <vt:lpstr>1_4x3_Dell_PPTX_Template_BW1</vt:lpstr>
      <vt:lpstr>1_Dell_16x9 template</vt:lpstr>
      <vt:lpstr>2_4x3_Dell_PPTX_Template_BW1</vt:lpstr>
      <vt:lpstr>Dell_FRS_Breakouts_ template copy</vt:lpstr>
      <vt:lpstr>Dell Presentation Template 4x3ml</vt:lpstr>
      <vt:lpstr>Integrating Java EA Applications to cloud using Boomi  </vt:lpstr>
      <vt:lpstr>Agenda</vt:lpstr>
      <vt:lpstr>PowerPoint Presentation</vt:lpstr>
      <vt:lpstr>PowerPoint Presentation</vt:lpstr>
      <vt:lpstr>What is Boomi AtomShpere</vt:lpstr>
      <vt:lpstr>Core Components</vt:lpstr>
      <vt:lpstr> True Multi-tenancy</vt:lpstr>
      <vt:lpstr>Boomi in your Enterprise</vt:lpstr>
      <vt:lpstr>Distributed Architecture</vt:lpstr>
      <vt:lpstr>Simple integration</vt:lpstr>
      <vt:lpstr>One, easy-to-use visual tool</vt:lpstr>
      <vt:lpstr>Example: Java-SalesForce.come Integration</vt:lpstr>
      <vt:lpstr>Ways to integrate</vt:lpstr>
      <vt:lpstr>Example: Java-SalesForce.come Integration</vt:lpstr>
      <vt:lpstr>Boomi’s Capabilities your Advantage</vt:lpstr>
      <vt:lpstr>Integration Cloud Features </vt:lpstr>
      <vt:lpstr>Resources </vt:lpstr>
      <vt:lpstr>PowerPoint Presentation</vt:lpstr>
    </vt:vector>
  </TitlesOfParts>
  <Company>Dell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Presentation Template Standard 4:3 Layout</dc:title>
  <dc:creator>Alfonso_Calderon</dc:creator>
  <cp:lastModifiedBy>Gidwani, Mahesh</cp:lastModifiedBy>
  <cp:revision>371</cp:revision>
  <cp:lastPrinted>2010-09-20T21:00:42Z</cp:lastPrinted>
  <dcterms:created xsi:type="dcterms:W3CDTF">2010-02-18T14:32:02Z</dcterms:created>
  <dcterms:modified xsi:type="dcterms:W3CDTF">2011-08-19T18:57:42Z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0x0101002DE2AF5981BE10448AACD1847DAF5806</vt:lpwstr>
  </property>
</Properties>
</file>