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21"/>
  </p:notesMasterIdLst>
  <p:sldIdLst>
    <p:sldId id="257" r:id="rId3"/>
    <p:sldId id="258" r:id="rId4"/>
    <p:sldId id="272" r:id="rId5"/>
    <p:sldId id="276" r:id="rId6"/>
    <p:sldId id="277" r:id="rId7"/>
    <p:sldId id="259" r:id="rId8"/>
    <p:sldId id="260" r:id="rId9"/>
    <p:sldId id="274" r:id="rId10"/>
    <p:sldId id="268" r:id="rId11"/>
    <p:sldId id="273" r:id="rId12"/>
    <p:sldId id="262" r:id="rId13"/>
    <p:sldId id="263" r:id="rId14"/>
    <p:sldId id="264" r:id="rId15"/>
    <p:sldId id="265" r:id="rId16"/>
    <p:sldId id="271" r:id="rId17"/>
    <p:sldId id="269" r:id="rId18"/>
    <p:sldId id="270" r:id="rId19"/>
    <p:sldId id="278" r:id="rId2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75" d="100"/>
          <a:sy n="75" d="100"/>
        </p:scale>
        <p:origin x="-102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7C47AEF-46D9-48FA-8318-0A8A24A4E593}" type="datetimeFigureOut">
              <a:rPr lang="en-US"/>
              <a:pPr>
                <a:defRPr/>
              </a:pPr>
              <a:t>10/28/2010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860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FF58C7A-F94E-417B-ADB1-F32310740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5E70C6D-F7A0-42D2-BF10-3938E66C2144}" type="slidenum">
              <a:rPr lang="en-US" smtClean="0">
                <a:solidFill>
                  <a:srgbClr val="000000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9A7BAF-62A2-45EB-9083-133CB3BC0B06}" type="slidenum">
              <a:rPr lang="en-US"/>
              <a:pPr/>
              <a:t>3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1" name="Rectangle 3"/>
          <p:cNvSpPr txBox="1">
            <a:spLocks noGrp="1" noChangeArrowheads="1"/>
          </p:cNvSpPr>
          <p:nvPr>
            <p:ph type="body" idx="1"/>
          </p:nvPr>
        </p:nvSpPr>
        <p:spPr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A814EB-D334-4835-8FA0-5EC73CFC3CF7}" type="slidenum">
              <a:rPr lang="en-US"/>
              <a:pPr/>
              <a:t>4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3" name="Rectangle 3"/>
          <p:cNvSpPr txBox="1">
            <a:spLocks noGrp="1" noChangeArrowheads="1"/>
          </p:cNvSpPr>
          <p:nvPr>
            <p:ph type="body" idx="1"/>
          </p:nvPr>
        </p:nvSpPr>
        <p:spPr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37DBFE-C30A-422C-9E45-0686F2FE2E7A}" type="slidenum">
              <a:rPr lang="en-US" altLang="en-US">
                <a:latin typeface="Arial" charset="0"/>
              </a:rPr>
              <a:pPr/>
              <a:t>6</a:t>
            </a:fld>
            <a:endParaRPr lang="en-US" altLang="en-US">
              <a:latin typeface="Arial" charset="0"/>
            </a:endParaRPr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BBA025-440E-4760-A0FD-8B71AB58287F}" type="slidenum">
              <a:rPr lang="en-US" altLang="en-US">
                <a:latin typeface="Arial" charset="0"/>
              </a:rPr>
              <a:pPr/>
              <a:t>13</a:t>
            </a:fld>
            <a:endParaRPr lang="en-US" altLang="en-US">
              <a:latin typeface="Arial" charset="0"/>
            </a:endParaRPr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045" y="4560878"/>
            <a:ext cx="5363110" cy="4319618"/>
          </a:xfrm>
          <a:noFill/>
          <a:ln/>
        </p:spPr>
        <p:txBody>
          <a:bodyPr/>
          <a:lstStyle/>
          <a:p>
            <a:r>
              <a:rPr lang="en-US" dirty="0" smtClean="0">
                <a:latin typeface="Arial" charset="0"/>
              </a:rPr>
              <a:t>This is a problem since everywhere a user goes, he/she will have to choose from an arbitrarily large list of sites to indicate where he/she originally signed in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00425" y="828675"/>
            <a:ext cx="49244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365125" y="342900"/>
            <a:ext cx="8428038" cy="6172200"/>
          </a:xfrm>
          <a:prstGeom prst="rect">
            <a:avLst/>
          </a:prstGeom>
          <a:noFill/>
          <a:ln w="19050">
            <a:solidFill>
              <a:srgbClr val="B2B2B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685800" y="4953000"/>
            <a:ext cx="7772400" cy="685800"/>
          </a:xfrm>
        </p:spPr>
        <p:txBody>
          <a:bodyPr lIns="91440"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791200"/>
            <a:ext cx="6400800" cy="457200"/>
          </a:xfrm>
        </p:spPr>
        <p:txBody>
          <a:bodyPr lIns="91440" tIns="45720"/>
          <a:lstStyle>
            <a:lvl1pPr marL="0" indent="0">
              <a:buFontTx/>
              <a:buNone/>
              <a:defRPr>
                <a:solidFill>
                  <a:srgbClr val="777777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4000" y="369888"/>
            <a:ext cx="2046288" cy="5718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5138" y="369888"/>
            <a:ext cx="5986462" cy="5718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138" y="369888"/>
            <a:ext cx="8145462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73075" y="1219200"/>
            <a:ext cx="8177213" cy="4868863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138" y="369888"/>
            <a:ext cx="8145462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73075" y="1219200"/>
            <a:ext cx="4011613" cy="4868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219200"/>
            <a:ext cx="4013200" cy="4868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3075" y="1219200"/>
            <a:ext cx="4011613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219200"/>
            <a:ext cx="4013200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5138" y="369888"/>
            <a:ext cx="81454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3075" y="1219200"/>
            <a:ext cx="8177213" cy="486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9pPr>
    </p:titleStyle>
    <p:bodyStyle>
      <a:lvl1pPr marL="190500" indent="-1905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200">
          <a:solidFill>
            <a:schemeClr val="tx1"/>
          </a:solidFill>
          <a:latin typeface="Arial" charset="0"/>
          <a:ea typeface="+mn-ea"/>
          <a:cs typeface="+mn-cs"/>
        </a:defRPr>
      </a:lvl1pPr>
      <a:lvl2pPr marL="6667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Arial" charset="0"/>
        </a:defRPr>
      </a:lvl2pPr>
      <a:lvl3pPr marL="1047750" indent="-1905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428750" indent="-1905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1600">
          <a:solidFill>
            <a:schemeClr val="tx1"/>
          </a:solidFill>
          <a:latin typeface="Arial" charset="0"/>
        </a:defRPr>
      </a:lvl4pPr>
      <a:lvl5pPr marL="1809750" indent="-1905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1400">
          <a:solidFill>
            <a:schemeClr val="tx1"/>
          </a:solidFill>
          <a:latin typeface="Arial" charset="0"/>
        </a:defRPr>
      </a:lvl5pPr>
      <a:lvl6pPr marL="2266950" indent="-1905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sz="1400">
          <a:solidFill>
            <a:schemeClr val="tx1"/>
          </a:solidFill>
          <a:latin typeface="+mn-lt"/>
        </a:defRPr>
      </a:lvl6pPr>
      <a:lvl7pPr marL="2724150" indent="-1905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sz="1400">
          <a:solidFill>
            <a:schemeClr val="tx1"/>
          </a:solidFill>
          <a:latin typeface="+mn-lt"/>
        </a:defRPr>
      </a:lvl7pPr>
      <a:lvl8pPr marL="3181350" indent="-1905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sz="1400">
          <a:solidFill>
            <a:schemeClr val="tx1"/>
          </a:solidFill>
          <a:latin typeface="+mn-lt"/>
        </a:defRPr>
      </a:lvl8pPr>
      <a:lvl9pPr marL="3638550" indent="-1905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9" descr="Untitled-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353175"/>
            <a:ext cx="9144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5138" y="369888"/>
            <a:ext cx="81454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3075" y="1219200"/>
            <a:ext cx="8177213" cy="486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65125" y="268288"/>
            <a:ext cx="8428038" cy="5903912"/>
          </a:xfrm>
          <a:prstGeom prst="rect">
            <a:avLst/>
          </a:prstGeom>
          <a:noFill/>
          <a:ln w="19050">
            <a:solidFill>
              <a:srgbClr val="B2B2B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457200" y="1090613"/>
            <a:ext cx="8229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4387850" y="652145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fld id="{AB3CB860-1FBC-46CA-BB2F-3E825D15BA14}" type="slidenum">
              <a:rPr lang="en-US" sz="120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20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190500" indent="-1905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2pPr>
      <a:lvl3pPr marL="1047750" indent="-1905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428750" indent="-1905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1600">
          <a:solidFill>
            <a:schemeClr val="tx1"/>
          </a:solidFill>
          <a:latin typeface="+mn-lt"/>
        </a:defRPr>
      </a:lvl4pPr>
      <a:lvl5pPr marL="1809750" indent="-1905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1400">
          <a:solidFill>
            <a:schemeClr val="tx1"/>
          </a:solidFill>
          <a:latin typeface="+mn-lt"/>
        </a:defRPr>
      </a:lvl5pPr>
      <a:lvl6pPr marL="2266950" indent="-1905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1400">
          <a:solidFill>
            <a:schemeClr val="tx1"/>
          </a:solidFill>
          <a:latin typeface="+mn-lt"/>
        </a:defRPr>
      </a:lvl6pPr>
      <a:lvl7pPr marL="2724150" indent="-1905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1400">
          <a:solidFill>
            <a:schemeClr val="tx1"/>
          </a:solidFill>
          <a:latin typeface="+mn-lt"/>
        </a:defRPr>
      </a:lvl7pPr>
      <a:lvl8pPr marL="3181350" indent="-1905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1400">
          <a:solidFill>
            <a:schemeClr val="tx1"/>
          </a:solidFill>
          <a:latin typeface="+mn-lt"/>
        </a:defRPr>
      </a:lvl8pPr>
      <a:lvl9pPr marL="3638550" indent="-1905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81000" y="2362200"/>
            <a:ext cx="83820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Security in Service Oriented and REST architectures</a:t>
            </a:r>
            <a:endParaRPr lang="en-US" sz="11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5410200" y="5715000"/>
            <a:ext cx="3352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90000"/>
              </a:lnSpc>
              <a:spcBef>
                <a:spcPct val="20000"/>
              </a:spcBef>
              <a:buClr>
                <a:srgbClr val="193A80"/>
              </a:buClr>
            </a:pPr>
            <a:r>
              <a:rPr lang="en-US" sz="1600" dirty="0" err="1" smtClean="0">
                <a:solidFill>
                  <a:srgbClr val="000000"/>
                </a:solidFill>
              </a:rPr>
              <a:t>SiliconIndia</a:t>
            </a:r>
            <a:r>
              <a:rPr lang="en-US" sz="1600" dirty="0" smtClean="0">
                <a:solidFill>
                  <a:srgbClr val="000000"/>
                </a:solidFill>
              </a:rPr>
              <a:t> Java Conference, </a:t>
            </a:r>
            <a:r>
              <a:rPr lang="en-US" sz="1600" dirty="0" err="1" smtClean="0">
                <a:solidFill>
                  <a:srgbClr val="000000"/>
                </a:solidFill>
              </a:rPr>
              <a:t>Nimhans</a:t>
            </a:r>
            <a:r>
              <a:rPr lang="en-US" sz="1600" dirty="0" smtClean="0">
                <a:solidFill>
                  <a:srgbClr val="000000"/>
                </a:solidFill>
              </a:rPr>
              <a:t>, Bangalore</a:t>
            </a:r>
            <a:endParaRPr lang="en-US" sz="1600" dirty="0" smtClean="0">
              <a:solidFill>
                <a:srgbClr val="000000"/>
              </a:solidFill>
            </a:endParaRPr>
          </a:p>
          <a:p>
            <a:pPr algn="r">
              <a:lnSpc>
                <a:spcPct val="90000"/>
              </a:lnSpc>
              <a:spcBef>
                <a:spcPct val="20000"/>
              </a:spcBef>
              <a:buClr>
                <a:srgbClr val="193A80"/>
              </a:buClr>
            </a:pPr>
            <a:r>
              <a:rPr lang="en-US" sz="1600" b="1" dirty="0" smtClean="0">
                <a:solidFill>
                  <a:srgbClr val="000000"/>
                </a:solidFill>
              </a:rPr>
              <a:t>29 Oct 2010</a:t>
            </a:r>
            <a:endParaRPr lang="en-US" sz="1000" b="1" dirty="0">
              <a:solidFill>
                <a:srgbClr val="777777"/>
              </a:solidFill>
            </a:endParaRPr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381000" y="4724400"/>
            <a:ext cx="5791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193A80"/>
              </a:buClr>
            </a:pPr>
            <a:r>
              <a:rPr lang="en-US" sz="1600" b="1" dirty="0">
                <a:solidFill>
                  <a:srgbClr val="777777"/>
                </a:solidFill>
              </a:rPr>
              <a:t>Srinivas Padmanabhuni, </a:t>
            </a:r>
            <a:r>
              <a:rPr lang="en-US" sz="1600" b="1" dirty="0" smtClean="0">
                <a:solidFill>
                  <a:srgbClr val="777777"/>
                </a:solidFill>
              </a:rPr>
              <a:t> Ph.D.</a:t>
            </a:r>
            <a:endParaRPr lang="en-US" sz="1600" b="1" dirty="0">
              <a:solidFill>
                <a:srgbClr val="777777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193A80"/>
              </a:buClr>
            </a:pPr>
            <a:r>
              <a:rPr lang="en-US" sz="1400" b="1" dirty="0" smtClean="0">
                <a:solidFill>
                  <a:srgbClr val="777777"/>
                </a:solidFill>
              </a:rPr>
              <a:t>Principal Research Scientist</a:t>
            </a:r>
            <a:endParaRPr lang="en-US" sz="1400" b="1" dirty="0">
              <a:solidFill>
                <a:srgbClr val="777777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193A80"/>
              </a:buClr>
            </a:pPr>
            <a:r>
              <a:rPr lang="en-US" sz="1400" b="1" dirty="0">
                <a:solidFill>
                  <a:srgbClr val="777777"/>
                </a:solidFill>
              </a:rPr>
              <a:t>SETLabs,  Infosys Technologies  Ltd.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193A80"/>
              </a:buClr>
            </a:pPr>
            <a:r>
              <a:rPr lang="en-US" sz="1400" b="1" dirty="0">
                <a:solidFill>
                  <a:srgbClr val="777777"/>
                </a:solidFill>
              </a:rPr>
              <a:t>Bangalore, India.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193A80"/>
              </a:buClr>
            </a:pPr>
            <a:r>
              <a:rPr lang="en-US" sz="1400" i="1" dirty="0" smtClean="0">
                <a:solidFill>
                  <a:srgbClr val="777777"/>
                </a:solidFill>
              </a:rPr>
              <a:t>srinivas_p@infosys.com</a:t>
            </a:r>
            <a:endParaRPr lang="en-US" sz="1200" i="1" dirty="0">
              <a:solidFill>
                <a:srgbClr val="77777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SOA Security Standards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59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143000"/>
            <a:ext cx="777240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2400" dirty="0" smtClean="0"/>
              <a:t>Base Web Services Standards – XML </a:t>
            </a:r>
            <a:r>
              <a:rPr lang="en-US" sz="2400" dirty="0" smtClean="0"/>
              <a:t>Signature/Encryption</a:t>
            </a:r>
            <a:endParaRPr lang="en-US" sz="24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7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1" dirty="0" smtClean="0"/>
              <a:t>XML Signature</a:t>
            </a:r>
          </a:p>
          <a:p>
            <a:pPr eaLnBrk="1" hangingPunct="1"/>
            <a:r>
              <a:rPr lang="en-US" sz="2000" b="1" dirty="0" smtClean="0"/>
              <a:t>Capturing Digital Signature in XML Documents</a:t>
            </a:r>
          </a:p>
          <a:p>
            <a:pPr eaLnBrk="1" hangingPunct="1"/>
            <a:r>
              <a:rPr lang="en-US" sz="2000" b="1" dirty="0" smtClean="0"/>
              <a:t>Enables partial signing of documents</a:t>
            </a:r>
          </a:p>
          <a:p>
            <a:pPr eaLnBrk="1" hangingPunct="1"/>
            <a:r>
              <a:rPr lang="en-US" sz="2000" b="1" dirty="0" smtClean="0"/>
              <a:t>Canonical form of XML used</a:t>
            </a:r>
          </a:p>
          <a:p>
            <a:pPr eaLnBrk="1" hangingPunct="1"/>
            <a:endParaRPr lang="en-US" sz="2000" b="1" dirty="0" smtClean="0"/>
          </a:p>
          <a:p>
            <a:pPr eaLnBrk="1" hangingPunct="1">
              <a:buFontTx/>
              <a:buNone/>
            </a:pPr>
            <a:r>
              <a:rPr lang="en-US" sz="2800" b="1" dirty="0" smtClean="0"/>
              <a:t>XML Encryption</a:t>
            </a:r>
          </a:p>
          <a:p>
            <a:pPr eaLnBrk="1" hangingPunct="1"/>
            <a:r>
              <a:rPr lang="en-US" sz="2000" b="1" dirty="0" smtClean="0"/>
              <a:t>Allows encryption of partial XML documents</a:t>
            </a:r>
          </a:p>
          <a:p>
            <a:pPr eaLnBrk="1" hangingPunct="1"/>
            <a:r>
              <a:rPr lang="en-US" sz="2000" b="1" dirty="0" smtClean="0"/>
              <a:t>Encrypted info is an XML node in the transformed document</a:t>
            </a:r>
          </a:p>
          <a:p>
            <a:pPr eaLnBrk="1" hangingPunct="1"/>
            <a:endParaRPr lang="en-US" sz="20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2400" dirty="0" smtClean="0"/>
              <a:t>Other Important Standards for Web Services Security</a:t>
            </a:r>
          </a:p>
        </p:txBody>
      </p:sp>
      <p:graphicFrame>
        <p:nvGraphicFramePr>
          <p:cNvPr id="1115139" name="Group 3"/>
          <p:cNvGraphicFramePr>
            <a:graphicFrameLocks noGrp="1"/>
          </p:cNvGraphicFramePr>
          <p:nvPr>
            <p:ph idx="1"/>
          </p:nvPr>
        </p:nvGraphicFramePr>
        <p:xfrm>
          <a:off x="685800" y="1066800"/>
          <a:ext cx="7772400" cy="4870197"/>
        </p:xfrm>
        <a:graphic>
          <a:graphicData uri="http://schemas.openxmlformats.org/drawingml/2006/table">
            <a:tbl>
              <a:tblPr/>
              <a:tblGrid>
                <a:gridCol w="1933575"/>
                <a:gridCol w="1947863"/>
                <a:gridCol w="1944687"/>
                <a:gridCol w="1946275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Features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Issues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Remarks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7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SSL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Authentication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Encryption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Integrity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Point to Point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Only HTTP based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Lack of partial encryption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If using only this then should be used only in intranet web services scenarios, otherwise use in combination with other technologies. Use in internet only if no intermediate nodes present.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0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SAML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Authentication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Authorization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Single Sign 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Need for infrastructure for auth apps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 built in support for Encryption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Good for single sign-on. Currently supported by multiple identity management products.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6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WS-Security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Authentication, Authorization Integrity, Encryption, Non Repudiation.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Support for username/passwd, kerberos, certificates.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 support for SSO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Performance issues as each message exchange need to be secured independently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Overall security provided, must use in case of web services with intermediate nodes.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Federated Identity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26670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200" dirty="0" smtClean="0"/>
              <a:t>Sample Use Case – Cross Domain Authentication</a:t>
            </a:r>
          </a:p>
          <a:p>
            <a:pPr eaLnBrk="1" hangingPunct="1">
              <a:lnSpc>
                <a:spcPct val="80000"/>
              </a:lnSpc>
            </a:pPr>
            <a:r>
              <a:rPr lang="en-US" sz="1200" dirty="0" smtClean="0"/>
              <a:t>Standards : Liberty, </a:t>
            </a:r>
            <a:r>
              <a:rPr lang="en-US" sz="1200" dirty="0" smtClean="0"/>
              <a:t>WS-Federation/SAML2.0</a:t>
            </a:r>
            <a:endParaRPr lang="en-US" sz="1200" dirty="0" smtClean="0"/>
          </a:p>
          <a:p>
            <a:pPr eaLnBrk="1" hangingPunct="1">
              <a:lnSpc>
                <a:spcPct val="70000"/>
              </a:lnSpc>
              <a:spcBef>
                <a:spcPct val="0"/>
              </a:spcBef>
              <a:spcAft>
                <a:spcPts val="1425"/>
              </a:spcAft>
            </a:pPr>
            <a:r>
              <a:rPr lang="en-US" sz="1200" b="1" dirty="0" smtClean="0"/>
              <a:t>Distributed data stays with “rightful” owner</a:t>
            </a:r>
            <a:endParaRPr lang="en-US" sz="1200" dirty="0" smtClean="0"/>
          </a:p>
          <a:p>
            <a:pPr eaLnBrk="1" hangingPunct="1">
              <a:lnSpc>
                <a:spcPct val="70000"/>
              </a:lnSpc>
              <a:spcBef>
                <a:spcPct val="0"/>
              </a:spcBef>
              <a:spcAft>
                <a:spcPts val="1425"/>
              </a:spcAft>
            </a:pPr>
            <a:r>
              <a:rPr lang="en-US" sz="1200" b="1" dirty="0" smtClean="0"/>
              <a:t>Multiple authenticators</a:t>
            </a:r>
            <a:endParaRPr lang="en-US" sz="1200" dirty="0" smtClean="0"/>
          </a:p>
          <a:p>
            <a:pPr lvl="1" eaLnBrk="1" hangingPunct="1">
              <a:lnSpc>
                <a:spcPct val="70000"/>
              </a:lnSpc>
              <a:spcBef>
                <a:spcPct val="0"/>
              </a:spcBef>
              <a:spcAft>
                <a:spcPts val="1125"/>
              </a:spcAft>
            </a:pPr>
            <a:r>
              <a:rPr lang="en-US" sz="1800" dirty="0" smtClean="0"/>
              <a:t>Competition for consumer trust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spcAft>
                <a:spcPts val="1425"/>
              </a:spcAft>
            </a:pPr>
            <a:r>
              <a:rPr lang="en-US" sz="1200" b="1" dirty="0" smtClean="0"/>
              <a:t>Delineation between authentication and authorization</a:t>
            </a:r>
            <a:endParaRPr lang="en-US" sz="1200" dirty="0" smtClean="0"/>
          </a:p>
          <a:p>
            <a:pPr lvl="1" eaLnBrk="1" hangingPunct="1">
              <a:lnSpc>
                <a:spcPct val="70000"/>
              </a:lnSpc>
              <a:spcBef>
                <a:spcPct val="0"/>
              </a:spcBef>
              <a:spcAft>
                <a:spcPts val="1125"/>
              </a:spcAft>
            </a:pPr>
            <a:r>
              <a:rPr lang="en-US" sz="1800" dirty="0" smtClean="0"/>
              <a:t>Merchant retains control of transaction requirements</a:t>
            </a:r>
          </a:p>
          <a:p>
            <a:pPr lvl="1" eaLnBrk="1" hangingPunct="1">
              <a:lnSpc>
                <a:spcPct val="70000"/>
              </a:lnSpc>
              <a:spcBef>
                <a:spcPct val="0"/>
              </a:spcBef>
              <a:spcAft>
                <a:spcPts val="1125"/>
              </a:spcAft>
            </a:pPr>
            <a:r>
              <a:rPr lang="en-US" sz="1800" dirty="0" smtClean="0"/>
              <a:t>Gradient levels of authentication within network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spcAft>
                <a:spcPts val="1425"/>
              </a:spcAft>
            </a:pPr>
            <a:r>
              <a:rPr lang="en-US" sz="1200" b="1" dirty="0" smtClean="0"/>
              <a:t>Consumer is in control of who can access information</a:t>
            </a:r>
            <a:endParaRPr lang="en-US" sz="1200" dirty="0" smtClean="0"/>
          </a:p>
          <a:p>
            <a:pPr eaLnBrk="1" hangingPunct="1">
              <a:lnSpc>
                <a:spcPct val="80000"/>
              </a:lnSpc>
            </a:pPr>
            <a:endParaRPr lang="en-US" sz="1200" dirty="0" smtClean="0"/>
          </a:p>
        </p:txBody>
      </p:sp>
      <p:pic>
        <p:nvPicPr>
          <p:cNvPr id="16388" name="Picture 4" descr="bd0679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429000"/>
            <a:ext cx="121920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server"/>
          <p:cNvSpPr>
            <a:spLocks noEditPoints="1" noChangeArrowheads="1"/>
          </p:cNvSpPr>
          <p:nvPr/>
        </p:nvSpPr>
        <p:spPr bwMode="auto">
          <a:xfrm>
            <a:off x="6934200" y="2286000"/>
            <a:ext cx="1362075" cy="1362075"/>
          </a:xfrm>
          <a:custGeom>
            <a:avLst/>
            <a:gdLst>
              <a:gd name="T0" fmla="*/ 0 w 21600"/>
              <a:gd name="T1" fmla="*/ 0 h 21600"/>
              <a:gd name="T2" fmla="*/ 681038 w 21600"/>
              <a:gd name="T3" fmla="*/ 0 h 21600"/>
              <a:gd name="T4" fmla="*/ 1362075 w 21600"/>
              <a:gd name="T5" fmla="*/ 0 h 21600"/>
              <a:gd name="T6" fmla="*/ 1362075 w 21600"/>
              <a:gd name="T7" fmla="*/ 681038 h 21600"/>
              <a:gd name="T8" fmla="*/ 1362075 w 21600"/>
              <a:gd name="T9" fmla="*/ 1362075 h 21600"/>
              <a:gd name="T10" fmla="*/ 681038 w 21600"/>
              <a:gd name="T11" fmla="*/ 1362075 h 21600"/>
              <a:gd name="T12" fmla="*/ 0 w 21600"/>
              <a:gd name="T13" fmla="*/ 1362075 h 21600"/>
              <a:gd name="T14" fmla="*/ 0 w 21600"/>
              <a:gd name="T15" fmla="*/ 681038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0" name="server"/>
          <p:cNvSpPr>
            <a:spLocks noEditPoints="1" noChangeArrowheads="1"/>
          </p:cNvSpPr>
          <p:nvPr/>
        </p:nvSpPr>
        <p:spPr bwMode="auto">
          <a:xfrm>
            <a:off x="7086600" y="4267200"/>
            <a:ext cx="1362075" cy="1362075"/>
          </a:xfrm>
          <a:custGeom>
            <a:avLst/>
            <a:gdLst>
              <a:gd name="T0" fmla="*/ 0 w 21600"/>
              <a:gd name="T1" fmla="*/ 0 h 21600"/>
              <a:gd name="T2" fmla="*/ 681038 w 21600"/>
              <a:gd name="T3" fmla="*/ 0 h 21600"/>
              <a:gd name="T4" fmla="*/ 1362075 w 21600"/>
              <a:gd name="T5" fmla="*/ 0 h 21600"/>
              <a:gd name="T6" fmla="*/ 1362075 w 21600"/>
              <a:gd name="T7" fmla="*/ 681038 h 21600"/>
              <a:gd name="T8" fmla="*/ 1362075 w 21600"/>
              <a:gd name="T9" fmla="*/ 1362075 h 21600"/>
              <a:gd name="T10" fmla="*/ 681038 w 21600"/>
              <a:gd name="T11" fmla="*/ 1362075 h 21600"/>
              <a:gd name="T12" fmla="*/ 0 w 21600"/>
              <a:gd name="T13" fmla="*/ 1362075 h 21600"/>
              <a:gd name="T14" fmla="*/ 0 w 21600"/>
              <a:gd name="T15" fmla="*/ 681038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6391" name="AutoShape 7"/>
          <p:cNvCxnSpPr>
            <a:cxnSpLocks noChangeShapeType="1"/>
            <a:endCxn id="16389" idx="7"/>
          </p:cNvCxnSpPr>
          <p:nvPr/>
        </p:nvCxnSpPr>
        <p:spPr bwMode="auto">
          <a:xfrm flipV="1">
            <a:off x="5334000" y="2967038"/>
            <a:ext cx="1600200" cy="10604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392" name="AutoShape 8"/>
          <p:cNvCxnSpPr>
            <a:cxnSpLocks noChangeShapeType="1"/>
            <a:endCxn id="16390" idx="7"/>
          </p:cNvCxnSpPr>
          <p:nvPr/>
        </p:nvCxnSpPr>
        <p:spPr bwMode="auto">
          <a:xfrm>
            <a:off x="5334000" y="4027488"/>
            <a:ext cx="1752600" cy="9207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5562600" y="2514600"/>
            <a:ext cx="101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latin typeface="Arial" charset="0"/>
              </a:rPr>
              <a:t>Log in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5257800" y="4724400"/>
            <a:ext cx="16779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latin typeface="Arial" charset="0"/>
              </a:rPr>
              <a:t>Be</a:t>
            </a:r>
          </a:p>
          <a:p>
            <a:pPr algn="l" eaLnBrk="1" hangingPunct="1"/>
            <a:r>
              <a:rPr lang="en-US" sz="2400">
                <a:latin typeface="Arial" charset="0"/>
              </a:rPr>
              <a:t>recognized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7086600" y="1524000"/>
            <a:ext cx="167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solidFill>
                  <a:srgbClr val="FF0000"/>
                </a:solidFill>
                <a:latin typeface="Arial" charset="0"/>
              </a:rPr>
              <a:t>Excite.com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7239000" y="5562600"/>
            <a:ext cx="145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solidFill>
                  <a:srgbClr val="FF0000"/>
                </a:solidFill>
                <a:latin typeface="Arial" charset="0"/>
              </a:rPr>
              <a:t>Pets.com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Application </a:t>
            </a:r>
            <a:r>
              <a:rPr lang="en-US" dirty="0" smtClean="0"/>
              <a:t>Level and XML </a:t>
            </a:r>
            <a:r>
              <a:rPr lang="en-US" dirty="0" smtClean="0"/>
              <a:t>Firewalls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143000"/>
            <a:ext cx="3810000" cy="45180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Unlike conventional firewalls, new generation firewalls do not work at packet filtering level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Capable of SOAP content inspection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Can detect SOAP level repeated / malicious attacks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DOS detection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Good to deploy at the enterprise gateway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Both in Hardware and Software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Common vendors are </a:t>
            </a:r>
            <a:r>
              <a:rPr lang="en-US" sz="2000" dirty="0" err="1" smtClean="0"/>
              <a:t>Westbridge</a:t>
            </a:r>
            <a:r>
              <a:rPr lang="en-US" sz="2000" dirty="0" smtClean="0"/>
              <a:t> , Reactivity etc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Capable of handling XML security standards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00600" y="1143000"/>
            <a:ext cx="3886200" cy="43434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typical Enterprise SOA Security Scenario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295400"/>
            <a:ext cx="72390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Security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REST does not have predefined security methods so developers define their </a:t>
            </a:r>
            <a:r>
              <a:rPr lang="en-US" dirty="0" smtClean="0"/>
              <a:t>own</a:t>
            </a:r>
            <a:endParaRPr lang="en-US" dirty="0" smtClean="0"/>
          </a:p>
          <a:p>
            <a:r>
              <a:rPr lang="en-US" dirty="0" smtClean="0"/>
              <a:t>Most </a:t>
            </a:r>
            <a:r>
              <a:rPr lang="en-US" dirty="0" smtClean="0"/>
              <a:t>APIs handle authentication using a key but no secret, essentially requiring a user name but no </a:t>
            </a:r>
            <a:r>
              <a:rPr lang="en-US" dirty="0" smtClean="0"/>
              <a:t>password</a:t>
            </a:r>
          </a:p>
          <a:p>
            <a:r>
              <a:rPr lang="en-US" dirty="0" smtClean="0"/>
              <a:t>Using </a:t>
            </a:r>
            <a:r>
              <a:rPr lang="en-US" dirty="0" smtClean="0"/>
              <a:t>HTTP basic authentication (with no SSL) and letting the user name and password cross the wire with no encryption. </a:t>
            </a:r>
            <a:endParaRPr lang="en-US" dirty="0" smtClean="0"/>
          </a:p>
          <a:p>
            <a:r>
              <a:rPr lang="en-US" dirty="0" smtClean="0"/>
              <a:t>Need to protect against typical Web threats like XSS, XML/JSON content manipulation, </a:t>
            </a:r>
            <a:r>
              <a:rPr lang="en-US" dirty="0" err="1" smtClean="0"/>
              <a:t>DoS</a:t>
            </a:r>
            <a:r>
              <a:rPr lang="en-US" dirty="0" smtClean="0"/>
              <a:t> attacks, session hijacking attacks etc.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 for REST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53413" cy="5105400"/>
          </a:xfrm>
        </p:spPr>
        <p:txBody>
          <a:bodyPr/>
          <a:lstStyle/>
          <a:p>
            <a:r>
              <a:rPr lang="en-US" sz="2000" dirty="0" smtClean="0"/>
              <a:t>Extend Web security </a:t>
            </a:r>
            <a:r>
              <a:rPr lang="en-US" sz="2000" dirty="0" smtClean="0"/>
              <a:t>mechanisms for your </a:t>
            </a:r>
            <a:r>
              <a:rPr lang="en-US" sz="2000" dirty="0" smtClean="0"/>
              <a:t>REST APIs </a:t>
            </a:r>
          </a:p>
          <a:p>
            <a:r>
              <a:rPr lang="en-US" sz="2000" dirty="0" smtClean="0"/>
              <a:t>Deploy Access Control Rules to Methods</a:t>
            </a:r>
          </a:p>
          <a:p>
            <a:r>
              <a:rPr lang="en-US" sz="2000" dirty="0" smtClean="0"/>
              <a:t>Validate </a:t>
            </a:r>
            <a:r>
              <a:rPr lang="en-US" sz="2000" dirty="0" err="1" smtClean="0"/>
              <a:t>Validate</a:t>
            </a:r>
            <a:r>
              <a:rPr lang="en-US" sz="2000" dirty="0" smtClean="0"/>
              <a:t> </a:t>
            </a:r>
            <a:r>
              <a:rPr lang="en-US" sz="2000" dirty="0" err="1" smtClean="0"/>
              <a:t>Validate</a:t>
            </a:r>
            <a:r>
              <a:rPr lang="en-US" sz="2000" dirty="0" smtClean="0"/>
              <a:t> QUERYSTRING</a:t>
            </a:r>
            <a:endParaRPr lang="en-US" sz="2000" dirty="0" smtClean="0"/>
          </a:p>
          <a:p>
            <a:r>
              <a:rPr lang="en-US" sz="2000" dirty="0" smtClean="0"/>
              <a:t>Add </a:t>
            </a:r>
            <a:r>
              <a:rPr lang="en-US" sz="2000" dirty="0" smtClean="0"/>
              <a:t>a password </a:t>
            </a:r>
            <a:r>
              <a:rPr lang="en-US" sz="2000" dirty="0" smtClean="0"/>
              <a:t>requirement</a:t>
            </a:r>
            <a:r>
              <a:rPr lang="en-US" sz="2000" dirty="0" smtClean="0"/>
              <a:t> </a:t>
            </a:r>
            <a:r>
              <a:rPr lang="en-US" sz="2000" dirty="0" smtClean="0"/>
              <a:t>in addition to API Key (enable a shared secret)</a:t>
            </a:r>
            <a:endParaRPr lang="en-US" sz="2000" dirty="0" smtClean="0"/>
          </a:p>
          <a:p>
            <a:r>
              <a:rPr lang="en-US" sz="2000" dirty="0" smtClean="0"/>
              <a:t>Don't </a:t>
            </a:r>
            <a:r>
              <a:rPr lang="en-US" sz="2000" dirty="0" smtClean="0"/>
              <a:t>pass unencrypted static keys. </a:t>
            </a:r>
            <a:r>
              <a:rPr lang="en-US" sz="2000" dirty="0" smtClean="0"/>
              <a:t>Encrypt any HTTP </a:t>
            </a:r>
            <a:r>
              <a:rPr lang="en-US" sz="2000" dirty="0" smtClean="0"/>
              <a:t>Basic </a:t>
            </a:r>
            <a:r>
              <a:rPr lang="en-US" sz="2000" dirty="0" smtClean="0"/>
              <a:t>communication</a:t>
            </a:r>
            <a:endParaRPr lang="en-US" sz="2000" dirty="0" smtClean="0"/>
          </a:p>
          <a:p>
            <a:r>
              <a:rPr lang="en-US" sz="2000" dirty="0" smtClean="0"/>
              <a:t> Use hash-based </a:t>
            </a:r>
            <a:r>
              <a:rPr lang="en-US" sz="2000" dirty="0" smtClean="0"/>
              <a:t>message authentication code (HMAC) </a:t>
            </a:r>
            <a:r>
              <a:rPr lang="en-US" sz="2000" dirty="0" smtClean="0"/>
              <a:t>using SHA-2 or above (Used in S3 and other AWS) </a:t>
            </a:r>
          </a:p>
          <a:p>
            <a:r>
              <a:rPr lang="en-US" sz="2000" dirty="0" smtClean="0"/>
              <a:t>Check for XML firewalls additional capability for JSON and other REST content filtering</a:t>
            </a:r>
          </a:p>
          <a:p>
            <a:pPr>
              <a:buNone/>
            </a:pP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SOA both WS style and REST style require flexible security mechanisms beyond SSL</a:t>
            </a:r>
          </a:p>
          <a:p>
            <a:r>
              <a:rPr lang="en-US" dirty="0" smtClean="0"/>
              <a:t>XML firewalls are crucial</a:t>
            </a:r>
          </a:p>
          <a:p>
            <a:r>
              <a:rPr lang="en-US" dirty="0" smtClean="0"/>
              <a:t>REST is mere extension of HTTP so treat it like Web application security</a:t>
            </a:r>
          </a:p>
          <a:p>
            <a:r>
              <a:rPr lang="en-US" dirty="0" smtClean="0"/>
              <a:t>SOA WS* deploy standards where possible for maximum interoperability</a:t>
            </a:r>
          </a:p>
          <a:p>
            <a:r>
              <a:rPr lang="en-US" dirty="0" smtClean="0"/>
              <a:t>REST – Deploy content inspection thoroughly for </a:t>
            </a:r>
            <a:r>
              <a:rPr lang="en-US" dirty="0" err="1" smtClean="0"/>
              <a:t>Querystring</a:t>
            </a:r>
            <a:endParaRPr lang="en-US" dirty="0" smtClean="0"/>
          </a:p>
          <a:p>
            <a:r>
              <a:rPr lang="en-US" dirty="0" smtClean="0"/>
              <a:t>REST – Use multiple factors, and encrypted content </a:t>
            </a:r>
          </a:p>
          <a:p>
            <a:r>
              <a:rPr lang="en-US" dirty="0" smtClean="0"/>
              <a:t>Extend XML firewalls for REST content like JSON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400" dirty="0" smtClean="0">
                <a:latin typeface="Trebuchet MS" pitchFamily="34" charset="0"/>
              </a:rPr>
              <a:t>Security in Service Oriented and REST architectures</a:t>
            </a:r>
            <a:endParaRPr lang="en-US" sz="2400" dirty="0" smtClean="0">
              <a:latin typeface="Trebuchet MS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73075" y="1127125"/>
            <a:ext cx="8289925" cy="4945063"/>
          </a:xfrm>
        </p:spPr>
        <p:txBody>
          <a:bodyPr/>
          <a:lstStyle/>
          <a:p>
            <a:pPr marL="0">
              <a:spcBef>
                <a:spcPct val="0"/>
              </a:spcBef>
            </a:pPr>
            <a:r>
              <a:rPr lang="en-US" sz="2800" dirty="0" smtClean="0">
                <a:latin typeface="Times New Roman" pitchFamily="18" charset="0"/>
              </a:rPr>
              <a:t>Brief Intro to WS Style SOA</a:t>
            </a:r>
          </a:p>
          <a:p>
            <a:pPr marL="0">
              <a:spcBef>
                <a:spcPct val="0"/>
              </a:spcBef>
            </a:pPr>
            <a:r>
              <a:rPr lang="en-US" sz="2800" dirty="0" smtClean="0">
                <a:latin typeface="Times New Roman" pitchFamily="18" charset="0"/>
              </a:rPr>
              <a:t>Brief Intro to REST</a:t>
            </a:r>
          </a:p>
          <a:p>
            <a:pPr marL="0">
              <a:spcBef>
                <a:spcPct val="0"/>
              </a:spcBef>
            </a:pPr>
            <a:r>
              <a:rPr lang="en-US" sz="2800" dirty="0" smtClean="0">
                <a:latin typeface="Times New Roman" pitchFamily="18" charset="0"/>
              </a:rPr>
              <a:t>Security Requirements of SOA</a:t>
            </a:r>
          </a:p>
          <a:p>
            <a:pPr marL="0">
              <a:spcBef>
                <a:spcPct val="0"/>
              </a:spcBef>
            </a:pPr>
            <a:r>
              <a:rPr lang="en-US" sz="2800" dirty="0" smtClean="0">
                <a:latin typeface="Times New Roman" pitchFamily="18" charset="0"/>
              </a:rPr>
              <a:t>SOA Threat Profile</a:t>
            </a:r>
            <a:endParaRPr lang="en-US" sz="2800" dirty="0" smtClean="0">
              <a:latin typeface="Times New Roman" pitchFamily="18" charset="0"/>
            </a:endParaRPr>
          </a:p>
          <a:p>
            <a:pPr marL="0">
              <a:spcBef>
                <a:spcPct val="0"/>
              </a:spcBef>
            </a:pPr>
            <a:r>
              <a:rPr lang="en-US" sz="2800" dirty="0" smtClean="0">
                <a:latin typeface="Times New Roman" pitchFamily="18" charset="0"/>
              </a:rPr>
              <a:t>Why SSL is not good enough for SOA</a:t>
            </a:r>
          </a:p>
          <a:p>
            <a:pPr marL="0">
              <a:spcBef>
                <a:spcPct val="0"/>
              </a:spcBef>
            </a:pPr>
            <a:r>
              <a:rPr lang="en-US" sz="2800" dirty="0" smtClean="0">
                <a:latin typeface="Times New Roman" pitchFamily="18" charset="0"/>
              </a:rPr>
              <a:t>SOA Security Standards</a:t>
            </a:r>
          </a:p>
          <a:p>
            <a:pPr marL="0">
              <a:spcBef>
                <a:spcPct val="0"/>
              </a:spcBef>
            </a:pPr>
            <a:r>
              <a:rPr lang="en-US" sz="2800" dirty="0" smtClean="0">
                <a:latin typeface="Times New Roman" pitchFamily="18" charset="0"/>
              </a:rPr>
              <a:t>Application (XML) Firewalls</a:t>
            </a:r>
          </a:p>
          <a:p>
            <a:pPr marL="0">
              <a:spcBef>
                <a:spcPct val="0"/>
              </a:spcBef>
            </a:pPr>
            <a:r>
              <a:rPr lang="en-US" sz="2800" dirty="0" smtClean="0">
                <a:latin typeface="Times New Roman" pitchFamily="18" charset="0"/>
              </a:rPr>
              <a:t>REST Security Considerations</a:t>
            </a:r>
          </a:p>
          <a:p>
            <a:pPr marL="0">
              <a:spcBef>
                <a:spcPct val="0"/>
              </a:spcBef>
            </a:pPr>
            <a:r>
              <a:rPr lang="en-US" sz="2800" dirty="0" smtClean="0">
                <a:latin typeface="Times New Roman" pitchFamily="18" charset="0"/>
              </a:rPr>
              <a:t>BEST Practices for REST Security</a:t>
            </a:r>
          </a:p>
          <a:p>
            <a:pPr marL="0">
              <a:spcBef>
                <a:spcPct val="0"/>
              </a:spcBef>
            </a:pPr>
            <a:r>
              <a:rPr lang="en-US" sz="2800" dirty="0" smtClean="0">
                <a:latin typeface="Times New Roman" pitchFamily="18" charset="0"/>
              </a:rPr>
              <a:t>Conclusions</a:t>
            </a:r>
          </a:p>
          <a:p>
            <a:pPr marL="0">
              <a:spcBef>
                <a:spcPct val="0"/>
              </a:spcBef>
            </a:pPr>
            <a:endParaRPr lang="en-US" sz="28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5138" y="369888"/>
            <a:ext cx="8147050" cy="611187"/>
          </a:xfrm>
          <a:ln/>
        </p:spPr>
        <p:txBody>
          <a:bodyPr tIns="46800" rIns="90000" bIns="46800"/>
          <a:lstStyle/>
          <a:p>
            <a:pPr defTabSz="45720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WS</a:t>
            </a:r>
            <a:r>
              <a:rPr lang="en-GB" dirty="0" smtClean="0"/>
              <a:t> Style SOA</a:t>
            </a:r>
            <a:endParaRPr lang="en-GB" dirty="0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533400" y="1143000"/>
            <a:ext cx="8229600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200" dirty="0">
                <a:latin typeface="Arial" charset="0"/>
              </a:rPr>
              <a:t>A Web Service is a unit of software that:</a:t>
            </a:r>
          </a:p>
          <a:p>
            <a:pPr lvl="1" eaLnBrk="0" hangingPunct="0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rPr>
              <a:t> Processes </a:t>
            </a:r>
            <a:r>
              <a:rPr lang="en-GB" sz="1800" dirty="0">
                <a:solidFill>
                  <a:srgbClr val="F54510"/>
                </a:solidFill>
                <a:latin typeface="Arial" charset="0"/>
                <a:ea typeface="Lucida Sans Unicode" pitchFamily="34" charset="0"/>
                <a:cs typeface="Lucida Sans Unicode" pitchFamily="34" charset="0"/>
              </a:rPr>
              <a:t>XML messages</a:t>
            </a:r>
            <a:r>
              <a:rPr lang="en-GB" sz="1800" dirty="0"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rPr>
              <a:t> framed using </a:t>
            </a:r>
            <a:r>
              <a:rPr lang="en-GB" sz="1800" dirty="0">
                <a:solidFill>
                  <a:srgbClr val="F54510"/>
                </a:solidFill>
                <a:latin typeface="Arial" charset="0"/>
                <a:ea typeface="Lucida Sans Unicode" pitchFamily="34" charset="0"/>
                <a:cs typeface="Lucida Sans Unicode" pitchFamily="34" charset="0"/>
              </a:rPr>
              <a:t>SOAP</a:t>
            </a:r>
          </a:p>
          <a:p>
            <a:pPr lvl="1" eaLnBrk="0" hangingPunct="0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rPr>
              <a:t> Describes its messages using </a:t>
            </a:r>
            <a:r>
              <a:rPr lang="en-GB" sz="1800" dirty="0">
                <a:solidFill>
                  <a:srgbClr val="F54510"/>
                </a:solidFill>
                <a:latin typeface="Arial" charset="0"/>
                <a:ea typeface="Lucida Sans Unicode" pitchFamily="34" charset="0"/>
                <a:cs typeface="Lucida Sans Unicode" pitchFamily="34" charset="0"/>
              </a:rPr>
              <a:t>XML Schema</a:t>
            </a:r>
          </a:p>
          <a:p>
            <a:pPr lvl="1" eaLnBrk="0" hangingPunct="0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rPr>
              <a:t> Provides an interface description using </a:t>
            </a:r>
            <a:r>
              <a:rPr lang="en-GB" sz="1800" dirty="0">
                <a:solidFill>
                  <a:srgbClr val="F54510"/>
                </a:solidFill>
                <a:latin typeface="Arial" charset="0"/>
                <a:ea typeface="Lucida Sans Unicode" pitchFamily="34" charset="0"/>
                <a:cs typeface="Lucida Sans Unicode" pitchFamily="34" charset="0"/>
              </a:rPr>
              <a:t>WSDL</a:t>
            </a:r>
            <a:r>
              <a:rPr lang="en-GB" sz="1800" dirty="0"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rPr>
              <a:t> </a:t>
            </a:r>
          </a:p>
          <a:p>
            <a:pPr lvl="1" eaLnBrk="0" hangingPunct="0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rPr>
              <a:t> Can be discovered using </a:t>
            </a:r>
            <a:r>
              <a:rPr lang="en-GB" sz="1800" dirty="0">
                <a:solidFill>
                  <a:srgbClr val="F54510"/>
                </a:solidFill>
                <a:latin typeface="Arial" charset="0"/>
                <a:ea typeface="Lucida Sans Unicode" pitchFamily="34" charset="0"/>
                <a:cs typeface="Lucida Sans Unicode" pitchFamily="34" charset="0"/>
              </a:rPr>
              <a:t>UDDI </a:t>
            </a:r>
            <a:r>
              <a:rPr lang="en-GB" sz="1600" i="1" dirty="0">
                <a:solidFill>
                  <a:srgbClr val="F54510"/>
                </a:solidFill>
                <a:latin typeface="Arial" charset="0"/>
                <a:ea typeface="Lucida Sans Unicode" pitchFamily="34" charset="0"/>
                <a:cs typeface="Lucida Sans Unicode" pitchFamily="34" charset="0"/>
              </a:rPr>
              <a:t>(optional)</a:t>
            </a:r>
          </a:p>
          <a:p>
            <a:pPr lvl="1" eaLnBrk="0" hangingPunct="0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rPr>
              <a:t> Is transport independent (HTTP/JMS/SMTP…)</a:t>
            </a:r>
          </a:p>
          <a:p>
            <a:pPr lvl="1" eaLnBrk="0" hangingPunct="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i="1" dirty="0">
              <a:solidFill>
                <a:srgbClr val="000000"/>
              </a:solidFill>
              <a:latin typeface="Arial" charset="0"/>
              <a:ea typeface="Lucida Sans Unicode" pitchFamily="34" charset="0"/>
              <a:cs typeface="Lucida Sans Unicode" pitchFamily="34" charset="0"/>
            </a:endParaRPr>
          </a:p>
          <a:p>
            <a:pPr eaLnBrk="0" hangingPunct="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200" dirty="0">
                <a:latin typeface="Arial" charset="0"/>
              </a:rPr>
              <a:t>These are not web services (though they may qualify as services) …..</a:t>
            </a:r>
          </a:p>
          <a:p>
            <a:pPr lvl="1" eaLnBrk="0" hangingPunct="0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rPr>
              <a:t> XML over HTTP (or any other transport)</a:t>
            </a:r>
          </a:p>
          <a:p>
            <a:pPr lvl="1" eaLnBrk="0" hangingPunct="0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rPr>
              <a:t> XML over MQ/JMS</a:t>
            </a:r>
          </a:p>
          <a:p>
            <a:pPr eaLnBrk="0" hangingPunct="0">
              <a:spcBef>
                <a:spcPts val="112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dirty="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5138" y="369888"/>
            <a:ext cx="8147050" cy="611187"/>
          </a:xfrm>
          <a:ln/>
        </p:spPr>
        <p:txBody>
          <a:bodyPr tIns="46800" rIns="90000" bIns="46800"/>
          <a:lstStyle/>
          <a:p>
            <a:pPr defTabSz="45720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SOA in </a:t>
            </a:r>
            <a:r>
              <a:rPr lang="en-GB" dirty="0"/>
              <a:t>Action with  </a:t>
            </a:r>
            <a:r>
              <a:rPr lang="en-GB" dirty="0" smtClean="0"/>
              <a:t>WS</a:t>
            </a:r>
            <a:endParaRPr lang="en-GB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3075" y="1219200"/>
            <a:ext cx="8178800" cy="4870450"/>
          </a:xfrm>
          <a:ln/>
        </p:spPr>
        <p:txBody>
          <a:bodyPr rIns="90000" bIns="46800"/>
          <a:lstStyle/>
          <a:p>
            <a:pPr marL="341313" indent="-341313" defTabSz="457200">
              <a:lnSpc>
                <a:spcPct val="93000"/>
              </a:lnSpc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 </a:t>
            </a:r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3683000" y="1177925"/>
            <a:ext cx="2082800" cy="342900"/>
          </a:xfrm>
          <a:prstGeom prst="roundRect">
            <a:avLst>
              <a:gd name="adj" fmla="val 46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47675" y="1743075"/>
            <a:ext cx="2522538" cy="4351338"/>
            <a:chOff x="282" y="1098"/>
            <a:chExt cx="1589" cy="2741"/>
          </a:xfrm>
        </p:grpSpPr>
        <p:sp>
          <p:nvSpPr>
            <p:cNvPr id="34822" name="AutoShape 6"/>
            <p:cNvSpPr>
              <a:spLocks noChangeArrowheads="1"/>
            </p:cNvSpPr>
            <p:nvPr/>
          </p:nvSpPr>
          <p:spPr bwMode="auto">
            <a:xfrm>
              <a:off x="288" y="1286"/>
              <a:ext cx="1584" cy="2554"/>
            </a:xfrm>
            <a:prstGeom prst="roundRect">
              <a:avLst>
                <a:gd name="adj" fmla="val 60"/>
              </a:avLst>
            </a:prstGeom>
            <a:solidFill>
              <a:srgbClr val="F9B311">
                <a:alpha val="56999"/>
              </a:srgbClr>
            </a:solidFill>
            <a:ln w="936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768" y="1332"/>
              <a:ext cx="479" cy="547"/>
              <a:chOff x="768" y="1332"/>
              <a:chExt cx="479" cy="547"/>
            </a:xfrm>
          </p:grpSpPr>
          <p:sp>
            <p:nvSpPr>
              <p:cNvPr id="34824" name="AutoShape 8"/>
              <p:cNvSpPr>
                <a:spLocks noChangeArrowheads="1"/>
              </p:cNvSpPr>
              <p:nvPr/>
            </p:nvSpPr>
            <p:spPr bwMode="auto">
              <a:xfrm>
                <a:off x="768" y="1332"/>
                <a:ext cx="480" cy="548"/>
              </a:xfrm>
              <a:prstGeom prst="roundRect">
                <a:avLst>
                  <a:gd name="adj" fmla="val 208"/>
                </a:avLst>
              </a:prstGeom>
              <a:solidFill>
                <a:srgbClr val="F9B31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34825" name="Picture 9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68" y="1332"/>
                <a:ext cx="480" cy="548"/>
              </a:xfrm>
              <a:prstGeom prst="rect">
                <a:avLst/>
              </a:prstGeom>
              <a:noFill/>
            </p:spPr>
          </p:pic>
        </p:grpSp>
        <p:sp>
          <p:nvSpPr>
            <p:cNvPr id="34826" name="Text Box 10"/>
            <p:cNvSpPr txBox="1">
              <a:spLocks noChangeArrowheads="1"/>
            </p:cNvSpPr>
            <p:nvPr/>
          </p:nvSpPr>
          <p:spPr bwMode="auto">
            <a:xfrm>
              <a:off x="576" y="1852"/>
              <a:ext cx="100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93000"/>
                </a:lnSpc>
                <a:spcBef>
                  <a:spcPts val="750"/>
                </a:spcBef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>
                  <a:latin typeface="Arial" charset="0"/>
                </a:rPr>
                <a:t>       Requester</a:t>
              </a:r>
            </a:p>
          </p:txBody>
        </p: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282" y="1098"/>
              <a:ext cx="959" cy="191"/>
              <a:chOff x="282" y="1098"/>
              <a:chExt cx="959" cy="191"/>
            </a:xfrm>
          </p:grpSpPr>
          <p:sp>
            <p:nvSpPr>
              <p:cNvPr id="34828" name="AutoShape 12"/>
              <p:cNvSpPr>
                <a:spLocks noChangeArrowheads="1"/>
              </p:cNvSpPr>
              <p:nvPr/>
            </p:nvSpPr>
            <p:spPr bwMode="auto">
              <a:xfrm>
                <a:off x="282" y="1098"/>
                <a:ext cx="960" cy="192"/>
              </a:xfrm>
              <a:prstGeom prst="roundRect">
                <a:avLst>
                  <a:gd name="adj" fmla="val 519"/>
                </a:avLst>
              </a:prstGeom>
              <a:solidFill>
                <a:srgbClr val="F9B31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29" name="Text Box 13"/>
              <p:cNvSpPr txBox="1">
                <a:spLocks noChangeArrowheads="1"/>
              </p:cNvSpPr>
              <p:nvPr/>
            </p:nvSpPr>
            <p:spPr bwMode="auto">
              <a:xfrm>
                <a:off x="282" y="1098"/>
                <a:ext cx="96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lnSpc>
                    <a:spcPct val="93000"/>
                  </a:lnSpc>
                  <a:spcBef>
                    <a:spcPts val="875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400">
                    <a:latin typeface="Arial" charset="0"/>
                  </a:rPr>
                  <a:t>Requester Entity</a:t>
                </a:r>
              </a:p>
            </p:txBody>
          </p:sp>
        </p:grpSp>
        <p:pic>
          <p:nvPicPr>
            <p:cNvPr id="34830" name="Picture 1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8" y="3226"/>
              <a:ext cx="624" cy="470"/>
            </a:xfrm>
            <a:prstGeom prst="rect">
              <a:avLst/>
            </a:prstGeom>
            <a:noFill/>
          </p:spPr>
        </p:pic>
        <p:sp>
          <p:nvSpPr>
            <p:cNvPr id="34831" name="Text Box 15"/>
            <p:cNvSpPr txBox="1">
              <a:spLocks noChangeArrowheads="1"/>
            </p:cNvSpPr>
            <p:nvPr/>
          </p:nvSpPr>
          <p:spPr bwMode="auto">
            <a:xfrm>
              <a:off x="672" y="3658"/>
              <a:ext cx="100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93000"/>
                </a:lnSpc>
                <a:spcBef>
                  <a:spcPts val="750"/>
                </a:spcBef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>
                  <a:latin typeface="Arial" charset="0"/>
                </a:rPr>
                <a:t>Requester Agent</a:t>
              </a: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6172200" y="1752600"/>
            <a:ext cx="2513013" cy="4398963"/>
            <a:chOff x="3888" y="1104"/>
            <a:chExt cx="1583" cy="2771"/>
          </a:xfrm>
        </p:grpSpPr>
        <p:sp>
          <p:nvSpPr>
            <p:cNvPr id="34833" name="AutoShape 17"/>
            <p:cNvSpPr>
              <a:spLocks noChangeArrowheads="1"/>
            </p:cNvSpPr>
            <p:nvPr/>
          </p:nvSpPr>
          <p:spPr bwMode="auto">
            <a:xfrm>
              <a:off x="3888" y="1289"/>
              <a:ext cx="1584" cy="2587"/>
            </a:xfrm>
            <a:prstGeom prst="roundRect">
              <a:avLst>
                <a:gd name="adj" fmla="val 60"/>
              </a:avLst>
            </a:prstGeom>
            <a:solidFill>
              <a:srgbClr val="F9B311">
                <a:alpha val="56999"/>
              </a:srgbClr>
            </a:solidFill>
            <a:ln w="936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18"/>
            <p:cNvGrpSpPr>
              <a:grpSpLocks/>
            </p:cNvGrpSpPr>
            <p:nvPr/>
          </p:nvGrpSpPr>
          <p:grpSpPr bwMode="auto">
            <a:xfrm>
              <a:off x="4272" y="1362"/>
              <a:ext cx="1007" cy="746"/>
              <a:chOff x="4272" y="1362"/>
              <a:chExt cx="1007" cy="746"/>
            </a:xfrm>
          </p:grpSpPr>
          <p:pic>
            <p:nvPicPr>
              <p:cNvPr id="34835" name="Picture 1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416" y="1362"/>
                <a:ext cx="480" cy="574"/>
              </a:xfrm>
              <a:prstGeom prst="rect">
                <a:avLst/>
              </a:prstGeom>
              <a:noFill/>
            </p:spPr>
          </p:pic>
          <p:sp>
            <p:nvSpPr>
              <p:cNvPr id="34836" name="Text Box 20"/>
              <p:cNvSpPr txBox="1">
                <a:spLocks noChangeArrowheads="1"/>
              </p:cNvSpPr>
              <p:nvPr/>
            </p:nvSpPr>
            <p:spPr bwMode="auto">
              <a:xfrm>
                <a:off x="4272" y="1936"/>
                <a:ext cx="100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lnSpc>
                    <a:spcPct val="93000"/>
                  </a:lnSpc>
                  <a:spcBef>
                    <a:spcPts val="75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>
                    <a:latin typeface="Arial" charset="0"/>
                  </a:rPr>
                  <a:t>        Provider</a:t>
                </a:r>
              </a:p>
            </p:txBody>
          </p:sp>
        </p:grpSp>
        <p:grpSp>
          <p:nvGrpSpPr>
            <p:cNvPr id="7" name="Group 21"/>
            <p:cNvGrpSpPr>
              <a:grpSpLocks/>
            </p:cNvGrpSpPr>
            <p:nvPr/>
          </p:nvGrpSpPr>
          <p:grpSpPr bwMode="auto">
            <a:xfrm>
              <a:off x="4416" y="1104"/>
              <a:ext cx="1055" cy="191"/>
              <a:chOff x="4416" y="1104"/>
              <a:chExt cx="1055" cy="191"/>
            </a:xfrm>
          </p:grpSpPr>
          <p:sp>
            <p:nvSpPr>
              <p:cNvPr id="34838" name="AutoShape 22"/>
              <p:cNvSpPr>
                <a:spLocks noChangeArrowheads="1"/>
              </p:cNvSpPr>
              <p:nvPr/>
            </p:nvSpPr>
            <p:spPr bwMode="auto">
              <a:xfrm>
                <a:off x="4416" y="1104"/>
                <a:ext cx="1056" cy="192"/>
              </a:xfrm>
              <a:prstGeom prst="roundRect">
                <a:avLst>
                  <a:gd name="adj" fmla="val 519"/>
                </a:avLst>
              </a:prstGeom>
              <a:solidFill>
                <a:srgbClr val="F9B31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39" name="Text Box 23"/>
              <p:cNvSpPr txBox="1">
                <a:spLocks noChangeArrowheads="1"/>
              </p:cNvSpPr>
              <p:nvPr/>
            </p:nvSpPr>
            <p:spPr bwMode="auto">
              <a:xfrm>
                <a:off x="4416" y="1104"/>
                <a:ext cx="105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lnSpc>
                    <a:spcPct val="93000"/>
                  </a:lnSpc>
                  <a:spcBef>
                    <a:spcPts val="875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400">
                    <a:latin typeface="Arial" charset="0"/>
                  </a:rPr>
                  <a:t>Provider Entity</a:t>
                </a:r>
              </a:p>
            </p:txBody>
          </p:sp>
        </p:grpSp>
        <p:grpSp>
          <p:nvGrpSpPr>
            <p:cNvPr id="8" name="Group 24"/>
            <p:cNvGrpSpPr>
              <a:grpSpLocks/>
            </p:cNvGrpSpPr>
            <p:nvPr/>
          </p:nvGrpSpPr>
          <p:grpSpPr bwMode="auto">
            <a:xfrm>
              <a:off x="4416" y="3167"/>
              <a:ext cx="1007" cy="696"/>
              <a:chOff x="4416" y="3167"/>
              <a:chExt cx="1007" cy="696"/>
            </a:xfrm>
          </p:grpSpPr>
          <p:pic>
            <p:nvPicPr>
              <p:cNvPr id="34841" name="Picture 25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514" y="3167"/>
                <a:ext cx="574" cy="570"/>
              </a:xfrm>
              <a:prstGeom prst="rect">
                <a:avLst/>
              </a:prstGeom>
              <a:noFill/>
            </p:spPr>
          </p:pic>
          <p:sp>
            <p:nvSpPr>
              <p:cNvPr id="34842" name="Text Box 26"/>
              <p:cNvSpPr txBox="1">
                <a:spLocks noChangeArrowheads="1"/>
              </p:cNvSpPr>
              <p:nvPr/>
            </p:nvSpPr>
            <p:spPr bwMode="auto">
              <a:xfrm>
                <a:off x="4416" y="3691"/>
                <a:ext cx="100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lnSpc>
                    <a:spcPct val="93000"/>
                  </a:lnSpc>
                  <a:spcBef>
                    <a:spcPts val="75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>
                    <a:latin typeface="Arial" charset="0"/>
                  </a:rPr>
                  <a:t>Provider Agent</a:t>
                </a:r>
              </a:p>
            </p:txBody>
          </p:sp>
        </p:grpSp>
      </p:grpSp>
      <p:grpSp>
        <p:nvGrpSpPr>
          <p:cNvPr id="9" name="Group 27"/>
          <p:cNvGrpSpPr>
            <a:grpSpLocks/>
          </p:cNvGrpSpPr>
          <p:nvPr/>
        </p:nvGrpSpPr>
        <p:grpSpPr bwMode="auto">
          <a:xfrm>
            <a:off x="609600" y="3276600"/>
            <a:ext cx="1293813" cy="1979613"/>
            <a:chOff x="384" y="2064"/>
            <a:chExt cx="815" cy="1247"/>
          </a:xfrm>
        </p:grpSpPr>
        <p:pic>
          <p:nvPicPr>
            <p:cNvPr id="34844" name="Picture 28"/>
            <p:cNvPicPr>
              <a:picLocks noChangeAspect="1" noChangeArrowheads="1"/>
            </p:cNvPicPr>
            <p:nvPr/>
          </p:nvPicPr>
          <p:blipFill>
            <a:blip r:embed="rId7" cstate="print">
              <a:grayscl/>
            </a:blip>
            <a:srcRect/>
            <a:stretch>
              <a:fillRect/>
            </a:stretch>
          </p:blipFill>
          <p:spPr bwMode="auto">
            <a:xfrm>
              <a:off x="384" y="2220"/>
              <a:ext cx="588" cy="618"/>
            </a:xfrm>
            <a:prstGeom prst="rect">
              <a:avLst/>
            </a:prstGeom>
            <a:noFill/>
          </p:spPr>
        </p:pic>
        <p:sp>
          <p:nvSpPr>
            <p:cNvPr id="34845" name="Line 29"/>
            <p:cNvSpPr>
              <a:spLocks noChangeShapeType="1"/>
            </p:cNvSpPr>
            <p:nvPr/>
          </p:nvSpPr>
          <p:spPr bwMode="auto">
            <a:xfrm>
              <a:off x="1021" y="2064"/>
              <a:ext cx="1" cy="1248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6" name="Text Box 30"/>
            <p:cNvSpPr txBox="1">
              <a:spLocks noChangeArrowheads="1"/>
            </p:cNvSpPr>
            <p:nvPr/>
          </p:nvSpPr>
          <p:spPr bwMode="auto">
            <a:xfrm rot="5400000">
              <a:off x="478" y="2537"/>
              <a:ext cx="1092" cy="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93000"/>
                </a:lnSpc>
                <a:spcBef>
                  <a:spcPts val="750"/>
                </a:spcBef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>
                  <a:latin typeface="Arial" charset="0"/>
                </a:rPr>
                <a:t>2. Input Semantics </a:t>
              </a:r>
            </a:p>
            <a:p>
              <a:pPr>
                <a:spcBef>
                  <a:spcPts val="750"/>
                </a:spcBef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>
                  <a:latin typeface="Arial" charset="0"/>
                </a:rPr>
                <a:t>          (XSD)</a:t>
              </a:r>
            </a:p>
          </p:txBody>
        </p:sp>
      </p:grpSp>
      <p:grpSp>
        <p:nvGrpSpPr>
          <p:cNvPr id="10" name="Group 31"/>
          <p:cNvGrpSpPr>
            <a:grpSpLocks/>
          </p:cNvGrpSpPr>
          <p:nvPr/>
        </p:nvGrpSpPr>
        <p:grpSpPr bwMode="auto">
          <a:xfrm>
            <a:off x="6553200" y="3352800"/>
            <a:ext cx="1293813" cy="1751013"/>
            <a:chOff x="4128" y="2112"/>
            <a:chExt cx="815" cy="1103"/>
          </a:xfrm>
        </p:grpSpPr>
        <p:pic>
          <p:nvPicPr>
            <p:cNvPr id="34848" name="Picture 32"/>
            <p:cNvPicPr>
              <a:picLocks noChangeAspect="1" noChangeArrowheads="1"/>
            </p:cNvPicPr>
            <p:nvPr/>
          </p:nvPicPr>
          <p:blipFill>
            <a:blip r:embed="rId7" cstate="print">
              <a:grayscl/>
            </a:blip>
            <a:srcRect/>
            <a:stretch>
              <a:fillRect/>
            </a:stretch>
          </p:blipFill>
          <p:spPr bwMode="auto">
            <a:xfrm>
              <a:off x="4128" y="2250"/>
              <a:ext cx="588" cy="547"/>
            </a:xfrm>
            <a:prstGeom prst="rect">
              <a:avLst/>
            </a:prstGeom>
            <a:noFill/>
          </p:spPr>
        </p:pic>
        <p:sp>
          <p:nvSpPr>
            <p:cNvPr id="34849" name="Line 33"/>
            <p:cNvSpPr>
              <a:spLocks noChangeShapeType="1"/>
            </p:cNvSpPr>
            <p:nvPr/>
          </p:nvSpPr>
          <p:spPr bwMode="auto">
            <a:xfrm>
              <a:off x="4765" y="2112"/>
              <a:ext cx="1" cy="1104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0" name="Text Box 34"/>
            <p:cNvSpPr txBox="1">
              <a:spLocks noChangeArrowheads="1"/>
            </p:cNvSpPr>
            <p:nvPr/>
          </p:nvSpPr>
          <p:spPr bwMode="auto">
            <a:xfrm rot="5400000">
              <a:off x="4284" y="2511"/>
              <a:ext cx="967" cy="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93000"/>
                </a:lnSpc>
                <a:spcBef>
                  <a:spcPts val="750"/>
                </a:spcBef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>
                  <a:latin typeface="Arial" charset="0"/>
                </a:rPr>
                <a:t>2. Input Semantics </a:t>
              </a:r>
            </a:p>
            <a:p>
              <a:pPr>
                <a:spcBef>
                  <a:spcPts val="750"/>
                </a:spcBef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>
                  <a:latin typeface="Arial" charset="0"/>
                </a:rPr>
                <a:t>         (XSD)</a:t>
              </a:r>
            </a:p>
          </p:txBody>
        </p:sp>
      </p:grpSp>
      <p:grpSp>
        <p:nvGrpSpPr>
          <p:cNvPr id="11" name="Group 35"/>
          <p:cNvGrpSpPr>
            <a:grpSpLocks/>
          </p:cNvGrpSpPr>
          <p:nvPr/>
        </p:nvGrpSpPr>
        <p:grpSpPr bwMode="auto">
          <a:xfrm>
            <a:off x="2362200" y="3962400"/>
            <a:ext cx="4570413" cy="1370013"/>
            <a:chOff x="1488" y="2496"/>
            <a:chExt cx="2879" cy="863"/>
          </a:xfrm>
        </p:grpSpPr>
        <p:pic>
          <p:nvPicPr>
            <p:cNvPr id="34852" name="Picture 36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599" y="2496"/>
              <a:ext cx="493" cy="378"/>
            </a:xfrm>
            <a:prstGeom prst="rect">
              <a:avLst/>
            </a:prstGeom>
            <a:noFill/>
          </p:spPr>
        </p:pic>
        <p:sp>
          <p:nvSpPr>
            <p:cNvPr id="34853" name="Freeform 37"/>
            <p:cNvSpPr>
              <a:spLocks/>
            </p:cNvSpPr>
            <p:nvPr/>
          </p:nvSpPr>
          <p:spPr bwMode="auto">
            <a:xfrm>
              <a:off x="1488" y="2863"/>
              <a:ext cx="2880" cy="498"/>
            </a:xfrm>
            <a:custGeom>
              <a:avLst/>
              <a:gdLst/>
              <a:ahLst/>
              <a:cxnLst>
                <a:cxn ang="0">
                  <a:pos x="0" y="1907"/>
                </a:cxn>
                <a:cxn ang="0">
                  <a:pos x="5987" y="47"/>
                </a:cxn>
                <a:cxn ang="0">
                  <a:pos x="12700" y="2193"/>
                </a:cxn>
              </a:cxnLst>
              <a:rect l="0" t="0" r="r" b="b"/>
              <a:pathLst>
                <a:path w="12701" h="2194">
                  <a:moveTo>
                    <a:pt x="0" y="1907"/>
                  </a:moveTo>
                  <a:cubicBezTo>
                    <a:pt x="1935" y="953"/>
                    <a:pt x="3870" y="0"/>
                    <a:pt x="5987" y="47"/>
                  </a:cubicBezTo>
                  <a:cubicBezTo>
                    <a:pt x="8104" y="95"/>
                    <a:pt x="11551" y="1788"/>
                    <a:pt x="12700" y="2193"/>
                  </a:cubicBezTo>
                </a:path>
              </a:pathLst>
            </a:custGeom>
            <a:noFill/>
            <a:ln w="25560">
              <a:solidFill>
                <a:srgbClr val="000000"/>
              </a:solidFill>
              <a:prstDash val="dash"/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4" name="Text Box 38"/>
            <p:cNvSpPr txBox="1">
              <a:spLocks noChangeArrowheads="1"/>
            </p:cNvSpPr>
            <p:nvPr/>
          </p:nvSpPr>
          <p:spPr bwMode="auto">
            <a:xfrm>
              <a:off x="2558" y="2907"/>
              <a:ext cx="74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93000"/>
                </a:lnSpc>
                <a:spcBef>
                  <a:spcPts val="750"/>
                </a:spcBef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>
                  <a:latin typeface="Arial" charset="0"/>
                </a:rPr>
                <a:t>3. Get WSDL</a:t>
              </a:r>
            </a:p>
          </p:txBody>
        </p:sp>
      </p:grpSp>
      <p:grpSp>
        <p:nvGrpSpPr>
          <p:cNvPr id="12" name="Group 39"/>
          <p:cNvGrpSpPr>
            <a:grpSpLocks/>
          </p:cNvGrpSpPr>
          <p:nvPr/>
        </p:nvGrpSpPr>
        <p:grpSpPr bwMode="auto">
          <a:xfrm>
            <a:off x="2362200" y="5486400"/>
            <a:ext cx="4722813" cy="723900"/>
            <a:chOff x="1488" y="3456"/>
            <a:chExt cx="2975" cy="456"/>
          </a:xfrm>
        </p:grpSpPr>
        <p:sp>
          <p:nvSpPr>
            <p:cNvPr id="34856" name="Line 40"/>
            <p:cNvSpPr>
              <a:spLocks noChangeShapeType="1"/>
            </p:cNvSpPr>
            <p:nvPr/>
          </p:nvSpPr>
          <p:spPr bwMode="auto">
            <a:xfrm>
              <a:off x="1488" y="3456"/>
              <a:ext cx="2976" cy="1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prstDash val="dash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7" name="Text Box 41"/>
            <p:cNvSpPr txBox="1">
              <a:spLocks noChangeArrowheads="1"/>
            </p:cNvSpPr>
            <p:nvPr/>
          </p:nvSpPr>
          <p:spPr bwMode="auto">
            <a:xfrm>
              <a:off x="2620" y="3456"/>
              <a:ext cx="588" cy="4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93000"/>
                </a:lnSpc>
                <a:spcBef>
                  <a:spcPts val="750"/>
                </a:spcBef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>
                  <a:latin typeface="Arial" charset="0"/>
                </a:rPr>
                <a:t>4. Interact   </a:t>
              </a:r>
            </a:p>
            <a:p>
              <a:pPr>
                <a:spcBef>
                  <a:spcPts val="750"/>
                </a:spcBef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>
                  <a:latin typeface="Arial" charset="0"/>
                </a:rPr>
                <a:t>   (SOAP)</a:t>
              </a:r>
            </a:p>
          </p:txBody>
        </p:sp>
      </p:grpSp>
      <p:sp>
        <p:nvSpPr>
          <p:cNvPr id="34858" name="AutoShape 42"/>
          <p:cNvSpPr>
            <a:spLocks noChangeArrowheads="1"/>
          </p:cNvSpPr>
          <p:nvPr/>
        </p:nvSpPr>
        <p:spPr bwMode="auto">
          <a:xfrm>
            <a:off x="3200400" y="5943600"/>
            <a:ext cx="2847975" cy="336550"/>
          </a:xfrm>
          <a:prstGeom prst="roundRect">
            <a:avLst>
              <a:gd name="adj" fmla="val 468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91440" rIns="90000" bIns="91440">
            <a:spAutoFit/>
          </a:bodyPr>
          <a:lstStyle/>
          <a:p>
            <a:pPr marL="115888" indent="-115888" algn="ctr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115888" algn="l"/>
                <a:tab pos="1030288" algn="l"/>
                <a:tab pos="1944688" algn="l"/>
                <a:tab pos="2859088" algn="l"/>
                <a:tab pos="3773488" algn="l"/>
                <a:tab pos="4687888" algn="l"/>
                <a:tab pos="5602288" algn="l"/>
                <a:tab pos="6516688" algn="l"/>
                <a:tab pos="7431088" algn="l"/>
                <a:tab pos="8345488" algn="l"/>
                <a:tab pos="9259888" algn="l"/>
                <a:tab pos="10174288" algn="l"/>
              </a:tabLst>
            </a:pPr>
            <a:r>
              <a:rPr lang="en-GB" sz="1000">
                <a:latin typeface="Arial" charset="0"/>
              </a:rPr>
              <a:t>Source: W3C Web Services Architecture Group</a:t>
            </a:r>
          </a:p>
        </p:txBody>
      </p:sp>
      <p:grpSp>
        <p:nvGrpSpPr>
          <p:cNvPr id="13" name="Group 43"/>
          <p:cNvGrpSpPr>
            <a:grpSpLocks/>
          </p:cNvGrpSpPr>
          <p:nvPr/>
        </p:nvGrpSpPr>
        <p:grpSpPr bwMode="auto">
          <a:xfrm>
            <a:off x="2133600" y="1165225"/>
            <a:ext cx="4729163" cy="287338"/>
            <a:chOff x="1344" y="734"/>
            <a:chExt cx="2979" cy="181"/>
          </a:xfrm>
        </p:grpSpPr>
        <p:pic>
          <p:nvPicPr>
            <p:cNvPr id="34860" name="Picture 44"/>
            <p:cNvPicPr>
              <a:picLocks noChangeAspect="1" noChangeArrowheads="1"/>
            </p:cNvPicPr>
            <p:nvPr/>
          </p:nvPicPr>
          <p:blipFill>
            <a:blip r:embed="rId7" cstate="print">
              <a:grayscl/>
            </a:blip>
            <a:srcRect/>
            <a:stretch>
              <a:fillRect/>
            </a:stretch>
          </p:blipFill>
          <p:spPr bwMode="auto">
            <a:xfrm>
              <a:off x="2453" y="734"/>
              <a:ext cx="425" cy="103"/>
            </a:xfrm>
            <a:prstGeom prst="rect">
              <a:avLst/>
            </a:prstGeom>
            <a:noFill/>
          </p:spPr>
        </p:pic>
        <p:grpSp>
          <p:nvGrpSpPr>
            <p:cNvPr id="14" name="Group 45"/>
            <p:cNvGrpSpPr>
              <a:grpSpLocks/>
            </p:cNvGrpSpPr>
            <p:nvPr/>
          </p:nvGrpSpPr>
          <p:grpSpPr bwMode="auto">
            <a:xfrm>
              <a:off x="1344" y="850"/>
              <a:ext cx="2979" cy="64"/>
              <a:chOff x="1344" y="850"/>
              <a:chExt cx="2979" cy="64"/>
            </a:xfrm>
          </p:grpSpPr>
          <p:sp>
            <p:nvSpPr>
              <p:cNvPr id="34862" name="Freeform 46"/>
              <p:cNvSpPr>
                <a:spLocks/>
              </p:cNvSpPr>
              <p:nvPr/>
            </p:nvSpPr>
            <p:spPr bwMode="auto">
              <a:xfrm>
                <a:off x="1373" y="850"/>
                <a:ext cx="2951" cy="65"/>
              </a:xfrm>
              <a:custGeom>
                <a:avLst/>
                <a:gdLst/>
                <a:ahLst/>
                <a:cxnLst>
                  <a:cxn ang="0">
                    <a:pos x="0" y="286"/>
                  </a:cxn>
                  <a:cxn ang="0">
                    <a:pos x="99" y="0"/>
                  </a:cxn>
                  <a:cxn ang="0">
                    <a:pos x="12911" y="0"/>
                  </a:cxn>
                  <a:cxn ang="0">
                    <a:pos x="13011" y="286"/>
                  </a:cxn>
                </a:cxnLst>
                <a:rect l="0" t="0" r="r" b="b"/>
                <a:pathLst>
                  <a:path w="13012" h="287">
                    <a:moveTo>
                      <a:pt x="0" y="286"/>
                    </a:moveTo>
                    <a:cubicBezTo>
                      <a:pt x="0" y="143"/>
                      <a:pt x="50" y="0"/>
                      <a:pt x="99" y="0"/>
                    </a:cubicBezTo>
                    <a:lnTo>
                      <a:pt x="12911" y="0"/>
                    </a:lnTo>
                    <a:cubicBezTo>
                      <a:pt x="12961" y="0"/>
                      <a:pt x="13011" y="143"/>
                      <a:pt x="13011" y="286"/>
                    </a:cubicBezTo>
                  </a:path>
                </a:pathLst>
              </a:custGeom>
              <a:noFill/>
              <a:ln w="25560">
                <a:solidFill>
                  <a:srgbClr val="000000"/>
                </a:solidFill>
                <a:prstDash val="dash"/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63" name="AutoShape 47"/>
              <p:cNvSpPr>
                <a:spLocks noChangeArrowheads="1"/>
              </p:cNvSpPr>
              <p:nvPr/>
            </p:nvSpPr>
            <p:spPr bwMode="auto">
              <a:xfrm>
                <a:off x="1344" y="860"/>
                <a:ext cx="2928" cy="46"/>
              </a:xfrm>
              <a:prstGeom prst="roundRect">
                <a:avLst>
                  <a:gd name="adj" fmla="val 217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>
                    <a:latin typeface="Arial" charset="0"/>
                  </a:rPr>
                  <a:t>1. Agree on Semantics (XSD)</a:t>
                </a:r>
              </a:p>
            </p:txBody>
          </p:sp>
        </p:grpSp>
      </p:grpSp>
      <p:grpSp>
        <p:nvGrpSpPr>
          <p:cNvPr id="15" name="Group 48"/>
          <p:cNvGrpSpPr>
            <a:grpSpLocks/>
          </p:cNvGrpSpPr>
          <p:nvPr/>
        </p:nvGrpSpPr>
        <p:grpSpPr bwMode="auto">
          <a:xfrm>
            <a:off x="3886200" y="2133600"/>
            <a:ext cx="1370013" cy="1614488"/>
            <a:chOff x="2448" y="1344"/>
            <a:chExt cx="863" cy="1017"/>
          </a:xfrm>
        </p:grpSpPr>
        <p:pic>
          <p:nvPicPr>
            <p:cNvPr id="34865" name="Picture 49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496" y="1344"/>
              <a:ext cx="768" cy="582"/>
            </a:xfrm>
            <a:prstGeom prst="rect">
              <a:avLst/>
            </a:prstGeom>
            <a:noFill/>
          </p:spPr>
        </p:pic>
        <p:sp>
          <p:nvSpPr>
            <p:cNvPr id="34866" name="Text Box 50"/>
            <p:cNvSpPr txBox="1">
              <a:spLocks noChangeArrowheads="1"/>
            </p:cNvSpPr>
            <p:nvPr/>
          </p:nvSpPr>
          <p:spPr bwMode="auto">
            <a:xfrm>
              <a:off x="2448" y="1843"/>
              <a:ext cx="864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93000"/>
                </a:lnSpc>
                <a:spcBef>
                  <a:spcPts val="750"/>
                </a:spcBef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>
                  <a:latin typeface="Arial" charset="0"/>
                </a:rPr>
                <a:t>Discovery Agent</a:t>
              </a:r>
            </a:p>
            <a:p>
              <a:pPr>
                <a:spcBef>
                  <a:spcPts val="750"/>
                </a:spcBef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>
                  <a:latin typeface="Arial" charset="0"/>
                </a:rPr>
                <a:t>       (UDDI)</a:t>
              </a:r>
            </a:p>
            <a:p>
              <a:pPr>
                <a:spcBef>
                  <a:spcPts val="750"/>
                </a:spcBef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>
                  <a:latin typeface="Arial" charset="0"/>
                </a:rPr>
                <a:t>     (Optional)</a:t>
              </a:r>
            </a:p>
          </p:txBody>
        </p:sp>
      </p:grpSp>
      <p:grpSp>
        <p:nvGrpSpPr>
          <p:cNvPr id="16" name="Group 51"/>
          <p:cNvGrpSpPr>
            <a:grpSpLocks/>
          </p:cNvGrpSpPr>
          <p:nvPr/>
        </p:nvGrpSpPr>
        <p:grpSpPr bwMode="auto">
          <a:xfrm>
            <a:off x="5103813" y="2894013"/>
            <a:ext cx="2212975" cy="2212975"/>
            <a:chOff x="3215" y="1823"/>
            <a:chExt cx="1394" cy="1394"/>
          </a:xfrm>
        </p:grpSpPr>
        <p:grpSp>
          <p:nvGrpSpPr>
            <p:cNvPr id="17" name="Group 52"/>
            <p:cNvGrpSpPr>
              <a:grpSpLocks/>
            </p:cNvGrpSpPr>
            <p:nvPr/>
          </p:nvGrpSpPr>
          <p:grpSpPr bwMode="auto">
            <a:xfrm>
              <a:off x="3216" y="2306"/>
              <a:ext cx="783" cy="629"/>
              <a:chOff x="3216" y="2306"/>
              <a:chExt cx="783" cy="629"/>
            </a:xfrm>
          </p:grpSpPr>
          <p:pic>
            <p:nvPicPr>
              <p:cNvPr id="34869" name="Picture 53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3391" y="2306"/>
                <a:ext cx="347" cy="325"/>
              </a:xfrm>
              <a:prstGeom prst="rect">
                <a:avLst/>
              </a:prstGeom>
              <a:noFill/>
            </p:spPr>
          </p:pic>
          <p:sp>
            <p:nvSpPr>
              <p:cNvPr id="34870" name="Text Box 54"/>
              <p:cNvSpPr txBox="1">
                <a:spLocks noChangeArrowheads="1"/>
              </p:cNvSpPr>
              <p:nvPr/>
            </p:nvSpPr>
            <p:spPr bwMode="auto">
              <a:xfrm>
                <a:off x="3216" y="2585"/>
                <a:ext cx="783" cy="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lnSpc>
                    <a:spcPct val="93000"/>
                  </a:lnSpc>
                  <a:spcBef>
                    <a:spcPts val="75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>
                    <a:latin typeface="Arial" charset="0"/>
                  </a:rPr>
                  <a:t>Publish WSDL</a:t>
                </a:r>
              </a:p>
              <a:p>
                <a:pPr>
                  <a:lnSpc>
                    <a:spcPct val="93000"/>
                  </a:lnSpc>
                  <a:spcBef>
                    <a:spcPts val="75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400"/>
                  <a:t>(Optional)</a:t>
                </a:r>
              </a:p>
            </p:txBody>
          </p:sp>
        </p:grpSp>
        <p:sp>
          <p:nvSpPr>
            <p:cNvPr id="34871" name="Line 55"/>
            <p:cNvSpPr>
              <a:spLocks noChangeShapeType="1"/>
            </p:cNvSpPr>
            <p:nvPr/>
          </p:nvSpPr>
          <p:spPr bwMode="auto">
            <a:xfrm flipH="1" flipV="1">
              <a:off x="3215" y="1823"/>
              <a:ext cx="1394" cy="1394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56"/>
          <p:cNvGrpSpPr>
            <a:grpSpLocks/>
          </p:cNvGrpSpPr>
          <p:nvPr/>
        </p:nvGrpSpPr>
        <p:grpSpPr bwMode="auto">
          <a:xfrm>
            <a:off x="1981200" y="2743200"/>
            <a:ext cx="1905000" cy="2211388"/>
            <a:chOff x="1248" y="1728"/>
            <a:chExt cx="1200" cy="1393"/>
          </a:xfrm>
        </p:grpSpPr>
        <p:grpSp>
          <p:nvGrpSpPr>
            <p:cNvPr id="19" name="Group 57"/>
            <p:cNvGrpSpPr>
              <a:grpSpLocks/>
            </p:cNvGrpSpPr>
            <p:nvPr/>
          </p:nvGrpSpPr>
          <p:grpSpPr bwMode="auto">
            <a:xfrm>
              <a:off x="1591" y="1728"/>
              <a:ext cx="771" cy="611"/>
              <a:chOff x="1591" y="1728"/>
              <a:chExt cx="771" cy="611"/>
            </a:xfrm>
          </p:grpSpPr>
          <p:pic>
            <p:nvPicPr>
              <p:cNvPr id="34874" name="Picture 58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1762" y="1728"/>
                <a:ext cx="300" cy="306"/>
              </a:xfrm>
              <a:prstGeom prst="rect">
                <a:avLst/>
              </a:prstGeom>
              <a:noFill/>
            </p:spPr>
          </p:pic>
          <p:sp>
            <p:nvSpPr>
              <p:cNvPr id="34875" name="Text Box 59"/>
              <p:cNvSpPr txBox="1">
                <a:spLocks noChangeArrowheads="1"/>
              </p:cNvSpPr>
              <p:nvPr/>
            </p:nvSpPr>
            <p:spPr bwMode="auto">
              <a:xfrm>
                <a:off x="1591" y="1989"/>
                <a:ext cx="771" cy="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lnSpc>
                    <a:spcPct val="93000"/>
                  </a:lnSpc>
                  <a:spcBef>
                    <a:spcPts val="75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>
                    <a:latin typeface="Arial" charset="0"/>
                  </a:rPr>
                  <a:t>Find WSDL</a:t>
                </a:r>
              </a:p>
              <a:p>
                <a:pPr>
                  <a:lnSpc>
                    <a:spcPct val="93000"/>
                  </a:lnSpc>
                  <a:spcBef>
                    <a:spcPts val="75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400"/>
                  <a:t>(Optional)</a:t>
                </a:r>
              </a:p>
            </p:txBody>
          </p:sp>
        </p:grpSp>
        <p:sp>
          <p:nvSpPr>
            <p:cNvPr id="34876" name="Line 60"/>
            <p:cNvSpPr>
              <a:spLocks noChangeShapeType="1"/>
            </p:cNvSpPr>
            <p:nvPr/>
          </p:nvSpPr>
          <p:spPr bwMode="auto">
            <a:xfrm flipV="1">
              <a:off x="1248" y="1817"/>
              <a:ext cx="1200" cy="1304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prstDash val="dash"/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4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5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75" y="1143000"/>
            <a:ext cx="8177213" cy="4945063"/>
          </a:xfrm>
        </p:spPr>
        <p:txBody>
          <a:bodyPr/>
          <a:lstStyle/>
          <a:p>
            <a:pPr marL="342900" indent="-342900">
              <a:lnSpc>
                <a:spcPct val="80000"/>
              </a:lnSpc>
            </a:pPr>
            <a:r>
              <a:rPr lang="en-US" sz="1600" dirty="0" smtClean="0"/>
              <a:t>"REST emphasizes scalability of component interactions, generality of interfaces, </a:t>
            </a:r>
            <a:r>
              <a:rPr lang="en-US" sz="1600" dirty="0" smtClean="0"/>
              <a:t>independent </a:t>
            </a:r>
            <a:r>
              <a:rPr lang="en-US" sz="1600" dirty="0" smtClean="0"/>
              <a:t>deployment of components, and intermediary components to reduce interaction latency, enforce security, and encapsulate legacy systems</a:t>
            </a:r>
            <a:r>
              <a:rPr lang="en-US" sz="1600" dirty="0" smtClean="0"/>
              <a:t>.“</a:t>
            </a:r>
          </a:p>
          <a:p>
            <a:pPr marL="342900" indent="-342900">
              <a:lnSpc>
                <a:spcPct val="80000"/>
              </a:lnSpc>
              <a:buNone/>
            </a:pPr>
            <a:r>
              <a:rPr lang="en-US" sz="1600" dirty="0" smtClean="0">
                <a:latin typeface="Verdana" pitchFamily="34" charset="0"/>
              </a:rPr>
              <a:t>	</a:t>
            </a:r>
            <a:r>
              <a:rPr lang="en-US" sz="1600" dirty="0" smtClean="0">
                <a:latin typeface="Verdana" pitchFamily="34" charset="0"/>
              </a:rPr>
              <a:t>	</a:t>
            </a:r>
          </a:p>
          <a:p>
            <a:pPr marL="342900" indent="-342900">
              <a:lnSpc>
                <a:spcPct val="80000"/>
              </a:lnSpc>
              <a:buNone/>
            </a:pPr>
            <a:r>
              <a:rPr lang="en-US" sz="1600" dirty="0" smtClean="0">
                <a:latin typeface="Verdana" pitchFamily="34" charset="0"/>
              </a:rPr>
              <a:t>			Roy Fielding, UCI </a:t>
            </a:r>
            <a:r>
              <a:rPr lang="en-US" sz="1600" dirty="0" err="1" smtClean="0">
                <a:latin typeface="Verdana" pitchFamily="34" charset="0"/>
              </a:rPr>
              <a:t>Ph.D</a:t>
            </a:r>
            <a:r>
              <a:rPr lang="en-US" sz="1600" dirty="0" smtClean="0">
                <a:latin typeface="Verdana" pitchFamily="34" charset="0"/>
              </a:rPr>
              <a:t> Thesis , founder of REST</a:t>
            </a:r>
            <a:endParaRPr lang="en-IE" sz="1600" dirty="0" smtClean="0">
              <a:latin typeface="Verdana" pitchFamily="34" charset="0"/>
            </a:endParaRPr>
          </a:p>
          <a:p>
            <a:pPr marL="342900" indent="-342900">
              <a:lnSpc>
                <a:spcPct val="80000"/>
              </a:lnSpc>
            </a:pPr>
            <a:r>
              <a:rPr lang="en-IE" sz="1600" dirty="0" smtClean="0">
                <a:latin typeface="Verdana" pitchFamily="34" charset="0"/>
              </a:rPr>
              <a:t>In </a:t>
            </a:r>
            <a:r>
              <a:rPr lang="en-IE" sz="1600" dirty="0" smtClean="0">
                <a:latin typeface="Verdana" pitchFamily="34" charset="0"/>
              </a:rPr>
              <a:t>REST, </a:t>
            </a:r>
            <a:r>
              <a:rPr lang="en-IE" sz="1600" dirty="0" smtClean="0">
                <a:latin typeface="Verdana" pitchFamily="34" charset="0"/>
              </a:rPr>
              <a:t>basic concept is that of a resource</a:t>
            </a:r>
            <a:endParaRPr lang="en-IE" sz="1600" dirty="0" smtClean="0">
              <a:latin typeface="Verdana" pitchFamily="34" charset="0"/>
            </a:endParaRPr>
          </a:p>
          <a:p>
            <a:pPr marL="342900" indent="-342900">
              <a:lnSpc>
                <a:spcPct val="80000"/>
              </a:lnSpc>
            </a:pPr>
            <a:endParaRPr lang="en-IE" sz="1600" dirty="0" smtClean="0">
              <a:latin typeface="Verdana" pitchFamily="34" charset="0"/>
            </a:endParaRPr>
          </a:p>
          <a:p>
            <a:pPr marL="342900" indent="-342900">
              <a:lnSpc>
                <a:spcPct val="80000"/>
              </a:lnSpc>
            </a:pPr>
            <a:r>
              <a:rPr lang="en-IE" sz="1600" dirty="0" smtClean="0">
                <a:latin typeface="Verdana" pitchFamily="34" charset="0"/>
              </a:rPr>
              <a:t>We need to Model </a:t>
            </a:r>
            <a:r>
              <a:rPr lang="en-IE" sz="1600" dirty="0" smtClean="0">
                <a:latin typeface="Verdana" pitchFamily="34" charset="0"/>
              </a:rPr>
              <a:t>each document and each process as a “resource” with a distinct URI</a:t>
            </a:r>
          </a:p>
          <a:p>
            <a:pPr marL="342900" indent="-342900">
              <a:lnSpc>
                <a:spcPct val="80000"/>
              </a:lnSpc>
            </a:pPr>
            <a:endParaRPr lang="en-IE" sz="1600" dirty="0" smtClean="0">
              <a:latin typeface="Verdana" pitchFamily="34" charset="0"/>
            </a:endParaRPr>
          </a:p>
          <a:p>
            <a:pPr marL="342900" indent="-342900">
              <a:lnSpc>
                <a:spcPct val="80000"/>
              </a:lnSpc>
            </a:pPr>
            <a:r>
              <a:rPr lang="en-IE" sz="1600" dirty="0" smtClean="0">
                <a:latin typeface="Verdana" pitchFamily="34" charset="0"/>
              </a:rPr>
              <a:t>Works with HTTP as the protocol</a:t>
            </a:r>
          </a:p>
          <a:p>
            <a:pPr marL="342900" indent="-342900">
              <a:lnSpc>
                <a:spcPct val="80000"/>
              </a:lnSpc>
            </a:pPr>
            <a:endParaRPr lang="en-IE" sz="1600" dirty="0" smtClean="0">
              <a:latin typeface="Verdana" pitchFamily="34" charset="0"/>
            </a:endParaRPr>
          </a:p>
          <a:p>
            <a:pPr marL="342900" indent="-342900">
              <a:lnSpc>
                <a:spcPct val="80000"/>
              </a:lnSpc>
            </a:pPr>
            <a:r>
              <a:rPr lang="en-IE" sz="1600" dirty="0" smtClean="0">
                <a:latin typeface="Verdana" pitchFamily="34" charset="0"/>
              </a:rPr>
              <a:t>Uses HTTP </a:t>
            </a:r>
            <a:r>
              <a:rPr lang="en-IE" sz="1600" dirty="0" smtClean="0">
                <a:latin typeface="Verdana" pitchFamily="34" charset="0"/>
              </a:rPr>
              <a:t>“verbs” to interact with the resource:</a:t>
            </a:r>
          </a:p>
          <a:p>
            <a:pPr marL="342900" indent="-342900">
              <a:lnSpc>
                <a:spcPct val="80000"/>
              </a:lnSpc>
            </a:pPr>
            <a:endParaRPr lang="en-IE" sz="1600" dirty="0" smtClean="0">
              <a:latin typeface="Verdana" pitchFamily="34" charset="0"/>
            </a:endParaRPr>
          </a:p>
          <a:p>
            <a:pPr marL="762000" lvl="1" indent="-304800">
              <a:lnSpc>
                <a:spcPct val="80000"/>
              </a:lnSpc>
            </a:pPr>
            <a:r>
              <a:rPr lang="en-IE" sz="1400" dirty="0" smtClean="0">
                <a:latin typeface="Verdana" pitchFamily="34" charset="0"/>
              </a:rPr>
              <a:t>GET: Retrieve a </a:t>
            </a:r>
            <a:r>
              <a:rPr lang="en-IE" sz="1400" i="1" dirty="0" smtClean="0">
                <a:latin typeface="Verdana" pitchFamily="34" charset="0"/>
              </a:rPr>
              <a:t>representation</a:t>
            </a:r>
            <a:r>
              <a:rPr lang="en-IE" sz="1400" dirty="0" smtClean="0">
                <a:latin typeface="Verdana" pitchFamily="34" charset="0"/>
              </a:rPr>
              <a:t> of a </a:t>
            </a:r>
            <a:r>
              <a:rPr lang="en-IE" sz="1400" dirty="0" smtClean="0">
                <a:latin typeface="Verdana" pitchFamily="34" charset="0"/>
              </a:rPr>
              <a:t>resource. </a:t>
            </a:r>
            <a:endParaRPr lang="en-IE" sz="1400" dirty="0" smtClean="0">
              <a:latin typeface="Verdana" pitchFamily="34" charset="0"/>
            </a:endParaRPr>
          </a:p>
          <a:p>
            <a:pPr marL="762000" lvl="1" indent="-304800">
              <a:lnSpc>
                <a:spcPct val="80000"/>
              </a:lnSpc>
            </a:pPr>
            <a:r>
              <a:rPr lang="en-IE" sz="1400" dirty="0" smtClean="0">
                <a:latin typeface="Verdana" pitchFamily="34" charset="0"/>
              </a:rPr>
              <a:t>DELETE: Remove a representation of a resource</a:t>
            </a:r>
          </a:p>
          <a:p>
            <a:pPr marL="762000" lvl="1" indent="-304800">
              <a:lnSpc>
                <a:spcPct val="80000"/>
              </a:lnSpc>
            </a:pPr>
            <a:r>
              <a:rPr lang="en-IE" sz="1400" dirty="0" smtClean="0">
                <a:latin typeface="Verdana" pitchFamily="34" charset="0"/>
              </a:rPr>
              <a:t>POST: Create or update a representation of a resource</a:t>
            </a:r>
          </a:p>
          <a:p>
            <a:pPr marL="762000" lvl="1" indent="-304800">
              <a:lnSpc>
                <a:spcPct val="80000"/>
              </a:lnSpc>
            </a:pPr>
            <a:r>
              <a:rPr lang="en-IE" sz="1400" dirty="0" smtClean="0">
                <a:latin typeface="Verdana" pitchFamily="34" charset="0"/>
              </a:rPr>
              <a:t>PUT: Update a representation of a </a:t>
            </a:r>
            <a:r>
              <a:rPr lang="en-IE" sz="1400" dirty="0" smtClean="0">
                <a:latin typeface="Verdana" pitchFamily="34" charset="0"/>
              </a:rPr>
              <a:t>resource</a:t>
            </a:r>
          </a:p>
          <a:p>
            <a:pPr marL="285750" indent="-304800">
              <a:lnSpc>
                <a:spcPct val="80000"/>
              </a:lnSpc>
            </a:pPr>
            <a:r>
              <a:rPr lang="en-IE" sz="1600" dirty="0" smtClean="0">
                <a:latin typeface="Verdana" pitchFamily="34" charset="0"/>
              </a:rPr>
              <a:t>In Practice, GET is used, even for update operations</a:t>
            </a:r>
          </a:p>
          <a:p>
            <a:pPr marL="285750" indent="-304800">
              <a:lnSpc>
                <a:spcPct val="80000"/>
              </a:lnSpc>
            </a:pPr>
            <a:r>
              <a:rPr lang="en-IE" sz="1600" dirty="0" smtClean="0">
                <a:latin typeface="Verdana" pitchFamily="34" charset="0"/>
              </a:rPr>
              <a:t>Everything is in “Query String”</a:t>
            </a:r>
            <a:endParaRPr lang="en-IE" sz="1600" dirty="0" smtClean="0">
              <a:latin typeface="Verdan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69912" y="381000"/>
            <a:ext cx="8574088" cy="4191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Security Aspects of SOA – Generic.</a:t>
            </a:r>
            <a:endParaRPr lang="en-US" sz="2000" dirty="0" smtClean="0"/>
          </a:p>
        </p:txBody>
      </p:sp>
      <p:graphicFrame>
        <p:nvGraphicFramePr>
          <p:cNvPr id="1128451" name="Group 3"/>
          <p:cNvGraphicFramePr>
            <a:graphicFrameLocks noGrp="1"/>
          </p:cNvGraphicFramePr>
          <p:nvPr>
            <p:ph idx="1"/>
          </p:nvPr>
        </p:nvGraphicFramePr>
        <p:xfrm>
          <a:off x="723900" y="1295400"/>
          <a:ext cx="7702550" cy="4531043"/>
        </p:xfrm>
        <a:graphic>
          <a:graphicData uri="http://schemas.openxmlformats.org/drawingml/2006/table">
            <a:tbl>
              <a:tblPr/>
              <a:tblGrid>
                <a:gridCol w="2527300"/>
                <a:gridCol w="5175250"/>
              </a:tblGrid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Security Aspect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C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What it means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CF2F8"/>
                    </a:solidFill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Accessibility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Is the system hack-proof?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Authentication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How do I know your identity is true?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Authorization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Are you allowed to perform this task?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Confidentiality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Are we sure that nobody has read the data?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Integrity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Is the data you sent the same as the data I received?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Non-repudiation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Both sender &amp; receiver can provide legal proof to a third party that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-the sender did send the transaction, 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 The receiver received the identical transaction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b="1" smtClean="0">
                <a:solidFill>
                  <a:srgbClr val="FF00FF"/>
                </a:solidFill>
              </a:rPr>
              <a:t>Single Sign-on :</a:t>
            </a:r>
            <a:r>
              <a:rPr lang="en-US" sz="2400" smtClean="0"/>
              <a:t> Capability to leverage one state of signed in to be used at multiple applications</a:t>
            </a:r>
          </a:p>
          <a:p>
            <a:pPr eaLnBrk="1" hangingPunct="1"/>
            <a:r>
              <a:rPr lang="en-US" sz="2400" b="1" smtClean="0">
                <a:solidFill>
                  <a:srgbClr val="FF00FF"/>
                </a:solidFill>
              </a:rPr>
              <a:t>Federated Trust/identity:</a:t>
            </a:r>
            <a:r>
              <a:rPr lang="en-US" sz="2400" smtClean="0"/>
              <a:t> Being able to pass on the same credentials to a subordinate in some circumstances (federation)</a:t>
            </a:r>
          </a:p>
          <a:p>
            <a:pPr eaLnBrk="1" hangingPunct="1"/>
            <a:r>
              <a:rPr lang="en-US" sz="2400" b="1" smtClean="0">
                <a:solidFill>
                  <a:srgbClr val="FF00FF"/>
                </a:solidFill>
              </a:rPr>
              <a:t>Prevention from Repeated Attacks</a:t>
            </a:r>
            <a:r>
              <a:rPr lang="en-US" sz="2400" smtClean="0"/>
              <a:t>: Capability to prevent application level repeat attacks</a:t>
            </a:r>
          </a:p>
          <a:p>
            <a:pPr eaLnBrk="1" hangingPunct="1"/>
            <a:r>
              <a:rPr lang="en-US" sz="2400" b="1" smtClean="0">
                <a:solidFill>
                  <a:srgbClr val="FF00FF"/>
                </a:solidFill>
              </a:rPr>
              <a:t>Preventions from malicious attacks:</a:t>
            </a:r>
            <a:r>
              <a:rPr lang="en-US" sz="2400" smtClean="0"/>
              <a:t> Capability to prevent malicious application invocations</a:t>
            </a:r>
          </a:p>
          <a:p>
            <a:pPr eaLnBrk="1" hangingPunct="1"/>
            <a:r>
              <a:rPr lang="en-US" sz="2400" b="1" smtClean="0">
                <a:solidFill>
                  <a:srgbClr val="FF00FF"/>
                </a:solidFill>
              </a:rPr>
              <a:t>Security Mechanisms Interoperability:</a:t>
            </a:r>
            <a:r>
              <a:rPr lang="en-US" sz="2400" smtClean="0"/>
              <a:t> Capability of one security system to talk to another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Aspects of SOA .Specific..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SOA Threat Profile</a:t>
            </a:r>
            <a:endParaRPr lang="en-US" dirty="0"/>
          </a:p>
        </p:txBody>
      </p:sp>
      <p:pic>
        <p:nvPicPr>
          <p:cNvPr id="260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447800"/>
            <a:ext cx="8153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Why SSL is not good enough for Web Services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solidFill>
                  <a:srgbClr val="660066"/>
                </a:solidFill>
              </a:rPr>
              <a:t>Intermediaries </a:t>
            </a:r>
            <a:r>
              <a:rPr lang="en-US" sz="2000" smtClean="0"/>
              <a:t>– SSL provides point to point whole message encryption. Intermediaries need encryption of parts of  messages so that parts can be read</a:t>
            </a:r>
          </a:p>
          <a:p>
            <a:pPr eaLnBrk="1" hangingPunct="1"/>
            <a:r>
              <a:rPr lang="en-US" sz="2800" smtClean="0">
                <a:solidFill>
                  <a:srgbClr val="660066"/>
                </a:solidFill>
              </a:rPr>
              <a:t>Two-Way Authentication -</a:t>
            </a:r>
            <a:r>
              <a:rPr lang="en-US" sz="2000" smtClean="0"/>
              <a:t> Client Side SSL required for two-way credential management however is very difficult to manage, hence SSL is not suitable for authenticating all kinds of web services clients</a:t>
            </a:r>
          </a:p>
          <a:p>
            <a:pPr eaLnBrk="1" hangingPunct="1"/>
            <a:r>
              <a:rPr lang="en-US" sz="2800" smtClean="0">
                <a:solidFill>
                  <a:srgbClr val="660066"/>
                </a:solidFill>
              </a:rPr>
              <a:t>Authorization –</a:t>
            </a:r>
            <a:r>
              <a:rPr lang="en-US" sz="2000" smtClean="0"/>
              <a:t> SSL does not handle authorization issues at all</a:t>
            </a:r>
          </a:p>
          <a:p>
            <a:pPr eaLnBrk="1" hangingPunct="1"/>
            <a:r>
              <a:rPr lang="en-US" sz="2800" smtClean="0">
                <a:solidFill>
                  <a:srgbClr val="660066"/>
                </a:solidFill>
              </a:rPr>
              <a:t>Federation –</a:t>
            </a:r>
            <a:r>
              <a:rPr lang="en-US" sz="2000" smtClean="0"/>
              <a:t> SSL has no mechanism for federation of web services security credentials which is very necessary in distributed web services environments</a:t>
            </a:r>
          </a:p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Default Design">
  <a:themeElements>
    <a:clrScheme name="">
      <a:dk1>
        <a:srgbClr val="000000"/>
      </a:dk1>
      <a:lt1>
        <a:srgbClr val="FFFFFF"/>
      </a:lt1>
      <a:dk2>
        <a:srgbClr val="193A80"/>
      </a:dk2>
      <a:lt2>
        <a:srgbClr val="808080"/>
      </a:lt2>
      <a:accent1>
        <a:srgbClr val="F54510"/>
      </a:accent1>
      <a:accent2>
        <a:srgbClr val="1E60A2"/>
      </a:accent2>
      <a:accent3>
        <a:srgbClr val="FFFFFF"/>
      </a:accent3>
      <a:accent4>
        <a:srgbClr val="000000"/>
      </a:accent4>
      <a:accent5>
        <a:srgbClr val="F9B0AA"/>
      </a:accent5>
      <a:accent6>
        <a:srgbClr val="1A5692"/>
      </a:accent6>
      <a:hlink>
        <a:srgbClr val="F9B311"/>
      </a:hlink>
      <a:folHlink>
        <a:srgbClr val="B2B2B2"/>
      </a:folHlink>
    </a:clrScheme>
    <a:fontScheme name="4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193A80"/>
      </a:dk2>
      <a:lt2>
        <a:srgbClr val="808080"/>
      </a:lt2>
      <a:accent1>
        <a:srgbClr val="F54510"/>
      </a:accent1>
      <a:accent2>
        <a:srgbClr val="1E60A2"/>
      </a:accent2>
      <a:accent3>
        <a:srgbClr val="FFFFFF"/>
      </a:accent3>
      <a:accent4>
        <a:srgbClr val="000000"/>
      </a:accent4>
      <a:accent5>
        <a:srgbClr val="F9B0AA"/>
      </a:accent5>
      <a:accent6>
        <a:srgbClr val="1A5692"/>
      </a:accent6>
      <a:hlink>
        <a:srgbClr val="F9B311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1120</Words>
  <Application>Microsoft Office PowerPoint</Application>
  <PresentationFormat>On-screen Show (4:3)</PresentationFormat>
  <Paragraphs>188</Paragraphs>
  <Slides>18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4_Default Design</vt:lpstr>
      <vt:lpstr>1_Default Design</vt:lpstr>
      <vt:lpstr>Security in Service Oriented and REST architectures</vt:lpstr>
      <vt:lpstr>Security in Service Oriented and REST architectures</vt:lpstr>
      <vt:lpstr>WS Style SOA</vt:lpstr>
      <vt:lpstr>SOA in Action with  WS</vt:lpstr>
      <vt:lpstr>REST </vt:lpstr>
      <vt:lpstr>Security Aspects of SOA – Generic.</vt:lpstr>
      <vt:lpstr>Security Aspects of SOA .Specific..</vt:lpstr>
      <vt:lpstr>SOA Threat Profile</vt:lpstr>
      <vt:lpstr>Why SSL is not good enough for Web Services</vt:lpstr>
      <vt:lpstr>SOA Security Standards Stack</vt:lpstr>
      <vt:lpstr>Base Web Services Standards – XML Signature/Encryption</vt:lpstr>
      <vt:lpstr>Other Important Standards for Web Services Security</vt:lpstr>
      <vt:lpstr>Federated Identity</vt:lpstr>
      <vt:lpstr>Application Level and XML Firewalls</vt:lpstr>
      <vt:lpstr>A typical Enterprise SOA Security Scenario</vt:lpstr>
      <vt:lpstr>REST Security Considerations</vt:lpstr>
      <vt:lpstr>Best Practices for REST Security</vt:lpstr>
      <vt:lpstr>Conclusions</vt:lpstr>
    </vt:vector>
  </TitlesOfParts>
  <Company>infosys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Oriented Software Engineering   Tutorial 4  1st India Software Engineering Conference (ISEC’08)</dc:title>
  <dc:creator>Vishal Dwivedi</dc:creator>
  <cp:lastModifiedBy>srinivas_p</cp:lastModifiedBy>
  <cp:revision>51</cp:revision>
  <dcterms:created xsi:type="dcterms:W3CDTF">2008-02-11T20:09:57Z</dcterms:created>
  <dcterms:modified xsi:type="dcterms:W3CDTF">2010-10-28T19:16:15Z</dcterms:modified>
</cp:coreProperties>
</file>