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85" r:id="rId2"/>
  </p:sldMasterIdLst>
  <p:notesMasterIdLst>
    <p:notesMasterId r:id="rId33"/>
  </p:notesMasterIdLst>
  <p:sldIdLst>
    <p:sldId id="256" r:id="rId3"/>
    <p:sldId id="261" r:id="rId4"/>
    <p:sldId id="264" r:id="rId5"/>
    <p:sldId id="262" r:id="rId6"/>
    <p:sldId id="263" r:id="rId7"/>
    <p:sldId id="287" r:id="rId8"/>
    <p:sldId id="265" r:id="rId9"/>
    <p:sldId id="288" r:id="rId10"/>
    <p:sldId id="266" r:id="rId11"/>
    <p:sldId id="29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9" r:id="rId3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23" autoAdjust="0"/>
  </p:normalViewPr>
  <p:slideViewPr>
    <p:cSldViewPr>
      <p:cViewPr>
        <p:scale>
          <a:sx n="50" d="100"/>
          <a:sy n="50" d="100"/>
        </p:scale>
        <p:origin x="-108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B998A1CA-34E2-4D9D-B5A1-1D4C89BBE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68BCE-E905-47AD-A968-AD9A4B410518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10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16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18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26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28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29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68BCE-E905-47AD-A968-AD9A4B410518}" type="slidenum">
              <a:rPr lang="en-US"/>
              <a:pPr/>
              <a:t>30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5457-38EC-4CEB-BD67-B5D845008288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0929-1CEF-4E66-B3CC-F8AB3A1ACE3B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48FDF-A687-4E08-98B9-51A21B64B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9D12-9321-492E-A03B-40CF42C64DC0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F633-768E-47A8-9F57-F56D80F4C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B9BA5-EACE-416B-91A8-5E53843BBA80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9D35F-91EC-42F6-8EA4-999D3E706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www.spiderlogic.com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990F2D-01BE-428F-BD3F-B6ADFAAEEF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2" descr="http://www.spiderlogic.com/images/logo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7526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www.spiderlogic.com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60395B-62AD-4359-8652-88760B3EFE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@Soup Time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C0EA5A-AD19-4797-9FCA-838BA6BADF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@Soup Time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FE18A6-B5AE-4822-B06D-D047160C5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@Soup Time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7B8D48-B798-47CB-908D-A1C6CC916E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@Soup Time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D29938-6842-4605-9773-8D47544343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@Soup Time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0C3705-864E-484E-A6D0-BA78192B6F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@Soup Time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30310E-F0A8-49DA-854E-B1D97E88BF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78CE1-B79A-4E15-923D-9214B02B7CD7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E2E7D-69C2-4A1F-9E26-624C75BEF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@Soup Time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650151-14C0-4CE9-A080-6669EA261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@Soup Time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803094-E9FF-4C4C-B0BB-C9C0942B49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@Soup Time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13EC58-FD7C-4B4F-B310-EFB30C1381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4C47-825D-4601-9CC0-C1C9ED22056B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19D3-81D9-46B2-9A06-5521927E4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2A8-5E05-4508-84B7-E2E7914BCA55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8F2C-8798-4E5E-831F-9296726E5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58FA-B535-44E9-86DE-669537D864F9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388D-DCC3-467A-8852-E945AE508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1DD-1988-4443-8B54-BEC702515286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50B3F-6381-4457-B489-59D66FACC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D51A2-761F-40E7-A096-C6DDA2D21E74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A14C-27DC-4BE5-8CCB-3312ACFFE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0B78-C06B-47DE-AAA7-9F7742ED176B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340A-1168-43C4-9F10-FAC5DF94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4F28-F067-4B68-9B50-5FE5D23BC621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FA6F6-7FA7-4D03-8EB4-8C9661554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365958-2279-4ED3-A987-0BD9BE996FA0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247457-89F1-4E01-B3C6-59102654E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65958-2279-4ED3-A987-0BD9BE996FA0}" type="datetimeFigureOut">
              <a:rPr lang="en-US" smtClean="0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247457-89F1-4E01-B3C6-59102654EA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2" descr="http://www.spiderlogic.com/images/logo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91400" y="228600"/>
            <a:ext cx="17526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derlogic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axb.dev.java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litbhatt.com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piderlogic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590800"/>
            <a:ext cx="7920880" cy="1846312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Webservices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using JAXB and JAX-WS</a:t>
            </a:r>
          </a:p>
          <a:p>
            <a:pPr algn="ctr" eaLnBrk="1" hangingPunct="1"/>
            <a:endParaRPr lang="en-U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Lalit Bhatt </a:t>
            </a:r>
          </a:p>
          <a:p>
            <a:pPr algn="ctr" eaLnBrk="1" hangingPunct="1"/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SpiderLogic</a:t>
            </a:r>
            <a:r>
              <a:rPr lang="en-US" sz="2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2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US" sz="2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n-US" sz="2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www.spiderlogic.com</a:t>
            </a:r>
            <a:r>
              <a:rPr lang="en-US" sz="2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331788" indent="-331788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Web service is about SOAP, WSDL and UDDI –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Web service is higher level concept than this. SOAP, WSDL and UDDI are actually implementation details.</a:t>
            </a:r>
          </a:p>
          <a:p>
            <a:pPr marL="331788" indent="-331788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Web services are based on RPC paradigm –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Web services are document driven also.</a:t>
            </a:r>
          </a:p>
          <a:p>
            <a:pPr marL="331788" indent="-331788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Web services are based on HTTP –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Web services can work on many other protocols like SMTP.</a:t>
            </a:r>
          </a:p>
          <a:p>
            <a:pPr marL="331788" indent="-331788">
              <a:spcBef>
                <a:spcPts val="500"/>
              </a:spcBef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en-US" sz="2400" dirty="0" smtClean="0">
              <a:solidFill>
                <a:srgbClr val="FF0000"/>
              </a:solidFill>
              <a:latin typeface="Arial" charset="0"/>
            </a:endParaRPr>
          </a:p>
          <a:p>
            <a:pPr marL="331788" indent="-331788" algn="ctr">
              <a:spcBef>
                <a:spcPts val="500"/>
              </a:spcBef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en-US" sz="2400" b="1" i="1" dirty="0" smtClean="0">
                <a:solidFill>
                  <a:srgbClr val="000000"/>
                </a:solidFill>
                <a:latin typeface="Arial" charset="0"/>
              </a:rPr>
              <a:t>Web services can cure cancer</a:t>
            </a:r>
          </a:p>
          <a:p>
            <a:pPr eaLnBrk="1" hangingPunct="1">
              <a:tabLst>
                <a:tab pos="0" algn="l"/>
                <a:tab pos="5334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err="1" smtClean="0">
                <a:solidFill>
                  <a:srgbClr val="000000"/>
                </a:solidFill>
                <a:latin typeface="Times New Roman" pitchFamily="16" charset="0"/>
              </a:rPr>
              <a:t>Webservices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XML XSD</a:t>
            </a: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XSLT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Xpath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JAXP</a:t>
            </a: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SAX DOM JAXB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StaX</a:t>
            </a:r>
            <a:endParaRPr lang="en-US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SOAP WSDL UDDI Rest</a:t>
            </a: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JAX-RPC JAX-WS JAX-RS</a:t>
            </a: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SAAJ WS* BP</a:t>
            </a: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Axis Metro</a:t>
            </a: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ESB</a:t>
            </a:r>
          </a:p>
          <a:p>
            <a:pPr marL="0" lvl="0" indent="0" algn="ctr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SOA</a:t>
            </a:r>
          </a:p>
          <a:p>
            <a:pPr eaLnBrk="1" hangingPunct="1">
              <a:tabLst>
                <a:tab pos="0" algn="l"/>
                <a:tab pos="5334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Jargons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6" charset="0"/>
              </a:rPr>
              <a:t>Jargons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err="1" smtClean="0">
                <a:solidFill>
                  <a:srgbClr val="000000"/>
                </a:solidFill>
                <a:latin typeface="Times New Roman" pitchFamily="16" charset="0"/>
              </a:rPr>
              <a:t>Webservice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457200" y="1341360"/>
            <a:ext cx="8229600" cy="3916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51520" y="2520000"/>
            <a:ext cx="1440160" cy="119703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Client</a:t>
            </a:r>
          </a:p>
        </p:txBody>
      </p:sp>
      <p:sp>
        <p:nvSpPr>
          <p:cNvPr id="10" name="Straight Connector 9"/>
          <p:cNvSpPr/>
          <p:nvPr/>
        </p:nvSpPr>
        <p:spPr>
          <a:xfrm>
            <a:off x="1475656" y="2708920"/>
            <a:ext cx="540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Straight Connector 10"/>
          <p:cNvSpPr/>
          <p:nvPr/>
        </p:nvSpPr>
        <p:spPr>
          <a:xfrm>
            <a:off x="1763688" y="3140928"/>
            <a:ext cx="4608512" cy="4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2" name="Straight Connector 11"/>
          <p:cNvSpPr/>
          <p:nvPr/>
        </p:nvSpPr>
        <p:spPr>
          <a:xfrm flipH="1">
            <a:off x="1619672" y="3429000"/>
            <a:ext cx="48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0000" y="2340360"/>
            <a:ext cx="4320192" cy="34851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Web service details – WSDL on XML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03688" y="2780928"/>
            <a:ext cx="2880000" cy="36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Request - SOAP on XML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9672" y="3510448"/>
            <a:ext cx="3780000" cy="3596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Reposnse</a:t>
            </a: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– SOAP on XML</a:t>
            </a:r>
          </a:p>
        </p:txBody>
      </p:sp>
      <p:sp>
        <p:nvSpPr>
          <p:cNvPr id="16" name="Freeform 15"/>
          <p:cNvSpPr/>
          <p:nvPr/>
        </p:nvSpPr>
        <p:spPr>
          <a:xfrm>
            <a:off x="6660000" y="900000"/>
            <a:ext cx="216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Invoked initially</a:t>
            </a:r>
          </a:p>
        </p:txBody>
      </p:sp>
      <p:sp>
        <p:nvSpPr>
          <p:cNvPr id="17" name="Straight Connector 16"/>
          <p:cNvSpPr/>
          <p:nvPr/>
        </p:nvSpPr>
        <p:spPr>
          <a:xfrm flipH="1">
            <a:off x="6300000" y="1440000"/>
            <a:ext cx="360000" cy="126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680000" y="4680000"/>
            <a:ext cx="3420000" cy="7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Invoked whenever message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exchange happens</a:t>
            </a:r>
          </a:p>
        </p:txBody>
      </p:sp>
      <p:sp>
        <p:nvSpPr>
          <p:cNvPr id="19" name="Straight Connector 18"/>
          <p:cNvSpPr/>
          <p:nvPr/>
        </p:nvSpPr>
        <p:spPr>
          <a:xfrm flipH="1" flipV="1">
            <a:off x="5723688" y="3140928"/>
            <a:ext cx="540000" cy="144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0" name="Straight Connector 19"/>
          <p:cNvSpPr/>
          <p:nvPr/>
        </p:nvSpPr>
        <p:spPr>
          <a:xfrm flipV="1">
            <a:off x="6660000" y="3780000"/>
            <a:ext cx="0" cy="90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372200" y="1800000"/>
            <a:ext cx="2160240" cy="21330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Plain old Java Object (POJO) can be easily exposed as web service.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Annotation driven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Data binding through JAXB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Server Independent</a:t>
            </a:r>
          </a:p>
          <a:p>
            <a:pPr eaLnBrk="1" hangingPunct="1">
              <a:tabLst>
                <a:tab pos="0" algn="l"/>
                <a:tab pos="5334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err="1" smtClean="0">
                <a:solidFill>
                  <a:srgbClr val="000000"/>
                </a:solidFill>
                <a:latin typeface="Times New Roman" pitchFamily="16" charset="0"/>
              </a:rPr>
              <a:t>Webservice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 – JAX-WS way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Write the class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Annotate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Register in web.xml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Deploy – The server runtime will</a:t>
            </a:r>
          </a:p>
          <a:p>
            <a:pPr marL="237744" lvl="2" indent="0" hangingPunct="0">
              <a:lnSpc>
                <a:spcPct val="93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Generate and publish WSDL.</a:t>
            </a:r>
          </a:p>
          <a:p>
            <a:pPr marL="237744" lvl="2" indent="0" hangingPunct="0">
              <a:lnSpc>
                <a:spcPct val="93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Map SOAP request to a Java method invocation.</a:t>
            </a:r>
          </a:p>
          <a:p>
            <a:pPr marL="237744" lvl="2" indent="0" hangingPunct="0">
              <a:lnSpc>
                <a:spcPct val="93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Translate method return into a SOAP response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6" charset="0"/>
              </a:rPr>
              <a:t>Servlet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 way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@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WebService</a:t>
            </a:r>
            <a:endParaRPr lang="en-IN" sz="2400" dirty="0" smtClean="0">
              <a:solidFill>
                <a:srgbClr val="0000FF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public class 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TemperatureConverter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{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  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@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WebMethod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	public double 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celsiusToFarenheit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(double temp){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         ...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   }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@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WebMethod</a:t>
            </a:r>
            <a:endParaRPr lang="en-IN" sz="2400" dirty="0" smtClean="0">
              <a:solidFill>
                <a:srgbClr val="0000FF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   public double 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farenheitToCelsius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(double temp){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	      ...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   }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}</a:t>
            </a: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6" charset="0"/>
              </a:rPr>
              <a:t>Servlet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 way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&lt;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&gt;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&lt;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-name&gt;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tempConv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&lt;/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-name&gt;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&lt;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-class&gt;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       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com.lalit.TemperatureConverter</a:t>
            </a: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&lt;/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-class&gt;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&lt;/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&gt;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&lt;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-mapping&gt;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&lt;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-name&gt;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tempConv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&lt;/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-name&gt;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&lt;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url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-pattern&gt;/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tempConv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&lt;/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url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-pattern&gt;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&lt;/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servlet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-mapping&gt;</a:t>
            </a: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6" charset="0"/>
              </a:rPr>
              <a:t>Servlet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 way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</a:t>
            </a:r>
            <a:r>
              <a:rPr lang="en-US" sz="4000" dirty="0" err="1" smtClean="0">
                <a:solidFill>
                  <a:srgbClr val="000000"/>
                </a:solidFill>
                <a:latin typeface="Times New Roman" pitchFamily="16" charset="0"/>
              </a:rPr>
              <a:t>Servlet</a:t>
            </a:r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 way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457200" y="1341360"/>
            <a:ext cx="8229600" cy="3916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000" y="1440000"/>
            <a:ext cx="7740000" cy="396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1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1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915816" y="1440000"/>
            <a:ext cx="5760000" cy="37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`</a:t>
            </a:r>
            <a:endParaRPr lang="en-IN" sz="1800" b="0" i="0" u="none" strike="noStrike" baseline="0" dirty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1560" y="1440000"/>
            <a:ext cx="504296" cy="37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C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L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I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E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N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T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t</a:t>
            </a:r>
            <a:endParaRPr lang="en-IN" sz="1800" b="0" i="0" u="none" strike="noStrike" baseline="0" dirty="0">
              <a:ln>
                <a:noFill/>
              </a:ln>
              <a:solidFill>
                <a:srgbClr val="FFFFFF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12" name="Straight Connector 11"/>
          <p:cNvSpPr/>
          <p:nvPr/>
        </p:nvSpPr>
        <p:spPr>
          <a:xfrm>
            <a:off x="1115856" y="1800000"/>
            <a:ext cx="21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856" y="1440000"/>
            <a:ext cx="1800000" cy="36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1. Get WSDL</a:t>
            </a:r>
          </a:p>
        </p:txBody>
      </p:sp>
      <p:sp>
        <p:nvSpPr>
          <p:cNvPr id="14" name="Freeform 13"/>
          <p:cNvSpPr/>
          <p:nvPr/>
        </p:nvSpPr>
        <p:spPr>
          <a:xfrm>
            <a:off x="3275816" y="1620000"/>
            <a:ext cx="19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WSDL Published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On Server</a:t>
            </a:r>
          </a:p>
        </p:txBody>
      </p:sp>
      <p:sp>
        <p:nvSpPr>
          <p:cNvPr id="15" name="Freeform 14"/>
          <p:cNvSpPr/>
          <p:nvPr/>
        </p:nvSpPr>
        <p:spPr>
          <a:xfrm rot="16200000" flipH="1">
            <a:off x="2375728" y="3392896"/>
            <a:ext cx="23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Endpoint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Listener</a:t>
            </a:r>
          </a:p>
        </p:txBody>
      </p:sp>
      <p:sp>
        <p:nvSpPr>
          <p:cNvPr id="16" name="Freeform 15"/>
          <p:cNvSpPr/>
          <p:nvPr/>
        </p:nvSpPr>
        <p:spPr>
          <a:xfrm rot="5400000">
            <a:off x="3221832" y="3482896"/>
            <a:ext cx="2340000" cy="3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Dispatcher</a:t>
            </a:r>
          </a:p>
        </p:txBody>
      </p:sp>
      <p:sp>
        <p:nvSpPr>
          <p:cNvPr id="17" name="Freeform 16"/>
          <p:cNvSpPr/>
          <p:nvPr/>
        </p:nvSpPr>
        <p:spPr>
          <a:xfrm>
            <a:off x="4895816" y="2520000"/>
            <a:ext cx="144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Handler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Chain</a:t>
            </a:r>
          </a:p>
        </p:txBody>
      </p:sp>
      <p:sp>
        <p:nvSpPr>
          <p:cNvPr id="18" name="Freeform 17"/>
          <p:cNvSpPr/>
          <p:nvPr/>
        </p:nvSpPr>
        <p:spPr>
          <a:xfrm>
            <a:off x="5075816" y="3780000"/>
            <a:ext cx="144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SOAP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Fault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Processing</a:t>
            </a:r>
          </a:p>
        </p:txBody>
      </p:sp>
      <p:sp>
        <p:nvSpPr>
          <p:cNvPr id="19" name="Freeform 18"/>
          <p:cNvSpPr/>
          <p:nvPr/>
        </p:nvSpPr>
        <p:spPr>
          <a:xfrm rot="5400000">
            <a:off x="6084392" y="3320952"/>
            <a:ext cx="2340000" cy="39585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JAXB Mapping</a:t>
            </a:r>
          </a:p>
        </p:txBody>
      </p:sp>
      <p:sp>
        <p:nvSpPr>
          <p:cNvPr id="20" name="Freeform 19"/>
          <p:cNvSpPr/>
          <p:nvPr/>
        </p:nvSpPr>
        <p:spPr>
          <a:xfrm rot="5400000">
            <a:off x="7109816" y="3086872"/>
            <a:ext cx="2340000" cy="7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Web Service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Java endpoint</a:t>
            </a:r>
          </a:p>
        </p:txBody>
      </p:sp>
      <p:sp>
        <p:nvSpPr>
          <p:cNvPr id="21" name="Straight Connector 20"/>
          <p:cNvSpPr/>
          <p:nvPr/>
        </p:nvSpPr>
        <p:spPr>
          <a:xfrm>
            <a:off x="1115856" y="2880000"/>
            <a:ext cx="21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5856" y="2534760"/>
            <a:ext cx="2036879" cy="345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2. SOAP request</a:t>
            </a:r>
          </a:p>
        </p:txBody>
      </p:sp>
      <p:sp>
        <p:nvSpPr>
          <p:cNvPr id="23" name="Straight Connector 22"/>
          <p:cNvSpPr/>
          <p:nvPr/>
        </p:nvSpPr>
        <p:spPr>
          <a:xfrm>
            <a:off x="3779912" y="288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4" name="Straight Connector 23"/>
          <p:cNvSpPr/>
          <p:nvPr/>
        </p:nvSpPr>
        <p:spPr>
          <a:xfrm>
            <a:off x="4535816" y="288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5" name="Straight Connector 24"/>
          <p:cNvSpPr/>
          <p:nvPr/>
        </p:nvSpPr>
        <p:spPr>
          <a:xfrm>
            <a:off x="6335816" y="2880000"/>
            <a:ext cx="54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6" name="Straight Connector 25"/>
          <p:cNvSpPr/>
          <p:nvPr/>
        </p:nvSpPr>
        <p:spPr>
          <a:xfrm>
            <a:off x="7524368" y="288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7" name="Straight Connector 26"/>
          <p:cNvSpPr/>
          <p:nvPr/>
        </p:nvSpPr>
        <p:spPr>
          <a:xfrm flipH="1">
            <a:off x="7524368" y="432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8" name="Straight Connector 27"/>
          <p:cNvSpPr/>
          <p:nvPr/>
        </p:nvSpPr>
        <p:spPr>
          <a:xfrm flipH="1">
            <a:off x="6515816" y="432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9" name="Straight Connector 28"/>
          <p:cNvSpPr/>
          <p:nvPr/>
        </p:nvSpPr>
        <p:spPr>
          <a:xfrm flipH="1">
            <a:off x="4535816" y="4320000"/>
            <a:ext cx="54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0" name="Straight Connector 29"/>
          <p:cNvSpPr/>
          <p:nvPr/>
        </p:nvSpPr>
        <p:spPr>
          <a:xfrm flipH="1">
            <a:off x="3815816" y="432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1" name="Straight Connector 30"/>
          <p:cNvSpPr/>
          <p:nvPr/>
        </p:nvSpPr>
        <p:spPr>
          <a:xfrm flipH="1">
            <a:off x="1115856" y="4320000"/>
            <a:ext cx="21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5816" y="252000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816" y="252000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15816" y="252000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35816" y="252000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5816" y="3960000"/>
            <a:ext cx="540000" cy="54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10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15816" y="396000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15816" y="3960000"/>
            <a:ext cx="576464" cy="34851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15816" y="396000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58975" y="3960000"/>
            <a:ext cx="1806840" cy="345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11. SOAP </a:t>
            </a:r>
            <a:r>
              <a:rPr lang="en-IN" sz="18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resp</a:t>
            </a:r>
            <a:endParaRPr lang="en-IN" sz="1800" b="0" i="0" u="none" strike="noStrike" baseline="0" dirty="0">
              <a:ln>
                <a:noFill/>
              </a:ln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6200000" flipV="1">
            <a:off x="6228184" y="3284984"/>
            <a:ext cx="936104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4283968" y="3645024"/>
            <a:ext cx="93610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Annotate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Deploy 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ejb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jar</a:t>
            </a: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EJB3 way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@Stateless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@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WebService</a:t>
            </a:r>
            <a:endParaRPr lang="en-IN" sz="2400" dirty="0" smtClean="0">
              <a:solidFill>
                <a:srgbClr val="0000FF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public class 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TemperatureConverter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{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//Rest code remains same.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EJB3 way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8305800" cy="4953000"/>
          </a:xfrm>
        </p:spPr>
        <p:txBody>
          <a:bodyPr/>
          <a:lstStyle/>
          <a:p>
            <a:pPr marL="339725" indent="-339725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JAXB</a:t>
            </a:r>
          </a:p>
          <a:p>
            <a:pPr marL="339725" indent="-339725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JAX-WS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Agenda</a:t>
            </a:r>
            <a:b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</a:b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Starting Java 6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Generate the </a:t>
            </a:r>
            <a:r>
              <a:rPr lang="en-IN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artifact</a:t>
            </a: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using </a:t>
            </a:r>
            <a:r>
              <a:rPr lang="en-IN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wsgen</a:t>
            </a: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tool.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wsgen</a:t>
            </a: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tool generates JAXB mapped classes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Use embedded </a:t>
            </a:r>
            <a:r>
              <a:rPr lang="en-IN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HttpServer</a:t>
            </a: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to deploy the </a:t>
            </a:r>
            <a:r>
              <a:rPr lang="en-IN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webservice</a:t>
            </a:r>
            <a:endParaRPr lang="en-IN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Java SE Endpoint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public static void main(String[] 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args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) {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   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 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TemperatureConverter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tc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= new 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              				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TemperatureConverter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();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//Java comes with an embedded </a:t>
            </a:r>
            <a:r>
              <a:rPr lang="en-IN" sz="2400" u="sng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Http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server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//which is used to host the service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Endpoint </a:t>
            </a:r>
            <a:r>
              <a:rPr lang="en-IN" sz="2400" u="sng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endpoint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= 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Endpoint.publish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                                      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                 ("http://localhost:8080/tempConv", 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tc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);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//Keeping commented, keeps the server running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/*</a:t>
            </a:r>
            <a:r>
              <a:rPr lang="en-IN" sz="2400" u="sng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endpoint</a:t>
            </a:r>
            <a:r>
              <a:rPr lang="en-IN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.stop</a:t>
            </a:r>
            <a:r>
              <a:rPr lang="en-IN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()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;*/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	}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Java SE Endpoint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Generate 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artifact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using </a:t>
            </a: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wsimport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pointing to WSDL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45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wsimport</a:t>
            </a: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generates JAXB binding classes and service endpoint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45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Call the web service using service end point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Client side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//Make the </a:t>
            </a:r>
            <a:r>
              <a:rPr lang="en-IN" sz="2400" u="sng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instance</a:t>
            </a: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 of service class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err="1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Arial" pitchFamily="34"/>
              </a:rPr>
              <a:t>TemperatureConverterService</a:t>
            </a: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Arial" pitchFamily="34"/>
              </a:rPr>
              <a:t> service =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				new </a:t>
            </a:r>
            <a:r>
              <a:rPr lang="en-IN" sz="2400" dirty="0" err="1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TemperatureConverterService</a:t>
            </a: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();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Arial" pitchFamily="34"/>
              </a:rPr>
              <a:t>	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//Get port to invoke </a:t>
            </a:r>
            <a:r>
              <a:rPr lang="en-IN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webservice</a:t>
            </a:r>
            <a:endParaRPr lang="en-IN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Monospace" pitchFamily="1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err="1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Arial" pitchFamily="34"/>
              </a:rPr>
              <a:t>TemperatureConverter</a:t>
            </a: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Arial" pitchFamily="34"/>
              </a:rPr>
              <a:t> port = </a:t>
            </a: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		         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          </a:t>
            </a:r>
            <a:r>
              <a:rPr lang="en-IN" sz="2400" dirty="0" err="1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service.getPort</a:t>
            </a:r>
            <a:endParaRPr lang="en-IN" sz="2400" dirty="0" smtClean="0">
              <a:solidFill>
                <a:srgbClr val="0000FF"/>
              </a:solidFill>
              <a:latin typeface="Microsoft Sans serif" pitchFamily="34"/>
              <a:ea typeface="Lucida Sans Unicode" pitchFamily="2"/>
              <a:cs typeface="Monospace" pitchFamily="1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                  (</a:t>
            </a:r>
            <a:r>
              <a:rPr lang="en-IN" sz="2400" dirty="0" err="1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TemperatureConverter.class</a:t>
            </a: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);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Arial" pitchFamily="34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//Call the web service.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double </a:t>
            </a:r>
            <a:r>
              <a:rPr lang="en-IN" sz="2400" dirty="0" err="1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fahr</a:t>
            </a: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 = </a:t>
            </a:r>
            <a:r>
              <a:rPr lang="en-IN" sz="2400" dirty="0" err="1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port.celsiusToFarenheit</a:t>
            </a:r>
            <a:r>
              <a:rPr lang="en-IN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(100);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Client side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JAX-WS supports start from WSDL approach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Monospace" pitchFamily="1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@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WebService</a:t>
            </a:r>
            <a:endParaRPr lang="en-US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Monospace" pitchFamily="1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  (name = "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TemperatureConvertor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",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endpointInterface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=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                "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com.lalit.ws.TemperatureConvertor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",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targetNamespace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= "http://ws.crayom.com/",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  </a:t>
            </a:r>
            <a:r>
              <a:rPr lang="en-US" sz="2400" dirty="0" err="1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wsdlLocation</a:t>
            </a:r>
            <a:r>
              <a:rPr lang="en-US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= 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        "WEB-INF/</a:t>
            </a:r>
            <a:r>
              <a:rPr lang="en-US" sz="2400" dirty="0" err="1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TemperatureConvertorDocStyle.wsdl</a:t>
            </a:r>
            <a:r>
              <a:rPr lang="en-US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)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public class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TemperatureConvertorService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implements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TemperatureConvertor</a:t>
            </a:r>
            <a:r>
              <a:rPr lang="en-US" sz="2400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 {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start From WSDL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Web Service endpoints may choose to work at the XML message level by implementing the Provider interface.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The endpoint accesses the message or message payload using this low-level, generic API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Implement one of the following</a:t>
            </a:r>
          </a:p>
          <a:p>
            <a:pPr marL="237744" lvl="2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Provider&lt;Source&gt;</a:t>
            </a:r>
          </a:p>
          <a:p>
            <a:pPr marL="237744" lvl="2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Provider&lt;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SOAPMessage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&gt;</a:t>
            </a:r>
          </a:p>
          <a:p>
            <a:pPr marL="237744" lvl="2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Provider&lt;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DataSource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&gt;.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Provider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 lnSpcReduction="10000"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@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WebServiceProvider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(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serviceName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= "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TempConvProvider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",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portName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="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TempConvPort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",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targetNamespace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= "http://www.crayom.com/om",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wsdlLocation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=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      "WEB-INF/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wsdl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TempConvProvider.wsdl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")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@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ServiceMode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(value=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Service.Mode.PAYLOAD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)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public class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TempConvProvider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                implements Provider&lt;Source&gt;{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    public Source invoke(Source request) {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      …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	  return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resp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	    }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}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Provider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2267744" y="5373216"/>
            <a:ext cx="450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PAYLOAD gives the body of message.</a:t>
            </a:r>
          </a:p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IN" sz="1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MESSAGE will give whole SOAP Message</a:t>
            </a:r>
          </a:p>
        </p:txBody>
      </p:sp>
      <p:sp>
        <p:nvSpPr>
          <p:cNvPr id="7" name="Straight Connector 6"/>
          <p:cNvSpPr/>
          <p:nvPr/>
        </p:nvSpPr>
        <p:spPr>
          <a:xfrm flipV="1">
            <a:off x="4427744" y="3393216"/>
            <a:ext cx="1260000" cy="198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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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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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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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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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"/>
            </a:lvl9pPr>
          </a:lstStyle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Web service client applications may choose to work at the XML message level by using the Dispatch&lt;T&gt; APIs.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The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javax.xml.ws.Dispatch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&lt;T&gt; interface provides support for the dynamic invocation of service endpoint operations.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Similar to Provider on server side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Dispatch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Service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service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Service.create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url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serviceName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Monospace" pitchFamily="1"/>
              </a:rPr>
              <a:t>);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Dispatch&lt;Source&gt;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sourceDispatch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= 		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      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service.createDispatch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portQName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,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					                    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Source.class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, 					                                         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                                         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Service.Mode.PAYLOAD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);        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FF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//request is a XML which is put into SOAP payload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StreamSource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streamSource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= 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      new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StreamSource</a:t>
            </a:r>
            <a:endParaRPr lang="en-US" sz="2400" dirty="0" smtClean="0">
              <a:solidFill>
                <a:srgbClr val="000000"/>
              </a:solidFill>
              <a:latin typeface="Microsoft Sans serif" pitchFamily="34"/>
              <a:ea typeface="Lucida Sans Unicode" pitchFamily="2"/>
              <a:cs typeface="Lucida Sans Unicode" pitchFamily="2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			(new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StringReader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(request));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 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Source result = 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sourceDispatch.invoke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streamSource</a:t>
            </a:r>
            <a:r>
              <a:rPr lang="en-US" sz="2400" dirty="0" smtClean="0">
                <a:solidFill>
                  <a:srgbClr val="000000"/>
                </a:solidFill>
                <a:latin typeface="Microsoft Sans serif" pitchFamily="34"/>
                <a:ea typeface="Lucida Sans Unicode" pitchFamily="2"/>
                <a:cs typeface="Lucida Sans Unicode" pitchFamily="2"/>
              </a:rPr>
              <a:t>);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Dispatch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/>
          </a:bodyPr>
          <a:lstStyle/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JAX-WS provides support for SOAP fault handling in terms of exceptions.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JAX-WS supports handlers both on client and server side , which can process SOAP headers. SOAP headers are used to build Quality of services (QOS).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JAX-WS supports asynchronous communication</a:t>
            </a:r>
          </a:p>
          <a:p>
            <a:pPr marL="0" lvl="0" indent="0" hangingPunct="0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>
              <a:solidFill>
                <a:srgbClr val="000000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  Apart From this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8305800" cy="4953000"/>
          </a:xfrm>
        </p:spPr>
        <p:txBody>
          <a:bodyPr/>
          <a:lstStyle/>
          <a:p>
            <a:pPr marL="339725" indent="-339725"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Ø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Provides binding between XML and Java </a:t>
            </a:r>
          </a:p>
          <a:p>
            <a:pPr marL="339725" indent="-339725"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Ø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To provide a higher level of abstraction to work with.</a:t>
            </a:r>
          </a:p>
          <a:p>
            <a:pPr marL="339725" indent="-339725"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Ø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Associates a set of Java classes with XML.</a:t>
            </a:r>
          </a:p>
          <a:p>
            <a:pPr marL="339725" indent="-339725"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Ø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Think of Java class as representing the XML instances.</a:t>
            </a:r>
          </a:p>
          <a:p>
            <a:pPr marL="339725" indent="-339725"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  <a:p>
            <a:pPr marL="339725" indent="-339725">
              <a:spcBef>
                <a:spcPts val="500"/>
              </a:spcBef>
              <a:buClr>
                <a:srgbClr val="3333CC"/>
              </a:buClr>
              <a:buSzPct val="60000"/>
              <a:buFont typeface="Wingdings" pitchFamily="2" charset="2"/>
              <a:buChar char="Ø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Reference site: </a:t>
            </a:r>
            <a:r>
              <a:rPr lang="en-US" sz="2400" dirty="0" smtClean="0">
                <a:solidFill>
                  <a:srgbClr val="CCCCFF"/>
                </a:solidFill>
                <a:latin typeface="Arial" charset="0"/>
                <a:hlinkClick r:id="rId3"/>
              </a:rPr>
              <a:t>https://jaxb.dev.java.net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JAXB – Java XML binding</a:t>
            </a:r>
            <a:b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</a:b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590800"/>
            <a:ext cx="7920880" cy="18463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Thanks</a:t>
            </a:r>
          </a:p>
          <a:p>
            <a:pPr algn="ctr" eaLnBrk="1" hangingPunct="1"/>
            <a:endParaRPr lang="en-U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Lalit Bhatt (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http://www.lalitbhatt.com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 eaLnBrk="1" hangingPunct="1"/>
            <a:r>
              <a:rPr lang="en-US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SpiderLogic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http://www.spiderlogic.com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)</a:t>
            </a:r>
          </a:p>
          <a:p>
            <a:pPr algn="l" eaLnBrk="1" hangingPunct="1"/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JAXB in Action – Dev time</a:t>
            </a:r>
            <a:b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</a:b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3000" y="1676400"/>
            <a:ext cx="1371600" cy="914400"/>
          </a:xfrm>
          <a:prstGeom prst="rect">
            <a:avLst/>
          </a:prstGeom>
          <a:solidFill>
            <a:srgbClr val="00E4A8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Tahoma" pitchFamily="32" charset="0"/>
              </a:rPr>
              <a:t>XML schema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86200" y="1676400"/>
            <a:ext cx="1143000" cy="914400"/>
          </a:xfrm>
          <a:prstGeom prst="rect">
            <a:avLst/>
          </a:prstGeom>
          <a:solidFill>
            <a:srgbClr val="FFFF00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Tahoma" pitchFamily="32" charset="0"/>
              </a:rPr>
              <a:t>JAXB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Tahoma" pitchFamily="32" charset="0"/>
              </a:rPr>
              <a:t>Compiler</a:t>
            </a:r>
            <a:endParaRPr lang="en-US" dirty="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324600" y="1600200"/>
            <a:ext cx="1828800" cy="1066800"/>
          </a:xfrm>
          <a:prstGeom prst="rect">
            <a:avLst/>
          </a:prstGeom>
          <a:solidFill>
            <a:srgbClr val="00E4A8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Tahoma" pitchFamily="32" charset="0"/>
              </a:rPr>
              <a:t>Schema derived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Tahoma" pitchFamily="32" charset="0"/>
              </a:rPr>
              <a:t>Classes and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Tahoma" pitchFamily="32" charset="0"/>
              </a:rPr>
              <a:t>interface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590800" y="2133600"/>
            <a:ext cx="1295400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600200" y="4191000"/>
            <a:ext cx="67818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295400" y="4419600"/>
            <a:ext cx="1371600" cy="914400"/>
          </a:xfrm>
          <a:prstGeom prst="rect">
            <a:avLst/>
          </a:prstGeom>
          <a:solidFill>
            <a:srgbClr val="00E4A8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Tahoma" pitchFamily="32" charset="0"/>
              </a:rPr>
              <a:t>XML schema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038600" y="4419600"/>
            <a:ext cx="1143000" cy="914400"/>
          </a:xfrm>
          <a:prstGeom prst="rect">
            <a:avLst/>
          </a:prstGeom>
          <a:solidFill>
            <a:srgbClr val="FFFF00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Tahoma" pitchFamily="32" charset="0"/>
              </a:rPr>
              <a:t>JAXB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Tahoma" pitchFamily="32" charset="0"/>
              </a:rPr>
              <a:t>Schema</a:t>
            </a:r>
            <a:endParaRPr lang="en-US" dirty="0">
              <a:solidFill>
                <a:srgbClr val="000000"/>
              </a:solidFill>
              <a:latin typeface="Tahoma" pitchFamily="32" charset="0"/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32" charset="0"/>
              </a:rPr>
              <a:t>generator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6477000" y="4343400"/>
            <a:ext cx="1828800" cy="1066800"/>
          </a:xfrm>
          <a:prstGeom prst="rect">
            <a:avLst/>
          </a:prstGeom>
          <a:solidFill>
            <a:srgbClr val="00E4A8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Tahoma" pitchFamily="32" charset="0"/>
              </a:rPr>
              <a:t>Java classes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5029200" y="2133600"/>
            <a:ext cx="1295400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H="1">
            <a:off x="5178425" y="4800600"/>
            <a:ext cx="1225550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>
            <a:off x="2663825" y="4876800"/>
            <a:ext cx="1301750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JAXB in Action – Run time</a:t>
            </a:r>
            <a:b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</a:b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"/>
          <p:cNvSpPr txBox="1">
            <a:spLocks noChangeArrowheads="1"/>
          </p:cNvSpPr>
          <p:nvPr/>
        </p:nvSpPr>
        <p:spPr bwMode="auto">
          <a:xfrm>
            <a:off x="1447800" y="2895600"/>
            <a:ext cx="67818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533400" y="2819400"/>
            <a:ext cx="1600200" cy="914400"/>
          </a:xfrm>
          <a:prstGeom prst="rect">
            <a:avLst/>
          </a:prstGeom>
          <a:solidFill>
            <a:srgbClr val="00E4A8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32" charset="0"/>
              </a:rPr>
              <a:t>XML document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3505200" y="2895600"/>
            <a:ext cx="1981200" cy="914400"/>
          </a:xfrm>
          <a:prstGeom prst="rect">
            <a:avLst/>
          </a:prstGeom>
          <a:solidFill>
            <a:srgbClr val="FFFF00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32" charset="0"/>
              </a:rPr>
              <a:t>JAXB API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781800" y="2743200"/>
            <a:ext cx="1828800" cy="1066800"/>
          </a:xfrm>
          <a:prstGeom prst="rect">
            <a:avLst/>
          </a:prstGeom>
          <a:solidFill>
            <a:srgbClr val="00E4A8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Tahoma" pitchFamily="32" charset="0"/>
              </a:rPr>
              <a:t>Java objects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Tahoma" pitchFamily="32" charset="0"/>
              </a:rPr>
              <a:t>representing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Tahoma" pitchFamily="32" charset="0"/>
              </a:rPr>
              <a:t>XML content</a:t>
            </a:r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2209800" y="3124200"/>
            <a:ext cx="1295400" cy="1588"/>
          </a:xfrm>
          <a:prstGeom prst="line">
            <a:avLst/>
          </a:prstGeom>
          <a:noFill/>
          <a:ln w="76320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5486400" y="3124200"/>
            <a:ext cx="1295400" cy="1588"/>
          </a:xfrm>
          <a:prstGeom prst="line">
            <a:avLst/>
          </a:prstGeom>
          <a:noFill/>
          <a:ln w="76320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 flipH="1">
            <a:off x="5483225" y="3581400"/>
            <a:ext cx="1225550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H="1">
            <a:off x="2130425" y="3505200"/>
            <a:ext cx="1225550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5481638" y="2667000"/>
            <a:ext cx="1244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solidFill>
                  <a:srgbClr val="000000"/>
                </a:solidFill>
                <a:latin typeface="Tahoma" pitchFamily="32" charset="0"/>
              </a:rPr>
              <a:t>unmarshel</a:t>
            </a:r>
            <a:endParaRPr lang="en-US" dirty="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2493963" y="3460750"/>
            <a:ext cx="9921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solidFill>
                  <a:srgbClr val="000000"/>
                </a:solidFill>
                <a:latin typeface="Tahoma" pitchFamily="32" charset="0"/>
              </a:rPr>
              <a:t>marshel</a:t>
            </a:r>
            <a:endParaRPr lang="en-US" dirty="0">
              <a:solidFill>
                <a:srgbClr val="000000"/>
              </a:solidFill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/>
          <a:lstStyle/>
          <a:p>
            <a:pPr marL="457200" indent="-457200" algn="ctr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None/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marL="457200" indent="-457200" algn="ctr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None/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marL="457200" indent="-457200" algn="ctr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None/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marL="457200" indent="-457200" algn="ctr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None/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marL="457200" indent="-457200" algn="ctr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None/>
            </a:pPr>
            <a:endParaRPr lang="en-GB" sz="2400" b="1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marL="457200" indent="-457200" algn="ctr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None/>
            </a:pP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ea typeface="DejaVu Sans" pitchFamily="2"/>
                <a:cs typeface="Arial" pitchFamily="34" charset="0"/>
              </a:rPr>
              <a:t>Demo</a:t>
            </a:r>
          </a:p>
          <a:p>
            <a:pPr marL="0" indent="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45000"/>
              <a:buNone/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JAXB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/>
          <a:lstStyle/>
          <a:p>
            <a:pPr marL="457200" indent="-45720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DejaVu Sans" pitchFamily="2"/>
                <a:cs typeface="Arial" pitchFamily="34" charset="0"/>
              </a:rPr>
              <a:t>Advantages</a:t>
            </a:r>
          </a:p>
          <a:p>
            <a:pPr marL="713232" lvl="1" indent="-45720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DejaVu Sans" pitchFamily="2"/>
                <a:cs typeface="Arial" pitchFamily="34" charset="0"/>
              </a:rPr>
              <a:t>Ease of Use. </a:t>
            </a:r>
          </a:p>
          <a:p>
            <a:pPr marL="713232" lvl="1" indent="-45720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DejaVu Sans" pitchFamily="2"/>
                <a:cs typeface="Arial" pitchFamily="34" charset="0"/>
              </a:rPr>
              <a:t>Object oriented way of doing things.</a:t>
            </a:r>
          </a:p>
          <a:p>
            <a:pPr marL="713232" lvl="1" indent="-45720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marL="457200" indent="-45720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DejaVu Sans" pitchFamily="2"/>
                <a:cs typeface="Arial" pitchFamily="34" charset="0"/>
              </a:rPr>
              <a:t>Disadvantages</a:t>
            </a:r>
          </a:p>
          <a:p>
            <a:pPr marL="713232" lvl="1" indent="-45720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DejaVu Sans" pitchFamily="2"/>
                <a:cs typeface="Arial" pitchFamily="34" charset="0"/>
              </a:rPr>
              <a:t>Abstraction has a cost</a:t>
            </a:r>
          </a:p>
          <a:p>
            <a:pPr marL="713232" lvl="1" indent="-45720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None/>
            </a:pPr>
            <a:endParaRPr lang="en-GB" sz="2000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marL="0" indent="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45000"/>
              <a:buNone/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eaLnBrk="1" hangingPunct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JAXB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/>
          <a:lstStyle/>
          <a:p>
            <a:pPr marL="457200" indent="-45720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DejaVu Sans" pitchFamily="2"/>
                <a:cs typeface="Arial" pitchFamily="34" charset="0"/>
              </a:rPr>
              <a:t>Understanding how JAX-WS can be used to implement SOAP based web services both at server and client side.</a:t>
            </a:r>
          </a:p>
          <a:p>
            <a:pPr marL="0" indent="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45000"/>
              <a:buNone/>
            </a:pPr>
            <a:endParaRPr lang="en-GB" sz="2400" dirty="0" smtClean="0">
              <a:solidFill>
                <a:srgbClr val="000000"/>
              </a:solidFill>
              <a:latin typeface="Arial" pitchFamily="34" charset="0"/>
              <a:ea typeface="DejaVu Sans" pitchFamily="2"/>
              <a:cs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imes New Roman" pitchFamily="16" charset="0"/>
              </a:rPr>
              <a:t>JAX-WS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2232" cy="4953000"/>
          </a:xfrm>
        </p:spPr>
        <p:txBody>
          <a:bodyPr>
            <a:normAutofit lnSpcReduction="10000"/>
          </a:bodyPr>
          <a:lstStyle/>
          <a:p>
            <a:pPr marL="0" lvl="0" indent="0" hangingPunct="0">
              <a:lnSpc>
                <a:spcPct val="90000"/>
              </a:lnSpc>
              <a:spcBef>
                <a:spcPts val="799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Dave </a:t>
            </a:r>
            <a:r>
              <a:rPr lang="en-GB" sz="2400" dirty="0" err="1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Podnar's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 Five Stages of Dealing with Web Services</a:t>
            </a:r>
          </a:p>
          <a:p>
            <a:pPr marL="0" lvl="0" indent="0" hangingPunct="0">
              <a:lnSpc>
                <a:spcPct val="90000"/>
              </a:lnSpc>
              <a:spcBef>
                <a:spcPts val="799"/>
              </a:spcBef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IN" sz="2400" dirty="0" smtClean="0">
              <a:solidFill>
                <a:srgbClr val="FFFFFF"/>
              </a:solidFill>
              <a:latin typeface="Arial" pitchFamily="34" charset="0"/>
              <a:ea typeface="Lucida Sans Unicode" pitchFamily="2"/>
              <a:cs typeface="Arial" pitchFamily="34" charset="0"/>
            </a:endParaRPr>
          </a:p>
          <a:p>
            <a:pPr marL="0" lvl="0" indent="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5334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Denial - It's Simple Object Access Protocol, right?</a:t>
            </a:r>
          </a:p>
          <a:p>
            <a:pPr marL="0" lvl="0" indent="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5334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Over Involvement - OK, I'll read the SOAP, WSDL, WS-I BP, JAX-RPC, SAAJ, JAX-P... specs. next, I'll check the Wiki and finally follow an example showing service and client sides.</a:t>
            </a:r>
          </a:p>
          <a:p>
            <a:pPr marL="0" lvl="0" indent="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5334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Anger - I can't believe those #$%&amp;*@s made it so difficult!</a:t>
            </a:r>
          </a:p>
          <a:p>
            <a:pPr marL="0" lvl="0" indent="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5334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Guilt - Everyone is using Web Services, it must be me, I must be missing something.</a:t>
            </a:r>
          </a:p>
          <a:p>
            <a:pPr marL="0" lvl="0" indent="0" hangingPunct="0">
              <a:lnSpc>
                <a:spcPct val="90000"/>
              </a:lnSpc>
              <a:spcBef>
                <a:spcPts val="799"/>
              </a:spcBef>
              <a:buClr>
                <a:srgbClr val="006699"/>
              </a:buClr>
              <a:buSzPct val="100000"/>
              <a:buFont typeface="Wingdings" pitchFamily="2" charset="2"/>
              <a:buChar char="Ø"/>
              <a:tabLst>
                <a:tab pos="0" algn="l"/>
                <a:tab pos="5334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Lucida Sans Unicode" pitchFamily="2"/>
                <a:cs typeface="Arial" pitchFamily="34" charset="0"/>
              </a:rPr>
              <a:t>Acceptance - It is what it is, Web Services aren't simple or easy</a:t>
            </a:r>
          </a:p>
          <a:p>
            <a:pPr eaLnBrk="1" hangingPunct="1">
              <a:tabLst>
                <a:tab pos="0" algn="l"/>
                <a:tab pos="5334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24600"/>
            <a:ext cx="3276600" cy="533400"/>
          </a:xfrm>
          <a:noFill/>
        </p:spPr>
        <p:txBody>
          <a:bodyPr/>
          <a:lstStyle/>
          <a:p>
            <a:pPr algn="l"/>
            <a:r>
              <a:rPr lang="en-US" sz="2000" b="1" dirty="0" smtClean="0"/>
              <a:t> © </a:t>
            </a:r>
            <a:r>
              <a:rPr lang="en-US" sz="1600" b="1" dirty="0" smtClean="0"/>
              <a:t>www.spiderlogic.com</a:t>
            </a:r>
            <a:endParaRPr lang="en-US" sz="1600" b="1" dirty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err="1" smtClean="0">
                <a:solidFill>
                  <a:srgbClr val="000000"/>
                </a:solidFill>
                <a:latin typeface="Times New Roman" pitchFamily="16" charset="0"/>
              </a:rPr>
              <a:t>Webservices</a:t>
            </a:r>
            <a:endParaRPr lang="en-US" sz="40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153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xbAndJaxW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JaxbAndJaxWS</Template>
  <TotalTime>1113</TotalTime>
  <Words>984</Words>
  <Application>Microsoft Office PowerPoint</Application>
  <PresentationFormat>On-screen Show (4:3)</PresentationFormat>
  <Paragraphs>343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JaxbAndJaxWS</vt:lpstr>
      <vt:lpstr>Concourse</vt:lpstr>
      <vt:lpstr>Slide 1</vt:lpstr>
      <vt:lpstr>Agenda </vt:lpstr>
      <vt:lpstr>JAXB – Java XML binding </vt:lpstr>
      <vt:lpstr>JAXB in Action – Dev time </vt:lpstr>
      <vt:lpstr>JAXB in Action – Run time </vt:lpstr>
      <vt:lpstr>JAXB</vt:lpstr>
      <vt:lpstr>JAXB</vt:lpstr>
      <vt:lpstr>JAX-WS</vt:lpstr>
      <vt:lpstr>Webservices</vt:lpstr>
      <vt:lpstr>Webservices</vt:lpstr>
      <vt:lpstr>Jargons Jargons</vt:lpstr>
      <vt:lpstr>Webservice</vt:lpstr>
      <vt:lpstr>Webservice – JAX-WS way</vt:lpstr>
      <vt:lpstr>JAX-WS  Servlet way</vt:lpstr>
      <vt:lpstr>JAX-WS  Servlet way</vt:lpstr>
      <vt:lpstr>JAX-WS  Servlet way</vt:lpstr>
      <vt:lpstr>JAX-WS  Servlet way</vt:lpstr>
      <vt:lpstr>JAX-WS  EJB3 way</vt:lpstr>
      <vt:lpstr>JAX-WS  EJB3 way</vt:lpstr>
      <vt:lpstr>JAX-WS  Java SE Endpoint</vt:lpstr>
      <vt:lpstr>JAX-WS  Java SE Endpoint</vt:lpstr>
      <vt:lpstr>JAX-WS  Client side</vt:lpstr>
      <vt:lpstr>JAX-WS  Client side</vt:lpstr>
      <vt:lpstr>JAX-WS  start From WSDL</vt:lpstr>
      <vt:lpstr>JAX-WS  Provider</vt:lpstr>
      <vt:lpstr>JAX-WS  Provider</vt:lpstr>
      <vt:lpstr>JAX-WS  Dispatch</vt:lpstr>
      <vt:lpstr>JAX-WS  Dispatch</vt:lpstr>
      <vt:lpstr>JAX-WS  Apart From this</vt:lpstr>
      <vt:lpstr>Slide 30</vt:lpstr>
    </vt:vector>
  </TitlesOfParts>
  <Company>Wipfli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lalit</dc:creator>
  <cp:lastModifiedBy>lalit</cp:lastModifiedBy>
  <cp:revision>73</cp:revision>
  <dcterms:created xsi:type="dcterms:W3CDTF">2010-10-27T05:33:15Z</dcterms:created>
  <dcterms:modified xsi:type="dcterms:W3CDTF">2010-10-29T09:27:09Z</dcterms:modified>
</cp:coreProperties>
</file>