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7"/>
  </p:notesMasterIdLst>
  <p:sldIdLst>
    <p:sldId id="256" r:id="rId4"/>
    <p:sldId id="344" r:id="rId5"/>
    <p:sldId id="340" r:id="rId6"/>
    <p:sldId id="346" r:id="rId7"/>
    <p:sldId id="347" r:id="rId8"/>
    <p:sldId id="348" r:id="rId9"/>
    <p:sldId id="341" r:id="rId10"/>
    <p:sldId id="342" r:id="rId11"/>
    <p:sldId id="343" r:id="rId12"/>
    <p:sldId id="263" r:id="rId13"/>
    <p:sldId id="264" r:id="rId14"/>
    <p:sldId id="265" r:id="rId15"/>
    <p:sldId id="266" r:id="rId16"/>
    <p:sldId id="267" r:id="rId17"/>
    <p:sldId id="262" r:id="rId18"/>
    <p:sldId id="276" r:id="rId19"/>
    <p:sldId id="271" r:id="rId20"/>
    <p:sldId id="278" r:id="rId21"/>
    <p:sldId id="273" r:id="rId22"/>
    <p:sldId id="272" r:id="rId23"/>
    <p:sldId id="281" r:id="rId24"/>
    <p:sldId id="282" r:id="rId25"/>
    <p:sldId id="283" r:id="rId26"/>
    <p:sldId id="284" r:id="rId27"/>
    <p:sldId id="286" r:id="rId28"/>
    <p:sldId id="298" r:id="rId29"/>
    <p:sldId id="312" r:id="rId30"/>
    <p:sldId id="317" r:id="rId31"/>
    <p:sldId id="327" r:id="rId32"/>
    <p:sldId id="336" r:id="rId33"/>
    <p:sldId id="337" r:id="rId34"/>
    <p:sldId id="339" r:id="rId35"/>
    <p:sldId id="34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89D90"/>
    <a:srgbClr val="0BC77B"/>
    <a:srgbClr val="98DC88"/>
    <a:srgbClr val="FFCC00"/>
    <a:srgbClr val="3956A6"/>
    <a:srgbClr val="FF9900"/>
    <a:srgbClr val="5471C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2" autoAdjust="0"/>
    <p:restoredTop sz="98164" autoAdjust="0"/>
  </p:normalViewPr>
  <p:slideViewPr>
    <p:cSldViewPr>
      <p:cViewPr varScale="1">
        <p:scale>
          <a:sx n="73" d="100"/>
          <a:sy n="73" d="100"/>
        </p:scale>
        <p:origin x="-4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F9D22-6DDF-48DD-A6C9-3EA0E9344C1C}" type="doc">
      <dgm:prSet loTypeId="urn:microsoft.com/office/officeart/2005/8/layout/vList2" loCatId="list" qsTypeId="urn:microsoft.com/office/officeart/2005/8/quickstyle/simple1" qsCatId="simple" csTypeId="urn:microsoft.com/office/officeart/2005/8/colors/accent4_4" csCatId="accent4"/>
      <dgm:spPr/>
      <dgm:t>
        <a:bodyPr/>
        <a:lstStyle/>
        <a:p>
          <a:endParaRPr lang="en-US"/>
        </a:p>
      </dgm:t>
    </dgm:pt>
    <dgm:pt modelId="{2BDC97FA-9AA6-4396-BBC0-067E4759D33A}">
      <dgm:prSet/>
      <dgm:spPr/>
      <dgm:t>
        <a:bodyPr/>
        <a:lstStyle/>
        <a:p>
          <a:pPr rtl="0"/>
          <a:r>
            <a:rPr lang="en-US" dirty="0" smtClean="0"/>
            <a:t>Internet growth is fueling an </a:t>
          </a:r>
          <a:r>
            <a:rPr lang="en-US" dirty="0" err="1" smtClean="0"/>
            <a:t>eCommerce</a:t>
          </a:r>
          <a:r>
            <a:rPr lang="en-US" dirty="0" smtClean="0"/>
            <a:t> explosion</a:t>
          </a:r>
          <a:endParaRPr lang="en-US" dirty="0"/>
        </a:p>
      </dgm:t>
    </dgm:pt>
    <dgm:pt modelId="{29FB7F5D-15EE-4DE2-A507-E14D6A2FC73F}" type="parTrans" cxnId="{95DE5F97-66C4-4359-BD99-7C19AB15BCED}">
      <dgm:prSet/>
      <dgm:spPr/>
      <dgm:t>
        <a:bodyPr/>
        <a:lstStyle/>
        <a:p>
          <a:endParaRPr lang="en-US"/>
        </a:p>
      </dgm:t>
    </dgm:pt>
    <dgm:pt modelId="{7AB4A389-32B8-4FBD-9F9B-89D73959AEFF}" type="sibTrans" cxnId="{95DE5F97-66C4-4359-BD99-7C19AB15BCED}">
      <dgm:prSet/>
      <dgm:spPr/>
      <dgm:t>
        <a:bodyPr/>
        <a:lstStyle/>
        <a:p>
          <a:endParaRPr lang="en-US"/>
        </a:p>
      </dgm:t>
    </dgm:pt>
    <dgm:pt modelId="{487DD3BF-9B2A-4D12-964F-D94D8E10F3DC}">
      <dgm:prSet/>
      <dgm:spPr/>
      <dgm:t>
        <a:bodyPr/>
        <a:lstStyle/>
        <a:p>
          <a:pPr rtl="0"/>
          <a:r>
            <a:rPr lang="en-US" dirty="0" smtClean="0"/>
            <a:t>1.2 Billion Internet users in 2008 growing to 1.7 Billion in 2010</a:t>
          </a:r>
          <a:endParaRPr lang="en-US" dirty="0"/>
        </a:p>
      </dgm:t>
    </dgm:pt>
    <dgm:pt modelId="{B79D8FF3-58EB-45AB-A59C-226494C1F70A}" type="parTrans" cxnId="{F7D0FADA-7DB1-4F13-A80D-F78073C041A1}">
      <dgm:prSet/>
      <dgm:spPr/>
      <dgm:t>
        <a:bodyPr/>
        <a:lstStyle/>
        <a:p>
          <a:endParaRPr lang="en-US"/>
        </a:p>
      </dgm:t>
    </dgm:pt>
    <dgm:pt modelId="{16432A79-BBCD-4565-BB29-7FBACBF71587}" type="sibTrans" cxnId="{F7D0FADA-7DB1-4F13-A80D-F78073C041A1}">
      <dgm:prSet/>
      <dgm:spPr/>
      <dgm:t>
        <a:bodyPr/>
        <a:lstStyle/>
        <a:p>
          <a:endParaRPr lang="en-US"/>
        </a:p>
      </dgm:t>
    </dgm:pt>
    <dgm:pt modelId="{543DD041-A66D-428B-998F-23F1B099AEB2}">
      <dgm:prSet/>
      <dgm:spPr/>
      <dgm:t>
        <a:bodyPr/>
        <a:lstStyle/>
        <a:p>
          <a:pPr rtl="0"/>
          <a:r>
            <a:rPr lang="en-US" dirty="0" smtClean="0"/>
            <a:t>From 848 Million Internet buyers in 2008 to 1.1 Billion in 2010</a:t>
          </a:r>
          <a:endParaRPr lang="en-US" dirty="0"/>
        </a:p>
      </dgm:t>
    </dgm:pt>
    <dgm:pt modelId="{5A6508B4-6AE6-4C93-83EB-AAFFA8BA81DE}" type="parTrans" cxnId="{7250400C-1292-4E0E-8C9C-4E7449091BAD}">
      <dgm:prSet/>
      <dgm:spPr/>
      <dgm:t>
        <a:bodyPr/>
        <a:lstStyle/>
        <a:p>
          <a:endParaRPr lang="en-US"/>
        </a:p>
      </dgm:t>
    </dgm:pt>
    <dgm:pt modelId="{436C850A-9375-42E5-BA5B-2EF9B2C1C7E9}" type="sibTrans" cxnId="{7250400C-1292-4E0E-8C9C-4E7449091BAD}">
      <dgm:prSet/>
      <dgm:spPr/>
      <dgm:t>
        <a:bodyPr/>
        <a:lstStyle/>
        <a:p>
          <a:endParaRPr lang="en-US"/>
        </a:p>
      </dgm:t>
    </dgm:pt>
    <dgm:pt modelId="{27D0CE17-DF15-4F8F-A7D6-4EA149ECFE61}">
      <dgm:prSet/>
      <dgm:spPr/>
      <dgm:t>
        <a:bodyPr/>
        <a:lstStyle/>
        <a:p>
          <a:pPr rtl="0"/>
          <a:r>
            <a:rPr lang="en-US" dirty="0" smtClean="0"/>
            <a:t>US$ 763 Billion of </a:t>
          </a:r>
          <a:r>
            <a:rPr lang="en-US" dirty="0" err="1" smtClean="0"/>
            <a:t>eCommerce</a:t>
          </a:r>
          <a:r>
            <a:rPr lang="en-US" dirty="0" smtClean="0"/>
            <a:t> in 2008 is expected to reach US $1 Trillion in 2010</a:t>
          </a:r>
          <a:endParaRPr lang="en-US" dirty="0"/>
        </a:p>
      </dgm:t>
    </dgm:pt>
    <dgm:pt modelId="{5DFDEAB0-AA15-412D-96AA-DD22516CC851}" type="parTrans" cxnId="{9B009616-9808-4E9F-8958-C3F3D4B19094}">
      <dgm:prSet/>
      <dgm:spPr/>
      <dgm:t>
        <a:bodyPr/>
        <a:lstStyle/>
        <a:p>
          <a:endParaRPr lang="en-US"/>
        </a:p>
      </dgm:t>
    </dgm:pt>
    <dgm:pt modelId="{C370C4BA-13F0-4855-8760-17C23D4E27C4}" type="sibTrans" cxnId="{9B009616-9808-4E9F-8958-C3F3D4B19094}">
      <dgm:prSet/>
      <dgm:spPr/>
      <dgm:t>
        <a:bodyPr/>
        <a:lstStyle/>
        <a:p>
          <a:endParaRPr lang="en-US"/>
        </a:p>
      </dgm:t>
    </dgm:pt>
    <dgm:pt modelId="{2C94177A-1656-47FF-AF2B-4F18794C3C27}">
      <dgm:prSet/>
      <dgm:spPr/>
      <dgm:t>
        <a:bodyPr/>
        <a:lstStyle/>
        <a:p>
          <a:pPr rtl="0"/>
          <a:r>
            <a:rPr lang="en-US" dirty="0" smtClean="0"/>
            <a:t>Online Shopping is becoming mainstream</a:t>
          </a:r>
          <a:endParaRPr lang="en-US" dirty="0"/>
        </a:p>
      </dgm:t>
    </dgm:pt>
    <dgm:pt modelId="{935F9A03-7BFA-4360-AA7F-DB072DFF97CF}" type="parTrans" cxnId="{CAA618A3-EB0B-497B-AEB0-6EF47992D594}">
      <dgm:prSet/>
      <dgm:spPr/>
      <dgm:t>
        <a:bodyPr/>
        <a:lstStyle/>
        <a:p>
          <a:endParaRPr lang="en-US"/>
        </a:p>
      </dgm:t>
    </dgm:pt>
    <dgm:pt modelId="{C08E30FE-2D63-4DB0-AC06-2A20F455CC0B}" type="sibTrans" cxnId="{CAA618A3-EB0B-497B-AEB0-6EF47992D594}">
      <dgm:prSet/>
      <dgm:spPr/>
      <dgm:t>
        <a:bodyPr/>
        <a:lstStyle/>
        <a:p>
          <a:endParaRPr lang="en-US"/>
        </a:p>
      </dgm:t>
    </dgm:pt>
    <dgm:pt modelId="{F9CE72DE-FEFC-4840-9CEC-4DD5ACE2CD81}" type="pres">
      <dgm:prSet presAssocID="{585F9D22-6DDF-48DD-A6C9-3EA0E9344C1C}" presName="linear" presStyleCnt="0">
        <dgm:presLayoutVars>
          <dgm:animLvl val="lvl"/>
          <dgm:resizeHandles val="exact"/>
        </dgm:presLayoutVars>
      </dgm:prSet>
      <dgm:spPr/>
      <dgm:t>
        <a:bodyPr/>
        <a:lstStyle/>
        <a:p>
          <a:endParaRPr lang="en-US"/>
        </a:p>
      </dgm:t>
    </dgm:pt>
    <dgm:pt modelId="{DB0F487B-725A-47B0-80F4-F107A4B28243}" type="pres">
      <dgm:prSet presAssocID="{2BDC97FA-9AA6-4396-BBC0-067E4759D33A}" presName="parentText" presStyleLbl="node1" presStyleIdx="0" presStyleCnt="5">
        <dgm:presLayoutVars>
          <dgm:chMax val="0"/>
          <dgm:bulletEnabled val="1"/>
        </dgm:presLayoutVars>
      </dgm:prSet>
      <dgm:spPr/>
      <dgm:t>
        <a:bodyPr/>
        <a:lstStyle/>
        <a:p>
          <a:endParaRPr lang="en-US"/>
        </a:p>
      </dgm:t>
    </dgm:pt>
    <dgm:pt modelId="{D100BC8C-5F4F-4ACE-8032-6581382E511B}" type="pres">
      <dgm:prSet presAssocID="{7AB4A389-32B8-4FBD-9F9B-89D73959AEFF}" presName="spacer" presStyleCnt="0"/>
      <dgm:spPr/>
      <dgm:t>
        <a:bodyPr/>
        <a:lstStyle/>
        <a:p>
          <a:endParaRPr lang="en-US"/>
        </a:p>
      </dgm:t>
    </dgm:pt>
    <dgm:pt modelId="{617FAA22-76F5-44C8-ABCB-EB975C41F868}" type="pres">
      <dgm:prSet presAssocID="{487DD3BF-9B2A-4D12-964F-D94D8E10F3DC}" presName="parentText" presStyleLbl="node1" presStyleIdx="1" presStyleCnt="5">
        <dgm:presLayoutVars>
          <dgm:chMax val="0"/>
          <dgm:bulletEnabled val="1"/>
        </dgm:presLayoutVars>
      </dgm:prSet>
      <dgm:spPr/>
      <dgm:t>
        <a:bodyPr/>
        <a:lstStyle/>
        <a:p>
          <a:endParaRPr lang="en-US"/>
        </a:p>
      </dgm:t>
    </dgm:pt>
    <dgm:pt modelId="{CB1FDE81-E5EA-4246-9977-D32F5B592FB0}" type="pres">
      <dgm:prSet presAssocID="{16432A79-BBCD-4565-BB29-7FBACBF71587}" presName="spacer" presStyleCnt="0"/>
      <dgm:spPr/>
      <dgm:t>
        <a:bodyPr/>
        <a:lstStyle/>
        <a:p>
          <a:endParaRPr lang="en-US"/>
        </a:p>
      </dgm:t>
    </dgm:pt>
    <dgm:pt modelId="{A060AECE-86F8-4D00-834E-33353B180B82}" type="pres">
      <dgm:prSet presAssocID="{543DD041-A66D-428B-998F-23F1B099AEB2}" presName="parentText" presStyleLbl="node1" presStyleIdx="2" presStyleCnt="5">
        <dgm:presLayoutVars>
          <dgm:chMax val="0"/>
          <dgm:bulletEnabled val="1"/>
        </dgm:presLayoutVars>
      </dgm:prSet>
      <dgm:spPr/>
      <dgm:t>
        <a:bodyPr/>
        <a:lstStyle/>
        <a:p>
          <a:endParaRPr lang="en-US"/>
        </a:p>
      </dgm:t>
    </dgm:pt>
    <dgm:pt modelId="{D8397786-ABEE-4D40-B1AE-A58071426B21}" type="pres">
      <dgm:prSet presAssocID="{436C850A-9375-42E5-BA5B-2EF9B2C1C7E9}" presName="spacer" presStyleCnt="0"/>
      <dgm:spPr/>
      <dgm:t>
        <a:bodyPr/>
        <a:lstStyle/>
        <a:p>
          <a:endParaRPr lang="en-US"/>
        </a:p>
      </dgm:t>
    </dgm:pt>
    <dgm:pt modelId="{2286EA72-5B82-4542-80BD-214326518FFB}" type="pres">
      <dgm:prSet presAssocID="{27D0CE17-DF15-4F8F-A7D6-4EA149ECFE61}" presName="parentText" presStyleLbl="node1" presStyleIdx="3" presStyleCnt="5">
        <dgm:presLayoutVars>
          <dgm:chMax val="0"/>
          <dgm:bulletEnabled val="1"/>
        </dgm:presLayoutVars>
      </dgm:prSet>
      <dgm:spPr/>
      <dgm:t>
        <a:bodyPr/>
        <a:lstStyle/>
        <a:p>
          <a:endParaRPr lang="en-US"/>
        </a:p>
      </dgm:t>
    </dgm:pt>
    <dgm:pt modelId="{EFFFDE7A-ECFF-4586-AC50-4FE2B5C5B643}" type="pres">
      <dgm:prSet presAssocID="{C370C4BA-13F0-4855-8760-17C23D4E27C4}" presName="spacer" presStyleCnt="0"/>
      <dgm:spPr/>
      <dgm:t>
        <a:bodyPr/>
        <a:lstStyle/>
        <a:p>
          <a:endParaRPr lang="en-US"/>
        </a:p>
      </dgm:t>
    </dgm:pt>
    <dgm:pt modelId="{69F06AE8-6D65-47FF-8DE4-B2AFC532D18F}" type="pres">
      <dgm:prSet presAssocID="{2C94177A-1656-47FF-AF2B-4F18794C3C27}" presName="parentText" presStyleLbl="node1" presStyleIdx="4" presStyleCnt="5">
        <dgm:presLayoutVars>
          <dgm:chMax val="0"/>
          <dgm:bulletEnabled val="1"/>
        </dgm:presLayoutVars>
      </dgm:prSet>
      <dgm:spPr/>
      <dgm:t>
        <a:bodyPr/>
        <a:lstStyle/>
        <a:p>
          <a:endParaRPr lang="en-US"/>
        </a:p>
      </dgm:t>
    </dgm:pt>
  </dgm:ptLst>
  <dgm:cxnLst>
    <dgm:cxn modelId="{7250400C-1292-4E0E-8C9C-4E7449091BAD}" srcId="{585F9D22-6DDF-48DD-A6C9-3EA0E9344C1C}" destId="{543DD041-A66D-428B-998F-23F1B099AEB2}" srcOrd="2" destOrd="0" parTransId="{5A6508B4-6AE6-4C93-83EB-AAFFA8BA81DE}" sibTransId="{436C850A-9375-42E5-BA5B-2EF9B2C1C7E9}"/>
    <dgm:cxn modelId="{C1FF1055-9BAE-4967-9EBB-89815DB3EAF8}" type="presOf" srcId="{2C94177A-1656-47FF-AF2B-4F18794C3C27}" destId="{69F06AE8-6D65-47FF-8DE4-B2AFC532D18F}" srcOrd="0" destOrd="0" presId="urn:microsoft.com/office/officeart/2005/8/layout/vList2"/>
    <dgm:cxn modelId="{CAA618A3-EB0B-497B-AEB0-6EF47992D594}" srcId="{585F9D22-6DDF-48DD-A6C9-3EA0E9344C1C}" destId="{2C94177A-1656-47FF-AF2B-4F18794C3C27}" srcOrd="4" destOrd="0" parTransId="{935F9A03-7BFA-4360-AA7F-DB072DFF97CF}" sibTransId="{C08E30FE-2D63-4DB0-AC06-2A20F455CC0B}"/>
    <dgm:cxn modelId="{90DBD7AD-E0BA-45E9-AAA8-87FD792759E2}" type="presOf" srcId="{585F9D22-6DDF-48DD-A6C9-3EA0E9344C1C}" destId="{F9CE72DE-FEFC-4840-9CEC-4DD5ACE2CD81}" srcOrd="0" destOrd="0" presId="urn:microsoft.com/office/officeart/2005/8/layout/vList2"/>
    <dgm:cxn modelId="{F7D0FADA-7DB1-4F13-A80D-F78073C041A1}" srcId="{585F9D22-6DDF-48DD-A6C9-3EA0E9344C1C}" destId="{487DD3BF-9B2A-4D12-964F-D94D8E10F3DC}" srcOrd="1" destOrd="0" parTransId="{B79D8FF3-58EB-45AB-A59C-226494C1F70A}" sibTransId="{16432A79-BBCD-4565-BB29-7FBACBF71587}"/>
    <dgm:cxn modelId="{2CD45F4F-A59D-45EB-94E0-6242073C935C}" type="presOf" srcId="{543DD041-A66D-428B-998F-23F1B099AEB2}" destId="{A060AECE-86F8-4D00-834E-33353B180B82}" srcOrd="0" destOrd="0" presId="urn:microsoft.com/office/officeart/2005/8/layout/vList2"/>
    <dgm:cxn modelId="{9B009616-9808-4E9F-8958-C3F3D4B19094}" srcId="{585F9D22-6DDF-48DD-A6C9-3EA0E9344C1C}" destId="{27D0CE17-DF15-4F8F-A7D6-4EA149ECFE61}" srcOrd="3" destOrd="0" parTransId="{5DFDEAB0-AA15-412D-96AA-DD22516CC851}" sibTransId="{C370C4BA-13F0-4855-8760-17C23D4E27C4}"/>
    <dgm:cxn modelId="{95DE5F97-66C4-4359-BD99-7C19AB15BCED}" srcId="{585F9D22-6DDF-48DD-A6C9-3EA0E9344C1C}" destId="{2BDC97FA-9AA6-4396-BBC0-067E4759D33A}" srcOrd="0" destOrd="0" parTransId="{29FB7F5D-15EE-4DE2-A507-E14D6A2FC73F}" sibTransId="{7AB4A389-32B8-4FBD-9F9B-89D73959AEFF}"/>
    <dgm:cxn modelId="{C06C06C0-7855-49D3-95E9-CA22876F5010}" type="presOf" srcId="{487DD3BF-9B2A-4D12-964F-D94D8E10F3DC}" destId="{617FAA22-76F5-44C8-ABCB-EB975C41F868}" srcOrd="0" destOrd="0" presId="urn:microsoft.com/office/officeart/2005/8/layout/vList2"/>
    <dgm:cxn modelId="{57DC6EED-7AAD-437E-BCD3-83AC3C62023F}" type="presOf" srcId="{27D0CE17-DF15-4F8F-A7D6-4EA149ECFE61}" destId="{2286EA72-5B82-4542-80BD-214326518FFB}" srcOrd="0" destOrd="0" presId="urn:microsoft.com/office/officeart/2005/8/layout/vList2"/>
    <dgm:cxn modelId="{CA45C62D-786D-4AD2-85F7-640BC41D20E0}" type="presOf" srcId="{2BDC97FA-9AA6-4396-BBC0-067E4759D33A}" destId="{DB0F487B-725A-47B0-80F4-F107A4B28243}" srcOrd="0" destOrd="0" presId="urn:microsoft.com/office/officeart/2005/8/layout/vList2"/>
    <dgm:cxn modelId="{E2658074-CAE1-476F-9A53-363E0512CA2A}" type="presParOf" srcId="{F9CE72DE-FEFC-4840-9CEC-4DD5ACE2CD81}" destId="{DB0F487B-725A-47B0-80F4-F107A4B28243}" srcOrd="0" destOrd="0" presId="urn:microsoft.com/office/officeart/2005/8/layout/vList2"/>
    <dgm:cxn modelId="{FF578D57-BB09-4444-9C7D-CD4F3855B52E}" type="presParOf" srcId="{F9CE72DE-FEFC-4840-9CEC-4DD5ACE2CD81}" destId="{D100BC8C-5F4F-4ACE-8032-6581382E511B}" srcOrd="1" destOrd="0" presId="urn:microsoft.com/office/officeart/2005/8/layout/vList2"/>
    <dgm:cxn modelId="{7A5A7ABD-3FD0-4C76-9281-AAB3A14B1E8F}" type="presParOf" srcId="{F9CE72DE-FEFC-4840-9CEC-4DD5ACE2CD81}" destId="{617FAA22-76F5-44C8-ABCB-EB975C41F868}" srcOrd="2" destOrd="0" presId="urn:microsoft.com/office/officeart/2005/8/layout/vList2"/>
    <dgm:cxn modelId="{A76F455F-F723-4236-A82C-1C662E086126}" type="presParOf" srcId="{F9CE72DE-FEFC-4840-9CEC-4DD5ACE2CD81}" destId="{CB1FDE81-E5EA-4246-9977-D32F5B592FB0}" srcOrd="3" destOrd="0" presId="urn:microsoft.com/office/officeart/2005/8/layout/vList2"/>
    <dgm:cxn modelId="{5E2C9A52-2EFA-4CE7-B983-7C6C98DABA5F}" type="presParOf" srcId="{F9CE72DE-FEFC-4840-9CEC-4DD5ACE2CD81}" destId="{A060AECE-86F8-4D00-834E-33353B180B82}" srcOrd="4" destOrd="0" presId="urn:microsoft.com/office/officeart/2005/8/layout/vList2"/>
    <dgm:cxn modelId="{0C7DB94C-86C1-4562-AB46-B67488B7BEEA}" type="presParOf" srcId="{F9CE72DE-FEFC-4840-9CEC-4DD5ACE2CD81}" destId="{D8397786-ABEE-4D40-B1AE-A58071426B21}" srcOrd="5" destOrd="0" presId="urn:microsoft.com/office/officeart/2005/8/layout/vList2"/>
    <dgm:cxn modelId="{C60C6F7A-7D45-4764-B792-F5DDA8CAFD9C}" type="presParOf" srcId="{F9CE72DE-FEFC-4840-9CEC-4DD5ACE2CD81}" destId="{2286EA72-5B82-4542-80BD-214326518FFB}" srcOrd="6" destOrd="0" presId="urn:microsoft.com/office/officeart/2005/8/layout/vList2"/>
    <dgm:cxn modelId="{0E60B0A4-0DBA-4B9A-9BBC-9E87EA349B18}" type="presParOf" srcId="{F9CE72DE-FEFC-4840-9CEC-4DD5ACE2CD81}" destId="{EFFFDE7A-ECFF-4586-AC50-4FE2B5C5B643}" srcOrd="7" destOrd="0" presId="urn:microsoft.com/office/officeart/2005/8/layout/vList2"/>
    <dgm:cxn modelId="{78E2E315-FFB3-4305-9BEF-8D562776CBAF}" type="presParOf" srcId="{F9CE72DE-FEFC-4840-9CEC-4DD5ACE2CD81}" destId="{69F06AE8-6D65-47FF-8DE4-B2AFC532D18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87A83-74E0-40E9-98AD-8113BFA18DB6}"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C8F334D6-87F0-41FD-91BF-F28714FE5CA8}">
      <dgm:prSet phldrT="[Text]"/>
      <dgm:spPr/>
      <dgm:t>
        <a:bodyPr/>
        <a:lstStyle/>
        <a:p>
          <a:r>
            <a:rPr lang="en-US" dirty="0" smtClean="0"/>
            <a:t>1</a:t>
          </a:r>
          <a:endParaRPr lang="en-US" dirty="0"/>
        </a:p>
      </dgm:t>
    </dgm:pt>
    <dgm:pt modelId="{6F1B5DBB-6259-49C7-A71B-8989D3111AC7}" type="parTrans" cxnId="{FEF1B910-A142-4C10-BA16-FB2D846822D3}">
      <dgm:prSet/>
      <dgm:spPr/>
      <dgm:t>
        <a:bodyPr/>
        <a:lstStyle/>
        <a:p>
          <a:endParaRPr lang="en-US"/>
        </a:p>
      </dgm:t>
    </dgm:pt>
    <dgm:pt modelId="{BEB5919B-E8F6-4F8F-8D2A-BFD3166A2FFE}" type="sibTrans" cxnId="{FEF1B910-A142-4C10-BA16-FB2D846822D3}">
      <dgm:prSet/>
      <dgm:spPr/>
      <dgm:t>
        <a:bodyPr/>
        <a:lstStyle/>
        <a:p>
          <a:endParaRPr lang="en-US"/>
        </a:p>
      </dgm:t>
    </dgm:pt>
    <dgm:pt modelId="{91CD1749-EE12-488D-AA51-7D760F2E7210}">
      <dgm:prSet phldrT="[Text]" custT="1"/>
      <dgm:spPr/>
      <dgm:t>
        <a:bodyPr/>
        <a:lstStyle/>
        <a:p>
          <a:r>
            <a:rPr lang="en-US" sz="2400" dirty="0" smtClean="0"/>
            <a:t>Success Factors</a:t>
          </a:r>
          <a:endParaRPr lang="en-US" sz="2400" dirty="0"/>
        </a:p>
      </dgm:t>
    </dgm:pt>
    <dgm:pt modelId="{B392DBB8-20C0-4B66-BC09-2F688682CFA2}" type="parTrans" cxnId="{DACE24C2-119F-4A2D-8117-E7D6D75D82A4}">
      <dgm:prSet/>
      <dgm:spPr/>
      <dgm:t>
        <a:bodyPr/>
        <a:lstStyle/>
        <a:p>
          <a:endParaRPr lang="en-US"/>
        </a:p>
      </dgm:t>
    </dgm:pt>
    <dgm:pt modelId="{3A1E6163-0157-486A-8F54-CA73C2BD489D}" type="sibTrans" cxnId="{DACE24C2-119F-4A2D-8117-E7D6D75D82A4}">
      <dgm:prSet/>
      <dgm:spPr/>
      <dgm:t>
        <a:bodyPr/>
        <a:lstStyle/>
        <a:p>
          <a:endParaRPr lang="en-US"/>
        </a:p>
      </dgm:t>
    </dgm:pt>
    <dgm:pt modelId="{F36D5D2F-4369-45AC-81FB-FA2255CD4A20}">
      <dgm:prSet phldrT="[Text]"/>
      <dgm:spPr/>
      <dgm:t>
        <a:bodyPr/>
        <a:lstStyle/>
        <a:p>
          <a:r>
            <a:rPr lang="en-US" dirty="0" smtClean="0"/>
            <a:t>2</a:t>
          </a:r>
          <a:endParaRPr lang="en-US" dirty="0"/>
        </a:p>
      </dgm:t>
    </dgm:pt>
    <dgm:pt modelId="{6F2B3F7B-79EB-4543-BDED-AB361B89304B}" type="parTrans" cxnId="{F7EC9F4F-F2EB-4EC5-B768-AD2686FB5900}">
      <dgm:prSet/>
      <dgm:spPr/>
      <dgm:t>
        <a:bodyPr/>
        <a:lstStyle/>
        <a:p>
          <a:endParaRPr lang="en-US"/>
        </a:p>
      </dgm:t>
    </dgm:pt>
    <dgm:pt modelId="{5608CE8F-AA86-4B2A-AB73-587A21359CB8}" type="sibTrans" cxnId="{F7EC9F4F-F2EB-4EC5-B768-AD2686FB5900}">
      <dgm:prSet/>
      <dgm:spPr/>
      <dgm:t>
        <a:bodyPr/>
        <a:lstStyle/>
        <a:p>
          <a:endParaRPr lang="en-US"/>
        </a:p>
      </dgm:t>
    </dgm:pt>
    <dgm:pt modelId="{DEEFCC70-21DC-4DAC-985D-B88FC2BDDF4F}">
      <dgm:prSet phldrT="[Text]" custT="1"/>
      <dgm:spPr/>
      <dgm:t>
        <a:bodyPr/>
        <a:lstStyle/>
        <a:p>
          <a:r>
            <a:rPr lang="en-US" sz="2400" dirty="0" smtClean="0"/>
            <a:t>Customer Focus</a:t>
          </a:r>
          <a:endParaRPr lang="en-US" sz="2400" dirty="0"/>
        </a:p>
      </dgm:t>
    </dgm:pt>
    <dgm:pt modelId="{640B8EF0-73BC-4403-99BD-6992796DCC5C}" type="parTrans" cxnId="{6397A9D5-BF97-452B-8456-B9BCCB8DF9E2}">
      <dgm:prSet/>
      <dgm:spPr/>
      <dgm:t>
        <a:bodyPr/>
        <a:lstStyle/>
        <a:p>
          <a:endParaRPr lang="en-US"/>
        </a:p>
      </dgm:t>
    </dgm:pt>
    <dgm:pt modelId="{C5AB3139-C778-44CA-9C9C-0681BB78CF61}" type="sibTrans" cxnId="{6397A9D5-BF97-452B-8456-B9BCCB8DF9E2}">
      <dgm:prSet/>
      <dgm:spPr/>
      <dgm:t>
        <a:bodyPr/>
        <a:lstStyle/>
        <a:p>
          <a:endParaRPr lang="en-US"/>
        </a:p>
      </dgm:t>
    </dgm:pt>
    <dgm:pt modelId="{B6D69191-BCC5-4C89-9BDB-59078A390EFD}">
      <dgm:prSet phldrT="[Text]"/>
      <dgm:spPr/>
      <dgm:t>
        <a:bodyPr/>
        <a:lstStyle/>
        <a:p>
          <a:r>
            <a:rPr lang="en-US" sz="1900" dirty="0" smtClean="0"/>
            <a:t>Growth and expansion opportunities both on and off-eBay</a:t>
          </a:r>
          <a:endParaRPr lang="en-US" sz="1900" dirty="0"/>
        </a:p>
      </dgm:t>
    </dgm:pt>
    <dgm:pt modelId="{445485A3-3CE4-4252-9E27-99D3C508BA60}" type="parTrans" cxnId="{BC895180-C9F9-48DF-A731-CECD446EFA1F}">
      <dgm:prSet/>
      <dgm:spPr/>
      <dgm:t>
        <a:bodyPr/>
        <a:lstStyle/>
        <a:p>
          <a:endParaRPr lang="en-US"/>
        </a:p>
      </dgm:t>
    </dgm:pt>
    <dgm:pt modelId="{C68080D6-D816-4120-85A4-A88AA9A4CED4}" type="sibTrans" cxnId="{BC895180-C9F9-48DF-A731-CECD446EFA1F}">
      <dgm:prSet/>
      <dgm:spPr/>
      <dgm:t>
        <a:bodyPr/>
        <a:lstStyle/>
        <a:p>
          <a:endParaRPr lang="en-US"/>
        </a:p>
      </dgm:t>
    </dgm:pt>
    <dgm:pt modelId="{7FBBF55E-8074-4154-B564-05116C9D754F}">
      <dgm:prSet phldrT="[Text]"/>
      <dgm:spPr/>
      <dgm:t>
        <a:bodyPr/>
        <a:lstStyle/>
        <a:p>
          <a:r>
            <a:rPr lang="en-US" sz="1900" dirty="0" smtClean="0"/>
            <a:t>Attractive Monetization models</a:t>
          </a:r>
          <a:endParaRPr lang="en-US" sz="1900" dirty="0"/>
        </a:p>
      </dgm:t>
    </dgm:pt>
    <dgm:pt modelId="{415084EE-57F8-44A6-BC59-916BD82383E9}" type="parTrans" cxnId="{23B61D69-2DD7-4E9A-8C6E-DF3C466A2905}">
      <dgm:prSet/>
      <dgm:spPr/>
      <dgm:t>
        <a:bodyPr/>
        <a:lstStyle/>
        <a:p>
          <a:endParaRPr lang="en-US"/>
        </a:p>
      </dgm:t>
    </dgm:pt>
    <dgm:pt modelId="{9762181C-A79E-40EC-8C29-BFFAF71AC1EA}" type="sibTrans" cxnId="{23B61D69-2DD7-4E9A-8C6E-DF3C466A2905}">
      <dgm:prSet/>
      <dgm:spPr/>
      <dgm:t>
        <a:bodyPr/>
        <a:lstStyle/>
        <a:p>
          <a:endParaRPr lang="en-US"/>
        </a:p>
      </dgm:t>
    </dgm:pt>
    <dgm:pt modelId="{0C98B6CF-68AF-40FC-B3CA-95299633D724}">
      <dgm:prSet phldrT="[Text]"/>
      <dgm:spPr/>
      <dgm:t>
        <a:bodyPr/>
        <a:lstStyle/>
        <a:p>
          <a:r>
            <a:rPr lang="en-US" sz="1900" dirty="0" smtClean="0"/>
            <a:t>Rapid Innovation, Leading edge technology</a:t>
          </a:r>
          <a:endParaRPr lang="en-US" sz="1900" dirty="0"/>
        </a:p>
      </dgm:t>
    </dgm:pt>
    <dgm:pt modelId="{F9D6CF7C-2856-4B07-A29C-E2A02A9EF37B}" type="parTrans" cxnId="{D4731981-AB3B-44D6-8F6C-87F43EE13D79}">
      <dgm:prSet/>
      <dgm:spPr/>
      <dgm:t>
        <a:bodyPr/>
        <a:lstStyle/>
        <a:p>
          <a:endParaRPr lang="en-US"/>
        </a:p>
      </dgm:t>
    </dgm:pt>
    <dgm:pt modelId="{77D3918F-215A-4BB2-9CD8-8347A150426D}" type="sibTrans" cxnId="{D4731981-AB3B-44D6-8F6C-87F43EE13D79}">
      <dgm:prSet/>
      <dgm:spPr/>
      <dgm:t>
        <a:bodyPr/>
        <a:lstStyle/>
        <a:p>
          <a:endParaRPr lang="en-US"/>
        </a:p>
      </dgm:t>
    </dgm:pt>
    <dgm:pt modelId="{9BCE9BC2-C699-4ACA-86FE-7DFE4E5A872A}">
      <dgm:prSet phldrT="[Text]"/>
      <dgm:spPr/>
      <dgm:t>
        <a:bodyPr/>
        <a:lstStyle/>
        <a:p>
          <a:r>
            <a:rPr lang="en-US" sz="1900" dirty="0" smtClean="0"/>
            <a:t>Web and Mobile</a:t>
          </a:r>
          <a:endParaRPr lang="en-US" sz="1900" dirty="0"/>
        </a:p>
      </dgm:t>
    </dgm:pt>
    <dgm:pt modelId="{078560CB-F318-4116-B57C-101DFA05FD8F}" type="parTrans" cxnId="{BB49E49C-2CEF-4C82-B622-BA9AEF7D96D3}">
      <dgm:prSet/>
      <dgm:spPr/>
      <dgm:t>
        <a:bodyPr/>
        <a:lstStyle/>
        <a:p>
          <a:endParaRPr lang="en-US"/>
        </a:p>
      </dgm:t>
    </dgm:pt>
    <dgm:pt modelId="{3BBF7E30-6736-4DD5-BAED-8847384BD971}" type="sibTrans" cxnId="{BB49E49C-2CEF-4C82-B622-BA9AEF7D96D3}">
      <dgm:prSet/>
      <dgm:spPr/>
      <dgm:t>
        <a:bodyPr/>
        <a:lstStyle/>
        <a:p>
          <a:endParaRPr lang="en-US"/>
        </a:p>
      </dgm:t>
    </dgm:pt>
    <dgm:pt modelId="{82917222-73C0-4EDA-9A27-D0586A0EF957}" type="pres">
      <dgm:prSet presAssocID="{C8A87A83-74E0-40E9-98AD-8113BFA18DB6}" presName="linearFlow" presStyleCnt="0">
        <dgm:presLayoutVars>
          <dgm:dir/>
          <dgm:animLvl val="lvl"/>
          <dgm:resizeHandles val="exact"/>
        </dgm:presLayoutVars>
      </dgm:prSet>
      <dgm:spPr/>
      <dgm:t>
        <a:bodyPr/>
        <a:lstStyle/>
        <a:p>
          <a:endParaRPr lang="en-US"/>
        </a:p>
      </dgm:t>
    </dgm:pt>
    <dgm:pt modelId="{6FD0B1AF-7B7A-4516-9E4C-5AA46E0E475F}" type="pres">
      <dgm:prSet presAssocID="{C8F334D6-87F0-41FD-91BF-F28714FE5CA8}" presName="composite" presStyleCnt="0"/>
      <dgm:spPr/>
      <dgm:t>
        <a:bodyPr/>
        <a:lstStyle/>
        <a:p>
          <a:endParaRPr lang="en-US"/>
        </a:p>
      </dgm:t>
    </dgm:pt>
    <dgm:pt modelId="{F4C7C12B-9B01-478E-B5FF-805A72175962}" type="pres">
      <dgm:prSet presAssocID="{C8F334D6-87F0-41FD-91BF-F28714FE5CA8}" presName="parentText" presStyleLbl="alignNode1" presStyleIdx="0" presStyleCnt="2">
        <dgm:presLayoutVars>
          <dgm:chMax val="1"/>
          <dgm:bulletEnabled val="1"/>
        </dgm:presLayoutVars>
      </dgm:prSet>
      <dgm:spPr/>
      <dgm:t>
        <a:bodyPr/>
        <a:lstStyle/>
        <a:p>
          <a:endParaRPr lang="en-US"/>
        </a:p>
      </dgm:t>
    </dgm:pt>
    <dgm:pt modelId="{4AB0A802-9C8B-41F9-B2B2-A755EF097D67}" type="pres">
      <dgm:prSet presAssocID="{C8F334D6-87F0-41FD-91BF-F28714FE5CA8}" presName="descendantText" presStyleLbl="alignAcc1" presStyleIdx="0" presStyleCnt="2" custLinFactNeighborX="-618">
        <dgm:presLayoutVars>
          <dgm:bulletEnabled val="1"/>
        </dgm:presLayoutVars>
      </dgm:prSet>
      <dgm:spPr/>
      <dgm:t>
        <a:bodyPr/>
        <a:lstStyle/>
        <a:p>
          <a:endParaRPr lang="en-US"/>
        </a:p>
      </dgm:t>
    </dgm:pt>
    <dgm:pt modelId="{6BCB4B2D-1B89-45B8-9C5B-974D8AA4459D}" type="pres">
      <dgm:prSet presAssocID="{BEB5919B-E8F6-4F8F-8D2A-BFD3166A2FFE}" presName="sp" presStyleCnt="0"/>
      <dgm:spPr/>
      <dgm:t>
        <a:bodyPr/>
        <a:lstStyle/>
        <a:p>
          <a:endParaRPr lang="en-US"/>
        </a:p>
      </dgm:t>
    </dgm:pt>
    <dgm:pt modelId="{FBC86062-F1D0-4436-BF81-3A64E21E3CDF}" type="pres">
      <dgm:prSet presAssocID="{F36D5D2F-4369-45AC-81FB-FA2255CD4A20}" presName="composite" presStyleCnt="0"/>
      <dgm:spPr/>
      <dgm:t>
        <a:bodyPr/>
        <a:lstStyle/>
        <a:p>
          <a:endParaRPr lang="en-US"/>
        </a:p>
      </dgm:t>
    </dgm:pt>
    <dgm:pt modelId="{515CC3EC-1DD8-4BC8-8D89-8050B4C2D2FC}" type="pres">
      <dgm:prSet presAssocID="{F36D5D2F-4369-45AC-81FB-FA2255CD4A20}" presName="parentText" presStyleLbl="alignNode1" presStyleIdx="1" presStyleCnt="2" custLinFactNeighborY="-4030">
        <dgm:presLayoutVars>
          <dgm:chMax val="1"/>
          <dgm:bulletEnabled val="1"/>
        </dgm:presLayoutVars>
      </dgm:prSet>
      <dgm:spPr/>
      <dgm:t>
        <a:bodyPr/>
        <a:lstStyle/>
        <a:p>
          <a:endParaRPr lang="en-US"/>
        </a:p>
      </dgm:t>
    </dgm:pt>
    <dgm:pt modelId="{28485F39-9BD2-438A-AF07-71F9253F2DDB}" type="pres">
      <dgm:prSet presAssocID="{F36D5D2F-4369-45AC-81FB-FA2255CD4A20}" presName="descendantText" presStyleLbl="alignAcc1" presStyleIdx="1" presStyleCnt="2" custLinFactNeighborY="-6200">
        <dgm:presLayoutVars>
          <dgm:bulletEnabled val="1"/>
        </dgm:presLayoutVars>
      </dgm:prSet>
      <dgm:spPr/>
      <dgm:t>
        <a:bodyPr/>
        <a:lstStyle/>
        <a:p>
          <a:endParaRPr lang="en-US"/>
        </a:p>
      </dgm:t>
    </dgm:pt>
  </dgm:ptLst>
  <dgm:cxnLst>
    <dgm:cxn modelId="{59C75AB8-7E82-4FA1-B016-9F579A6C11AA}" type="presOf" srcId="{B6D69191-BCC5-4C89-9BDB-59078A390EFD}" destId="{4AB0A802-9C8B-41F9-B2B2-A755EF097D67}" srcOrd="0" destOrd="2" presId="urn:microsoft.com/office/officeart/2005/8/layout/chevron2"/>
    <dgm:cxn modelId="{C5E6CA6B-62C9-4FFD-9E29-86E327CCE2C5}" type="presOf" srcId="{9BCE9BC2-C699-4ACA-86FE-7DFE4E5A872A}" destId="{4AB0A802-9C8B-41F9-B2B2-A755EF097D67}" srcOrd="0" destOrd="3" presId="urn:microsoft.com/office/officeart/2005/8/layout/chevron2"/>
    <dgm:cxn modelId="{FEF1B910-A142-4C10-BA16-FB2D846822D3}" srcId="{C8A87A83-74E0-40E9-98AD-8113BFA18DB6}" destId="{C8F334D6-87F0-41FD-91BF-F28714FE5CA8}" srcOrd="0" destOrd="0" parTransId="{6F1B5DBB-6259-49C7-A71B-8989D3111AC7}" sibTransId="{BEB5919B-E8F6-4F8F-8D2A-BFD3166A2FFE}"/>
    <dgm:cxn modelId="{C75AE77D-9A94-4C55-A9AC-6E014C7B8CF3}" type="presOf" srcId="{DEEFCC70-21DC-4DAC-985D-B88FC2BDDF4F}" destId="{28485F39-9BD2-438A-AF07-71F9253F2DDB}" srcOrd="0" destOrd="0" presId="urn:microsoft.com/office/officeart/2005/8/layout/chevron2"/>
    <dgm:cxn modelId="{BC895180-C9F9-48DF-A731-CECD446EFA1F}" srcId="{91CD1749-EE12-488D-AA51-7D760F2E7210}" destId="{B6D69191-BCC5-4C89-9BDB-59078A390EFD}" srcOrd="1" destOrd="0" parTransId="{445485A3-3CE4-4252-9E27-99D3C508BA60}" sibTransId="{C68080D6-D816-4120-85A4-A88AA9A4CED4}"/>
    <dgm:cxn modelId="{F7EC9F4F-F2EB-4EC5-B768-AD2686FB5900}" srcId="{C8A87A83-74E0-40E9-98AD-8113BFA18DB6}" destId="{F36D5D2F-4369-45AC-81FB-FA2255CD4A20}" srcOrd="1" destOrd="0" parTransId="{6F2B3F7B-79EB-4543-BDED-AB361B89304B}" sibTransId="{5608CE8F-AA86-4B2A-AB73-587A21359CB8}"/>
    <dgm:cxn modelId="{487E7989-8235-49CB-951D-784665FDFD23}" type="presOf" srcId="{0C98B6CF-68AF-40FC-B3CA-95299633D724}" destId="{4AB0A802-9C8B-41F9-B2B2-A755EF097D67}" srcOrd="0" destOrd="1" presId="urn:microsoft.com/office/officeart/2005/8/layout/chevron2"/>
    <dgm:cxn modelId="{BB49E49C-2CEF-4C82-B622-BA9AEF7D96D3}" srcId="{91CD1749-EE12-488D-AA51-7D760F2E7210}" destId="{9BCE9BC2-C699-4ACA-86FE-7DFE4E5A872A}" srcOrd="2" destOrd="0" parTransId="{078560CB-F318-4116-B57C-101DFA05FD8F}" sibTransId="{3BBF7E30-6736-4DD5-BAED-8847384BD971}"/>
    <dgm:cxn modelId="{6397A9D5-BF97-452B-8456-B9BCCB8DF9E2}" srcId="{F36D5D2F-4369-45AC-81FB-FA2255CD4A20}" destId="{DEEFCC70-21DC-4DAC-985D-B88FC2BDDF4F}" srcOrd="0" destOrd="0" parTransId="{640B8EF0-73BC-4403-99BD-6992796DCC5C}" sibTransId="{C5AB3139-C778-44CA-9C9C-0681BB78CF61}"/>
    <dgm:cxn modelId="{DACE24C2-119F-4A2D-8117-E7D6D75D82A4}" srcId="{C8F334D6-87F0-41FD-91BF-F28714FE5CA8}" destId="{91CD1749-EE12-488D-AA51-7D760F2E7210}" srcOrd="0" destOrd="0" parTransId="{B392DBB8-20C0-4B66-BC09-2F688682CFA2}" sibTransId="{3A1E6163-0157-486A-8F54-CA73C2BD489D}"/>
    <dgm:cxn modelId="{BE79F186-6C5C-42F2-9323-A38506C395CC}" type="presOf" srcId="{C8A87A83-74E0-40E9-98AD-8113BFA18DB6}" destId="{82917222-73C0-4EDA-9A27-D0586A0EF957}" srcOrd="0" destOrd="0" presId="urn:microsoft.com/office/officeart/2005/8/layout/chevron2"/>
    <dgm:cxn modelId="{23B61D69-2DD7-4E9A-8C6E-DF3C466A2905}" srcId="{91CD1749-EE12-488D-AA51-7D760F2E7210}" destId="{7FBBF55E-8074-4154-B564-05116C9D754F}" srcOrd="3" destOrd="0" parTransId="{415084EE-57F8-44A6-BC59-916BD82383E9}" sibTransId="{9762181C-A79E-40EC-8C29-BFFAF71AC1EA}"/>
    <dgm:cxn modelId="{D4731981-AB3B-44D6-8F6C-87F43EE13D79}" srcId="{91CD1749-EE12-488D-AA51-7D760F2E7210}" destId="{0C98B6CF-68AF-40FC-B3CA-95299633D724}" srcOrd="0" destOrd="0" parTransId="{F9D6CF7C-2856-4B07-A29C-E2A02A9EF37B}" sibTransId="{77D3918F-215A-4BB2-9CD8-8347A150426D}"/>
    <dgm:cxn modelId="{6243DD6D-9906-4EFD-99C3-43F67624F4AD}" type="presOf" srcId="{C8F334D6-87F0-41FD-91BF-F28714FE5CA8}" destId="{F4C7C12B-9B01-478E-B5FF-805A72175962}" srcOrd="0" destOrd="0" presId="urn:microsoft.com/office/officeart/2005/8/layout/chevron2"/>
    <dgm:cxn modelId="{F602AD9C-C620-4812-851F-57D8CDC003C5}" type="presOf" srcId="{91CD1749-EE12-488D-AA51-7D760F2E7210}" destId="{4AB0A802-9C8B-41F9-B2B2-A755EF097D67}" srcOrd="0" destOrd="0" presId="urn:microsoft.com/office/officeart/2005/8/layout/chevron2"/>
    <dgm:cxn modelId="{69882D25-D186-4CEB-A142-72C3B8391160}" type="presOf" srcId="{F36D5D2F-4369-45AC-81FB-FA2255CD4A20}" destId="{515CC3EC-1DD8-4BC8-8D89-8050B4C2D2FC}" srcOrd="0" destOrd="0" presId="urn:microsoft.com/office/officeart/2005/8/layout/chevron2"/>
    <dgm:cxn modelId="{6FEA25EC-EF37-49D4-B8FD-1C3303F6BA5D}" type="presOf" srcId="{7FBBF55E-8074-4154-B564-05116C9D754F}" destId="{4AB0A802-9C8B-41F9-B2B2-A755EF097D67}" srcOrd="0" destOrd="4" presId="urn:microsoft.com/office/officeart/2005/8/layout/chevron2"/>
    <dgm:cxn modelId="{718B5AD3-9397-4412-B5D3-EB98A361DC64}" type="presParOf" srcId="{82917222-73C0-4EDA-9A27-D0586A0EF957}" destId="{6FD0B1AF-7B7A-4516-9E4C-5AA46E0E475F}" srcOrd="0" destOrd="0" presId="urn:microsoft.com/office/officeart/2005/8/layout/chevron2"/>
    <dgm:cxn modelId="{F91A7162-F217-44C1-8985-E0AB0912B28A}" type="presParOf" srcId="{6FD0B1AF-7B7A-4516-9E4C-5AA46E0E475F}" destId="{F4C7C12B-9B01-478E-B5FF-805A72175962}" srcOrd="0" destOrd="0" presId="urn:microsoft.com/office/officeart/2005/8/layout/chevron2"/>
    <dgm:cxn modelId="{88027336-E243-4726-8726-F995C480543C}" type="presParOf" srcId="{6FD0B1AF-7B7A-4516-9E4C-5AA46E0E475F}" destId="{4AB0A802-9C8B-41F9-B2B2-A755EF097D67}" srcOrd="1" destOrd="0" presId="urn:microsoft.com/office/officeart/2005/8/layout/chevron2"/>
    <dgm:cxn modelId="{48D726A8-3887-491B-81B2-AA65995B44D4}" type="presParOf" srcId="{82917222-73C0-4EDA-9A27-D0586A0EF957}" destId="{6BCB4B2D-1B89-45B8-9C5B-974D8AA4459D}" srcOrd="1" destOrd="0" presId="urn:microsoft.com/office/officeart/2005/8/layout/chevron2"/>
    <dgm:cxn modelId="{41850016-5916-4E08-8A9B-596596D94616}" type="presParOf" srcId="{82917222-73C0-4EDA-9A27-D0586A0EF957}" destId="{FBC86062-F1D0-4436-BF81-3A64E21E3CDF}" srcOrd="2" destOrd="0" presId="urn:microsoft.com/office/officeart/2005/8/layout/chevron2"/>
    <dgm:cxn modelId="{EEBDDCB9-3FE1-4909-99B6-2B2286BBDA7F}" type="presParOf" srcId="{FBC86062-F1D0-4436-BF81-3A64E21E3CDF}" destId="{515CC3EC-1DD8-4BC8-8D89-8050B4C2D2FC}" srcOrd="0" destOrd="0" presId="urn:microsoft.com/office/officeart/2005/8/layout/chevron2"/>
    <dgm:cxn modelId="{AD502300-0AC1-49BF-BAEB-DF69FD83A4EF}" type="presParOf" srcId="{FBC86062-F1D0-4436-BF81-3A64E21E3CDF}" destId="{28485F39-9BD2-438A-AF07-71F9253F2DDB}"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0F487B-725A-47B0-80F4-F107A4B28243}">
      <dsp:nvSpPr>
        <dsp:cNvPr id="0" name=""/>
        <dsp:cNvSpPr/>
      </dsp:nvSpPr>
      <dsp:spPr>
        <a:xfrm>
          <a:off x="0" y="656272"/>
          <a:ext cx="8197547" cy="455714"/>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Internet growth is fueling an </a:t>
          </a:r>
          <a:r>
            <a:rPr lang="en-US" sz="1900" kern="1200" dirty="0" err="1" smtClean="0"/>
            <a:t>eCommerce</a:t>
          </a:r>
          <a:r>
            <a:rPr lang="en-US" sz="1900" kern="1200" dirty="0" smtClean="0"/>
            <a:t> explosion</a:t>
          </a:r>
          <a:endParaRPr lang="en-US" sz="1900" kern="1200" dirty="0"/>
        </a:p>
      </dsp:txBody>
      <dsp:txXfrm>
        <a:off x="0" y="656272"/>
        <a:ext cx="8197547" cy="455714"/>
      </dsp:txXfrm>
    </dsp:sp>
    <dsp:sp modelId="{617FAA22-76F5-44C8-ABCB-EB975C41F868}">
      <dsp:nvSpPr>
        <dsp:cNvPr id="0" name=""/>
        <dsp:cNvSpPr/>
      </dsp:nvSpPr>
      <dsp:spPr>
        <a:xfrm>
          <a:off x="0" y="1166707"/>
          <a:ext cx="8197547" cy="455714"/>
        </a:xfrm>
        <a:prstGeom prst="roundRect">
          <a:avLst/>
        </a:prstGeom>
        <a:solidFill>
          <a:schemeClr val="accent4">
            <a:shade val="50000"/>
            <a:hueOff val="-83773"/>
            <a:satOff val="-2535"/>
            <a:lumOff val="166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1.2 Billion Internet users in 2008 growing to 1.7 Billion in 2010</a:t>
          </a:r>
          <a:endParaRPr lang="en-US" sz="1900" kern="1200" dirty="0"/>
        </a:p>
      </dsp:txBody>
      <dsp:txXfrm>
        <a:off x="0" y="1166707"/>
        <a:ext cx="8197547" cy="455714"/>
      </dsp:txXfrm>
    </dsp:sp>
    <dsp:sp modelId="{A060AECE-86F8-4D00-834E-33353B180B82}">
      <dsp:nvSpPr>
        <dsp:cNvPr id="0" name=""/>
        <dsp:cNvSpPr/>
      </dsp:nvSpPr>
      <dsp:spPr>
        <a:xfrm>
          <a:off x="0" y="1677142"/>
          <a:ext cx="8197547" cy="455714"/>
        </a:xfrm>
        <a:prstGeom prst="roundRect">
          <a:avLst/>
        </a:prstGeom>
        <a:solidFill>
          <a:schemeClr val="accent4">
            <a:shade val="50000"/>
            <a:hueOff val="-167546"/>
            <a:satOff val="-5070"/>
            <a:lumOff val="33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From 848 Million Internet buyers in 2008 to 1.1 Billion in 2010</a:t>
          </a:r>
          <a:endParaRPr lang="en-US" sz="1900" kern="1200" dirty="0"/>
        </a:p>
      </dsp:txBody>
      <dsp:txXfrm>
        <a:off x="0" y="1677142"/>
        <a:ext cx="8197547" cy="455714"/>
      </dsp:txXfrm>
    </dsp:sp>
    <dsp:sp modelId="{2286EA72-5B82-4542-80BD-214326518FFB}">
      <dsp:nvSpPr>
        <dsp:cNvPr id="0" name=""/>
        <dsp:cNvSpPr/>
      </dsp:nvSpPr>
      <dsp:spPr>
        <a:xfrm>
          <a:off x="0" y="2187577"/>
          <a:ext cx="8197547" cy="455714"/>
        </a:xfrm>
        <a:prstGeom prst="roundRect">
          <a:avLst/>
        </a:prstGeom>
        <a:solidFill>
          <a:schemeClr val="accent4">
            <a:shade val="50000"/>
            <a:hueOff val="-167546"/>
            <a:satOff val="-5070"/>
            <a:lumOff val="33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US$ 763 Billion of </a:t>
          </a:r>
          <a:r>
            <a:rPr lang="en-US" sz="1900" kern="1200" dirty="0" err="1" smtClean="0"/>
            <a:t>eCommerce</a:t>
          </a:r>
          <a:r>
            <a:rPr lang="en-US" sz="1900" kern="1200" dirty="0" smtClean="0"/>
            <a:t> in 2008 is expected to reach US $1 Trillion in 2010</a:t>
          </a:r>
          <a:endParaRPr lang="en-US" sz="1900" kern="1200" dirty="0"/>
        </a:p>
      </dsp:txBody>
      <dsp:txXfrm>
        <a:off x="0" y="2187577"/>
        <a:ext cx="8197547" cy="455714"/>
      </dsp:txXfrm>
    </dsp:sp>
    <dsp:sp modelId="{69F06AE8-6D65-47FF-8DE4-B2AFC532D18F}">
      <dsp:nvSpPr>
        <dsp:cNvPr id="0" name=""/>
        <dsp:cNvSpPr/>
      </dsp:nvSpPr>
      <dsp:spPr>
        <a:xfrm>
          <a:off x="0" y="2698012"/>
          <a:ext cx="8197547" cy="455714"/>
        </a:xfrm>
        <a:prstGeom prst="roundRect">
          <a:avLst/>
        </a:prstGeom>
        <a:solidFill>
          <a:schemeClr val="accent4">
            <a:shade val="50000"/>
            <a:hueOff val="-83773"/>
            <a:satOff val="-2535"/>
            <a:lumOff val="166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Online Shopping is becoming mainstream</a:t>
          </a:r>
          <a:endParaRPr lang="en-US" sz="1900" kern="1200" dirty="0"/>
        </a:p>
      </dsp:txBody>
      <dsp:txXfrm>
        <a:off x="0" y="2698012"/>
        <a:ext cx="8197547" cy="4557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C7C12B-9B01-478E-B5FF-805A72175962}">
      <dsp:nvSpPr>
        <dsp:cNvPr id="0" name=""/>
        <dsp:cNvSpPr/>
      </dsp:nvSpPr>
      <dsp:spPr>
        <a:xfrm rot="5400000">
          <a:off x="-369739" y="373177"/>
          <a:ext cx="2464932" cy="17254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1</a:t>
          </a:r>
          <a:endParaRPr lang="en-US" sz="4800" kern="1200" dirty="0"/>
        </a:p>
      </dsp:txBody>
      <dsp:txXfrm rot="5400000">
        <a:off x="-369739" y="373177"/>
        <a:ext cx="2464932" cy="1725452"/>
      </dsp:txXfrm>
    </dsp:sp>
    <dsp:sp modelId="{4AB0A802-9C8B-41F9-B2B2-A755EF097D67}">
      <dsp:nvSpPr>
        <dsp:cNvPr id="0" name=""/>
        <dsp:cNvSpPr/>
      </dsp:nvSpPr>
      <dsp:spPr>
        <a:xfrm rot="5400000">
          <a:off x="4288311" y="-2601519"/>
          <a:ext cx="1602206" cy="681212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Success Factors</a:t>
          </a:r>
          <a:endParaRPr lang="en-US" sz="2400" kern="1200" dirty="0"/>
        </a:p>
        <a:p>
          <a:pPr marL="342900" lvl="2" indent="-171450" algn="l" defTabSz="844550">
            <a:lnSpc>
              <a:spcPct val="90000"/>
            </a:lnSpc>
            <a:spcBef>
              <a:spcPct val="0"/>
            </a:spcBef>
            <a:spcAft>
              <a:spcPct val="15000"/>
            </a:spcAft>
            <a:buChar char="••"/>
          </a:pPr>
          <a:r>
            <a:rPr lang="en-US" sz="1900" kern="1200" dirty="0" smtClean="0"/>
            <a:t>Rapid Innovation, Leading edge technology</a:t>
          </a:r>
          <a:endParaRPr lang="en-US" sz="1900" kern="1200" dirty="0"/>
        </a:p>
        <a:p>
          <a:pPr marL="342900" lvl="2" indent="-171450" algn="l" defTabSz="844550">
            <a:lnSpc>
              <a:spcPct val="90000"/>
            </a:lnSpc>
            <a:spcBef>
              <a:spcPct val="0"/>
            </a:spcBef>
            <a:spcAft>
              <a:spcPct val="15000"/>
            </a:spcAft>
            <a:buChar char="••"/>
          </a:pPr>
          <a:r>
            <a:rPr lang="en-US" sz="1900" kern="1200" dirty="0" smtClean="0"/>
            <a:t>Growth and expansion opportunities both on and off-eBay</a:t>
          </a:r>
          <a:endParaRPr lang="en-US" sz="1900" kern="1200" dirty="0"/>
        </a:p>
        <a:p>
          <a:pPr marL="342900" lvl="2" indent="-171450" algn="l" defTabSz="844550">
            <a:lnSpc>
              <a:spcPct val="90000"/>
            </a:lnSpc>
            <a:spcBef>
              <a:spcPct val="0"/>
            </a:spcBef>
            <a:spcAft>
              <a:spcPct val="15000"/>
            </a:spcAft>
            <a:buChar char="••"/>
          </a:pPr>
          <a:r>
            <a:rPr lang="en-US" sz="1900" kern="1200" dirty="0" smtClean="0"/>
            <a:t>Web and Mobile</a:t>
          </a:r>
          <a:endParaRPr lang="en-US" sz="1900" kern="1200" dirty="0"/>
        </a:p>
        <a:p>
          <a:pPr marL="342900" lvl="2" indent="-171450" algn="l" defTabSz="844550">
            <a:lnSpc>
              <a:spcPct val="90000"/>
            </a:lnSpc>
            <a:spcBef>
              <a:spcPct val="0"/>
            </a:spcBef>
            <a:spcAft>
              <a:spcPct val="15000"/>
            </a:spcAft>
            <a:buChar char="••"/>
          </a:pPr>
          <a:r>
            <a:rPr lang="en-US" sz="1900" kern="1200" dirty="0" smtClean="0"/>
            <a:t>Attractive Monetization models</a:t>
          </a:r>
          <a:endParaRPr lang="en-US" sz="1900" kern="1200" dirty="0"/>
        </a:p>
      </dsp:txBody>
      <dsp:txXfrm rot="5400000">
        <a:off x="4288311" y="-2601519"/>
        <a:ext cx="1602206" cy="6812122"/>
      </dsp:txXfrm>
    </dsp:sp>
    <dsp:sp modelId="{515CC3EC-1DD8-4BC8-8D89-8050B4C2D2FC}">
      <dsp:nvSpPr>
        <dsp:cNvPr id="0" name=""/>
        <dsp:cNvSpPr/>
      </dsp:nvSpPr>
      <dsp:spPr>
        <a:xfrm rot="5400000">
          <a:off x="-369739" y="2454994"/>
          <a:ext cx="2464932" cy="17254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2</a:t>
          </a:r>
          <a:endParaRPr lang="en-US" sz="4800" kern="1200" dirty="0"/>
        </a:p>
      </dsp:txBody>
      <dsp:txXfrm rot="5400000">
        <a:off x="-369739" y="2454994"/>
        <a:ext cx="2464932" cy="1725452"/>
      </dsp:txXfrm>
    </dsp:sp>
    <dsp:sp modelId="{28485F39-9BD2-438A-AF07-71F9253F2DDB}">
      <dsp:nvSpPr>
        <dsp:cNvPr id="0" name=""/>
        <dsp:cNvSpPr/>
      </dsp:nvSpPr>
      <dsp:spPr>
        <a:xfrm rot="5400000">
          <a:off x="4330410" y="-519703"/>
          <a:ext cx="1602206" cy="681212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Customer Focus</a:t>
          </a:r>
          <a:endParaRPr lang="en-US" sz="2400" kern="1200" dirty="0"/>
        </a:p>
      </dsp:txBody>
      <dsp:txXfrm rot="5400000">
        <a:off x="4330410" y="-519703"/>
        <a:ext cx="1602206" cy="68121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72233C-600C-4CDA-855B-D5E90934160F}" type="datetimeFigureOut">
              <a:rPr lang="en-US"/>
              <a:pPr>
                <a:defRPr/>
              </a:pPr>
              <a:t>10/29/2010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7965A2-FDF2-42C1-B522-6E6598004E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111900" y="321602"/>
            <a:ext cx="6531501" cy="650051"/>
          </a:xfrm>
          <a:prstGeom prst="rect">
            <a:avLst/>
          </a:prstGeom>
          <a:noFill/>
          <a:ln w="9525">
            <a:noFill/>
            <a:miter lim="800000"/>
            <a:headEnd/>
            <a:tailEnd/>
          </a:ln>
        </p:spPr>
        <p:txBody>
          <a:bodyPr lIns="47562" tIns="47562" rIns="47562" bIns="47562">
            <a:spAutoFit/>
          </a:bodyPr>
          <a:lstStyle/>
          <a:p>
            <a:pPr defTabSz="945796" eaLnBrk="0" hangingPunct="0">
              <a:spcBef>
                <a:spcPct val="30000"/>
              </a:spcBef>
            </a:pPr>
            <a:r>
              <a:rPr lang="en-US" sz="1200" b="1" dirty="0">
                <a:solidFill>
                  <a:prstClr val="black"/>
                </a:solidFill>
                <a:latin typeface="Arial" charset="0"/>
              </a:rPr>
              <a:t>Strategic Imperative: Firms must conduct scenario planning to estimate how future Web 2.0 social trends and mobile devices might affect their online sales of products and services or their online sales working practices.</a:t>
            </a:r>
          </a:p>
        </p:txBody>
      </p:sp>
      <p:sp>
        <p:nvSpPr>
          <p:cNvPr id="46083" name="Rectangle 5"/>
          <p:cNvSpPr>
            <a:spLocks noGrp="1" noRot="1" noChangeAspect="1" noChangeArrowheads="1" noTextEdit="1"/>
          </p:cNvSpPr>
          <p:nvPr>
            <p:ph type="sldImg"/>
          </p:nvPr>
        </p:nvSpPr>
        <p:spPr>
          <a:ln/>
        </p:spPr>
      </p:sp>
      <p:sp>
        <p:nvSpPr>
          <p:cNvPr id="46084" name="Rectangle 6"/>
          <p:cNvSpPr>
            <a:spLocks noGrp="1" noChangeArrowheads="1"/>
          </p:cNvSpPr>
          <p:nvPr>
            <p:ph type="body" idx="1"/>
          </p:nvPr>
        </p:nvSpPr>
        <p:spPr>
          <a:noFill/>
          <a:ln/>
        </p:spPr>
        <p:txBody>
          <a:bodyPr/>
          <a:lstStyle/>
          <a:p>
            <a:pPr eaLnBrk="1" hangingPunct="1">
              <a:lnSpc>
                <a:spcPct val="85000"/>
              </a:lnSpc>
            </a:pPr>
            <a:r>
              <a:rPr lang="en-US" dirty="0" smtClean="0"/>
              <a:t>Social and mobile trends will influence many of the characteristics of successful technology products and services. Conversely, ignoring the social context of technology is a recipe for failure. Major social trends that will influence technology markets include:</a:t>
            </a:r>
          </a:p>
          <a:p>
            <a:pPr eaLnBrk="1" hangingPunct="1">
              <a:lnSpc>
                <a:spcPct val="85000"/>
              </a:lnSpc>
            </a:pPr>
            <a:r>
              <a:rPr lang="en-US" i="1" dirty="0" smtClean="0"/>
              <a:t>Evaluate and Shop: </a:t>
            </a:r>
            <a:r>
              <a:rPr lang="en-US" dirty="0" smtClean="0"/>
              <a:t>Consumers and customers have become very comfortable with using the Web to research products/services and to buy them. </a:t>
            </a:r>
          </a:p>
          <a:p>
            <a:pPr eaLnBrk="1" hangingPunct="1">
              <a:lnSpc>
                <a:spcPct val="85000"/>
              </a:lnSpc>
            </a:pPr>
            <a:r>
              <a:rPr lang="en-US" i="1" dirty="0" smtClean="0"/>
              <a:t>Listen and Learn: </a:t>
            </a:r>
            <a:r>
              <a:rPr lang="en-US" dirty="0" smtClean="0"/>
              <a:t>People express their views using a single interaction, such as posting reviews, posting to a Wiki, or blogging opinions on subjects, products and services. People both known and unknown to the poster may come to read and learn from them. </a:t>
            </a:r>
          </a:p>
          <a:p>
            <a:pPr eaLnBrk="1" hangingPunct="1">
              <a:lnSpc>
                <a:spcPct val="85000"/>
              </a:lnSpc>
            </a:pPr>
            <a:r>
              <a:rPr lang="en-US" i="1" dirty="0" smtClean="0"/>
              <a:t>Participate and Form Communities:</a:t>
            </a:r>
            <a:r>
              <a:rPr lang="en-US" dirty="0" smtClean="0"/>
              <a:t> People gather and build networks of online friends and communicate with them in a one-to-many approach by posting items (text, pictures, video, URLs and so on) and updating their status to let their friends know what they are doing and thinking. </a:t>
            </a:r>
          </a:p>
          <a:p>
            <a:pPr eaLnBrk="1" hangingPunct="1">
              <a:lnSpc>
                <a:spcPct val="85000"/>
              </a:lnSpc>
            </a:pPr>
            <a:r>
              <a:rPr lang="en-US" i="1" dirty="0" smtClean="0"/>
              <a:t>Play and Interact: </a:t>
            </a:r>
            <a:r>
              <a:rPr lang="en-US" dirty="0" smtClean="0"/>
              <a:t>People participate in gaming communities to have fun and to interact with each other while removing the need to be physically in the same location. </a:t>
            </a:r>
          </a:p>
          <a:p>
            <a:pPr eaLnBrk="1" hangingPunct="1">
              <a:lnSpc>
                <a:spcPct val="85000"/>
              </a:lnSpc>
            </a:pPr>
            <a:r>
              <a:rPr lang="en-US" i="1" dirty="0" smtClean="0"/>
              <a:t>Share and Broadcast: </a:t>
            </a:r>
            <a:r>
              <a:rPr lang="en-US" dirty="0" smtClean="0"/>
              <a:t>People use photo-sharing and video-broadcasting sites to share their images and actions with the world. </a:t>
            </a:r>
          </a:p>
          <a:p>
            <a:pPr eaLnBrk="1" hangingPunct="1">
              <a:lnSpc>
                <a:spcPct val="85000"/>
              </a:lnSpc>
            </a:pPr>
            <a:r>
              <a:rPr lang="en-US" i="1" dirty="0" smtClean="0"/>
              <a:t>Action Item: Your organization's CRM initiatives and websites exist in this environment, so make sure you understand the new ways in which the Web enables people to socialize. This is important for your organization's longevity.</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Rename this as</a:t>
            </a:r>
            <a:r>
              <a:rPr lang="en-US" baseline="0" dirty="0" smtClean="0"/>
              <a:t> </a:t>
            </a:r>
            <a:r>
              <a:rPr lang="en-US" baseline="0" dirty="0" err="1" smtClean="0"/>
              <a:t>AppStore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AE5BAC3-152A-4495-829E-5A4BA450657C}" type="slidenum">
              <a:rPr lang="en-US" smtClean="0"/>
              <a:pPr>
                <a:defRPr/>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E5BAC3-152A-4495-829E-5A4BA450657C}" type="slidenum">
              <a:rPr lang="en-US" smtClean="0"/>
              <a:pPr>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C1173-13CE-4A0A-BFF6-70FE236F071E}" type="slidenum">
              <a:rPr lang="en-US"/>
              <a:pPr/>
              <a:t>5</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6CFD174-2F16-4AC8-B445-FA680A3C56E3}" type="slidenum">
              <a:rPr lang="en-US" smtClean="0"/>
              <a:pPr/>
              <a:t>7</a:t>
            </a:fld>
            <a:endParaRPr lang="en-US" smtClean="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xfrm>
            <a:off x="685642" y="4343511"/>
            <a:ext cx="5486719" cy="411428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BAF2F-BCAA-448E-AA41-48A1A1D98A70}"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85800" y="4343713"/>
            <a:ext cx="5486400" cy="4113862"/>
          </a:xfrm>
          <a:noFill/>
          <a:ln/>
        </p:spPr>
        <p:txBody>
          <a:bodyPr/>
          <a:lstStyle/>
          <a:p>
            <a:r>
              <a:rPr lang="en-US" dirty="0" smtClean="0">
                <a:latin typeface="Arial" pitchFamily="34" charset="0"/>
                <a:ea typeface="ヒラギノ角ゴ Pro W3"/>
              </a:rPr>
              <a:t>Last year I stood before you an announced our next generation platform, Open eBay, a new opportunity for you to monetize your apps by reaching customers directly inside of MyeBay. I’m excited to see the momentum we’ve gained this past year, since our launch to sellers last August. We are hearing great things about your apps. </a:t>
            </a:r>
          </a:p>
          <a:p>
            <a:endParaRPr lang="en-US" dirty="0" smtClean="0">
              <a:latin typeface="Arial" pitchFamily="34" charset="0"/>
              <a:ea typeface="ヒラギノ角ゴ Pro W3"/>
            </a:endParaRPr>
          </a:p>
          <a:p>
            <a:r>
              <a:rPr lang="en-US" sz="1100" dirty="0" smtClean="0">
                <a:latin typeface="Arial" charset="0"/>
                <a:ea typeface="ヒラギノ角ゴ Pro W3" pitchFamily="-80" charset="-128"/>
                <a:cs typeface="ヒラギノ角ゴ Pro W3"/>
              </a:rPr>
              <a:t>Sellers are telling us that applications like Back Office Live by MTI, Outright and others available through the apps center are helping them simplify their business operations and grow their profitability on eBay.</a:t>
            </a:r>
            <a:endParaRPr lang="en-US" sz="1100" dirty="0">
              <a:latin typeface="Arial" charset="0"/>
              <a:ea typeface="ヒラギノ角ゴ Pro W3" pitchFamily="-80" charset="-128"/>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a:buFont typeface="Arial" pitchFamily="34" charset="0"/>
              <a:buChar char="•"/>
            </a:pPr>
            <a:r>
              <a:rPr lang="en-US" dirty="0" smtClean="0">
                <a:latin typeface="Arial" pitchFamily="34" charset="0"/>
                <a:ea typeface="ヒラギノ角ゴ Pro W3"/>
              </a:rPr>
              <a:t> Mention the Intuit App – demo at </a:t>
            </a:r>
            <a:r>
              <a:rPr lang="en-US" dirty="0" err="1" smtClean="0">
                <a:latin typeface="Arial" pitchFamily="34" charset="0"/>
                <a:ea typeface="ヒラギノ角ゴ Pro W3"/>
              </a:rPr>
              <a:t>DevCon</a:t>
            </a:r>
            <a:r>
              <a:rPr lang="en-US" dirty="0" smtClean="0">
                <a:latin typeface="Arial" pitchFamily="34" charset="0"/>
                <a:ea typeface="ヒラギノ角ゴ Pro W3"/>
              </a:rPr>
              <a:t>, will be delivered later this year to eBay Sellers. Intuit is demoing their QBO – eBay integration this week at </a:t>
            </a:r>
            <a:r>
              <a:rPr lang="en-US" dirty="0" err="1" smtClean="0">
                <a:latin typeface="Arial" pitchFamily="34" charset="0"/>
                <a:ea typeface="ヒラギノ角ゴ Pro W3"/>
              </a:rPr>
              <a:t>DevCon</a:t>
            </a:r>
            <a:r>
              <a:rPr lang="en-US" dirty="0" smtClean="0">
                <a:latin typeface="Arial" pitchFamily="34" charset="0"/>
                <a:ea typeface="ヒラギノ角ゴ Pro W3"/>
              </a:rPr>
              <a:t>, an integration that uses the Open eBay platform to deliver an integrated accounting solution to eBay sellers directly in-the-river inside of MyeBay.  </a:t>
            </a:r>
          </a:p>
          <a:p>
            <a:endParaRPr lang="en-US" dirty="0" smtClean="0">
              <a:latin typeface="Arial" pitchFamily="34" charset="0"/>
              <a:ea typeface="ヒラギノ角ゴ Pro W3"/>
            </a:endParaRPr>
          </a:p>
          <a:p>
            <a:pPr>
              <a:buFont typeface="Arial" pitchFamily="34" charset="0"/>
              <a:buChar char="•"/>
            </a:pPr>
            <a:r>
              <a:rPr lang="en-US" dirty="0" smtClean="0">
                <a:latin typeface="Arial" pitchFamily="34" charset="0"/>
                <a:ea typeface="ヒラギノ角ゴ Pro W3"/>
              </a:rPr>
              <a:t> Several other developers are here today at </a:t>
            </a:r>
            <a:r>
              <a:rPr lang="en-US" dirty="0" err="1" smtClean="0">
                <a:latin typeface="Arial" pitchFamily="34" charset="0"/>
                <a:ea typeface="ヒラギノ角ゴ Pro W3"/>
              </a:rPr>
              <a:t>DevCon</a:t>
            </a:r>
            <a:r>
              <a:rPr lang="en-US" dirty="0" smtClean="0">
                <a:latin typeface="Arial" pitchFamily="34" charset="0"/>
                <a:ea typeface="ヒラギノ角ゴ Pro W3"/>
              </a:rPr>
              <a:t> and are working on their 2</a:t>
            </a:r>
            <a:r>
              <a:rPr lang="en-US" baseline="30000" dirty="0" smtClean="0">
                <a:latin typeface="Arial" pitchFamily="34" charset="0"/>
                <a:ea typeface="ヒラギノ角ゴ Pro W3"/>
              </a:rPr>
              <a:t>nd</a:t>
            </a:r>
            <a:r>
              <a:rPr lang="en-US" dirty="0" smtClean="0">
                <a:latin typeface="Arial" pitchFamily="34" charset="0"/>
                <a:ea typeface="ヒラギノ角ゴ Pro W3"/>
              </a:rPr>
              <a:t> and 3</a:t>
            </a:r>
            <a:r>
              <a:rPr lang="en-US" baseline="30000" dirty="0" smtClean="0">
                <a:latin typeface="Arial" pitchFamily="34" charset="0"/>
                <a:ea typeface="ヒラギノ角ゴ Pro W3"/>
              </a:rPr>
              <a:t>rd</a:t>
            </a:r>
            <a:r>
              <a:rPr lang="en-US" dirty="0" smtClean="0">
                <a:latin typeface="Arial" pitchFamily="34" charset="0"/>
                <a:ea typeface="ヒラギノ角ゴ Pro W3"/>
              </a:rPr>
              <a:t> apps! </a:t>
            </a:r>
          </a:p>
          <a:p>
            <a:endParaRPr lang="en-US" dirty="0" smtClean="0">
              <a:latin typeface="Arial" pitchFamily="34" charset="0"/>
              <a:ea typeface="ヒラギノ角ゴ Pro W3"/>
            </a:endParaRPr>
          </a:p>
        </p:txBody>
      </p:sp>
      <p:sp>
        <p:nvSpPr>
          <p:cNvPr id="20483" name="Slide Number Placeholder 3"/>
          <p:cNvSpPr txBox="1">
            <a:spLocks noGrp="1"/>
          </p:cNvSpPr>
          <p:nvPr/>
        </p:nvSpPr>
        <p:spPr bwMode="auto">
          <a:xfrm>
            <a:off x="3885681" y="8687425"/>
            <a:ext cx="2972319" cy="456575"/>
          </a:xfrm>
          <a:prstGeom prst="rect">
            <a:avLst/>
          </a:prstGeom>
          <a:noFill/>
          <a:ln w="9525">
            <a:noFill/>
            <a:miter lim="800000"/>
            <a:headEnd/>
            <a:tailEnd/>
          </a:ln>
        </p:spPr>
        <p:txBody>
          <a:bodyPr lIns="91433" tIns="45717" rIns="91433" bIns="45717" anchor="b"/>
          <a:lstStyle/>
          <a:p>
            <a:pPr algn="r" eaLnBrk="0" hangingPunct="0"/>
            <a:fld id="{E1AECCD7-6E38-499E-BA66-C69CCC31B0BE}" type="slidenum">
              <a:rPr lang="en-US" sz="1200"/>
              <a:pPr algn="r" eaLnBrk="0" hangingPunct="0"/>
              <a:t>22</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dirty="0" smtClean="0">
                <a:latin typeface="Arial" pitchFamily="34" charset="0"/>
                <a:ea typeface="ヒラギノ角ゴ Pro W3"/>
              </a:rPr>
              <a:t>We’ve also started our effort to deliver vetted app ideas directly to you, enabling you to hear and understand the needs eBay seller community.  This portal was released to site in March 2010 and sellers are beginning</a:t>
            </a:r>
            <a:r>
              <a:rPr lang="en-US" baseline="0" dirty="0" smtClean="0">
                <a:latin typeface="Arial" pitchFamily="34" charset="0"/>
                <a:ea typeface="ヒラギノ角ゴ Pro W3"/>
              </a:rPr>
              <a:t> to discover and use it. </a:t>
            </a:r>
          </a:p>
          <a:p>
            <a:endParaRPr lang="en-US" baseline="0" dirty="0" smtClean="0">
              <a:latin typeface="Arial" pitchFamily="34" charset="0"/>
              <a:ea typeface="ヒラギノ角ゴ Pro W3"/>
            </a:endParaRPr>
          </a:p>
          <a:p>
            <a:r>
              <a:rPr lang="en-US" dirty="0" smtClean="0">
                <a:latin typeface="Arial" pitchFamily="34" charset="0"/>
                <a:ea typeface="ヒラギノ角ゴ Pro W3"/>
              </a:rPr>
              <a:t>All it takes is one killer idea to get you started….  Look for more investments in this area coming later this year.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Arial" charset="0"/>
                <a:ea typeface="ヒラギノ角ゴ Pro W3" pitchFamily="-80" charset="-128"/>
                <a:cs typeface="ヒラギノ角ゴ Pro W3"/>
              </a:rPr>
              <a:t>1. Help developers hear the voice and needs of sellers ( ideas, voting)</a:t>
            </a:r>
          </a:p>
          <a:p>
            <a:r>
              <a:rPr lang="en-US" sz="1100" dirty="0" smtClean="0">
                <a:latin typeface="Arial" charset="0"/>
                <a:ea typeface="ヒラギノ角ゴ Pro W3" pitchFamily="-80" charset="-128"/>
                <a:cs typeface="ヒラギノ角ゴ Pro W3"/>
              </a:rPr>
              <a:t>2. Help developers and sellers connect and communicate (comments)</a:t>
            </a:r>
          </a:p>
          <a:p>
            <a:r>
              <a:rPr lang="en-US" sz="1100" dirty="0" smtClean="0">
                <a:latin typeface="Arial" charset="0"/>
                <a:ea typeface="ヒラギノ角ゴ Pro W3" pitchFamily="-80" charset="-128"/>
                <a:cs typeface="ヒラギノ角ゴ Pro W3"/>
              </a:rPr>
              <a:t>3. Help sellers connect with developers who can solve their custom problems.  ( </a:t>
            </a:r>
            <a:r>
              <a:rPr lang="en-US" sz="1100" dirty="0" err="1" smtClean="0">
                <a:latin typeface="Arial" charset="0"/>
                <a:ea typeface="ヒラギノ角ゴ Pro W3" pitchFamily="-80" charset="-128"/>
                <a:cs typeface="ヒラギノ角ゴ Pro W3"/>
              </a:rPr>
              <a:t>ie</a:t>
            </a:r>
            <a:r>
              <a:rPr lang="en-US" sz="1100" dirty="0" smtClean="0">
                <a:latin typeface="Arial" charset="0"/>
                <a:ea typeface="ヒラギノ角ゴ Pro W3" pitchFamily="-80" charset="-128"/>
                <a:cs typeface="ヒラギノ角ゴ Pro W3"/>
              </a:rPr>
              <a:t>. </a:t>
            </a:r>
            <a:r>
              <a:rPr lang="en-US" sz="1100" dirty="0" err="1" smtClean="0">
                <a:latin typeface="Arial" charset="0"/>
                <a:ea typeface="ヒラギノ角ゴ Pro W3" pitchFamily="-80" charset="-128"/>
                <a:cs typeface="ヒラギノ角ゴ Pro W3"/>
              </a:rPr>
              <a:t>Elance</a:t>
            </a:r>
            <a:r>
              <a:rPr lang="en-US" sz="1100" dirty="0" smtClean="0">
                <a:latin typeface="Arial" charset="0"/>
                <a:ea typeface="ヒラギノ角ゴ Pro W3" pitchFamily="-80" charset="-128"/>
                <a:cs typeface="ヒラギノ角ゴ Pro W3"/>
              </a:rPr>
              <a:t>, </a:t>
            </a:r>
            <a:r>
              <a:rPr lang="en-US" sz="1100" dirty="0" err="1" smtClean="0">
                <a:latin typeface="Arial" charset="0"/>
                <a:ea typeface="ヒラギノ角ゴ Pro W3" pitchFamily="-80" charset="-128"/>
                <a:cs typeface="ヒラギノ角ゴ Pro W3"/>
              </a:rPr>
              <a:t>oDesk</a:t>
            </a:r>
            <a:r>
              <a:rPr lang="en-US" sz="1100" dirty="0" smtClean="0">
                <a:latin typeface="Arial" charset="0"/>
                <a:ea typeface="ヒラギノ角ゴ Pro W3" pitchFamily="-80" charset="-128"/>
                <a:cs typeface="ヒラギノ角ゴ Pro W3"/>
              </a:rPr>
              <a:t>)</a:t>
            </a:r>
          </a:p>
          <a:p>
            <a:endParaRPr lang="en-US" dirty="0"/>
          </a:p>
        </p:txBody>
      </p:sp>
      <p:sp>
        <p:nvSpPr>
          <p:cNvPr id="4" name="Slide Number Placeholder 3"/>
          <p:cNvSpPr>
            <a:spLocks noGrp="1"/>
          </p:cNvSpPr>
          <p:nvPr>
            <p:ph type="sldNum" sz="quarter" idx="10"/>
          </p:nvPr>
        </p:nvSpPr>
        <p:spPr/>
        <p:txBody>
          <a:bodyPr/>
          <a:lstStyle/>
          <a:p>
            <a:pPr>
              <a:defRPr/>
            </a:pPr>
            <a:fld id="{AAE5BAC3-152A-4495-829E-5A4BA450657C}" type="slidenum">
              <a:rPr lang="en-US" smtClean="0"/>
              <a:pPr>
                <a:defRPr/>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eBay is the largest</a:t>
            </a:r>
            <a:r>
              <a:rPr lang="en-US" baseline="0" dirty="0" smtClean="0"/>
              <a:t> eCommerce marketplace on the planet. With an open platform, investments in technology and a partnership with you, we want to position the eBay platform as the biggest developer monetization opportunity in eCommerce. </a:t>
            </a:r>
            <a:endParaRPr lang="en-US" dirty="0"/>
          </a:p>
        </p:txBody>
      </p:sp>
      <p:sp>
        <p:nvSpPr>
          <p:cNvPr id="4" name="Slide Number Placeholder 3"/>
          <p:cNvSpPr>
            <a:spLocks noGrp="1"/>
          </p:cNvSpPr>
          <p:nvPr>
            <p:ph type="sldNum" sz="quarter" idx="10"/>
          </p:nvPr>
        </p:nvSpPr>
        <p:spPr/>
        <p:txBody>
          <a:bodyPr/>
          <a:lstStyle/>
          <a:p>
            <a:pPr>
              <a:defRPr/>
            </a:pPr>
            <a:fld id="{AAE5BAC3-152A-4495-829E-5A4BA450657C}"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0F1E4AE-5547-4327-9DC7-DDFBC289FE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8E4DA42F-627C-4B72-B705-F406616B93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443DD7E0-AE39-4384-85F8-D65BD2F6A4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98D1B690-61B2-4DC2-B04C-1AEFF0736F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36C75146-CDE3-4DC0-A849-4C632806C16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E683E1F2-9532-4BA5-9ABB-FAE4AD8F50D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5D737169-5EFB-4CA2-8DEA-F1091576E0A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04379BBC-304B-4E17-A336-01EAB0E058C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FE730782-FDA3-4094-AAF9-A4CCCC1D55F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9" name="Slide Number Placeholder 5"/>
          <p:cNvSpPr>
            <a:spLocks noGrp="1"/>
          </p:cNvSpPr>
          <p:nvPr>
            <p:ph type="sldNum" sz="quarter" idx="12"/>
          </p:nvPr>
        </p:nvSpPr>
        <p:spPr/>
        <p:txBody>
          <a:bodyPr/>
          <a:lstStyle>
            <a:lvl1pPr>
              <a:defRPr/>
            </a:lvl1pPr>
          </a:lstStyle>
          <a:p>
            <a:pPr>
              <a:defRPr/>
            </a:pPr>
            <a:fld id="{D807486D-0089-4F23-BBFD-1FAB460E9FC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5" name="Slide Number Placeholder 5"/>
          <p:cNvSpPr>
            <a:spLocks noGrp="1"/>
          </p:cNvSpPr>
          <p:nvPr>
            <p:ph type="sldNum" sz="quarter" idx="12"/>
          </p:nvPr>
        </p:nvSpPr>
        <p:spPr/>
        <p:txBody>
          <a:bodyPr/>
          <a:lstStyle>
            <a:lvl1pPr>
              <a:defRPr/>
            </a:lvl1pPr>
          </a:lstStyle>
          <a:p>
            <a:pPr>
              <a:defRPr/>
            </a:pPr>
            <a:fld id="{F5070AFB-A0EF-4B56-8DD1-BD75FC9D44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ebaydevprogram.jpg"/>
          <p:cNvPicPr>
            <a:picLocks noChangeAspect="1"/>
          </p:cNvPicPr>
          <p:nvPr userDrawn="1"/>
        </p:nvPicPr>
        <p:blipFill>
          <a:blip r:embed="rId2" cstate="print"/>
          <a:srcRect/>
          <a:stretch>
            <a:fillRect/>
          </a:stretch>
        </p:blipFill>
        <p:spPr bwMode="auto">
          <a:xfrm>
            <a:off x="152400" y="6346825"/>
            <a:ext cx="1752600" cy="434975"/>
          </a:xfrm>
          <a:prstGeom prst="rect">
            <a:avLst/>
          </a:prstGeom>
          <a:noFill/>
          <a:ln w="9525">
            <a:noFill/>
            <a:miter lim="800000"/>
            <a:headEnd/>
            <a:tailEnd/>
          </a:ln>
        </p:spPr>
      </p:pic>
      <p:sp>
        <p:nvSpPr>
          <p:cNvPr id="5" name="Rectangle 4"/>
          <p:cNvSpPr/>
          <p:nvPr userDrawn="1"/>
        </p:nvSpPr>
        <p:spPr>
          <a:xfrm>
            <a:off x="152400" y="6400800"/>
            <a:ext cx="1828800" cy="3048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6213475" y="6324600"/>
            <a:ext cx="2895600" cy="365125"/>
          </a:xfrm>
        </p:spPr>
        <p:txBody>
          <a:bodyPr/>
          <a:lstStyle>
            <a:lvl1pPr algn="r">
              <a:defRPr sz="1000">
                <a:solidFill>
                  <a:schemeClr val="bg1">
                    <a:lumMod val="75000"/>
                  </a:schemeClr>
                </a:solidFill>
              </a:defRPr>
            </a:lvl1pPr>
          </a:lstStyle>
          <a:p>
            <a:pPr>
              <a:defRPr/>
            </a:pPr>
            <a:r>
              <a:rPr lang="en-US"/>
              <a:t>Strictly confidential . All rights reserved.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4" name="Slide Number Placeholder 5"/>
          <p:cNvSpPr>
            <a:spLocks noGrp="1"/>
          </p:cNvSpPr>
          <p:nvPr>
            <p:ph type="sldNum" sz="quarter" idx="12"/>
          </p:nvPr>
        </p:nvSpPr>
        <p:spPr/>
        <p:txBody>
          <a:bodyPr/>
          <a:lstStyle>
            <a:lvl1pPr>
              <a:defRPr/>
            </a:lvl1pPr>
          </a:lstStyle>
          <a:p>
            <a:pPr>
              <a:defRPr/>
            </a:pPr>
            <a:fld id="{25399283-84E5-4F54-AE72-E2B32F0FB92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32CF8AE1-B4D6-4C9B-9719-06686A51520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388C6CFB-B965-4004-B27E-93027C425C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ECE928C2-C5A5-4953-B2E4-D9453140C80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D20CDD4C-0DAE-423D-8477-83B1299A959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5" name="Slide Number Placeholder 5"/>
          <p:cNvSpPr>
            <a:spLocks noGrp="1"/>
          </p:cNvSpPr>
          <p:nvPr>
            <p:ph type="sldNum" sz="quarter" idx="12"/>
          </p:nvPr>
        </p:nvSpPr>
        <p:spPr/>
        <p:txBody>
          <a:bodyPr/>
          <a:lstStyle>
            <a:lvl1pPr>
              <a:defRPr/>
            </a:lvl1pPr>
          </a:lstStyle>
          <a:p>
            <a:pPr>
              <a:defRPr/>
            </a:pPr>
            <a:fld id="{BCDD9410-C51B-433D-8465-851BF5B6D21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2EE36DF8-57CD-4981-AE3B-AB2FA8EC40A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829E69CC-A72A-4C5A-BDB5-D491116E24C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B0088014-2414-4482-B67C-9520F46DEE1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76715AF4-035C-4AD8-9199-E1C55C3D3C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5" name="Slide Number Placeholder 5"/>
          <p:cNvSpPr>
            <a:spLocks noGrp="1"/>
          </p:cNvSpPr>
          <p:nvPr>
            <p:ph type="sldNum" sz="quarter" idx="12"/>
          </p:nvPr>
        </p:nvSpPr>
        <p:spPr/>
        <p:txBody>
          <a:bodyPr/>
          <a:lstStyle>
            <a:lvl1pPr>
              <a:defRPr/>
            </a:lvl1pPr>
          </a:lstStyle>
          <a:p>
            <a:pPr>
              <a:defRPr/>
            </a:pPr>
            <a:fld id="{1D860B64-2733-4E51-BD18-68B7F33F97E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9" name="Slide Number Placeholder 5"/>
          <p:cNvSpPr>
            <a:spLocks noGrp="1"/>
          </p:cNvSpPr>
          <p:nvPr>
            <p:ph type="sldNum" sz="quarter" idx="12"/>
          </p:nvPr>
        </p:nvSpPr>
        <p:spPr/>
        <p:txBody>
          <a:bodyPr/>
          <a:lstStyle>
            <a:lvl1pPr>
              <a:defRPr/>
            </a:lvl1pPr>
          </a:lstStyle>
          <a:p>
            <a:pPr>
              <a:defRPr/>
            </a:pPr>
            <a:fld id="{5B383487-62C3-443C-877B-F840CAEC734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5" name="Slide Number Placeholder 5"/>
          <p:cNvSpPr>
            <a:spLocks noGrp="1"/>
          </p:cNvSpPr>
          <p:nvPr>
            <p:ph type="sldNum" sz="quarter" idx="12"/>
          </p:nvPr>
        </p:nvSpPr>
        <p:spPr/>
        <p:txBody>
          <a:bodyPr/>
          <a:lstStyle>
            <a:lvl1pPr>
              <a:defRPr/>
            </a:lvl1pPr>
          </a:lstStyle>
          <a:p>
            <a:pPr>
              <a:defRPr/>
            </a:pPr>
            <a:fld id="{DBDA9349-D943-4CA7-AAAB-EA114A10298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4" name="Slide Number Placeholder 5"/>
          <p:cNvSpPr>
            <a:spLocks noGrp="1"/>
          </p:cNvSpPr>
          <p:nvPr>
            <p:ph type="sldNum" sz="quarter" idx="12"/>
          </p:nvPr>
        </p:nvSpPr>
        <p:spPr/>
        <p:txBody>
          <a:bodyPr/>
          <a:lstStyle>
            <a:lvl1pPr>
              <a:defRPr/>
            </a:lvl1pPr>
          </a:lstStyle>
          <a:p>
            <a:pPr>
              <a:defRPr/>
            </a:pPr>
            <a:fld id="{3863097C-4E8F-45A4-B447-BA8B7CAEAAC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BE6EFD13-8729-4355-B81E-5D78339A228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0CB81C26-33C5-4C2F-BE6D-4412BE66CD2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D0977E43-0914-40F1-8809-D30C188D39E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C2F16AF4-120E-4396-8EDE-2FD18922C9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5" name="Slide Number Placeholder 5"/>
          <p:cNvSpPr>
            <a:spLocks noGrp="1"/>
          </p:cNvSpPr>
          <p:nvPr>
            <p:ph type="sldNum" sz="quarter" idx="12"/>
          </p:nvPr>
        </p:nvSpPr>
        <p:spPr/>
        <p:txBody>
          <a:bodyPr/>
          <a:lstStyle>
            <a:lvl1pPr>
              <a:defRPr/>
            </a:lvl1pPr>
          </a:lstStyle>
          <a:p>
            <a:pPr>
              <a:defRPr/>
            </a:pPr>
            <a:fld id="{233D59C9-96E1-432A-B83B-76E62B92C8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6" name="Slide Number Placeholder 5"/>
          <p:cNvSpPr>
            <a:spLocks noGrp="1"/>
          </p:cNvSpPr>
          <p:nvPr>
            <p:ph type="sldNum" sz="quarter" idx="12"/>
          </p:nvPr>
        </p:nvSpPr>
        <p:spPr/>
        <p:txBody>
          <a:bodyPr/>
          <a:lstStyle>
            <a:lvl1pPr>
              <a:defRPr/>
            </a:lvl1pPr>
          </a:lstStyle>
          <a:p>
            <a:pPr>
              <a:defRPr/>
            </a:pPr>
            <a:fld id="{C44B3EC7-0F5A-4DF2-B421-3631E1AB20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7" name="Slide Number Placeholder 5"/>
          <p:cNvSpPr>
            <a:spLocks noGrp="1"/>
          </p:cNvSpPr>
          <p:nvPr>
            <p:ph type="sldNum" sz="quarter" idx="12"/>
          </p:nvPr>
        </p:nvSpPr>
        <p:spPr/>
        <p:txBody>
          <a:bodyPr/>
          <a:lstStyle>
            <a:lvl1pPr>
              <a:defRPr/>
            </a:lvl1pPr>
          </a:lstStyle>
          <a:p>
            <a:pPr>
              <a:defRPr/>
            </a:pPr>
            <a:fld id="{63D2EE6B-E2D9-48A4-8528-A80EAA3C70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9" name="Slide Number Placeholder 5"/>
          <p:cNvSpPr>
            <a:spLocks noGrp="1"/>
          </p:cNvSpPr>
          <p:nvPr>
            <p:ph type="sldNum" sz="quarter" idx="12"/>
          </p:nvPr>
        </p:nvSpPr>
        <p:spPr/>
        <p:txBody>
          <a:bodyPr/>
          <a:lstStyle>
            <a:lvl1pPr>
              <a:defRPr/>
            </a:lvl1pPr>
          </a:lstStyle>
          <a:p>
            <a:pPr>
              <a:defRPr/>
            </a:pPr>
            <a:fld id="{58809C19-C871-4367-8CA5-92E6475F4A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5" name="Slide Number Placeholder 5"/>
          <p:cNvSpPr>
            <a:spLocks noGrp="1"/>
          </p:cNvSpPr>
          <p:nvPr>
            <p:ph type="sldNum" sz="quarter" idx="12"/>
          </p:nvPr>
        </p:nvSpPr>
        <p:spPr/>
        <p:txBody>
          <a:bodyPr/>
          <a:lstStyle>
            <a:lvl1pPr>
              <a:defRPr/>
            </a:lvl1pPr>
          </a:lstStyle>
          <a:p>
            <a:pPr>
              <a:defRPr/>
            </a:pPr>
            <a:fld id="{7892A9B5-C435-4C16-932F-C1C22DA520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Strictly confidential . All rights reserved.</a:t>
            </a:r>
          </a:p>
        </p:txBody>
      </p:sp>
      <p:sp>
        <p:nvSpPr>
          <p:cNvPr id="4" name="Slide Number Placeholder 5"/>
          <p:cNvSpPr>
            <a:spLocks noGrp="1"/>
          </p:cNvSpPr>
          <p:nvPr>
            <p:ph type="sldNum" sz="quarter" idx="12"/>
          </p:nvPr>
        </p:nvSpPr>
        <p:spPr/>
        <p:txBody>
          <a:bodyPr/>
          <a:lstStyle>
            <a:lvl1pPr>
              <a:defRPr/>
            </a:lvl1pPr>
          </a:lstStyle>
          <a:p>
            <a:pPr>
              <a:defRPr/>
            </a:pPr>
            <a:fld id="{A299A603-7377-4E1F-9E52-D42E18FF0D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814388"/>
          </a:xfrm>
          <a:prstGeom prst="rect">
            <a:avLst/>
          </a:prstGeom>
          <a:solidFill>
            <a:srgbClr val="395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76200" y="762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Strictly confidential .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35ECFF-9032-46C5-A70D-61DFDE712E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sldNum="0" hdr="0" dt="0"/>
  <p:txStyles>
    <p:titleStyle>
      <a:lvl1pPr algn="l" rtl="0" eaLnBrk="0" fontAlgn="base" hangingPunct="0">
        <a:spcBef>
          <a:spcPct val="0"/>
        </a:spcBef>
        <a:spcAft>
          <a:spcPct val="0"/>
        </a:spcAft>
        <a:defRPr sz="2500" kern="12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Calibri" pitchFamily="34" charset="0"/>
        </a:defRPr>
      </a:lvl2pPr>
      <a:lvl3pPr algn="l" rtl="0" eaLnBrk="0" fontAlgn="base" hangingPunct="0">
        <a:spcBef>
          <a:spcPct val="0"/>
        </a:spcBef>
        <a:spcAft>
          <a:spcPct val="0"/>
        </a:spcAft>
        <a:defRPr sz="2500">
          <a:solidFill>
            <a:schemeClr val="bg1"/>
          </a:solidFill>
          <a:latin typeface="Calibri" pitchFamily="34" charset="0"/>
        </a:defRPr>
      </a:lvl3pPr>
      <a:lvl4pPr algn="l" rtl="0" eaLnBrk="0" fontAlgn="base" hangingPunct="0">
        <a:spcBef>
          <a:spcPct val="0"/>
        </a:spcBef>
        <a:spcAft>
          <a:spcPct val="0"/>
        </a:spcAft>
        <a:defRPr sz="2500">
          <a:solidFill>
            <a:schemeClr val="bg1"/>
          </a:solidFill>
          <a:latin typeface="Calibri" pitchFamily="34" charset="0"/>
        </a:defRPr>
      </a:lvl4pPr>
      <a:lvl5pPr algn="l" rtl="0" eaLnBrk="0" fontAlgn="base" hangingPunct="0">
        <a:spcBef>
          <a:spcPct val="0"/>
        </a:spcBef>
        <a:spcAft>
          <a:spcPct val="0"/>
        </a:spcAft>
        <a:defRPr sz="2500">
          <a:solidFill>
            <a:schemeClr val="bg1"/>
          </a:solidFill>
          <a:latin typeface="Calibri" pitchFamily="34" charset="0"/>
        </a:defRPr>
      </a:lvl5pPr>
      <a:lvl6pPr marL="457200" algn="l" rtl="0" fontAlgn="base">
        <a:spcBef>
          <a:spcPct val="0"/>
        </a:spcBef>
        <a:spcAft>
          <a:spcPct val="0"/>
        </a:spcAft>
        <a:defRPr sz="2500">
          <a:solidFill>
            <a:schemeClr val="bg1"/>
          </a:solidFill>
          <a:latin typeface="Calibri" pitchFamily="34" charset="0"/>
        </a:defRPr>
      </a:lvl6pPr>
      <a:lvl7pPr marL="914400" algn="l" rtl="0" fontAlgn="base">
        <a:spcBef>
          <a:spcPct val="0"/>
        </a:spcBef>
        <a:spcAft>
          <a:spcPct val="0"/>
        </a:spcAft>
        <a:defRPr sz="2500">
          <a:solidFill>
            <a:schemeClr val="bg1"/>
          </a:solidFill>
          <a:latin typeface="Calibri" pitchFamily="34" charset="0"/>
        </a:defRPr>
      </a:lvl7pPr>
      <a:lvl8pPr marL="1371600" algn="l" rtl="0" fontAlgn="base">
        <a:spcBef>
          <a:spcPct val="0"/>
        </a:spcBef>
        <a:spcAft>
          <a:spcPct val="0"/>
        </a:spcAft>
        <a:defRPr sz="2500">
          <a:solidFill>
            <a:schemeClr val="bg1"/>
          </a:solidFill>
          <a:latin typeface="Calibri" pitchFamily="34" charset="0"/>
        </a:defRPr>
      </a:lvl8pPr>
      <a:lvl9pPr marL="1828800" algn="l" rtl="0" fontAlgn="base">
        <a:spcBef>
          <a:spcPct val="0"/>
        </a:spcBef>
        <a:spcAft>
          <a:spcPct val="0"/>
        </a:spcAft>
        <a:defRPr sz="25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Strictly confidential .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2F91A3-0F0E-4E62-9F2C-ADB35377F2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Strictly confidential .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16638D-CE7B-4789-A5D1-2CEDA35720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images.google.com/imgres?imgurl=http://mathforum.org/midpow/POW/gold.dollarsign.gif&amp;imgrefurl=http://mathforum.org/midpow/POW/July.21.html&amp;h=646&amp;w=381&amp;sz=12&amp;hl=en&amp;start=10&amp;tbnid=HscoLxkTW4J1eM:&amp;tbnh=137&amp;tbnw=81&amp;prev=/images?q=dollar+sign&amp;gbv=2&amp;svnum=10&amp;hl=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mathforum.org/midpow/POW/gold.dollarsign.gif&amp;imgrefurl=http://mathforum.org/midpow/POW/July.21.html&amp;h=646&amp;w=381&amp;sz=12&amp;hl=en&amp;start=10&amp;tbnid=HscoLxkTW4J1eM:&amp;tbnh=137&amp;tbnw=81&amp;prev=/images?q=dollar+sign&amp;gbv=2&amp;svnum=10&amp;hl=en"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apps.eba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hyperlink" Target="http://www.terapeak.com/" TargetMode="External"/><Relationship Id="rId21" Type="http://schemas.openxmlformats.org/officeDocument/2006/relationships/image" Target="../media/image68.png"/><Relationship Id="rId34" Type="http://schemas.openxmlformats.org/officeDocument/2006/relationships/image" Target="../media/image81.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80.png"/><Relationship Id="rId2" Type="http://schemas.openxmlformats.org/officeDocument/2006/relationships/notesSlide" Target="../notesSlides/notesSlide5.xml"/><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32" Type="http://schemas.openxmlformats.org/officeDocument/2006/relationships/image" Target="../media/image79.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57.png"/><Relationship Id="rId19" Type="http://schemas.openxmlformats.org/officeDocument/2006/relationships/image" Target="../media/image66.png"/><Relationship Id="rId31" Type="http://schemas.openxmlformats.org/officeDocument/2006/relationships/image" Target="../media/image78.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 Id="rId35"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notesSlide" Target="../notesSlides/notesSlide10.xml"/><Relationship Id="rId21" Type="http://schemas.openxmlformats.org/officeDocument/2006/relationships/image" Target="../media/image67.png"/><Relationship Id="rId34" Type="http://schemas.openxmlformats.org/officeDocument/2006/relationships/image" Target="../media/image80.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2" Type="http://schemas.openxmlformats.org/officeDocument/2006/relationships/slideLayout" Target="../slideLayouts/slideLayout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audio" Target="../media/audio1.wav"/><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hyperlink" Target="http://www.terapeak.com/" TargetMode="Externa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97.pn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8.xml"/><Relationship Id="rId1" Type="http://schemas.openxmlformats.org/officeDocument/2006/relationships/audio" Target="../media/audio3.wav"/><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nand.Mahadevan@ebay.com" TargetMode="External"/><Relationship Id="rId2" Type="http://schemas.openxmlformats.org/officeDocument/2006/relationships/hyperlink" Target="mailto:Rajesh.ramachandran@ebay.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9144000" cy="4343400"/>
          </a:xfrm>
          <a:prstGeom prst="rect">
            <a:avLst/>
          </a:prstGeom>
          <a:solidFill>
            <a:srgbClr val="395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7" name="Rectangle 5"/>
          <p:cNvSpPr>
            <a:spLocks noChangeArrowheads="1"/>
          </p:cNvSpPr>
          <p:nvPr/>
        </p:nvSpPr>
        <p:spPr bwMode="auto">
          <a:xfrm>
            <a:off x="1524000" y="2133599"/>
            <a:ext cx="7467600" cy="1569660"/>
          </a:xfrm>
          <a:prstGeom prst="rect">
            <a:avLst/>
          </a:prstGeom>
          <a:noFill/>
          <a:ln w="9525">
            <a:noFill/>
            <a:miter lim="800000"/>
            <a:headEnd/>
            <a:tailEnd/>
          </a:ln>
        </p:spPr>
        <p:txBody>
          <a:bodyPr wrap="square">
            <a:spAutoFit/>
          </a:bodyPr>
          <a:lstStyle/>
          <a:p>
            <a:pPr algn="r"/>
            <a:r>
              <a:rPr lang="en-US" sz="4800" dirty="0" smtClean="0">
                <a:solidFill>
                  <a:schemeClr val="bg1"/>
                </a:solidFill>
              </a:rPr>
              <a:t>Enabling Innovation </a:t>
            </a:r>
            <a:r>
              <a:rPr lang="en-US" sz="4800" dirty="0" smtClean="0">
                <a:solidFill>
                  <a:schemeClr val="bg1"/>
                </a:solidFill>
              </a:rPr>
              <a:t>in eCommerce</a:t>
            </a:r>
            <a:endParaRPr lang="en-US" sz="3200" dirty="0">
              <a:solidFill>
                <a:schemeClr val="bg1"/>
              </a:solidFill>
              <a:latin typeface="Calibri" pitchFamily="34" charset="0"/>
            </a:endParaRPr>
          </a:p>
        </p:txBody>
      </p:sp>
      <p:sp>
        <p:nvSpPr>
          <p:cNvPr id="7" name="Rectangle 6"/>
          <p:cNvSpPr/>
          <p:nvPr/>
        </p:nvSpPr>
        <p:spPr>
          <a:xfrm>
            <a:off x="3962400" y="5410200"/>
            <a:ext cx="5029200" cy="1200329"/>
          </a:xfrm>
          <a:prstGeom prst="rect">
            <a:avLst/>
          </a:prstGeom>
        </p:spPr>
        <p:txBody>
          <a:bodyPr>
            <a:spAutoFit/>
          </a:bodyPr>
          <a:lstStyle/>
          <a:p>
            <a:pPr fontAlgn="auto">
              <a:spcBef>
                <a:spcPts val="0"/>
              </a:spcBef>
              <a:spcAft>
                <a:spcPts val="0"/>
              </a:spcAft>
              <a:defRPr/>
            </a:pPr>
            <a:r>
              <a:rPr lang="en-US" sz="2400" b="1" dirty="0" smtClean="0">
                <a:solidFill>
                  <a:schemeClr val="accent1">
                    <a:lumMod val="75000"/>
                  </a:schemeClr>
                </a:solidFill>
                <a:latin typeface="+mj-lt"/>
              </a:rPr>
              <a:t>Rajesh Ramachandran</a:t>
            </a:r>
            <a:endParaRPr lang="en-US" sz="2400" b="1" dirty="0">
              <a:solidFill>
                <a:schemeClr val="accent1">
                  <a:lumMod val="75000"/>
                </a:schemeClr>
              </a:solidFill>
              <a:latin typeface="+mj-lt"/>
            </a:endParaRPr>
          </a:p>
          <a:p>
            <a:pPr fontAlgn="auto">
              <a:spcBef>
                <a:spcPts val="0"/>
              </a:spcBef>
              <a:spcAft>
                <a:spcPts val="0"/>
              </a:spcAft>
              <a:defRPr/>
            </a:pPr>
            <a:r>
              <a:rPr lang="en-US" dirty="0" smtClean="0">
                <a:solidFill>
                  <a:schemeClr val="bg1">
                    <a:lumMod val="50000"/>
                  </a:schemeClr>
                </a:solidFill>
                <a:latin typeface="+mj-lt"/>
              </a:rPr>
              <a:t>General Manager and Head of eBay India Development Center</a:t>
            </a:r>
            <a:endParaRPr lang="en-US" dirty="0">
              <a:solidFill>
                <a:schemeClr val="bg1">
                  <a:lumMod val="50000"/>
                </a:schemeClr>
              </a:solidFill>
              <a:latin typeface="+mj-lt"/>
            </a:endParaRPr>
          </a:p>
          <a:p>
            <a:pPr algn="r" fontAlgn="auto">
              <a:spcBef>
                <a:spcPts val="0"/>
              </a:spcBef>
              <a:spcAft>
                <a:spcPts val="0"/>
              </a:spcAft>
              <a:defRPr/>
            </a:pPr>
            <a:r>
              <a:rPr lang="en-US" sz="1200" dirty="0" smtClean="0">
                <a:solidFill>
                  <a:schemeClr val="bg1">
                    <a:lumMod val="50000"/>
                  </a:schemeClr>
                </a:solidFill>
                <a:latin typeface="+mj-lt"/>
              </a:rPr>
              <a:t>Oct 29,, </a:t>
            </a:r>
            <a:r>
              <a:rPr lang="en-US" sz="1200" dirty="0">
                <a:solidFill>
                  <a:schemeClr val="bg1">
                    <a:lumMod val="50000"/>
                  </a:schemeClr>
                </a:solidFill>
                <a:latin typeface="+mj-lt"/>
              </a:rPr>
              <a:t>2010</a:t>
            </a:r>
          </a:p>
        </p:txBody>
      </p:sp>
      <p:pic>
        <p:nvPicPr>
          <p:cNvPr id="6149" name="Picture 10" descr="ebaydevprogram.jpg"/>
          <p:cNvPicPr>
            <a:picLocks noChangeAspect="1"/>
          </p:cNvPicPr>
          <p:nvPr/>
        </p:nvPicPr>
        <p:blipFill>
          <a:blip r:embed="rId2" cstate="print"/>
          <a:srcRect/>
          <a:stretch>
            <a:fillRect/>
          </a:stretch>
        </p:blipFill>
        <p:spPr bwMode="auto">
          <a:xfrm>
            <a:off x="247650" y="5616575"/>
            <a:ext cx="2571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Key elements of a GREAT platform</a:t>
            </a:r>
          </a:p>
        </p:txBody>
      </p:sp>
      <p:sp>
        <p:nvSpPr>
          <p:cNvPr id="10243" name="Content Placeholder 2"/>
          <p:cNvSpPr>
            <a:spLocks noGrp="1"/>
          </p:cNvSpPr>
          <p:nvPr>
            <p:ph idx="1"/>
          </p:nvPr>
        </p:nvSpPr>
        <p:spPr>
          <a:xfrm>
            <a:off x="2667000" y="1570038"/>
            <a:ext cx="5257800" cy="3992562"/>
          </a:xfrm>
        </p:spPr>
        <p:txBody>
          <a:bodyPr/>
          <a:lstStyle/>
          <a:p>
            <a:pPr marL="0" lvl="1" indent="-227013" eaLnBrk="1" hangingPunct="1">
              <a:lnSpc>
                <a:spcPct val="105000"/>
              </a:lnSpc>
              <a:spcBef>
                <a:spcPct val="10000"/>
              </a:spcBef>
              <a:spcAft>
                <a:spcPct val="10000"/>
              </a:spcAft>
              <a:buClr>
                <a:srgbClr val="305FA6"/>
              </a:buClr>
              <a:buFont typeface="Arial" pitchFamily="34" charset="0"/>
              <a:buNone/>
            </a:pPr>
            <a:r>
              <a:rPr lang="en-US" sz="2400" smtClean="0">
                <a:solidFill>
                  <a:srgbClr val="5F5F5F"/>
                </a:solidFill>
              </a:rPr>
              <a:t>Data APIs &amp; Developer Tools</a:t>
            </a:r>
            <a:br>
              <a:rPr lang="en-US" sz="2400" smtClean="0">
                <a:solidFill>
                  <a:srgbClr val="5F5F5F"/>
                </a:solidFill>
              </a:rPr>
            </a:br>
            <a:endParaRPr lang="en-US" sz="2400" smtClean="0">
              <a:solidFill>
                <a:srgbClr val="5F5F5F"/>
              </a:solidFill>
            </a:endParaRPr>
          </a:p>
          <a:p>
            <a:pPr marL="0" lvl="1" indent="-227013" eaLnBrk="1" hangingPunct="1">
              <a:lnSpc>
                <a:spcPct val="105000"/>
              </a:lnSpc>
              <a:spcBef>
                <a:spcPct val="10000"/>
              </a:spcBef>
              <a:spcAft>
                <a:spcPct val="10000"/>
              </a:spcAft>
              <a:buClr>
                <a:srgbClr val="305FA6"/>
              </a:buClr>
              <a:buFont typeface="Arial" pitchFamily="34" charset="0"/>
              <a:buNone/>
            </a:pPr>
            <a:r>
              <a:rPr lang="en-US" sz="2400" smtClean="0">
                <a:solidFill>
                  <a:srgbClr val="5F5F5F"/>
                </a:solidFill>
              </a:rPr>
              <a:t>Robust Infrastructure</a:t>
            </a:r>
            <a:br>
              <a:rPr lang="en-US" sz="2400" smtClean="0">
                <a:solidFill>
                  <a:srgbClr val="5F5F5F"/>
                </a:solidFill>
              </a:rPr>
            </a:br>
            <a:endParaRPr lang="en-US" sz="2400" smtClean="0">
              <a:solidFill>
                <a:srgbClr val="5F5F5F"/>
              </a:solidFill>
            </a:endParaRPr>
          </a:p>
          <a:p>
            <a:pPr marL="0" lvl="1" indent="-227013" eaLnBrk="1" hangingPunct="1">
              <a:lnSpc>
                <a:spcPct val="105000"/>
              </a:lnSpc>
              <a:spcBef>
                <a:spcPct val="10000"/>
              </a:spcBef>
              <a:spcAft>
                <a:spcPct val="10000"/>
              </a:spcAft>
              <a:buClr>
                <a:srgbClr val="305FA6"/>
              </a:buClr>
              <a:buFont typeface="Arial" pitchFamily="34" charset="0"/>
              <a:buNone/>
            </a:pPr>
            <a:endParaRPr lang="en-US" sz="2400" smtClean="0">
              <a:solidFill>
                <a:srgbClr val="5F5F5F"/>
              </a:solidFill>
            </a:endParaRPr>
          </a:p>
          <a:p>
            <a:pPr marL="0" lvl="1" indent="-227013" eaLnBrk="1" hangingPunct="1">
              <a:lnSpc>
                <a:spcPct val="105000"/>
              </a:lnSpc>
              <a:spcBef>
                <a:spcPct val="10000"/>
              </a:spcBef>
              <a:spcAft>
                <a:spcPct val="10000"/>
              </a:spcAft>
              <a:buClr>
                <a:srgbClr val="305FA6"/>
              </a:buClr>
              <a:buFont typeface="Arial" pitchFamily="34" charset="0"/>
              <a:buNone/>
            </a:pPr>
            <a:endParaRPr lang="en-US" sz="2400" smtClean="0">
              <a:solidFill>
                <a:srgbClr val="5F5F5F"/>
              </a:solidFill>
            </a:endParaRPr>
          </a:p>
          <a:p>
            <a:pPr marL="0" lvl="1" indent="-227013" eaLnBrk="1" hangingPunct="1">
              <a:lnSpc>
                <a:spcPct val="105000"/>
              </a:lnSpc>
              <a:spcBef>
                <a:spcPct val="10000"/>
              </a:spcBef>
              <a:spcAft>
                <a:spcPct val="10000"/>
              </a:spcAft>
              <a:buClr>
                <a:srgbClr val="305FA6"/>
              </a:buClr>
              <a:buFont typeface="Arial" pitchFamily="34" charset="0"/>
              <a:buNone/>
            </a:pPr>
            <a:r>
              <a:rPr lang="en-US" sz="2400" smtClean="0">
                <a:solidFill>
                  <a:srgbClr val="5F5F5F"/>
                </a:solidFill>
              </a:rPr>
              <a:t>Path to Monetization</a:t>
            </a:r>
            <a:br>
              <a:rPr lang="en-US" sz="2400" smtClean="0">
                <a:solidFill>
                  <a:srgbClr val="5F5F5F"/>
                </a:solidFill>
              </a:rPr>
            </a:br>
            <a:endParaRPr lang="en-US" sz="2400" smtClean="0">
              <a:solidFill>
                <a:srgbClr val="5F5F5F"/>
              </a:solidFill>
            </a:endParaRPr>
          </a:p>
          <a:p>
            <a:pPr marL="0" lvl="1" indent="-227013" eaLnBrk="1" hangingPunct="1">
              <a:lnSpc>
                <a:spcPct val="105000"/>
              </a:lnSpc>
              <a:spcBef>
                <a:spcPct val="10000"/>
              </a:spcBef>
              <a:spcAft>
                <a:spcPct val="10000"/>
              </a:spcAft>
              <a:buClr>
                <a:srgbClr val="305FA6"/>
              </a:buClr>
              <a:buFont typeface="Arial" pitchFamily="34" charset="0"/>
              <a:buNone/>
            </a:pPr>
            <a:r>
              <a:rPr lang="en-US" sz="2400" smtClean="0">
                <a:solidFill>
                  <a:srgbClr val="5F5F5F"/>
                </a:solidFill>
              </a:rPr>
              <a:t>A Real Partnership</a:t>
            </a:r>
          </a:p>
        </p:txBody>
      </p:sp>
      <p:sp>
        <p:nvSpPr>
          <p:cNvPr id="5" name="Footer Placeholder 4"/>
          <p:cNvSpPr>
            <a:spLocks noGrp="1"/>
          </p:cNvSpPr>
          <p:nvPr>
            <p:ph type="ftr" sz="quarter" idx="10"/>
          </p:nvPr>
        </p:nvSpPr>
        <p:spPr/>
        <p:txBody>
          <a:bodyPr/>
          <a:lstStyle/>
          <a:p>
            <a:pPr>
              <a:defRPr/>
            </a:pPr>
            <a:r>
              <a:rPr lang="en-US"/>
              <a:t>Strictly confidential . All rights reserved.</a:t>
            </a:r>
          </a:p>
        </p:txBody>
      </p:sp>
      <p:pic>
        <p:nvPicPr>
          <p:cNvPr id="10245" name="Picture 9"/>
          <p:cNvPicPr>
            <a:picLocks noChangeAspect="1" noChangeArrowheads="1"/>
          </p:cNvPicPr>
          <p:nvPr/>
        </p:nvPicPr>
        <p:blipFill>
          <a:blip r:embed="rId2" cstate="print"/>
          <a:srcRect/>
          <a:stretch>
            <a:fillRect/>
          </a:stretch>
        </p:blipFill>
        <p:spPr bwMode="auto">
          <a:xfrm>
            <a:off x="1946275" y="1592263"/>
            <a:ext cx="481013" cy="501650"/>
          </a:xfrm>
          <a:prstGeom prst="rect">
            <a:avLst/>
          </a:prstGeom>
          <a:noFill/>
          <a:ln w="9525">
            <a:noFill/>
            <a:miter lim="800000"/>
            <a:headEnd/>
            <a:tailEnd/>
          </a:ln>
        </p:spPr>
      </p:pic>
      <p:pic>
        <p:nvPicPr>
          <p:cNvPr id="10246" name="Picture 7" descr="globe.jpg"/>
          <p:cNvPicPr>
            <a:picLocks noChangeAspect="1"/>
          </p:cNvPicPr>
          <p:nvPr/>
        </p:nvPicPr>
        <p:blipFill>
          <a:blip r:embed="rId3" cstate="print"/>
          <a:srcRect/>
          <a:stretch>
            <a:fillRect/>
          </a:stretch>
        </p:blipFill>
        <p:spPr bwMode="auto">
          <a:xfrm>
            <a:off x="1905000" y="2332038"/>
            <a:ext cx="576263" cy="576262"/>
          </a:xfrm>
          <a:prstGeom prst="rect">
            <a:avLst/>
          </a:prstGeom>
          <a:noFill/>
          <a:ln w="9525">
            <a:noFill/>
            <a:miter lim="800000"/>
            <a:headEnd/>
            <a:tailEnd/>
          </a:ln>
        </p:spPr>
      </p:pic>
      <p:pic>
        <p:nvPicPr>
          <p:cNvPr id="10247" name="Picture 14" descr="gold">
            <a:hlinkClick r:id="rId4"/>
          </p:cNvPr>
          <p:cNvPicPr>
            <a:picLocks noChangeAspect="1" noChangeArrowheads="1"/>
          </p:cNvPicPr>
          <p:nvPr/>
        </p:nvPicPr>
        <p:blipFill>
          <a:blip r:embed="rId5" cstate="print"/>
          <a:srcRect/>
          <a:stretch>
            <a:fillRect/>
          </a:stretch>
        </p:blipFill>
        <p:spPr bwMode="auto">
          <a:xfrm>
            <a:off x="2011363" y="4133850"/>
            <a:ext cx="307975" cy="523875"/>
          </a:xfrm>
          <a:prstGeom prst="rect">
            <a:avLst/>
          </a:prstGeom>
          <a:noFill/>
          <a:ln w="9525">
            <a:noFill/>
            <a:miter lim="800000"/>
            <a:headEnd/>
            <a:tailEnd/>
          </a:ln>
        </p:spPr>
      </p:pic>
      <p:pic>
        <p:nvPicPr>
          <p:cNvPr id="10248" name="Picture 9" descr="partner.jpg"/>
          <p:cNvPicPr>
            <a:picLocks noChangeAspect="1"/>
          </p:cNvPicPr>
          <p:nvPr/>
        </p:nvPicPr>
        <p:blipFill>
          <a:blip r:embed="rId6" cstate="print"/>
          <a:srcRect/>
          <a:stretch>
            <a:fillRect/>
          </a:stretch>
        </p:blipFill>
        <p:spPr bwMode="auto">
          <a:xfrm>
            <a:off x="1905000" y="4864100"/>
            <a:ext cx="658813" cy="622300"/>
          </a:xfrm>
          <a:prstGeom prst="rect">
            <a:avLst/>
          </a:prstGeom>
          <a:noFill/>
          <a:ln w="9525">
            <a:noFill/>
            <a:miter lim="800000"/>
            <a:headEnd/>
            <a:tailEnd/>
          </a:ln>
        </p:spPr>
      </p:pic>
      <p:cxnSp>
        <p:nvCxnSpPr>
          <p:cNvPr id="12" name="Straight Connector 11"/>
          <p:cNvCxnSpPr/>
          <p:nvPr/>
        </p:nvCxnSpPr>
        <p:spPr>
          <a:xfrm>
            <a:off x="1981200" y="2255838"/>
            <a:ext cx="5791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1200" y="4787900"/>
            <a:ext cx="5791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57200" y="3505200"/>
            <a:ext cx="441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52" name="Picture 18" descr="ebaydevprogram.jpg"/>
          <p:cNvPicPr>
            <a:picLocks noChangeAspect="1"/>
          </p:cNvPicPr>
          <p:nvPr/>
        </p:nvPicPr>
        <p:blipFill>
          <a:blip r:embed="rId7" cstate="print"/>
          <a:srcRect/>
          <a:stretch>
            <a:fillRect/>
          </a:stretch>
        </p:blipFill>
        <p:spPr bwMode="auto">
          <a:xfrm>
            <a:off x="803275" y="2971800"/>
            <a:ext cx="3333750" cy="828675"/>
          </a:xfrm>
          <a:prstGeom prst="rect">
            <a:avLst/>
          </a:prstGeom>
          <a:noFill/>
          <a:ln w="9525">
            <a:noFill/>
            <a:miter lim="800000"/>
            <a:headEnd/>
            <a:tailEnd/>
          </a:ln>
        </p:spPr>
      </p:pic>
      <p:sp>
        <p:nvSpPr>
          <p:cNvPr id="22" name="Rectangle 21"/>
          <p:cNvSpPr/>
          <p:nvPr/>
        </p:nvSpPr>
        <p:spPr>
          <a:xfrm>
            <a:off x="762000" y="3048000"/>
            <a:ext cx="3429000" cy="6858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 y="243840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09600" y="309245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609600" y="3722688"/>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609600" y="4386263"/>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09600" y="5018088"/>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1" name="Title 1"/>
          <p:cNvSpPr>
            <a:spLocks noGrp="1"/>
          </p:cNvSpPr>
          <p:nvPr>
            <p:ph type="title"/>
          </p:nvPr>
        </p:nvSpPr>
        <p:spPr/>
        <p:txBody>
          <a:bodyPr/>
          <a:lstStyle/>
          <a:p>
            <a:pPr eaLnBrk="1" hangingPunct="1"/>
            <a:r>
              <a:rPr lang="en-US" smtClean="0"/>
              <a:t>A great platform provides data and tools . . .</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sp>
        <p:nvSpPr>
          <p:cNvPr id="11273" name="Rectangle 21"/>
          <p:cNvSpPr>
            <a:spLocks noChangeArrowheads="1"/>
          </p:cNvSpPr>
          <p:nvPr/>
        </p:nvSpPr>
        <p:spPr bwMode="auto">
          <a:xfrm>
            <a:off x="685800" y="2514600"/>
            <a:ext cx="2895600" cy="2903538"/>
          </a:xfrm>
          <a:prstGeom prst="rect">
            <a:avLst/>
          </a:prstGeom>
          <a:noFill/>
          <a:ln w="9525">
            <a:noFill/>
            <a:miter lim="800000"/>
            <a:headEnd/>
            <a:tailEnd/>
          </a:ln>
        </p:spPr>
        <p:txBody>
          <a:bodyPr>
            <a:spAutoFit/>
          </a:bodyPr>
          <a:lstStyle/>
          <a:p>
            <a:pPr>
              <a:lnSpc>
                <a:spcPct val="105000"/>
              </a:lnSpc>
              <a:spcBef>
                <a:spcPct val="45000"/>
              </a:spcBef>
              <a:buClr>
                <a:srgbClr val="305FA6"/>
              </a:buClr>
              <a:buFont typeface="Times" pitchFamily="18" charset="0"/>
              <a:buNone/>
            </a:pPr>
            <a:r>
              <a:rPr lang="en-US" sz="1400">
                <a:solidFill>
                  <a:srgbClr val="5F5F5F"/>
                </a:solidFill>
                <a:latin typeface="Calibri" pitchFamily="34" charset="0"/>
              </a:rPr>
              <a:t>Rich Set of APIs</a:t>
            </a:r>
          </a:p>
          <a:p>
            <a:pPr>
              <a:lnSpc>
                <a:spcPct val="105000"/>
              </a:lnSpc>
              <a:spcBef>
                <a:spcPct val="45000"/>
              </a:spcBef>
              <a:buClr>
                <a:srgbClr val="305FA6"/>
              </a:buClr>
              <a:buFont typeface="Times" pitchFamily="18" charset="0"/>
              <a:buNone/>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Support for Popular Technologies</a:t>
            </a:r>
          </a:p>
          <a:p>
            <a:pPr>
              <a:lnSpc>
                <a:spcPct val="105000"/>
              </a:lnSpc>
              <a:spcBef>
                <a:spcPct val="45000"/>
              </a:spcBef>
              <a:buClr>
                <a:srgbClr val="305FA6"/>
              </a:buClr>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Standards-based</a:t>
            </a:r>
          </a:p>
          <a:p>
            <a:pPr>
              <a:lnSpc>
                <a:spcPct val="105000"/>
              </a:lnSpc>
              <a:spcBef>
                <a:spcPct val="45000"/>
              </a:spcBef>
              <a:buClr>
                <a:srgbClr val="305FA6"/>
              </a:buClr>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Tools and Resources</a:t>
            </a:r>
          </a:p>
          <a:p>
            <a:pPr>
              <a:lnSpc>
                <a:spcPct val="105000"/>
              </a:lnSpc>
              <a:spcBef>
                <a:spcPct val="45000"/>
              </a:spcBef>
              <a:buClr>
                <a:srgbClr val="305FA6"/>
              </a:buClr>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Support</a:t>
            </a:r>
          </a:p>
        </p:txBody>
      </p:sp>
      <p:sp>
        <p:nvSpPr>
          <p:cNvPr id="30" name="Rectangle 29"/>
          <p:cNvSpPr/>
          <p:nvPr/>
        </p:nvSpPr>
        <p:spPr>
          <a:xfrm>
            <a:off x="3505200" y="2362200"/>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rot="16200000" flipH="1">
            <a:off x="1600200" y="3962400"/>
            <a:ext cx="381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05200" y="302577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3505200" y="367982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3505200" y="4332288"/>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505200" y="497522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733800" y="2514600"/>
            <a:ext cx="4114800" cy="2903538"/>
          </a:xfrm>
          <a:prstGeom prst="rect">
            <a:avLst/>
          </a:prstGeom>
        </p:spPr>
        <p:txBody>
          <a:bodyPr>
            <a:spAutoFit/>
          </a:bodyPr>
          <a:lstStyle/>
          <a:p>
            <a:pPr fontAlgn="auto">
              <a:lnSpc>
                <a:spcPct val="105000"/>
              </a:lnSpc>
              <a:spcBef>
                <a:spcPct val="45000"/>
              </a:spcBef>
              <a:spcAft>
                <a:spcPts val="0"/>
              </a:spcAft>
              <a:buClr>
                <a:srgbClr val="305FA6"/>
              </a:buClr>
              <a:buFont typeface="Times" pitchFamily="1" charset="0"/>
              <a:buNone/>
              <a:defRPr/>
            </a:pPr>
            <a:r>
              <a:rPr lang="en-US" sz="1400" b="1" dirty="0">
                <a:latin typeface="Calibri" pitchFamily="34" charset="0"/>
              </a:rPr>
              <a:t>More than </a:t>
            </a:r>
            <a:r>
              <a:rPr lang="en-US" sz="1400" b="1" dirty="0">
                <a:solidFill>
                  <a:schemeClr val="tx2">
                    <a:lumMod val="50000"/>
                  </a:schemeClr>
                </a:solidFill>
                <a:latin typeface="Calibri" pitchFamily="34" charset="0"/>
              </a:rPr>
              <a:t>200 APIs</a:t>
            </a:r>
          </a:p>
          <a:p>
            <a:pPr fontAlgn="auto">
              <a:lnSpc>
                <a:spcPct val="105000"/>
              </a:lnSpc>
              <a:spcBef>
                <a:spcPct val="45000"/>
              </a:spcBef>
              <a:spcAft>
                <a:spcPts val="0"/>
              </a:spcAft>
              <a:buClr>
                <a:srgbClr val="305FA6"/>
              </a:buClr>
              <a:buFont typeface="Times" pitchFamily="1" charset="0"/>
              <a:buNone/>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defRPr/>
            </a:pPr>
            <a:r>
              <a:rPr lang="en-US" sz="1400" b="1" dirty="0" smtClean="0">
                <a:solidFill>
                  <a:schemeClr val="tx2">
                    <a:lumMod val="50000"/>
                  </a:schemeClr>
                </a:solidFill>
                <a:latin typeface="Calibri" pitchFamily="34" charset="0"/>
              </a:rPr>
              <a:t>Java </a:t>
            </a:r>
            <a:r>
              <a:rPr lang="en-US" sz="1400" b="1" dirty="0" smtClean="0">
                <a:solidFill>
                  <a:schemeClr val="tx2">
                    <a:lumMod val="50000"/>
                  </a:schemeClr>
                </a:solidFill>
                <a:latin typeface="Calibri" pitchFamily="34" charset="0"/>
              </a:rPr>
              <a:t>, Flash/Flex</a:t>
            </a:r>
            <a:r>
              <a:rPr lang="en-US" sz="1400" b="1" dirty="0">
                <a:solidFill>
                  <a:schemeClr val="tx2">
                    <a:lumMod val="50000"/>
                  </a:schemeClr>
                </a:solidFill>
                <a:latin typeface="Calibri" pitchFamily="34" charset="0"/>
              </a:rPr>
              <a:t>, PHP</a:t>
            </a:r>
            <a:r>
              <a:rPr lang="en-US" sz="1400" b="1" dirty="0" smtClean="0">
                <a:solidFill>
                  <a:schemeClr val="tx2">
                    <a:lumMod val="50000"/>
                  </a:schemeClr>
                </a:solidFill>
                <a:latin typeface="Calibri" pitchFamily="34" charset="0"/>
              </a:rPr>
              <a:t>,.</a:t>
            </a:r>
            <a:r>
              <a:rPr lang="en-US" sz="1400" b="1" dirty="0">
                <a:solidFill>
                  <a:schemeClr val="tx2">
                    <a:lumMod val="50000"/>
                  </a:schemeClr>
                </a:solidFill>
                <a:latin typeface="Calibri" pitchFamily="34" charset="0"/>
              </a:rPr>
              <a:t>NET</a:t>
            </a:r>
          </a:p>
          <a:p>
            <a:pPr fontAlgn="auto">
              <a:lnSpc>
                <a:spcPct val="105000"/>
              </a:lnSpc>
              <a:spcBef>
                <a:spcPct val="45000"/>
              </a:spcBef>
              <a:spcAft>
                <a:spcPts val="0"/>
              </a:spcAft>
              <a:buClr>
                <a:srgbClr val="305FA6"/>
              </a:buClr>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defRPr/>
            </a:pPr>
            <a:r>
              <a:rPr lang="en-US" sz="1400" b="1" dirty="0">
                <a:solidFill>
                  <a:schemeClr val="tx2">
                    <a:lumMod val="50000"/>
                  </a:schemeClr>
                </a:solidFill>
                <a:latin typeface="Calibri" pitchFamily="34" charset="0"/>
              </a:rPr>
              <a:t>SOAP, XML, JSON, NVP</a:t>
            </a:r>
          </a:p>
          <a:p>
            <a:pPr fontAlgn="auto">
              <a:lnSpc>
                <a:spcPct val="105000"/>
              </a:lnSpc>
              <a:spcBef>
                <a:spcPct val="45000"/>
              </a:spcBef>
              <a:spcAft>
                <a:spcPts val="0"/>
              </a:spcAft>
              <a:buClr>
                <a:srgbClr val="305FA6"/>
              </a:buClr>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defRPr/>
            </a:pPr>
            <a:r>
              <a:rPr lang="en-US" sz="1400" b="1" dirty="0">
                <a:solidFill>
                  <a:schemeClr val="tx2">
                    <a:lumMod val="50000"/>
                  </a:schemeClr>
                </a:solidFill>
                <a:latin typeface="Calibri" pitchFamily="34" charset="0"/>
              </a:rPr>
              <a:t>Tech Docs, Samples, Tutorials, Sandbox</a:t>
            </a:r>
          </a:p>
          <a:p>
            <a:pPr fontAlgn="auto">
              <a:lnSpc>
                <a:spcPct val="105000"/>
              </a:lnSpc>
              <a:spcBef>
                <a:spcPct val="45000"/>
              </a:spcBef>
              <a:spcAft>
                <a:spcPts val="0"/>
              </a:spcAft>
              <a:buClr>
                <a:srgbClr val="305FA6"/>
              </a:buClr>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defRPr/>
            </a:pPr>
            <a:r>
              <a:rPr lang="en-US" sz="1400" b="1" dirty="0">
                <a:solidFill>
                  <a:schemeClr val="tx2">
                    <a:lumMod val="50000"/>
                  </a:schemeClr>
                </a:solidFill>
                <a:latin typeface="Calibri" pitchFamily="34" charset="0"/>
              </a:rPr>
              <a:t>Forums, Paid Support, KB Articles</a:t>
            </a:r>
          </a:p>
        </p:txBody>
      </p:sp>
      <p:pic>
        <p:nvPicPr>
          <p:cNvPr id="11281" name="Picture 36" descr="ebaydevprogram.jpg"/>
          <p:cNvPicPr>
            <a:picLocks noChangeAspect="1"/>
          </p:cNvPicPr>
          <p:nvPr/>
        </p:nvPicPr>
        <p:blipFill>
          <a:blip r:embed="rId2" cstate="print"/>
          <a:srcRect/>
          <a:stretch>
            <a:fillRect/>
          </a:stretch>
        </p:blipFill>
        <p:spPr bwMode="auto">
          <a:xfrm>
            <a:off x="5029200" y="1752600"/>
            <a:ext cx="2209800" cy="549275"/>
          </a:xfrm>
          <a:prstGeom prst="rect">
            <a:avLst/>
          </a:prstGeom>
          <a:noFill/>
          <a:ln w="9525">
            <a:noFill/>
            <a:miter lim="800000"/>
            <a:headEnd/>
            <a:tailEnd/>
          </a:ln>
        </p:spPr>
      </p:pic>
      <p:pic>
        <p:nvPicPr>
          <p:cNvPr id="11282" name="Picture 9"/>
          <p:cNvPicPr>
            <a:picLocks noChangeAspect="1" noChangeArrowheads="1"/>
          </p:cNvPicPr>
          <p:nvPr/>
        </p:nvPicPr>
        <p:blipFill>
          <a:blip r:embed="rId3" cstate="print"/>
          <a:srcRect/>
          <a:stretch>
            <a:fillRect/>
          </a:stretch>
        </p:blipFill>
        <p:spPr bwMode="auto">
          <a:xfrm>
            <a:off x="609600" y="1143000"/>
            <a:ext cx="481013" cy="501650"/>
          </a:xfrm>
          <a:prstGeom prst="rect">
            <a:avLst/>
          </a:prstGeom>
          <a:noFill/>
          <a:ln w="9525">
            <a:noFill/>
            <a:miter lim="800000"/>
            <a:headEnd/>
            <a:tailEnd/>
          </a:ln>
        </p:spPr>
      </p:pic>
      <p:sp>
        <p:nvSpPr>
          <p:cNvPr id="11283" name="Content Placeholder 2"/>
          <p:cNvSpPr>
            <a:spLocks noGrp="1"/>
          </p:cNvSpPr>
          <p:nvPr>
            <p:ph idx="1"/>
          </p:nvPr>
        </p:nvSpPr>
        <p:spPr>
          <a:xfrm>
            <a:off x="1143000" y="1219200"/>
            <a:ext cx="2286000" cy="304800"/>
          </a:xfrm>
        </p:spPr>
        <p:txBody>
          <a:bodyPr/>
          <a:lstStyle/>
          <a:p>
            <a:pPr marL="0" lvl="1" indent="-227013" eaLnBrk="1" hangingPunct="1">
              <a:lnSpc>
                <a:spcPct val="105000"/>
              </a:lnSpc>
              <a:spcBef>
                <a:spcPct val="10000"/>
              </a:spcBef>
              <a:spcAft>
                <a:spcPct val="10000"/>
              </a:spcAft>
              <a:buClr>
                <a:srgbClr val="305FA6"/>
              </a:buClr>
              <a:buFont typeface="Arial" pitchFamily="34" charset="0"/>
              <a:buNone/>
            </a:pPr>
            <a:r>
              <a:rPr lang="en-US" sz="1400" b="1" smtClean="0">
                <a:solidFill>
                  <a:srgbClr val="5F5F5F"/>
                </a:solidFill>
              </a:rPr>
              <a:t>Data APIs &amp; Developer Tools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 y="243840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09600" y="309245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609600" y="3722688"/>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3" name="Title 1"/>
          <p:cNvSpPr>
            <a:spLocks noGrp="1"/>
          </p:cNvSpPr>
          <p:nvPr>
            <p:ph type="title"/>
          </p:nvPr>
        </p:nvSpPr>
        <p:spPr/>
        <p:txBody>
          <a:bodyPr/>
          <a:lstStyle/>
          <a:p>
            <a:pPr eaLnBrk="1" hangingPunct="1"/>
            <a:r>
              <a:rPr lang="en-US" smtClean="0"/>
              <a:t>Platforms require scale and stability</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sp>
        <p:nvSpPr>
          <p:cNvPr id="12295" name="Rectangle 21"/>
          <p:cNvSpPr>
            <a:spLocks noChangeArrowheads="1"/>
          </p:cNvSpPr>
          <p:nvPr/>
        </p:nvSpPr>
        <p:spPr bwMode="auto">
          <a:xfrm>
            <a:off x="685800" y="2514600"/>
            <a:ext cx="2895600" cy="1611313"/>
          </a:xfrm>
          <a:prstGeom prst="rect">
            <a:avLst/>
          </a:prstGeom>
          <a:noFill/>
          <a:ln w="9525">
            <a:noFill/>
            <a:miter lim="800000"/>
            <a:headEnd/>
            <a:tailEnd/>
          </a:ln>
        </p:spPr>
        <p:txBody>
          <a:bodyPr>
            <a:spAutoFit/>
          </a:bodyPr>
          <a:lstStyle/>
          <a:p>
            <a:pPr>
              <a:lnSpc>
                <a:spcPct val="105000"/>
              </a:lnSpc>
              <a:spcBef>
                <a:spcPct val="45000"/>
              </a:spcBef>
              <a:buClr>
                <a:srgbClr val="305FA6"/>
              </a:buClr>
              <a:buFont typeface="Times" pitchFamily="18" charset="0"/>
              <a:buNone/>
            </a:pPr>
            <a:r>
              <a:rPr lang="en-US" sz="1400">
                <a:solidFill>
                  <a:srgbClr val="5F5F5F"/>
                </a:solidFill>
                <a:latin typeface="Calibri" pitchFamily="34" charset="0"/>
              </a:rPr>
              <a:t>Highly Scalable</a:t>
            </a:r>
          </a:p>
          <a:p>
            <a:pPr>
              <a:lnSpc>
                <a:spcPct val="105000"/>
              </a:lnSpc>
              <a:spcBef>
                <a:spcPct val="45000"/>
              </a:spcBef>
              <a:buClr>
                <a:srgbClr val="305FA6"/>
              </a:buClr>
              <a:buFont typeface="Times" pitchFamily="18" charset="0"/>
              <a:buNone/>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Secure Data Access</a:t>
            </a:r>
          </a:p>
          <a:p>
            <a:pPr>
              <a:lnSpc>
                <a:spcPct val="105000"/>
              </a:lnSpc>
              <a:spcBef>
                <a:spcPct val="45000"/>
              </a:spcBef>
              <a:buClr>
                <a:srgbClr val="305FA6"/>
              </a:buClr>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Product Grade Testing Environment</a:t>
            </a:r>
          </a:p>
        </p:txBody>
      </p:sp>
      <p:sp>
        <p:nvSpPr>
          <p:cNvPr id="30" name="Rectangle 29"/>
          <p:cNvSpPr/>
          <p:nvPr/>
        </p:nvSpPr>
        <p:spPr>
          <a:xfrm>
            <a:off x="3505200" y="2362200"/>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rot="16200000" flipH="1">
            <a:off x="2247900" y="3314700"/>
            <a:ext cx="2514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05200" y="302577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3505200" y="367982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733800" y="2514600"/>
            <a:ext cx="4114800" cy="1611313"/>
          </a:xfrm>
          <a:prstGeom prst="rect">
            <a:avLst/>
          </a:prstGeom>
        </p:spPr>
        <p:txBody>
          <a:bodyPr>
            <a:spAutoFit/>
          </a:bodyPr>
          <a:lstStyle/>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1B calls in 2002 </a:t>
            </a:r>
            <a:r>
              <a:rPr lang="en-US" sz="1400" b="1">
                <a:solidFill>
                  <a:schemeClr val="tx2">
                    <a:lumMod val="50000"/>
                  </a:schemeClr>
                </a:solidFill>
                <a:latin typeface="Calibri" pitchFamily="34" charset="0"/>
              </a:rPr>
              <a:t>-&gt; </a:t>
            </a:r>
            <a:r>
              <a:rPr lang="en-US" sz="1400" b="1" smtClean="0">
                <a:solidFill>
                  <a:schemeClr val="tx2">
                    <a:lumMod val="50000"/>
                  </a:schemeClr>
                </a:solidFill>
                <a:latin typeface="Calibri" pitchFamily="34" charset="0"/>
              </a:rPr>
              <a:t>125B </a:t>
            </a:r>
            <a:r>
              <a:rPr lang="en-US" sz="1400" b="1" dirty="0">
                <a:solidFill>
                  <a:schemeClr val="tx2">
                    <a:lumMod val="50000"/>
                  </a:schemeClr>
                </a:solidFill>
                <a:latin typeface="Calibri" pitchFamily="34" charset="0"/>
              </a:rPr>
              <a:t>calls in 2009</a:t>
            </a:r>
          </a:p>
          <a:p>
            <a:pPr fontAlgn="auto">
              <a:lnSpc>
                <a:spcPct val="105000"/>
              </a:lnSpc>
              <a:spcBef>
                <a:spcPct val="45000"/>
              </a:spcBef>
              <a:spcAft>
                <a:spcPts val="0"/>
              </a:spcAft>
              <a:buClr>
                <a:srgbClr val="305FA6"/>
              </a:buClr>
              <a:buFont typeface="Times" pitchFamily="1" charset="0"/>
              <a:buNone/>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Auth N Auth, HTTPS</a:t>
            </a:r>
          </a:p>
          <a:p>
            <a:pPr fontAlgn="auto">
              <a:lnSpc>
                <a:spcPct val="105000"/>
              </a:lnSpc>
              <a:spcBef>
                <a:spcPct val="45000"/>
              </a:spcBef>
              <a:spcAft>
                <a:spcPts val="0"/>
              </a:spcAft>
              <a:buClr>
                <a:srgbClr val="305FA6"/>
              </a:buClr>
              <a:buFont typeface="Times" pitchFamily="1" charset="0"/>
              <a:buNone/>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eBay Sandbox</a:t>
            </a:r>
          </a:p>
        </p:txBody>
      </p:sp>
      <p:pic>
        <p:nvPicPr>
          <p:cNvPr id="12301" name="Picture 36" descr="ebaydevprogram.jpg"/>
          <p:cNvPicPr>
            <a:picLocks noChangeAspect="1"/>
          </p:cNvPicPr>
          <p:nvPr/>
        </p:nvPicPr>
        <p:blipFill>
          <a:blip r:embed="rId2" cstate="print"/>
          <a:srcRect/>
          <a:stretch>
            <a:fillRect/>
          </a:stretch>
        </p:blipFill>
        <p:spPr bwMode="auto">
          <a:xfrm>
            <a:off x="5029200" y="1752600"/>
            <a:ext cx="2209800" cy="549275"/>
          </a:xfrm>
          <a:prstGeom prst="rect">
            <a:avLst/>
          </a:prstGeom>
          <a:noFill/>
          <a:ln w="9525">
            <a:noFill/>
            <a:miter lim="800000"/>
            <a:headEnd/>
            <a:tailEnd/>
          </a:ln>
        </p:spPr>
      </p:pic>
      <p:sp>
        <p:nvSpPr>
          <p:cNvPr id="12302" name="Content Placeholder 2"/>
          <p:cNvSpPr>
            <a:spLocks noGrp="1"/>
          </p:cNvSpPr>
          <p:nvPr>
            <p:ph idx="1"/>
          </p:nvPr>
        </p:nvSpPr>
        <p:spPr>
          <a:xfrm>
            <a:off x="1143000" y="1219200"/>
            <a:ext cx="2286000" cy="304800"/>
          </a:xfrm>
        </p:spPr>
        <p:txBody>
          <a:bodyPr/>
          <a:lstStyle/>
          <a:p>
            <a:pPr marL="0" lvl="1" indent="-227013" eaLnBrk="1" hangingPunct="1">
              <a:lnSpc>
                <a:spcPct val="105000"/>
              </a:lnSpc>
              <a:spcBef>
                <a:spcPct val="10000"/>
              </a:spcBef>
              <a:spcAft>
                <a:spcPct val="10000"/>
              </a:spcAft>
              <a:buClr>
                <a:srgbClr val="305FA6"/>
              </a:buClr>
              <a:buFont typeface="Arial" pitchFamily="34" charset="0"/>
              <a:buNone/>
            </a:pPr>
            <a:r>
              <a:rPr lang="en-US" sz="1400" b="1" smtClean="0">
                <a:solidFill>
                  <a:srgbClr val="5F5F5F"/>
                </a:solidFill>
              </a:rPr>
              <a:t>Robust Infrastructure</a:t>
            </a:r>
          </a:p>
        </p:txBody>
      </p:sp>
      <p:pic>
        <p:nvPicPr>
          <p:cNvPr id="12303" name="Picture 20" descr="globe.jpg"/>
          <p:cNvPicPr>
            <a:picLocks noChangeAspect="1"/>
          </p:cNvPicPr>
          <p:nvPr/>
        </p:nvPicPr>
        <p:blipFill>
          <a:blip r:embed="rId3" cstate="print"/>
          <a:srcRect/>
          <a:stretch>
            <a:fillRect/>
          </a:stretch>
        </p:blipFill>
        <p:spPr bwMode="auto">
          <a:xfrm>
            <a:off x="533400" y="1066800"/>
            <a:ext cx="576263"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 y="243840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09600" y="309245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6" name="Title 1"/>
          <p:cNvSpPr>
            <a:spLocks noGrp="1"/>
          </p:cNvSpPr>
          <p:nvPr>
            <p:ph type="title"/>
          </p:nvPr>
        </p:nvSpPr>
        <p:spPr/>
        <p:txBody>
          <a:bodyPr/>
          <a:lstStyle/>
          <a:p>
            <a:pPr eaLnBrk="1" hangingPunct="1"/>
            <a:r>
              <a:rPr lang="en-US" smtClean="0"/>
              <a:t>Provide ROI for developers</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sp>
        <p:nvSpPr>
          <p:cNvPr id="13318" name="Rectangle 21"/>
          <p:cNvSpPr>
            <a:spLocks noChangeArrowheads="1"/>
          </p:cNvSpPr>
          <p:nvPr/>
        </p:nvSpPr>
        <p:spPr bwMode="auto">
          <a:xfrm>
            <a:off x="685800" y="2514600"/>
            <a:ext cx="2895600" cy="1287463"/>
          </a:xfrm>
          <a:prstGeom prst="rect">
            <a:avLst/>
          </a:prstGeom>
          <a:noFill/>
          <a:ln w="9525">
            <a:noFill/>
            <a:miter lim="800000"/>
            <a:headEnd/>
            <a:tailEnd/>
          </a:ln>
        </p:spPr>
        <p:txBody>
          <a:bodyPr>
            <a:spAutoFit/>
          </a:bodyPr>
          <a:lstStyle/>
          <a:p>
            <a:pPr>
              <a:lnSpc>
                <a:spcPct val="105000"/>
              </a:lnSpc>
              <a:spcBef>
                <a:spcPct val="45000"/>
              </a:spcBef>
              <a:buClr>
                <a:srgbClr val="305FA6"/>
              </a:buClr>
              <a:buFont typeface="Times" pitchFamily="18" charset="0"/>
              <a:buNone/>
            </a:pPr>
            <a:r>
              <a:rPr lang="en-US" sz="1400">
                <a:solidFill>
                  <a:srgbClr val="5F5F5F"/>
                </a:solidFill>
                <a:latin typeface="Calibri" pitchFamily="34" charset="0"/>
              </a:rPr>
              <a:t>Business Model</a:t>
            </a:r>
          </a:p>
          <a:p>
            <a:pPr>
              <a:lnSpc>
                <a:spcPct val="105000"/>
              </a:lnSpc>
              <a:spcBef>
                <a:spcPct val="45000"/>
              </a:spcBef>
              <a:buClr>
                <a:srgbClr val="305FA6"/>
              </a:buClr>
              <a:buFont typeface="Times" pitchFamily="18" charset="0"/>
              <a:buNone/>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Distribution</a:t>
            </a:r>
          </a:p>
          <a:p>
            <a:pPr>
              <a:lnSpc>
                <a:spcPct val="105000"/>
              </a:lnSpc>
              <a:spcBef>
                <a:spcPct val="45000"/>
              </a:spcBef>
              <a:buClr>
                <a:srgbClr val="305FA6"/>
              </a:buClr>
            </a:pPr>
            <a:endParaRPr lang="en-US" sz="1400">
              <a:solidFill>
                <a:srgbClr val="5F5F5F"/>
              </a:solidFill>
              <a:latin typeface="Calibri" pitchFamily="34" charset="0"/>
            </a:endParaRPr>
          </a:p>
        </p:txBody>
      </p:sp>
      <p:sp>
        <p:nvSpPr>
          <p:cNvPr id="30" name="Rectangle 29"/>
          <p:cNvSpPr/>
          <p:nvPr/>
        </p:nvSpPr>
        <p:spPr>
          <a:xfrm>
            <a:off x="3505200" y="2362200"/>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rot="16200000" flipH="1">
            <a:off x="2552700" y="3009900"/>
            <a:ext cx="190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05200" y="302577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733800" y="2514600"/>
            <a:ext cx="4724400" cy="965200"/>
          </a:xfrm>
          <a:prstGeom prst="rect">
            <a:avLst/>
          </a:prstGeom>
        </p:spPr>
        <p:txBody>
          <a:bodyPr>
            <a:spAutoFit/>
          </a:bodyPr>
          <a:lstStyle/>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Affiliate Revenue, Subscription Fees</a:t>
            </a:r>
          </a:p>
          <a:p>
            <a:pPr fontAlgn="auto">
              <a:lnSpc>
                <a:spcPct val="105000"/>
              </a:lnSpc>
              <a:spcBef>
                <a:spcPct val="45000"/>
              </a:spcBef>
              <a:spcAft>
                <a:spcPts val="0"/>
              </a:spcAft>
              <a:buClr>
                <a:srgbClr val="305FA6"/>
              </a:buClr>
              <a:buFont typeface="Times" pitchFamily="1" charset="0"/>
              <a:buNone/>
              <a:defRPr/>
            </a:pP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Open eBay &amp; Application Catalog, Solutions Marketing</a:t>
            </a:r>
          </a:p>
        </p:txBody>
      </p:sp>
      <p:pic>
        <p:nvPicPr>
          <p:cNvPr id="13323" name="Picture 36" descr="ebaydevprogram.jpg"/>
          <p:cNvPicPr>
            <a:picLocks noChangeAspect="1"/>
          </p:cNvPicPr>
          <p:nvPr/>
        </p:nvPicPr>
        <p:blipFill>
          <a:blip r:embed="rId2" cstate="print"/>
          <a:srcRect/>
          <a:stretch>
            <a:fillRect/>
          </a:stretch>
        </p:blipFill>
        <p:spPr bwMode="auto">
          <a:xfrm>
            <a:off x="5029200" y="1752600"/>
            <a:ext cx="2209800" cy="549275"/>
          </a:xfrm>
          <a:prstGeom prst="rect">
            <a:avLst/>
          </a:prstGeom>
          <a:noFill/>
          <a:ln w="9525">
            <a:noFill/>
            <a:miter lim="800000"/>
            <a:headEnd/>
            <a:tailEnd/>
          </a:ln>
        </p:spPr>
      </p:pic>
      <p:sp>
        <p:nvSpPr>
          <p:cNvPr id="13324" name="Content Placeholder 2"/>
          <p:cNvSpPr>
            <a:spLocks noGrp="1"/>
          </p:cNvSpPr>
          <p:nvPr>
            <p:ph idx="1"/>
          </p:nvPr>
        </p:nvSpPr>
        <p:spPr>
          <a:xfrm>
            <a:off x="1143000" y="1219200"/>
            <a:ext cx="2286000" cy="304800"/>
          </a:xfrm>
        </p:spPr>
        <p:txBody>
          <a:bodyPr/>
          <a:lstStyle/>
          <a:p>
            <a:pPr marL="0" lvl="1" indent="-227013" eaLnBrk="1" hangingPunct="1">
              <a:lnSpc>
                <a:spcPct val="105000"/>
              </a:lnSpc>
              <a:spcBef>
                <a:spcPct val="10000"/>
              </a:spcBef>
              <a:spcAft>
                <a:spcPct val="10000"/>
              </a:spcAft>
              <a:buClr>
                <a:srgbClr val="305FA6"/>
              </a:buClr>
              <a:buFont typeface="Arial" pitchFamily="34" charset="0"/>
              <a:buNone/>
            </a:pPr>
            <a:r>
              <a:rPr lang="en-US" sz="1400" b="1" smtClean="0">
                <a:solidFill>
                  <a:srgbClr val="5F5F5F"/>
                </a:solidFill>
              </a:rPr>
              <a:t>Path to Monetization</a:t>
            </a:r>
          </a:p>
        </p:txBody>
      </p:sp>
      <p:pic>
        <p:nvPicPr>
          <p:cNvPr id="13325" name="Picture 14" descr="gold">
            <a:hlinkClick r:id="rId3"/>
          </p:cNvPr>
          <p:cNvPicPr>
            <a:picLocks noChangeAspect="1" noChangeArrowheads="1"/>
          </p:cNvPicPr>
          <p:nvPr/>
        </p:nvPicPr>
        <p:blipFill>
          <a:blip r:embed="rId4" cstate="print"/>
          <a:srcRect/>
          <a:stretch>
            <a:fillRect/>
          </a:stretch>
        </p:blipFill>
        <p:spPr bwMode="auto">
          <a:xfrm>
            <a:off x="681038" y="1143000"/>
            <a:ext cx="309562" cy="52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 y="243840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09600" y="3092450"/>
            <a:ext cx="28956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title"/>
          </p:nvPr>
        </p:nvSpPr>
        <p:spPr/>
        <p:txBody>
          <a:bodyPr/>
          <a:lstStyle/>
          <a:p>
            <a:pPr eaLnBrk="1" hangingPunct="1"/>
            <a:r>
              <a:rPr lang="en-US" smtClean="0"/>
              <a:t>And a real partnership with participants</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sp>
        <p:nvSpPr>
          <p:cNvPr id="14342" name="Rectangle 21"/>
          <p:cNvSpPr>
            <a:spLocks noChangeArrowheads="1"/>
          </p:cNvSpPr>
          <p:nvPr/>
        </p:nvSpPr>
        <p:spPr bwMode="auto">
          <a:xfrm>
            <a:off x="685800" y="2514600"/>
            <a:ext cx="2895600" cy="1287463"/>
          </a:xfrm>
          <a:prstGeom prst="rect">
            <a:avLst/>
          </a:prstGeom>
          <a:noFill/>
          <a:ln w="9525">
            <a:noFill/>
            <a:miter lim="800000"/>
            <a:headEnd/>
            <a:tailEnd/>
          </a:ln>
        </p:spPr>
        <p:txBody>
          <a:bodyPr>
            <a:spAutoFit/>
          </a:bodyPr>
          <a:lstStyle/>
          <a:p>
            <a:pPr>
              <a:lnSpc>
                <a:spcPct val="105000"/>
              </a:lnSpc>
              <a:spcBef>
                <a:spcPct val="45000"/>
              </a:spcBef>
              <a:buClr>
                <a:srgbClr val="305FA6"/>
              </a:buClr>
              <a:buFont typeface="Times" pitchFamily="18" charset="0"/>
              <a:buNone/>
            </a:pPr>
            <a:r>
              <a:rPr lang="en-US" sz="1400">
                <a:solidFill>
                  <a:srgbClr val="5F5F5F"/>
                </a:solidFill>
                <a:latin typeface="Calibri" pitchFamily="34" charset="0"/>
              </a:rPr>
              <a:t>Ongoing Communication</a:t>
            </a:r>
          </a:p>
          <a:p>
            <a:pPr>
              <a:lnSpc>
                <a:spcPct val="105000"/>
              </a:lnSpc>
              <a:spcBef>
                <a:spcPct val="45000"/>
              </a:spcBef>
              <a:buClr>
                <a:srgbClr val="305FA6"/>
              </a:buClr>
              <a:buFont typeface="Times" pitchFamily="18" charset="0"/>
              <a:buNone/>
            </a:pPr>
            <a:endParaRPr lang="en-US" sz="1400">
              <a:solidFill>
                <a:srgbClr val="5F5F5F"/>
              </a:solidFill>
              <a:latin typeface="Calibri" pitchFamily="34" charset="0"/>
            </a:endParaRPr>
          </a:p>
          <a:p>
            <a:pPr>
              <a:lnSpc>
                <a:spcPct val="105000"/>
              </a:lnSpc>
              <a:spcBef>
                <a:spcPct val="45000"/>
              </a:spcBef>
              <a:buClr>
                <a:srgbClr val="305FA6"/>
              </a:buClr>
            </a:pPr>
            <a:r>
              <a:rPr lang="en-US" sz="1400">
                <a:solidFill>
                  <a:srgbClr val="5F5F5F"/>
                </a:solidFill>
                <a:latin typeface="Calibri" pitchFamily="34" charset="0"/>
              </a:rPr>
              <a:t>Marketing</a:t>
            </a:r>
          </a:p>
          <a:p>
            <a:pPr>
              <a:lnSpc>
                <a:spcPct val="105000"/>
              </a:lnSpc>
              <a:spcBef>
                <a:spcPct val="45000"/>
              </a:spcBef>
              <a:buClr>
                <a:srgbClr val="305FA6"/>
              </a:buClr>
            </a:pPr>
            <a:endParaRPr lang="en-US" sz="1400">
              <a:solidFill>
                <a:srgbClr val="5F5F5F"/>
              </a:solidFill>
              <a:latin typeface="Calibri" pitchFamily="34" charset="0"/>
            </a:endParaRPr>
          </a:p>
        </p:txBody>
      </p:sp>
      <p:sp>
        <p:nvSpPr>
          <p:cNvPr id="30" name="Rectangle 29"/>
          <p:cNvSpPr/>
          <p:nvPr/>
        </p:nvSpPr>
        <p:spPr>
          <a:xfrm>
            <a:off x="3505200" y="2362200"/>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rot="16200000" flipH="1">
            <a:off x="2552700" y="3009900"/>
            <a:ext cx="190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05200" y="3025775"/>
            <a:ext cx="4953000"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733800" y="2395538"/>
            <a:ext cx="4724400" cy="1093787"/>
          </a:xfrm>
          <a:prstGeom prst="rect">
            <a:avLst/>
          </a:prstGeom>
        </p:spPr>
        <p:txBody>
          <a:bodyPr>
            <a:spAutoFit/>
          </a:bodyPr>
          <a:lstStyle/>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Developer Council,  Blogs, Newsletter, RSS, Developer Conference, </a:t>
            </a:r>
            <a:r>
              <a:rPr lang="en-US" sz="1400" b="1" dirty="0">
                <a:latin typeface="Calibri" pitchFamily="34" charset="0"/>
              </a:rPr>
              <a:t>Public Relations</a:t>
            </a:r>
            <a:r>
              <a:rPr lang="en-US" sz="1400" b="1" dirty="0">
                <a:solidFill>
                  <a:schemeClr val="tx2">
                    <a:lumMod val="50000"/>
                  </a:schemeClr>
                </a:solidFill>
                <a:latin typeface="Calibri" pitchFamily="34" charset="0"/>
              </a:rPr>
              <a:t/>
            </a:r>
            <a:br>
              <a:rPr lang="en-US" sz="1400" b="1" dirty="0">
                <a:solidFill>
                  <a:schemeClr val="tx2">
                    <a:lumMod val="50000"/>
                  </a:schemeClr>
                </a:solidFill>
                <a:latin typeface="Calibri" pitchFamily="34" charset="0"/>
              </a:rPr>
            </a:br>
            <a:endParaRPr lang="en-US" sz="1400" b="1" dirty="0">
              <a:solidFill>
                <a:schemeClr val="tx2">
                  <a:lumMod val="50000"/>
                </a:schemeClr>
              </a:solidFill>
              <a:latin typeface="Calibri" pitchFamily="34" charset="0"/>
            </a:endParaRPr>
          </a:p>
          <a:p>
            <a:pPr fontAlgn="auto">
              <a:lnSpc>
                <a:spcPct val="105000"/>
              </a:lnSpc>
              <a:spcBef>
                <a:spcPct val="45000"/>
              </a:spcBef>
              <a:spcAft>
                <a:spcPts val="0"/>
              </a:spcAft>
              <a:buClr>
                <a:srgbClr val="305FA6"/>
              </a:buClr>
              <a:buFont typeface="Times" pitchFamily="1" charset="0"/>
              <a:buNone/>
              <a:defRPr/>
            </a:pPr>
            <a:r>
              <a:rPr lang="en-US" sz="1400" b="1" dirty="0">
                <a:solidFill>
                  <a:schemeClr val="tx2">
                    <a:lumMod val="50000"/>
                  </a:schemeClr>
                </a:solidFill>
                <a:latin typeface="Calibri" pitchFamily="34" charset="0"/>
              </a:rPr>
              <a:t>Certification, Case Studies &amp; Featured Developers</a:t>
            </a:r>
          </a:p>
        </p:txBody>
      </p:sp>
      <p:pic>
        <p:nvPicPr>
          <p:cNvPr id="14347" name="Picture 36" descr="ebaydevprogram.jpg"/>
          <p:cNvPicPr>
            <a:picLocks noChangeAspect="1"/>
          </p:cNvPicPr>
          <p:nvPr/>
        </p:nvPicPr>
        <p:blipFill>
          <a:blip r:embed="rId2" cstate="print"/>
          <a:srcRect/>
          <a:stretch>
            <a:fillRect/>
          </a:stretch>
        </p:blipFill>
        <p:spPr bwMode="auto">
          <a:xfrm>
            <a:off x="5029200" y="1752600"/>
            <a:ext cx="2209800" cy="549275"/>
          </a:xfrm>
          <a:prstGeom prst="rect">
            <a:avLst/>
          </a:prstGeom>
          <a:noFill/>
          <a:ln w="9525">
            <a:noFill/>
            <a:miter lim="800000"/>
            <a:headEnd/>
            <a:tailEnd/>
          </a:ln>
        </p:spPr>
      </p:pic>
      <p:sp>
        <p:nvSpPr>
          <p:cNvPr id="14348" name="Content Placeholder 2"/>
          <p:cNvSpPr>
            <a:spLocks noGrp="1"/>
          </p:cNvSpPr>
          <p:nvPr>
            <p:ph idx="1"/>
          </p:nvPr>
        </p:nvSpPr>
        <p:spPr>
          <a:xfrm>
            <a:off x="1143000" y="1219200"/>
            <a:ext cx="2286000" cy="304800"/>
          </a:xfrm>
        </p:spPr>
        <p:txBody>
          <a:bodyPr/>
          <a:lstStyle/>
          <a:p>
            <a:pPr marL="0" lvl="1" indent="-227013" eaLnBrk="1" hangingPunct="1">
              <a:lnSpc>
                <a:spcPct val="105000"/>
              </a:lnSpc>
              <a:spcBef>
                <a:spcPct val="10000"/>
              </a:spcBef>
              <a:spcAft>
                <a:spcPct val="10000"/>
              </a:spcAft>
              <a:buClr>
                <a:srgbClr val="305FA6"/>
              </a:buClr>
              <a:buFont typeface="Arial" pitchFamily="34" charset="0"/>
              <a:buNone/>
            </a:pPr>
            <a:r>
              <a:rPr lang="en-US" sz="1400" b="1" smtClean="0">
                <a:solidFill>
                  <a:srgbClr val="5F5F5F"/>
                </a:solidFill>
              </a:rPr>
              <a:t>A Real Partnership</a:t>
            </a:r>
          </a:p>
        </p:txBody>
      </p:sp>
      <p:pic>
        <p:nvPicPr>
          <p:cNvPr id="14349" name="Picture 14" descr="partner.jpg"/>
          <p:cNvPicPr>
            <a:picLocks noChangeAspect="1"/>
          </p:cNvPicPr>
          <p:nvPr/>
        </p:nvPicPr>
        <p:blipFill>
          <a:blip r:embed="rId3" cstate="print"/>
          <a:srcRect/>
          <a:stretch>
            <a:fillRect/>
          </a:stretch>
        </p:blipFill>
        <p:spPr bwMode="auto">
          <a:xfrm>
            <a:off x="533400" y="1066800"/>
            <a:ext cx="658813" cy="62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0"/>
            <a:ext cx="9144000" cy="5486400"/>
          </a:xfrm>
          <a:prstGeom prst="rect">
            <a:avLst/>
          </a:prstGeom>
          <a:solidFill>
            <a:srgbClr val="395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en-US" sz="3600" dirty="0" smtClean="0">
                <a:solidFill>
                  <a:schemeClr val="bg1"/>
                </a:solidFill>
              </a:rPr>
              <a:t>      More </a:t>
            </a:r>
            <a:r>
              <a:rPr lang="en-US" sz="3600" dirty="0">
                <a:solidFill>
                  <a:schemeClr val="bg1"/>
                </a:solidFill>
              </a:rPr>
              <a:t>than 13,000 live applications </a:t>
            </a:r>
          </a:p>
          <a:p>
            <a:pPr fontAlgn="auto">
              <a:spcBef>
                <a:spcPct val="50000"/>
              </a:spcBef>
              <a:spcAft>
                <a:spcPts val="0"/>
              </a:spcAft>
              <a:defRPr/>
            </a:pPr>
            <a:r>
              <a:rPr lang="en-US" sz="3600" dirty="0" smtClean="0">
                <a:solidFill>
                  <a:schemeClr val="bg1"/>
                </a:solidFill>
              </a:rPr>
              <a:t>      60</a:t>
            </a:r>
            <a:r>
              <a:rPr lang="en-US" sz="3600" dirty="0">
                <a:solidFill>
                  <a:schemeClr val="bg1"/>
                </a:solidFill>
              </a:rPr>
              <a:t>% of eBay listings from Web services </a:t>
            </a:r>
            <a:br>
              <a:rPr lang="en-US" sz="3600" dirty="0">
                <a:solidFill>
                  <a:schemeClr val="bg1"/>
                </a:solidFill>
              </a:rPr>
            </a:br>
            <a:endParaRPr lang="en-US" sz="3600" dirty="0">
              <a:solidFill>
                <a:schemeClr val="bg1"/>
              </a:solidFill>
            </a:endParaRPr>
          </a:p>
        </p:txBody>
      </p:sp>
      <p:sp>
        <p:nvSpPr>
          <p:cNvPr id="7" name="Footer Placeholder 3"/>
          <p:cNvSpPr>
            <a:spLocks noGrp="1"/>
          </p:cNvSpPr>
          <p:nvPr>
            <p:ph type="ftr" sz="quarter" idx="10"/>
          </p:nvPr>
        </p:nvSpPr>
        <p:spPr/>
        <p:txBody>
          <a:bodyPr/>
          <a:lstStyle/>
          <a:p>
            <a:pPr>
              <a:defRPr/>
            </a:pPr>
            <a:r>
              <a:rPr lang="en-US"/>
              <a:t>Strictly confidential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is more than just platform adoption . . .</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Strictly confidential . All rights reserved.</a:t>
            </a:r>
            <a:endParaRPr lang="en-US"/>
          </a:p>
        </p:txBody>
      </p:sp>
      <p:sp>
        <p:nvSpPr>
          <p:cNvPr id="5" name="Rectangle 4"/>
          <p:cNvSpPr/>
          <p:nvPr/>
        </p:nvSpPr>
        <p:spPr>
          <a:xfrm>
            <a:off x="0" y="762000"/>
            <a:ext cx="9144000" cy="5486400"/>
          </a:xfrm>
          <a:prstGeom prst="rect">
            <a:avLst/>
          </a:prstGeom>
          <a:solidFill>
            <a:srgbClr val="395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ct val="50000"/>
              </a:spcBef>
              <a:spcAft>
                <a:spcPts val="0"/>
              </a:spcAft>
              <a:defRPr/>
            </a:pPr>
            <a:r>
              <a:rPr lang="en-US" sz="3600" dirty="0" smtClean="0">
                <a:solidFill>
                  <a:schemeClr val="bg1"/>
                </a:solidFill>
              </a:rPr>
              <a:t>Collaboration </a:t>
            </a:r>
            <a:r>
              <a:rPr lang="en-US" sz="3600" dirty="0">
                <a:solidFill>
                  <a:schemeClr val="bg1"/>
                </a:solidFill>
              </a:rPr>
              <a:t>with Developers</a:t>
            </a:r>
          </a:p>
          <a:p>
            <a:pPr algn="r" fontAlgn="auto">
              <a:spcBef>
                <a:spcPct val="50000"/>
              </a:spcBef>
              <a:spcAft>
                <a:spcPts val="0"/>
              </a:spcAft>
              <a:defRPr/>
            </a:pPr>
            <a:r>
              <a:rPr lang="en-US" sz="2500" dirty="0">
                <a:solidFill>
                  <a:schemeClr val="bg2"/>
                </a:solidFill>
              </a:rPr>
              <a:t>A Key Ingredient for Business Success</a:t>
            </a:r>
            <a:endParaRPr lang="en-US" sz="14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Create the opportunity . . .</a:t>
            </a:r>
          </a:p>
        </p:txBody>
      </p:sp>
      <p:sp>
        <p:nvSpPr>
          <p:cNvPr id="16387" name="Content Placeholder 2"/>
          <p:cNvSpPr>
            <a:spLocks noGrp="1"/>
          </p:cNvSpPr>
          <p:nvPr>
            <p:ph idx="1"/>
          </p:nvPr>
        </p:nvSpPr>
        <p:spPr/>
        <p:txBody>
          <a:bodyPr/>
          <a:lstStyle/>
          <a:p>
            <a:pPr eaLnBrk="1" hangingPunct="1"/>
            <a:r>
              <a:rPr lang="en-US" sz="2400" dirty="0" smtClean="0"/>
              <a:t>Applications for eBay Sellers</a:t>
            </a:r>
          </a:p>
          <a:p>
            <a:pPr lvl="1" eaLnBrk="1" hangingPunct="1"/>
            <a:r>
              <a:rPr lang="en-US" sz="2000" dirty="0" smtClean="0"/>
              <a:t>Diverse set of desktop and web applications</a:t>
            </a:r>
          </a:p>
          <a:p>
            <a:pPr lvl="1" eaLnBrk="1" hangingPunct="1"/>
            <a:r>
              <a:rPr lang="en-US" sz="2000" dirty="0" smtClean="0"/>
              <a:t>The Open eBay Apps opportunity ( </a:t>
            </a:r>
            <a:r>
              <a:rPr lang="en-US" sz="2000" dirty="0" smtClean="0">
                <a:hlinkClick r:id="rId2"/>
              </a:rPr>
              <a:t>http://apps.ebay.com</a:t>
            </a:r>
            <a:r>
              <a:rPr lang="en-US" sz="2000" dirty="0" smtClean="0"/>
              <a:t> )</a:t>
            </a:r>
          </a:p>
          <a:p>
            <a:pPr lvl="1" eaLnBrk="1" hangingPunct="1"/>
            <a:r>
              <a:rPr lang="en-US" sz="2000" dirty="0" smtClean="0"/>
              <a:t>Address millions of sellers listing items every quarter</a:t>
            </a:r>
          </a:p>
          <a:p>
            <a:pPr lvl="1" eaLnBrk="1" hangingPunct="1">
              <a:buFont typeface="Arial" pitchFamily="34" charset="0"/>
              <a:buNone/>
            </a:pPr>
            <a:endParaRPr lang="en-US" sz="2000" dirty="0" smtClean="0"/>
          </a:p>
          <a:p>
            <a:pPr eaLnBrk="1" hangingPunct="1"/>
            <a:r>
              <a:rPr lang="en-US" sz="2400" dirty="0" smtClean="0"/>
              <a:t>Drive traffic to eBay</a:t>
            </a:r>
          </a:p>
          <a:p>
            <a:pPr lvl="1" eaLnBrk="1" hangingPunct="1"/>
            <a:r>
              <a:rPr lang="en-US" sz="2000" dirty="0" smtClean="0"/>
              <a:t>Custom / Niche buyer experiences </a:t>
            </a:r>
          </a:p>
          <a:p>
            <a:pPr lvl="1" eaLnBrk="1" hangingPunct="1"/>
            <a:r>
              <a:rPr lang="en-US" sz="2000" dirty="0" smtClean="0"/>
              <a:t>eBay Partner Network</a:t>
            </a:r>
          </a:p>
          <a:p>
            <a:pPr lvl="1" eaLnBrk="1" hangingPunct="1"/>
            <a:endParaRPr lang="en-US" sz="2400" dirty="0" smtClean="0"/>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pic>
        <p:nvPicPr>
          <p:cNvPr id="16389" name="Picture 5"/>
          <p:cNvPicPr>
            <a:picLocks noChangeAspect="1" noChangeArrowheads="1"/>
          </p:cNvPicPr>
          <p:nvPr/>
        </p:nvPicPr>
        <p:blipFill>
          <a:blip r:embed="rId3" cstate="print"/>
          <a:srcRect/>
          <a:stretch>
            <a:fillRect/>
          </a:stretch>
        </p:blipFill>
        <p:spPr bwMode="auto">
          <a:xfrm>
            <a:off x="1295400" y="4343400"/>
            <a:ext cx="4114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Continuously evolve the opportunities . . .</a:t>
            </a:r>
            <a:endParaRPr lang="en-US" dirty="0"/>
          </a:p>
        </p:txBody>
      </p:sp>
      <p:sp>
        <p:nvSpPr>
          <p:cNvPr id="4" name="Footer Placeholder 3"/>
          <p:cNvSpPr>
            <a:spLocks noGrp="1"/>
          </p:cNvSpPr>
          <p:nvPr>
            <p:ph type="ftr" sz="quarter" idx="10"/>
          </p:nvPr>
        </p:nvSpPr>
        <p:spPr/>
        <p:txBody>
          <a:bodyPr/>
          <a:lstStyle/>
          <a:p>
            <a:pPr>
              <a:defRPr/>
            </a:pPr>
            <a:r>
              <a:rPr lang="en-US" smtClean="0"/>
              <a:t>Strictly confidential . All rights reserved.</a:t>
            </a:r>
            <a:endParaRPr lang="en-US"/>
          </a:p>
        </p:txBody>
      </p:sp>
      <p:sp>
        <p:nvSpPr>
          <p:cNvPr id="5" name="Rounded Rectangle 3"/>
          <p:cNvSpPr>
            <a:spLocks noChangeArrowheads="1"/>
          </p:cNvSpPr>
          <p:nvPr/>
        </p:nvSpPr>
        <p:spPr bwMode="auto">
          <a:xfrm>
            <a:off x="457200" y="1260475"/>
            <a:ext cx="8229600" cy="1219200"/>
          </a:xfrm>
          <a:prstGeom prst="roundRect">
            <a:avLst>
              <a:gd name="adj" fmla="val 16667"/>
            </a:avLst>
          </a:prstGeom>
          <a:solidFill>
            <a:schemeClr val="accent1">
              <a:lumMod val="20000"/>
              <a:lumOff val="80000"/>
            </a:schemeClr>
          </a:solidFill>
          <a:ln w="9525" algn="ctr">
            <a:noFill/>
            <a:round/>
            <a:headEnd/>
            <a:tailEnd/>
          </a:ln>
        </p:spPr>
        <p:txBody>
          <a:bodyPr/>
          <a:lstStyle/>
          <a:p>
            <a:pPr marL="230188" indent="-230188" algn="ctr" eaLnBrk="1" hangingPunct="1">
              <a:lnSpc>
                <a:spcPct val="105000"/>
              </a:lnSpc>
              <a:spcBef>
                <a:spcPct val="45000"/>
              </a:spcBef>
              <a:spcAft>
                <a:spcPct val="10000"/>
              </a:spcAft>
              <a:buClr>
                <a:srgbClr val="A80C35"/>
              </a:buClr>
              <a:buFont typeface="Times" charset="0"/>
              <a:buNone/>
            </a:pPr>
            <a:r>
              <a:rPr lang="en-US" sz="2000" dirty="0" smtClean="0">
                <a:solidFill>
                  <a:srgbClr val="0070C0"/>
                </a:solidFill>
                <a:ea typeface="Osaka"/>
                <a:cs typeface="Osaka"/>
              </a:rPr>
              <a:t>Open eBay is a application marketplace where developers can build applications ON eBay and monetize them through varied subscription models.</a:t>
            </a:r>
            <a:endParaRPr lang="en-US" sz="2000" dirty="0">
              <a:solidFill>
                <a:srgbClr val="0070C0"/>
              </a:solidFill>
              <a:ea typeface="Osaka"/>
              <a:cs typeface="Osaka"/>
            </a:endParaRPr>
          </a:p>
        </p:txBody>
      </p:sp>
      <p:pic>
        <p:nvPicPr>
          <p:cNvPr id="7" name="Picture 5" descr="canvas"/>
          <p:cNvPicPr>
            <a:picLocks noChangeAspect="1" noChangeArrowheads="1"/>
          </p:cNvPicPr>
          <p:nvPr/>
        </p:nvPicPr>
        <p:blipFill>
          <a:blip r:embed="rId2" cstate="print"/>
          <a:srcRect/>
          <a:stretch>
            <a:fillRect/>
          </a:stretch>
        </p:blipFill>
        <p:spPr bwMode="auto">
          <a:xfrm>
            <a:off x="1371600" y="2667000"/>
            <a:ext cx="3048000" cy="3506016"/>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sp>
        <p:nvSpPr>
          <p:cNvPr id="8" name="AutoShape 6"/>
          <p:cNvSpPr>
            <a:spLocks noChangeArrowheads="1"/>
          </p:cNvSpPr>
          <p:nvPr/>
        </p:nvSpPr>
        <p:spPr bwMode="auto">
          <a:xfrm>
            <a:off x="1402080" y="3429000"/>
            <a:ext cx="2990088" cy="2667000"/>
          </a:xfrm>
          <a:prstGeom prst="roundRect">
            <a:avLst>
              <a:gd name="adj" fmla="val 3023"/>
            </a:avLst>
          </a:prstGeom>
          <a:noFill/>
          <a:ln w="38100">
            <a:solidFill>
              <a:srgbClr val="FF6600"/>
            </a:solidFill>
            <a:round/>
            <a:headEnd/>
            <a:tailEnd/>
          </a:ln>
          <a:effectLst/>
        </p:spPr>
        <p:txBody>
          <a:bodyPr wrap="none" anchor="ctr"/>
          <a:lstStyle/>
          <a:p>
            <a:endParaRPr lang="en-US"/>
          </a:p>
        </p:txBody>
      </p:sp>
      <p:sp>
        <p:nvSpPr>
          <p:cNvPr id="9" name="AutoShape 5"/>
          <p:cNvSpPr>
            <a:spLocks noChangeArrowheads="1"/>
          </p:cNvSpPr>
          <p:nvPr/>
        </p:nvSpPr>
        <p:spPr bwMode="auto">
          <a:xfrm rot="5400000">
            <a:off x="3695700" y="4305300"/>
            <a:ext cx="3187700" cy="241300"/>
          </a:xfrm>
          <a:prstGeom prst="triangle">
            <a:avLst>
              <a:gd name="adj" fmla="val 50000"/>
            </a:avLst>
          </a:prstGeom>
          <a:solidFill>
            <a:srgbClr val="00B0F0"/>
          </a:solidFill>
          <a:ln w="9525">
            <a:noFill/>
            <a:miter lim="800000"/>
            <a:headEnd/>
            <a:tailEnd/>
          </a:ln>
        </p:spPr>
        <p:txBody>
          <a:bodyPr rot="10800000" vert="eaVert" wrap="none" anchor="ctr"/>
          <a:lstStyle/>
          <a:p>
            <a:pPr algn="l"/>
            <a:endParaRPr lang="en-US">
              <a:latin typeface="Arial" pitchFamily="34" charset="0"/>
            </a:endParaRPr>
          </a:p>
        </p:txBody>
      </p:sp>
      <p:pic>
        <p:nvPicPr>
          <p:cNvPr id="12" name="Picture 27" descr="RGB_eBayR"/>
          <p:cNvPicPr>
            <a:picLocks noChangeAspect="1" noChangeArrowheads="1"/>
          </p:cNvPicPr>
          <p:nvPr/>
        </p:nvPicPr>
        <p:blipFill>
          <a:blip r:embed="rId3" cstate="print"/>
          <a:srcRect/>
          <a:stretch>
            <a:fillRect/>
          </a:stretch>
        </p:blipFill>
        <p:spPr bwMode="auto">
          <a:xfrm>
            <a:off x="6400800" y="5486400"/>
            <a:ext cx="1119188" cy="466725"/>
          </a:xfrm>
          <a:prstGeom prst="rect">
            <a:avLst/>
          </a:prstGeom>
          <a:noFill/>
          <a:ln w="9525">
            <a:noFill/>
            <a:miter lim="800000"/>
            <a:headEnd/>
            <a:tailEnd/>
          </a:ln>
        </p:spPr>
      </p:pic>
      <p:grpSp>
        <p:nvGrpSpPr>
          <p:cNvPr id="14" name="Group 34"/>
          <p:cNvGrpSpPr>
            <a:grpSpLocks/>
          </p:cNvGrpSpPr>
          <p:nvPr/>
        </p:nvGrpSpPr>
        <p:grpSpPr bwMode="auto">
          <a:xfrm>
            <a:off x="6172200" y="3962400"/>
            <a:ext cx="1371600" cy="857250"/>
            <a:chOff x="1488" y="3216"/>
            <a:chExt cx="864" cy="540"/>
          </a:xfrm>
        </p:grpSpPr>
        <p:pic>
          <p:nvPicPr>
            <p:cNvPr id="15" name="Picture 43"/>
            <p:cNvPicPr>
              <a:picLocks noChangeAspect="1" noChangeArrowheads="1"/>
            </p:cNvPicPr>
            <p:nvPr/>
          </p:nvPicPr>
          <p:blipFill>
            <a:blip r:embed="rId4" cstate="print"/>
            <a:srcRect/>
            <a:stretch>
              <a:fillRect/>
            </a:stretch>
          </p:blipFill>
          <p:spPr bwMode="auto">
            <a:xfrm>
              <a:off x="1680" y="3216"/>
              <a:ext cx="384" cy="369"/>
            </a:xfrm>
            <a:prstGeom prst="rect">
              <a:avLst/>
            </a:prstGeom>
            <a:noFill/>
            <a:ln w="9525">
              <a:noFill/>
              <a:miter lim="800000"/>
              <a:headEnd/>
              <a:tailEnd/>
            </a:ln>
          </p:spPr>
        </p:pic>
        <p:sp>
          <p:nvSpPr>
            <p:cNvPr id="16" name="Text Box 36"/>
            <p:cNvSpPr txBox="1">
              <a:spLocks noChangeArrowheads="1"/>
            </p:cNvSpPr>
            <p:nvPr/>
          </p:nvSpPr>
          <p:spPr bwMode="auto">
            <a:xfrm>
              <a:off x="1488" y="3562"/>
              <a:ext cx="864" cy="194"/>
            </a:xfrm>
            <a:prstGeom prst="rect">
              <a:avLst/>
            </a:prstGeom>
            <a:noFill/>
            <a:ln w="9525">
              <a:noFill/>
              <a:miter lim="800000"/>
              <a:headEnd/>
              <a:tailEnd/>
            </a:ln>
            <a:effectLst/>
          </p:spPr>
          <p:txBody>
            <a:bodyPr wrap="square">
              <a:spAutoFit/>
            </a:bodyPr>
            <a:lstStyle/>
            <a:p>
              <a:pPr>
                <a:spcBef>
                  <a:spcPct val="50000"/>
                </a:spcBef>
              </a:pPr>
              <a:r>
                <a:rPr lang="en-US" sz="1400" dirty="0"/>
                <a:t>3P developers</a:t>
              </a:r>
            </a:p>
          </p:txBody>
        </p:sp>
      </p:grpSp>
      <p:grpSp>
        <p:nvGrpSpPr>
          <p:cNvPr id="17" name="Group 37"/>
          <p:cNvGrpSpPr>
            <a:grpSpLocks/>
          </p:cNvGrpSpPr>
          <p:nvPr/>
        </p:nvGrpSpPr>
        <p:grpSpPr bwMode="auto">
          <a:xfrm>
            <a:off x="6248400" y="2811462"/>
            <a:ext cx="1219200" cy="769938"/>
            <a:chOff x="3024" y="3271"/>
            <a:chExt cx="768" cy="485"/>
          </a:xfrm>
        </p:grpSpPr>
        <p:pic>
          <p:nvPicPr>
            <p:cNvPr id="18" name="Picture 2"/>
            <p:cNvPicPr>
              <a:picLocks noChangeAspect="1" noChangeArrowheads="1"/>
            </p:cNvPicPr>
            <p:nvPr/>
          </p:nvPicPr>
          <p:blipFill>
            <a:blip r:embed="rId5" cstate="print"/>
            <a:srcRect/>
            <a:stretch>
              <a:fillRect/>
            </a:stretch>
          </p:blipFill>
          <p:spPr bwMode="auto">
            <a:xfrm>
              <a:off x="3240" y="3271"/>
              <a:ext cx="336" cy="281"/>
            </a:xfrm>
            <a:prstGeom prst="rect">
              <a:avLst/>
            </a:prstGeom>
            <a:noFill/>
            <a:ln w="9525">
              <a:noFill/>
              <a:miter lim="800000"/>
              <a:headEnd/>
              <a:tailEnd/>
            </a:ln>
          </p:spPr>
        </p:pic>
        <p:sp>
          <p:nvSpPr>
            <p:cNvPr id="19" name="Text Box 39"/>
            <p:cNvSpPr txBox="1">
              <a:spLocks noChangeArrowheads="1"/>
            </p:cNvSpPr>
            <p:nvPr/>
          </p:nvSpPr>
          <p:spPr bwMode="auto">
            <a:xfrm>
              <a:off x="3024" y="3562"/>
              <a:ext cx="768" cy="194"/>
            </a:xfrm>
            <a:prstGeom prst="rect">
              <a:avLst/>
            </a:prstGeom>
            <a:noFill/>
            <a:ln w="9525">
              <a:noFill/>
              <a:miter lim="800000"/>
              <a:headEnd/>
              <a:tailEnd/>
            </a:ln>
            <a:effectLst/>
          </p:spPr>
          <p:txBody>
            <a:bodyPr wrap="square">
              <a:spAutoFit/>
            </a:bodyPr>
            <a:lstStyle/>
            <a:p>
              <a:pPr>
                <a:spcBef>
                  <a:spcPct val="50000"/>
                </a:spcBef>
              </a:pPr>
              <a:r>
                <a:rPr lang="en-US" sz="1400" dirty="0"/>
                <a:t>eBay Sellers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Seeding Ideas . . .</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pic>
        <p:nvPicPr>
          <p:cNvPr id="17413" name="Picture 5"/>
          <p:cNvPicPr>
            <a:picLocks noChangeAspect="1" noChangeArrowheads="1"/>
          </p:cNvPicPr>
          <p:nvPr/>
        </p:nvPicPr>
        <p:blipFill>
          <a:blip r:embed="rId2" cstate="print"/>
          <a:srcRect/>
          <a:stretch>
            <a:fillRect/>
          </a:stretch>
        </p:blipFill>
        <p:spPr bwMode="auto">
          <a:xfrm>
            <a:off x="76200" y="952500"/>
            <a:ext cx="8991600" cy="5143500"/>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a:t>
            </a:r>
            <a:r>
              <a:rPr lang="en-US" dirty="0" smtClean="0"/>
              <a:t> We understand you!</a:t>
            </a:r>
            <a:endParaRPr lang="en-US" dirty="0" smtClean="0"/>
          </a:p>
        </p:txBody>
      </p:sp>
      <p:sp>
        <p:nvSpPr>
          <p:cNvPr id="7171" name="Rectangle 3"/>
          <p:cNvSpPr>
            <a:spLocks noGrp="1" noChangeArrowheads="1"/>
          </p:cNvSpPr>
          <p:nvPr>
            <p:ph type="body" idx="1"/>
          </p:nvPr>
        </p:nvSpPr>
        <p:spPr>
          <a:xfrm>
            <a:off x="457200" y="1219200"/>
            <a:ext cx="8382000" cy="5105400"/>
          </a:xfrm>
        </p:spPr>
        <p:txBody>
          <a:bodyPr/>
          <a:lstStyle/>
          <a:p>
            <a:pPr lvl="0"/>
            <a:r>
              <a:rPr lang="en-US" dirty="0" smtClean="0"/>
              <a:t>Monetization is the most critical thing for developer ecosystems</a:t>
            </a:r>
          </a:p>
          <a:p>
            <a:pPr lvl="0"/>
            <a:r>
              <a:rPr lang="en-US" dirty="0" smtClean="0"/>
              <a:t>eCommerce is the best industry for developers to monetize in, that where the $$ are</a:t>
            </a:r>
          </a:p>
          <a:p>
            <a:pPr eaLnBrk="1" hangingPunct="1"/>
            <a:r>
              <a:rPr lang="en-US" sz="3600" dirty="0" smtClean="0"/>
              <a:t>A </a:t>
            </a:r>
            <a:r>
              <a:rPr lang="en-US" sz="3600" dirty="0" smtClean="0"/>
              <a:t>robust, open and easy-to-use commerce platform with the best opportunity to </a:t>
            </a:r>
            <a:r>
              <a:rPr lang="en-US" sz="3600" b="1" i="1" dirty="0" smtClean="0"/>
              <a:t>delight users</a:t>
            </a:r>
            <a:r>
              <a:rPr lang="en-US" sz="3600" dirty="0" smtClean="0"/>
              <a:t> and </a:t>
            </a:r>
            <a:r>
              <a:rPr lang="en-US" b="1" i="1" dirty="0" smtClean="0"/>
              <a:t>make money</a:t>
            </a:r>
            <a:r>
              <a:rPr lang="en-US" sz="3600" dirty="0" smtClean="0"/>
              <a:t>”</a:t>
            </a:r>
          </a:p>
          <a:p>
            <a:pPr lvl="0" eaLnBrk="1" hangingPunct="1"/>
            <a:r>
              <a:rPr lang="en-US" sz="3600" dirty="0" smtClean="0"/>
              <a:t>eBay is the biggest and most open commerce platform on the planet</a:t>
            </a:r>
            <a:endParaRPr lang="en-US" sz="4000" dirty="0" smtClean="0"/>
          </a:p>
          <a:p>
            <a:pPr eaLnBrk="1" hangingPunct="1"/>
            <a:endParaRPr lang="en-US"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Market 3</a:t>
            </a:r>
            <a:r>
              <a:rPr lang="en-US" baseline="30000" dirty="0" smtClean="0"/>
              <a:t>rd</a:t>
            </a:r>
            <a:r>
              <a:rPr lang="en-US" dirty="0" smtClean="0"/>
              <a:t> party applications</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pic>
        <p:nvPicPr>
          <p:cNvPr id="47107" name="Picture 3"/>
          <p:cNvPicPr>
            <a:picLocks noChangeAspect="1" noChangeArrowheads="1"/>
          </p:cNvPicPr>
          <p:nvPr/>
        </p:nvPicPr>
        <p:blipFill>
          <a:blip r:embed="rId2" cstate="print"/>
          <a:srcRect/>
          <a:stretch>
            <a:fillRect/>
          </a:stretch>
        </p:blipFill>
        <p:spPr bwMode="auto">
          <a:xfrm>
            <a:off x="152400" y="914400"/>
            <a:ext cx="6883400" cy="40957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47106" name="Picture 2"/>
          <p:cNvPicPr>
            <a:picLocks noGrp="1" noChangeAspect="1" noChangeArrowheads="1"/>
          </p:cNvPicPr>
          <p:nvPr>
            <p:ph idx="1"/>
          </p:nvPr>
        </p:nvPicPr>
        <p:blipFill>
          <a:blip r:embed="rId3" cstate="print"/>
          <a:srcRect/>
          <a:stretch>
            <a:fillRect/>
          </a:stretch>
        </p:blipFill>
        <p:spPr>
          <a:xfrm>
            <a:off x="2819400" y="2226363"/>
            <a:ext cx="5954713" cy="3907030"/>
          </a:xfrm>
          <a:ln>
            <a:solidFill>
              <a:schemeClr val="bg1">
                <a:lumMod val="50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fade">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6"/>
          <p:cNvSpPr>
            <a:spLocks noChangeArrowheads="1"/>
          </p:cNvSpPr>
          <p:nvPr/>
        </p:nvSpPr>
        <p:spPr bwMode="auto">
          <a:xfrm>
            <a:off x="393700" y="2324100"/>
            <a:ext cx="3797300" cy="4102100"/>
          </a:xfrm>
          <a:prstGeom prst="rect">
            <a:avLst/>
          </a:prstGeom>
          <a:noFill/>
          <a:ln w="25400">
            <a:solidFill>
              <a:schemeClr val="tx1"/>
            </a:solidFill>
            <a:miter lim="800000"/>
            <a:headEnd/>
            <a:tailEnd/>
          </a:ln>
        </p:spPr>
        <p:txBody>
          <a:bodyPr wrap="none" anchor="ctr"/>
          <a:lstStyle/>
          <a:p>
            <a:endParaRPr lang="en-US" sz="2400"/>
          </a:p>
        </p:txBody>
      </p:sp>
      <p:sp>
        <p:nvSpPr>
          <p:cNvPr id="37891" name="Rectangle 2"/>
          <p:cNvSpPr>
            <a:spLocks noGrp="1" noChangeArrowheads="1"/>
          </p:cNvSpPr>
          <p:nvPr>
            <p:ph type="title" idx="4294967295"/>
          </p:nvPr>
        </p:nvSpPr>
        <p:spPr>
          <a:xfrm>
            <a:off x="352425" y="50800"/>
            <a:ext cx="8512175" cy="1117600"/>
          </a:xfrm>
        </p:spPr>
        <p:txBody>
          <a:bodyPr/>
          <a:lstStyle/>
          <a:p>
            <a:r>
              <a:rPr lang="en-US" sz="3600" dirty="0" smtClean="0">
                <a:latin typeface="Calibri" pitchFamily="34" charset="0"/>
              </a:rPr>
              <a:t>We </a:t>
            </a:r>
            <a:r>
              <a:rPr lang="en-US" sz="3600" i="1" dirty="0" smtClean="0">
                <a:latin typeface="Calibri" pitchFamily="34" charset="0"/>
              </a:rPr>
              <a:t>opened</a:t>
            </a:r>
            <a:r>
              <a:rPr lang="en-US" sz="3600" dirty="0" smtClean="0">
                <a:latin typeface="Calibri" pitchFamily="34" charset="0"/>
              </a:rPr>
              <a:t> our doors to </a:t>
            </a:r>
            <a:r>
              <a:rPr lang="en-US" sz="3600" i="1" dirty="0" smtClean="0">
                <a:latin typeface="Calibri" pitchFamily="34" charset="0"/>
              </a:rPr>
              <a:t>your</a:t>
            </a:r>
            <a:r>
              <a:rPr lang="en-US" sz="3600" dirty="0" smtClean="0">
                <a:latin typeface="Calibri" pitchFamily="34" charset="0"/>
              </a:rPr>
              <a:t> apps</a:t>
            </a:r>
          </a:p>
        </p:txBody>
      </p:sp>
      <p:sp>
        <p:nvSpPr>
          <p:cNvPr id="37892" name="Rectangle 3"/>
          <p:cNvSpPr>
            <a:spLocks noGrp="1" noChangeArrowheads="1"/>
          </p:cNvSpPr>
          <p:nvPr>
            <p:ph type="body" idx="4294967295"/>
          </p:nvPr>
        </p:nvSpPr>
        <p:spPr>
          <a:xfrm>
            <a:off x="0" y="1422400"/>
            <a:ext cx="8991600" cy="838200"/>
          </a:xfrm>
        </p:spPr>
        <p:txBody>
          <a:bodyPr/>
          <a:lstStyle/>
          <a:p>
            <a:pPr>
              <a:lnSpc>
                <a:spcPct val="100000"/>
              </a:lnSpc>
              <a:buFont typeface="Times" pitchFamily="18" charset="0"/>
              <a:buNone/>
            </a:pPr>
            <a:r>
              <a:rPr lang="en-US" sz="2400" b="1" dirty="0" smtClean="0">
                <a:solidFill>
                  <a:srgbClr val="424242"/>
                </a:solidFill>
                <a:latin typeface="Calibri" pitchFamily="34" charset="0"/>
              </a:rPr>
              <a:t>	</a:t>
            </a:r>
            <a:r>
              <a:rPr lang="en-US" sz="2000" b="1" dirty="0" smtClean="0">
                <a:solidFill>
                  <a:srgbClr val="424242"/>
                </a:solidFill>
                <a:latin typeface="Calibri" pitchFamily="34" charset="0"/>
              </a:rPr>
              <a:t>Allowing developers to embed apps where sellers do their business . . .</a:t>
            </a:r>
          </a:p>
          <a:p>
            <a:pPr>
              <a:lnSpc>
                <a:spcPct val="100000"/>
              </a:lnSpc>
              <a:buFont typeface="Times" pitchFamily="18" charset="0"/>
              <a:buNone/>
            </a:pPr>
            <a:r>
              <a:rPr lang="en-US" sz="2000" b="1" dirty="0" smtClean="0">
                <a:solidFill>
                  <a:srgbClr val="424242"/>
                </a:solidFill>
                <a:latin typeface="Calibri" pitchFamily="34" charset="0"/>
              </a:rPr>
              <a:t>		. . . directly inside of MyeBay</a:t>
            </a:r>
          </a:p>
        </p:txBody>
      </p:sp>
      <p:pic>
        <p:nvPicPr>
          <p:cNvPr id="37893" name="Picture 5" descr="terapeak">
            <a:hlinkClick r:id="rId3"/>
          </p:cNvPr>
          <p:cNvPicPr>
            <a:picLocks noChangeAspect="1" noChangeArrowheads="1"/>
          </p:cNvPicPr>
          <p:nvPr/>
        </p:nvPicPr>
        <p:blipFill>
          <a:blip r:embed="rId4" cstate="print"/>
          <a:srcRect/>
          <a:stretch>
            <a:fillRect/>
          </a:stretch>
        </p:blipFill>
        <p:spPr bwMode="auto">
          <a:xfrm>
            <a:off x="554038" y="2762250"/>
            <a:ext cx="966787" cy="265113"/>
          </a:xfrm>
          <a:prstGeom prst="rect">
            <a:avLst/>
          </a:prstGeom>
          <a:noFill/>
          <a:ln w="9525">
            <a:noFill/>
            <a:miter lim="800000"/>
            <a:headEnd/>
            <a:tailEnd/>
          </a:ln>
        </p:spPr>
      </p:pic>
      <p:pic>
        <p:nvPicPr>
          <p:cNvPr id="37894" name="Picture 6"/>
          <p:cNvPicPr>
            <a:picLocks noChangeAspect="1" noChangeArrowheads="1"/>
          </p:cNvPicPr>
          <p:nvPr/>
        </p:nvPicPr>
        <p:blipFill>
          <a:blip r:embed="rId5" cstate="print"/>
          <a:srcRect/>
          <a:stretch>
            <a:fillRect/>
          </a:stretch>
        </p:blipFill>
        <p:spPr bwMode="auto">
          <a:xfrm>
            <a:off x="477838" y="5348288"/>
            <a:ext cx="1071562" cy="441325"/>
          </a:xfrm>
          <a:prstGeom prst="rect">
            <a:avLst/>
          </a:prstGeom>
          <a:noFill/>
          <a:ln w="9525">
            <a:noFill/>
            <a:miter lim="800000"/>
            <a:headEnd/>
            <a:tailEnd/>
          </a:ln>
        </p:spPr>
      </p:pic>
      <p:pic>
        <p:nvPicPr>
          <p:cNvPr id="37895" name="Picture 7"/>
          <p:cNvPicPr>
            <a:picLocks noChangeAspect="1" noChangeArrowheads="1"/>
          </p:cNvPicPr>
          <p:nvPr/>
        </p:nvPicPr>
        <p:blipFill>
          <a:blip r:embed="rId6" cstate="print"/>
          <a:srcRect/>
          <a:stretch>
            <a:fillRect/>
          </a:stretch>
        </p:blipFill>
        <p:spPr bwMode="auto">
          <a:xfrm>
            <a:off x="503238" y="4926013"/>
            <a:ext cx="1350962" cy="233362"/>
          </a:xfrm>
          <a:prstGeom prst="rect">
            <a:avLst/>
          </a:prstGeom>
          <a:noFill/>
          <a:ln w="9525">
            <a:noFill/>
            <a:miter lim="800000"/>
            <a:headEnd/>
            <a:tailEnd/>
          </a:ln>
        </p:spPr>
      </p:pic>
      <p:pic>
        <p:nvPicPr>
          <p:cNvPr id="37896" name="Picture 8"/>
          <p:cNvPicPr>
            <a:picLocks noChangeAspect="1" noChangeArrowheads="1"/>
          </p:cNvPicPr>
          <p:nvPr/>
        </p:nvPicPr>
        <p:blipFill>
          <a:blip r:embed="rId7" cstate="print"/>
          <a:srcRect/>
          <a:stretch>
            <a:fillRect/>
          </a:stretch>
        </p:blipFill>
        <p:spPr bwMode="auto">
          <a:xfrm>
            <a:off x="482600" y="4216400"/>
            <a:ext cx="450850" cy="558800"/>
          </a:xfrm>
          <a:prstGeom prst="rect">
            <a:avLst/>
          </a:prstGeom>
          <a:noFill/>
          <a:ln w="9525">
            <a:noFill/>
            <a:miter lim="800000"/>
            <a:headEnd/>
            <a:tailEnd/>
          </a:ln>
        </p:spPr>
      </p:pic>
      <p:pic>
        <p:nvPicPr>
          <p:cNvPr id="37897" name="Picture 9"/>
          <p:cNvPicPr>
            <a:picLocks noChangeAspect="1" noChangeArrowheads="1"/>
          </p:cNvPicPr>
          <p:nvPr/>
        </p:nvPicPr>
        <p:blipFill>
          <a:blip r:embed="rId8" cstate="print"/>
          <a:srcRect/>
          <a:stretch>
            <a:fillRect/>
          </a:stretch>
        </p:blipFill>
        <p:spPr bwMode="auto">
          <a:xfrm>
            <a:off x="542925" y="2474913"/>
            <a:ext cx="957263" cy="242887"/>
          </a:xfrm>
          <a:prstGeom prst="rect">
            <a:avLst/>
          </a:prstGeom>
          <a:noFill/>
          <a:ln w="9525">
            <a:noFill/>
            <a:miter lim="800000"/>
            <a:headEnd/>
            <a:tailEnd/>
          </a:ln>
        </p:spPr>
      </p:pic>
      <p:pic>
        <p:nvPicPr>
          <p:cNvPr id="37898" name="Picture 10"/>
          <p:cNvPicPr>
            <a:picLocks noChangeAspect="1" noChangeArrowheads="1"/>
          </p:cNvPicPr>
          <p:nvPr/>
        </p:nvPicPr>
        <p:blipFill>
          <a:blip r:embed="rId9" cstate="print"/>
          <a:srcRect/>
          <a:stretch>
            <a:fillRect/>
          </a:stretch>
        </p:blipFill>
        <p:spPr bwMode="auto">
          <a:xfrm>
            <a:off x="1689100" y="5346700"/>
            <a:ext cx="441325" cy="311150"/>
          </a:xfrm>
          <a:prstGeom prst="rect">
            <a:avLst/>
          </a:prstGeom>
          <a:noFill/>
          <a:ln w="9525">
            <a:noFill/>
            <a:miter lim="800000"/>
            <a:headEnd/>
            <a:tailEnd/>
          </a:ln>
        </p:spPr>
      </p:pic>
      <p:pic>
        <p:nvPicPr>
          <p:cNvPr id="37899" name="Picture 11"/>
          <p:cNvPicPr>
            <a:picLocks noChangeAspect="1" noChangeArrowheads="1"/>
          </p:cNvPicPr>
          <p:nvPr/>
        </p:nvPicPr>
        <p:blipFill>
          <a:blip r:embed="rId10" cstate="print"/>
          <a:srcRect/>
          <a:stretch>
            <a:fillRect/>
          </a:stretch>
        </p:blipFill>
        <p:spPr bwMode="auto">
          <a:xfrm>
            <a:off x="1438275" y="3059113"/>
            <a:ext cx="809625" cy="382587"/>
          </a:xfrm>
          <a:prstGeom prst="rect">
            <a:avLst/>
          </a:prstGeom>
          <a:noFill/>
          <a:ln w="9525">
            <a:noFill/>
            <a:miter lim="800000"/>
            <a:headEnd/>
            <a:tailEnd/>
          </a:ln>
        </p:spPr>
      </p:pic>
      <p:pic>
        <p:nvPicPr>
          <p:cNvPr id="37900" name="Picture 12"/>
          <p:cNvPicPr>
            <a:picLocks noChangeAspect="1" noChangeArrowheads="1"/>
          </p:cNvPicPr>
          <p:nvPr/>
        </p:nvPicPr>
        <p:blipFill>
          <a:blip r:embed="rId11" cstate="print"/>
          <a:srcRect/>
          <a:stretch>
            <a:fillRect/>
          </a:stretch>
        </p:blipFill>
        <p:spPr bwMode="auto">
          <a:xfrm>
            <a:off x="1141413" y="4554538"/>
            <a:ext cx="1030287" cy="220662"/>
          </a:xfrm>
          <a:prstGeom prst="rect">
            <a:avLst/>
          </a:prstGeom>
          <a:noFill/>
          <a:ln w="9525">
            <a:noFill/>
            <a:miter lim="800000"/>
            <a:headEnd/>
            <a:tailEnd/>
          </a:ln>
        </p:spPr>
      </p:pic>
      <p:pic>
        <p:nvPicPr>
          <p:cNvPr id="37901" name="Picture 13"/>
          <p:cNvPicPr>
            <a:picLocks noChangeAspect="1" noChangeArrowheads="1"/>
          </p:cNvPicPr>
          <p:nvPr/>
        </p:nvPicPr>
        <p:blipFill>
          <a:blip r:embed="rId12" cstate="print"/>
          <a:srcRect/>
          <a:stretch>
            <a:fillRect/>
          </a:stretch>
        </p:blipFill>
        <p:spPr bwMode="auto">
          <a:xfrm>
            <a:off x="2287588" y="3246438"/>
            <a:ext cx="1020762" cy="131762"/>
          </a:xfrm>
          <a:prstGeom prst="rect">
            <a:avLst/>
          </a:prstGeom>
          <a:noFill/>
          <a:ln w="9525">
            <a:noFill/>
            <a:miter lim="800000"/>
            <a:headEnd/>
            <a:tailEnd/>
          </a:ln>
        </p:spPr>
      </p:pic>
      <p:pic>
        <p:nvPicPr>
          <p:cNvPr id="37902" name="Picture 14"/>
          <p:cNvPicPr>
            <a:picLocks noChangeAspect="1" noChangeArrowheads="1"/>
          </p:cNvPicPr>
          <p:nvPr/>
        </p:nvPicPr>
        <p:blipFill>
          <a:blip r:embed="rId13" cstate="print"/>
          <a:srcRect/>
          <a:stretch>
            <a:fillRect/>
          </a:stretch>
        </p:blipFill>
        <p:spPr bwMode="auto">
          <a:xfrm>
            <a:off x="1066800" y="4235450"/>
            <a:ext cx="1044575" cy="234950"/>
          </a:xfrm>
          <a:prstGeom prst="rect">
            <a:avLst/>
          </a:prstGeom>
          <a:noFill/>
          <a:ln w="9525">
            <a:noFill/>
            <a:miter lim="800000"/>
            <a:headEnd/>
            <a:tailEnd/>
          </a:ln>
        </p:spPr>
      </p:pic>
      <p:pic>
        <p:nvPicPr>
          <p:cNvPr id="37903" name="Picture 15"/>
          <p:cNvPicPr>
            <a:picLocks noChangeAspect="1" noChangeArrowheads="1"/>
          </p:cNvPicPr>
          <p:nvPr/>
        </p:nvPicPr>
        <p:blipFill>
          <a:blip r:embed="rId14" cstate="print"/>
          <a:srcRect/>
          <a:stretch>
            <a:fillRect/>
          </a:stretch>
        </p:blipFill>
        <p:spPr bwMode="auto">
          <a:xfrm>
            <a:off x="522288" y="5845175"/>
            <a:ext cx="850900" cy="244475"/>
          </a:xfrm>
          <a:prstGeom prst="rect">
            <a:avLst/>
          </a:prstGeom>
          <a:noFill/>
          <a:ln w="9525">
            <a:noFill/>
            <a:miter lim="800000"/>
            <a:headEnd/>
            <a:tailEnd/>
          </a:ln>
        </p:spPr>
      </p:pic>
      <p:pic>
        <p:nvPicPr>
          <p:cNvPr id="37904" name="Picture 16"/>
          <p:cNvPicPr>
            <a:picLocks noChangeAspect="1" noChangeArrowheads="1"/>
          </p:cNvPicPr>
          <p:nvPr/>
        </p:nvPicPr>
        <p:blipFill>
          <a:blip r:embed="rId15" cstate="print"/>
          <a:srcRect/>
          <a:stretch>
            <a:fillRect/>
          </a:stretch>
        </p:blipFill>
        <p:spPr bwMode="auto">
          <a:xfrm>
            <a:off x="3148013" y="5314950"/>
            <a:ext cx="809625" cy="444500"/>
          </a:xfrm>
          <a:prstGeom prst="rect">
            <a:avLst/>
          </a:prstGeom>
          <a:noFill/>
          <a:ln w="9525">
            <a:noFill/>
            <a:miter lim="800000"/>
            <a:headEnd/>
            <a:tailEnd/>
          </a:ln>
        </p:spPr>
      </p:pic>
      <p:pic>
        <p:nvPicPr>
          <p:cNvPr id="37905" name="Picture 17"/>
          <p:cNvPicPr>
            <a:picLocks noChangeAspect="1" noChangeArrowheads="1"/>
          </p:cNvPicPr>
          <p:nvPr/>
        </p:nvPicPr>
        <p:blipFill>
          <a:blip r:embed="rId16" cstate="print"/>
          <a:srcRect/>
          <a:stretch>
            <a:fillRect/>
          </a:stretch>
        </p:blipFill>
        <p:spPr bwMode="auto">
          <a:xfrm>
            <a:off x="2354263" y="4525963"/>
            <a:ext cx="817562" cy="249237"/>
          </a:xfrm>
          <a:prstGeom prst="rect">
            <a:avLst/>
          </a:prstGeom>
          <a:noFill/>
          <a:ln w="9525">
            <a:noFill/>
            <a:miter lim="800000"/>
            <a:headEnd/>
            <a:tailEnd/>
          </a:ln>
        </p:spPr>
      </p:pic>
      <p:pic>
        <p:nvPicPr>
          <p:cNvPr id="37906" name="Picture 18"/>
          <p:cNvPicPr>
            <a:picLocks noChangeAspect="1" noChangeArrowheads="1"/>
          </p:cNvPicPr>
          <p:nvPr/>
        </p:nvPicPr>
        <p:blipFill>
          <a:blip r:embed="rId17" cstate="print"/>
          <a:srcRect/>
          <a:stretch>
            <a:fillRect/>
          </a:stretch>
        </p:blipFill>
        <p:spPr bwMode="auto">
          <a:xfrm>
            <a:off x="2354263" y="4208463"/>
            <a:ext cx="833437" cy="261937"/>
          </a:xfrm>
          <a:prstGeom prst="rect">
            <a:avLst/>
          </a:prstGeom>
          <a:noFill/>
          <a:ln w="9525">
            <a:noFill/>
            <a:miter lim="800000"/>
            <a:headEnd/>
            <a:tailEnd/>
          </a:ln>
        </p:spPr>
      </p:pic>
      <p:pic>
        <p:nvPicPr>
          <p:cNvPr id="37907" name="Picture 19"/>
          <p:cNvPicPr>
            <a:picLocks noChangeAspect="1" noChangeArrowheads="1"/>
          </p:cNvPicPr>
          <p:nvPr/>
        </p:nvPicPr>
        <p:blipFill>
          <a:blip r:embed="rId18" cstate="print"/>
          <a:srcRect/>
          <a:stretch>
            <a:fillRect/>
          </a:stretch>
        </p:blipFill>
        <p:spPr bwMode="auto">
          <a:xfrm>
            <a:off x="2043113" y="4879975"/>
            <a:ext cx="661987" cy="404813"/>
          </a:xfrm>
          <a:prstGeom prst="rect">
            <a:avLst/>
          </a:prstGeom>
          <a:noFill/>
          <a:ln w="9525">
            <a:noFill/>
            <a:miter lim="800000"/>
            <a:headEnd/>
            <a:tailEnd/>
          </a:ln>
        </p:spPr>
      </p:pic>
      <p:pic>
        <p:nvPicPr>
          <p:cNvPr id="37908" name="Picture 20"/>
          <p:cNvPicPr>
            <a:picLocks noChangeAspect="1" noChangeArrowheads="1"/>
          </p:cNvPicPr>
          <p:nvPr/>
        </p:nvPicPr>
        <p:blipFill>
          <a:blip r:embed="rId19" cstate="print"/>
          <a:srcRect/>
          <a:stretch>
            <a:fillRect/>
          </a:stretch>
        </p:blipFill>
        <p:spPr bwMode="auto">
          <a:xfrm>
            <a:off x="1365250" y="3646488"/>
            <a:ext cx="882650" cy="401637"/>
          </a:xfrm>
          <a:prstGeom prst="rect">
            <a:avLst/>
          </a:prstGeom>
          <a:noFill/>
          <a:ln w="9525">
            <a:noFill/>
            <a:miter lim="800000"/>
            <a:headEnd/>
            <a:tailEnd/>
          </a:ln>
        </p:spPr>
      </p:pic>
      <p:pic>
        <p:nvPicPr>
          <p:cNvPr id="37909" name="Picture 21"/>
          <p:cNvPicPr>
            <a:picLocks noChangeAspect="1" noChangeArrowheads="1"/>
          </p:cNvPicPr>
          <p:nvPr/>
        </p:nvPicPr>
        <p:blipFill>
          <a:blip r:embed="rId20" cstate="print"/>
          <a:srcRect/>
          <a:stretch>
            <a:fillRect/>
          </a:stretch>
        </p:blipFill>
        <p:spPr bwMode="auto">
          <a:xfrm>
            <a:off x="2386013" y="5354638"/>
            <a:ext cx="661987" cy="442912"/>
          </a:xfrm>
          <a:prstGeom prst="rect">
            <a:avLst/>
          </a:prstGeom>
          <a:noFill/>
          <a:ln w="9525">
            <a:noFill/>
            <a:miter lim="800000"/>
            <a:headEnd/>
            <a:tailEnd/>
          </a:ln>
        </p:spPr>
      </p:pic>
      <p:pic>
        <p:nvPicPr>
          <p:cNvPr id="37910" name="Picture 22"/>
          <p:cNvPicPr>
            <a:picLocks noChangeAspect="1" noChangeArrowheads="1"/>
          </p:cNvPicPr>
          <p:nvPr/>
        </p:nvPicPr>
        <p:blipFill>
          <a:blip r:embed="rId21" cstate="print"/>
          <a:srcRect/>
          <a:stretch>
            <a:fillRect/>
          </a:stretch>
        </p:blipFill>
        <p:spPr bwMode="auto">
          <a:xfrm>
            <a:off x="3325813" y="2476500"/>
            <a:ext cx="666750" cy="479425"/>
          </a:xfrm>
          <a:prstGeom prst="rect">
            <a:avLst/>
          </a:prstGeom>
          <a:noFill/>
          <a:ln w="9525">
            <a:noFill/>
            <a:miter lim="800000"/>
            <a:headEnd/>
            <a:tailEnd/>
          </a:ln>
        </p:spPr>
      </p:pic>
      <p:pic>
        <p:nvPicPr>
          <p:cNvPr id="37911" name="Picture 23"/>
          <p:cNvPicPr>
            <a:picLocks noChangeAspect="1" noChangeArrowheads="1"/>
          </p:cNvPicPr>
          <p:nvPr/>
        </p:nvPicPr>
        <p:blipFill>
          <a:blip r:embed="rId22" cstate="print"/>
          <a:srcRect/>
          <a:stretch>
            <a:fillRect/>
          </a:stretch>
        </p:blipFill>
        <p:spPr bwMode="auto">
          <a:xfrm>
            <a:off x="492125" y="3594100"/>
            <a:ext cx="717550" cy="495300"/>
          </a:xfrm>
          <a:prstGeom prst="rect">
            <a:avLst/>
          </a:prstGeom>
          <a:noFill/>
          <a:ln w="9525">
            <a:noFill/>
            <a:miter lim="800000"/>
            <a:headEnd/>
            <a:tailEnd/>
          </a:ln>
        </p:spPr>
      </p:pic>
      <p:pic>
        <p:nvPicPr>
          <p:cNvPr id="37912" name="Picture 24"/>
          <p:cNvPicPr>
            <a:picLocks noChangeAspect="1" noChangeArrowheads="1"/>
          </p:cNvPicPr>
          <p:nvPr/>
        </p:nvPicPr>
        <p:blipFill>
          <a:blip r:embed="rId23" cstate="print"/>
          <a:srcRect/>
          <a:stretch>
            <a:fillRect/>
          </a:stretch>
        </p:blipFill>
        <p:spPr bwMode="auto">
          <a:xfrm>
            <a:off x="2360613" y="3573463"/>
            <a:ext cx="661987" cy="490537"/>
          </a:xfrm>
          <a:prstGeom prst="rect">
            <a:avLst/>
          </a:prstGeom>
          <a:noFill/>
          <a:ln w="9525">
            <a:noFill/>
            <a:miter lim="800000"/>
            <a:headEnd/>
            <a:tailEnd/>
          </a:ln>
        </p:spPr>
      </p:pic>
      <p:pic>
        <p:nvPicPr>
          <p:cNvPr id="37913" name="Picture 25"/>
          <p:cNvPicPr>
            <a:picLocks noChangeAspect="1" noChangeArrowheads="1"/>
          </p:cNvPicPr>
          <p:nvPr/>
        </p:nvPicPr>
        <p:blipFill>
          <a:blip r:embed="rId24" cstate="print"/>
          <a:srcRect/>
          <a:stretch>
            <a:fillRect/>
          </a:stretch>
        </p:blipFill>
        <p:spPr bwMode="auto">
          <a:xfrm>
            <a:off x="482600" y="3014663"/>
            <a:ext cx="850900" cy="492125"/>
          </a:xfrm>
          <a:prstGeom prst="rect">
            <a:avLst/>
          </a:prstGeom>
          <a:noFill/>
          <a:ln w="9525">
            <a:noFill/>
            <a:miter lim="800000"/>
            <a:headEnd/>
            <a:tailEnd/>
          </a:ln>
        </p:spPr>
      </p:pic>
      <p:pic>
        <p:nvPicPr>
          <p:cNvPr id="37914" name="Picture 26"/>
          <p:cNvPicPr>
            <a:picLocks noChangeAspect="1" noChangeArrowheads="1"/>
          </p:cNvPicPr>
          <p:nvPr/>
        </p:nvPicPr>
        <p:blipFill>
          <a:blip r:embed="rId25" cstate="print"/>
          <a:srcRect/>
          <a:stretch>
            <a:fillRect/>
          </a:stretch>
        </p:blipFill>
        <p:spPr bwMode="auto">
          <a:xfrm>
            <a:off x="3276600" y="3619500"/>
            <a:ext cx="647700" cy="431800"/>
          </a:xfrm>
          <a:prstGeom prst="rect">
            <a:avLst/>
          </a:prstGeom>
          <a:noFill/>
          <a:ln w="9525">
            <a:noFill/>
            <a:miter lim="800000"/>
            <a:headEnd/>
            <a:tailEnd/>
          </a:ln>
        </p:spPr>
      </p:pic>
      <p:pic>
        <p:nvPicPr>
          <p:cNvPr id="37915" name="Picture 27"/>
          <p:cNvPicPr>
            <a:picLocks noChangeAspect="1" noChangeArrowheads="1"/>
          </p:cNvPicPr>
          <p:nvPr/>
        </p:nvPicPr>
        <p:blipFill>
          <a:blip r:embed="rId26" cstate="print"/>
          <a:srcRect/>
          <a:stretch>
            <a:fillRect/>
          </a:stretch>
        </p:blipFill>
        <p:spPr bwMode="auto">
          <a:xfrm>
            <a:off x="3338513" y="2959100"/>
            <a:ext cx="671512" cy="495300"/>
          </a:xfrm>
          <a:prstGeom prst="rect">
            <a:avLst/>
          </a:prstGeom>
          <a:noFill/>
          <a:ln w="9525">
            <a:noFill/>
            <a:miter lim="800000"/>
            <a:headEnd/>
            <a:tailEnd/>
          </a:ln>
        </p:spPr>
      </p:pic>
      <p:pic>
        <p:nvPicPr>
          <p:cNvPr id="37916" name="Picture 29"/>
          <p:cNvPicPr>
            <a:picLocks noChangeAspect="1" noChangeArrowheads="1"/>
          </p:cNvPicPr>
          <p:nvPr/>
        </p:nvPicPr>
        <p:blipFill>
          <a:blip r:embed="rId27" cstate="print"/>
          <a:srcRect/>
          <a:stretch>
            <a:fillRect/>
          </a:stretch>
        </p:blipFill>
        <p:spPr bwMode="auto">
          <a:xfrm>
            <a:off x="1552575" y="2427288"/>
            <a:ext cx="892175" cy="646112"/>
          </a:xfrm>
          <a:prstGeom prst="rect">
            <a:avLst/>
          </a:prstGeom>
          <a:noFill/>
          <a:ln w="9525">
            <a:noFill/>
            <a:miter lim="800000"/>
            <a:headEnd/>
            <a:tailEnd/>
          </a:ln>
        </p:spPr>
      </p:pic>
      <p:pic>
        <p:nvPicPr>
          <p:cNvPr id="37917" name="Picture 30"/>
          <p:cNvPicPr>
            <a:picLocks noChangeAspect="1" noChangeArrowheads="1"/>
          </p:cNvPicPr>
          <p:nvPr/>
        </p:nvPicPr>
        <p:blipFill>
          <a:blip r:embed="rId28" cstate="print"/>
          <a:srcRect/>
          <a:stretch>
            <a:fillRect/>
          </a:stretch>
        </p:blipFill>
        <p:spPr bwMode="auto">
          <a:xfrm>
            <a:off x="2403475" y="2484438"/>
            <a:ext cx="788988" cy="569912"/>
          </a:xfrm>
          <a:prstGeom prst="rect">
            <a:avLst/>
          </a:prstGeom>
          <a:noFill/>
          <a:ln w="9525">
            <a:noFill/>
            <a:miter lim="800000"/>
            <a:headEnd/>
            <a:tailEnd/>
          </a:ln>
        </p:spPr>
      </p:pic>
      <p:pic>
        <p:nvPicPr>
          <p:cNvPr id="37918" name="Picture 31"/>
          <p:cNvPicPr>
            <a:picLocks noChangeAspect="1" noChangeArrowheads="1"/>
          </p:cNvPicPr>
          <p:nvPr/>
        </p:nvPicPr>
        <p:blipFill>
          <a:blip r:embed="rId29" cstate="print"/>
          <a:srcRect/>
          <a:stretch>
            <a:fillRect/>
          </a:stretch>
        </p:blipFill>
        <p:spPr bwMode="auto">
          <a:xfrm>
            <a:off x="1538288" y="5694363"/>
            <a:ext cx="754062" cy="554037"/>
          </a:xfrm>
          <a:prstGeom prst="rect">
            <a:avLst/>
          </a:prstGeom>
          <a:noFill/>
          <a:ln w="9525">
            <a:noFill/>
            <a:miter lim="800000"/>
            <a:headEnd/>
            <a:tailEnd/>
          </a:ln>
        </p:spPr>
      </p:pic>
      <p:pic>
        <p:nvPicPr>
          <p:cNvPr id="37919" name="Picture 32"/>
          <p:cNvPicPr>
            <a:picLocks noChangeAspect="1" noChangeArrowheads="1"/>
          </p:cNvPicPr>
          <p:nvPr/>
        </p:nvPicPr>
        <p:blipFill>
          <a:blip r:embed="rId30" cstate="print"/>
          <a:srcRect/>
          <a:stretch>
            <a:fillRect/>
          </a:stretch>
        </p:blipFill>
        <p:spPr bwMode="auto">
          <a:xfrm>
            <a:off x="2387600" y="5788025"/>
            <a:ext cx="703263" cy="473075"/>
          </a:xfrm>
          <a:prstGeom prst="rect">
            <a:avLst/>
          </a:prstGeom>
          <a:noFill/>
          <a:ln w="9525">
            <a:noFill/>
            <a:miter lim="800000"/>
            <a:headEnd/>
            <a:tailEnd/>
          </a:ln>
        </p:spPr>
      </p:pic>
      <p:pic>
        <p:nvPicPr>
          <p:cNvPr id="37920" name="Picture 33"/>
          <p:cNvPicPr>
            <a:picLocks noChangeAspect="1" noChangeArrowheads="1"/>
          </p:cNvPicPr>
          <p:nvPr/>
        </p:nvPicPr>
        <p:blipFill>
          <a:blip r:embed="rId31" cstate="print"/>
          <a:srcRect/>
          <a:stretch>
            <a:fillRect/>
          </a:stretch>
        </p:blipFill>
        <p:spPr bwMode="auto">
          <a:xfrm>
            <a:off x="3298825" y="5878513"/>
            <a:ext cx="606425" cy="420687"/>
          </a:xfrm>
          <a:prstGeom prst="rect">
            <a:avLst/>
          </a:prstGeom>
          <a:noFill/>
          <a:ln w="9525">
            <a:noFill/>
            <a:miter lim="800000"/>
            <a:headEnd/>
            <a:tailEnd/>
          </a:ln>
        </p:spPr>
      </p:pic>
      <p:pic>
        <p:nvPicPr>
          <p:cNvPr id="37921" name="Picture 34"/>
          <p:cNvPicPr>
            <a:picLocks noChangeAspect="1" noChangeArrowheads="1"/>
          </p:cNvPicPr>
          <p:nvPr/>
        </p:nvPicPr>
        <p:blipFill>
          <a:blip r:embed="rId32" cstate="print"/>
          <a:srcRect/>
          <a:stretch>
            <a:fillRect/>
          </a:stretch>
        </p:blipFill>
        <p:spPr bwMode="auto">
          <a:xfrm>
            <a:off x="3309938" y="4294188"/>
            <a:ext cx="779462" cy="557212"/>
          </a:xfrm>
          <a:prstGeom prst="rect">
            <a:avLst/>
          </a:prstGeom>
          <a:noFill/>
          <a:ln w="9525">
            <a:noFill/>
            <a:miter lim="800000"/>
            <a:headEnd/>
            <a:tailEnd/>
          </a:ln>
        </p:spPr>
      </p:pic>
      <p:pic>
        <p:nvPicPr>
          <p:cNvPr id="37922" name="Picture 35"/>
          <p:cNvPicPr>
            <a:picLocks noChangeAspect="1" noChangeArrowheads="1"/>
          </p:cNvPicPr>
          <p:nvPr/>
        </p:nvPicPr>
        <p:blipFill>
          <a:blip r:embed="rId33" cstate="print"/>
          <a:srcRect/>
          <a:stretch>
            <a:fillRect/>
          </a:stretch>
        </p:blipFill>
        <p:spPr bwMode="auto">
          <a:xfrm>
            <a:off x="2930525" y="4772025"/>
            <a:ext cx="904875" cy="587375"/>
          </a:xfrm>
          <a:prstGeom prst="rect">
            <a:avLst/>
          </a:prstGeom>
          <a:noFill/>
          <a:ln w="9525">
            <a:noFill/>
            <a:miter lim="800000"/>
            <a:headEnd/>
            <a:tailEnd/>
          </a:ln>
        </p:spPr>
      </p:pic>
      <p:pic>
        <p:nvPicPr>
          <p:cNvPr id="37923" name="Picture 40" descr="canvas"/>
          <p:cNvPicPr>
            <a:picLocks noChangeAspect="1" noChangeArrowheads="1"/>
          </p:cNvPicPr>
          <p:nvPr/>
        </p:nvPicPr>
        <p:blipFill>
          <a:blip r:embed="rId34" cstate="print"/>
          <a:srcRect/>
          <a:stretch>
            <a:fillRect/>
          </a:stretch>
        </p:blipFill>
        <p:spPr bwMode="auto">
          <a:xfrm>
            <a:off x="4522788" y="2174875"/>
            <a:ext cx="3817937" cy="4391025"/>
          </a:xfrm>
          <a:prstGeom prst="rect">
            <a:avLst/>
          </a:prstGeom>
          <a:noFill/>
          <a:ln w="9525">
            <a:noFill/>
            <a:miter lim="800000"/>
            <a:headEnd/>
            <a:tailEnd/>
          </a:ln>
        </p:spPr>
      </p:pic>
      <p:sp>
        <p:nvSpPr>
          <p:cNvPr id="37924" name="AutoShape 41"/>
          <p:cNvSpPr>
            <a:spLocks noChangeArrowheads="1"/>
          </p:cNvSpPr>
          <p:nvPr/>
        </p:nvSpPr>
        <p:spPr bwMode="auto">
          <a:xfrm>
            <a:off x="4519613" y="3138488"/>
            <a:ext cx="3810000" cy="3313112"/>
          </a:xfrm>
          <a:prstGeom prst="roundRect">
            <a:avLst>
              <a:gd name="adj" fmla="val 3023"/>
            </a:avLst>
          </a:prstGeom>
          <a:noFill/>
          <a:ln w="38100">
            <a:solidFill>
              <a:srgbClr val="FF6600"/>
            </a:solidFill>
            <a:round/>
            <a:headEnd/>
            <a:tailEnd/>
          </a:ln>
        </p:spPr>
        <p:txBody>
          <a:bodyPr wrap="none" anchor="ctr"/>
          <a:lstStyle/>
          <a:p>
            <a:endParaRPr lang="en-US" sz="2400"/>
          </a:p>
        </p:txBody>
      </p:sp>
      <p:sp>
        <p:nvSpPr>
          <p:cNvPr id="37925" name="Rectangle 42"/>
          <p:cNvSpPr>
            <a:spLocks noChangeArrowheads="1"/>
          </p:cNvSpPr>
          <p:nvPr/>
        </p:nvSpPr>
        <p:spPr bwMode="auto">
          <a:xfrm>
            <a:off x="4957763" y="2092325"/>
            <a:ext cx="711200" cy="161925"/>
          </a:xfrm>
          <a:prstGeom prst="rect">
            <a:avLst/>
          </a:prstGeom>
          <a:solidFill>
            <a:schemeClr val="bg1"/>
          </a:solidFill>
          <a:ln w="9525">
            <a:noFill/>
            <a:miter lim="800000"/>
            <a:headEnd/>
            <a:tailEnd/>
          </a:ln>
        </p:spPr>
        <p:txBody>
          <a:bodyPr wrap="none" anchor="ctr"/>
          <a:lstStyle/>
          <a:p>
            <a:endParaRPr lang="en-US" sz="2400"/>
          </a:p>
        </p:txBody>
      </p:sp>
      <p:sp>
        <p:nvSpPr>
          <p:cNvPr id="37926" name="AutoShape 39"/>
          <p:cNvSpPr>
            <a:spLocks noChangeArrowheads="1"/>
          </p:cNvSpPr>
          <p:nvPr/>
        </p:nvSpPr>
        <p:spPr bwMode="auto">
          <a:xfrm>
            <a:off x="2832100" y="3492500"/>
            <a:ext cx="4102100" cy="1041400"/>
          </a:xfrm>
          <a:prstGeom prst="curvedDownArrow">
            <a:avLst>
              <a:gd name="adj1" fmla="val 78780"/>
              <a:gd name="adj2" fmla="val 157561"/>
              <a:gd name="adj3" fmla="val 28505"/>
            </a:avLst>
          </a:prstGeom>
          <a:solidFill>
            <a:srgbClr val="005C9B"/>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US" sz="2400"/>
          </a:p>
        </p:txBody>
      </p:sp>
      <p:pic>
        <p:nvPicPr>
          <p:cNvPr id="37927" name="Picture 43"/>
          <p:cNvPicPr>
            <a:picLocks noChangeAspect="1" noChangeArrowheads="1"/>
          </p:cNvPicPr>
          <p:nvPr/>
        </p:nvPicPr>
        <p:blipFill>
          <a:blip r:embed="rId35" cstate="print"/>
          <a:srcRect/>
          <a:stretch>
            <a:fillRect/>
          </a:stretch>
        </p:blipFill>
        <p:spPr bwMode="auto">
          <a:xfrm>
            <a:off x="5783263" y="2805113"/>
            <a:ext cx="128587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15"/>
          <p:cNvPicPr>
            <a:picLocks noChangeAspect="1" noChangeArrowheads="1"/>
          </p:cNvPicPr>
          <p:nvPr/>
        </p:nvPicPr>
        <p:blipFill>
          <a:blip r:embed="rId3" cstate="print"/>
          <a:srcRect/>
          <a:stretch>
            <a:fillRect/>
          </a:stretch>
        </p:blipFill>
        <p:spPr bwMode="auto">
          <a:xfrm>
            <a:off x="4203700" y="1548721"/>
            <a:ext cx="4583113" cy="3917950"/>
          </a:xfrm>
          <a:prstGeom prst="rect">
            <a:avLst/>
          </a:prstGeom>
          <a:noFill/>
          <a:ln w="3175">
            <a:solidFill>
              <a:schemeClr val="bg1">
                <a:lumMod val="95000"/>
              </a:schemeClr>
            </a:solidFill>
            <a:miter lim="800000"/>
            <a:headEnd/>
            <a:tailEnd/>
          </a:ln>
          <a:effectLst>
            <a:outerShdw blurRad="50800" dist="38100" dir="2700000" algn="tl" rotWithShape="0">
              <a:prstClr val="black">
                <a:alpha val="40000"/>
              </a:prstClr>
            </a:outerShdw>
          </a:effectLst>
        </p:spPr>
      </p:pic>
      <p:sp>
        <p:nvSpPr>
          <p:cNvPr id="19457" name="Title 1"/>
          <p:cNvSpPr>
            <a:spLocks noGrp="1"/>
          </p:cNvSpPr>
          <p:nvPr>
            <p:ph type="title" idx="4294967295"/>
          </p:nvPr>
        </p:nvSpPr>
        <p:spPr/>
        <p:txBody>
          <a:bodyPr/>
          <a:lstStyle/>
          <a:p>
            <a:r>
              <a:rPr lang="en-US" sz="3600" dirty="0" smtClean="0">
                <a:latin typeface="Calibri" pitchFamily="34" charset="0"/>
              </a:rPr>
              <a:t>You are growing with us! </a:t>
            </a:r>
          </a:p>
        </p:txBody>
      </p:sp>
      <p:sp>
        <p:nvSpPr>
          <p:cNvPr id="19458" name="Content Placeholder 2"/>
          <p:cNvSpPr>
            <a:spLocks noGrp="1"/>
          </p:cNvSpPr>
          <p:nvPr>
            <p:ph idx="4294967295"/>
          </p:nvPr>
        </p:nvSpPr>
        <p:spPr>
          <a:xfrm>
            <a:off x="349250" y="1590675"/>
            <a:ext cx="3787321" cy="3852182"/>
          </a:xfrm>
        </p:spPr>
        <p:txBody>
          <a:bodyPr/>
          <a:lstStyle/>
          <a:p>
            <a:r>
              <a:rPr lang="en-US" sz="2600" dirty="0" smtClean="0">
                <a:solidFill>
                  <a:srgbClr val="424242"/>
                </a:solidFill>
                <a:latin typeface="Calibri" pitchFamily="34" charset="0"/>
              </a:rPr>
              <a:t>45 Apps in 8 categories</a:t>
            </a:r>
          </a:p>
          <a:p>
            <a:pPr>
              <a:buNone/>
            </a:pPr>
            <a:endParaRPr lang="en-US" sz="2600" dirty="0" smtClean="0">
              <a:solidFill>
                <a:srgbClr val="424242"/>
              </a:solidFill>
              <a:latin typeface="Calibri" pitchFamily="34" charset="0"/>
            </a:endParaRPr>
          </a:p>
          <a:p>
            <a:r>
              <a:rPr lang="en-US" sz="2600" dirty="0" smtClean="0">
                <a:solidFill>
                  <a:srgbClr val="424242"/>
                </a:solidFill>
                <a:latin typeface="Calibri" pitchFamily="34" charset="0"/>
              </a:rPr>
              <a:t>87k subscriptions</a:t>
            </a:r>
          </a:p>
          <a:p>
            <a:pPr>
              <a:buNone/>
            </a:pPr>
            <a:endParaRPr lang="en-US" sz="2600" dirty="0" smtClean="0">
              <a:solidFill>
                <a:srgbClr val="424242"/>
              </a:solidFill>
              <a:latin typeface="Calibri" pitchFamily="34" charset="0"/>
            </a:endParaRPr>
          </a:p>
          <a:p>
            <a:r>
              <a:rPr lang="en-US" sz="2600" dirty="0" smtClean="0">
                <a:solidFill>
                  <a:srgbClr val="424242"/>
                </a:solidFill>
                <a:latin typeface="Calibri" pitchFamily="34" charset="0"/>
              </a:rPr>
              <a:t>Market size of millions of active US sellers</a:t>
            </a:r>
          </a:p>
          <a:p>
            <a:pPr>
              <a:buNone/>
            </a:pPr>
            <a:endParaRPr lang="en-US" sz="2600" dirty="0" smtClean="0">
              <a:solidFill>
                <a:srgbClr val="424242"/>
              </a:solidFill>
              <a:latin typeface="Calibri" pitchFamily="34" charset="0"/>
            </a:endParaRPr>
          </a:p>
          <a:p>
            <a:r>
              <a:rPr lang="en-US" sz="2600" dirty="0" smtClean="0">
                <a:solidFill>
                  <a:srgbClr val="424242"/>
                </a:solidFill>
                <a:latin typeface="Calibri" pitchFamily="34" charset="0"/>
              </a:rPr>
              <a:t>Expanding soon to international sellers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a:xfrm>
            <a:off x="352425" y="0"/>
            <a:ext cx="8791575" cy="1117600"/>
          </a:xfrm>
        </p:spPr>
        <p:txBody>
          <a:bodyPr/>
          <a:lstStyle/>
          <a:p>
            <a:r>
              <a:rPr lang="en-US" sz="3600" dirty="0" smtClean="0">
                <a:latin typeface="Calibri" pitchFamily="34" charset="0"/>
              </a:rPr>
              <a:t>Connecting you directly to sellers</a:t>
            </a:r>
          </a:p>
        </p:txBody>
      </p:sp>
      <p:pic>
        <p:nvPicPr>
          <p:cNvPr id="30728" name="Picture 8"/>
          <p:cNvPicPr>
            <a:picLocks noChangeAspect="1" noChangeArrowheads="1"/>
          </p:cNvPicPr>
          <p:nvPr/>
        </p:nvPicPr>
        <p:blipFill>
          <a:blip r:embed="rId3" cstate="print"/>
          <a:srcRect/>
          <a:stretch>
            <a:fillRect/>
          </a:stretch>
        </p:blipFill>
        <p:spPr bwMode="auto">
          <a:xfrm>
            <a:off x="1295400" y="990600"/>
            <a:ext cx="6487885" cy="516313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Software\Bought-Pictures\iStock_000011329601XSmall.jpg"/>
          <p:cNvPicPr>
            <a:picLocks noChangeAspect="1" noChangeArrowheads="1"/>
          </p:cNvPicPr>
          <p:nvPr/>
        </p:nvPicPr>
        <p:blipFill>
          <a:blip r:embed="rId3" cstate="print"/>
          <a:srcRect/>
          <a:stretch>
            <a:fillRect/>
          </a:stretch>
        </p:blipFill>
        <p:spPr bwMode="auto">
          <a:xfrm>
            <a:off x="2285365" y="3149038"/>
            <a:ext cx="2423795" cy="1449949"/>
          </a:xfrm>
          <a:prstGeom prst="rect">
            <a:avLst/>
          </a:prstGeom>
          <a:noFill/>
        </p:spPr>
      </p:pic>
      <p:sp>
        <p:nvSpPr>
          <p:cNvPr id="2" name="Rectangle 4"/>
          <p:cNvSpPr txBox="1">
            <a:spLocks noChangeArrowheads="1"/>
          </p:cNvSpPr>
          <p:nvPr/>
        </p:nvSpPr>
        <p:spPr>
          <a:xfrm>
            <a:off x="352425" y="0"/>
            <a:ext cx="8791575" cy="1117600"/>
          </a:xfrm>
          <a:prstGeom prst="rect">
            <a:avLst/>
          </a:prstGeom>
        </p:spPr>
        <p:txBody>
          <a:bodyPr/>
          <a:lstStyle/>
          <a:p>
            <a:pPr marL="0" marR="0" lvl="0" indent="0" algn="l" defTabSz="914400" rtl="0" eaLnBrk="0" fontAlgn="base" latinLnBrk="0" hangingPunct="0">
              <a:lnSpc>
                <a:spcPct val="75000"/>
              </a:lnSpc>
              <a:spcBef>
                <a:spcPct val="0"/>
              </a:spcBef>
              <a:spcAft>
                <a:spcPct val="0"/>
              </a:spcAft>
              <a:buClrTx/>
              <a:buSzTx/>
              <a:buFontTx/>
              <a:buNone/>
              <a:tabLst/>
              <a:defRPr/>
            </a:pPr>
            <a:endParaRPr kumimoji="0" lang="en-US" sz="3600" b="0" i="0" u="none" strike="noStrike" kern="0" cap="none" spc="0" normalizeH="0" baseline="0" noProof="0" dirty="0" smtClean="0">
              <a:ln>
                <a:noFill/>
              </a:ln>
              <a:solidFill>
                <a:schemeClr val="bg1"/>
              </a:solidFill>
              <a:effectLst/>
              <a:uLnTx/>
              <a:uFillTx/>
              <a:latin typeface="Calibri" pitchFamily="34" charset="0"/>
              <a:ea typeface="+mj-ea"/>
              <a:cs typeface="ヒラギノ角ゴ Pro W3"/>
            </a:endParaRPr>
          </a:p>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Calibri" pitchFamily="34" charset="0"/>
                <a:ea typeface="+mj-ea"/>
                <a:cs typeface="ヒラギノ角ゴ Pro W3"/>
              </a:rPr>
              <a:t> More Ideas . . .</a:t>
            </a:r>
          </a:p>
        </p:txBody>
      </p:sp>
      <p:sp>
        <p:nvSpPr>
          <p:cNvPr id="10" name="Content Placeholder 2"/>
          <p:cNvSpPr txBox="1">
            <a:spLocks/>
          </p:cNvSpPr>
          <p:nvPr/>
        </p:nvSpPr>
        <p:spPr bwMode="auto">
          <a:xfrm>
            <a:off x="5145314" y="1413602"/>
            <a:ext cx="3998686" cy="526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95000"/>
              </a:lnSpc>
              <a:spcBef>
                <a:spcPct val="20000"/>
              </a:spcBef>
              <a:spcAft>
                <a:spcPct val="0"/>
              </a:spcAft>
              <a:buClr>
                <a:srgbClr val="000099"/>
              </a:buClr>
              <a:buSzPct val="80000"/>
              <a:buFont typeface="Times" pitchFamily="92" charset="0"/>
              <a:buChar char="•"/>
              <a:tabLst/>
              <a:defRPr/>
            </a:pPr>
            <a:r>
              <a:rPr kumimoji="0" lang="en-US" b="1" i="0" u="none" strike="noStrike" kern="0" cap="none" spc="0" normalizeH="0" baseline="0" noProof="0" dirty="0" smtClean="0">
                <a:ln>
                  <a:noFill/>
                </a:ln>
                <a:solidFill>
                  <a:srgbClr val="00B050"/>
                </a:solidFill>
                <a:effectLst/>
                <a:uLnTx/>
                <a:uFillTx/>
                <a:latin typeface="Calibri" pitchFamily="34" charset="0"/>
                <a:ea typeface="+mn-ea"/>
                <a:cs typeface="ヒラギノ角ゴ Pro W3"/>
              </a:rPr>
              <a:t>App Suggestions Phase II</a:t>
            </a:r>
          </a:p>
          <a:p>
            <a:pPr marL="684213" lvl="1" indent="-227013" eaLnBrk="0" hangingPunct="0">
              <a:lnSpc>
                <a:spcPct val="95000"/>
              </a:lnSpc>
              <a:spcBef>
                <a:spcPct val="20000"/>
              </a:spcBef>
              <a:buClr>
                <a:srgbClr val="000099"/>
              </a:buClr>
              <a:buSzPct val="80000"/>
            </a:pPr>
            <a:endParaRPr kumimoji="0" lang="en-US" sz="2000" b="1" i="0" u="none" strike="noStrike" kern="0" cap="none" spc="0" normalizeH="0" dirty="0" smtClean="0">
              <a:ln>
                <a:noFill/>
              </a:ln>
              <a:solidFill>
                <a:srgbClr val="00B050"/>
              </a:solidFill>
              <a:effectLst/>
              <a:uLnTx/>
              <a:uFillTx/>
              <a:latin typeface="Calibri" pitchFamily="34" charset="0"/>
              <a:ea typeface="+mn-ea"/>
              <a:cs typeface="ヒラギノ角ゴ Pro W3"/>
            </a:endParaRPr>
          </a:p>
          <a:p>
            <a:pPr marL="227013" indent="-227013" eaLnBrk="0" hangingPunct="0">
              <a:lnSpc>
                <a:spcPct val="95000"/>
              </a:lnSpc>
              <a:spcBef>
                <a:spcPct val="20000"/>
              </a:spcBef>
              <a:buClr>
                <a:srgbClr val="000099"/>
              </a:buClr>
              <a:buSzPct val="80000"/>
              <a:buFont typeface="Times" pitchFamily="92" charset="0"/>
              <a:buChar char="•"/>
            </a:pPr>
            <a:r>
              <a:rPr lang="en-US" b="1" kern="0" dirty="0" smtClean="0">
                <a:solidFill>
                  <a:srgbClr val="00B050"/>
                </a:solidFill>
                <a:latin typeface="Calibri" pitchFamily="34" charset="0"/>
                <a:cs typeface="ヒラギノ角ゴ Pro W3"/>
              </a:rPr>
              <a:t>App reviews &amp; comments</a:t>
            </a:r>
          </a:p>
          <a:p>
            <a:pPr marL="227013" indent="-227013" eaLnBrk="0" hangingPunct="0">
              <a:lnSpc>
                <a:spcPct val="95000"/>
              </a:lnSpc>
              <a:spcBef>
                <a:spcPct val="20000"/>
              </a:spcBef>
              <a:buClr>
                <a:srgbClr val="000099"/>
              </a:buClr>
              <a:buSzPct val="80000"/>
              <a:buFont typeface="Times" pitchFamily="92" charset="0"/>
              <a:buChar char="•"/>
            </a:pPr>
            <a:endParaRPr lang="en-US" b="1" kern="0" dirty="0" smtClean="0">
              <a:solidFill>
                <a:srgbClr val="00B050"/>
              </a:solidFill>
              <a:latin typeface="Calibri" pitchFamily="34" charset="0"/>
              <a:cs typeface="ヒラギノ角ゴ Pro W3"/>
            </a:endParaRPr>
          </a:p>
          <a:p>
            <a:pPr marL="227013" indent="-227013" eaLnBrk="0" hangingPunct="0">
              <a:lnSpc>
                <a:spcPct val="95000"/>
              </a:lnSpc>
              <a:spcBef>
                <a:spcPct val="20000"/>
              </a:spcBef>
              <a:buClr>
                <a:srgbClr val="000099"/>
              </a:buClr>
              <a:buSzPct val="80000"/>
              <a:buFont typeface="Times" pitchFamily="92" charset="0"/>
              <a:buChar char="•"/>
            </a:pPr>
            <a:r>
              <a:rPr lang="en-US" b="1" kern="0" dirty="0" smtClean="0">
                <a:solidFill>
                  <a:srgbClr val="00B050"/>
                </a:solidFill>
                <a:latin typeface="Calibri" pitchFamily="34" charset="0"/>
                <a:cs typeface="ヒラギノ角ゴ Pro W3"/>
              </a:rPr>
              <a:t>Social sharing / community</a:t>
            </a:r>
          </a:p>
          <a:p>
            <a:pPr marL="227013" indent="-227013" eaLnBrk="0" hangingPunct="0">
              <a:lnSpc>
                <a:spcPct val="95000"/>
              </a:lnSpc>
              <a:spcBef>
                <a:spcPct val="20000"/>
              </a:spcBef>
              <a:buClr>
                <a:srgbClr val="000099"/>
              </a:buClr>
              <a:buSzPct val="80000"/>
              <a:buFont typeface="Times" pitchFamily="92" charset="0"/>
              <a:buChar char="•"/>
            </a:pPr>
            <a:endParaRPr lang="en-US" b="1" kern="0" dirty="0" smtClean="0">
              <a:solidFill>
                <a:srgbClr val="00B050"/>
              </a:solidFill>
              <a:latin typeface="Calibri" pitchFamily="34" charset="0"/>
              <a:cs typeface="ヒラギノ角ゴ Pro W3"/>
            </a:endParaRPr>
          </a:p>
          <a:p>
            <a:pPr marL="227013" indent="-227013" eaLnBrk="0" hangingPunct="0">
              <a:lnSpc>
                <a:spcPct val="95000"/>
              </a:lnSpc>
              <a:spcBef>
                <a:spcPct val="20000"/>
              </a:spcBef>
              <a:buClr>
                <a:srgbClr val="000099"/>
              </a:buClr>
              <a:buSzPct val="80000"/>
              <a:buFont typeface="Times" pitchFamily="92" charset="0"/>
              <a:buChar char="•"/>
            </a:pPr>
            <a:r>
              <a:rPr lang="en-US" b="1" kern="0" dirty="0" smtClean="0">
                <a:solidFill>
                  <a:srgbClr val="00B050"/>
                </a:solidFill>
                <a:latin typeface="Calibri" pitchFamily="34" charset="0"/>
                <a:cs typeface="ヒラギノ角ゴ Pro W3"/>
              </a:rPr>
              <a:t>Custom solutions</a:t>
            </a:r>
          </a:p>
          <a:p>
            <a:pPr marL="684213" lvl="1" indent="-227013" eaLnBrk="0" hangingPunct="0">
              <a:lnSpc>
                <a:spcPct val="95000"/>
              </a:lnSpc>
              <a:spcBef>
                <a:spcPct val="20000"/>
              </a:spcBef>
              <a:buClr>
                <a:srgbClr val="000099"/>
              </a:buClr>
              <a:buSzPct val="80000"/>
            </a:pPr>
            <a:endParaRPr kumimoji="0" lang="en-US" sz="2000" b="1" i="0" u="none" strike="noStrike" kern="0" cap="none" spc="0" normalizeH="0" dirty="0" smtClean="0">
              <a:ln>
                <a:noFill/>
              </a:ln>
              <a:solidFill>
                <a:srgbClr val="00B050"/>
              </a:solidFill>
              <a:effectLst/>
              <a:uLnTx/>
              <a:uFillTx/>
              <a:latin typeface="Calibri" pitchFamily="34" charset="0"/>
              <a:ea typeface="+mn-ea"/>
              <a:cs typeface="ヒラギノ角ゴ Pro W3"/>
            </a:endParaRPr>
          </a:p>
          <a:p>
            <a:pPr marL="227013" indent="-227013" eaLnBrk="0" hangingPunct="0">
              <a:lnSpc>
                <a:spcPct val="95000"/>
              </a:lnSpc>
              <a:spcBef>
                <a:spcPct val="20000"/>
              </a:spcBef>
              <a:buClr>
                <a:srgbClr val="000099"/>
              </a:buClr>
              <a:buSzPct val="80000"/>
              <a:buFont typeface="Times" pitchFamily="92" charset="0"/>
              <a:buChar char="•"/>
            </a:pPr>
            <a:endParaRPr lang="en-US" sz="2000" b="1" kern="0" dirty="0" smtClean="0">
              <a:solidFill>
                <a:srgbClr val="00B050"/>
              </a:solidFill>
              <a:latin typeface="Calibri" pitchFamily="34" charset="0"/>
              <a:cs typeface="ヒラギノ角ゴ Pro W3"/>
            </a:endParaRPr>
          </a:p>
          <a:p>
            <a:pPr marL="227013" indent="-227013" eaLnBrk="0" hangingPunct="0">
              <a:lnSpc>
                <a:spcPct val="95000"/>
              </a:lnSpc>
              <a:spcBef>
                <a:spcPct val="20000"/>
              </a:spcBef>
              <a:buClr>
                <a:srgbClr val="000099"/>
              </a:buClr>
              <a:buSzPct val="80000"/>
              <a:buFont typeface="Times" pitchFamily="92" charset="0"/>
              <a:buChar char="•"/>
            </a:pPr>
            <a:endParaRPr kumimoji="0" lang="en-US" sz="2000" b="0" i="0" u="none" strike="noStrike" kern="0" cap="none" spc="0" normalizeH="0" baseline="0" noProof="0" dirty="0" smtClean="0">
              <a:ln>
                <a:noFill/>
              </a:ln>
              <a:solidFill>
                <a:srgbClr val="00B050"/>
              </a:solidFill>
              <a:effectLst/>
              <a:uLnTx/>
              <a:uFillTx/>
              <a:latin typeface="Calibri" pitchFamily="34" charset="0"/>
              <a:ea typeface="+mn-ea"/>
              <a:cs typeface="ヒラギノ角ゴ Pro W3"/>
            </a:endParaRPr>
          </a:p>
        </p:txBody>
      </p:sp>
      <p:pic>
        <p:nvPicPr>
          <p:cNvPr id="8" name="Picture 3"/>
          <p:cNvPicPr>
            <a:picLocks noChangeAspect="1" noChangeArrowheads="1"/>
          </p:cNvPicPr>
          <p:nvPr/>
        </p:nvPicPr>
        <p:blipFill>
          <a:blip r:embed="rId4" cstate="print"/>
          <a:srcRect/>
          <a:stretch>
            <a:fillRect/>
          </a:stretch>
        </p:blipFill>
        <p:spPr bwMode="auto">
          <a:xfrm>
            <a:off x="7696199" y="152401"/>
            <a:ext cx="1249681" cy="97416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6" name="Picture 2"/>
          <p:cNvPicPr>
            <a:picLocks noChangeAspect="1" noChangeArrowheads="1"/>
          </p:cNvPicPr>
          <p:nvPr/>
        </p:nvPicPr>
        <p:blipFill>
          <a:blip r:embed="rId5" cstate="print"/>
          <a:srcRect/>
          <a:stretch>
            <a:fillRect/>
          </a:stretch>
        </p:blipFill>
        <p:spPr bwMode="auto">
          <a:xfrm>
            <a:off x="612459" y="1524000"/>
            <a:ext cx="2437332" cy="18135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9" name="Picture 5" descr="C:\Software\Bought-Pictures\iStock_000006855981XSmall.jpg"/>
          <p:cNvPicPr>
            <a:picLocks noChangeAspect="1" noChangeArrowheads="1"/>
          </p:cNvPicPr>
          <p:nvPr/>
        </p:nvPicPr>
        <p:blipFill>
          <a:blip r:embed="rId6" cstate="print"/>
          <a:srcRect/>
          <a:stretch>
            <a:fillRect/>
          </a:stretch>
        </p:blipFill>
        <p:spPr bwMode="auto">
          <a:xfrm>
            <a:off x="670560" y="4289598"/>
            <a:ext cx="2484120" cy="2476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20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20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fade">
                                      <p:cBhvr>
                                        <p:cTn id="16"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Best developer opportunity in eCommerce</a:t>
            </a:r>
          </a:p>
        </p:txBody>
      </p:sp>
      <p:pic>
        <p:nvPicPr>
          <p:cNvPr id="1026" name="Picture 2" descr="C:\Software\Bought-Pictures\iStock_000005753272XSmall.jpg"/>
          <p:cNvPicPr>
            <a:picLocks noChangeAspect="1" noChangeArrowheads="1"/>
          </p:cNvPicPr>
          <p:nvPr/>
        </p:nvPicPr>
        <p:blipFill>
          <a:blip r:embed="rId3" cstate="print"/>
          <a:srcRect/>
          <a:stretch>
            <a:fillRect/>
          </a:stretch>
        </p:blipFill>
        <p:spPr bwMode="auto">
          <a:xfrm>
            <a:off x="1899133" y="1459514"/>
            <a:ext cx="5205052" cy="518943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Vs1\tomawork\Projects\eBay\5632\iStock_000002185664XSmall.jpg"/>
          <p:cNvPicPr>
            <a:picLocks noChangeAspect="1" noChangeArrowheads="1"/>
          </p:cNvPicPr>
          <p:nvPr/>
        </p:nvPicPr>
        <p:blipFill>
          <a:blip r:embed="rId2" cstate="print"/>
          <a:srcRect/>
          <a:stretch>
            <a:fillRect/>
          </a:stretch>
        </p:blipFill>
        <p:spPr bwMode="auto">
          <a:xfrm>
            <a:off x="141286" y="2600186"/>
            <a:ext cx="3151456" cy="2091083"/>
          </a:xfrm>
          <a:prstGeom prst="rect">
            <a:avLst/>
          </a:prstGeom>
          <a:blipFill>
            <a:blip r:embed="rId3" cstate="print"/>
            <a:stretch>
              <a:fillRect/>
            </a:stretch>
          </a:blipFill>
          <a:ln w="12700">
            <a:solidFill>
              <a:srgbClr val="FFFFFF"/>
            </a:solidFill>
          </a:ln>
          <a:effectLst>
            <a:outerShdw blurRad="63500" sx="102000" sy="102000" algn="ctr" rotWithShape="0">
              <a:prstClr val="black">
                <a:alpha val="40000"/>
              </a:prstClr>
            </a:outerShdw>
          </a:effectLst>
        </p:spPr>
      </p:pic>
      <p:pic>
        <p:nvPicPr>
          <p:cNvPr id="10241" name="Picture 1" descr="\\Vs1\tomawork\Projects\eBay\5632\iStock_000007373879XSmall.jpg"/>
          <p:cNvPicPr>
            <a:picLocks noChangeAspect="1" noChangeArrowheads="1"/>
          </p:cNvPicPr>
          <p:nvPr/>
        </p:nvPicPr>
        <p:blipFill>
          <a:blip r:embed="rId4" cstate="print"/>
          <a:srcRect/>
          <a:stretch>
            <a:fillRect/>
          </a:stretch>
        </p:blipFill>
        <p:spPr bwMode="auto">
          <a:xfrm>
            <a:off x="2794608" y="3182904"/>
            <a:ext cx="2684024" cy="2643964"/>
          </a:xfrm>
          <a:prstGeom prst="rect">
            <a:avLst/>
          </a:prstGeom>
          <a:blipFill>
            <a:blip r:embed="rId3" cstate="print"/>
            <a:stretch>
              <a:fillRect/>
            </a:stretch>
          </a:blipFill>
          <a:ln w="12700">
            <a:solidFill>
              <a:srgbClr val="FFFFFF"/>
            </a:solidFill>
          </a:ln>
          <a:effectLst>
            <a:outerShdw blurRad="63500" sx="102000" sy="102000" algn="ctr" rotWithShape="0">
              <a:prstClr val="black">
                <a:alpha val="40000"/>
              </a:prstClr>
            </a:outerShdw>
          </a:effectLst>
        </p:spPr>
      </p:pic>
      <p:pic>
        <p:nvPicPr>
          <p:cNvPr id="2" name="Picture 2" descr="\\Vs1\tomawork\Projects\eBay\5632\iStock_000008295505XSmall.jpg"/>
          <p:cNvPicPr>
            <a:picLocks noChangeAspect="1" noChangeArrowheads="1"/>
          </p:cNvPicPr>
          <p:nvPr/>
        </p:nvPicPr>
        <p:blipFill>
          <a:blip r:embed="rId5" cstate="print"/>
          <a:srcRect/>
          <a:stretch>
            <a:fillRect/>
          </a:stretch>
        </p:blipFill>
        <p:spPr bwMode="auto">
          <a:xfrm>
            <a:off x="1566274" y="4955497"/>
            <a:ext cx="1887045" cy="1252110"/>
          </a:xfrm>
          <a:prstGeom prst="rect">
            <a:avLst/>
          </a:prstGeom>
          <a:blipFill>
            <a:blip r:embed="rId3" cstate="print"/>
            <a:stretch>
              <a:fillRect/>
            </a:stretch>
          </a:blipFill>
          <a:ln w="12700">
            <a:solidFill>
              <a:srgbClr val="FFFFFF"/>
            </a:solidFill>
          </a:ln>
          <a:effectLst>
            <a:outerShdw blurRad="63500" sx="102000" sy="102000" algn="ctr" rotWithShape="0">
              <a:prstClr val="black">
                <a:alpha val="40000"/>
              </a:prstClr>
            </a:outerShdw>
          </a:effectLst>
        </p:spPr>
      </p:pic>
      <p:sp>
        <p:nvSpPr>
          <p:cNvPr id="6" name="TextBox 5"/>
          <p:cNvSpPr txBox="1"/>
          <p:nvPr/>
        </p:nvSpPr>
        <p:spPr bwMode="gray">
          <a:xfrm>
            <a:off x="129401" y="1548761"/>
            <a:ext cx="8537326" cy="2000548"/>
          </a:xfrm>
          <a:prstGeom prst="rect">
            <a:avLst/>
          </a:prstGeom>
          <a:noFill/>
        </p:spPr>
        <p:txBody>
          <a:bodyPr wrap="square" rtlCol="0">
            <a:spAutoFit/>
          </a:bodyPr>
          <a:lstStyle/>
          <a:p>
            <a:r>
              <a:rPr kumimoji="0" lang="en-US" sz="6000" b="1" dirty="0" smtClean="0">
                <a:gradFill flip="none" rotWithShape="1">
                  <a:gsLst>
                    <a:gs pos="0">
                      <a:schemeClr val="bg1">
                        <a:lumMod val="20000"/>
                        <a:lumOff val="80000"/>
                      </a:schemeClr>
                    </a:gs>
                    <a:gs pos="100000">
                      <a:srgbClr val="FFFFFF">
                        <a:alpha val="0"/>
                      </a:srgbClr>
                    </a:gs>
                  </a:gsLst>
                  <a:lin ang="5400000" scaled="1"/>
                  <a:tileRect/>
                </a:gradFill>
                <a:ea typeface="+mn-ea"/>
                <a:cs typeface="Arial" charset="0"/>
              </a:rPr>
              <a:t>They </a:t>
            </a:r>
            <a:r>
              <a:rPr lang="en-US" sz="6000" b="1" dirty="0" smtClean="0">
                <a:gradFill flip="none" rotWithShape="1">
                  <a:gsLst>
                    <a:gs pos="0">
                      <a:schemeClr val="bg1">
                        <a:lumMod val="20000"/>
                        <a:lumOff val="80000"/>
                      </a:schemeClr>
                    </a:gs>
                    <a:gs pos="100000">
                      <a:srgbClr val="FFFFFF">
                        <a:alpha val="0"/>
                      </a:srgbClr>
                    </a:gs>
                  </a:gsLst>
                  <a:lin ang="5400000" scaled="1"/>
                  <a:tileRect/>
                </a:gradFill>
                <a:cs typeface="Arial" charset="0"/>
              </a:rPr>
              <a:t>LOVE eBay !!!!!!!!</a:t>
            </a:r>
            <a:endParaRPr kumimoji="0" lang="en-US" sz="6000" b="1" dirty="0" smtClean="0">
              <a:gradFill flip="none" rotWithShape="1">
                <a:gsLst>
                  <a:gs pos="0">
                    <a:schemeClr val="bg1">
                      <a:lumMod val="20000"/>
                      <a:lumOff val="80000"/>
                    </a:schemeClr>
                  </a:gs>
                  <a:gs pos="100000">
                    <a:srgbClr val="FFFFFF">
                      <a:alpha val="0"/>
                    </a:srgbClr>
                  </a:gs>
                </a:gsLst>
                <a:lin ang="5400000" scaled="1"/>
                <a:tileRect/>
              </a:gradFill>
              <a:ea typeface="+mn-ea"/>
              <a:cs typeface="Arial" charset="0"/>
            </a:endParaRPr>
          </a:p>
          <a:p>
            <a:endParaRPr lang="en-US" sz="3200" b="1" dirty="0" smtClean="0">
              <a:gradFill flip="none" rotWithShape="1">
                <a:gsLst>
                  <a:gs pos="0">
                    <a:schemeClr val="bg1">
                      <a:lumMod val="20000"/>
                      <a:lumOff val="80000"/>
                    </a:schemeClr>
                  </a:gs>
                  <a:gs pos="100000">
                    <a:srgbClr val="FFFFFF">
                      <a:alpha val="0"/>
                    </a:srgbClr>
                  </a:gs>
                </a:gsLst>
                <a:lin ang="5400000" scaled="1"/>
                <a:tileRect/>
              </a:gradFill>
              <a:ea typeface="+mn-ea"/>
              <a:cs typeface="Arial" charset="0"/>
            </a:endParaRPr>
          </a:p>
          <a:p>
            <a:endParaRPr lang="en-US" sz="3200" b="1" dirty="0">
              <a:gradFill flip="none" rotWithShape="1">
                <a:gsLst>
                  <a:gs pos="0">
                    <a:schemeClr val="bg1">
                      <a:lumMod val="20000"/>
                      <a:lumOff val="80000"/>
                    </a:schemeClr>
                  </a:gs>
                  <a:gs pos="100000">
                    <a:srgbClr val="FFFFFF">
                      <a:alpha val="0"/>
                    </a:srgbClr>
                  </a:gs>
                </a:gsLst>
                <a:lin ang="5400000" scaled="1"/>
                <a:tileRect/>
              </a:gradFill>
              <a:ea typeface="+mn-ea"/>
              <a:cs typeface="Arial" charset="0"/>
            </a:endParaRPr>
          </a:p>
        </p:txBody>
      </p:sp>
      <p:sp>
        <p:nvSpPr>
          <p:cNvPr id="4" name="Title 3"/>
          <p:cNvSpPr>
            <a:spLocks noGrp="1"/>
          </p:cNvSpPr>
          <p:nvPr>
            <p:ph type="title"/>
          </p:nvPr>
        </p:nvSpPr>
        <p:spPr/>
        <p:txBody>
          <a:bodyPr/>
          <a:lstStyle/>
          <a:p>
            <a:r>
              <a:rPr lang="en-US" dirty="0" smtClean="0"/>
              <a:t>Enthusiasts…</a:t>
            </a:r>
            <a:endParaRPr lang="en-US" dirty="0"/>
          </a:p>
        </p:txBody>
      </p:sp>
      <p:sp>
        <p:nvSpPr>
          <p:cNvPr id="10" name="Rectangle 9"/>
          <p:cNvSpPr/>
          <p:nvPr/>
        </p:nvSpPr>
        <p:spPr>
          <a:xfrm>
            <a:off x="259950" y="1875336"/>
            <a:ext cx="4905702" cy="620170"/>
          </a:xfrm>
          <a:prstGeom prst="rect">
            <a:avLst/>
          </a:prstGeom>
        </p:spPr>
        <p:txBody>
          <a:bodyPr wrap="none">
            <a:spAutoFit/>
          </a:bodyPr>
          <a:lstStyle/>
          <a:p>
            <a:pPr marL="228600" lvl="0" indent="-228600">
              <a:lnSpc>
                <a:spcPct val="85000"/>
              </a:lnSpc>
              <a:spcBef>
                <a:spcPts val="200"/>
              </a:spcBef>
              <a:spcAft>
                <a:spcPts val="600"/>
              </a:spcAft>
            </a:pPr>
            <a:r>
              <a:rPr lang="en-US" sz="4000" b="1" dirty="0" smtClean="0">
                <a:solidFill>
                  <a:srgbClr val="3E3E3E"/>
                </a:solidFill>
              </a:rPr>
              <a:t>They LOVE eBay!!!!!!!!</a:t>
            </a:r>
          </a:p>
        </p:txBody>
      </p:sp>
      <p:pic>
        <p:nvPicPr>
          <p:cNvPr id="10247" name="Picture 7" descr="J:\Tomas stuff from Server\image library\istock\iStock_000003485265XSmall.jpg"/>
          <p:cNvPicPr>
            <a:picLocks noChangeAspect="1" noChangeArrowheads="1"/>
          </p:cNvPicPr>
          <p:nvPr/>
        </p:nvPicPr>
        <p:blipFill>
          <a:blip r:embed="rId6" cstate="print"/>
          <a:srcRect/>
          <a:stretch>
            <a:fillRect/>
          </a:stretch>
        </p:blipFill>
        <p:spPr bwMode="auto">
          <a:xfrm>
            <a:off x="6698910" y="3472774"/>
            <a:ext cx="2240976" cy="1485746"/>
          </a:xfrm>
          <a:prstGeom prst="rect">
            <a:avLst/>
          </a:prstGeom>
          <a:blipFill>
            <a:blip r:embed="rId3" cstate="print"/>
            <a:stretch>
              <a:fillRect/>
            </a:stretch>
          </a:blipFill>
          <a:ln w="12700">
            <a:solidFill>
              <a:srgbClr val="FFFFFF"/>
            </a:solidFill>
          </a:ln>
          <a:effectLst>
            <a:outerShdw blurRad="63500" sx="102000" sy="102000" algn="ctr" rotWithShape="0">
              <a:prstClr val="black">
                <a:alpha val="40000"/>
              </a:prstClr>
            </a:outerShdw>
          </a:effectLst>
        </p:spPr>
      </p:pic>
      <p:pic>
        <p:nvPicPr>
          <p:cNvPr id="7" name="Picture 5" descr="\\Vs1\tomawork\Projects\eBay\5632\iStock_000002950111XSmall.jpg"/>
          <p:cNvPicPr>
            <a:picLocks noChangeAspect="1" noChangeArrowheads="1"/>
          </p:cNvPicPr>
          <p:nvPr/>
        </p:nvPicPr>
        <p:blipFill>
          <a:blip r:embed="rId7" cstate="print"/>
          <a:srcRect r="33650"/>
          <a:stretch>
            <a:fillRect/>
          </a:stretch>
        </p:blipFill>
        <p:spPr bwMode="auto">
          <a:xfrm>
            <a:off x="5596913" y="2478686"/>
            <a:ext cx="1586742" cy="1595299"/>
          </a:xfrm>
          <a:prstGeom prst="rect">
            <a:avLst/>
          </a:prstGeom>
          <a:blipFill>
            <a:blip r:embed="rId3" cstate="print"/>
            <a:stretch>
              <a:fillRect/>
            </a:stretch>
          </a:blipFill>
          <a:ln w="12700">
            <a:solidFill>
              <a:srgbClr val="FFFFFF"/>
            </a:solidFill>
          </a:ln>
          <a:effectLst>
            <a:outerShdw blurRad="63500" sx="102000" sy="102000" algn="ctr" rotWithShape="0">
              <a:prstClr val="black">
                <a:alpha val="40000"/>
              </a:prstClr>
            </a:outerShdw>
          </a:effectLst>
        </p:spPr>
      </p:pic>
      <p:pic>
        <p:nvPicPr>
          <p:cNvPr id="5" name="Picture 4" descr="\\Vs1\tomawork\Projects\eBay\5632\iStock_000006048423XSmall.jpg"/>
          <p:cNvPicPr>
            <a:picLocks noChangeAspect="1" noChangeArrowheads="1"/>
          </p:cNvPicPr>
          <p:nvPr/>
        </p:nvPicPr>
        <p:blipFill>
          <a:blip r:embed="rId8" cstate="print"/>
          <a:srcRect r="24762"/>
          <a:stretch>
            <a:fillRect/>
          </a:stretch>
        </p:blipFill>
        <p:spPr bwMode="auto">
          <a:xfrm>
            <a:off x="5492538" y="4469847"/>
            <a:ext cx="1963299" cy="1732170"/>
          </a:xfrm>
          <a:prstGeom prst="rect">
            <a:avLst/>
          </a:prstGeom>
          <a:blipFill>
            <a:blip r:embed="rId3" cstate="print"/>
            <a:stretch>
              <a:fillRect/>
            </a:stretch>
          </a:blipFill>
          <a:ln w="12700">
            <a:solidFill>
              <a:srgbClr val="FFFFFF"/>
            </a:solidFill>
          </a:ln>
          <a:effectLst>
            <a:outerShdw blurRad="63500" sx="102000" sy="102000" algn="ctr" rotWithShape="0">
              <a:prstClr val="black">
                <a:alpha val="40000"/>
              </a:prstClr>
            </a:outerShdw>
          </a:effectLst>
        </p:spPr>
      </p:pic>
      <p:sp>
        <p:nvSpPr>
          <p:cNvPr id="11" name="TextBox 10"/>
          <p:cNvSpPr txBox="1"/>
          <p:nvPr/>
        </p:nvSpPr>
        <p:spPr>
          <a:xfrm>
            <a:off x="3378630" y="1069383"/>
            <a:ext cx="2464231" cy="369332"/>
          </a:xfrm>
          <a:prstGeom prst="rect">
            <a:avLst/>
          </a:prstGeom>
          <a:noFill/>
        </p:spPr>
        <p:txBody>
          <a:bodyPr wrap="square" rtlCol="0">
            <a:spAutoFit/>
          </a:bodyPr>
          <a:lstStyle/>
          <a:p>
            <a:r>
              <a:rPr lang="en-US" dirty="0" smtClean="0"/>
              <a:t>It’s my Church!</a:t>
            </a:r>
            <a:endParaRPr lang="en-US" dirty="0"/>
          </a:p>
        </p:txBody>
      </p:sp>
      <p:sp>
        <p:nvSpPr>
          <p:cNvPr id="12" name="TextBox 11"/>
          <p:cNvSpPr txBox="1"/>
          <p:nvPr/>
        </p:nvSpPr>
        <p:spPr>
          <a:xfrm>
            <a:off x="6181240" y="1051301"/>
            <a:ext cx="2464231" cy="369332"/>
          </a:xfrm>
          <a:prstGeom prst="rect">
            <a:avLst/>
          </a:prstGeom>
          <a:noFill/>
        </p:spPr>
        <p:txBody>
          <a:bodyPr wrap="square" rtlCol="0">
            <a:spAutoFit/>
          </a:bodyPr>
          <a:lstStyle/>
          <a:p>
            <a:r>
              <a:rPr lang="en-US" dirty="0" smtClean="0"/>
              <a:t>It’s my breath!!</a:t>
            </a:r>
            <a:endParaRPr lang="en-US" dirty="0"/>
          </a:p>
        </p:txBody>
      </p:sp>
      <p:sp>
        <p:nvSpPr>
          <p:cNvPr id="13" name="TextBox 12"/>
          <p:cNvSpPr txBox="1"/>
          <p:nvPr/>
        </p:nvSpPr>
        <p:spPr>
          <a:xfrm>
            <a:off x="1064216" y="1296691"/>
            <a:ext cx="2464231" cy="369332"/>
          </a:xfrm>
          <a:prstGeom prst="rect">
            <a:avLst/>
          </a:prstGeom>
          <a:noFill/>
        </p:spPr>
        <p:txBody>
          <a:bodyPr wrap="square" rtlCol="0">
            <a:spAutoFit/>
          </a:bodyPr>
          <a:lstStyle/>
          <a:p>
            <a:r>
              <a:rPr lang="en-US" dirty="0" smtClean="0"/>
              <a:t>It’s my Passion</a:t>
            </a:r>
            <a:endParaRPr lang="en-US" dirty="0"/>
          </a:p>
        </p:txBody>
      </p:sp>
      <p:sp>
        <p:nvSpPr>
          <p:cNvPr id="14" name="TextBox 13"/>
          <p:cNvSpPr txBox="1"/>
          <p:nvPr/>
        </p:nvSpPr>
        <p:spPr>
          <a:xfrm>
            <a:off x="7175715" y="2275668"/>
            <a:ext cx="2464231" cy="369332"/>
          </a:xfrm>
          <a:prstGeom prst="rect">
            <a:avLst/>
          </a:prstGeom>
          <a:noFill/>
        </p:spPr>
        <p:txBody>
          <a:bodyPr wrap="square" rtlCol="0">
            <a:spAutoFit/>
          </a:bodyPr>
          <a:lstStyle/>
          <a:p>
            <a:r>
              <a:rPr lang="en-US" dirty="0" smtClean="0"/>
              <a:t>It’s my Hobby</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352425" y="0"/>
            <a:ext cx="8512175" cy="1117600"/>
          </a:xfrm>
        </p:spPr>
        <p:txBody>
          <a:bodyPr/>
          <a:lstStyle/>
          <a:p>
            <a:r>
              <a:rPr lang="en-US" dirty="0" smtClean="0"/>
              <a:t/>
            </a:r>
            <a:br>
              <a:rPr lang="en-US" dirty="0" smtClean="0"/>
            </a:br>
            <a:r>
              <a:rPr lang="en-US" dirty="0" smtClean="0"/>
              <a:t/>
            </a:r>
            <a:br>
              <a:rPr lang="en-US" dirty="0" smtClean="0"/>
            </a:br>
            <a:r>
              <a:rPr lang="en-US" dirty="0" smtClean="0"/>
              <a:t>2009 Recap: </a:t>
            </a:r>
            <a:br>
              <a:rPr lang="en-US" dirty="0" smtClean="0"/>
            </a:br>
            <a:r>
              <a:rPr lang="en-US" dirty="0" smtClean="0"/>
              <a:t>Open eBay Apps and Apps Center </a:t>
            </a:r>
            <a:br>
              <a:rPr lang="en-US" dirty="0" smtClean="0"/>
            </a:br>
            <a:endParaRPr lang="en-US" dirty="0"/>
          </a:p>
        </p:txBody>
      </p:sp>
      <p:sp>
        <p:nvSpPr>
          <p:cNvPr id="38" name="Content Placeholder 37"/>
          <p:cNvSpPr>
            <a:spLocks noGrp="1"/>
          </p:cNvSpPr>
          <p:nvPr>
            <p:ph sz="half" idx="1"/>
          </p:nvPr>
        </p:nvSpPr>
        <p:spPr>
          <a:xfrm>
            <a:off x="298638" y="1650101"/>
            <a:ext cx="4355873" cy="5006748"/>
          </a:xfrm>
        </p:spPr>
        <p:txBody>
          <a:bodyPr/>
          <a:lstStyle/>
          <a:p>
            <a:r>
              <a:rPr lang="en-US" dirty="0" smtClean="0"/>
              <a:t>40+ Apps in 8 categories, growing monthly</a:t>
            </a:r>
          </a:p>
          <a:p>
            <a:pPr>
              <a:buClr>
                <a:srgbClr val="003366"/>
              </a:buClr>
            </a:pPr>
            <a:r>
              <a:rPr lang="en-US" dirty="0" smtClean="0"/>
              <a:t>90k subscriptions</a:t>
            </a:r>
          </a:p>
          <a:p>
            <a:pPr>
              <a:buClr>
                <a:srgbClr val="003366"/>
              </a:buClr>
            </a:pPr>
            <a:r>
              <a:rPr lang="en-US" dirty="0" smtClean="0"/>
              <a:t>Several Developers </a:t>
            </a:r>
            <a:br>
              <a:rPr lang="en-US" dirty="0" smtClean="0"/>
            </a:br>
            <a:r>
              <a:rPr lang="en-US" dirty="0" smtClean="0"/>
              <a:t>on their 3</a:t>
            </a:r>
            <a:r>
              <a:rPr lang="en-US" baseline="30000" dirty="0" smtClean="0"/>
              <a:t>rd</a:t>
            </a:r>
            <a:r>
              <a:rPr lang="en-US" dirty="0" smtClean="0"/>
              <a:t> apps!</a:t>
            </a:r>
          </a:p>
          <a:p>
            <a:pPr>
              <a:buClr>
                <a:srgbClr val="003366"/>
              </a:buClr>
            </a:pPr>
            <a:r>
              <a:rPr lang="en-US" dirty="0" smtClean="0"/>
              <a:t>Access to millions</a:t>
            </a:r>
            <a:br>
              <a:rPr lang="en-US" dirty="0" smtClean="0"/>
            </a:br>
            <a:r>
              <a:rPr lang="en-US" dirty="0" smtClean="0"/>
              <a:t>of eBay Sellers</a:t>
            </a:r>
          </a:p>
          <a:p>
            <a:endParaRPr lang="en-US" dirty="0" smtClean="0"/>
          </a:p>
          <a:p>
            <a:endParaRPr lang="en-US" dirty="0"/>
          </a:p>
        </p:txBody>
      </p:sp>
      <p:grpSp>
        <p:nvGrpSpPr>
          <p:cNvPr id="2" name="Group 4"/>
          <p:cNvGrpSpPr/>
          <p:nvPr/>
        </p:nvGrpSpPr>
        <p:grpSpPr>
          <a:xfrm>
            <a:off x="4028982" y="1621261"/>
            <a:ext cx="4103915" cy="4976587"/>
            <a:chOff x="393700" y="2324100"/>
            <a:chExt cx="3797300" cy="4102100"/>
          </a:xfrm>
        </p:grpSpPr>
        <p:sp>
          <p:nvSpPr>
            <p:cNvPr id="6" name="Rectangle 36"/>
            <p:cNvSpPr>
              <a:spLocks noChangeArrowheads="1"/>
            </p:cNvSpPr>
            <p:nvPr/>
          </p:nvSpPr>
          <p:spPr bwMode="auto">
            <a:xfrm>
              <a:off x="393700" y="2324100"/>
              <a:ext cx="3797300" cy="4102100"/>
            </a:xfrm>
            <a:prstGeom prst="rect">
              <a:avLst/>
            </a:prstGeom>
            <a:noFill/>
            <a:ln w="25400">
              <a:solidFill>
                <a:schemeClr val="tx1"/>
              </a:solidFill>
              <a:miter lim="800000"/>
              <a:headEnd/>
              <a:tailEnd/>
            </a:ln>
          </p:spPr>
          <p:txBody>
            <a:bodyPr wrap="none" anchor="ctr"/>
            <a:lstStyle/>
            <a:p>
              <a:endParaRPr lang="en-US" sz="2400" dirty="0"/>
            </a:p>
          </p:txBody>
        </p:sp>
        <p:pic>
          <p:nvPicPr>
            <p:cNvPr id="7" name="Picture 5" descr="terapeak">
              <a:hlinkClick r:id="rId4"/>
            </p:cNvPr>
            <p:cNvPicPr>
              <a:picLocks noChangeAspect="1" noChangeArrowheads="1"/>
            </p:cNvPicPr>
            <p:nvPr/>
          </p:nvPicPr>
          <p:blipFill>
            <a:blip r:embed="rId5" cstate="print"/>
            <a:srcRect/>
            <a:stretch>
              <a:fillRect/>
            </a:stretch>
          </p:blipFill>
          <p:spPr bwMode="auto">
            <a:xfrm>
              <a:off x="581628" y="2762250"/>
              <a:ext cx="966787" cy="265113"/>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514624" y="5348288"/>
              <a:ext cx="1071562" cy="441325"/>
            </a:xfrm>
            <a:prstGeom prst="rect">
              <a:avLst/>
            </a:prstGeom>
            <a:noFill/>
            <a:ln w="9525">
              <a:noFill/>
              <a:miter lim="800000"/>
              <a:headEnd/>
              <a:tailEnd/>
            </a:ln>
          </p:spPr>
        </p:pic>
        <p:pic>
          <p:nvPicPr>
            <p:cNvPr id="9" name="Picture 7"/>
            <p:cNvPicPr>
              <a:picLocks noChangeAspect="1" noChangeArrowheads="1"/>
            </p:cNvPicPr>
            <p:nvPr/>
          </p:nvPicPr>
          <p:blipFill>
            <a:blip r:embed="rId7" cstate="print"/>
            <a:srcRect/>
            <a:stretch>
              <a:fillRect/>
            </a:stretch>
          </p:blipFill>
          <p:spPr bwMode="auto">
            <a:xfrm>
              <a:off x="567613" y="4926013"/>
              <a:ext cx="1350962" cy="233362"/>
            </a:xfrm>
            <a:prstGeom prst="rect">
              <a:avLst/>
            </a:prstGeom>
            <a:noFill/>
            <a:ln w="9525">
              <a:noFill/>
              <a:miter lim="800000"/>
              <a:headEnd/>
              <a:tailEnd/>
            </a:ln>
          </p:spPr>
        </p:pic>
        <p:pic>
          <p:nvPicPr>
            <p:cNvPr id="10" name="Picture 8"/>
            <p:cNvPicPr>
              <a:picLocks noChangeAspect="1" noChangeArrowheads="1"/>
            </p:cNvPicPr>
            <p:nvPr/>
          </p:nvPicPr>
          <p:blipFill>
            <a:blip r:embed="rId8" cstate="print"/>
            <a:srcRect/>
            <a:stretch>
              <a:fillRect/>
            </a:stretch>
          </p:blipFill>
          <p:spPr bwMode="auto">
            <a:xfrm>
              <a:off x="565368" y="4216400"/>
              <a:ext cx="450850" cy="558800"/>
            </a:xfrm>
            <a:prstGeom prst="rect">
              <a:avLst/>
            </a:prstGeom>
            <a:noFill/>
            <a:ln w="9525">
              <a:noFill/>
              <a:miter lim="800000"/>
              <a:headEnd/>
              <a:tailEnd/>
            </a:ln>
          </p:spPr>
        </p:pic>
        <p:pic>
          <p:nvPicPr>
            <p:cNvPr id="11" name="Picture 9"/>
            <p:cNvPicPr>
              <a:picLocks noChangeAspect="1" noChangeArrowheads="1"/>
            </p:cNvPicPr>
            <p:nvPr/>
          </p:nvPicPr>
          <p:blipFill>
            <a:blip r:embed="rId9" cstate="print"/>
            <a:srcRect/>
            <a:stretch>
              <a:fillRect/>
            </a:stretch>
          </p:blipFill>
          <p:spPr bwMode="auto">
            <a:xfrm>
              <a:off x="570514" y="2458528"/>
              <a:ext cx="957263" cy="242887"/>
            </a:xfrm>
            <a:prstGeom prst="rect">
              <a:avLst/>
            </a:prstGeom>
            <a:noFill/>
            <a:ln w="9525">
              <a:noFill/>
              <a:miter lim="800000"/>
              <a:headEnd/>
              <a:tailEnd/>
            </a:ln>
          </p:spPr>
        </p:pic>
        <p:pic>
          <p:nvPicPr>
            <p:cNvPr id="12" name="Picture 10"/>
            <p:cNvPicPr>
              <a:picLocks noChangeAspect="1" noChangeArrowheads="1"/>
            </p:cNvPicPr>
            <p:nvPr/>
          </p:nvPicPr>
          <p:blipFill>
            <a:blip r:embed="rId10" cstate="print"/>
            <a:srcRect/>
            <a:stretch>
              <a:fillRect/>
            </a:stretch>
          </p:blipFill>
          <p:spPr bwMode="auto">
            <a:xfrm>
              <a:off x="1725886" y="5346700"/>
              <a:ext cx="441325" cy="311150"/>
            </a:xfrm>
            <a:prstGeom prst="rect">
              <a:avLst/>
            </a:prstGeom>
            <a:noFill/>
            <a:ln w="9525">
              <a:noFill/>
              <a:miter lim="800000"/>
              <a:headEnd/>
              <a:tailEnd/>
            </a:ln>
          </p:spPr>
        </p:pic>
        <p:pic>
          <p:nvPicPr>
            <p:cNvPr id="13" name="Picture 11"/>
            <p:cNvPicPr>
              <a:picLocks noChangeAspect="1" noChangeArrowheads="1"/>
            </p:cNvPicPr>
            <p:nvPr/>
          </p:nvPicPr>
          <p:blipFill>
            <a:blip r:embed="rId11" cstate="print"/>
            <a:srcRect/>
            <a:stretch>
              <a:fillRect/>
            </a:stretch>
          </p:blipFill>
          <p:spPr bwMode="auto">
            <a:xfrm>
              <a:off x="1438275" y="3059113"/>
              <a:ext cx="809625" cy="382587"/>
            </a:xfrm>
            <a:prstGeom prst="rect">
              <a:avLst/>
            </a:prstGeom>
            <a:noFill/>
            <a:ln w="9525">
              <a:noFill/>
              <a:miter lim="800000"/>
              <a:headEnd/>
              <a:tailEnd/>
            </a:ln>
          </p:spPr>
        </p:pic>
        <p:pic>
          <p:nvPicPr>
            <p:cNvPr id="14" name="Picture 12"/>
            <p:cNvPicPr>
              <a:picLocks noChangeAspect="1" noChangeArrowheads="1"/>
            </p:cNvPicPr>
            <p:nvPr/>
          </p:nvPicPr>
          <p:blipFill>
            <a:blip r:embed="rId12" cstate="print"/>
            <a:srcRect/>
            <a:stretch>
              <a:fillRect/>
            </a:stretch>
          </p:blipFill>
          <p:spPr bwMode="auto">
            <a:xfrm>
              <a:off x="1169002" y="4554538"/>
              <a:ext cx="1030287" cy="220662"/>
            </a:xfrm>
            <a:prstGeom prst="rect">
              <a:avLst/>
            </a:prstGeom>
            <a:noFill/>
            <a:ln w="9525">
              <a:noFill/>
              <a:miter lim="800000"/>
              <a:headEnd/>
              <a:tailEnd/>
            </a:ln>
          </p:spPr>
        </p:pic>
        <p:pic>
          <p:nvPicPr>
            <p:cNvPr id="15" name="Picture 13"/>
            <p:cNvPicPr>
              <a:picLocks noChangeAspect="1" noChangeArrowheads="1"/>
            </p:cNvPicPr>
            <p:nvPr/>
          </p:nvPicPr>
          <p:blipFill>
            <a:blip r:embed="rId13" cstate="print"/>
            <a:srcRect/>
            <a:stretch>
              <a:fillRect/>
            </a:stretch>
          </p:blipFill>
          <p:spPr bwMode="auto">
            <a:xfrm>
              <a:off x="2287588" y="3246438"/>
              <a:ext cx="1020762" cy="131762"/>
            </a:xfrm>
            <a:prstGeom prst="rect">
              <a:avLst/>
            </a:prstGeom>
            <a:noFill/>
            <a:ln w="9525">
              <a:noFill/>
              <a:miter lim="800000"/>
              <a:headEnd/>
              <a:tailEnd/>
            </a:ln>
          </p:spPr>
        </p:pic>
        <p:pic>
          <p:nvPicPr>
            <p:cNvPr id="16" name="Picture 14"/>
            <p:cNvPicPr>
              <a:picLocks noChangeAspect="1" noChangeArrowheads="1"/>
            </p:cNvPicPr>
            <p:nvPr/>
          </p:nvPicPr>
          <p:blipFill>
            <a:blip r:embed="rId14" cstate="print"/>
            <a:srcRect/>
            <a:stretch>
              <a:fillRect/>
            </a:stretch>
          </p:blipFill>
          <p:spPr bwMode="auto">
            <a:xfrm>
              <a:off x="1112782" y="4235450"/>
              <a:ext cx="1044575" cy="234950"/>
            </a:xfrm>
            <a:prstGeom prst="rect">
              <a:avLst/>
            </a:prstGeom>
            <a:noFill/>
            <a:ln w="9525">
              <a:noFill/>
              <a:miter lim="800000"/>
              <a:headEnd/>
              <a:tailEnd/>
            </a:ln>
          </p:spPr>
        </p:pic>
        <p:pic>
          <p:nvPicPr>
            <p:cNvPr id="17" name="Picture 15"/>
            <p:cNvPicPr>
              <a:picLocks noChangeAspect="1" noChangeArrowheads="1"/>
            </p:cNvPicPr>
            <p:nvPr/>
          </p:nvPicPr>
          <p:blipFill>
            <a:blip r:embed="rId15" cstate="print"/>
            <a:srcRect/>
            <a:stretch>
              <a:fillRect/>
            </a:stretch>
          </p:blipFill>
          <p:spPr bwMode="auto">
            <a:xfrm>
              <a:off x="577467" y="5845175"/>
              <a:ext cx="850900" cy="244475"/>
            </a:xfrm>
            <a:prstGeom prst="rect">
              <a:avLst/>
            </a:prstGeom>
            <a:noFill/>
            <a:ln w="9525">
              <a:noFill/>
              <a:miter lim="800000"/>
              <a:headEnd/>
              <a:tailEnd/>
            </a:ln>
          </p:spPr>
        </p:pic>
        <p:pic>
          <p:nvPicPr>
            <p:cNvPr id="18" name="Picture 16"/>
            <p:cNvPicPr>
              <a:picLocks noChangeAspect="1" noChangeArrowheads="1"/>
            </p:cNvPicPr>
            <p:nvPr/>
          </p:nvPicPr>
          <p:blipFill>
            <a:blip r:embed="rId16" cstate="print"/>
            <a:srcRect/>
            <a:stretch>
              <a:fillRect/>
            </a:stretch>
          </p:blipFill>
          <p:spPr bwMode="auto">
            <a:xfrm>
              <a:off x="3148013" y="5314950"/>
              <a:ext cx="809625" cy="444500"/>
            </a:xfrm>
            <a:prstGeom prst="rect">
              <a:avLst/>
            </a:prstGeom>
            <a:noFill/>
            <a:ln w="9525">
              <a:noFill/>
              <a:miter lim="800000"/>
              <a:headEnd/>
              <a:tailEnd/>
            </a:ln>
          </p:spPr>
        </p:pic>
        <p:pic>
          <p:nvPicPr>
            <p:cNvPr id="19" name="Picture 17"/>
            <p:cNvPicPr>
              <a:picLocks noChangeAspect="1" noChangeArrowheads="1"/>
            </p:cNvPicPr>
            <p:nvPr/>
          </p:nvPicPr>
          <p:blipFill>
            <a:blip r:embed="rId17" cstate="print"/>
            <a:srcRect/>
            <a:stretch>
              <a:fillRect/>
            </a:stretch>
          </p:blipFill>
          <p:spPr bwMode="auto">
            <a:xfrm>
              <a:off x="2354263" y="4525963"/>
              <a:ext cx="817562" cy="249237"/>
            </a:xfrm>
            <a:prstGeom prst="rect">
              <a:avLst/>
            </a:prstGeom>
            <a:noFill/>
            <a:ln w="9525">
              <a:noFill/>
              <a:miter lim="800000"/>
              <a:headEnd/>
              <a:tailEnd/>
            </a:ln>
          </p:spPr>
        </p:pic>
        <p:pic>
          <p:nvPicPr>
            <p:cNvPr id="20" name="Picture 18"/>
            <p:cNvPicPr>
              <a:picLocks noChangeAspect="1" noChangeArrowheads="1"/>
            </p:cNvPicPr>
            <p:nvPr/>
          </p:nvPicPr>
          <p:blipFill>
            <a:blip r:embed="rId18" cstate="print"/>
            <a:srcRect/>
            <a:stretch>
              <a:fillRect/>
            </a:stretch>
          </p:blipFill>
          <p:spPr bwMode="auto">
            <a:xfrm>
              <a:off x="2354263" y="4208463"/>
              <a:ext cx="833437" cy="261937"/>
            </a:xfrm>
            <a:prstGeom prst="rect">
              <a:avLst/>
            </a:prstGeom>
            <a:noFill/>
            <a:ln w="9525">
              <a:noFill/>
              <a:miter lim="800000"/>
              <a:headEnd/>
              <a:tailEnd/>
            </a:ln>
          </p:spPr>
        </p:pic>
        <p:pic>
          <p:nvPicPr>
            <p:cNvPr id="21" name="Picture 19"/>
            <p:cNvPicPr>
              <a:picLocks noChangeAspect="1" noChangeArrowheads="1"/>
            </p:cNvPicPr>
            <p:nvPr/>
          </p:nvPicPr>
          <p:blipFill>
            <a:blip r:embed="rId19" cstate="print"/>
            <a:srcRect/>
            <a:stretch>
              <a:fillRect/>
            </a:stretch>
          </p:blipFill>
          <p:spPr bwMode="auto">
            <a:xfrm>
              <a:off x="2144274" y="4879975"/>
              <a:ext cx="661987" cy="404813"/>
            </a:xfrm>
            <a:prstGeom prst="rect">
              <a:avLst/>
            </a:prstGeom>
            <a:noFill/>
            <a:ln w="9525">
              <a:noFill/>
              <a:miter lim="800000"/>
              <a:headEnd/>
              <a:tailEnd/>
            </a:ln>
          </p:spPr>
        </p:pic>
        <p:pic>
          <p:nvPicPr>
            <p:cNvPr id="22" name="Picture 20"/>
            <p:cNvPicPr>
              <a:picLocks noChangeAspect="1" noChangeArrowheads="1"/>
            </p:cNvPicPr>
            <p:nvPr/>
          </p:nvPicPr>
          <p:blipFill>
            <a:blip r:embed="rId20" cstate="print"/>
            <a:srcRect/>
            <a:stretch>
              <a:fillRect/>
            </a:stretch>
          </p:blipFill>
          <p:spPr bwMode="auto">
            <a:xfrm>
              <a:off x="1365250" y="3646488"/>
              <a:ext cx="882650" cy="401637"/>
            </a:xfrm>
            <a:prstGeom prst="rect">
              <a:avLst/>
            </a:prstGeom>
            <a:noFill/>
            <a:ln w="9525">
              <a:noFill/>
              <a:miter lim="800000"/>
              <a:headEnd/>
              <a:tailEnd/>
            </a:ln>
          </p:spPr>
        </p:pic>
        <p:pic>
          <p:nvPicPr>
            <p:cNvPr id="23" name="Picture 21"/>
            <p:cNvPicPr>
              <a:picLocks noChangeAspect="1" noChangeArrowheads="1"/>
            </p:cNvPicPr>
            <p:nvPr/>
          </p:nvPicPr>
          <p:blipFill>
            <a:blip r:embed="rId21" cstate="print"/>
            <a:srcRect/>
            <a:stretch>
              <a:fillRect/>
            </a:stretch>
          </p:blipFill>
          <p:spPr bwMode="auto">
            <a:xfrm>
              <a:off x="2386013" y="5354638"/>
              <a:ext cx="661987" cy="442912"/>
            </a:xfrm>
            <a:prstGeom prst="rect">
              <a:avLst/>
            </a:prstGeom>
            <a:noFill/>
            <a:ln w="9525">
              <a:noFill/>
              <a:miter lim="800000"/>
              <a:headEnd/>
              <a:tailEnd/>
            </a:ln>
          </p:spPr>
        </p:pic>
        <p:pic>
          <p:nvPicPr>
            <p:cNvPr id="24" name="Picture 22"/>
            <p:cNvPicPr>
              <a:picLocks noChangeAspect="1" noChangeArrowheads="1"/>
            </p:cNvPicPr>
            <p:nvPr/>
          </p:nvPicPr>
          <p:blipFill>
            <a:blip r:embed="rId22" cstate="print"/>
            <a:srcRect/>
            <a:stretch>
              <a:fillRect/>
            </a:stretch>
          </p:blipFill>
          <p:spPr bwMode="auto">
            <a:xfrm>
              <a:off x="3325813" y="2476500"/>
              <a:ext cx="666750" cy="479425"/>
            </a:xfrm>
            <a:prstGeom prst="rect">
              <a:avLst/>
            </a:prstGeom>
            <a:noFill/>
            <a:ln w="9525">
              <a:noFill/>
              <a:miter lim="800000"/>
              <a:headEnd/>
              <a:tailEnd/>
            </a:ln>
          </p:spPr>
        </p:pic>
        <p:pic>
          <p:nvPicPr>
            <p:cNvPr id="25" name="Picture 23"/>
            <p:cNvPicPr>
              <a:picLocks noChangeAspect="1" noChangeArrowheads="1"/>
            </p:cNvPicPr>
            <p:nvPr/>
          </p:nvPicPr>
          <p:blipFill>
            <a:blip r:embed="rId23" cstate="print"/>
            <a:srcRect/>
            <a:stretch>
              <a:fillRect/>
            </a:stretch>
          </p:blipFill>
          <p:spPr bwMode="auto">
            <a:xfrm>
              <a:off x="511246" y="3582136"/>
              <a:ext cx="717550" cy="495300"/>
            </a:xfrm>
            <a:prstGeom prst="rect">
              <a:avLst/>
            </a:prstGeom>
            <a:noFill/>
            <a:ln w="9525">
              <a:noFill/>
              <a:miter lim="800000"/>
              <a:headEnd/>
              <a:tailEnd/>
            </a:ln>
          </p:spPr>
        </p:pic>
        <p:pic>
          <p:nvPicPr>
            <p:cNvPr id="26" name="Picture 24"/>
            <p:cNvPicPr>
              <a:picLocks noChangeAspect="1" noChangeArrowheads="1"/>
            </p:cNvPicPr>
            <p:nvPr/>
          </p:nvPicPr>
          <p:blipFill>
            <a:blip r:embed="rId24" cstate="print"/>
            <a:srcRect/>
            <a:stretch>
              <a:fillRect/>
            </a:stretch>
          </p:blipFill>
          <p:spPr bwMode="auto">
            <a:xfrm>
              <a:off x="2360613" y="3573463"/>
              <a:ext cx="661987" cy="490537"/>
            </a:xfrm>
            <a:prstGeom prst="rect">
              <a:avLst/>
            </a:prstGeom>
            <a:noFill/>
            <a:ln w="9525">
              <a:noFill/>
              <a:miter lim="800000"/>
              <a:headEnd/>
              <a:tailEnd/>
            </a:ln>
          </p:spPr>
        </p:pic>
        <p:pic>
          <p:nvPicPr>
            <p:cNvPr id="27" name="Picture 25"/>
            <p:cNvPicPr>
              <a:picLocks noChangeAspect="1" noChangeArrowheads="1"/>
            </p:cNvPicPr>
            <p:nvPr/>
          </p:nvPicPr>
          <p:blipFill>
            <a:blip r:embed="rId25" cstate="print"/>
            <a:srcRect/>
            <a:stretch>
              <a:fillRect/>
            </a:stretch>
          </p:blipFill>
          <p:spPr bwMode="auto">
            <a:xfrm>
              <a:off x="528582" y="3014663"/>
              <a:ext cx="850900" cy="492125"/>
            </a:xfrm>
            <a:prstGeom prst="rect">
              <a:avLst/>
            </a:prstGeom>
            <a:noFill/>
            <a:ln w="9525">
              <a:noFill/>
              <a:miter lim="800000"/>
              <a:headEnd/>
              <a:tailEnd/>
            </a:ln>
          </p:spPr>
        </p:pic>
        <p:pic>
          <p:nvPicPr>
            <p:cNvPr id="28" name="Picture 26"/>
            <p:cNvPicPr>
              <a:picLocks noChangeAspect="1" noChangeArrowheads="1"/>
            </p:cNvPicPr>
            <p:nvPr/>
          </p:nvPicPr>
          <p:blipFill>
            <a:blip r:embed="rId26" cstate="print"/>
            <a:srcRect/>
            <a:stretch>
              <a:fillRect/>
            </a:stretch>
          </p:blipFill>
          <p:spPr bwMode="auto">
            <a:xfrm>
              <a:off x="3276600" y="3619500"/>
              <a:ext cx="647700" cy="431800"/>
            </a:xfrm>
            <a:prstGeom prst="rect">
              <a:avLst/>
            </a:prstGeom>
            <a:noFill/>
            <a:ln w="9525">
              <a:noFill/>
              <a:miter lim="800000"/>
              <a:headEnd/>
              <a:tailEnd/>
            </a:ln>
          </p:spPr>
        </p:pic>
        <p:pic>
          <p:nvPicPr>
            <p:cNvPr id="29" name="Picture 27"/>
            <p:cNvPicPr>
              <a:picLocks noChangeAspect="1" noChangeArrowheads="1"/>
            </p:cNvPicPr>
            <p:nvPr/>
          </p:nvPicPr>
          <p:blipFill>
            <a:blip r:embed="rId27" cstate="print"/>
            <a:srcRect/>
            <a:stretch>
              <a:fillRect/>
            </a:stretch>
          </p:blipFill>
          <p:spPr bwMode="auto">
            <a:xfrm>
              <a:off x="3338513" y="2959100"/>
              <a:ext cx="671512" cy="495300"/>
            </a:xfrm>
            <a:prstGeom prst="rect">
              <a:avLst/>
            </a:prstGeom>
            <a:noFill/>
            <a:ln w="9525">
              <a:noFill/>
              <a:miter lim="800000"/>
              <a:headEnd/>
              <a:tailEnd/>
            </a:ln>
          </p:spPr>
        </p:pic>
        <p:pic>
          <p:nvPicPr>
            <p:cNvPr id="30" name="Picture 29"/>
            <p:cNvPicPr>
              <a:picLocks noChangeAspect="1" noChangeArrowheads="1"/>
            </p:cNvPicPr>
            <p:nvPr/>
          </p:nvPicPr>
          <p:blipFill>
            <a:blip r:embed="rId28" cstate="print"/>
            <a:srcRect/>
            <a:stretch>
              <a:fillRect/>
            </a:stretch>
          </p:blipFill>
          <p:spPr bwMode="auto">
            <a:xfrm>
              <a:off x="1552575" y="2427288"/>
              <a:ext cx="892175" cy="646112"/>
            </a:xfrm>
            <a:prstGeom prst="rect">
              <a:avLst/>
            </a:prstGeom>
            <a:noFill/>
            <a:ln w="9525">
              <a:noFill/>
              <a:miter lim="800000"/>
              <a:headEnd/>
              <a:tailEnd/>
            </a:ln>
          </p:spPr>
        </p:pic>
        <p:pic>
          <p:nvPicPr>
            <p:cNvPr id="31" name="Picture 30"/>
            <p:cNvPicPr>
              <a:picLocks noChangeAspect="1" noChangeArrowheads="1"/>
            </p:cNvPicPr>
            <p:nvPr/>
          </p:nvPicPr>
          <p:blipFill>
            <a:blip r:embed="rId29" cstate="print"/>
            <a:srcRect/>
            <a:stretch>
              <a:fillRect/>
            </a:stretch>
          </p:blipFill>
          <p:spPr bwMode="auto">
            <a:xfrm>
              <a:off x="2403475" y="2484438"/>
              <a:ext cx="788988" cy="569912"/>
            </a:xfrm>
            <a:prstGeom prst="rect">
              <a:avLst/>
            </a:prstGeom>
            <a:noFill/>
            <a:ln w="9525">
              <a:noFill/>
              <a:miter lim="800000"/>
              <a:headEnd/>
              <a:tailEnd/>
            </a:ln>
          </p:spPr>
        </p:pic>
        <p:pic>
          <p:nvPicPr>
            <p:cNvPr id="32" name="Picture 31"/>
            <p:cNvPicPr>
              <a:picLocks noChangeAspect="1" noChangeArrowheads="1"/>
            </p:cNvPicPr>
            <p:nvPr/>
          </p:nvPicPr>
          <p:blipFill>
            <a:blip r:embed="rId30" cstate="print"/>
            <a:srcRect/>
            <a:stretch>
              <a:fillRect/>
            </a:stretch>
          </p:blipFill>
          <p:spPr bwMode="auto">
            <a:xfrm>
              <a:off x="1538288" y="5694363"/>
              <a:ext cx="754062" cy="554037"/>
            </a:xfrm>
            <a:prstGeom prst="rect">
              <a:avLst/>
            </a:prstGeom>
            <a:solidFill>
              <a:schemeClr val="bg1"/>
            </a:solidFill>
            <a:ln w="9525">
              <a:noFill/>
              <a:miter lim="800000"/>
              <a:headEnd/>
              <a:tailEnd/>
            </a:ln>
          </p:spPr>
        </p:pic>
        <p:pic>
          <p:nvPicPr>
            <p:cNvPr id="33" name="Picture 32"/>
            <p:cNvPicPr>
              <a:picLocks noChangeAspect="1" noChangeArrowheads="1"/>
            </p:cNvPicPr>
            <p:nvPr/>
          </p:nvPicPr>
          <p:blipFill>
            <a:blip r:embed="rId31" cstate="print"/>
            <a:srcRect/>
            <a:stretch>
              <a:fillRect/>
            </a:stretch>
          </p:blipFill>
          <p:spPr bwMode="auto">
            <a:xfrm>
              <a:off x="2387600" y="5788025"/>
              <a:ext cx="703263" cy="473075"/>
            </a:xfrm>
            <a:prstGeom prst="rect">
              <a:avLst/>
            </a:prstGeom>
            <a:noFill/>
            <a:ln w="9525">
              <a:noFill/>
              <a:miter lim="800000"/>
              <a:headEnd/>
              <a:tailEnd/>
            </a:ln>
          </p:spPr>
        </p:pic>
        <p:pic>
          <p:nvPicPr>
            <p:cNvPr id="34" name="Picture 33"/>
            <p:cNvPicPr>
              <a:picLocks noChangeAspect="1" noChangeArrowheads="1"/>
            </p:cNvPicPr>
            <p:nvPr/>
          </p:nvPicPr>
          <p:blipFill>
            <a:blip r:embed="rId32" cstate="print"/>
            <a:srcRect/>
            <a:stretch>
              <a:fillRect/>
            </a:stretch>
          </p:blipFill>
          <p:spPr bwMode="auto">
            <a:xfrm>
              <a:off x="3298825" y="5878513"/>
              <a:ext cx="606425" cy="420687"/>
            </a:xfrm>
            <a:prstGeom prst="rect">
              <a:avLst/>
            </a:prstGeom>
            <a:noFill/>
            <a:ln w="9525">
              <a:noFill/>
              <a:miter lim="800000"/>
              <a:headEnd/>
              <a:tailEnd/>
            </a:ln>
          </p:spPr>
        </p:pic>
        <p:pic>
          <p:nvPicPr>
            <p:cNvPr id="35" name="Picture 34"/>
            <p:cNvPicPr>
              <a:picLocks noChangeAspect="1" noChangeArrowheads="1"/>
            </p:cNvPicPr>
            <p:nvPr/>
          </p:nvPicPr>
          <p:blipFill>
            <a:blip r:embed="rId33" cstate="print"/>
            <a:srcRect/>
            <a:stretch>
              <a:fillRect/>
            </a:stretch>
          </p:blipFill>
          <p:spPr bwMode="auto">
            <a:xfrm>
              <a:off x="3309938" y="4294188"/>
              <a:ext cx="779462" cy="557212"/>
            </a:xfrm>
            <a:prstGeom prst="rect">
              <a:avLst/>
            </a:prstGeom>
            <a:noFill/>
            <a:ln w="9525">
              <a:noFill/>
              <a:miter lim="800000"/>
              <a:headEnd/>
              <a:tailEnd/>
            </a:ln>
          </p:spPr>
        </p:pic>
        <p:pic>
          <p:nvPicPr>
            <p:cNvPr id="36" name="Picture 35"/>
            <p:cNvPicPr>
              <a:picLocks noChangeAspect="1" noChangeArrowheads="1"/>
            </p:cNvPicPr>
            <p:nvPr/>
          </p:nvPicPr>
          <p:blipFill>
            <a:blip r:embed="rId34" cstate="print"/>
            <a:srcRect/>
            <a:stretch>
              <a:fillRect/>
            </a:stretch>
          </p:blipFill>
          <p:spPr bwMode="auto">
            <a:xfrm>
              <a:off x="2930525" y="4772025"/>
              <a:ext cx="904875" cy="587375"/>
            </a:xfrm>
            <a:prstGeom prst="rect">
              <a:avLst/>
            </a:prstGeom>
            <a:noFill/>
            <a:ln w="9525">
              <a:noFill/>
              <a:miter lim="800000"/>
              <a:headEnd/>
              <a:tailEnd/>
            </a:ln>
          </p:spPr>
        </p:pic>
      </p:grpSp>
      <p:pic>
        <p:nvPicPr>
          <p:cNvPr id="39" name="~PP2676.WAV">
            <a:hlinkClick r:id="" action="ppaction://media"/>
          </p:cNvPr>
          <p:cNvPicPr>
            <a:picLocks noRot="1" noChangeAspect="1"/>
          </p:cNvPicPr>
          <p:nvPr>
            <a:wavAudioFile r:embed="rId1" name="~PP2676.WAV"/>
          </p:nvPr>
        </p:nvPicPr>
        <p:blipFill>
          <a:blip r:embed="rId35" cstate="print"/>
          <a:stretch>
            <a:fillRect/>
          </a:stretch>
        </p:blipFill>
        <p:spPr>
          <a:xfrm>
            <a:off x="8374690" y="6347101"/>
            <a:ext cx="304800" cy="304800"/>
          </a:xfrm>
          <a:prstGeom prst="rect">
            <a:avLst/>
          </a:prstGeom>
        </p:spPr>
      </p:pic>
    </p:spTree>
  </p:cSld>
  <p:clrMapOvr>
    <a:masterClrMapping/>
  </p:clrMapOvr>
  <p:transition spd="med" advTm="10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68965" y="1610140"/>
            <a:ext cx="8806069" cy="5088834"/>
          </a:xfrm>
          <a:prstGeom prst="roundRect">
            <a:avLst>
              <a:gd name="adj" fmla="val 4090"/>
            </a:avLst>
          </a:prstGeom>
          <a:solidFill>
            <a:srgbClr val="000099">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80" charset="-128"/>
            </a:endParaRPr>
          </a:p>
        </p:txBody>
      </p:sp>
      <p:sp>
        <p:nvSpPr>
          <p:cNvPr id="2" name="Title 1"/>
          <p:cNvSpPr>
            <a:spLocks noGrp="1"/>
          </p:cNvSpPr>
          <p:nvPr>
            <p:ph type="title"/>
          </p:nvPr>
        </p:nvSpPr>
        <p:spPr/>
        <p:txBody>
          <a:bodyPr/>
          <a:lstStyle/>
          <a:p>
            <a:r>
              <a:rPr lang="en-US" dirty="0" smtClean="0"/>
              <a:t>2010: Grow with Us!</a:t>
            </a:r>
            <a:endParaRPr lang="en-US" dirty="0"/>
          </a:p>
        </p:txBody>
      </p:sp>
      <p:graphicFrame>
        <p:nvGraphicFramePr>
          <p:cNvPr id="4" name="Content Placeholder 3"/>
          <p:cNvGraphicFramePr>
            <a:graphicFrameLocks noGrp="1"/>
          </p:cNvGraphicFramePr>
          <p:nvPr>
            <p:ph idx="1"/>
          </p:nvPr>
        </p:nvGraphicFramePr>
        <p:xfrm>
          <a:off x="352425" y="1849438"/>
          <a:ext cx="8537575" cy="4652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P2480.WAV">
            <a:hlinkClick r:id="" action="ppaction://media"/>
          </p:cNvPr>
          <p:cNvPicPr>
            <a:picLocks noRot="1" noChangeAspect="1"/>
          </p:cNvPicPr>
          <p:nvPr>
            <a:wavAudioFile r:embed="rId1" name="~PP2480.WAV"/>
          </p:nvPr>
        </p:nvPicPr>
        <p:blipFill>
          <a:blip r:embed="rId9" cstate="print"/>
          <a:stretch>
            <a:fillRect/>
          </a:stretch>
        </p:blipFill>
        <p:spPr>
          <a:xfrm>
            <a:off x="8702675" y="6416675"/>
            <a:ext cx="304800" cy="304800"/>
          </a:xfrm>
          <a:prstGeom prst="rect">
            <a:avLst/>
          </a:prstGeom>
        </p:spPr>
      </p:pic>
    </p:spTree>
  </p:cSld>
  <p:clrMapOvr>
    <a:masterClrMapping/>
  </p:clrMapOvr>
  <p:transition spd="med" advTm="8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Home for developer.ebay.com</a:t>
            </a:r>
            <a:endParaRPr lang="en-US" dirty="0"/>
          </a:p>
        </p:txBody>
      </p:sp>
      <p:pic>
        <p:nvPicPr>
          <p:cNvPr id="38914" name="Picture 2"/>
          <p:cNvPicPr>
            <a:picLocks noChangeAspect="1" noChangeArrowheads="1"/>
          </p:cNvPicPr>
          <p:nvPr/>
        </p:nvPicPr>
        <p:blipFill>
          <a:blip r:embed="rId3" cstate="print"/>
          <a:srcRect b="56183"/>
          <a:stretch>
            <a:fillRect/>
          </a:stretch>
        </p:blipFill>
        <p:spPr bwMode="auto">
          <a:xfrm>
            <a:off x="238538" y="1557038"/>
            <a:ext cx="7912495" cy="5132943"/>
          </a:xfrm>
          <a:prstGeom prst="rect">
            <a:avLst/>
          </a:prstGeom>
          <a:noFill/>
          <a:ln w="9525">
            <a:solidFill>
              <a:schemeClr val="bg2"/>
            </a:solidFill>
            <a:miter lim="800000"/>
            <a:headEnd/>
            <a:tailEnd/>
          </a:ln>
          <a:effectLst>
            <a:outerShdw dist="12700" dir="2700000" algn="ctr" rotWithShape="0">
              <a:schemeClr val="bg2"/>
            </a:outerShdw>
          </a:effectLst>
        </p:spPr>
      </p:pic>
      <p:pic>
        <p:nvPicPr>
          <p:cNvPr id="5" name="~PP2937.WAV">
            <a:hlinkClick r:id="" action="ppaction://media"/>
          </p:cNvPr>
          <p:cNvPicPr>
            <a:picLocks noRot="1" noChangeAspect="1"/>
          </p:cNvPicPr>
          <p:nvPr>
            <a:wavAudioFile r:embed="rId1" name="~PP2937.WAV"/>
          </p:nvPr>
        </p:nvPicPr>
        <p:blipFill>
          <a:blip r:embed="rId4" cstate="print"/>
          <a:stretch>
            <a:fillRect/>
          </a:stretch>
        </p:blipFill>
        <p:spPr>
          <a:xfrm>
            <a:off x="8702675" y="6416675"/>
            <a:ext cx="304800" cy="304800"/>
          </a:xfrm>
          <a:prstGeom prst="rect">
            <a:avLst/>
          </a:prstGeom>
        </p:spPr>
      </p:pic>
    </p:spTree>
  </p:cSld>
  <p:clrMapOvr>
    <a:masterClrMapping/>
  </p:clrMapOvr>
  <p:transition spd="med" advTm="1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Commerce is </a:t>
            </a:r>
            <a:r>
              <a:rPr lang="en-US" u="sng" dirty="0" smtClean="0"/>
              <a:t>going digital</a:t>
            </a:r>
            <a:r>
              <a:rPr lang="en-US" dirty="0" smtClean="0"/>
              <a:t> around the world</a:t>
            </a:r>
            <a:endParaRPr lang="en-US" dirty="0"/>
          </a:p>
        </p:txBody>
      </p:sp>
      <p:graphicFrame>
        <p:nvGraphicFramePr>
          <p:cNvPr id="4" name="Content Placeholder 3"/>
          <p:cNvGraphicFramePr>
            <a:graphicFrameLocks noGrp="1"/>
          </p:cNvGraphicFramePr>
          <p:nvPr>
            <p:ph idx="1"/>
          </p:nvPr>
        </p:nvGraphicFramePr>
        <p:xfrm>
          <a:off x="508000" y="1770063"/>
          <a:ext cx="8197548"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eBay App Opportunity</a:t>
            </a:r>
            <a:endParaRPr lang="en-GB" dirty="0"/>
          </a:p>
        </p:txBody>
      </p:sp>
      <p:sp>
        <p:nvSpPr>
          <p:cNvPr id="7" name="TextBox 6"/>
          <p:cNvSpPr txBox="1"/>
          <p:nvPr/>
        </p:nvSpPr>
        <p:spPr>
          <a:xfrm>
            <a:off x="642910" y="1428736"/>
            <a:ext cx="7929618" cy="1200329"/>
          </a:xfrm>
          <a:prstGeom prst="rect">
            <a:avLst/>
          </a:prstGeom>
          <a:noFill/>
        </p:spPr>
        <p:txBody>
          <a:bodyPr wrap="square" rtlCol="0">
            <a:spAutoFit/>
          </a:bodyPr>
          <a:lstStyle/>
          <a:p>
            <a:r>
              <a:rPr lang="en-GB" dirty="0" smtClean="0"/>
              <a:t>Developers benefit by integrating, promoting and monetizing their applications on the world’s largest </a:t>
            </a:r>
            <a:br>
              <a:rPr lang="en-GB" dirty="0" smtClean="0"/>
            </a:br>
            <a:r>
              <a:rPr lang="en-GB" dirty="0" smtClean="0"/>
              <a:t>e-commerce site</a:t>
            </a:r>
            <a:endParaRPr lang="en-GB" dirty="0"/>
          </a:p>
        </p:txBody>
      </p:sp>
      <p:pic>
        <p:nvPicPr>
          <p:cNvPr id="5" name="Picture 2" descr="C:\Users\Adrian Bausor\AppData\Local\Microsoft\Windows\Temporary Internet Files\Content.Outlook\ZKPTMEHC\responsibility chart.jpg"/>
          <p:cNvPicPr>
            <a:picLocks noChangeAspect="1" noChangeArrowheads="1"/>
          </p:cNvPicPr>
          <p:nvPr/>
        </p:nvPicPr>
        <p:blipFill>
          <a:blip r:embed="rId2" cstate="print"/>
          <a:srcRect/>
          <a:stretch>
            <a:fillRect/>
          </a:stretch>
        </p:blipFill>
        <p:spPr bwMode="auto">
          <a:xfrm>
            <a:off x="1937288" y="2798166"/>
            <a:ext cx="5206480" cy="3647135"/>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Billing Plans</a:t>
            </a:r>
            <a:endParaRPr lang="en-GB" dirty="0"/>
          </a:p>
        </p:txBody>
      </p:sp>
      <p:sp>
        <p:nvSpPr>
          <p:cNvPr id="3" name="Content Placeholder 2"/>
          <p:cNvSpPr>
            <a:spLocks noGrp="1"/>
          </p:cNvSpPr>
          <p:nvPr>
            <p:ph idx="1"/>
          </p:nvPr>
        </p:nvSpPr>
        <p:spPr/>
        <p:txBody>
          <a:bodyPr/>
          <a:lstStyle/>
          <a:p>
            <a:r>
              <a:rPr lang="en-GB" dirty="0" smtClean="0"/>
              <a:t>eBay takes care of the billing management</a:t>
            </a:r>
          </a:p>
          <a:p>
            <a:r>
              <a:rPr lang="en-GB" dirty="0" smtClean="0"/>
              <a:t>If you charge for your app the developer will get 80% of the fee, eBay/PayPal</a:t>
            </a:r>
            <a:r>
              <a:rPr lang="en-US" baseline="30000" dirty="0" smtClean="0">
                <a:solidFill>
                  <a:srgbClr val="221E1F"/>
                </a:solidFill>
              </a:rPr>
              <a:t>®</a:t>
            </a:r>
            <a:r>
              <a:rPr lang="en-GB" dirty="0" smtClean="0"/>
              <a:t> receive the remaining 20% </a:t>
            </a:r>
          </a:p>
          <a:p>
            <a:r>
              <a:rPr lang="en-GB" dirty="0" smtClean="0"/>
              <a:t>Submit billing plan along with business readiness review</a:t>
            </a:r>
          </a:p>
          <a:p>
            <a:r>
              <a:rPr lang="en-GB" dirty="0" smtClean="0"/>
              <a:t>All apps are required to have a minimum 7 days free trial</a:t>
            </a:r>
            <a:endParaRPr lang="en-GB"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Want to </a:t>
            </a:r>
            <a:r>
              <a:rPr lang="en-US" dirty="0" smtClean="0"/>
              <a:t>know more</a:t>
            </a:r>
            <a:r>
              <a:rPr lang="en-US" dirty="0" smtClean="0"/>
              <a:t>?</a:t>
            </a:r>
          </a:p>
        </p:txBody>
      </p:sp>
      <p:sp>
        <p:nvSpPr>
          <p:cNvPr id="4" name="Footer Placeholder 3"/>
          <p:cNvSpPr>
            <a:spLocks noGrp="1"/>
          </p:cNvSpPr>
          <p:nvPr>
            <p:ph type="ftr" sz="quarter" idx="10"/>
          </p:nvPr>
        </p:nvSpPr>
        <p:spPr/>
        <p:txBody>
          <a:bodyPr/>
          <a:lstStyle/>
          <a:p>
            <a:pPr>
              <a:defRPr/>
            </a:pPr>
            <a:r>
              <a:rPr lang="en-US"/>
              <a:t>Strictly confidential . All rights reserved.</a:t>
            </a:r>
          </a:p>
        </p:txBody>
      </p:sp>
      <p:sp>
        <p:nvSpPr>
          <p:cNvPr id="7" name="Content Placeholder 6"/>
          <p:cNvSpPr>
            <a:spLocks noGrp="1"/>
          </p:cNvSpPr>
          <p:nvPr>
            <p:ph idx="1"/>
          </p:nvPr>
        </p:nvSpPr>
        <p:spPr>
          <a:xfrm>
            <a:off x="457200" y="1219201"/>
            <a:ext cx="7086600" cy="3048000"/>
          </a:xfrm>
        </p:spPr>
        <p:txBody>
          <a:bodyPr/>
          <a:lstStyle/>
          <a:p>
            <a:r>
              <a:rPr lang="en-US" dirty="0" smtClean="0"/>
              <a:t>Developer.ebay.com</a:t>
            </a:r>
          </a:p>
          <a:p>
            <a:r>
              <a:rPr lang="en-US" dirty="0" smtClean="0"/>
              <a:t>Apps.ebay.com</a:t>
            </a:r>
          </a:p>
          <a:p>
            <a:r>
              <a:rPr lang="en-US" dirty="0" smtClean="0"/>
              <a:t>Spot registration in the eBay booth</a:t>
            </a:r>
          </a:p>
          <a:p>
            <a:r>
              <a:rPr lang="en-US" dirty="0" smtClean="0"/>
              <a:t>Contact</a:t>
            </a:r>
          </a:p>
          <a:p>
            <a:pPr lvl="1"/>
            <a:r>
              <a:rPr lang="en-US" dirty="0" smtClean="0">
                <a:hlinkClick r:id="rId2"/>
              </a:rPr>
              <a:t>Rajesh.ramachandran@ebay.com</a:t>
            </a:r>
            <a:endParaRPr lang="en-US" dirty="0" smtClean="0"/>
          </a:p>
          <a:p>
            <a:pPr lvl="1"/>
            <a:r>
              <a:rPr lang="en-US" dirty="0" smtClean="0">
                <a:hlinkClick r:id="rId3"/>
              </a:rPr>
              <a:t>Anand.Mahadevan@ebay.com</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s.jpg"/>
          <p:cNvPicPr>
            <a:picLocks noChangeAspect="1"/>
          </p:cNvPicPr>
          <p:nvPr/>
        </p:nvPicPr>
        <p:blipFill>
          <a:blip r:embed="rId3" cstate="print"/>
          <a:stretch>
            <a:fillRect/>
          </a:stretch>
        </p:blipFill>
        <p:spPr>
          <a:xfrm>
            <a:off x="0" y="1393372"/>
            <a:ext cx="9144000" cy="5464628"/>
          </a:xfrm>
          <a:prstGeom prst="rect">
            <a:avLst/>
          </a:prstGeom>
        </p:spPr>
      </p:pic>
      <p:pic>
        <p:nvPicPr>
          <p:cNvPr id="3" name="~PP4055.WAV">
            <a:hlinkClick r:id="" action="ppaction://media"/>
          </p:cNvPr>
          <p:cNvPicPr>
            <a:picLocks noRot="1" noChangeAspect="1"/>
          </p:cNvPicPr>
          <p:nvPr>
            <a:wavAudioFile r:embed="rId1" name="~PP4055.WAV"/>
          </p:nvPr>
        </p:nvPicPr>
        <p:blipFill>
          <a:blip r:embed="rId4" cstate="print"/>
          <a:stretch>
            <a:fillRect/>
          </a:stretch>
        </p:blipFill>
        <p:spPr>
          <a:xfrm>
            <a:off x="8702675" y="6416675"/>
            <a:ext cx="304800" cy="304800"/>
          </a:xfrm>
          <a:prstGeom prst="rect">
            <a:avLst/>
          </a:prstGeom>
        </p:spPr>
      </p:pic>
    </p:spTree>
  </p:cSld>
  <p:clrMapOvr>
    <a:masterClrMapping/>
  </p:clrMapOvr>
  <p:transition spd="med" advTm="2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68"/>
          <p:cNvSpPr>
            <a:spLocks noChangeArrowheads="1"/>
          </p:cNvSpPr>
          <p:nvPr/>
        </p:nvSpPr>
        <p:spPr bwMode="hidden">
          <a:xfrm>
            <a:off x="1552575" y="1190625"/>
            <a:ext cx="5581650" cy="5581650"/>
          </a:xfrm>
          <a:prstGeom prst="ellipse">
            <a:avLst/>
          </a:prstGeom>
          <a:gradFill rotWithShape="1">
            <a:gsLst>
              <a:gs pos="0">
                <a:srgbClr val="FFFF00"/>
              </a:gs>
              <a:gs pos="100000">
                <a:srgbClr val="FFFFFF"/>
              </a:gs>
            </a:gsLst>
            <a:path path="shape">
              <a:fillToRect l="50000" t="50000" r="50000" b="50000"/>
            </a:path>
          </a:gradFill>
          <a:ln w="12700" algn="ctr">
            <a:noFill/>
            <a:round/>
            <a:headEnd/>
            <a:tailEnd/>
          </a:ln>
        </p:spPr>
        <p:txBody>
          <a:bodyPr tIns="91440" bIns="91440" anchor="ctr">
            <a:spAutoFit/>
          </a:bodyPr>
          <a:lstStyle/>
          <a:p>
            <a:pPr algn="ctr" eaLnBrk="0" hangingPunct="0">
              <a:lnSpc>
                <a:spcPct val="90000"/>
              </a:lnSpc>
              <a:spcBef>
                <a:spcPct val="30000"/>
              </a:spcBef>
              <a:spcAft>
                <a:spcPct val="10000"/>
              </a:spcAft>
            </a:pPr>
            <a:endParaRPr lang="en-US" dirty="0">
              <a:solidFill>
                <a:srgbClr val="000000"/>
              </a:solidFill>
              <a:latin typeface="Arial" charset="0"/>
              <a:ea typeface="Arial Unicode MS"/>
            </a:endParaRPr>
          </a:p>
        </p:txBody>
      </p:sp>
      <p:sp>
        <p:nvSpPr>
          <p:cNvPr id="6147" name="Rectangle 49"/>
          <p:cNvSpPr>
            <a:spLocks noGrp="1" noChangeArrowheads="1"/>
          </p:cNvSpPr>
          <p:nvPr>
            <p:ph type="title"/>
          </p:nvPr>
        </p:nvSpPr>
        <p:spPr/>
        <p:txBody>
          <a:bodyPr/>
          <a:lstStyle/>
          <a:p>
            <a:pPr eaLnBrk="1" hangingPunct="1"/>
            <a:r>
              <a:rPr lang="en-US" dirty="0" smtClean="0"/>
              <a:t>Web 2.0 Social and Mobile Trends Are Affecting E-Commerce and CRM</a:t>
            </a:r>
          </a:p>
        </p:txBody>
      </p:sp>
      <p:grpSp>
        <p:nvGrpSpPr>
          <p:cNvPr id="2" name="Group 67"/>
          <p:cNvGrpSpPr>
            <a:grpSpLocks/>
          </p:cNvGrpSpPr>
          <p:nvPr/>
        </p:nvGrpSpPr>
        <p:grpSpPr bwMode="auto">
          <a:xfrm>
            <a:off x="3182937" y="2846388"/>
            <a:ext cx="2274887" cy="2278062"/>
            <a:chOff x="2023" y="1703"/>
            <a:chExt cx="1433" cy="1435"/>
          </a:xfrm>
        </p:grpSpPr>
        <p:pic>
          <p:nvPicPr>
            <p:cNvPr id="6190" name="Picture 4" descr="MPj04392890000[1]"/>
            <p:cNvPicPr>
              <a:picLocks noChangeAspect="1" noChangeArrowheads="1"/>
            </p:cNvPicPr>
            <p:nvPr/>
          </p:nvPicPr>
          <p:blipFill>
            <a:blip r:embed="rId3" cstate="print"/>
            <a:srcRect/>
            <a:stretch>
              <a:fillRect/>
            </a:stretch>
          </p:blipFill>
          <p:spPr bwMode="gray">
            <a:xfrm>
              <a:off x="2736" y="1703"/>
              <a:ext cx="720" cy="715"/>
            </a:xfrm>
            <a:prstGeom prst="rect">
              <a:avLst/>
            </a:prstGeom>
            <a:noFill/>
            <a:ln w="9525">
              <a:solidFill>
                <a:schemeClr val="bg2"/>
              </a:solidFill>
              <a:miter lim="800000"/>
              <a:headEnd/>
              <a:tailEnd/>
            </a:ln>
          </p:spPr>
        </p:pic>
        <p:pic>
          <p:nvPicPr>
            <p:cNvPr id="6191" name="Picture 5" descr="MPj04328470000[1]"/>
            <p:cNvPicPr>
              <a:picLocks noChangeAspect="1" noChangeArrowheads="1"/>
            </p:cNvPicPr>
            <p:nvPr/>
          </p:nvPicPr>
          <p:blipFill>
            <a:blip r:embed="rId4" cstate="print"/>
            <a:srcRect/>
            <a:stretch>
              <a:fillRect/>
            </a:stretch>
          </p:blipFill>
          <p:spPr bwMode="gray">
            <a:xfrm>
              <a:off x="2023" y="2420"/>
              <a:ext cx="714" cy="718"/>
            </a:xfrm>
            <a:prstGeom prst="rect">
              <a:avLst/>
            </a:prstGeom>
            <a:noFill/>
            <a:ln w="9525">
              <a:solidFill>
                <a:schemeClr val="bg2"/>
              </a:solidFill>
              <a:miter lim="800000"/>
              <a:headEnd/>
              <a:tailEnd/>
            </a:ln>
          </p:spPr>
        </p:pic>
        <p:pic>
          <p:nvPicPr>
            <p:cNvPr id="6192" name="Picture 6" descr="MPj04389390000[1]"/>
            <p:cNvPicPr>
              <a:picLocks noChangeAspect="1" noChangeArrowheads="1"/>
            </p:cNvPicPr>
            <p:nvPr/>
          </p:nvPicPr>
          <p:blipFill>
            <a:blip r:embed="rId5" cstate="print"/>
            <a:srcRect/>
            <a:stretch>
              <a:fillRect/>
            </a:stretch>
          </p:blipFill>
          <p:spPr bwMode="gray">
            <a:xfrm>
              <a:off x="2023" y="1703"/>
              <a:ext cx="713" cy="713"/>
            </a:xfrm>
            <a:prstGeom prst="rect">
              <a:avLst/>
            </a:prstGeom>
            <a:noFill/>
            <a:ln w="9525">
              <a:solidFill>
                <a:schemeClr val="bg2"/>
              </a:solidFill>
              <a:miter lim="800000"/>
              <a:headEnd/>
              <a:tailEnd/>
            </a:ln>
          </p:spPr>
        </p:pic>
        <p:pic>
          <p:nvPicPr>
            <p:cNvPr id="6193" name="Picture 7" descr="MPj04383700000[1]"/>
            <p:cNvPicPr>
              <a:picLocks noChangeAspect="1" noChangeArrowheads="1"/>
            </p:cNvPicPr>
            <p:nvPr/>
          </p:nvPicPr>
          <p:blipFill>
            <a:blip r:embed="rId6" cstate="print"/>
            <a:srcRect/>
            <a:stretch>
              <a:fillRect/>
            </a:stretch>
          </p:blipFill>
          <p:spPr bwMode="gray">
            <a:xfrm>
              <a:off x="2742" y="2420"/>
              <a:ext cx="713" cy="717"/>
            </a:xfrm>
            <a:prstGeom prst="rect">
              <a:avLst/>
            </a:prstGeom>
            <a:noFill/>
            <a:ln w="9525">
              <a:solidFill>
                <a:schemeClr val="bg2"/>
              </a:solidFill>
              <a:miter lim="800000"/>
              <a:headEnd/>
              <a:tailEnd/>
            </a:ln>
          </p:spPr>
        </p:pic>
      </p:grpSp>
      <p:grpSp>
        <p:nvGrpSpPr>
          <p:cNvPr id="3" name="Group 70"/>
          <p:cNvGrpSpPr>
            <a:grpSpLocks/>
          </p:cNvGrpSpPr>
          <p:nvPr/>
        </p:nvGrpSpPr>
        <p:grpSpPr bwMode="auto">
          <a:xfrm>
            <a:off x="120650" y="1274763"/>
            <a:ext cx="2892425" cy="2570162"/>
            <a:chOff x="76" y="803"/>
            <a:chExt cx="1822" cy="1619"/>
          </a:xfrm>
        </p:grpSpPr>
        <p:sp>
          <p:nvSpPr>
            <p:cNvPr id="6179" name="Rectangle 18"/>
            <p:cNvSpPr>
              <a:spLocks noChangeArrowheads="1"/>
            </p:cNvSpPr>
            <p:nvPr/>
          </p:nvSpPr>
          <p:spPr bwMode="gray">
            <a:xfrm>
              <a:off x="76" y="803"/>
              <a:ext cx="1822" cy="1619"/>
            </a:xfrm>
            <a:prstGeom prst="rect">
              <a:avLst/>
            </a:prstGeom>
            <a:solidFill>
              <a:schemeClr val="bg1"/>
            </a:solidFill>
            <a:ln w="12700" algn="ctr">
              <a:solidFill>
                <a:srgbClr val="00529B"/>
              </a:solidFill>
              <a:miter lim="800000"/>
              <a:headEnd/>
              <a:tailEnd/>
            </a:ln>
          </p:spPr>
          <p:txBody>
            <a:bodyPr wrap="none" anchor="ctr">
              <a:spAutoFit/>
            </a:bodyPr>
            <a:lstStyle/>
            <a:p>
              <a:pPr algn="ctr" eaLnBrk="0" hangingPunct="0">
                <a:lnSpc>
                  <a:spcPct val="90000"/>
                </a:lnSpc>
                <a:spcBef>
                  <a:spcPct val="30000"/>
                </a:spcBef>
                <a:spcAft>
                  <a:spcPct val="10000"/>
                </a:spcAft>
              </a:pPr>
              <a:endParaRPr lang="en-US" dirty="0">
                <a:solidFill>
                  <a:srgbClr val="000000"/>
                </a:solidFill>
                <a:latin typeface="Arial" charset="0"/>
                <a:ea typeface="Arial Unicode MS"/>
              </a:endParaRPr>
            </a:p>
          </p:txBody>
        </p:sp>
        <p:pic>
          <p:nvPicPr>
            <p:cNvPr id="6180" name="Picture 9"/>
            <p:cNvPicPr>
              <a:picLocks noChangeAspect="1" noChangeArrowheads="1"/>
            </p:cNvPicPr>
            <p:nvPr/>
          </p:nvPicPr>
          <p:blipFill>
            <a:blip r:embed="rId7" cstate="print"/>
            <a:srcRect/>
            <a:stretch>
              <a:fillRect/>
            </a:stretch>
          </p:blipFill>
          <p:spPr bwMode="gray">
            <a:xfrm>
              <a:off x="776" y="2186"/>
              <a:ext cx="847" cy="186"/>
            </a:xfrm>
            <a:prstGeom prst="rect">
              <a:avLst/>
            </a:prstGeom>
            <a:noFill/>
            <a:ln w="9525">
              <a:noFill/>
              <a:miter lim="800000"/>
              <a:headEnd/>
              <a:tailEnd/>
            </a:ln>
          </p:spPr>
        </p:pic>
        <p:pic>
          <p:nvPicPr>
            <p:cNvPr id="6181" name="Picture 10"/>
            <p:cNvPicPr>
              <a:picLocks noChangeAspect="1" noChangeArrowheads="1"/>
            </p:cNvPicPr>
            <p:nvPr/>
          </p:nvPicPr>
          <p:blipFill>
            <a:blip r:embed="rId8" cstate="print"/>
            <a:srcRect/>
            <a:stretch>
              <a:fillRect/>
            </a:stretch>
          </p:blipFill>
          <p:spPr bwMode="gray">
            <a:xfrm>
              <a:off x="233" y="1080"/>
              <a:ext cx="660" cy="201"/>
            </a:xfrm>
            <a:prstGeom prst="rect">
              <a:avLst/>
            </a:prstGeom>
            <a:noFill/>
            <a:ln w="9525">
              <a:noFill/>
              <a:miter lim="800000"/>
              <a:headEnd/>
              <a:tailEnd/>
            </a:ln>
          </p:spPr>
        </p:pic>
        <p:pic>
          <p:nvPicPr>
            <p:cNvPr id="6182" name="Picture 11"/>
            <p:cNvPicPr>
              <a:picLocks noChangeAspect="1" noChangeArrowheads="1"/>
            </p:cNvPicPr>
            <p:nvPr/>
          </p:nvPicPr>
          <p:blipFill>
            <a:blip r:embed="rId9" cstate="print"/>
            <a:srcRect/>
            <a:stretch>
              <a:fillRect/>
            </a:stretch>
          </p:blipFill>
          <p:spPr bwMode="gray">
            <a:xfrm>
              <a:off x="1069" y="1131"/>
              <a:ext cx="385" cy="200"/>
            </a:xfrm>
            <a:prstGeom prst="rect">
              <a:avLst/>
            </a:prstGeom>
            <a:noFill/>
            <a:ln w="9525">
              <a:noFill/>
              <a:miter lim="800000"/>
              <a:headEnd/>
              <a:tailEnd/>
            </a:ln>
          </p:spPr>
        </p:pic>
        <p:pic>
          <p:nvPicPr>
            <p:cNvPr id="6183" name="Picture 12"/>
            <p:cNvPicPr>
              <a:picLocks noChangeAspect="1" noChangeArrowheads="1"/>
            </p:cNvPicPr>
            <p:nvPr/>
          </p:nvPicPr>
          <p:blipFill>
            <a:blip r:embed="rId10" cstate="print"/>
            <a:srcRect/>
            <a:stretch>
              <a:fillRect/>
            </a:stretch>
          </p:blipFill>
          <p:spPr bwMode="gray">
            <a:xfrm>
              <a:off x="333" y="1804"/>
              <a:ext cx="1080" cy="120"/>
            </a:xfrm>
            <a:prstGeom prst="rect">
              <a:avLst/>
            </a:prstGeom>
            <a:noFill/>
            <a:ln w="9525">
              <a:noFill/>
              <a:miter lim="800000"/>
              <a:headEnd/>
              <a:tailEnd/>
            </a:ln>
          </p:spPr>
        </p:pic>
        <p:pic>
          <p:nvPicPr>
            <p:cNvPr id="6184" name="Picture 13"/>
            <p:cNvPicPr>
              <a:picLocks noChangeAspect="1" noChangeArrowheads="1"/>
            </p:cNvPicPr>
            <p:nvPr/>
          </p:nvPicPr>
          <p:blipFill>
            <a:blip r:embed="rId11" cstate="print"/>
            <a:srcRect t="6250" b="4166"/>
            <a:stretch>
              <a:fillRect/>
            </a:stretch>
          </p:blipFill>
          <p:spPr bwMode="gray">
            <a:xfrm>
              <a:off x="987" y="1624"/>
              <a:ext cx="755" cy="129"/>
            </a:xfrm>
            <a:prstGeom prst="rect">
              <a:avLst/>
            </a:prstGeom>
            <a:noFill/>
            <a:ln w="9525">
              <a:noFill/>
              <a:miter lim="800000"/>
              <a:headEnd/>
              <a:tailEnd/>
            </a:ln>
          </p:spPr>
        </p:pic>
        <p:pic>
          <p:nvPicPr>
            <p:cNvPr id="6185" name="Picture 14"/>
            <p:cNvPicPr>
              <a:picLocks noChangeAspect="1" noChangeArrowheads="1"/>
            </p:cNvPicPr>
            <p:nvPr/>
          </p:nvPicPr>
          <p:blipFill>
            <a:blip r:embed="rId12" cstate="print"/>
            <a:srcRect/>
            <a:stretch>
              <a:fillRect/>
            </a:stretch>
          </p:blipFill>
          <p:spPr bwMode="gray">
            <a:xfrm>
              <a:off x="236" y="1578"/>
              <a:ext cx="588" cy="160"/>
            </a:xfrm>
            <a:prstGeom prst="rect">
              <a:avLst/>
            </a:prstGeom>
            <a:noFill/>
            <a:ln w="9525">
              <a:noFill/>
              <a:miter lim="800000"/>
              <a:headEnd/>
              <a:tailEnd/>
            </a:ln>
          </p:spPr>
        </p:pic>
        <p:pic>
          <p:nvPicPr>
            <p:cNvPr id="6186" name="Picture 15"/>
            <p:cNvPicPr>
              <a:picLocks noChangeAspect="1" noChangeArrowheads="1"/>
            </p:cNvPicPr>
            <p:nvPr/>
          </p:nvPicPr>
          <p:blipFill>
            <a:blip r:embed="rId13" cstate="print"/>
            <a:srcRect/>
            <a:stretch>
              <a:fillRect/>
            </a:stretch>
          </p:blipFill>
          <p:spPr bwMode="gray">
            <a:xfrm>
              <a:off x="284" y="1978"/>
              <a:ext cx="715" cy="150"/>
            </a:xfrm>
            <a:prstGeom prst="rect">
              <a:avLst/>
            </a:prstGeom>
            <a:noFill/>
            <a:ln w="9525">
              <a:noFill/>
              <a:miter lim="800000"/>
              <a:headEnd/>
              <a:tailEnd/>
            </a:ln>
          </p:spPr>
        </p:pic>
        <p:pic>
          <p:nvPicPr>
            <p:cNvPr id="6187" name="Picture 16"/>
            <p:cNvPicPr>
              <a:picLocks noChangeAspect="1" noChangeArrowheads="1"/>
            </p:cNvPicPr>
            <p:nvPr/>
          </p:nvPicPr>
          <p:blipFill>
            <a:blip r:embed="rId14" cstate="print"/>
            <a:srcRect/>
            <a:stretch>
              <a:fillRect/>
            </a:stretch>
          </p:blipFill>
          <p:spPr bwMode="gray">
            <a:xfrm>
              <a:off x="1130" y="1409"/>
              <a:ext cx="585" cy="177"/>
            </a:xfrm>
            <a:prstGeom prst="rect">
              <a:avLst/>
            </a:prstGeom>
            <a:noFill/>
            <a:ln w="9525">
              <a:noFill/>
              <a:miter lim="800000"/>
              <a:headEnd/>
              <a:tailEnd/>
            </a:ln>
          </p:spPr>
        </p:pic>
        <p:pic>
          <p:nvPicPr>
            <p:cNvPr id="6188" name="Picture 17"/>
            <p:cNvPicPr>
              <a:picLocks noChangeAspect="1" noChangeArrowheads="1"/>
            </p:cNvPicPr>
            <p:nvPr/>
          </p:nvPicPr>
          <p:blipFill>
            <a:blip r:embed="rId15" cstate="print"/>
            <a:srcRect/>
            <a:stretch>
              <a:fillRect/>
            </a:stretch>
          </p:blipFill>
          <p:spPr bwMode="gray">
            <a:xfrm>
              <a:off x="272" y="1379"/>
              <a:ext cx="742" cy="133"/>
            </a:xfrm>
            <a:prstGeom prst="rect">
              <a:avLst/>
            </a:prstGeom>
            <a:noFill/>
            <a:ln w="9525">
              <a:noFill/>
              <a:miter lim="800000"/>
              <a:headEnd/>
              <a:tailEnd/>
            </a:ln>
          </p:spPr>
        </p:pic>
        <p:sp>
          <p:nvSpPr>
            <p:cNvPr id="6189" name="Text Box 19"/>
            <p:cNvSpPr txBox="1">
              <a:spLocks noChangeArrowheads="1"/>
            </p:cNvSpPr>
            <p:nvPr/>
          </p:nvSpPr>
          <p:spPr bwMode="gray">
            <a:xfrm>
              <a:off x="485" y="851"/>
              <a:ext cx="1005" cy="212"/>
            </a:xfrm>
            <a:prstGeom prst="rect">
              <a:avLst/>
            </a:prstGeom>
            <a:noFill/>
            <a:ln w="12700" algn="ctr">
              <a:noFill/>
              <a:miter lim="800000"/>
              <a:headEnd/>
              <a:tailEnd/>
            </a:ln>
          </p:spPr>
          <p:txBody>
            <a:bodyPr wrap="none">
              <a:spAutoFit/>
            </a:bodyPr>
            <a:lstStyle/>
            <a:p>
              <a:pPr algn="ctr" eaLnBrk="0" hangingPunct="0">
                <a:spcBef>
                  <a:spcPct val="50000"/>
                </a:spcBef>
              </a:pPr>
              <a:r>
                <a:rPr lang="en-US" sz="1600" b="1" dirty="0">
                  <a:solidFill>
                    <a:srgbClr val="00529B"/>
                  </a:solidFill>
                  <a:latin typeface="Arial" charset="0"/>
                  <a:ea typeface="Arial Unicode MS"/>
                </a:rPr>
                <a:t>Listen &amp; Learn</a:t>
              </a:r>
            </a:p>
          </p:txBody>
        </p:sp>
      </p:grpSp>
      <p:grpSp>
        <p:nvGrpSpPr>
          <p:cNvPr id="4" name="Group 71"/>
          <p:cNvGrpSpPr>
            <a:grpSpLocks/>
          </p:cNvGrpSpPr>
          <p:nvPr/>
        </p:nvGrpSpPr>
        <p:grpSpPr bwMode="auto">
          <a:xfrm>
            <a:off x="120650" y="3921123"/>
            <a:ext cx="2892425" cy="1531937"/>
            <a:chOff x="76" y="2515"/>
            <a:chExt cx="1822" cy="965"/>
          </a:xfrm>
        </p:grpSpPr>
        <p:sp>
          <p:nvSpPr>
            <p:cNvPr id="6172" name="Rectangle 26"/>
            <p:cNvSpPr>
              <a:spLocks noChangeArrowheads="1"/>
            </p:cNvSpPr>
            <p:nvPr/>
          </p:nvSpPr>
          <p:spPr bwMode="gray">
            <a:xfrm>
              <a:off x="76" y="2515"/>
              <a:ext cx="1822" cy="965"/>
            </a:xfrm>
            <a:prstGeom prst="rect">
              <a:avLst/>
            </a:prstGeom>
            <a:solidFill>
              <a:schemeClr val="bg1"/>
            </a:solidFill>
            <a:ln w="12700" algn="ctr">
              <a:solidFill>
                <a:srgbClr val="00529B"/>
              </a:solidFill>
              <a:miter lim="800000"/>
              <a:headEnd/>
              <a:tailEnd/>
            </a:ln>
          </p:spPr>
          <p:txBody>
            <a:bodyPr anchor="ctr">
              <a:spAutoFit/>
            </a:bodyPr>
            <a:lstStyle/>
            <a:p>
              <a:pPr algn="ctr" eaLnBrk="0" hangingPunct="0">
                <a:lnSpc>
                  <a:spcPct val="90000"/>
                </a:lnSpc>
                <a:spcBef>
                  <a:spcPct val="30000"/>
                </a:spcBef>
                <a:spcAft>
                  <a:spcPct val="10000"/>
                </a:spcAft>
              </a:pPr>
              <a:endParaRPr lang="en-US" dirty="0">
                <a:solidFill>
                  <a:srgbClr val="000000"/>
                </a:solidFill>
                <a:latin typeface="Arial" charset="0"/>
                <a:ea typeface="Arial Unicode MS"/>
              </a:endParaRPr>
            </a:p>
          </p:txBody>
        </p:sp>
        <p:pic>
          <p:nvPicPr>
            <p:cNvPr id="6173" name="Picture 21" descr="facebooklogo"/>
            <p:cNvPicPr>
              <a:picLocks noChangeAspect="1" noChangeArrowheads="1"/>
            </p:cNvPicPr>
            <p:nvPr/>
          </p:nvPicPr>
          <p:blipFill>
            <a:blip r:embed="rId16" cstate="print"/>
            <a:srcRect/>
            <a:stretch>
              <a:fillRect/>
            </a:stretch>
          </p:blipFill>
          <p:spPr bwMode="gray">
            <a:xfrm>
              <a:off x="291" y="2757"/>
              <a:ext cx="612" cy="207"/>
            </a:xfrm>
            <a:prstGeom prst="rect">
              <a:avLst/>
            </a:prstGeom>
            <a:noFill/>
            <a:ln w="9525">
              <a:noFill/>
              <a:miter lim="800000"/>
              <a:headEnd/>
              <a:tailEnd/>
            </a:ln>
          </p:spPr>
        </p:pic>
        <p:pic>
          <p:nvPicPr>
            <p:cNvPr id="6174" name="Picture 22"/>
            <p:cNvPicPr>
              <a:picLocks noChangeAspect="1" noChangeArrowheads="1"/>
            </p:cNvPicPr>
            <p:nvPr/>
          </p:nvPicPr>
          <p:blipFill>
            <a:blip r:embed="rId17" cstate="print"/>
            <a:srcRect/>
            <a:stretch>
              <a:fillRect/>
            </a:stretch>
          </p:blipFill>
          <p:spPr bwMode="gray">
            <a:xfrm>
              <a:off x="249" y="2994"/>
              <a:ext cx="697" cy="196"/>
            </a:xfrm>
            <a:prstGeom prst="rect">
              <a:avLst/>
            </a:prstGeom>
            <a:noFill/>
            <a:ln w="9525">
              <a:noFill/>
              <a:miter lim="800000"/>
              <a:headEnd/>
              <a:tailEnd/>
            </a:ln>
          </p:spPr>
        </p:pic>
        <p:pic>
          <p:nvPicPr>
            <p:cNvPr id="6175" name="Picture 23"/>
            <p:cNvPicPr>
              <a:picLocks noChangeAspect="1" noChangeArrowheads="1"/>
            </p:cNvPicPr>
            <p:nvPr/>
          </p:nvPicPr>
          <p:blipFill>
            <a:blip r:embed="rId18" cstate="print"/>
            <a:srcRect/>
            <a:stretch>
              <a:fillRect/>
            </a:stretch>
          </p:blipFill>
          <p:spPr bwMode="gray">
            <a:xfrm>
              <a:off x="1020" y="2793"/>
              <a:ext cx="705" cy="202"/>
            </a:xfrm>
            <a:prstGeom prst="rect">
              <a:avLst/>
            </a:prstGeom>
            <a:noFill/>
            <a:ln w="9525">
              <a:noFill/>
              <a:miter lim="800000"/>
              <a:headEnd/>
              <a:tailEnd/>
            </a:ln>
          </p:spPr>
        </p:pic>
        <p:pic>
          <p:nvPicPr>
            <p:cNvPr id="6176" name="Picture 24"/>
            <p:cNvPicPr>
              <a:picLocks noChangeAspect="1" noChangeArrowheads="1"/>
            </p:cNvPicPr>
            <p:nvPr/>
          </p:nvPicPr>
          <p:blipFill>
            <a:blip r:embed="rId19" cstate="print"/>
            <a:srcRect/>
            <a:stretch>
              <a:fillRect/>
            </a:stretch>
          </p:blipFill>
          <p:spPr bwMode="gray">
            <a:xfrm>
              <a:off x="1084" y="3075"/>
              <a:ext cx="606" cy="234"/>
            </a:xfrm>
            <a:prstGeom prst="rect">
              <a:avLst/>
            </a:prstGeom>
            <a:noFill/>
            <a:ln w="9525">
              <a:noFill/>
              <a:miter lim="800000"/>
              <a:headEnd/>
              <a:tailEnd/>
            </a:ln>
          </p:spPr>
        </p:pic>
        <p:pic>
          <p:nvPicPr>
            <p:cNvPr id="6177" name="Picture 25"/>
            <p:cNvPicPr>
              <a:picLocks noChangeAspect="1" noChangeArrowheads="1"/>
            </p:cNvPicPr>
            <p:nvPr/>
          </p:nvPicPr>
          <p:blipFill>
            <a:blip r:embed="rId20" cstate="print"/>
            <a:srcRect t="10869" r="9702"/>
            <a:stretch>
              <a:fillRect/>
            </a:stretch>
          </p:blipFill>
          <p:spPr bwMode="gray">
            <a:xfrm>
              <a:off x="295" y="3208"/>
              <a:ext cx="726" cy="246"/>
            </a:xfrm>
            <a:prstGeom prst="rect">
              <a:avLst/>
            </a:prstGeom>
            <a:noFill/>
            <a:ln w="9525">
              <a:noFill/>
              <a:miter lim="800000"/>
              <a:headEnd/>
              <a:tailEnd/>
            </a:ln>
          </p:spPr>
        </p:pic>
        <p:sp>
          <p:nvSpPr>
            <p:cNvPr id="6178" name="Text Box 27"/>
            <p:cNvSpPr txBox="1">
              <a:spLocks noChangeArrowheads="1"/>
            </p:cNvSpPr>
            <p:nvPr/>
          </p:nvSpPr>
          <p:spPr bwMode="gray">
            <a:xfrm>
              <a:off x="77" y="2524"/>
              <a:ext cx="1821" cy="231"/>
            </a:xfrm>
            <a:prstGeom prst="rect">
              <a:avLst/>
            </a:prstGeom>
            <a:noFill/>
            <a:ln w="12700" algn="ctr">
              <a:noFill/>
              <a:miter lim="800000"/>
              <a:headEnd/>
              <a:tailEnd/>
            </a:ln>
          </p:spPr>
          <p:txBody>
            <a:bodyPr wrap="none">
              <a:spAutoFit/>
            </a:bodyPr>
            <a:lstStyle/>
            <a:p>
              <a:pPr algn="ctr" eaLnBrk="0" hangingPunct="0">
                <a:spcBef>
                  <a:spcPct val="50000"/>
                </a:spcBef>
              </a:pPr>
              <a:r>
                <a:rPr lang="en-US" sz="1600" b="1" dirty="0">
                  <a:solidFill>
                    <a:srgbClr val="00529B"/>
                  </a:solidFill>
                  <a:latin typeface="Arial" charset="0"/>
                  <a:ea typeface="Arial Unicode MS"/>
                </a:rPr>
                <a:t>Participate &amp; Communicate</a:t>
              </a:r>
              <a:r>
                <a:rPr lang="en-US" sz="1800" dirty="0">
                  <a:solidFill>
                    <a:srgbClr val="00529B"/>
                  </a:solidFill>
                  <a:latin typeface="Arial" charset="0"/>
                  <a:ea typeface="Arial Unicode MS"/>
                </a:rPr>
                <a:t> </a:t>
              </a:r>
            </a:p>
          </p:txBody>
        </p:sp>
      </p:grpSp>
      <p:grpSp>
        <p:nvGrpSpPr>
          <p:cNvPr id="5" name="Group 72"/>
          <p:cNvGrpSpPr>
            <a:grpSpLocks/>
          </p:cNvGrpSpPr>
          <p:nvPr/>
        </p:nvGrpSpPr>
        <p:grpSpPr bwMode="auto">
          <a:xfrm>
            <a:off x="128593" y="5514971"/>
            <a:ext cx="2889251" cy="1185863"/>
            <a:chOff x="81" y="3528"/>
            <a:chExt cx="1820" cy="747"/>
          </a:xfrm>
        </p:grpSpPr>
        <p:sp>
          <p:nvSpPr>
            <p:cNvPr id="6166" name="Rectangle 33"/>
            <p:cNvSpPr>
              <a:spLocks noChangeArrowheads="1"/>
            </p:cNvSpPr>
            <p:nvPr/>
          </p:nvSpPr>
          <p:spPr bwMode="gray">
            <a:xfrm>
              <a:off x="81" y="3528"/>
              <a:ext cx="1820" cy="747"/>
            </a:xfrm>
            <a:prstGeom prst="rect">
              <a:avLst/>
            </a:prstGeom>
            <a:solidFill>
              <a:schemeClr val="bg1"/>
            </a:solidFill>
            <a:ln w="12700" algn="ctr">
              <a:solidFill>
                <a:srgbClr val="00529B"/>
              </a:solidFill>
              <a:miter lim="800000"/>
              <a:headEnd/>
              <a:tailEnd/>
            </a:ln>
          </p:spPr>
          <p:txBody>
            <a:bodyPr wrap="square" anchor="ctr">
              <a:noAutofit/>
            </a:bodyPr>
            <a:lstStyle/>
            <a:p>
              <a:pPr algn="ctr" eaLnBrk="0" hangingPunct="0">
                <a:lnSpc>
                  <a:spcPct val="90000"/>
                </a:lnSpc>
                <a:spcBef>
                  <a:spcPct val="30000"/>
                </a:spcBef>
                <a:spcAft>
                  <a:spcPct val="10000"/>
                </a:spcAft>
              </a:pPr>
              <a:endParaRPr lang="en-US" dirty="0">
                <a:solidFill>
                  <a:srgbClr val="000000"/>
                </a:solidFill>
                <a:latin typeface="Arial" charset="0"/>
                <a:ea typeface="Arial Unicode MS"/>
              </a:endParaRPr>
            </a:p>
          </p:txBody>
        </p:sp>
        <p:pic>
          <p:nvPicPr>
            <p:cNvPr id="6167" name="Picture 29"/>
            <p:cNvPicPr>
              <a:picLocks noChangeAspect="1" noChangeArrowheads="1"/>
            </p:cNvPicPr>
            <p:nvPr/>
          </p:nvPicPr>
          <p:blipFill>
            <a:blip r:embed="rId21" cstate="print"/>
            <a:srcRect b="7628"/>
            <a:stretch>
              <a:fillRect/>
            </a:stretch>
          </p:blipFill>
          <p:spPr bwMode="gray">
            <a:xfrm>
              <a:off x="281" y="3746"/>
              <a:ext cx="516" cy="218"/>
            </a:xfrm>
            <a:prstGeom prst="rect">
              <a:avLst/>
            </a:prstGeom>
            <a:noFill/>
            <a:ln w="9525">
              <a:noFill/>
              <a:miter lim="800000"/>
              <a:headEnd/>
              <a:tailEnd/>
            </a:ln>
          </p:spPr>
        </p:pic>
        <p:pic>
          <p:nvPicPr>
            <p:cNvPr id="6168" name="Picture 30"/>
            <p:cNvPicPr>
              <a:picLocks noChangeAspect="1" noChangeArrowheads="1"/>
            </p:cNvPicPr>
            <p:nvPr/>
          </p:nvPicPr>
          <p:blipFill>
            <a:blip r:embed="rId22" cstate="print"/>
            <a:srcRect/>
            <a:stretch>
              <a:fillRect/>
            </a:stretch>
          </p:blipFill>
          <p:spPr bwMode="gray">
            <a:xfrm>
              <a:off x="991" y="3788"/>
              <a:ext cx="704" cy="150"/>
            </a:xfrm>
            <a:prstGeom prst="rect">
              <a:avLst/>
            </a:prstGeom>
            <a:noFill/>
            <a:ln w="9525">
              <a:noFill/>
              <a:miter lim="800000"/>
              <a:headEnd/>
              <a:tailEnd/>
            </a:ln>
          </p:spPr>
        </p:pic>
        <p:pic>
          <p:nvPicPr>
            <p:cNvPr id="6169" name="Picture 31"/>
            <p:cNvPicPr>
              <a:picLocks noChangeAspect="1" noChangeArrowheads="1"/>
            </p:cNvPicPr>
            <p:nvPr/>
          </p:nvPicPr>
          <p:blipFill>
            <a:blip r:embed="rId23" cstate="print"/>
            <a:srcRect t="14694" r="-1364" b="7347"/>
            <a:stretch>
              <a:fillRect/>
            </a:stretch>
          </p:blipFill>
          <p:spPr bwMode="gray">
            <a:xfrm>
              <a:off x="421" y="4013"/>
              <a:ext cx="446" cy="191"/>
            </a:xfrm>
            <a:prstGeom prst="rect">
              <a:avLst/>
            </a:prstGeom>
            <a:noFill/>
            <a:ln w="9525">
              <a:noFill/>
              <a:miter lim="800000"/>
              <a:headEnd/>
              <a:tailEnd/>
            </a:ln>
          </p:spPr>
        </p:pic>
        <p:pic>
          <p:nvPicPr>
            <p:cNvPr id="6170" name="Picture 32"/>
            <p:cNvPicPr>
              <a:picLocks noChangeAspect="1" noChangeArrowheads="1"/>
            </p:cNvPicPr>
            <p:nvPr/>
          </p:nvPicPr>
          <p:blipFill>
            <a:blip r:embed="rId24" cstate="print"/>
            <a:srcRect/>
            <a:stretch>
              <a:fillRect/>
            </a:stretch>
          </p:blipFill>
          <p:spPr bwMode="gray">
            <a:xfrm>
              <a:off x="917" y="4041"/>
              <a:ext cx="655" cy="133"/>
            </a:xfrm>
            <a:prstGeom prst="rect">
              <a:avLst/>
            </a:prstGeom>
            <a:noFill/>
            <a:ln w="9525">
              <a:noFill/>
              <a:miter lim="800000"/>
              <a:headEnd/>
              <a:tailEnd/>
            </a:ln>
          </p:spPr>
        </p:pic>
        <p:sp>
          <p:nvSpPr>
            <p:cNvPr id="6171" name="Text Box 34"/>
            <p:cNvSpPr txBox="1">
              <a:spLocks noChangeArrowheads="1"/>
            </p:cNvSpPr>
            <p:nvPr/>
          </p:nvSpPr>
          <p:spPr bwMode="gray">
            <a:xfrm>
              <a:off x="484" y="3550"/>
              <a:ext cx="1006" cy="212"/>
            </a:xfrm>
            <a:prstGeom prst="rect">
              <a:avLst/>
            </a:prstGeom>
            <a:noFill/>
            <a:ln w="12700" algn="ctr">
              <a:noFill/>
              <a:miter lim="800000"/>
              <a:headEnd/>
              <a:tailEnd/>
            </a:ln>
          </p:spPr>
          <p:txBody>
            <a:bodyPr wrap="none">
              <a:noAutofit/>
            </a:bodyPr>
            <a:lstStyle/>
            <a:p>
              <a:pPr algn="ctr" eaLnBrk="0" hangingPunct="0">
                <a:spcBef>
                  <a:spcPct val="50000"/>
                </a:spcBef>
              </a:pPr>
              <a:r>
                <a:rPr lang="en-US" sz="1600" b="1" dirty="0">
                  <a:solidFill>
                    <a:srgbClr val="00529B"/>
                  </a:solidFill>
                  <a:latin typeface="Arial" charset="0"/>
                  <a:ea typeface="Arial Unicode MS"/>
                </a:rPr>
                <a:t>Play &amp; Interact</a:t>
              </a:r>
            </a:p>
          </p:txBody>
        </p:sp>
      </p:grpSp>
      <p:grpSp>
        <p:nvGrpSpPr>
          <p:cNvPr id="6" name="Group 73"/>
          <p:cNvGrpSpPr>
            <a:grpSpLocks/>
          </p:cNvGrpSpPr>
          <p:nvPr/>
        </p:nvGrpSpPr>
        <p:grpSpPr bwMode="auto">
          <a:xfrm>
            <a:off x="3320255" y="5514973"/>
            <a:ext cx="2000250" cy="1171576"/>
            <a:chOff x="2110" y="3492"/>
            <a:chExt cx="1260" cy="738"/>
          </a:xfrm>
        </p:grpSpPr>
        <p:sp>
          <p:nvSpPr>
            <p:cNvPr id="6162" name="Rectangle 38"/>
            <p:cNvSpPr>
              <a:spLocks noChangeArrowheads="1"/>
            </p:cNvSpPr>
            <p:nvPr/>
          </p:nvSpPr>
          <p:spPr bwMode="gray">
            <a:xfrm>
              <a:off x="2121" y="3492"/>
              <a:ext cx="1238" cy="738"/>
            </a:xfrm>
            <a:prstGeom prst="rect">
              <a:avLst/>
            </a:prstGeom>
            <a:solidFill>
              <a:schemeClr val="bg1"/>
            </a:solidFill>
            <a:ln w="12700" algn="ctr">
              <a:solidFill>
                <a:srgbClr val="00529B"/>
              </a:solidFill>
              <a:miter lim="800000"/>
              <a:headEnd/>
              <a:tailEnd/>
            </a:ln>
          </p:spPr>
          <p:txBody>
            <a:bodyPr anchor="ctr">
              <a:noAutofit/>
            </a:bodyPr>
            <a:lstStyle/>
            <a:p>
              <a:pPr algn="ctr" eaLnBrk="0" hangingPunct="0">
                <a:lnSpc>
                  <a:spcPct val="90000"/>
                </a:lnSpc>
                <a:spcBef>
                  <a:spcPct val="30000"/>
                </a:spcBef>
                <a:spcAft>
                  <a:spcPct val="10000"/>
                </a:spcAft>
              </a:pPr>
              <a:endParaRPr lang="en-US" dirty="0">
                <a:solidFill>
                  <a:srgbClr val="000000"/>
                </a:solidFill>
                <a:latin typeface="Arial" charset="0"/>
                <a:ea typeface="Arial Unicode MS"/>
              </a:endParaRPr>
            </a:p>
          </p:txBody>
        </p:sp>
        <p:pic>
          <p:nvPicPr>
            <p:cNvPr id="6163" name="Picture 36"/>
            <p:cNvPicPr>
              <a:picLocks noChangeAspect="1" noChangeArrowheads="1"/>
            </p:cNvPicPr>
            <p:nvPr/>
          </p:nvPicPr>
          <p:blipFill>
            <a:blip r:embed="rId25" cstate="print"/>
            <a:srcRect/>
            <a:stretch>
              <a:fillRect/>
            </a:stretch>
          </p:blipFill>
          <p:spPr bwMode="gray">
            <a:xfrm>
              <a:off x="2726" y="3872"/>
              <a:ext cx="516" cy="271"/>
            </a:xfrm>
            <a:prstGeom prst="rect">
              <a:avLst/>
            </a:prstGeom>
            <a:noFill/>
            <a:ln w="9525">
              <a:noFill/>
              <a:miter lim="800000"/>
              <a:headEnd/>
              <a:tailEnd/>
            </a:ln>
          </p:spPr>
        </p:pic>
        <p:pic>
          <p:nvPicPr>
            <p:cNvPr id="6164" name="Picture 37"/>
            <p:cNvPicPr>
              <a:picLocks noChangeAspect="1" noChangeArrowheads="1"/>
            </p:cNvPicPr>
            <p:nvPr/>
          </p:nvPicPr>
          <p:blipFill>
            <a:blip r:embed="rId26" cstate="print"/>
            <a:srcRect/>
            <a:stretch>
              <a:fillRect/>
            </a:stretch>
          </p:blipFill>
          <p:spPr bwMode="gray">
            <a:xfrm>
              <a:off x="2237" y="3917"/>
              <a:ext cx="395" cy="144"/>
            </a:xfrm>
            <a:prstGeom prst="rect">
              <a:avLst/>
            </a:prstGeom>
            <a:noFill/>
            <a:ln w="9525">
              <a:noFill/>
              <a:miter lim="800000"/>
              <a:headEnd/>
              <a:tailEnd/>
            </a:ln>
          </p:spPr>
        </p:pic>
        <p:sp>
          <p:nvSpPr>
            <p:cNvPr id="6165" name="Text Box 39"/>
            <p:cNvSpPr txBox="1">
              <a:spLocks noChangeArrowheads="1"/>
            </p:cNvSpPr>
            <p:nvPr/>
          </p:nvSpPr>
          <p:spPr bwMode="gray">
            <a:xfrm>
              <a:off x="2110" y="3528"/>
              <a:ext cx="1260" cy="212"/>
            </a:xfrm>
            <a:prstGeom prst="rect">
              <a:avLst/>
            </a:prstGeom>
            <a:noFill/>
            <a:ln w="12700" algn="ctr">
              <a:noFill/>
              <a:miter lim="800000"/>
              <a:headEnd/>
              <a:tailEnd/>
            </a:ln>
          </p:spPr>
          <p:txBody>
            <a:bodyPr wrap="none">
              <a:spAutoFit/>
            </a:bodyPr>
            <a:lstStyle/>
            <a:p>
              <a:pPr algn="ctr" eaLnBrk="0" hangingPunct="0">
                <a:spcBef>
                  <a:spcPct val="50000"/>
                </a:spcBef>
              </a:pPr>
              <a:r>
                <a:rPr lang="en-US" sz="1600" b="1" dirty="0">
                  <a:solidFill>
                    <a:srgbClr val="00529B"/>
                  </a:solidFill>
                  <a:latin typeface="Arial" charset="0"/>
                  <a:ea typeface="Arial Unicode MS"/>
                </a:rPr>
                <a:t>Share &amp; Broadcast</a:t>
              </a:r>
            </a:p>
          </p:txBody>
        </p:sp>
      </p:grpSp>
      <p:grpSp>
        <p:nvGrpSpPr>
          <p:cNvPr id="7" name="Group 69"/>
          <p:cNvGrpSpPr>
            <a:grpSpLocks/>
          </p:cNvGrpSpPr>
          <p:nvPr/>
        </p:nvGrpSpPr>
        <p:grpSpPr bwMode="auto">
          <a:xfrm>
            <a:off x="3301205" y="1274763"/>
            <a:ext cx="2038350" cy="1100137"/>
            <a:chOff x="2098" y="803"/>
            <a:chExt cx="1284" cy="693"/>
          </a:xfrm>
        </p:grpSpPr>
        <p:sp>
          <p:nvSpPr>
            <p:cNvPr id="6157" name="Rectangle 45"/>
            <p:cNvSpPr>
              <a:spLocks noChangeArrowheads="1"/>
            </p:cNvSpPr>
            <p:nvPr/>
          </p:nvSpPr>
          <p:spPr bwMode="gray">
            <a:xfrm>
              <a:off x="2098" y="803"/>
              <a:ext cx="1284" cy="693"/>
            </a:xfrm>
            <a:prstGeom prst="rect">
              <a:avLst/>
            </a:prstGeom>
            <a:solidFill>
              <a:schemeClr val="bg1"/>
            </a:solidFill>
            <a:ln w="12700" algn="ctr">
              <a:solidFill>
                <a:srgbClr val="00529B"/>
              </a:solidFill>
              <a:miter lim="800000"/>
              <a:headEnd/>
              <a:tailEnd/>
            </a:ln>
          </p:spPr>
          <p:txBody>
            <a:bodyPr anchor="ctr">
              <a:spAutoFit/>
            </a:bodyPr>
            <a:lstStyle/>
            <a:p>
              <a:pPr algn="ctr" eaLnBrk="0" hangingPunct="0">
                <a:lnSpc>
                  <a:spcPct val="90000"/>
                </a:lnSpc>
                <a:spcBef>
                  <a:spcPct val="30000"/>
                </a:spcBef>
                <a:spcAft>
                  <a:spcPct val="10000"/>
                </a:spcAft>
              </a:pPr>
              <a:endParaRPr lang="en-US" dirty="0">
                <a:solidFill>
                  <a:srgbClr val="000000"/>
                </a:solidFill>
                <a:latin typeface="Arial" charset="0"/>
                <a:ea typeface="Arial Unicode MS"/>
              </a:endParaRPr>
            </a:p>
          </p:txBody>
        </p:sp>
        <p:pic>
          <p:nvPicPr>
            <p:cNvPr id="6158" name="Picture 41"/>
            <p:cNvPicPr>
              <a:picLocks noChangeAspect="1" noChangeArrowheads="1"/>
            </p:cNvPicPr>
            <p:nvPr/>
          </p:nvPicPr>
          <p:blipFill>
            <a:blip r:embed="rId27" cstate="print"/>
            <a:srcRect/>
            <a:stretch>
              <a:fillRect/>
            </a:stretch>
          </p:blipFill>
          <p:spPr bwMode="gray">
            <a:xfrm>
              <a:off x="2344" y="1025"/>
              <a:ext cx="780" cy="212"/>
            </a:xfrm>
            <a:prstGeom prst="rect">
              <a:avLst/>
            </a:prstGeom>
            <a:noFill/>
            <a:ln w="9525">
              <a:noFill/>
              <a:miter lim="800000"/>
              <a:headEnd/>
              <a:tailEnd/>
            </a:ln>
          </p:spPr>
        </p:pic>
        <p:pic>
          <p:nvPicPr>
            <p:cNvPr id="6159" name="Picture 42"/>
            <p:cNvPicPr>
              <a:picLocks noChangeAspect="1" noChangeArrowheads="1"/>
            </p:cNvPicPr>
            <p:nvPr/>
          </p:nvPicPr>
          <p:blipFill>
            <a:blip r:embed="rId28" cstate="print"/>
            <a:srcRect/>
            <a:stretch>
              <a:fillRect/>
            </a:stretch>
          </p:blipFill>
          <p:spPr bwMode="gray">
            <a:xfrm>
              <a:off x="2139" y="1233"/>
              <a:ext cx="503" cy="229"/>
            </a:xfrm>
            <a:prstGeom prst="rect">
              <a:avLst/>
            </a:prstGeom>
            <a:noFill/>
            <a:ln w="9525">
              <a:noFill/>
              <a:miter lim="800000"/>
              <a:headEnd/>
              <a:tailEnd/>
            </a:ln>
          </p:spPr>
        </p:pic>
        <p:pic>
          <p:nvPicPr>
            <p:cNvPr id="6160" name="Picture 43"/>
            <p:cNvPicPr>
              <a:picLocks noChangeAspect="1" noChangeArrowheads="1"/>
            </p:cNvPicPr>
            <p:nvPr/>
          </p:nvPicPr>
          <p:blipFill>
            <a:blip r:embed="rId29" cstate="print"/>
            <a:srcRect/>
            <a:stretch>
              <a:fillRect/>
            </a:stretch>
          </p:blipFill>
          <p:spPr bwMode="gray">
            <a:xfrm>
              <a:off x="2726" y="1241"/>
              <a:ext cx="615" cy="178"/>
            </a:xfrm>
            <a:prstGeom prst="rect">
              <a:avLst/>
            </a:prstGeom>
            <a:noFill/>
            <a:ln w="9525">
              <a:noFill/>
              <a:miter lim="800000"/>
              <a:headEnd/>
              <a:tailEnd/>
            </a:ln>
          </p:spPr>
        </p:pic>
        <p:sp>
          <p:nvSpPr>
            <p:cNvPr id="6161" name="Text Box 44"/>
            <p:cNvSpPr txBox="1">
              <a:spLocks noChangeArrowheads="1"/>
            </p:cNvSpPr>
            <p:nvPr/>
          </p:nvSpPr>
          <p:spPr bwMode="gray">
            <a:xfrm>
              <a:off x="2177" y="843"/>
              <a:ext cx="1125" cy="212"/>
            </a:xfrm>
            <a:prstGeom prst="rect">
              <a:avLst/>
            </a:prstGeom>
            <a:noFill/>
            <a:ln w="12700" algn="ctr">
              <a:noFill/>
              <a:miter lim="800000"/>
              <a:headEnd/>
              <a:tailEnd/>
            </a:ln>
          </p:spPr>
          <p:txBody>
            <a:bodyPr wrap="none">
              <a:spAutoFit/>
            </a:bodyPr>
            <a:lstStyle/>
            <a:p>
              <a:pPr algn="ctr" eaLnBrk="0" hangingPunct="0">
                <a:spcBef>
                  <a:spcPct val="50000"/>
                </a:spcBef>
              </a:pPr>
              <a:r>
                <a:rPr lang="en-US" sz="1600" b="1" dirty="0">
                  <a:solidFill>
                    <a:srgbClr val="00529B"/>
                  </a:solidFill>
                  <a:latin typeface="Arial" charset="0"/>
                  <a:ea typeface="Arial Unicode MS"/>
                </a:rPr>
                <a:t>Evaluate &amp; Shop</a:t>
              </a:r>
            </a:p>
          </p:txBody>
        </p:sp>
      </p:grpSp>
      <p:sp>
        <p:nvSpPr>
          <p:cNvPr id="629806" name="Rectangle 46"/>
          <p:cNvSpPr>
            <a:spLocks noChangeArrowheads="1"/>
          </p:cNvSpPr>
          <p:nvPr/>
        </p:nvSpPr>
        <p:spPr bwMode="gray">
          <a:xfrm>
            <a:off x="5529259" y="1296988"/>
            <a:ext cx="3186113" cy="2032000"/>
          </a:xfrm>
          <a:prstGeom prst="rect">
            <a:avLst/>
          </a:prstGeom>
          <a:noFill/>
          <a:ln w="9525" algn="ctr">
            <a:noFill/>
            <a:miter lim="800000"/>
            <a:headEnd/>
            <a:tailEnd/>
          </a:ln>
        </p:spPr>
        <p:txBody>
          <a:bodyPr/>
          <a:lstStyle/>
          <a:p>
            <a:pPr>
              <a:lnSpc>
                <a:spcPct val="80000"/>
              </a:lnSpc>
              <a:spcBef>
                <a:spcPct val="30000"/>
              </a:spcBef>
              <a:spcAft>
                <a:spcPct val="10000"/>
              </a:spcAft>
              <a:buClr>
                <a:srgbClr val="00529B"/>
              </a:buClr>
              <a:buFont typeface="Times" pitchFamily="18" charset="0"/>
              <a:buNone/>
            </a:pPr>
            <a:r>
              <a:rPr lang="en-US" sz="1800" b="1" dirty="0">
                <a:solidFill>
                  <a:srgbClr val="00529B"/>
                </a:solidFill>
                <a:latin typeface="Arial" charset="0"/>
                <a:ea typeface="Arial Unicode MS"/>
              </a:rPr>
              <a:t>Our </a:t>
            </a:r>
            <a:r>
              <a:rPr lang="en-US" sz="1800" b="1" dirty="0" smtClean="0">
                <a:solidFill>
                  <a:srgbClr val="00529B"/>
                </a:solidFill>
                <a:latin typeface="Arial" charset="0"/>
                <a:ea typeface="Arial Unicode MS"/>
              </a:rPr>
              <a:t>Laptop-Based </a:t>
            </a:r>
            <a:r>
              <a:rPr lang="en-US" sz="1800" b="1" dirty="0">
                <a:solidFill>
                  <a:srgbClr val="00529B"/>
                </a:solidFill>
                <a:latin typeface="Arial" charset="0"/>
                <a:ea typeface="Arial Unicode MS"/>
              </a:rPr>
              <a:t>T</a:t>
            </a:r>
            <a:r>
              <a:rPr lang="en-US" sz="1800" b="1" dirty="0" smtClean="0">
                <a:solidFill>
                  <a:srgbClr val="00529B"/>
                </a:solidFill>
                <a:latin typeface="Arial" charset="0"/>
                <a:ea typeface="Arial Unicode MS"/>
              </a:rPr>
              <a:t>ools</a:t>
            </a:r>
            <a:r>
              <a:rPr lang="en-US" sz="1800" dirty="0">
                <a:solidFill>
                  <a:srgbClr val="000000"/>
                </a:solidFill>
                <a:latin typeface="Arial" charset="0"/>
                <a:ea typeface="Arial Unicode MS"/>
              </a:rPr>
              <a:t>:</a:t>
            </a:r>
          </a:p>
          <a:p>
            <a:pPr marL="228600" indent="-228600">
              <a:lnSpc>
                <a:spcPct val="80000"/>
              </a:lnSpc>
              <a:spcBef>
                <a:spcPct val="30000"/>
              </a:spcBef>
              <a:spcAft>
                <a:spcPct val="10000"/>
              </a:spcAft>
              <a:buClr>
                <a:srgbClr val="00529B"/>
              </a:buClr>
              <a:buFont typeface="Times" pitchFamily="18" charset="0"/>
              <a:buChar char="•"/>
            </a:pPr>
            <a:r>
              <a:rPr lang="en-US" sz="1800" dirty="0" smtClean="0">
                <a:solidFill>
                  <a:srgbClr val="000000"/>
                </a:solidFill>
                <a:latin typeface="Arial" charset="0"/>
                <a:ea typeface="Arial Unicode MS"/>
              </a:rPr>
              <a:t>E-mail</a:t>
            </a:r>
            <a:endParaRPr lang="en-US" sz="1800" dirty="0">
              <a:solidFill>
                <a:srgbClr val="000000"/>
              </a:solidFill>
              <a:latin typeface="Arial" charset="0"/>
              <a:ea typeface="Arial Unicode MS"/>
            </a:endParaRPr>
          </a:p>
          <a:p>
            <a:pPr marL="228600" indent="-228600">
              <a:lnSpc>
                <a:spcPct val="80000"/>
              </a:lnSpc>
              <a:spcBef>
                <a:spcPct val="30000"/>
              </a:spcBef>
              <a:spcAft>
                <a:spcPct val="10000"/>
              </a:spcAft>
              <a:buClr>
                <a:srgbClr val="00529B"/>
              </a:buClr>
              <a:buFont typeface="Times" pitchFamily="18" charset="0"/>
              <a:buChar char="•"/>
            </a:pPr>
            <a:r>
              <a:rPr lang="en-US" sz="1800" dirty="0" smtClean="0">
                <a:solidFill>
                  <a:srgbClr val="000000"/>
                </a:solidFill>
                <a:latin typeface="Arial" charset="0"/>
                <a:ea typeface="Arial Unicode MS"/>
              </a:rPr>
              <a:t>Instant </a:t>
            </a:r>
            <a:r>
              <a:rPr lang="en-US" sz="1800" dirty="0">
                <a:solidFill>
                  <a:srgbClr val="000000"/>
                </a:solidFill>
                <a:latin typeface="Arial" charset="0"/>
                <a:ea typeface="Arial Unicode MS"/>
              </a:rPr>
              <a:t>Messaging</a:t>
            </a:r>
          </a:p>
          <a:p>
            <a:pPr marL="228600" indent="-228600">
              <a:lnSpc>
                <a:spcPct val="80000"/>
              </a:lnSpc>
              <a:spcBef>
                <a:spcPct val="30000"/>
              </a:spcBef>
              <a:spcAft>
                <a:spcPct val="10000"/>
              </a:spcAft>
              <a:buClr>
                <a:srgbClr val="00529B"/>
              </a:buClr>
              <a:buFont typeface="Times" pitchFamily="18" charset="0"/>
              <a:buChar char="•"/>
            </a:pPr>
            <a:r>
              <a:rPr lang="en-US" sz="1800" dirty="0" smtClean="0">
                <a:solidFill>
                  <a:srgbClr val="000000"/>
                </a:solidFill>
                <a:latin typeface="Arial" charset="0"/>
                <a:ea typeface="Arial Unicode MS"/>
              </a:rPr>
              <a:t>Browsers</a:t>
            </a:r>
            <a:endParaRPr lang="en-US" sz="1800" dirty="0">
              <a:solidFill>
                <a:srgbClr val="000000"/>
              </a:solidFill>
              <a:latin typeface="Arial" charset="0"/>
              <a:ea typeface="Arial Unicode MS"/>
            </a:endParaRPr>
          </a:p>
          <a:p>
            <a:pPr marL="228600" indent="-228600">
              <a:lnSpc>
                <a:spcPct val="80000"/>
              </a:lnSpc>
              <a:spcBef>
                <a:spcPct val="30000"/>
              </a:spcBef>
              <a:spcAft>
                <a:spcPct val="10000"/>
              </a:spcAft>
              <a:buClr>
                <a:srgbClr val="00529B"/>
              </a:buClr>
              <a:buFont typeface="Times" pitchFamily="18" charset="0"/>
              <a:buChar char="•"/>
            </a:pPr>
            <a:r>
              <a:rPr lang="en-US" sz="1800" dirty="0" smtClean="0">
                <a:solidFill>
                  <a:srgbClr val="000000"/>
                </a:solidFill>
                <a:latin typeface="Arial" charset="0"/>
                <a:ea typeface="Arial Unicode MS"/>
              </a:rPr>
              <a:t>Applications </a:t>
            </a:r>
            <a:endParaRPr lang="en-US" sz="1800" dirty="0">
              <a:solidFill>
                <a:srgbClr val="000000"/>
              </a:solidFill>
              <a:latin typeface="Arial" charset="0"/>
              <a:ea typeface="Arial Unicode MS"/>
            </a:endParaRPr>
          </a:p>
          <a:p>
            <a:pPr marL="228600" indent="-228600">
              <a:lnSpc>
                <a:spcPct val="80000"/>
              </a:lnSpc>
              <a:spcBef>
                <a:spcPct val="30000"/>
              </a:spcBef>
              <a:spcAft>
                <a:spcPct val="10000"/>
              </a:spcAft>
              <a:buClr>
                <a:srgbClr val="00529B"/>
              </a:buClr>
              <a:buFont typeface="Times" pitchFamily="18" charset="0"/>
              <a:buChar char="•"/>
            </a:pPr>
            <a:r>
              <a:rPr lang="en-US" sz="1800" dirty="0" smtClean="0">
                <a:solidFill>
                  <a:srgbClr val="000000"/>
                </a:solidFill>
                <a:latin typeface="Arial" charset="0"/>
                <a:ea typeface="Arial Unicode MS"/>
              </a:rPr>
              <a:t>Camera </a:t>
            </a:r>
            <a:endParaRPr lang="en-US" sz="1800" dirty="0">
              <a:solidFill>
                <a:srgbClr val="000000"/>
              </a:solidFill>
              <a:latin typeface="Arial" charset="0"/>
              <a:ea typeface="Arial Unicode MS"/>
            </a:endParaRPr>
          </a:p>
        </p:txBody>
      </p:sp>
      <p:sp>
        <p:nvSpPr>
          <p:cNvPr id="629807" name="Text Box 47"/>
          <p:cNvSpPr txBox="1">
            <a:spLocks noChangeArrowheads="1"/>
          </p:cNvSpPr>
          <p:nvPr/>
        </p:nvSpPr>
        <p:spPr bwMode="gray">
          <a:xfrm>
            <a:off x="5714998" y="3355974"/>
            <a:ext cx="3128962" cy="733534"/>
          </a:xfrm>
          <a:prstGeom prst="rect">
            <a:avLst/>
          </a:prstGeom>
          <a:noFill/>
          <a:ln w="12700" algn="ctr">
            <a:noFill/>
            <a:miter lim="800000"/>
            <a:headEnd/>
            <a:tailEnd/>
          </a:ln>
        </p:spPr>
        <p:txBody>
          <a:bodyPr wrap="square">
            <a:spAutoFit/>
          </a:bodyPr>
          <a:lstStyle/>
          <a:p>
            <a:pPr algn="ctr" eaLnBrk="0" hangingPunct="0">
              <a:lnSpc>
                <a:spcPts val="2500"/>
              </a:lnSpc>
              <a:spcBef>
                <a:spcPct val="50000"/>
              </a:spcBef>
            </a:pPr>
            <a:r>
              <a:rPr lang="en-US" sz="2200" b="1" dirty="0">
                <a:solidFill>
                  <a:srgbClr val="AC0000"/>
                </a:solidFill>
                <a:latin typeface="Arial" charset="0"/>
                <a:ea typeface="Arial Unicode MS"/>
              </a:rPr>
              <a:t>Mobile and the Web </a:t>
            </a:r>
            <a:r>
              <a:rPr lang="en-US" sz="2200" b="1" dirty="0" smtClean="0">
                <a:solidFill>
                  <a:srgbClr val="AC0000"/>
                </a:solidFill>
                <a:latin typeface="Arial" charset="0"/>
                <a:ea typeface="Arial Unicode MS"/>
              </a:rPr>
              <a:t>Make </a:t>
            </a:r>
            <a:r>
              <a:rPr lang="en-US" sz="2200" b="1" dirty="0">
                <a:solidFill>
                  <a:srgbClr val="AC0000"/>
                </a:solidFill>
                <a:latin typeface="Arial" charset="0"/>
                <a:ea typeface="Arial Unicode MS"/>
              </a:rPr>
              <a:t>a Great Match </a:t>
            </a:r>
          </a:p>
        </p:txBody>
      </p:sp>
      <p:sp>
        <p:nvSpPr>
          <p:cNvPr id="629808" name="Rectangle 48"/>
          <p:cNvSpPr>
            <a:spLocks noChangeArrowheads="1"/>
          </p:cNvSpPr>
          <p:nvPr/>
        </p:nvSpPr>
        <p:spPr bwMode="gray">
          <a:xfrm>
            <a:off x="5529259" y="4256088"/>
            <a:ext cx="3714750" cy="2032000"/>
          </a:xfrm>
          <a:prstGeom prst="rect">
            <a:avLst/>
          </a:prstGeom>
          <a:noFill/>
          <a:ln w="9525" algn="ctr">
            <a:noFill/>
            <a:miter lim="800000"/>
            <a:headEnd/>
            <a:tailEnd/>
          </a:ln>
        </p:spPr>
        <p:txBody>
          <a:bodyPr/>
          <a:lstStyle/>
          <a:p>
            <a:pPr>
              <a:lnSpc>
                <a:spcPct val="80000"/>
              </a:lnSpc>
              <a:spcBef>
                <a:spcPct val="30000"/>
              </a:spcBef>
              <a:spcAft>
                <a:spcPct val="10000"/>
              </a:spcAft>
              <a:buClr>
                <a:srgbClr val="00529B"/>
              </a:buClr>
              <a:buFont typeface="Times" pitchFamily="18" charset="0"/>
              <a:buNone/>
            </a:pPr>
            <a:r>
              <a:rPr lang="en-US" sz="1800" b="1" dirty="0">
                <a:solidFill>
                  <a:srgbClr val="00529B"/>
                </a:solidFill>
                <a:latin typeface="Arial" charset="0"/>
                <a:ea typeface="Arial Unicode MS"/>
              </a:rPr>
              <a:t>Our </a:t>
            </a:r>
            <a:r>
              <a:rPr lang="en-US" sz="1800" b="1" dirty="0" smtClean="0">
                <a:solidFill>
                  <a:srgbClr val="00529B"/>
                </a:solidFill>
                <a:latin typeface="Arial" charset="0"/>
                <a:ea typeface="Arial Unicode MS"/>
              </a:rPr>
              <a:t>Mobile-Based Tools:</a:t>
            </a:r>
            <a:endParaRPr lang="en-US" sz="1800" b="1" dirty="0">
              <a:solidFill>
                <a:srgbClr val="00529B"/>
              </a:solidFill>
              <a:latin typeface="Arial" charset="0"/>
              <a:ea typeface="Arial Unicode MS"/>
            </a:endParaRPr>
          </a:p>
          <a:p>
            <a:pPr marL="228600" indent="-228600">
              <a:lnSpc>
                <a:spcPct val="80000"/>
              </a:lnSpc>
              <a:spcBef>
                <a:spcPct val="30000"/>
              </a:spcBef>
              <a:spcAft>
                <a:spcPct val="10000"/>
              </a:spcAft>
              <a:buClr>
                <a:srgbClr val="00529B"/>
              </a:buClr>
              <a:buFont typeface="Times" pitchFamily="18" charset="0"/>
              <a:buChar char="•"/>
            </a:pPr>
            <a:r>
              <a:rPr lang="en-US" sz="1800" dirty="0">
                <a:solidFill>
                  <a:srgbClr val="000000"/>
                </a:solidFill>
                <a:latin typeface="Arial" charset="0"/>
                <a:ea typeface="Arial Unicode MS"/>
              </a:rPr>
              <a:t> E-mail</a:t>
            </a:r>
          </a:p>
          <a:p>
            <a:pPr marL="228600" indent="-228600">
              <a:lnSpc>
                <a:spcPct val="80000"/>
              </a:lnSpc>
              <a:spcBef>
                <a:spcPct val="30000"/>
              </a:spcBef>
              <a:spcAft>
                <a:spcPct val="10000"/>
              </a:spcAft>
              <a:buClr>
                <a:srgbClr val="00529B"/>
              </a:buClr>
              <a:buFont typeface="Times" pitchFamily="18" charset="0"/>
              <a:buChar char="•"/>
            </a:pPr>
            <a:r>
              <a:rPr lang="en-US" sz="1800" dirty="0">
                <a:solidFill>
                  <a:srgbClr val="000000"/>
                </a:solidFill>
                <a:latin typeface="Arial" charset="0"/>
                <a:ea typeface="Arial Unicode MS"/>
              </a:rPr>
              <a:t> SMS, MMS, Instant </a:t>
            </a:r>
            <a:r>
              <a:rPr lang="en-US" sz="1800" dirty="0" smtClean="0">
                <a:solidFill>
                  <a:srgbClr val="000000"/>
                </a:solidFill>
                <a:latin typeface="Arial" charset="0"/>
                <a:ea typeface="Arial Unicode MS"/>
              </a:rPr>
              <a:t>Messaging </a:t>
            </a:r>
            <a:endParaRPr lang="en-US" sz="1800" dirty="0">
              <a:solidFill>
                <a:srgbClr val="000000"/>
              </a:solidFill>
              <a:latin typeface="Arial" charset="0"/>
              <a:ea typeface="Arial Unicode MS"/>
            </a:endParaRPr>
          </a:p>
          <a:p>
            <a:pPr marL="228600" indent="-228600">
              <a:lnSpc>
                <a:spcPct val="80000"/>
              </a:lnSpc>
              <a:spcBef>
                <a:spcPct val="30000"/>
              </a:spcBef>
              <a:spcAft>
                <a:spcPct val="10000"/>
              </a:spcAft>
              <a:buClr>
                <a:srgbClr val="00529B"/>
              </a:buClr>
              <a:buFont typeface="Times" pitchFamily="18" charset="0"/>
              <a:buChar char="•"/>
            </a:pPr>
            <a:r>
              <a:rPr lang="en-US" sz="1800" dirty="0">
                <a:solidFill>
                  <a:srgbClr val="000000"/>
                </a:solidFill>
                <a:latin typeface="Arial" charset="0"/>
                <a:ea typeface="Arial Unicode MS"/>
              </a:rPr>
              <a:t> Browsers</a:t>
            </a:r>
          </a:p>
          <a:p>
            <a:pPr marL="228600" indent="-228600">
              <a:lnSpc>
                <a:spcPct val="80000"/>
              </a:lnSpc>
              <a:spcBef>
                <a:spcPct val="30000"/>
              </a:spcBef>
              <a:spcAft>
                <a:spcPct val="10000"/>
              </a:spcAft>
              <a:buClr>
                <a:srgbClr val="00529B"/>
              </a:buClr>
              <a:buFont typeface="Times" pitchFamily="18" charset="0"/>
              <a:buChar char="•"/>
            </a:pPr>
            <a:r>
              <a:rPr lang="en-US" sz="1800" dirty="0">
                <a:solidFill>
                  <a:srgbClr val="000000"/>
                </a:solidFill>
                <a:latin typeface="Arial" charset="0"/>
                <a:ea typeface="Arial Unicode MS"/>
              </a:rPr>
              <a:t> Applications </a:t>
            </a:r>
          </a:p>
          <a:p>
            <a:pPr marL="228600" indent="-228600">
              <a:lnSpc>
                <a:spcPct val="80000"/>
              </a:lnSpc>
              <a:spcBef>
                <a:spcPct val="30000"/>
              </a:spcBef>
              <a:spcAft>
                <a:spcPct val="10000"/>
              </a:spcAft>
              <a:buClr>
                <a:srgbClr val="00529B"/>
              </a:buClr>
              <a:buFont typeface="Times" pitchFamily="18" charset="0"/>
              <a:buChar char="•"/>
            </a:pPr>
            <a:r>
              <a:rPr lang="en-US" sz="1800" dirty="0">
                <a:solidFill>
                  <a:srgbClr val="000000"/>
                </a:solidFill>
                <a:latin typeface="Arial" charset="0"/>
                <a:ea typeface="Arial Unicode MS"/>
              </a:rPr>
              <a:t> Camera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98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98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629807"/>
                                        </p:tgtEl>
                                        <p:attrNameLst>
                                          <p:attrName>style.visibility</p:attrName>
                                        </p:attrNameLst>
                                      </p:cBhvr>
                                      <p:to>
                                        <p:strVal val="visible"/>
                                      </p:to>
                                    </p:set>
                                    <p:animEffect transition="in" filter="barn(outHorizontal)">
                                      <p:cBhvr>
                                        <p:cTn id="35" dur="500"/>
                                        <p:tgtEl>
                                          <p:spTgt spid="629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806" grpId="0"/>
      <p:bldP spid="629807" grpId="0"/>
      <p:bldP spid="6298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6248400" y="6324600"/>
            <a:ext cx="2895600" cy="365125"/>
          </a:xfrm>
        </p:spPr>
        <p:txBody>
          <a:bodyPr/>
          <a:lstStyle/>
          <a:p>
            <a:fld id="{C9F177AF-EDBA-46C4-8195-FB2C2B216FF7}" type="slidenum">
              <a:rPr lang="en-US"/>
              <a:pPr/>
              <a:t>5</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838200"/>
            <a:ext cx="8413433" cy="4610100"/>
          </a:xfrm>
          <a:prstGeom prst="rect">
            <a:avLst/>
          </a:prstGeom>
          <a:noFill/>
          <a:ln w="9525">
            <a:noFill/>
            <a:miter lim="800000"/>
            <a:headEnd/>
            <a:tailEnd/>
          </a:ln>
        </p:spPr>
      </p:pic>
      <p:sp>
        <p:nvSpPr>
          <p:cNvPr id="10" name="Rectangle 9"/>
          <p:cNvSpPr/>
          <p:nvPr/>
        </p:nvSpPr>
        <p:spPr>
          <a:xfrm>
            <a:off x="609600" y="2819400"/>
            <a:ext cx="4572000" cy="2308324"/>
          </a:xfrm>
          <a:prstGeom prst="rect">
            <a:avLst/>
          </a:prstGeom>
        </p:spPr>
        <p:txBody>
          <a:bodyPr wrap="square">
            <a:spAutoFit/>
          </a:bodyPr>
          <a:lstStyle/>
          <a:p>
            <a:pPr algn="ctr"/>
            <a:r>
              <a:rPr lang="en-US" sz="3600" dirty="0" smtClean="0"/>
              <a:t>Best monetization</a:t>
            </a:r>
          </a:p>
          <a:p>
            <a:pPr algn="ctr"/>
            <a:r>
              <a:rPr lang="en-US" sz="3600" dirty="0" smtClean="0"/>
              <a:t>for ecommerce</a:t>
            </a:r>
          </a:p>
          <a:p>
            <a:pPr algn="ctr"/>
            <a:r>
              <a:rPr lang="en-US" sz="3600" dirty="0" smtClean="0"/>
              <a:t>opportunity</a:t>
            </a:r>
          </a:p>
          <a:p>
            <a:pPr algn="ctr"/>
            <a:r>
              <a:rPr lang="en-US" sz="3600" dirty="0" smtClean="0"/>
              <a:t>developers</a:t>
            </a:r>
            <a:endParaRPr lang="en-US" sz="3600" dirty="0"/>
          </a:p>
        </p:txBody>
      </p:sp>
      <p:sp>
        <p:nvSpPr>
          <p:cNvPr id="13" name="Rectangle 12"/>
          <p:cNvSpPr/>
          <p:nvPr/>
        </p:nvSpPr>
        <p:spPr>
          <a:xfrm>
            <a:off x="1066800" y="5638800"/>
            <a:ext cx="4267200" cy="707886"/>
          </a:xfrm>
          <a:prstGeom prst="rect">
            <a:avLst/>
          </a:prstGeom>
        </p:spPr>
        <p:txBody>
          <a:bodyPr wrap="square">
            <a:spAutoFit/>
          </a:bodyPr>
          <a:lstStyle/>
          <a:p>
            <a:r>
              <a:rPr lang="en-US" sz="4000" b="1" i="1" dirty="0" smtClean="0"/>
              <a:t>Got eBay?</a:t>
            </a:r>
            <a:endParaRPr lang="en-US" sz="4000" b="1" dirty="0"/>
          </a:p>
        </p:txBody>
      </p:sp>
      <p:pic>
        <p:nvPicPr>
          <p:cNvPr id="14" name="Picture 10" descr="ebaydevprogram.jpg"/>
          <p:cNvPicPr>
            <a:picLocks noChangeAspect="1"/>
          </p:cNvPicPr>
          <p:nvPr/>
        </p:nvPicPr>
        <p:blipFill>
          <a:blip r:embed="rId4" cstate="print"/>
          <a:srcRect/>
          <a:stretch>
            <a:fillRect/>
          </a:stretch>
        </p:blipFill>
        <p:spPr bwMode="auto">
          <a:xfrm>
            <a:off x="609600" y="856780"/>
            <a:ext cx="4648200" cy="115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76200"/>
            <a:ext cx="9067800" cy="685800"/>
          </a:xfrm>
        </p:spPr>
        <p:txBody>
          <a:bodyPr/>
          <a:lstStyle/>
          <a:p>
            <a:pPr eaLnBrk="1" hangingPunct="1"/>
            <a:r>
              <a:rPr lang="en-US" dirty="0" smtClean="0"/>
              <a:t>eBay : The Biggest eCommerce </a:t>
            </a:r>
            <a:r>
              <a:rPr lang="en-US" dirty="0" smtClean="0"/>
              <a:t>opportunity for Developers</a:t>
            </a:r>
            <a:endParaRPr lang="en-US" dirty="0" smtClean="0"/>
          </a:p>
        </p:txBody>
      </p:sp>
      <p:sp>
        <p:nvSpPr>
          <p:cNvPr id="5" name="Footer Placeholder 4"/>
          <p:cNvSpPr>
            <a:spLocks noGrp="1"/>
          </p:cNvSpPr>
          <p:nvPr>
            <p:ph type="ftr" sz="quarter" idx="10"/>
          </p:nvPr>
        </p:nvSpPr>
        <p:spPr/>
        <p:txBody>
          <a:bodyPr/>
          <a:lstStyle/>
          <a:p>
            <a:pPr>
              <a:defRPr/>
            </a:pPr>
            <a:r>
              <a:rPr lang="en-US" dirty="0"/>
              <a:t>Strictly confidential . All rights reserved.</a:t>
            </a:r>
          </a:p>
        </p:txBody>
      </p:sp>
      <p:sp>
        <p:nvSpPr>
          <p:cNvPr id="6" name="Content Placeholder 5"/>
          <p:cNvSpPr>
            <a:spLocks noGrp="1"/>
          </p:cNvSpPr>
          <p:nvPr>
            <p:ph idx="1"/>
          </p:nvPr>
        </p:nvSpPr>
        <p:spPr/>
        <p:txBody>
          <a:bodyPr/>
          <a:lstStyle/>
          <a:p>
            <a:r>
              <a:rPr lang="en-US" dirty="0" smtClean="0"/>
              <a:t>90 Million Shoppers spending money</a:t>
            </a:r>
          </a:p>
          <a:p>
            <a:r>
              <a:rPr lang="en-US" dirty="0" smtClean="0"/>
              <a:t>27 Million Sellers investing in </a:t>
            </a:r>
            <a:r>
              <a:rPr lang="en-US" dirty="0" smtClean="0"/>
              <a:t>their </a:t>
            </a:r>
            <a:r>
              <a:rPr lang="en-US" dirty="0" smtClean="0"/>
              <a:t>business</a:t>
            </a:r>
          </a:p>
          <a:p>
            <a:r>
              <a:rPr lang="en-US" dirty="0" smtClean="0"/>
              <a:t>100,000 Developers already building </a:t>
            </a:r>
            <a:r>
              <a:rPr lang="en-US" dirty="0" smtClean="0"/>
              <a:t>eBay </a:t>
            </a:r>
            <a:r>
              <a:rPr lang="en-US" dirty="0" smtClean="0"/>
              <a:t>apps</a:t>
            </a:r>
          </a:p>
          <a:p>
            <a:r>
              <a:rPr lang="en-US" dirty="0" smtClean="0"/>
              <a:t>5 Minutes is </a:t>
            </a:r>
            <a:r>
              <a:rPr lang="en-US" dirty="0" smtClean="0"/>
              <a:t>all it takes </a:t>
            </a:r>
            <a:r>
              <a:rPr lang="en-US" dirty="0" smtClean="0"/>
              <a:t>to get </a:t>
            </a:r>
            <a:r>
              <a:rPr lang="en-US" dirty="0" smtClean="0"/>
              <a:t>started </a:t>
            </a:r>
            <a:r>
              <a:rPr lang="en-US" dirty="0" smtClean="0"/>
              <a:t>coding!</a:t>
            </a:r>
          </a:p>
          <a:p>
            <a:r>
              <a:rPr lang="en-US" dirty="0" smtClean="0"/>
              <a:t>eBay </a:t>
            </a:r>
            <a:r>
              <a:rPr lang="en-US" dirty="0" smtClean="0"/>
              <a:t>Developers Program </a:t>
            </a:r>
            <a:r>
              <a:rPr lang="en-US" dirty="0" smtClean="0"/>
              <a:t>founded </a:t>
            </a:r>
            <a:r>
              <a:rPr lang="en-US" dirty="0" smtClean="0"/>
              <a:t>in </a:t>
            </a:r>
            <a:r>
              <a:rPr lang="en-US" dirty="0" smtClean="0"/>
              <a:t>2000,  Developer applications accounts </a:t>
            </a:r>
            <a:r>
              <a:rPr lang="en-US" dirty="0" smtClean="0"/>
              <a:t>for over 25% of eBay.com listings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a:xfrm>
            <a:off x="571500" y="1323976"/>
            <a:ext cx="8115905" cy="4683125"/>
          </a:xfrm>
          <a:prstGeom prst="rect">
            <a:avLst/>
          </a:prstGeom>
        </p:spPr>
        <p:txBody>
          <a:bodyPr/>
          <a:lstStyle/>
          <a:p>
            <a:pPr marL="230188" indent="-230188" eaLnBrk="1" hangingPunct="1">
              <a:lnSpc>
                <a:spcPct val="105000"/>
              </a:lnSpc>
              <a:spcBef>
                <a:spcPct val="45000"/>
              </a:spcBef>
              <a:spcAft>
                <a:spcPct val="10000"/>
              </a:spcAft>
              <a:buClr>
                <a:srgbClr val="A80C35"/>
              </a:buClr>
              <a:buFont typeface="Times" pitchFamily="18" charset="0"/>
              <a:buChar char="•"/>
              <a:defRPr/>
            </a:pPr>
            <a:r>
              <a:rPr lang="en-US" sz="1400" kern="0" dirty="0">
                <a:solidFill>
                  <a:srgbClr val="000000"/>
                </a:solidFill>
                <a:latin typeface="+mn-lt"/>
                <a:ea typeface="+mn-ea"/>
                <a:cs typeface="+mn-cs"/>
              </a:rPr>
              <a:t>The largest </a:t>
            </a:r>
            <a:r>
              <a:rPr lang="en-US" sz="1400" kern="0" dirty="0" smtClean="0">
                <a:solidFill>
                  <a:srgbClr val="000000"/>
                </a:solidFill>
                <a:latin typeface="+mn-lt"/>
                <a:ea typeface="+mn-ea"/>
                <a:cs typeface="+mn-cs"/>
              </a:rPr>
              <a:t>e-Commerce </a:t>
            </a:r>
            <a:r>
              <a:rPr lang="en-US" sz="1400" kern="0" dirty="0">
                <a:solidFill>
                  <a:srgbClr val="000000"/>
                </a:solidFill>
                <a:latin typeface="+mn-lt"/>
                <a:ea typeface="+mn-ea"/>
                <a:cs typeface="+mn-cs"/>
              </a:rPr>
              <a:t>Community in the world</a:t>
            </a:r>
          </a:p>
          <a:p>
            <a:pPr marL="230188" indent="-230188" eaLnBrk="1" hangingPunct="1">
              <a:lnSpc>
                <a:spcPct val="105000"/>
              </a:lnSpc>
              <a:spcBef>
                <a:spcPct val="45000"/>
              </a:spcBef>
              <a:spcAft>
                <a:spcPct val="10000"/>
              </a:spcAft>
              <a:buClr>
                <a:srgbClr val="A80C35"/>
              </a:buClr>
              <a:buFont typeface="Times" pitchFamily="18" charset="0"/>
              <a:buChar char="•"/>
              <a:defRPr/>
            </a:pPr>
            <a:r>
              <a:rPr lang="en-US" sz="1400" kern="0" dirty="0">
                <a:solidFill>
                  <a:srgbClr val="000000"/>
                </a:solidFill>
                <a:latin typeface="+mn-lt"/>
                <a:ea typeface="+mn-ea"/>
                <a:cs typeface="+mn-cs"/>
              </a:rPr>
              <a:t>We give our sellers access to all our markets and consumers across the world</a:t>
            </a:r>
          </a:p>
          <a:p>
            <a:pPr marL="230188" indent="-230188" eaLnBrk="1" hangingPunct="1">
              <a:lnSpc>
                <a:spcPct val="105000"/>
              </a:lnSpc>
              <a:spcBef>
                <a:spcPct val="45000"/>
              </a:spcBef>
              <a:spcAft>
                <a:spcPct val="10000"/>
              </a:spcAft>
              <a:buClr>
                <a:srgbClr val="A80C35"/>
              </a:buClr>
              <a:buFont typeface="Times" pitchFamily="18" charset="0"/>
              <a:buChar char="•"/>
              <a:defRPr/>
            </a:pPr>
            <a:r>
              <a:rPr lang="en-US" sz="1400" kern="0" dirty="0">
                <a:solidFill>
                  <a:srgbClr val="000000"/>
                </a:solidFill>
                <a:latin typeface="+mn-lt"/>
                <a:ea typeface="+mn-ea"/>
                <a:cs typeface="+mn-cs"/>
              </a:rPr>
              <a:t>Unlike other </a:t>
            </a:r>
            <a:r>
              <a:rPr lang="en-US" sz="1400" kern="0" dirty="0" smtClean="0">
                <a:solidFill>
                  <a:srgbClr val="000000"/>
                </a:solidFill>
                <a:latin typeface="+mn-lt"/>
                <a:ea typeface="+mn-ea"/>
                <a:cs typeface="+mn-cs"/>
              </a:rPr>
              <a:t>e-Commerce </a:t>
            </a:r>
            <a:r>
              <a:rPr lang="en-US" sz="1400" kern="0" dirty="0">
                <a:solidFill>
                  <a:srgbClr val="000000"/>
                </a:solidFill>
                <a:latin typeface="+mn-lt"/>
                <a:ea typeface="+mn-ea"/>
                <a:cs typeface="+mn-cs"/>
              </a:rPr>
              <a:t>sites, our sellers own their goods and anyone can be a seller on eBay</a:t>
            </a:r>
          </a:p>
          <a:p>
            <a:pPr marL="230188" indent="-230188" eaLnBrk="1" hangingPunct="1">
              <a:lnSpc>
                <a:spcPct val="105000"/>
              </a:lnSpc>
              <a:spcBef>
                <a:spcPct val="45000"/>
              </a:spcBef>
              <a:spcAft>
                <a:spcPct val="10000"/>
              </a:spcAft>
              <a:buClr>
                <a:srgbClr val="A80C35"/>
              </a:buClr>
              <a:buFont typeface="Times" pitchFamily="18" charset="0"/>
              <a:buChar char="•"/>
              <a:defRPr/>
            </a:pPr>
            <a:r>
              <a:rPr lang="en-US" sz="1400" kern="0" dirty="0">
                <a:solidFill>
                  <a:srgbClr val="000000"/>
                </a:solidFill>
                <a:latin typeface="+mn-lt"/>
                <a:ea typeface="+mn-ea"/>
                <a:cs typeface="+mn-cs"/>
              </a:rPr>
              <a:t>Low cost of entrepreneurship for everybody</a:t>
            </a:r>
          </a:p>
        </p:txBody>
      </p:sp>
      <p:grpSp>
        <p:nvGrpSpPr>
          <p:cNvPr id="2" name="Group 39"/>
          <p:cNvGrpSpPr>
            <a:grpSpLocks/>
          </p:cNvGrpSpPr>
          <p:nvPr/>
        </p:nvGrpSpPr>
        <p:grpSpPr bwMode="auto">
          <a:xfrm>
            <a:off x="1179286" y="2790825"/>
            <a:ext cx="6749143" cy="3124200"/>
            <a:chOff x="1066801" y="2743200"/>
            <a:chExt cx="7086600" cy="3124200"/>
          </a:xfrm>
        </p:grpSpPr>
        <p:sp>
          <p:nvSpPr>
            <p:cNvPr id="39" name="Frame 38"/>
            <p:cNvSpPr/>
            <p:nvPr/>
          </p:nvSpPr>
          <p:spPr bwMode="auto">
            <a:xfrm>
              <a:off x="1066801" y="2743200"/>
              <a:ext cx="7086600" cy="3124200"/>
            </a:xfrm>
            <a:prstGeom prst="frame">
              <a:avLst>
                <a:gd name="adj1" fmla="val 2439"/>
              </a:avLst>
            </a:prstGeom>
            <a:solidFill>
              <a:srgbClr val="003399"/>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3" name="Group 27"/>
            <p:cNvGrpSpPr>
              <a:grpSpLocks noChangeAspect="1"/>
            </p:cNvGrpSpPr>
            <p:nvPr/>
          </p:nvGrpSpPr>
          <p:grpSpPr bwMode="auto">
            <a:xfrm>
              <a:off x="1219200" y="2866848"/>
              <a:ext cx="6858000" cy="2973590"/>
              <a:chOff x="343" y="944"/>
              <a:chExt cx="5640" cy="2172"/>
            </a:xfrm>
          </p:grpSpPr>
          <p:pic>
            <p:nvPicPr>
              <p:cNvPr id="6152" name="Picture 3" descr="bike"/>
              <p:cNvPicPr>
                <a:picLocks noChangeAspect="1" noChangeArrowheads="1"/>
              </p:cNvPicPr>
              <p:nvPr/>
            </p:nvPicPr>
            <p:blipFill>
              <a:blip r:embed="rId3" cstate="email"/>
              <a:srcRect/>
              <a:stretch>
                <a:fillRect/>
              </a:stretch>
            </p:blipFill>
            <p:spPr bwMode="auto">
              <a:xfrm>
                <a:off x="3206" y="1134"/>
                <a:ext cx="927" cy="1058"/>
              </a:xfrm>
              <a:prstGeom prst="rect">
                <a:avLst/>
              </a:prstGeom>
              <a:noFill/>
              <a:ln w="9525">
                <a:noFill/>
                <a:miter lim="800000"/>
                <a:headEnd/>
                <a:tailEnd/>
              </a:ln>
            </p:spPr>
          </p:pic>
          <p:sp>
            <p:nvSpPr>
              <p:cNvPr id="124932" name="Rectangle 4"/>
              <p:cNvSpPr>
                <a:spLocks noChangeArrowheads="1"/>
              </p:cNvSpPr>
              <p:nvPr/>
            </p:nvSpPr>
            <p:spPr bwMode="gray">
              <a:xfrm>
                <a:off x="1700" y="965"/>
                <a:ext cx="786" cy="245"/>
              </a:xfrm>
              <a:prstGeom prst="round2DiagRect">
                <a:avLst>
                  <a:gd name="adj1" fmla="val 50000"/>
                  <a:gd name="adj2" fmla="val 0"/>
                </a:avLst>
              </a:prstGeom>
              <a:solidFill>
                <a:schemeClr val="folHlink"/>
              </a:solidFill>
              <a:ln w="6350">
                <a:noFill/>
                <a:miter lim="800000"/>
                <a:headEnd/>
                <a:tailEnd/>
              </a:ln>
              <a:effectLst/>
            </p:spPr>
            <p:txBody>
              <a:bodyPr wrap="none" anchor="ctr"/>
              <a:lstStyle/>
              <a:p>
                <a:pPr>
                  <a:defRPr/>
                </a:pPr>
                <a:endParaRPr lang="en-US"/>
              </a:p>
            </p:txBody>
          </p:sp>
          <p:sp>
            <p:nvSpPr>
              <p:cNvPr id="6154" name="Rectangle 5"/>
              <p:cNvSpPr>
                <a:spLocks noChangeArrowheads="1"/>
              </p:cNvSpPr>
              <p:nvPr/>
            </p:nvSpPr>
            <p:spPr bwMode="gray">
              <a:xfrm>
                <a:off x="1773" y="1213"/>
                <a:ext cx="1135" cy="1753"/>
              </a:xfrm>
              <a:prstGeom prst="rect">
                <a:avLst/>
              </a:prstGeom>
              <a:noFill/>
              <a:ln w="6350">
                <a:noFill/>
                <a:miter lim="800000"/>
                <a:headEnd/>
                <a:tailEnd/>
              </a:ln>
            </p:spPr>
            <p:txBody>
              <a:bodyPr wrap="none" anchor="ctr"/>
              <a:lstStyle/>
              <a:p>
                <a:endParaRPr lang="en-US"/>
              </a:p>
            </p:txBody>
          </p:sp>
          <p:sp>
            <p:nvSpPr>
              <p:cNvPr id="6155" name="Rectangle 6"/>
              <p:cNvSpPr>
                <a:spLocks noChangeArrowheads="1"/>
              </p:cNvSpPr>
              <p:nvPr/>
            </p:nvSpPr>
            <p:spPr bwMode="gray">
              <a:xfrm>
                <a:off x="2926" y="1214"/>
                <a:ext cx="1135" cy="1754"/>
              </a:xfrm>
              <a:prstGeom prst="rect">
                <a:avLst/>
              </a:prstGeom>
              <a:noFill/>
              <a:ln w="6350">
                <a:noFill/>
                <a:miter lim="800000"/>
                <a:headEnd/>
                <a:tailEnd/>
              </a:ln>
            </p:spPr>
            <p:txBody>
              <a:bodyPr wrap="none" anchor="ctr"/>
              <a:lstStyle/>
              <a:p>
                <a:endParaRPr lang="en-US"/>
              </a:p>
            </p:txBody>
          </p:sp>
          <p:sp>
            <p:nvSpPr>
              <p:cNvPr id="6156" name="Text Box 7"/>
              <p:cNvSpPr txBox="1">
                <a:spLocks noChangeArrowheads="1"/>
              </p:cNvSpPr>
              <p:nvPr/>
            </p:nvSpPr>
            <p:spPr bwMode="auto">
              <a:xfrm>
                <a:off x="343" y="1249"/>
                <a:ext cx="1411" cy="1240"/>
              </a:xfrm>
              <a:prstGeom prst="rect">
                <a:avLst/>
              </a:prstGeom>
              <a:noFill/>
              <a:ln w="25400">
                <a:noFill/>
                <a:miter lim="800000"/>
                <a:headEnd/>
                <a:tailEnd/>
              </a:ln>
            </p:spPr>
            <p:txBody>
              <a:bodyPr>
                <a:spAutoFit/>
              </a:bodyPr>
              <a:lstStyle/>
              <a:p>
                <a:pPr algn="r" eaLnBrk="1" hangingPunct="1">
                  <a:lnSpc>
                    <a:spcPct val="110000"/>
                  </a:lnSpc>
                  <a:spcBef>
                    <a:spcPct val="65000"/>
                  </a:spcBef>
                </a:pPr>
                <a:r>
                  <a:rPr lang="en-US" sz="1400" b="1" dirty="0">
                    <a:solidFill>
                      <a:srgbClr val="000000"/>
                    </a:solidFill>
                  </a:rPr>
                  <a:t>Variety</a:t>
                </a:r>
              </a:p>
              <a:p>
                <a:pPr algn="r" eaLnBrk="1" hangingPunct="1">
                  <a:lnSpc>
                    <a:spcPct val="110000"/>
                  </a:lnSpc>
                  <a:spcBef>
                    <a:spcPct val="65000"/>
                  </a:spcBef>
                </a:pPr>
                <a:r>
                  <a:rPr lang="en-US" sz="1400" b="1" dirty="0">
                    <a:solidFill>
                      <a:srgbClr val="000000"/>
                    </a:solidFill>
                  </a:rPr>
                  <a:t>Great Deals</a:t>
                </a:r>
              </a:p>
              <a:p>
                <a:pPr algn="r" eaLnBrk="1" hangingPunct="1">
                  <a:lnSpc>
                    <a:spcPct val="110000"/>
                  </a:lnSpc>
                  <a:spcBef>
                    <a:spcPct val="65000"/>
                  </a:spcBef>
                </a:pPr>
                <a:r>
                  <a:rPr lang="en-US" sz="1400" b="1" dirty="0">
                    <a:solidFill>
                      <a:srgbClr val="000000"/>
                    </a:solidFill>
                  </a:rPr>
                  <a:t>Convenience</a:t>
                </a:r>
              </a:p>
              <a:p>
                <a:pPr algn="r" eaLnBrk="1" hangingPunct="1">
                  <a:lnSpc>
                    <a:spcPct val="110000"/>
                  </a:lnSpc>
                  <a:spcBef>
                    <a:spcPct val="65000"/>
                  </a:spcBef>
                </a:pPr>
                <a:r>
                  <a:rPr lang="en-US" sz="1400" b="1" dirty="0">
                    <a:solidFill>
                      <a:srgbClr val="000000"/>
                    </a:solidFill>
                  </a:rPr>
                  <a:t>Fun &amp; Community </a:t>
                </a:r>
              </a:p>
            </p:txBody>
          </p:sp>
          <p:sp>
            <p:nvSpPr>
              <p:cNvPr id="6157" name="Text Box 9"/>
              <p:cNvSpPr txBox="1">
                <a:spLocks noChangeArrowheads="1"/>
              </p:cNvSpPr>
              <p:nvPr/>
            </p:nvSpPr>
            <p:spPr bwMode="gray">
              <a:xfrm>
                <a:off x="1729" y="998"/>
                <a:ext cx="695" cy="225"/>
              </a:xfrm>
              <a:prstGeom prst="rect">
                <a:avLst/>
              </a:prstGeom>
              <a:noFill/>
              <a:ln w="12700">
                <a:noFill/>
                <a:miter lim="800000"/>
                <a:headEnd/>
                <a:tailEnd/>
              </a:ln>
            </p:spPr>
            <p:txBody>
              <a:bodyPr wrap="none">
                <a:spAutoFit/>
              </a:bodyPr>
              <a:lstStyle/>
              <a:p>
                <a:pPr algn="ctr" eaLnBrk="1" hangingPunct="1">
                  <a:spcBef>
                    <a:spcPct val="50000"/>
                  </a:spcBef>
                </a:pPr>
                <a:r>
                  <a:rPr lang="en-US" sz="1400" b="1" dirty="0">
                    <a:solidFill>
                      <a:schemeClr val="bg1"/>
                    </a:solidFill>
                    <a:latin typeface="Tahoma" pitchFamily="34" charset="0"/>
                  </a:rPr>
                  <a:t>Buyers</a:t>
                </a:r>
              </a:p>
            </p:txBody>
          </p:sp>
          <p:sp>
            <p:nvSpPr>
              <p:cNvPr id="6158" name="Text Box 10"/>
              <p:cNvSpPr txBox="1">
                <a:spLocks noChangeArrowheads="1"/>
              </p:cNvSpPr>
              <p:nvPr/>
            </p:nvSpPr>
            <p:spPr bwMode="auto">
              <a:xfrm>
                <a:off x="4118" y="1244"/>
                <a:ext cx="1865" cy="1413"/>
              </a:xfrm>
              <a:prstGeom prst="rect">
                <a:avLst/>
              </a:prstGeom>
              <a:noFill/>
              <a:ln w="25400" algn="ctr">
                <a:noFill/>
                <a:miter lim="800000"/>
                <a:headEnd/>
                <a:tailEnd/>
              </a:ln>
            </p:spPr>
            <p:txBody>
              <a:bodyPr>
                <a:spAutoFit/>
              </a:bodyPr>
              <a:lstStyle/>
              <a:p>
                <a:pPr eaLnBrk="1" hangingPunct="1">
                  <a:lnSpc>
                    <a:spcPct val="110000"/>
                  </a:lnSpc>
                  <a:spcBef>
                    <a:spcPct val="65000"/>
                  </a:spcBef>
                </a:pPr>
                <a:r>
                  <a:rPr lang="en-US" sz="1400" b="1" dirty="0">
                    <a:solidFill>
                      <a:srgbClr val="000000"/>
                    </a:solidFill>
                  </a:rPr>
                  <a:t>Faster, lower-cost distribution </a:t>
                </a:r>
              </a:p>
              <a:p>
                <a:pPr eaLnBrk="1" hangingPunct="1">
                  <a:lnSpc>
                    <a:spcPct val="110000"/>
                  </a:lnSpc>
                  <a:spcBef>
                    <a:spcPct val="65000"/>
                  </a:spcBef>
                </a:pPr>
                <a:r>
                  <a:rPr lang="en-US" sz="1400" b="1" dirty="0">
                    <a:solidFill>
                      <a:srgbClr val="000000"/>
                    </a:solidFill>
                  </a:rPr>
                  <a:t>Increase sales</a:t>
                </a:r>
              </a:p>
              <a:p>
                <a:pPr eaLnBrk="1" hangingPunct="1">
                  <a:lnSpc>
                    <a:spcPct val="110000"/>
                  </a:lnSpc>
                  <a:spcBef>
                    <a:spcPct val="65000"/>
                  </a:spcBef>
                </a:pPr>
                <a:r>
                  <a:rPr lang="en-US" sz="1400" b="1" dirty="0">
                    <a:solidFill>
                      <a:srgbClr val="000000"/>
                    </a:solidFill>
                  </a:rPr>
                  <a:t>Maximize price</a:t>
                </a:r>
              </a:p>
              <a:p>
                <a:pPr eaLnBrk="1" hangingPunct="1">
                  <a:lnSpc>
                    <a:spcPct val="110000"/>
                  </a:lnSpc>
                  <a:spcBef>
                    <a:spcPct val="65000"/>
                  </a:spcBef>
                </a:pPr>
                <a:r>
                  <a:rPr lang="en-US" sz="1400" b="1" dirty="0">
                    <a:solidFill>
                      <a:srgbClr val="000000"/>
                    </a:solidFill>
                  </a:rPr>
                  <a:t>Entrepreneurial Platform</a:t>
                </a:r>
              </a:p>
            </p:txBody>
          </p:sp>
          <p:sp>
            <p:nvSpPr>
              <p:cNvPr id="124939" name="Rectangle 11"/>
              <p:cNvSpPr>
                <a:spLocks noChangeArrowheads="1"/>
              </p:cNvSpPr>
              <p:nvPr/>
            </p:nvSpPr>
            <p:spPr bwMode="gray">
              <a:xfrm flipH="1" flipV="1">
                <a:off x="3351" y="970"/>
                <a:ext cx="783" cy="247"/>
              </a:xfrm>
              <a:prstGeom prst="round2DiagRect">
                <a:avLst>
                  <a:gd name="adj1" fmla="val 50000"/>
                  <a:gd name="adj2" fmla="val 0"/>
                </a:avLst>
              </a:prstGeom>
              <a:solidFill>
                <a:srgbClr val="FF0000"/>
              </a:solidFill>
              <a:ln w="6350">
                <a:noFill/>
                <a:miter lim="800000"/>
                <a:headEnd/>
                <a:tailEnd/>
              </a:ln>
              <a:effectLst/>
            </p:spPr>
            <p:txBody>
              <a:bodyPr wrap="none" anchor="ctr"/>
              <a:lstStyle/>
              <a:p>
                <a:pPr>
                  <a:defRPr/>
                </a:pPr>
                <a:endParaRPr lang="en-US"/>
              </a:p>
            </p:txBody>
          </p:sp>
          <p:sp>
            <p:nvSpPr>
              <p:cNvPr id="6160" name="Text Box 13"/>
              <p:cNvSpPr txBox="1">
                <a:spLocks noChangeArrowheads="1"/>
              </p:cNvSpPr>
              <p:nvPr/>
            </p:nvSpPr>
            <p:spPr bwMode="gray">
              <a:xfrm>
                <a:off x="3459" y="944"/>
                <a:ext cx="685" cy="225"/>
              </a:xfrm>
              <a:prstGeom prst="rect">
                <a:avLst/>
              </a:prstGeom>
              <a:noFill/>
              <a:ln w="12700">
                <a:noFill/>
                <a:miter lim="800000"/>
                <a:headEnd/>
                <a:tailEnd/>
              </a:ln>
            </p:spPr>
            <p:txBody>
              <a:bodyPr wrap="none">
                <a:spAutoFit/>
              </a:bodyPr>
              <a:lstStyle/>
              <a:p>
                <a:pPr algn="ctr" eaLnBrk="1" hangingPunct="1">
                  <a:spcBef>
                    <a:spcPct val="50000"/>
                  </a:spcBef>
                </a:pPr>
                <a:r>
                  <a:rPr lang="en-US" sz="1400" b="1">
                    <a:solidFill>
                      <a:schemeClr val="bg1"/>
                    </a:solidFill>
                    <a:latin typeface="Tahoma" pitchFamily="34" charset="0"/>
                  </a:rPr>
                  <a:t>Sellers</a:t>
                </a:r>
              </a:p>
            </p:txBody>
          </p:sp>
          <p:pic>
            <p:nvPicPr>
              <p:cNvPr id="6161" name="Picture 17" descr="cowgirl"/>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gray">
              <a:xfrm>
                <a:off x="2446" y="1559"/>
                <a:ext cx="368" cy="1191"/>
              </a:xfrm>
              <a:prstGeom prst="rect">
                <a:avLst/>
              </a:prstGeom>
              <a:noFill/>
              <a:ln w="9525">
                <a:noFill/>
                <a:miter lim="800000"/>
                <a:headEnd/>
                <a:tailEnd/>
              </a:ln>
            </p:spPr>
          </p:pic>
          <p:pic>
            <p:nvPicPr>
              <p:cNvPr id="6162" name="Picture 18" descr="ad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111" y="1105"/>
                <a:ext cx="422" cy="1136"/>
              </a:xfrm>
              <a:prstGeom prst="rect">
                <a:avLst/>
              </a:prstGeom>
              <a:noFill/>
              <a:ln w="9525">
                <a:noFill/>
                <a:miter lim="800000"/>
                <a:headEnd/>
                <a:tailEnd/>
              </a:ln>
            </p:spPr>
          </p:pic>
          <p:pic>
            <p:nvPicPr>
              <p:cNvPr id="6163" name="Picture 19" descr="urn"/>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gray">
              <a:xfrm>
                <a:off x="3648" y="1757"/>
                <a:ext cx="560" cy="1359"/>
              </a:xfrm>
              <a:prstGeom prst="rect">
                <a:avLst/>
              </a:prstGeom>
              <a:noFill/>
              <a:ln w="9525">
                <a:noFill/>
                <a:miter lim="800000"/>
                <a:headEnd/>
                <a:tailEnd/>
              </a:ln>
            </p:spPr>
          </p:pic>
          <p:pic>
            <p:nvPicPr>
              <p:cNvPr id="6164" name="Picture 20" descr="device4"/>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gray">
              <a:xfrm>
                <a:off x="1754" y="1643"/>
                <a:ext cx="595" cy="1322"/>
              </a:xfrm>
              <a:prstGeom prst="rect">
                <a:avLst/>
              </a:prstGeom>
              <a:noFill/>
              <a:ln w="9525">
                <a:noFill/>
                <a:miter lim="800000"/>
                <a:headEnd/>
                <a:tailEnd/>
              </a:ln>
            </p:spPr>
          </p:pic>
          <p:pic>
            <p:nvPicPr>
              <p:cNvPr id="6165" name="Picture 21" descr="golf"/>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gray">
              <a:xfrm>
                <a:off x="2828" y="1643"/>
                <a:ext cx="795" cy="1283"/>
              </a:xfrm>
              <a:prstGeom prst="rect">
                <a:avLst/>
              </a:prstGeom>
              <a:noFill/>
              <a:ln w="9525">
                <a:noFill/>
                <a:miter lim="800000"/>
                <a:headEnd/>
                <a:tailEnd/>
              </a:ln>
            </p:spPr>
          </p:pic>
        </p:grpSp>
      </p:grpSp>
      <p:sp>
        <p:nvSpPr>
          <p:cNvPr id="6148" name="Rectangle 22"/>
          <p:cNvSpPr>
            <a:spLocks noChangeArrowheads="1"/>
          </p:cNvSpPr>
          <p:nvPr/>
        </p:nvSpPr>
        <p:spPr bwMode="auto">
          <a:xfrm>
            <a:off x="381000" y="228600"/>
            <a:ext cx="8115905" cy="723900"/>
          </a:xfrm>
          <a:prstGeom prst="rect">
            <a:avLst/>
          </a:prstGeom>
          <a:noFill/>
          <a:ln w="9525">
            <a:noFill/>
            <a:miter lim="800000"/>
            <a:headEnd/>
            <a:tailEnd/>
          </a:ln>
        </p:spPr>
        <p:txBody>
          <a:bodyPr anchor="ctr"/>
          <a:lstStyle/>
          <a:p>
            <a:pPr algn="just" eaLnBrk="1" hangingPunct="1">
              <a:lnSpc>
                <a:spcPct val="107000"/>
              </a:lnSpc>
            </a:pPr>
            <a:r>
              <a:rPr lang="en-US" sz="2400" b="1" dirty="0">
                <a:solidFill>
                  <a:schemeClr val="bg1"/>
                </a:solidFill>
                <a:ea typeface="Osaka" pitchFamily="1" charset="-128"/>
              </a:rPr>
              <a:t>eBay is the world’s largest eCommerce Player</a:t>
            </a:r>
          </a:p>
        </p:txBody>
      </p:sp>
      <p:sp>
        <p:nvSpPr>
          <p:cNvPr id="6149" name="Rectangle 29"/>
          <p:cNvSpPr>
            <a:spLocks noChangeArrowheads="1"/>
          </p:cNvSpPr>
          <p:nvPr/>
        </p:nvSpPr>
        <p:spPr bwMode="auto">
          <a:xfrm>
            <a:off x="1732643" y="6096000"/>
            <a:ext cx="5660571" cy="304800"/>
          </a:xfrm>
          <a:prstGeom prst="roundRect">
            <a:avLst>
              <a:gd name="adj" fmla="val 16667"/>
            </a:avLst>
          </a:prstGeom>
          <a:solidFill>
            <a:srgbClr val="003399"/>
          </a:solidFill>
          <a:ln w="9525">
            <a:solidFill>
              <a:srgbClr val="000099"/>
            </a:solidFill>
            <a:miter lim="800000"/>
            <a:headEnd/>
            <a:tailEnd/>
          </a:ln>
        </p:spPr>
        <p:txBody>
          <a:bodyPr wrap="none" anchor="ctr"/>
          <a:lstStyle/>
          <a:p>
            <a:pPr algn="ctr"/>
            <a:r>
              <a:rPr lang="en-US" sz="1600" b="1">
                <a:solidFill>
                  <a:srgbClr val="FFFFFF"/>
                </a:solidFill>
              </a:rPr>
              <a:t>We make inefficient markets efficient for millions of users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228600"/>
            <a:ext cx="8115905" cy="723900"/>
          </a:xfrm>
        </p:spPr>
        <p:txBody>
          <a:bodyPr/>
          <a:lstStyle/>
          <a:p>
            <a:pPr eaLnBrk="1" hangingPunct="1"/>
            <a:r>
              <a:rPr lang="en-US" sz="2400" dirty="0" smtClean="0"/>
              <a:t> We are 15 years young…</a:t>
            </a:r>
          </a:p>
        </p:txBody>
      </p:sp>
      <p:sp>
        <p:nvSpPr>
          <p:cNvPr id="7" name="Rounded Rectangle 6"/>
          <p:cNvSpPr/>
          <p:nvPr/>
        </p:nvSpPr>
        <p:spPr bwMode="auto">
          <a:xfrm>
            <a:off x="685800" y="1752600"/>
            <a:ext cx="1230087" cy="3657600"/>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400" dirty="0">
                <a:solidFill>
                  <a:srgbClr val="000000"/>
                </a:solidFill>
              </a:rPr>
              <a:t>Founded in September 1995</a:t>
            </a:r>
          </a:p>
          <a:p>
            <a:pPr algn="ctr">
              <a:defRPr/>
            </a:pPr>
            <a:endParaRPr lang="en-US" sz="1400" dirty="0">
              <a:solidFill>
                <a:srgbClr val="000000"/>
              </a:solidFill>
            </a:endParaRPr>
          </a:p>
          <a:p>
            <a:pPr algn="ctr">
              <a:defRPr/>
            </a:pPr>
            <a:r>
              <a:rPr lang="en-US" sz="1400" dirty="0">
                <a:solidFill>
                  <a:srgbClr val="000000"/>
                </a:solidFill>
              </a:rPr>
              <a:t>Now a </a:t>
            </a:r>
            <a:r>
              <a:rPr lang="en-US" sz="1400" b="1" dirty="0">
                <a:solidFill>
                  <a:srgbClr val="000000"/>
                </a:solidFill>
              </a:rPr>
              <a:t>Fortune 500</a:t>
            </a:r>
            <a:r>
              <a:rPr lang="en-US" sz="1400" dirty="0">
                <a:solidFill>
                  <a:srgbClr val="000000"/>
                </a:solidFill>
              </a:rPr>
              <a:t> company </a:t>
            </a:r>
          </a:p>
          <a:p>
            <a:pPr algn="ctr">
              <a:defRPr/>
            </a:pPr>
            <a:endParaRPr lang="en-US" sz="1400" dirty="0">
              <a:solidFill>
                <a:srgbClr val="000000"/>
              </a:solidFill>
            </a:endParaRPr>
          </a:p>
          <a:p>
            <a:pPr algn="ctr">
              <a:defRPr/>
            </a:pPr>
            <a:r>
              <a:rPr lang="en-US" sz="1400" dirty="0">
                <a:solidFill>
                  <a:srgbClr val="000000"/>
                </a:solidFill>
              </a:rPr>
              <a:t>One of the </a:t>
            </a:r>
            <a:r>
              <a:rPr lang="en-US" sz="1400" b="1" dirty="0">
                <a:solidFill>
                  <a:srgbClr val="000000"/>
                </a:solidFill>
              </a:rPr>
              <a:t>top 100 brands</a:t>
            </a:r>
            <a:r>
              <a:rPr lang="en-US" sz="1400" dirty="0">
                <a:solidFill>
                  <a:srgbClr val="000000"/>
                </a:solidFill>
              </a:rPr>
              <a:t> in the world</a:t>
            </a:r>
          </a:p>
        </p:txBody>
      </p:sp>
      <p:sp>
        <p:nvSpPr>
          <p:cNvPr id="8" name="Rounded Rectangle 7"/>
          <p:cNvSpPr/>
          <p:nvPr/>
        </p:nvSpPr>
        <p:spPr bwMode="auto">
          <a:xfrm>
            <a:off x="2057400" y="3264026"/>
            <a:ext cx="1295399" cy="2298573"/>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400" dirty="0">
                <a:solidFill>
                  <a:srgbClr val="000000"/>
                </a:solidFill>
              </a:rPr>
              <a:t>No 1. </a:t>
            </a:r>
          </a:p>
          <a:p>
            <a:pPr algn="ctr">
              <a:defRPr/>
            </a:pPr>
            <a:r>
              <a:rPr lang="en-US" sz="1400" dirty="0" err="1" smtClean="0">
                <a:solidFill>
                  <a:srgbClr val="000000"/>
                </a:solidFill>
              </a:rPr>
              <a:t>eCommerce</a:t>
            </a:r>
            <a:r>
              <a:rPr lang="en-US" sz="1400" dirty="0" smtClean="0">
                <a:solidFill>
                  <a:srgbClr val="000000"/>
                </a:solidFill>
              </a:rPr>
              <a:t> </a:t>
            </a:r>
            <a:r>
              <a:rPr lang="en-US" sz="1400" dirty="0">
                <a:solidFill>
                  <a:srgbClr val="000000"/>
                </a:solidFill>
              </a:rPr>
              <a:t>player with operations in </a:t>
            </a:r>
          </a:p>
          <a:p>
            <a:pPr algn="ctr">
              <a:defRPr/>
            </a:pPr>
            <a:r>
              <a:rPr lang="en-US" sz="1400" b="1" dirty="0">
                <a:solidFill>
                  <a:srgbClr val="000000"/>
                </a:solidFill>
              </a:rPr>
              <a:t>39</a:t>
            </a:r>
            <a:r>
              <a:rPr lang="en-US" sz="1400" dirty="0">
                <a:solidFill>
                  <a:srgbClr val="000000"/>
                </a:solidFill>
              </a:rPr>
              <a:t> markets</a:t>
            </a:r>
          </a:p>
        </p:txBody>
      </p:sp>
      <p:sp>
        <p:nvSpPr>
          <p:cNvPr id="9" name="Rounded Rectangle 8"/>
          <p:cNvSpPr/>
          <p:nvPr/>
        </p:nvSpPr>
        <p:spPr bwMode="auto">
          <a:xfrm>
            <a:off x="3276600" y="2209800"/>
            <a:ext cx="1331686" cy="1841374"/>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400" dirty="0">
                <a:solidFill>
                  <a:srgbClr val="000000"/>
                </a:solidFill>
              </a:rPr>
              <a:t>Gross </a:t>
            </a:r>
            <a:r>
              <a:rPr lang="en-US" sz="1400" dirty="0" smtClean="0">
                <a:solidFill>
                  <a:srgbClr val="000000"/>
                </a:solidFill>
              </a:rPr>
              <a:t>Merchandise </a:t>
            </a:r>
            <a:r>
              <a:rPr lang="en-US" sz="1400" dirty="0">
                <a:solidFill>
                  <a:srgbClr val="000000"/>
                </a:solidFill>
              </a:rPr>
              <a:t>Volume (Sales) of </a:t>
            </a:r>
          </a:p>
          <a:p>
            <a:pPr algn="ctr">
              <a:defRPr/>
            </a:pPr>
            <a:r>
              <a:rPr lang="en-US" sz="1400" b="1" dirty="0">
                <a:solidFill>
                  <a:srgbClr val="000000"/>
                </a:solidFill>
              </a:rPr>
              <a:t>$60 billion</a:t>
            </a:r>
            <a:r>
              <a:rPr lang="en-US" sz="1400" dirty="0">
                <a:solidFill>
                  <a:srgbClr val="000000"/>
                </a:solidFill>
              </a:rPr>
              <a:t> </a:t>
            </a:r>
          </a:p>
          <a:p>
            <a:pPr algn="ctr">
              <a:defRPr/>
            </a:pPr>
            <a:r>
              <a:rPr lang="en-US" sz="1400" dirty="0">
                <a:solidFill>
                  <a:srgbClr val="000000"/>
                </a:solidFill>
              </a:rPr>
              <a:t>in 2008</a:t>
            </a:r>
          </a:p>
        </p:txBody>
      </p:sp>
      <p:sp>
        <p:nvSpPr>
          <p:cNvPr id="10" name="Rounded Rectangle 9"/>
          <p:cNvSpPr/>
          <p:nvPr/>
        </p:nvSpPr>
        <p:spPr bwMode="auto">
          <a:xfrm>
            <a:off x="4717143" y="1828800"/>
            <a:ext cx="1150257" cy="2819400"/>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400" dirty="0">
                <a:solidFill>
                  <a:srgbClr val="000000"/>
                </a:solidFill>
              </a:rPr>
              <a:t>eBay users worldwide trade more than </a:t>
            </a:r>
            <a:r>
              <a:rPr lang="en-US" sz="1400" b="1" dirty="0">
                <a:solidFill>
                  <a:srgbClr val="000000"/>
                </a:solidFill>
              </a:rPr>
              <a:t>$</a:t>
            </a:r>
            <a:r>
              <a:rPr lang="en-US" sz="1400" b="1" dirty="0" smtClean="0">
                <a:solidFill>
                  <a:srgbClr val="000000"/>
                </a:solidFill>
              </a:rPr>
              <a:t>1,890</a:t>
            </a:r>
            <a:r>
              <a:rPr lang="en-US" sz="1400" dirty="0" smtClean="0">
                <a:solidFill>
                  <a:srgbClr val="000000"/>
                </a:solidFill>
              </a:rPr>
              <a:t> </a:t>
            </a:r>
            <a:r>
              <a:rPr lang="en-US" sz="1400" dirty="0">
                <a:solidFill>
                  <a:srgbClr val="000000"/>
                </a:solidFill>
              </a:rPr>
              <a:t>worth of goods on the site </a:t>
            </a:r>
            <a:r>
              <a:rPr lang="en-US" sz="1400" b="1" dirty="0">
                <a:solidFill>
                  <a:srgbClr val="000000"/>
                </a:solidFill>
              </a:rPr>
              <a:t>every second</a:t>
            </a:r>
          </a:p>
        </p:txBody>
      </p:sp>
      <p:sp>
        <p:nvSpPr>
          <p:cNvPr id="12" name="Rounded Rectangle 11"/>
          <p:cNvSpPr/>
          <p:nvPr/>
        </p:nvSpPr>
        <p:spPr bwMode="auto">
          <a:xfrm>
            <a:off x="5987143" y="3581400"/>
            <a:ext cx="1045029" cy="1905000"/>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400" b="1" dirty="0" smtClean="0">
                <a:solidFill>
                  <a:srgbClr val="000000"/>
                </a:solidFill>
              </a:rPr>
              <a:t>92</a:t>
            </a:r>
            <a:endParaRPr lang="en-US" sz="1400" b="1" dirty="0">
              <a:solidFill>
                <a:srgbClr val="000000"/>
              </a:solidFill>
            </a:endParaRPr>
          </a:p>
          <a:p>
            <a:pPr algn="ctr">
              <a:defRPr/>
            </a:pPr>
            <a:r>
              <a:rPr lang="en-US" sz="1400" b="1" dirty="0">
                <a:solidFill>
                  <a:srgbClr val="000000"/>
                </a:solidFill>
              </a:rPr>
              <a:t>million</a:t>
            </a:r>
            <a:r>
              <a:rPr lang="en-US" sz="1400" dirty="0">
                <a:solidFill>
                  <a:srgbClr val="000000"/>
                </a:solidFill>
              </a:rPr>
              <a:t>  active eBay users from </a:t>
            </a:r>
            <a:r>
              <a:rPr lang="en-US" sz="1400" b="1" dirty="0">
                <a:solidFill>
                  <a:srgbClr val="000000"/>
                </a:solidFill>
              </a:rPr>
              <a:t>150</a:t>
            </a:r>
            <a:r>
              <a:rPr lang="en-US" sz="1400" dirty="0">
                <a:solidFill>
                  <a:srgbClr val="000000"/>
                </a:solidFill>
              </a:rPr>
              <a:t> countries</a:t>
            </a:r>
          </a:p>
        </p:txBody>
      </p:sp>
      <p:sp>
        <p:nvSpPr>
          <p:cNvPr id="13" name="Rounded Rectangle 12"/>
          <p:cNvSpPr/>
          <p:nvPr/>
        </p:nvSpPr>
        <p:spPr bwMode="auto">
          <a:xfrm>
            <a:off x="7228114" y="2590800"/>
            <a:ext cx="1117600" cy="1676400"/>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400" dirty="0">
                <a:solidFill>
                  <a:srgbClr val="000000"/>
                </a:solidFill>
              </a:rPr>
              <a:t>eBay users trade in more than </a:t>
            </a:r>
            <a:r>
              <a:rPr lang="en-US" sz="1400" b="1" dirty="0">
                <a:solidFill>
                  <a:srgbClr val="000000"/>
                </a:solidFill>
              </a:rPr>
              <a:t>50,000</a:t>
            </a:r>
            <a:r>
              <a:rPr lang="en-US" sz="1400" dirty="0">
                <a:solidFill>
                  <a:srgbClr val="000000"/>
                </a:solidFill>
              </a:rPr>
              <a:t> categories</a:t>
            </a:r>
          </a:p>
        </p:txBody>
      </p:sp>
      <p:grpSp>
        <p:nvGrpSpPr>
          <p:cNvPr id="2" name="Group 4"/>
          <p:cNvGrpSpPr>
            <a:grpSpLocks/>
          </p:cNvGrpSpPr>
          <p:nvPr/>
        </p:nvGrpSpPr>
        <p:grpSpPr bwMode="auto">
          <a:xfrm>
            <a:off x="1524000" y="5715000"/>
            <a:ext cx="1735247" cy="762000"/>
            <a:chOff x="4752" y="2448"/>
            <a:chExt cx="1023" cy="480"/>
          </a:xfrm>
        </p:grpSpPr>
        <p:sp>
          <p:nvSpPr>
            <p:cNvPr id="14" name="Text Box 5"/>
            <p:cNvSpPr txBox="1">
              <a:spLocks noChangeArrowheads="1"/>
            </p:cNvSpPr>
            <p:nvPr/>
          </p:nvSpPr>
          <p:spPr bwMode="auto">
            <a:xfrm>
              <a:off x="5616" y="2448"/>
              <a:ext cx="159" cy="145"/>
            </a:xfrm>
            <a:prstGeom prst="rect">
              <a:avLst/>
            </a:prstGeom>
            <a:noFill/>
            <a:ln w="12700">
              <a:noFill/>
              <a:miter lim="800000"/>
              <a:headEnd type="none" w="sm" len="sm"/>
              <a:tailEnd type="none" w="sm" len="sm"/>
            </a:ln>
            <a:effectLst/>
          </p:spPr>
          <p:txBody>
            <a:bodyPr wrap="none">
              <a:spAutoFit/>
            </a:bodyPr>
            <a:lstStyle/>
            <a:p>
              <a:pPr eaLnBrk="1" hangingPunct="1"/>
              <a:r>
                <a:rPr lang="en-US" sz="900">
                  <a:solidFill>
                    <a:srgbClr val="000000"/>
                  </a:solidFill>
                </a:rPr>
                <a:t>®</a:t>
              </a:r>
              <a:endParaRPr lang="en-US" sz="900" b="1">
                <a:solidFill>
                  <a:srgbClr val="000000"/>
                </a:solidFill>
              </a:endParaRPr>
            </a:p>
          </p:txBody>
        </p:sp>
        <p:pic>
          <p:nvPicPr>
            <p:cNvPr id="15" name="Picture 6"/>
            <p:cNvPicPr>
              <a:picLocks noChangeArrowheads="1"/>
            </p:cNvPicPr>
            <p:nvPr/>
          </p:nvPicPr>
          <p:blipFill>
            <a:blip r:embed="rId2" cstate="print"/>
            <a:srcRect/>
            <a:stretch>
              <a:fillRect/>
            </a:stretch>
          </p:blipFill>
          <p:spPr bwMode="auto">
            <a:xfrm>
              <a:off x="4752" y="2492"/>
              <a:ext cx="912" cy="436"/>
            </a:xfrm>
            <a:prstGeom prst="rect">
              <a:avLst/>
            </a:prstGeom>
            <a:noFill/>
            <a:ln w="12700">
              <a:noFill/>
              <a:miter lim="800000"/>
              <a:headEnd/>
              <a:tailEnd/>
            </a:ln>
            <a:effectLst/>
          </p:spPr>
        </p:pic>
      </p:grpSp>
      <p:pic>
        <p:nvPicPr>
          <p:cNvPr id="16" name="Picture 7" descr="PayPal"/>
          <p:cNvPicPr>
            <a:picLocks noChangeAspect="1" noChangeArrowheads="1"/>
          </p:cNvPicPr>
          <p:nvPr/>
        </p:nvPicPr>
        <p:blipFill>
          <a:blip r:embed="rId3" cstate="print"/>
          <a:srcRect/>
          <a:stretch>
            <a:fillRect/>
          </a:stretch>
        </p:blipFill>
        <p:spPr bwMode="auto">
          <a:xfrm>
            <a:off x="4724400" y="5867400"/>
            <a:ext cx="2057400" cy="5921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228600"/>
            <a:ext cx="8115905" cy="723900"/>
          </a:xfrm>
        </p:spPr>
        <p:txBody>
          <a:bodyPr/>
          <a:lstStyle/>
          <a:p>
            <a:pPr eaLnBrk="1" hangingPunct="1"/>
            <a:r>
              <a:rPr lang="en-US" sz="2400" dirty="0" smtClean="0"/>
              <a:t>… with a leadership position in India…</a:t>
            </a:r>
          </a:p>
        </p:txBody>
      </p:sp>
      <p:sp>
        <p:nvSpPr>
          <p:cNvPr id="4" name="Rounded Rectangle 3"/>
          <p:cNvSpPr/>
          <p:nvPr/>
        </p:nvSpPr>
        <p:spPr bwMode="auto">
          <a:xfrm>
            <a:off x="399143" y="1394121"/>
            <a:ext cx="6763657" cy="406398"/>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spcBef>
                <a:spcPct val="35000"/>
              </a:spcBef>
              <a:spcAft>
                <a:spcPct val="35000"/>
              </a:spcAft>
              <a:buClr>
                <a:schemeClr val="accent2"/>
              </a:buClr>
              <a:defRPr/>
            </a:pPr>
            <a:r>
              <a:rPr lang="en-US" sz="1600" dirty="0" smtClean="0">
                <a:solidFill>
                  <a:srgbClr val="000000"/>
                </a:solidFill>
              </a:rPr>
              <a:t>Founded </a:t>
            </a:r>
            <a:r>
              <a:rPr lang="en-US" sz="1600" dirty="0">
                <a:solidFill>
                  <a:srgbClr val="000000"/>
                </a:solidFill>
              </a:rPr>
              <a:t>in March 2000 (formerly Baazee.com)</a:t>
            </a:r>
          </a:p>
        </p:txBody>
      </p:sp>
      <p:sp>
        <p:nvSpPr>
          <p:cNvPr id="5" name="Rounded Rectangle 4"/>
          <p:cNvSpPr/>
          <p:nvPr/>
        </p:nvSpPr>
        <p:spPr bwMode="auto">
          <a:xfrm>
            <a:off x="914400" y="2133600"/>
            <a:ext cx="5382382" cy="406397"/>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spcBef>
                <a:spcPct val="35000"/>
              </a:spcBef>
              <a:spcAft>
                <a:spcPct val="35000"/>
              </a:spcAft>
              <a:buClr>
                <a:schemeClr val="accent2"/>
              </a:buClr>
              <a:defRPr/>
            </a:pPr>
            <a:r>
              <a:rPr lang="en-US" sz="1600" dirty="0">
                <a:solidFill>
                  <a:srgbClr val="000000"/>
                </a:solidFill>
              </a:rPr>
              <a:t>Since Aug 2004, a 100% subsidiary of eBay Inc. </a:t>
            </a:r>
          </a:p>
        </p:txBody>
      </p:sp>
      <p:sp>
        <p:nvSpPr>
          <p:cNvPr id="6" name="Rounded Rectangle 5"/>
          <p:cNvSpPr/>
          <p:nvPr/>
        </p:nvSpPr>
        <p:spPr bwMode="auto">
          <a:xfrm>
            <a:off x="475946" y="2829220"/>
            <a:ext cx="5467654" cy="675980"/>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spcBef>
                <a:spcPct val="35000"/>
              </a:spcBef>
              <a:spcAft>
                <a:spcPct val="35000"/>
              </a:spcAft>
              <a:buClr>
                <a:schemeClr val="accent2"/>
              </a:buClr>
              <a:defRPr/>
            </a:pPr>
            <a:r>
              <a:rPr lang="en-US" sz="1600" dirty="0">
                <a:solidFill>
                  <a:srgbClr val="000000"/>
                </a:solidFill>
              </a:rPr>
              <a:t>eBay India is India’s leading </a:t>
            </a:r>
            <a:r>
              <a:rPr lang="en-US" sz="1600" dirty="0" err="1" smtClean="0">
                <a:solidFill>
                  <a:srgbClr val="000000"/>
                </a:solidFill>
              </a:rPr>
              <a:t>eCommerce</a:t>
            </a:r>
            <a:r>
              <a:rPr lang="en-US" sz="1600" dirty="0" smtClean="0">
                <a:solidFill>
                  <a:srgbClr val="000000"/>
                </a:solidFill>
              </a:rPr>
              <a:t> </a:t>
            </a:r>
            <a:r>
              <a:rPr lang="en-US" sz="1600" dirty="0">
                <a:solidFill>
                  <a:srgbClr val="000000"/>
                </a:solidFill>
              </a:rPr>
              <a:t>marketplace (with over </a:t>
            </a:r>
            <a:r>
              <a:rPr lang="en-US" sz="1600" b="1" dirty="0" smtClean="0">
                <a:solidFill>
                  <a:srgbClr val="000000"/>
                </a:solidFill>
              </a:rPr>
              <a:t>2.5</a:t>
            </a:r>
            <a:r>
              <a:rPr lang="en-US" sz="1600" dirty="0" smtClean="0">
                <a:solidFill>
                  <a:srgbClr val="000000"/>
                </a:solidFill>
              </a:rPr>
              <a:t> </a:t>
            </a:r>
            <a:r>
              <a:rPr lang="en-US" sz="1600" dirty="0">
                <a:solidFill>
                  <a:srgbClr val="000000"/>
                </a:solidFill>
              </a:rPr>
              <a:t>million registered </a:t>
            </a:r>
            <a:r>
              <a:rPr lang="en-US" sz="1600" dirty="0" smtClean="0">
                <a:solidFill>
                  <a:srgbClr val="000000"/>
                </a:solidFill>
              </a:rPr>
              <a:t>users from </a:t>
            </a:r>
            <a:r>
              <a:rPr lang="en-US" sz="1600" b="1" dirty="0" smtClean="0">
                <a:solidFill>
                  <a:srgbClr val="000000"/>
                </a:solidFill>
              </a:rPr>
              <a:t>2,471 </a:t>
            </a:r>
            <a:r>
              <a:rPr lang="en-US" sz="1600" dirty="0" smtClean="0">
                <a:solidFill>
                  <a:srgbClr val="000000"/>
                </a:solidFill>
              </a:rPr>
              <a:t>cities)</a:t>
            </a:r>
            <a:endParaRPr lang="en-US" sz="1600" dirty="0">
              <a:solidFill>
                <a:srgbClr val="000000"/>
              </a:solidFill>
            </a:endParaRPr>
          </a:p>
        </p:txBody>
      </p:sp>
      <p:sp>
        <p:nvSpPr>
          <p:cNvPr id="7" name="Rounded Rectangle 6"/>
          <p:cNvSpPr/>
          <p:nvPr/>
        </p:nvSpPr>
        <p:spPr bwMode="auto">
          <a:xfrm>
            <a:off x="1066800" y="3810000"/>
            <a:ext cx="5803901" cy="406397"/>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spcBef>
                <a:spcPct val="35000"/>
              </a:spcBef>
              <a:spcAft>
                <a:spcPct val="35000"/>
              </a:spcAft>
              <a:buClr>
                <a:schemeClr val="accent2"/>
              </a:buClr>
              <a:defRPr/>
            </a:pPr>
            <a:r>
              <a:rPr lang="en-US" sz="1600" dirty="0">
                <a:solidFill>
                  <a:srgbClr val="000000"/>
                </a:solidFill>
              </a:rPr>
              <a:t>Most popular online shopping destination </a:t>
            </a:r>
            <a:r>
              <a:rPr lang="en-US" sz="1600" i="1" dirty="0">
                <a:solidFill>
                  <a:srgbClr val="000000"/>
                </a:solidFill>
              </a:rPr>
              <a:t>(Source: IDC)</a:t>
            </a:r>
          </a:p>
        </p:txBody>
      </p:sp>
      <p:sp>
        <p:nvSpPr>
          <p:cNvPr id="8" name="Rounded Rectangle 7"/>
          <p:cNvSpPr/>
          <p:nvPr/>
        </p:nvSpPr>
        <p:spPr bwMode="auto">
          <a:xfrm>
            <a:off x="470203" y="4419602"/>
            <a:ext cx="5778197" cy="761998"/>
          </a:xfrm>
          <a:prstGeom prst="roundRect">
            <a:avLst/>
          </a:prstGeom>
          <a:solidFill>
            <a:srgbClr val="FFC000"/>
          </a:solidFill>
          <a:ln w="9525" cap="flat" cmpd="sng" algn="ctr">
            <a:noFill/>
            <a:prstDash val="solid"/>
            <a:round/>
            <a:headEnd type="none" w="med" len="med"/>
            <a:tailEnd type="none" w="med" len="med"/>
          </a:ln>
          <a:effectLst>
            <a:glow rad="101600">
              <a:srgbClr val="00B0F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spcBef>
                <a:spcPct val="35000"/>
              </a:spcBef>
              <a:spcAft>
                <a:spcPct val="35000"/>
              </a:spcAft>
              <a:buClr>
                <a:schemeClr val="accent2"/>
              </a:buClr>
              <a:defRPr/>
            </a:pPr>
            <a:r>
              <a:rPr lang="en-US" sz="1600" dirty="0">
                <a:solidFill>
                  <a:srgbClr val="000000"/>
                </a:solidFill>
              </a:rPr>
              <a:t>On any given day, eBay India has over </a:t>
            </a:r>
            <a:r>
              <a:rPr lang="en-US" sz="1600" b="1" dirty="0" smtClean="0">
                <a:solidFill>
                  <a:srgbClr val="000000"/>
                </a:solidFill>
              </a:rPr>
              <a:t>4,00,000 </a:t>
            </a:r>
            <a:r>
              <a:rPr lang="en-US" sz="1600" dirty="0">
                <a:solidFill>
                  <a:srgbClr val="000000"/>
                </a:solidFill>
              </a:rPr>
              <a:t>live listings across </a:t>
            </a:r>
            <a:r>
              <a:rPr lang="en-US" sz="1600" b="1" dirty="0">
                <a:solidFill>
                  <a:srgbClr val="000000"/>
                </a:solidFill>
              </a:rPr>
              <a:t>2,000</a:t>
            </a:r>
            <a:r>
              <a:rPr lang="en-US" sz="1600" dirty="0">
                <a:solidFill>
                  <a:srgbClr val="000000"/>
                </a:solidFill>
              </a:rPr>
              <a:t> categories of products and services</a:t>
            </a:r>
          </a:p>
        </p:txBody>
      </p:sp>
      <p:pic>
        <p:nvPicPr>
          <p:cNvPr id="8211" name="Picture 6" descr="eBay_IN_CMYK"/>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422571" y="2895600"/>
            <a:ext cx="1524000" cy="60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5856</TotalTime>
  <Words>1723</Words>
  <Application>Microsoft Office PowerPoint</Application>
  <PresentationFormat>On-screen Show (4:3)</PresentationFormat>
  <Paragraphs>261</Paragraphs>
  <Slides>33</Slides>
  <Notes>11</Notes>
  <HiddenSlides>0</HiddenSlides>
  <MMClips>4</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Custom Design</vt:lpstr>
      <vt:lpstr>1_Custom Design</vt:lpstr>
      <vt:lpstr>Slide 1</vt:lpstr>
      <vt:lpstr>  We understand you!</vt:lpstr>
      <vt:lpstr>Commerce is going digital around the world</vt:lpstr>
      <vt:lpstr>Web 2.0 Social and Mobile Trends Are Affecting E-Commerce and CRM</vt:lpstr>
      <vt:lpstr>Slide 5</vt:lpstr>
      <vt:lpstr>eBay : The Biggest eCommerce opportunity for Developers</vt:lpstr>
      <vt:lpstr>Slide 7</vt:lpstr>
      <vt:lpstr> We are 15 years young…</vt:lpstr>
      <vt:lpstr>… with a leadership position in India…</vt:lpstr>
      <vt:lpstr>Key elements of a GREAT platform</vt:lpstr>
      <vt:lpstr>A great platform provides data and tools . . .</vt:lpstr>
      <vt:lpstr>Platforms require scale and stability</vt:lpstr>
      <vt:lpstr>Provide ROI for developers</vt:lpstr>
      <vt:lpstr>And a real partnership with participants</vt:lpstr>
      <vt:lpstr>Slide 15</vt:lpstr>
      <vt:lpstr>Success is more than just platform adoption . . .</vt:lpstr>
      <vt:lpstr>Create the opportunity . . .</vt:lpstr>
      <vt:lpstr>Continuously evolve the opportunities . . .</vt:lpstr>
      <vt:lpstr>Seeding Ideas . . .</vt:lpstr>
      <vt:lpstr>Market 3rd party applications</vt:lpstr>
      <vt:lpstr>We opened our doors to your apps</vt:lpstr>
      <vt:lpstr>You are growing with us! </vt:lpstr>
      <vt:lpstr>Connecting you directly to sellers</vt:lpstr>
      <vt:lpstr>Slide 24</vt:lpstr>
      <vt:lpstr>Best developer opportunity in eCommerce</vt:lpstr>
      <vt:lpstr>Enthusiasts…</vt:lpstr>
      <vt:lpstr>  2009 Recap:  Open eBay Apps and Apps Center  </vt:lpstr>
      <vt:lpstr>2010: Grow with Us!</vt:lpstr>
      <vt:lpstr>New Home for developer.ebay.com</vt:lpstr>
      <vt:lpstr>Open eBay App Opportunity</vt:lpstr>
      <vt:lpstr>Billing Plans</vt:lpstr>
      <vt:lpstr>Want to know more?</vt:lpstr>
      <vt:lpstr>Slide 33</vt:lpstr>
    </vt:vector>
  </TitlesOfParts>
  <Company>eBay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krishna Raman</dc:creator>
  <cp:lastModifiedBy>raramachandran</cp:lastModifiedBy>
  <cp:revision>160</cp:revision>
  <dcterms:created xsi:type="dcterms:W3CDTF">2010-03-05T19:04:43Z</dcterms:created>
  <dcterms:modified xsi:type="dcterms:W3CDTF">2010-10-29T09:32:29Z</dcterms:modified>
</cp:coreProperties>
</file>