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tags/tag5.xml" ContentType="application/vnd.openxmlformats-officedocument.presentationml.tags+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diagrams/layout2.xml" ContentType="application/vnd.openxmlformats-officedocument.drawingml.diagramLayout+xml"/>
  <Override PartName="/ppt/charts/chart4.xml" ContentType="application/vnd.openxmlformats-officedocument.drawingml.chart+xml"/>
  <Override PartName="/ppt/diagrams/data3.xml" ContentType="application/vnd.openxmlformats-officedocument.drawingml.diagramData+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Override PartName="/ppt/theme/themeOverride3.xml" ContentType="application/vnd.openxmlformats-officedocument.themeOverr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theme/themeOverride4.xml" ContentType="application/vnd.openxmlformats-officedocument.themeOverride+xml"/>
  <Override PartName="/ppt/tags/tag3.xml" ContentType="application/vnd.openxmlformats-officedocument.presentationml.tags+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319" r:id="rId2"/>
    <p:sldId id="323" r:id="rId3"/>
    <p:sldId id="357" r:id="rId4"/>
    <p:sldId id="354" r:id="rId5"/>
    <p:sldId id="355" r:id="rId6"/>
    <p:sldId id="356" r:id="rId7"/>
    <p:sldId id="330" r:id="rId8"/>
    <p:sldId id="331" r:id="rId9"/>
    <p:sldId id="333" r:id="rId10"/>
    <p:sldId id="344" r:id="rId11"/>
    <p:sldId id="334" r:id="rId12"/>
    <p:sldId id="342" r:id="rId13"/>
    <p:sldId id="345" r:id="rId14"/>
    <p:sldId id="346" r:id="rId15"/>
    <p:sldId id="347" r:id="rId16"/>
    <p:sldId id="348" r:id="rId17"/>
    <p:sldId id="349" r:id="rId18"/>
    <p:sldId id="350" r:id="rId19"/>
    <p:sldId id="351" r:id="rId20"/>
    <p:sldId id="352" r:id="rId21"/>
    <p:sldId id="353" r:id="rId22"/>
    <p:sldId id="261" r:id="rId23"/>
    <p:sldId id="262" r:id="rId24"/>
    <p:sldId id="263" r:id="rId25"/>
    <p:sldId id="264" r:id="rId26"/>
    <p:sldId id="308" r:id="rId27"/>
    <p:sldId id="266" r:id="rId28"/>
    <p:sldId id="267" r:id="rId29"/>
    <p:sldId id="268" r:id="rId30"/>
    <p:sldId id="269" r:id="rId31"/>
    <p:sldId id="270" r:id="rId32"/>
    <p:sldId id="271" r:id="rId33"/>
    <p:sldId id="272" r:id="rId34"/>
    <p:sldId id="273" r:id="rId35"/>
    <p:sldId id="302" r:id="rId36"/>
    <p:sldId id="274" r:id="rId37"/>
    <p:sldId id="311" r:id="rId38"/>
    <p:sldId id="312" r:id="rId39"/>
    <p:sldId id="306" r:id="rId40"/>
    <p:sldId id="278" r:id="rId41"/>
    <p:sldId id="279" r:id="rId42"/>
    <p:sldId id="280" r:id="rId43"/>
    <p:sldId id="281" r:id="rId44"/>
    <p:sldId id="314" r:id="rId45"/>
    <p:sldId id="315" r:id="rId46"/>
    <p:sldId id="283" r:id="rId47"/>
    <p:sldId id="290" r:id="rId48"/>
    <p:sldId id="303" r:id="rId49"/>
    <p:sldId id="284" r:id="rId50"/>
    <p:sldId id="287" r:id="rId51"/>
    <p:sldId id="288" r:id="rId52"/>
    <p:sldId id="292" r:id="rId53"/>
    <p:sldId id="316" r:id="rId54"/>
    <p:sldId id="296" r:id="rId55"/>
    <p:sldId id="298" r:id="rId56"/>
    <p:sldId id="370" r:id="rId57"/>
    <p:sldId id="363" r:id="rId58"/>
    <p:sldId id="358" r:id="rId59"/>
    <p:sldId id="359" r:id="rId60"/>
    <p:sldId id="360" r:id="rId61"/>
    <p:sldId id="361" r:id="rId62"/>
    <p:sldId id="362" r:id="rId63"/>
    <p:sldId id="364" r:id="rId64"/>
    <p:sldId id="365" r:id="rId65"/>
    <p:sldId id="366" r:id="rId66"/>
    <p:sldId id="367" r:id="rId67"/>
    <p:sldId id="368" r:id="rId68"/>
    <p:sldId id="369" r:id="rId6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3FF1"/>
    <a:srgbClr val="CC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70" autoAdjust="0"/>
    <p:restoredTop sz="94253" autoAdjust="0"/>
  </p:normalViewPr>
  <p:slideViewPr>
    <p:cSldViewPr>
      <p:cViewPr>
        <p:scale>
          <a:sx n="65" d="100"/>
          <a:sy n="65" d="100"/>
        </p:scale>
        <p:origin x="-1242"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96"/>
    </p:cViewPr>
  </p:sorterViewPr>
  <p:notesViewPr>
    <p:cSldViewPr>
      <p:cViewPr varScale="1">
        <p:scale>
          <a:sx n="53" d="100"/>
          <a:sy n="53" d="100"/>
        </p:scale>
        <p:origin x="-1920" y="-84"/>
      </p:cViewPr>
      <p:guideLst>
        <p:guide orient="horz" pos="2928"/>
        <p:guide pos="220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sunny.mathews\Application%20Data\Microsoft\Excel\GPTW%20(version%201).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2400"/>
            </a:pPr>
            <a:r>
              <a:rPr lang="en-US" sz="2000" dirty="0" smtClean="0">
                <a:latin typeface="Cambria" pitchFamily="18" charset="0"/>
              </a:rPr>
              <a:t>All India Revenue Market Share%</a:t>
            </a:r>
            <a:endParaRPr lang="en-US" sz="2000" dirty="0">
              <a:latin typeface="Cambria" pitchFamily="18" charset="0"/>
            </a:endParaRPr>
          </a:p>
        </c:rich>
      </c:tx>
      <c:layout/>
    </c:title>
    <c:plotArea>
      <c:layout/>
      <c:lineChart>
        <c:grouping val="standard"/>
        <c:ser>
          <c:idx val="0"/>
          <c:order val="0"/>
          <c:tx>
            <c:strRef>
              <c:f>Sheet1!$A$6</c:f>
              <c:strCache>
                <c:ptCount val="1"/>
                <c:pt idx="0">
                  <c:v>Idea</c:v>
                </c:pt>
              </c:strCache>
            </c:strRef>
          </c:tx>
          <c:spPr>
            <a:ln w="50800">
              <a:solidFill>
                <a:srgbClr val="4F81BD"/>
              </a:solidFill>
            </a:ln>
          </c:spPr>
          <c:dLbls>
            <c:dLbl>
              <c:idx val="0"/>
              <c:layout>
                <c:manualLayout>
                  <c:x val="-2.188552188552214E-2"/>
                  <c:y val="4.9707602339182061E-2"/>
                </c:manualLayout>
              </c:layout>
              <c:showVal val="1"/>
            </c:dLbl>
            <c:dLbl>
              <c:idx val="1"/>
              <c:layout>
                <c:manualLayout>
                  <c:x val="-2.3569023569023656E-2"/>
                  <c:y val="5.2631578947368432E-2"/>
                </c:manualLayout>
              </c:layout>
              <c:showVal val="1"/>
            </c:dLbl>
            <c:dLbl>
              <c:idx val="2"/>
              <c:layout>
                <c:manualLayout>
                  <c:x val="-6.7340067340067805E-3"/>
                  <c:y val="2.3391812865497092E-2"/>
                </c:manualLayout>
              </c:layout>
              <c:showVal val="1"/>
            </c:dLbl>
            <c:dLbl>
              <c:idx val="3"/>
              <c:spPr/>
              <c:txPr>
                <a:bodyPr/>
                <a:lstStyle/>
                <a:p>
                  <a:pPr>
                    <a:defRPr sz="1800" b="1">
                      <a:solidFill>
                        <a:schemeClr val="tx2">
                          <a:lumMod val="50000"/>
                        </a:schemeClr>
                      </a:solidFill>
                    </a:defRPr>
                  </a:pPr>
                  <a:endParaRPr lang="en-US"/>
                </a:p>
              </c:txPr>
            </c:dLbl>
            <c:txPr>
              <a:bodyPr/>
              <a:lstStyle/>
              <a:p>
                <a:pPr>
                  <a:defRPr sz="1400" b="1"/>
                </a:pPr>
                <a:endParaRPr lang="en-US"/>
              </a:p>
            </c:txPr>
            <c:showVal val="1"/>
          </c:dLbls>
          <c:cat>
            <c:strRef>
              <c:f>Sheet1!$B$5:$E$5</c:f>
              <c:strCache>
                <c:ptCount val="4"/>
                <c:pt idx="0">
                  <c:v> Q4 08</c:v>
                </c:pt>
                <c:pt idx="1">
                  <c:v> Q4 09 </c:v>
                </c:pt>
                <c:pt idx="2">
                  <c:v> Q4 10 </c:v>
                </c:pt>
                <c:pt idx="3">
                  <c:v>Q4 11</c:v>
                </c:pt>
              </c:strCache>
            </c:strRef>
          </c:cat>
          <c:val>
            <c:numRef>
              <c:f>Sheet1!$B$6:$E$6</c:f>
              <c:numCache>
                <c:formatCode>0.0%</c:formatCode>
                <c:ptCount val="4"/>
                <c:pt idx="0">
                  <c:v>9.9819312430630247E-2</c:v>
                </c:pt>
                <c:pt idx="1">
                  <c:v>0.11706859815407397</c:v>
                </c:pt>
                <c:pt idx="2">
                  <c:v>0.12601032450235544</c:v>
                </c:pt>
                <c:pt idx="3">
                  <c:v>0.13597658942173491</c:v>
                </c:pt>
              </c:numCache>
            </c:numRef>
          </c:val>
        </c:ser>
        <c:marker val="1"/>
        <c:axId val="94481024"/>
        <c:axId val="96289152"/>
      </c:lineChart>
      <c:catAx>
        <c:axId val="94481024"/>
        <c:scaling>
          <c:orientation val="minMax"/>
        </c:scaling>
        <c:axPos val="b"/>
        <c:tickLblPos val="nextTo"/>
        <c:txPr>
          <a:bodyPr/>
          <a:lstStyle/>
          <a:p>
            <a:pPr>
              <a:defRPr sz="1800" b="1"/>
            </a:pPr>
            <a:endParaRPr lang="en-US"/>
          </a:p>
        </c:txPr>
        <c:crossAx val="96289152"/>
        <c:crosses val="autoZero"/>
        <c:auto val="1"/>
        <c:lblAlgn val="ctr"/>
        <c:lblOffset val="100"/>
      </c:catAx>
      <c:valAx>
        <c:axId val="96289152"/>
        <c:scaling>
          <c:orientation val="minMax"/>
          <c:min val="9.0000000000000066E-2"/>
        </c:scaling>
        <c:axPos val="l"/>
        <c:majorGridlines>
          <c:spPr>
            <a:ln>
              <a:solidFill>
                <a:schemeClr val="bg1"/>
              </a:solidFill>
            </a:ln>
          </c:spPr>
        </c:majorGridlines>
        <c:numFmt formatCode="0.0%" sourceLinked="1"/>
        <c:tickLblPos val="nextTo"/>
        <c:txPr>
          <a:bodyPr/>
          <a:lstStyle/>
          <a:p>
            <a:pPr>
              <a:defRPr sz="1800" b="1"/>
            </a:pPr>
            <a:endParaRPr lang="en-US"/>
          </a:p>
        </c:txPr>
        <c:crossAx val="94481024"/>
        <c:crosses val="autoZero"/>
        <c:crossBetween val="between"/>
        <c:majorUnit val="1.0000000000000068E-2"/>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lineChart>
        <c:grouping val="standard"/>
        <c:ser>
          <c:idx val="0"/>
          <c:order val="0"/>
          <c:tx>
            <c:strRef>
              <c:f>Sheet5!$A$4</c:f>
              <c:strCache>
                <c:ptCount val="1"/>
                <c:pt idx="0">
                  <c:v>EOP</c:v>
                </c:pt>
              </c:strCache>
            </c:strRef>
          </c:tx>
          <c:spPr>
            <a:ln w="50800"/>
          </c:spPr>
          <c:dLbls>
            <c:dLbl>
              <c:idx val="0"/>
              <c:layout>
                <c:manualLayout>
                  <c:x val="-6.1111111111111123E-2"/>
                  <c:y val="-5.5555555555555455E-2"/>
                </c:manualLayout>
              </c:layout>
              <c:showVal val="1"/>
            </c:dLbl>
            <c:dLbl>
              <c:idx val="1"/>
              <c:layout>
                <c:manualLayout>
                  <c:x val="-5.5555555555555455E-2"/>
                  <c:y val="-4.1666666666666664E-2"/>
                </c:manualLayout>
              </c:layout>
              <c:showVal val="1"/>
            </c:dLbl>
            <c:dLbl>
              <c:idx val="2"/>
              <c:layout>
                <c:manualLayout>
                  <c:x val="-6.9444444444444503E-2"/>
                  <c:y val="-4.1666666666666664E-2"/>
                </c:manualLayout>
              </c:layout>
              <c:showVal val="1"/>
            </c:dLbl>
            <c:dLbl>
              <c:idx val="3"/>
              <c:layout>
                <c:manualLayout>
                  <c:x val="-9.1666666666667715E-2"/>
                  <c:y val="-4.1666666666666664E-2"/>
                </c:manualLayout>
              </c:layout>
              <c:showVal val="1"/>
            </c:dLbl>
            <c:dLbl>
              <c:idx val="4"/>
              <c:layout>
                <c:manualLayout>
                  <c:x val="-6.8152505646096567E-2"/>
                  <c:y val="-6.9645669291338544E-2"/>
                </c:manualLayout>
              </c:layout>
              <c:showVal val="1"/>
            </c:dLbl>
            <c:dLbl>
              <c:idx val="5"/>
              <c:layout>
                <c:manualLayout>
                  <c:x val="-5.1808734663980956E-2"/>
                  <c:y val="-6.9645669291338572E-2"/>
                </c:manualLayout>
              </c:layout>
              <c:showVal val="1"/>
            </c:dLbl>
            <c:txPr>
              <a:bodyPr/>
              <a:lstStyle/>
              <a:p>
                <a:pPr>
                  <a:defRPr sz="1800" b="1"/>
                </a:pPr>
                <a:endParaRPr lang="en-US"/>
              </a:p>
            </c:txPr>
            <c:showVal val="1"/>
          </c:dLbls>
          <c:cat>
            <c:strRef>
              <c:f>Sheet5!$B$3:$G$3</c:f>
              <c:strCache>
                <c:ptCount val="6"/>
                <c:pt idx="0">
                  <c:v>FY 06</c:v>
                </c:pt>
                <c:pt idx="1">
                  <c:v>FY 07</c:v>
                </c:pt>
                <c:pt idx="2">
                  <c:v>FY 08</c:v>
                </c:pt>
                <c:pt idx="3">
                  <c:v>FY 09</c:v>
                </c:pt>
                <c:pt idx="4">
                  <c:v>FY 10</c:v>
                </c:pt>
                <c:pt idx="5">
                  <c:v>FY11</c:v>
                </c:pt>
              </c:strCache>
            </c:strRef>
          </c:cat>
          <c:val>
            <c:numRef>
              <c:f>Sheet5!$B$4:$G$4</c:f>
              <c:numCache>
                <c:formatCode>General</c:formatCode>
                <c:ptCount val="6"/>
                <c:pt idx="0">
                  <c:v>7.4</c:v>
                </c:pt>
                <c:pt idx="1">
                  <c:v>14</c:v>
                </c:pt>
                <c:pt idx="2">
                  <c:v>24</c:v>
                </c:pt>
                <c:pt idx="3">
                  <c:v>38.9</c:v>
                </c:pt>
                <c:pt idx="4">
                  <c:v>63.8</c:v>
                </c:pt>
                <c:pt idx="5">
                  <c:v>89.5</c:v>
                </c:pt>
              </c:numCache>
            </c:numRef>
          </c:val>
        </c:ser>
        <c:marker val="1"/>
        <c:axId val="96330112"/>
        <c:axId val="96331648"/>
      </c:lineChart>
      <c:catAx>
        <c:axId val="96330112"/>
        <c:scaling>
          <c:orientation val="minMax"/>
        </c:scaling>
        <c:axPos val="b"/>
        <c:tickLblPos val="nextTo"/>
        <c:txPr>
          <a:bodyPr/>
          <a:lstStyle/>
          <a:p>
            <a:pPr>
              <a:defRPr sz="1800" b="1"/>
            </a:pPr>
            <a:endParaRPr lang="en-US"/>
          </a:p>
        </c:txPr>
        <c:crossAx val="96331648"/>
        <c:crosses val="autoZero"/>
        <c:auto val="1"/>
        <c:lblAlgn val="ctr"/>
        <c:lblOffset val="100"/>
      </c:catAx>
      <c:valAx>
        <c:axId val="96331648"/>
        <c:scaling>
          <c:orientation val="minMax"/>
        </c:scaling>
        <c:axPos val="l"/>
        <c:majorGridlines>
          <c:spPr>
            <a:ln>
              <a:solidFill>
                <a:schemeClr val="bg1"/>
              </a:solidFill>
            </a:ln>
          </c:spPr>
        </c:majorGridlines>
        <c:numFmt formatCode="0" sourceLinked="0"/>
        <c:tickLblPos val="nextTo"/>
        <c:txPr>
          <a:bodyPr/>
          <a:lstStyle/>
          <a:p>
            <a:pPr>
              <a:defRPr sz="1800" b="1"/>
            </a:pPr>
            <a:endParaRPr lang="en-US"/>
          </a:p>
        </c:txPr>
        <c:crossAx val="96330112"/>
        <c:crosses val="autoZero"/>
        <c:crossBetween val="between"/>
      </c:valAx>
    </c:plotArea>
    <c:plotVisOnly val="1"/>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lrMapOvr bg1="lt1" tx1="dk1" bg2="lt2" tx2="dk2" accent1="accent1" accent2="accent2" accent3="accent3" accent4="accent4" accent5="accent5" accent6="accent6" hlink="hlink" folHlink="folHlink"/>
  <c:chart>
    <c:plotArea>
      <c:layout/>
      <c:lineChart>
        <c:grouping val="standard"/>
        <c:ser>
          <c:idx val="0"/>
          <c:order val="0"/>
          <c:dLbls>
            <c:showVal val="1"/>
          </c:dLbls>
          <c:cat>
            <c:strRef>
              <c:f>Sheet1!$B$2:$B$5</c:f>
              <c:strCache>
                <c:ptCount val="4"/>
                <c:pt idx="0">
                  <c:v>Apr '08</c:v>
                </c:pt>
                <c:pt idx="1">
                  <c:v>Apr '09</c:v>
                </c:pt>
                <c:pt idx="2">
                  <c:v>Apr '10</c:v>
                </c:pt>
                <c:pt idx="3">
                  <c:v>Apr'11</c:v>
                </c:pt>
              </c:strCache>
            </c:strRef>
          </c:cat>
          <c:val>
            <c:numRef>
              <c:f>Sheet1!$C$2:$C$5</c:f>
              <c:numCache>
                <c:formatCode>General</c:formatCode>
                <c:ptCount val="4"/>
                <c:pt idx="0">
                  <c:v>875</c:v>
                </c:pt>
                <c:pt idx="1">
                  <c:v>1772</c:v>
                </c:pt>
                <c:pt idx="2">
                  <c:v>2370</c:v>
                </c:pt>
                <c:pt idx="3">
                  <c:v>2830</c:v>
                </c:pt>
              </c:numCache>
            </c:numRef>
          </c:val>
        </c:ser>
        <c:marker val="1"/>
        <c:axId val="95934336"/>
        <c:axId val="95935872"/>
      </c:lineChart>
      <c:catAx>
        <c:axId val="95934336"/>
        <c:scaling>
          <c:orientation val="minMax"/>
        </c:scaling>
        <c:axPos val="b"/>
        <c:tickLblPos val="nextTo"/>
        <c:crossAx val="95935872"/>
        <c:crosses val="autoZero"/>
        <c:auto val="1"/>
        <c:lblAlgn val="ctr"/>
        <c:lblOffset val="100"/>
      </c:catAx>
      <c:valAx>
        <c:axId val="95935872"/>
        <c:scaling>
          <c:orientation val="minMax"/>
        </c:scaling>
        <c:axPos val="l"/>
        <c:majorGridlines/>
        <c:numFmt formatCode="General" sourceLinked="1"/>
        <c:tickLblPos val="nextTo"/>
        <c:crossAx val="95934336"/>
        <c:crosses val="autoZero"/>
        <c:crossBetween val="between"/>
      </c:valAx>
    </c:plotArea>
    <c:plotVisOnly val="1"/>
  </c:chart>
  <c:txPr>
    <a:bodyPr/>
    <a:lstStyle/>
    <a:p>
      <a:pPr>
        <a:defRPr sz="11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7"/>
  <c:clrMapOvr bg1="lt1" tx1="dk1" bg2="lt2" tx2="dk2" accent1="accent1" accent2="accent2" accent3="accent3" accent4="accent4" accent5="accent5" accent6="accent6" hlink="hlink" folHlink="folHlink"/>
  <c:chart>
    <c:title>
      <c:tx>
        <c:rich>
          <a:bodyPr/>
          <a:lstStyle/>
          <a:p>
            <a:pPr>
              <a:defRPr sz="1600"/>
            </a:pPr>
            <a:r>
              <a:rPr lang="en-US" sz="1680" b="1" i="0" u="none" strike="noStrike" kern="1200" baseline="0" dirty="0">
                <a:solidFill>
                  <a:prstClr val="black"/>
                </a:solidFill>
                <a:latin typeface="+mn-lt"/>
                <a:ea typeface="+mn-ea"/>
                <a:cs typeface="+mn-cs"/>
              </a:rPr>
              <a:t>Q12 Grand</a:t>
            </a:r>
            <a:r>
              <a:rPr lang="en-US" sz="1600" dirty="0"/>
              <a:t> Mean</a:t>
            </a:r>
          </a:p>
        </c:rich>
      </c:tx>
      <c:layout>
        <c:manualLayout>
          <c:xMode val="edge"/>
          <c:yMode val="edge"/>
          <c:x val="0.32633191342885576"/>
          <c:y val="7.9166666666666913E-2"/>
        </c:manualLayout>
      </c:layout>
    </c:title>
    <c:view3D>
      <c:rAngAx val="1"/>
    </c:view3D>
    <c:plotArea>
      <c:layout/>
      <c:bar3DChart>
        <c:barDir val="col"/>
        <c:grouping val="clustered"/>
        <c:ser>
          <c:idx val="0"/>
          <c:order val="0"/>
          <c:tx>
            <c:strRef>
              <c:f>Sheet2!$B$2</c:f>
              <c:strCache>
                <c:ptCount val="1"/>
                <c:pt idx="0">
                  <c:v>Q12 Grand Mean</c:v>
                </c:pt>
              </c:strCache>
            </c:strRef>
          </c:tx>
          <c:dLbls>
            <c:dLbl>
              <c:idx val="0"/>
              <c:layout>
                <c:manualLayout>
                  <c:x val="1.3888888888889122E-2"/>
                  <c:y val="0.12037037037037036"/>
                </c:manualLayout>
              </c:layout>
              <c:spPr>
                <a:solidFill>
                  <a:srgbClr val="FFFF00"/>
                </a:solidFill>
              </c:spPr>
              <c:txPr>
                <a:bodyPr/>
                <a:lstStyle/>
                <a:p>
                  <a:pPr>
                    <a:defRPr sz="1200"/>
                  </a:pPr>
                  <a:endParaRPr lang="en-US"/>
                </a:p>
              </c:txPr>
              <c:showVal val="1"/>
            </c:dLbl>
            <c:dLbl>
              <c:idx val="1"/>
              <c:layout>
                <c:manualLayout>
                  <c:x val="1.3888888888889122E-2"/>
                  <c:y val="0.25"/>
                </c:manualLayout>
              </c:layout>
              <c:spPr>
                <a:solidFill>
                  <a:srgbClr val="FFFF00"/>
                </a:solidFill>
              </c:spPr>
              <c:txPr>
                <a:bodyPr/>
                <a:lstStyle/>
                <a:p>
                  <a:pPr>
                    <a:defRPr sz="1200"/>
                  </a:pPr>
                  <a:endParaRPr lang="en-US"/>
                </a:p>
              </c:txPr>
              <c:showVal val="1"/>
            </c:dLbl>
            <c:dLbl>
              <c:idx val="2"/>
              <c:layout>
                <c:manualLayout>
                  <c:x val="1.3888888888889122E-2"/>
                  <c:y val="0.25462962962962982"/>
                </c:manualLayout>
              </c:layout>
              <c:spPr>
                <a:solidFill>
                  <a:srgbClr val="FFFF00"/>
                </a:solidFill>
              </c:spPr>
              <c:txPr>
                <a:bodyPr/>
                <a:lstStyle/>
                <a:p>
                  <a:pPr>
                    <a:defRPr sz="1200"/>
                  </a:pPr>
                  <a:endParaRPr lang="en-US"/>
                </a:p>
              </c:txPr>
              <c:showVal val="1"/>
            </c:dLbl>
            <c:txPr>
              <a:bodyPr/>
              <a:lstStyle/>
              <a:p>
                <a:pPr>
                  <a:defRPr sz="1200"/>
                </a:pPr>
                <a:endParaRPr lang="en-US"/>
              </a:p>
            </c:txPr>
            <c:showVal val="1"/>
          </c:dLbls>
          <c:cat>
            <c:strRef>
              <c:f>Sheet2!$A$3:$A$5</c:f>
              <c:strCache>
                <c:ptCount val="3"/>
                <c:pt idx="0">
                  <c:v>OHS V</c:v>
                </c:pt>
                <c:pt idx="1">
                  <c:v>OHS VI</c:v>
                </c:pt>
                <c:pt idx="2">
                  <c:v>OHS VII</c:v>
                </c:pt>
              </c:strCache>
            </c:strRef>
          </c:cat>
          <c:val>
            <c:numRef>
              <c:f>Sheet2!$B$3:$B$5</c:f>
              <c:numCache>
                <c:formatCode>General</c:formatCode>
                <c:ptCount val="3"/>
                <c:pt idx="0">
                  <c:v>3.77</c:v>
                </c:pt>
                <c:pt idx="1">
                  <c:v>3.9899999999999998</c:v>
                </c:pt>
                <c:pt idx="2">
                  <c:v>4.01</c:v>
                </c:pt>
              </c:numCache>
            </c:numRef>
          </c:val>
        </c:ser>
        <c:shape val="cylinder"/>
        <c:axId val="97198464"/>
        <c:axId val="97200000"/>
        <c:axId val="0"/>
      </c:bar3DChart>
      <c:catAx>
        <c:axId val="97198464"/>
        <c:scaling>
          <c:orientation val="minMax"/>
        </c:scaling>
        <c:axPos val="b"/>
        <c:tickLblPos val="nextTo"/>
        <c:txPr>
          <a:bodyPr/>
          <a:lstStyle/>
          <a:p>
            <a:pPr>
              <a:defRPr sz="1400" b="1"/>
            </a:pPr>
            <a:endParaRPr lang="en-US"/>
          </a:p>
        </c:txPr>
        <c:crossAx val="97200000"/>
        <c:crosses val="autoZero"/>
        <c:auto val="1"/>
        <c:lblAlgn val="ctr"/>
        <c:lblOffset val="100"/>
      </c:catAx>
      <c:valAx>
        <c:axId val="97200000"/>
        <c:scaling>
          <c:orientation val="minMax"/>
        </c:scaling>
        <c:axPos val="l"/>
        <c:numFmt formatCode="General" sourceLinked="1"/>
        <c:tickLblPos val="nextTo"/>
        <c:txPr>
          <a:bodyPr/>
          <a:lstStyle/>
          <a:p>
            <a:pPr>
              <a:defRPr sz="1200"/>
            </a:pPr>
            <a:endParaRPr lang="en-US"/>
          </a:p>
        </c:txPr>
        <c:crossAx val="97198464"/>
        <c:crosses val="autoZero"/>
        <c:crossBetween val="between"/>
      </c:valAx>
    </c:plotArea>
    <c:legend>
      <c:legendPos val="b"/>
      <c:legendEntry>
        <c:idx val="0"/>
        <c:txPr>
          <a:bodyPr/>
          <a:lstStyle/>
          <a:p>
            <a:pPr>
              <a:defRPr sz="1400"/>
            </a:pPr>
            <a:endParaRPr lang="en-US"/>
          </a:p>
        </c:txPr>
      </c:legendEntry>
      <c:layout/>
      <c:txPr>
        <a:bodyPr/>
        <a:lstStyle/>
        <a:p>
          <a:pPr>
            <a:defRPr sz="1050"/>
          </a:pPr>
          <a:endParaRPr lang="en-US"/>
        </a:p>
      </c:txPr>
    </c:legend>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CF6BBB-CB1C-4539-9776-E62CA0174D3E}" type="doc">
      <dgm:prSet loTypeId="urn:microsoft.com/office/officeart/2005/8/layout/arrow2" loCatId="process" qsTypeId="urn:microsoft.com/office/officeart/2005/8/quickstyle/simple4" qsCatId="simple" csTypeId="urn:microsoft.com/office/officeart/2005/8/colors/accent0_3" csCatId="mainScheme" phldr="1"/>
      <dgm:spPr/>
    </dgm:pt>
    <dgm:pt modelId="{75D22B55-3D85-40C1-A44F-9DA679EE5546}">
      <dgm:prSet phldrT="[Text]"/>
      <dgm:spPr/>
      <dgm:t>
        <a:bodyPr/>
        <a:lstStyle/>
        <a:p>
          <a:endParaRPr lang="en-US" dirty="0"/>
        </a:p>
      </dgm:t>
    </dgm:pt>
    <dgm:pt modelId="{E6BDA133-C4BC-4FBA-A9E4-2E60DF9B2804}" type="sibTrans" cxnId="{12AA2B6A-187E-4CFB-B0EC-C40E481CA8DF}">
      <dgm:prSet/>
      <dgm:spPr/>
      <dgm:t>
        <a:bodyPr/>
        <a:lstStyle/>
        <a:p>
          <a:endParaRPr lang="en-US"/>
        </a:p>
      </dgm:t>
    </dgm:pt>
    <dgm:pt modelId="{F56F2112-572C-4702-B345-CADE398695CE}" type="parTrans" cxnId="{12AA2B6A-187E-4CFB-B0EC-C40E481CA8DF}">
      <dgm:prSet/>
      <dgm:spPr/>
      <dgm:t>
        <a:bodyPr/>
        <a:lstStyle/>
        <a:p>
          <a:endParaRPr lang="en-US"/>
        </a:p>
      </dgm:t>
    </dgm:pt>
    <dgm:pt modelId="{E8B28B27-44F7-49C1-AD27-E599D0F97B4C}" type="pres">
      <dgm:prSet presAssocID="{70CF6BBB-CB1C-4539-9776-E62CA0174D3E}" presName="arrowDiagram" presStyleCnt="0">
        <dgm:presLayoutVars>
          <dgm:chMax val="5"/>
          <dgm:dir/>
          <dgm:resizeHandles val="exact"/>
        </dgm:presLayoutVars>
      </dgm:prSet>
      <dgm:spPr/>
    </dgm:pt>
    <dgm:pt modelId="{4D7C68ED-7E48-45AC-87E8-C193CBD7E35E}" type="pres">
      <dgm:prSet presAssocID="{70CF6BBB-CB1C-4539-9776-E62CA0174D3E}" presName="arrow" presStyleLbl="bgShp" presStyleIdx="0" presStyleCnt="1" custLinFactNeighborX="-1705" custLinFactNeighborY="1818"/>
      <dgm:spPr/>
    </dgm:pt>
    <dgm:pt modelId="{2660D29E-6DAE-4FD9-9D81-FC7C8CC778B7}" type="pres">
      <dgm:prSet presAssocID="{70CF6BBB-CB1C-4539-9776-E62CA0174D3E}" presName="arrowDiagram1" presStyleCnt="0">
        <dgm:presLayoutVars>
          <dgm:bulletEnabled val="1"/>
        </dgm:presLayoutVars>
      </dgm:prSet>
      <dgm:spPr/>
    </dgm:pt>
    <dgm:pt modelId="{E4A96A88-FA59-4D9C-99A7-60EBB014D54C}" type="pres">
      <dgm:prSet presAssocID="{75D22B55-3D85-40C1-A44F-9DA679EE5546}" presName="bullet1" presStyleLbl="node1" presStyleIdx="0" presStyleCnt="1" custLinFactX="-500000" custLinFactY="240826" custLinFactNeighborX="-542673" custLinFactNeighborY="300000"/>
      <dgm:spPr/>
    </dgm:pt>
    <dgm:pt modelId="{9D74FC53-DE0C-423A-97E9-3EDD3854665F}" type="pres">
      <dgm:prSet presAssocID="{75D22B55-3D85-40C1-A44F-9DA679EE5546}" presName="textBox1" presStyleLbl="revTx" presStyleIdx="0" presStyleCnt="1" custLinFactNeighborX="-1042" custLinFactNeighborY="1695">
        <dgm:presLayoutVars>
          <dgm:bulletEnabled val="1"/>
        </dgm:presLayoutVars>
      </dgm:prSet>
      <dgm:spPr/>
      <dgm:t>
        <a:bodyPr/>
        <a:lstStyle/>
        <a:p>
          <a:endParaRPr lang="en-US"/>
        </a:p>
      </dgm:t>
    </dgm:pt>
  </dgm:ptLst>
  <dgm:cxnLst>
    <dgm:cxn modelId="{5E819265-EF16-4464-8D59-99D7D3F18158}" type="presOf" srcId="{70CF6BBB-CB1C-4539-9776-E62CA0174D3E}" destId="{E8B28B27-44F7-49C1-AD27-E599D0F97B4C}" srcOrd="0" destOrd="0" presId="urn:microsoft.com/office/officeart/2005/8/layout/arrow2"/>
    <dgm:cxn modelId="{A4869765-8683-4B6B-BB7E-B293210D4931}" type="presOf" srcId="{75D22B55-3D85-40C1-A44F-9DA679EE5546}" destId="{9D74FC53-DE0C-423A-97E9-3EDD3854665F}" srcOrd="0" destOrd="0" presId="urn:microsoft.com/office/officeart/2005/8/layout/arrow2"/>
    <dgm:cxn modelId="{12AA2B6A-187E-4CFB-B0EC-C40E481CA8DF}" srcId="{70CF6BBB-CB1C-4539-9776-E62CA0174D3E}" destId="{75D22B55-3D85-40C1-A44F-9DA679EE5546}" srcOrd="0" destOrd="0" parTransId="{F56F2112-572C-4702-B345-CADE398695CE}" sibTransId="{E6BDA133-C4BC-4FBA-A9E4-2E60DF9B2804}"/>
    <dgm:cxn modelId="{A839ABC5-8BB0-4D94-8C3E-B0C1B44DBD1C}" type="presParOf" srcId="{E8B28B27-44F7-49C1-AD27-E599D0F97B4C}" destId="{4D7C68ED-7E48-45AC-87E8-C193CBD7E35E}" srcOrd="0" destOrd="0" presId="urn:microsoft.com/office/officeart/2005/8/layout/arrow2"/>
    <dgm:cxn modelId="{5C9040AD-FC6B-4BFA-8744-316092E6EE0E}" type="presParOf" srcId="{E8B28B27-44F7-49C1-AD27-E599D0F97B4C}" destId="{2660D29E-6DAE-4FD9-9D81-FC7C8CC778B7}" srcOrd="1" destOrd="0" presId="urn:microsoft.com/office/officeart/2005/8/layout/arrow2"/>
    <dgm:cxn modelId="{77A64A4C-0610-471A-A940-A08241167154}" type="presParOf" srcId="{2660D29E-6DAE-4FD9-9D81-FC7C8CC778B7}" destId="{E4A96A88-FA59-4D9C-99A7-60EBB014D54C}" srcOrd="0" destOrd="0" presId="urn:microsoft.com/office/officeart/2005/8/layout/arrow2"/>
    <dgm:cxn modelId="{4D000868-19D3-419E-95C2-9E1DAC8CF7CE}" type="presParOf" srcId="{2660D29E-6DAE-4FD9-9D81-FC7C8CC778B7}" destId="{9D74FC53-DE0C-423A-97E9-3EDD3854665F}" srcOrd="1" destOrd="0" presId="urn:microsoft.com/office/officeart/2005/8/layout/arrow2"/>
  </dgm:cxnLst>
  <dgm:bg/>
  <dgm:whole/>
</dgm:dataModel>
</file>

<file path=ppt/diagrams/data2.xml><?xml version="1.0" encoding="utf-8"?>
<dgm:dataModel xmlns:dgm="http://schemas.openxmlformats.org/drawingml/2006/diagram" xmlns:a="http://schemas.openxmlformats.org/drawingml/2006/main">
  <dgm:ptLst>
    <dgm:pt modelId="{692A471A-A013-43FA-849D-93D1213C79D0}" type="doc">
      <dgm:prSet loTypeId="urn:microsoft.com/office/officeart/2005/8/layout/hierarchy6" loCatId="hierarchy" qsTypeId="urn:microsoft.com/office/officeart/2005/8/quickstyle/simple5" qsCatId="simple" csTypeId="urn:microsoft.com/office/officeart/2005/8/colors/accent5_1" csCatId="accent5" phldr="1"/>
      <dgm:spPr/>
      <dgm:t>
        <a:bodyPr/>
        <a:lstStyle/>
        <a:p>
          <a:endParaRPr lang="en-US"/>
        </a:p>
      </dgm:t>
    </dgm:pt>
    <dgm:pt modelId="{73A6CD1E-F82F-4A97-B438-306CE18E11FC}">
      <dgm:prSet phldrT="[Text]"/>
      <dgm:spPr/>
      <dgm:t>
        <a:bodyPr/>
        <a:lstStyle/>
        <a:p>
          <a:r>
            <a:rPr lang="en-US" dirty="0" smtClean="0"/>
            <a:t>Managing Director</a:t>
          </a:r>
          <a:endParaRPr lang="en-US" dirty="0"/>
        </a:p>
      </dgm:t>
    </dgm:pt>
    <dgm:pt modelId="{F0697060-2464-4794-A2BC-AFA471D491AA}" type="parTrans" cxnId="{BE7A0EF4-28A5-42FB-AA78-80E79F063998}">
      <dgm:prSet/>
      <dgm:spPr/>
      <dgm:t>
        <a:bodyPr/>
        <a:lstStyle/>
        <a:p>
          <a:endParaRPr lang="en-US"/>
        </a:p>
      </dgm:t>
    </dgm:pt>
    <dgm:pt modelId="{7528B4D2-0551-4729-9CFF-5D3ED738C965}" type="sibTrans" cxnId="{BE7A0EF4-28A5-42FB-AA78-80E79F063998}">
      <dgm:prSet/>
      <dgm:spPr/>
      <dgm:t>
        <a:bodyPr/>
        <a:lstStyle/>
        <a:p>
          <a:endParaRPr lang="en-US"/>
        </a:p>
      </dgm:t>
    </dgm:pt>
    <dgm:pt modelId="{F852EB51-349A-4008-8CD1-121A37686A48}">
      <dgm:prSet phldrT="[Text]"/>
      <dgm:spPr/>
      <dgm:t>
        <a:bodyPr/>
        <a:lstStyle/>
        <a:p>
          <a:r>
            <a:rPr lang="en-US" dirty="0" smtClean="0"/>
            <a:t>CxOs</a:t>
          </a:r>
          <a:endParaRPr lang="en-US" dirty="0"/>
        </a:p>
      </dgm:t>
    </dgm:pt>
    <dgm:pt modelId="{6F105AB7-45BB-4D97-A71F-A826D9FE0C41}" type="parTrans" cxnId="{6CD76357-8D4A-440C-A62B-A6F2279563AD}">
      <dgm:prSet/>
      <dgm:spPr/>
      <dgm:t>
        <a:bodyPr/>
        <a:lstStyle/>
        <a:p>
          <a:endParaRPr lang="en-US"/>
        </a:p>
      </dgm:t>
    </dgm:pt>
    <dgm:pt modelId="{8A54441C-9DAB-4C7B-A1AD-D824B198FE79}" type="sibTrans" cxnId="{6CD76357-8D4A-440C-A62B-A6F2279563AD}">
      <dgm:prSet/>
      <dgm:spPr/>
      <dgm:t>
        <a:bodyPr/>
        <a:lstStyle/>
        <a:p>
          <a:endParaRPr lang="en-US"/>
        </a:p>
      </dgm:t>
    </dgm:pt>
    <dgm:pt modelId="{D9E11CD8-9BC8-462B-995B-EC8BA14CDCFA}">
      <dgm:prSet phldrT="[Text]"/>
      <dgm:spPr/>
      <dgm:t>
        <a:bodyPr/>
        <a:lstStyle/>
        <a:p>
          <a:r>
            <a:rPr lang="en-US" dirty="0" smtClean="0"/>
            <a:t>Circle Management Teams</a:t>
          </a:r>
          <a:endParaRPr lang="en-US" dirty="0"/>
        </a:p>
      </dgm:t>
    </dgm:pt>
    <dgm:pt modelId="{0522BC62-B933-4F32-9C11-D8B8A4412C91}" type="parTrans" cxnId="{2DF5407B-B277-4803-9BEB-C2E49F2559E7}">
      <dgm:prSet/>
      <dgm:spPr/>
      <dgm:t>
        <a:bodyPr/>
        <a:lstStyle/>
        <a:p>
          <a:endParaRPr lang="en-US"/>
        </a:p>
      </dgm:t>
    </dgm:pt>
    <dgm:pt modelId="{439CDEE9-6C3D-4F3D-A3D9-6E4B4163A45C}" type="sibTrans" cxnId="{2DF5407B-B277-4803-9BEB-C2E49F2559E7}">
      <dgm:prSet/>
      <dgm:spPr/>
      <dgm:t>
        <a:bodyPr/>
        <a:lstStyle/>
        <a:p>
          <a:endParaRPr lang="en-US"/>
        </a:p>
      </dgm:t>
    </dgm:pt>
    <dgm:pt modelId="{1967CB2F-610E-43CF-A199-94D24B5D5F91}">
      <dgm:prSet phldrT="[Text]"/>
      <dgm:spPr/>
      <dgm:t>
        <a:bodyPr/>
        <a:lstStyle/>
        <a:p>
          <a:r>
            <a:rPr lang="en-US" dirty="0" smtClean="0"/>
            <a:t>Operations</a:t>
          </a:r>
          <a:endParaRPr lang="en-US" dirty="0"/>
        </a:p>
      </dgm:t>
    </dgm:pt>
    <dgm:pt modelId="{CE6161F3-4573-4ECC-AF10-7C4787D2988D}" type="parTrans" cxnId="{522B766E-5A45-4229-98AD-CB4162CABEA3}">
      <dgm:prSet/>
      <dgm:spPr/>
      <dgm:t>
        <a:bodyPr/>
        <a:lstStyle/>
        <a:p>
          <a:endParaRPr lang="en-US"/>
        </a:p>
      </dgm:t>
    </dgm:pt>
    <dgm:pt modelId="{D285E88C-415B-4255-89C7-E46E81F03733}" type="sibTrans" cxnId="{522B766E-5A45-4229-98AD-CB4162CABEA3}">
      <dgm:prSet/>
      <dgm:spPr/>
      <dgm:t>
        <a:bodyPr/>
        <a:lstStyle/>
        <a:p>
          <a:endParaRPr lang="en-US"/>
        </a:p>
      </dgm:t>
    </dgm:pt>
    <dgm:pt modelId="{AE88BD7A-5256-493E-8E41-29C197199398}" type="pres">
      <dgm:prSet presAssocID="{692A471A-A013-43FA-849D-93D1213C79D0}" presName="mainComposite" presStyleCnt="0">
        <dgm:presLayoutVars>
          <dgm:chPref val="1"/>
          <dgm:dir/>
          <dgm:animOne val="branch"/>
          <dgm:animLvl val="lvl"/>
          <dgm:resizeHandles val="exact"/>
        </dgm:presLayoutVars>
      </dgm:prSet>
      <dgm:spPr/>
      <dgm:t>
        <a:bodyPr/>
        <a:lstStyle/>
        <a:p>
          <a:endParaRPr lang="en-US"/>
        </a:p>
      </dgm:t>
    </dgm:pt>
    <dgm:pt modelId="{3C57C2AC-1EF7-4B78-9C5B-B2F29984F120}" type="pres">
      <dgm:prSet presAssocID="{692A471A-A013-43FA-849D-93D1213C79D0}" presName="hierFlow" presStyleCnt="0"/>
      <dgm:spPr/>
    </dgm:pt>
    <dgm:pt modelId="{8C1253BC-49C8-4813-81AC-19B03AD83A31}" type="pres">
      <dgm:prSet presAssocID="{692A471A-A013-43FA-849D-93D1213C79D0}" presName="hierChild1" presStyleCnt="0">
        <dgm:presLayoutVars>
          <dgm:chPref val="1"/>
          <dgm:animOne val="branch"/>
          <dgm:animLvl val="lvl"/>
        </dgm:presLayoutVars>
      </dgm:prSet>
      <dgm:spPr/>
    </dgm:pt>
    <dgm:pt modelId="{21BB57B4-6BE4-4E00-B7BA-DC87910991B3}" type="pres">
      <dgm:prSet presAssocID="{73A6CD1E-F82F-4A97-B438-306CE18E11FC}" presName="Name14" presStyleCnt="0"/>
      <dgm:spPr/>
    </dgm:pt>
    <dgm:pt modelId="{8F499C3F-4175-47CF-95BE-F67CF260FFF6}" type="pres">
      <dgm:prSet presAssocID="{73A6CD1E-F82F-4A97-B438-306CE18E11FC}" presName="level1Shape" presStyleLbl="node0" presStyleIdx="0" presStyleCnt="1">
        <dgm:presLayoutVars>
          <dgm:chPref val="3"/>
        </dgm:presLayoutVars>
      </dgm:prSet>
      <dgm:spPr/>
      <dgm:t>
        <a:bodyPr/>
        <a:lstStyle/>
        <a:p>
          <a:endParaRPr lang="en-US"/>
        </a:p>
      </dgm:t>
    </dgm:pt>
    <dgm:pt modelId="{551FAFBD-8D43-4D6B-B9AE-D1EB7ECA4F4F}" type="pres">
      <dgm:prSet presAssocID="{73A6CD1E-F82F-4A97-B438-306CE18E11FC}" presName="hierChild2" presStyleCnt="0"/>
      <dgm:spPr/>
    </dgm:pt>
    <dgm:pt modelId="{975355B8-EAE5-4E14-A031-DD58178DF498}" type="pres">
      <dgm:prSet presAssocID="{6F105AB7-45BB-4D97-A71F-A826D9FE0C41}" presName="Name19" presStyleLbl="parChTrans1D2" presStyleIdx="0" presStyleCnt="2"/>
      <dgm:spPr/>
      <dgm:t>
        <a:bodyPr/>
        <a:lstStyle/>
        <a:p>
          <a:endParaRPr lang="en-US"/>
        </a:p>
      </dgm:t>
    </dgm:pt>
    <dgm:pt modelId="{659F66B0-A4DB-4FC6-8E41-61EF9CBEF904}" type="pres">
      <dgm:prSet presAssocID="{F852EB51-349A-4008-8CD1-121A37686A48}" presName="Name21" presStyleCnt="0"/>
      <dgm:spPr/>
    </dgm:pt>
    <dgm:pt modelId="{46B62750-A4B4-4EC0-A1CC-5C9FF02BB115}" type="pres">
      <dgm:prSet presAssocID="{F852EB51-349A-4008-8CD1-121A37686A48}" presName="level2Shape" presStyleLbl="node2" presStyleIdx="0" presStyleCnt="2"/>
      <dgm:spPr/>
      <dgm:t>
        <a:bodyPr/>
        <a:lstStyle/>
        <a:p>
          <a:endParaRPr lang="en-US"/>
        </a:p>
      </dgm:t>
    </dgm:pt>
    <dgm:pt modelId="{4E78B491-0D9A-4B30-997B-F4A35C16460E}" type="pres">
      <dgm:prSet presAssocID="{F852EB51-349A-4008-8CD1-121A37686A48}" presName="hierChild3" presStyleCnt="0"/>
      <dgm:spPr/>
    </dgm:pt>
    <dgm:pt modelId="{4A217342-9A39-47B6-846D-9AA9167EA1B0}" type="pres">
      <dgm:prSet presAssocID="{0522BC62-B933-4F32-9C11-D8B8A4412C91}" presName="Name19" presStyleLbl="parChTrans1D3" presStyleIdx="0" presStyleCnt="1"/>
      <dgm:spPr/>
      <dgm:t>
        <a:bodyPr/>
        <a:lstStyle/>
        <a:p>
          <a:endParaRPr lang="en-US"/>
        </a:p>
      </dgm:t>
    </dgm:pt>
    <dgm:pt modelId="{7ED7E636-A9BC-430E-8873-DA4CAEC3A391}" type="pres">
      <dgm:prSet presAssocID="{D9E11CD8-9BC8-462B-995B-EC8BA14CDCFA}" presName="Name21" presStyleCnt="0"/>
      <dgm:spPr/>
    </dgm:pt>
    <dgm:pt modelId="{29ED33F1-29B0-485B-8645-CAF9360C5C50}" type="pres">
      <dgm:prSet presAssocID="{D9E11CD8-9BC8-462B-995B-EC8BA14CDCFA}" presName="level2Shape" presStyleLbl="node3" presStyleIdx="0" presStyleCnt="1" custLinFactNeighborX="69179" custLinFactNeighborY="-1228"/>
      <dgm:spPr/>
      <dgm:t>
        <a:bodyPr/>
        <a:lstStyle/>
        <a:p>
          <a:endParaRPr lang="en-US"/>
        </a:p>
      </dgm:t>
    </dgm:pt>
    <dgm:pt modelId="{CB6C6866-4588-44FF-9495-4A984A0FD244}" type="pres">
      <dgm:prSet presAssocID="{D9E11CD8-9BC8-462B-995B-EC8BA14CDCFA}" presName="hierChild3" presStyleCnt="0"/>
      <dgm:spPr/>
    </dgm:pt>
    <dgm:pt modelId="{B36D51C3-6044-44AE-96E8-7A04F869096D}" type="pres">
      <dgm:prSet presAssocID="{CE6161F3-4573-4ECC-AF10-7C4787D2988D}" presName="Name19" presStyleLbl="parChTrans1D2" presStyleIdx="1" presStyleCnt="2"/>
      <dgm:spPr/>
      <dgm:t>
        <a:bodyPr/>
        <a:lstStyle/>
        <a:p>
          <a:endParaRPr lang="en-US"/>
        </a:p>
      </dgm:t>
    </dgm:pt>
    <dgm:pt modelId="{7A135800-C0F7-4E92-B5E9-B4D44C808523}" type="pres">
      <dgm:prSet presAssocID="{1967CB2F-610E-43CF-A199-94D24B5D5F91}" presName="Name21" presStyleCnt="0"/>
      <dgm:spPr/>
    </dgm:pt>
    <dgm:pt modelId="{E2B1F2D4-55CE-4473-BEC3-66A44E136102}" type="pres">
      <dgm:prSet presAssocID="{1967CB2F-610E-43CF-A199-94D24B5D5F91}" presName="level2Shape" presStyleLbl="node2" presStyleIdx="1" presStyleCnt="2"/>
      <dgm:spPr/>
      <dgm:t>
        <a:bodyPr/>
        <a:lstStyle/>
        <a:p>
          <a:endParaRPr lang="en-US"/>
        </a:p>
      </dgm:t>
    </dgm:pt>
    <dgm:pt modelId="{C70D2A91-6365-453A-AAAB-22F329403D25}" type="pres">
      <dgm:prSet presAssocID="{1967CB2F-610E-43CF-A199-94D24B5D5F91}" presName="hierChild3" presStyleCnt="0"/>
      <dgm:spPr/>
    </dgm:pt>
    <dgm:pt modelId="{52D70118-3B3A-4DED-AD10-190B85C773C3}" type="pres">
      <dgm:prSet presAssocID="{692A471A-A013-43FA-849D-93D1213C79D0}" presName="bgShapesFlow" presStyleCnt="0"/>
      <dgm:spPr/>
    </dgm:pt>
  </dgm:ptLst>
  <dgm:cxnLst>
    <dgm:cxn modelId="{921C9259-C9E6-40F1-B754-A012BDCB50C5}" type="presOf" srcId="{73A6CD1E-F82F-4A97-B438-306CE18E11FC}" destId="{8F499C3F-4175-47CF-95BE-F67CF260FFF6}" srcOrd="0" destOrd="0" presId="urn:microsoft.com/office/officeart/2005/8/layout/hierarchy6"/>
    <dgm:cxn modelId="{BE7A0EF4-28A5-42FB-AA78-80E79F063998}" srcId="{692A471A-A013-43FA-849D-93D1213C79D0}" destId="{73A6CD1E-F82F-4A97-B438-306CE18E11FC}" srcOrd="0" destOrd="0" parTransId="{F0697060-2464-4794-A2BC-AFA471D491AA}" sibTransId="{7528B4D2-0551-4729-9CFF-5D3ED738C965}"/>
    <dgm:cxn modelId="{9E73C836-EADA-42D1-9F48-C855D38C3BA2}" type="presOf" srcId="{692A471A-A013-43FA-849D-93D1213C79D0}" destId="{AE88BD7A-5256-493E-8E41-29C197199398}" srcOrd="0" destOrd="0" presId="urn:microsoft.com/office/officeart/2005/8/layout/hierarchy6"/>
    <dgm:cxn modelId="{132FA769-273B-4C04-9540-7134302BB617}" type="presOf" srcId="{D9E11CD8-9BC8-462B-995B-EC8BA14CDCFA}" destId="{29ED33F1-29B0-485B-8645-CAF9360C5C50}" srcOrd="0" destOrd="0" presId="urn:microsoft.com/office/officeart/2005/8/layout/hierarchy6"/>
    <dgm:cxn modelId="{522B766E-5A45-4229-98AD-CB4162CABEA3}" srcId="{73A6CD1E-F82F-4A97-B438-306CE18E11FC}" destId="{1967CB2F-610E-43CF-A199-94D24B5D5F91}" srcOrd="1" destOrd="0" parTransId="{CE6161F3-4573-4ECC-AF10-7C4787D2988D}" sibTransId="{D285E88C-415B-4255-89C7-E46E81F03733}"/>
    <dgm:cxn modelId="{1A983144-7A60-4F71-AE5E-D3DE056B0491}" type="presOf" srcId="{CE6161F3-4573-4ECC-AF10-7C4787D2988D}" destId="{B36D51C3-6044-44AE-96E8-7A04F869096D}" srcOrd="0" destOrd="0" presId="urn:microsoft.com/office/officeart/2005/8/layout/hierarchy6"/>
    <dgm:cxn modelId="{FA2B05D0-A8F8-4C62-88F6-354F9E6D6768}" type="presOf" srcId="{0522BC62-B933-4F32-9C11-D8B8A4412C91}" destId="{4A217342-9A39-47B6-846D-9AA9167EA1B0}" srcOrd="0" destOrd="0" presId="urn:microsoft.com/office/officeart/2005/8/layout/hierarchy6"/>
    <dgm:cxn modelId="{2DF5407B-B277-4803-9BEB-C2E49F2559E7}" srcId="{F852EB51-349A-4008-8CD1-121A37686A48}" destId="{D9E11CD8-9BC8-462B-995B-EC8BA14CDCFA}" srcOrd="0" destOrd="0" parTransId="{0522BC62-B933-4F32-9C11-D8B8A4412C91}" sibTransId="{439CDEE9-6C3D-4F3D-A3D9-6E4B4163A45C}"/>
    <dgm:cxn modelId="{6CD76357-8D4A-440C-A62B-A6F2279563AD}" srcId="{73A6CD1E-F82F-4A97-B438-306CE18E11FC}" destId="{F852EB51-349A-4008-8CD1-121A37686A48}" srcOrd="0" destOrd="0" parTransId="{6F105AB7-45BB-4D97-A71F-A826D9FE0C41}" sibTransId="{8A54441C-9DAB-4C7B-A1AD-D824B198FE79}"/>
    <dgm:cxn modelId="{19F6C0D7-34C8-4238-8C16-FDA93A5D211F}" type="presOf" srcId="{1967CB2F-610E-43CF-A199-94D24B5D5F91}" destId="{E2B1F2D4-55CE-4473-BEC3-66A44E136102}" srcOrd="0" destOrd="0" presId="urn:microsoft.com/office/officeart/2005/8/layout/hierarchy6"/>
    <dgm:cxn modelId="{7423A21C-46F5-4BED-8C81-0EB9D5129E80}" type="presOf" srcId="{6F105AB7-45BB-4D97-A71F-A826D9FE0C41}" destId="{975355B8-EAE5-4E14-A031-DD58178DF498}" srcOrd="0" destOrd="0" presId="urn:microsoft.com/office/officeart/2005/8/layout/hierarchy6"/>
    <dgm:cxn modelId="{A3387B47-B503-43E4-AC7B-B904EE5616DB}" type="presOf" srcId="{F852EB51-349A-4008-8CD1-121A37686A48}" destId="{46B62750-A4B4-4EC0-A1CC-5C9FF02BB115}" srcOrd="0" destOrd="0" presId="urn:microsoft.com/office/officeart/2005/8/layout/hierarchy6"/>
    <dgm:cxn modelId="{BD1C6F88-D1F0-4920-AAF1-B17B02C8E300}" type="presParOf" srcId="{AE88BD7A-5256-493E-8E41-29C197199398}" destId="{3C57C2AC-1EF7-4B78-9C5B-B2F29984F120}" srcOrd="0" destOrd="0" presId="urn:microsoft.com/office/officeart/2005/8/layout/hierarchy6"/>
    <dgm:cxn modelId="{804258C6-0574-460E-843E-3295DB9C450B}" type="presParOf" srcId="{3C57C2AC-1EF7-4B78-9C5B-B2F29984F120}" destId="{8C1253BC-49C8-4813-81AC-19B03AD83A31}" srcOrd="0" destOrd="0" presId="urn:microsoft.com/office/officeart/2005/8/layout/hierarchy6"/>
    <dgm:cxn modelId="{4E798963-8F0C-46C5-80A1-008D8DE8863E}" type="presParOf" srcId="{8C1253BC-49C8-4813-81AC-19B03AD83A31}" destId="{21BB57B4-6BE4-4E00-B7BA-DC87910991B3}" srcOrd="0" destOrd="0" presId="urn:microsoft.com/office/officeart/2005/8/layout/hierarchy6"/>
    <dgm:cxn modelId="{3726561B-94F8-4DD4-ACA7-EB6AF600F139}" type="presParOf" srcId="{21BB57B4-6BE4-4E00-B7BA-DC87910991B3}" destId="{8F499C3F-4175-47CF-95BE-F67CF260FFF6}" srcOrd="0" destOrd="0" presId="urn:microsoft.com/office/officeart/2005/8/layout/hierarchy6"/>
    <dgm:cxn modelId="{E1E852DC-9735-405B-999C-28BA3C6D1A9C}" type="presParOf" srcId="{21BB57B4-6BE4-4E00-B7BA-DC87910991B3}" destId="{551FAFBD-8D43-4D6B-B9AE-D1EB7ECA4F4F}" srcOrd="1" destOrd="0" presId="urn:microsoft.com/office/officeart/2005/8/layout/hierarchy6"/>
    <dgm:cxn modelId="{182B8A93-A966-49D4-A9E2-A6901E6ABE34}" type="presParOf" srcId="{551FAFBD-8D43-4D6B-B9AE-D1EB7ECA4F4F}" destId="{975355B8-EAE5-4E14-A031-DD58178DF498}" srcOrd="0" destOrd="0" presId="urn:microsoft.com/office/officeart/2005/8/layout/hierarchy6"/>
    <dgm:cxn modelId="{EB8B200E-75DB-4D6B-80C7-DBC6B0F74E99}" type="presParOf" srcId="{551FAFBD-8D43-4D6B-B9AE-D1EB7ECA4F4F}" destId="{659F66B0-A4DB-4FC6-8E41-61EF9CBEF904}" srcOrd="1" destOrd="0" presId="urn:microsoft.com/office/officeart/2005/8/layout/hierarchy6"/>
    <dgm:cxn modelId="{CEB2D056-3879-4B39-8CDD-D013F243912C}" type="presParOf" srcId="{659F66B0-A4DB-4FC6-8E41-61EF9CBEF904}" destId="{46B62750-A4B4-4EC0-A1CC-5C9FF02BB115}" srcOrd="0" destOrd="0" presId="urn:microsoft.com/office/officeart/2005/8/layout/hierarchy6"/>
    <dgm:cxn modelId="{9959391F-24A6-4BCB-9802-6E45E2043B1E}" type="presParOf" srcId="{659F66B0-A4DB-4FC6-8E41-61EF9CBEF904}" destId="{4E78B491-0D9A-4B30-997B-F4A35C16460E}" srcOrd="1" destOrd="0" presId="urn:microsoft.com/office/officeart/2005/8/layout/hierarchy6"/>
    <dgm:cxn modelId="{53649581-B0A8-476E-8EF0-A71D39E2A720}" type="presParOf" srcId="{4E78B491-0D9A-4B30-997B-F4A35C16460E}" destId="{4A217342-9A39-47B6-846D-9AA9167EA1B0}" srcOrd="0" destOrd="0" presId="urn:microsoft.com/office/officeart/2005/8/layout/hierarchy6"/>
    <dgm:cxn modelId="{73842CA6-7495-4018-8C03-4B97EA626E2D}" type="presParOf" srcId="{4E78B491-0D9A-4B30-997B-F4A35C16460E}" destId="{7ED7E636-A9BC-430E-8873-DA4CAEC3A391}" srcOrd="1" destOrd="0" presId="urn:microsoft.com/office/officeart/2005/8/layout/hierarchy6"/>
    <dgm:cxn modelId="{B0CCBA33-212C-42CB-92BF-29D26B571F93}" type="presParOf" srcId="{7ED7E636-A9BC-430E-8873-DA4CAEC3A391}" destId="{29ED33F1-29B0-485B-8645-CAF9360C5C50}" srcOrd="0" destOrd="0" presId="urn:microsoft.com/office/officeart/2005/8/layout/hierarchy6"/>
    <dgm:cxn modelId="{138A8BEB-DAEC-4942-ABAF-166E683F6694}" type="presParOf" srcId="{7ED7E636-A9BC-430E-8873-DA4CAEC3A391}" destId="{CB6C6866-4588-44FF-9495-4A984A0FD244}" srcOrd="1" destOrd="0" presId="urn:microsoft.com/office/officeart/2005/8/layout/hierarchy6"/>
    <dgm:cxn modelId="{7D8C382C-8FD1-424B-B0CF-C29595B54757}" type="presParOf" srcId="{551FAFBD-8D43-4D6B-B9AE-D1EB7ECA4F4F}" destId="{B36D51C3-6044-44AE-96E8-7A04F869096D}" srcOrd="2" destOrd="0" presId="urn:microsoft.com/office/officeart/2005/8/layout/hierarchy6"/>
    <dgm:cxn modelId="{B3C5670E-A15C-4B99-8F93-AF6AD8C61311}" type="presParOf" srcId="{551FAFBD-8D43-4D6B-B9AE-D1EB7ECA4F4F}" destId="{7A135800-C0F7-4E92-B5E9-B4D44C808523}" srcOrd="3" destOrd="0" presId="urn:microsoft.com/office/officeart/2005/8/layout/hierarchy6"/>
    <dgm:cxn modelId="{019E4F78-DCA5-4422-9953-5D285A23287F}" type="presParOf" srcId="{7A135800-C0F7-4E92-B5E9-B4D44C808523}" destId="{E2B1F2D4-55CE-4473-BEC3-66A44E136102}" srcOrd="0" destOrd="0" presId="urn:microsoft.com/office/officeart/2005/8/layout/hierarchy6"/>
    <dgm:cxn modelId="{D9ECCC88-9B23-464C-BE95-71B0770E4063}" type="presParOf" srcId="{7A135800-C0F7-4E92-B5E9-B4D44C808523}" destId="{C70D2A91-6365-453A-AAAB-22F329403D25}" srcOrd="1" destOrd="0" presId="urn:microsoft.com/office/officeart/2005/8/layout/hierarchy6"/>
    <dgm:cxn modelId="{257B3D45-D22A-462A-BE0B-2C540B1F0355}" type="presParOf" srcId="{AE88BD7A-5256-493E-8E41-29C197199398}" destId="{52D70118-3B3A-4DED-AD10-190B85C773C3}" srcOrd="1" destOrd="0" presId="urn:microsoft.com/office/officeart/2005/8/layout/hierarchy6"/>
  </dgm:cxnLst>
  <dgm:bg/>
  <dgm:whole/>
</dgm:dataModel>
</file>

<file path=ppt/diagrams/data3.xml><?xml version="1.0" encoding="utf-8"?>
<dgm:dataModel xmlns:dgm="http://schemas.openxmlformats.org/drawingml/2006/diagram" xmlns:a="http://schemas.openxmlformats.org/drawingml/2006/main">
  <dgm:ptLst>
    <dgm:pt modelId="{F1B4E05C-88CC-47ED-BAEB-4D17FD4D7498}" type="doc">
      <dgm:prSet loTypeId="urn:microsoft.com/office/officeart/2005/8/layout/matrix1" loCatId="matrix" qsTypeId="urn:microsoft.com/office/officeart/2005/8/quickstyle/simple3" qsCatId="simple" csTypeId="urn:microsoft.com/office/officeart/2005/8/colors/accent5_5" csCatId="accent5" phldr="1"/>
      <dgm:spPr/>
      <dgm:t>
        <a:bodyPr/>
        <a:lstStyle/>
        <a:p>
          <a:endParaRPr lang="en-US"/>
        </a:p>
      </dgm:t>
    </dgm:pt>
    <dgm:pt modelId="{0739FF66-B917-4349-83D2-CAFF9464D489}">
      <dgm:prSet phldrT="[Text]" custT="1"/>
      <dgm:spPr/>
      <dgm:t>
        <a:bodyPr/>
        <a:lstStyle/>
        <a:p>
          <a:pPr algn="ctr"/>
          <a:endParaRPr lang="en-US" sz="1500" dirty="0">
            <a:solidFill>
              <a:schemeClr val="tx1"/>
            </a:solidFill>
            <a:latin typeface="Futura Bk BT" pitchFamily="34" charset="0"/>
          </a:endParaRPr>
        </a:p>
      </dgm:t>
    </dgm:pt>
    <dgm:pt modelId="{D802C0AA-DBC2-492E-9904-550E96E80AF8}" type="parTrans" cxnId="{A98FBF0A-EA89-4964-A2DF-7E03E8616ABF}">
      <dgm:prSet/>
      <dgm:spPr/>
      <dgm:t>
        <a:bodyPr/>
        <a:lstStyle/>
        <a:p>
          <a:pPr algn="ctr"/>
          <a:endParaRPr lang="en-US">
            <a:solidFill>
              <a:schemeClr val="tx1"/>
            </a:solidFill>
          </a:endParaRPr>
        </a:p>
      </dgm:t>
    </dgm:pt>
    <dgm:pt modelId="{ACB673F0-D5F3-4F4E-9E98-8BD90B92D141}" type="sibTrans" cxnId="{A98FBF0A-EA89-4964-A2DF-7E03E8616ABF}">
      <dgm:prSet/>
      <dgm:spPr/>
      <dgm:t>
        <a:bodyPr/>
        <a:lstStyle/>
        <a:p>
          <a:pPr algn="ctr"/>
          <a:endParaRPr lang="en-US">
            <a:solidFill>
              <a:schemeClr val="tx1"/>
            </a:solidFill>
          </a:endParaRPr>
        </a:p>
      </dgm:t>
    </dgm:pt>
    <dgm:pt modelId="{78845E95-16EF-4F59-9E68-3343F24D59B9}">
      <dgm:prSet phldrT="[Text]"/>
      <dgm:spPr/>
      <dgm:t>
        <a:bodyPr anchor="t"/>
        <a:lstStyle/>
        <a:p>
          <a:pPr algn="l"/>
          <a:endParaRPr lang="en-US" b="1" dirty="0">
            <a:solidFill>
              <a:schemeClr val="tx1"/>
            </a:solidFill>
            <a:latin typeface="Futura Bk BT" pitchFamily="34" charset="0"/>
          </a:endParaRPr>
        </a:p>
      </dgm:t>
    </dgm:pt>
    <dgm:pt modelId="{1696D424-FC7F-4F87-AABB-4CA2C3CAEFEE}" type="parTrans" cxnId="{9A48A8D9-9500-41E8-8094-75E880F53FE7}">
      <dgm:prSet/>
      <dgm:spPr/>
      <dgm:t>
        <a:bodyPr/>
        <a:lstStyle/>
        <a:p>
          <a:pPr algn="ctr"/>
          <a:endParaRPr lang="en-US">
            <a:solidFill>
              <a:schemeClr val="tx1"/>
            </a:solidFill>
          </a:endParaRPr>
        </a:p>
      </dgm:t>
    </dgm:pt>
    <dgm:pt modelId="{A669DB70-06E7-4A53-9824-B9039862CD1D}" type="sibTrans" cxnId="{9A48A8D9-9500-41E8-8094-75E880F53FE7}">
      <dgm:prSet/>
      <dgm:spPr/>
      <dgm:t>
        <a:bodyPr/>
        <a:lstStyle/>
        <a:p>
          <a:pPr algn="ctr"/>
          <a:endParaRPr lang="en-US">
            <a:solidFill>
              <a:schemeClr val="tx1"/>
            </a:solidFill>
          </a:endParaRPr>
        </a:p>
      </dgm:t>
    </dgm:pt>
    <dgm:pt modelId="{C0E63945-16F8-48E3-B84D-C976CC86AFC7}">
      <dgm:prSet phldrT="[Text]" custT="1"/>
      <dgm:spPr/>
      <dgm:t>
        <a:bodyPr/>
        <a:lstStyle/>
        <a:p>
          <a:pPr algn="ctr"/>
          <a:endParaRPr lang="en-US" sz="1000" b="0" dirty="0" smtClean="0">
            <a:solidFill>
              <a:schemeClr val="tx1"/>
            </a:solidFill>
            <a:latin typeface="Futura Bk BT" pitchFamily="34" charset="0"/>
          </a:endParaRPr>
        </a:p>
        <a:p>
          <a:pPr algn="ctr"/>
          <a:endParaRPr lang="en-US" sz="1000" b="0" dirty="0">
            <a:solidFill>
              <a:schemeClr val="tx1"/>
            </a:solidFill>
            <a:latin typeface="Futura Bk BT" pitchFamily="34" charset="0"/>
          </a:endParaRPr>
        </a:p>
      </dgm:t>
    </dgm:pt>
    <dgm:pt modelId="{934DFDC2-FE2C-44CE-AA39-227F72B015EF}" type="parTrans" cxnId="{5FBD7D6D-79E1-4A1A-9684-DCC1377A6354}">
      <dgm:prSet/>
      <dgm:spPr/>
      <dgm:t>
        <a:bodyPr/>
        <a:lstStyle/>
        <a:p>
          <a:pPr algn="ctr"/>
          <a:endParaRPr lang="en-US">
            <a:solidFill>
              <a:schemeClr val="tx1"/>
            </a:solidFill>
          </a:endParaRPr>
        </a:p>
      </dgm:t>
    </dgm:pt>
    <dgm:pt modelId="{B13D3075-9EC4-4F2C-A22F-624F0CABADE8}" type="sibTrans" cxnId="{5FBD7D6D-79E1-4A1A-9684-DCC1377A6354}">
      <dgm:prSet/>
      <dgm:spPr/>
      <dgm:t>
        <a:bodyPr/>
        <a:lstStyle/>
        <a:p>
          <a:pPr algn="ctr"/>
          <a:endParaRPr lang="en-US">
            <a:solidFill>
              <a:schemeClr val="tx1"/>
            </a:solidFill>
          </a:endParaRPr>
        </a:p>
      </dgm:t>
    </dgm:pt>
    <dgm:pt modelId="{0685FFA7-E2BC-4D06-887A-DD88F38C8330}">
      <dgm:prSet phldrT="[Text]" custT="1"/>
      <dgm:spPr/>
      <dgm:t>
        <a:bodyPr/>
        <a:lstStyle/>
        <a:p>
          <a:pPr algn="ctr"/>
          <a:endParaRPr lang="en-US" sz="1300" b="1" dirty="0">
            <a:solidFill>
              <a:schemeClr val="tx1"/>
            </a:solidFill>
            <a:latin typeface="Futura Bk BT" pitchFamily="34" charset="0"/>
          </a:endParaRPr>
        </a:p>
      </dgm:t>
    </dgm:pt>
    <dgm:pt modelId="{968D3AFC-CCDF-4043-A20E-1387F70A9903}" type="sibTrans" cxnId="{A8B931FD-1D50-48CF-BDC2-5C68C45DFE7C}">
      <dgm:prSet/>
      <dgm:spPr/>
      <dgm:t>
        <a:bodyPr/>
        <a:lstStyle/>
        <a:p>
          <a:pPr algn="ctr"/>
          <a:endParaRPr lang="en-US">
            <a:solidFill>
              <a:schemeClr val="tx1"/>
            </a:solidFill>
          </a:endParaRPr>
        </a:p>
      </dgm:t>
    </dgm:pt>
    <dgm:pt modelId="{F0C2739C-3AA6-4AFB-A666-D4B18A66AB02}" type="parTrans" cxnId="{A8B931FD-1D50-48CF-BDC2-5C68C45DFE7C}">
      <dgm:prSet/>
      <dgm:spPr/>
      <dgm:t>
        <a:bodyPr/>
        <a:lstStyle/>
        <a:p>
          <a:pPr algn="ctr"/>
          <a:endParaRPr lang="en-US">
            <a:solidFill>
              <a:schemeClr val="tx1"/>
            </a:solidFill>
          </a:endParaRPr>
        </a:p>
      </dgm:t>
    </dgm:pt>
    <dgm:pt modelId="{B3FAE530-73E0-46F6-8CF3-1DD1C7B02EF3}">
      <dgm:prSet phldrT="[Text]" custT="1"/>
      <dgm:spPr/>
      <dgm:t>
        <a:bodyPr/>
        <a:lstStyle/>
        <a:p>
          <a:pPr algn="ctr"/>
          <a:r>
            <a:rPr lang="en-US" sz="1400" b="1" dirty="0" smtClean="0">
              <a:solidFill>
                <a:schemeClr val="tx1"/>
              </a:solidFill>
              <a:latin typeface="Cambria" pitchFamily="18" charset="0"/>
            </a:rPr>
            <a:t>Learning Deployment</a:t>
          </a:r>
          <a:endParaRPr lang="en-US" sz="1400" b="1" dirty="0">
            <a:solidFill>
              <a:schemeClr val="tx1"/>
            </a:solidFill>
            <a:latin typeface="Cambria" pitchFamily="18" charset="0"/>
          </a:endParaRPr>
        </a:p>
      </dgm:t>
    </dgm:pt>
    <dgm:pt modelId="{B17FBF40-0347-4185-8B4E-26CE348997B3}" type="sibTrans" cxnId="{2BF7678E-109A-407F-BD5C-C77D910567FB}">
      <dgm:prSet/>
      <dgm:spPr/>
      <dgm:t>
        <a:bodyPr/>
        <a:lstStyle/>
        <a:p>
          <a:pPr algn="ctr"/>
          <a:endParaRPr lang="en-US">
            <a:solidFill>
              <a:schemeClr val="tx1"/>
            </a:solidFill>
          </a:endParaRPr>
        </a:p>
      </dgm:t>
    </dgm:pt>
    <dgm:pt modelId="{7FED4E43-ADC4-4335-B825-1D17D9771A36}" type="parTrans" cxnId="{2BF7678E-109A-407F-BD5C-C77D910567FB}">
      <dgm:prSet/>
      <dgm:spPr/>
      <dgm:t>
        <a:bodyPr/>
        <a:lstStyle/>
        <a:p>
          <a:pPr algn="ctr"/>
          <a:endParaRPr lang="en-US">
            <a:solidFill>
              <a:schemeClr val="tx1"/>
            </a:solidFill>
          </a:endParaRPr>
        </a:p>
      </dgm:t>
    </dgm:pt>
    <dgm:pt modelId="{79A78D4D-6C4A-48A3-8B3E-36CF4EABE52E}" type="pres">
      <dgm:prSet presAssocID="{F1B4E05C-88CC-47ED-BAEB-4D17FD4D7498}" presName="diagram" presStyleCnt="0">
        <dgm:presLayoutVars>
          <dgm:chMax val="1"/>
          <dgm:dir/>
          <dgm:animLvl val="ctr"/>
          <dgm:resizeHandles val="exact"/>
        </dgm:presLayoutVars>
      </dgm:prSet>
      <dgm:spPr/>
      <dgm:t>
        <a:bodyPr/>
        <a:lstStyle/>
        <a:p>
          <a:endParaRPr lang="en-US"/>
        </a:p>
      </dgm:t>
    </dgm:pt>
    <dgm:pt modelId="{35DB87F8-A5D4-45CE-BC31-C925B4E74236}" type="pres">
      <dgm:prSet presAssocID="{F1B4E05C-88CC-47ED-BAEB-4D17FD4D7498}" presName="matrix" presStyleCnt="0"/>
      <dgm:spPr/>
      <dgm:t>
        <a:bodyPr/>
        <a:lstStyle/>
        <a:p>
          <a:endParaRPr lang="en-US"/>
        </a:p>
      </dgm:t>
    </dgm:pt>
    <dgm:pt modelId="{AD4DDE23-09B6-4985-B51F-A28A097D5BBE}" type="pres">
      <dgm:prSet presAssocID="{F1B4E05C-88CC-47ED-BAEB-4D17FD4D7498}" presName="tile1" presStyleLbl="node1" presStyleIdx="0" presStyleCnt="4"/>
      <dgm:spPr/>
      <dgm:t>
        <a:bodyPr/>
        <a:lstStyle/>
        <a:p>
          <a:endParaRPr lang="en-US"/>
        </a:p>
      </dgm:t>
    </dgm:pt>
    <dgm:pt modelId="{6B1EC442-D13B-4007-B304-A3FC809B64AB}" type="pres">
      <dgm:prSet presAssocID="{F1B4E05C-88CC-47ED-BAEB-4D17FD4D7498}" presName="tile1text" presStyleLbl="node1" presStyleIdx="0" presStyleCnt="4">
        <dgm:presLayoutVars>
          <dgm:chMax val="0"/>
          <dgm:chPref val="0"/>
          <dgm:bulletEnabled val="1"/>
        </dgm:presLayoutVars>
      </dgm:prSet>
      <dgm:spPr/>
      <dgm:t>
        <a:bodyPr/>
        <a:lstStyle/>
        <a:p>
          <a:endParaRPr lang="en-US"/>
        </a:p>
      </dgm:t>
    </dgm:pt>
    <dgm:pt modelId="{78E0328A-79F6-4282-BC26-508A157C605B}" type="pres">
      <dgm:prSet presAssocID="{F1B4E05C-88CC-47ED-BAEB-4D17FD4D7498}" presName="tile2" presStyleLbl="node1" presStyleIdx="1" presStyleCnt="4"/>
      <dgm:spPr/>
      <dgm:t>
        <a:bodyPr/>
        <a:lstStyle/>
        <a:p>
          <a:endParaRPr lang="en-US"/>
        </a:p>
      </dgm:t>
    </dgm:pt>
    <dgm:pt modelId="{3A720733-4BBA-4FB1-86AA-CAF274E14BFB}" type="pres">
      <dgm:prSet presAssocID="{F1B4E05C-88CC-47ED-BAEB-4D17FD4D7498}" presName="tile2text" presStyleLbl="node1" presStyleIdx="1" presStyleCnt="4">
        <dgm:presLayoutVars>
          <dgm:chMax val="0"/>
          <dgm:chPref val="0"/>
          <dgm:bulletEnabled val="1"/>
        </dgm:presLayoutVars>
      </dgm:prSet>
      <dgm:spPr/>
      <dgm:t>
        <a:bodyPr/>
        <a:lstStyle/>
        <a:p>
          <a:endParaRPr lang="en-US"/>
        </a:p>
      </dgm:t>
    </dgm:pt>
    <dgm:pt modelId="{4CBF3C8F-4045-4117-8A14-FF66F123F9BB}" type="pres">
      <dgm:prSet presAssocID="{F1B4E05C-88CC-47ED-BAEB-4D17FD4D7498}" presName="tile3" presStyleLbl="node1" presStyleIdx="2" presStyleCnt="4"/>
      <dgm:spPr/>
      <dgm:t>
        <a:bodyPr/>
        <a:lstStyle/>
        <a:p>
          <a:endParaRPr lang="en-US"/>
        </a:p>
      </dgm:t>
    </dgm:pt>
    <dgm:pt modelId="{7D0C18F1-44B6-4628-8561-C6B0A569E224}" type="pres">
      <dgm:prSet presAssocID="{F1B4E05C-88CC-47ED-BAEB-4D17FD4D7498}" presName="tile3text" presStyleLbl="node1" presStyleIdx="2" presStyleCnt="4">
        <dgm:presLayoutVars>
          <dgm:chMax val="0"/>
          <dgm:chPref val="0"/>
          <dgm:bulletEnabled val="1"/>
        </dgm:presLayoutVars>
      </dgm:prSet>
      <dgm:spPr/>
      <dgm:t>
        <a:bodyPr/>
        <a:lstStyle/>
        <a:p>
          <a:endParaRPr lang="en-US"/>
        </a:p>
      </dgm:t>
    </dgm:pt>
    <dgm:pt modelId="{8D3F842F-060E-4011-A7B3-C13FDCC01DAD}" type="pres">
      <dgm:prSet presAssocID="{F1B4E05C-88CC-47ED-BAEB-4D17FD4D7498}" presName="tile4" presStyleLbl="node1" presStyleIdx="3" presStyleCnt="4"/>
      <dgm:spPr/>
      <dgm:t>
        <a:bodyPr/>
        <a:lstStyle/>
        <a:p>
          <a:endParaRPr lang="en-US"/>
        </a:p>
      </dgm:t>
    </dgm:pt>
    <dgm:pt modelId="{AE8109FA-5CF2-4F91-9745-91CD18CE8B37}" type="pres">
      <dgm:prSet presAssocID="{F1B4E05C-88CC-47ED-BAEB-4D17FD4D7498}" presName="tile4text" presStyleLbl="node1" presStyleIdx="3" presStyleCnt="4">
        <dgm:presLayoutVars>
          <dgm:chMax val="0"/>
          <dgm:chPref val="0"/>
          <dgm:bulletEnabled val="1"/>
        </dgm:presLayoutVars>
      </dgm:prSet>
      <dgm:spPr/>
      <dgm:t>
        <a:bodyPr/>
        <a:lstStyle/>
        <a:p>
          <a:endParaRPr lang="en-US"/>
        </a:p>
      </dgm:t>
    </dgm:pt>
    <dgm:pt modelId="{820A7742-F7BE-43B4-B9CD-847FE73399DC}" type="pres">
      <dgm:prSet presAssocID="{F1B4E05C-88CC-47ED-BAEB-4D17FD4D7498}" presName="centerTile" presStyleLbl="fgShp" presStyleIdx="0" presStyleCnt="1" custScaleX="68778" custScaleY="69081" custLinFactNeighborY="969">
        <dgm:presLayoutVars>
          <dgm:chMax val="0"/>
          <dgm:chPref val="0"/>
        </dgm:presLayoutVars>
      </dgm:prSet>
      <dgm:spPr/>
      <dgm:t>
        <a:bodyPr/>
        <a:lstStyle/>
        <a:p>
          <a:endParaRPr lang="en-US"/>
        </a:p>
      </dgm:t>
    </dgm:pt>
  </dgm:ptLst>
  <dgm:cxnLst>
    <dgm:cxn modelId="{029AC876-F231-4CE6-BE4C-3B6BA9412DAB}" type="presOf" srcId="{F1B4E05C-88CC-47ED-BAEB-4D17FD4D7498}" destId="{79A78D4D-6C4A-48A3-8B3E-36CF4EABE52E}" srcOrd="0" destOrd="0" presId="urn:microsoft.com/office/officeart/2005/8/layout/matrix1"/>
    <dgm:cxn modelId="{34E4C96E-78C2-46A2-BBD7-0F1CFE697786}" type="presOf" srcId="{0739FF66-B917-4349-83D2-CAFF9464D489}" destId="{3A720733-4BBA-4FB1-86AA-CAF274E14BFB}" srcOrd="1" destOrd="0" presId="urn:microsoft.com/office/officeart/2005/8/layout/matrix1"/>
    <dgm:cxn modelId="{E302368F-A860-4B9B-B8D4-7453619016AF}" type="presOf" srcId="{B3FAE530-73E0-46F6-8CF3-1DD1C7B02EF3}" destId="{820A7742-F7BE-43B4-B9CD-847FE73399DC}" srcOrd="0" destOrd="0" presId="urn:microsoft.com/office/officeart/2005/8/layout/matrix1"/>
    <dgm:cxn modelId="{2A18EAAB-139A-4FB7-9B6C-681A0C6A2A09}" type="presOf" srcId="{0685FFA7-E2BC-4D06-887A-DD88F38C8330}" destId="{6B1EC442-D13B-4007-B304-A3FC809B64AB}" srcOrd="1" destOrd="0" presId="urn:microsoft.com/office/officeart/2005/8/layout/matrix1"/>
    <dgm:cxn modelId="{5FBD7D6D-79E1-4A1A-9684-DCC1377A6354}" srcId="{B3FAE530-73E0-46F6-8CF3-1DD1C7B02EF3}" destId="{C0E63945-16F8-48E3-B84D-C976CC86AFC7}" srcOrd="3" destOrd="0" parTransId="{934DFDC2-FE2C-44CE-AA39-227F72B015EF}" sibTransId="{B13D3075-9EC4-4F2C-A22F-624F0CABADE8}"/>
    <dgm:cxn modelId="{72C0E1E8-87A2-4AD4-BB78-35CB5ED1ED79}" type="presOf" srcId="{C0E63945-16F8-48E3-B84D-C976CC86AFC7}" destId="{8D3F842F-060E-4011-A7B3-C13FDCC01DAD}" srcOrd="0" destOrd="0" presId="urn:microsoft.com/office/officeart/2005/8/layout/matrix1"/>
    <dgm:cxn modelId="{A98FBF0A-EA89-4964-A2DF-7E03E8616ABF}" srcId="{B3FAE530-73E0-46F6-8CF3-1DD1C7B02EF3}" destId="{0739FF66-B917-4349-83D2-CAFF9464D489}" srcOrd="1" destOrd="0" parTransId="{D802C0AA-DBC2-492E-9904-550E96E80AF8}" sibTransId="{ACB673F0-D5F3-4F4E-9E98-8BD90B92D141}"/>
    <dgm:cxn modelId="{CEB106CF-5BBB-4409-A0B8-AB30DDB930D9}" type="presOf" srcId="{0739FF66-B917-4349-83D2-CAFF9464D489}" destId="{78E0328A-79F6-4282-BC26-508A157C605B}" srcOrd="0" destOrd="0" presId="urn:microsoft.com/office/officeart/2005/8/layout/matrix1"/>
    <dgm:cxn modelId="{46C3E882-1BEA-413C-92FB-6612BFD95545}" type="presOf" srcId="{78845E95-16EF-4F59-9E68-3343F24D59B9}" destId="{7D0C18F1-44B6-4628-8561-C6B0A569E224}" srcOrd="1" destOrd="0" presId="urn:microsoft.com/office/officeart/2005/8/layout/matrix1"/>
    <dgm:cxn modelId="{C5E9855A-7E05-450E-B65B-CF7363E9C6A6}" type="presOf" srcId="{C0E63945-16F8-48E3-B84D-C976CC86AFC7}" destId="{AE8109FA-5CF2-4F91-9745-91CD18CE8B37}" srcOrd="1" destOrd="0" presId="urn:microsoft.com/office/officeart/2005/8/layout/matrix1"/>
    <dgm:cxn modelId="{2BF7678E-109A-407F-BD5C-C77D910567FB}" srcId="{F1B4E05C-88CC-47ED-BAEB-4D17FD4D7498}" destId="{B3FAE530-73E0-46F6-8CF3-1DD1C7B02EF3}" srcOrd="0" destOrd="0" parTransId="{7FED4E43-ADC4-4335-B825-1D17D9771A36}" sibTransId="{B17FBF40-0347-4185-8B4E-26CE348997B3}"/>
    <dgm:cxn modelId="{A8B931FD-1D50-48CF-BDC2-5C68C45DFE7C}" srcId="{B3FAE530-73E0-46F6-8CF3-1DD1C7B02EF3}" destId="{0685FFA7-E2BC-4D06-887A-DD88F38C8330}" srcOrd="0" destOrd="0" parTransId="{F0C2739C-3AA6-4AFB-A666-D4B18A66AB02}" sibTransId="{968D3AFC-CCDF-4043-A20E-1387F70A9903}"/>
    <dgm:cxn modelId="{BBE6932D-69FC-471E-A57D-36183B8C5A07}" type="presOf" srcId="{78845E95-16EF-4F59-9E68-3343F24D59B9}" destId="{4CBF3C8F-4045-4117-8A14-FF66F123F9BB}" srcOrd="0" destOrd="0" presId="urn:microsoft.com/office/officeart/2005/8/layout/matrix1"/>
    <dgm:cxn modelId="{ABF73B8B-C7EF-4186-8956-29A83BA88590}" type="presOf" srcId="{0685FFA7-E2BC-4D06-887A-DD88F38C8330}" destId="{AD4DDE23-09B6-4985-B51F-A28A097D5BBE}" srcOrd="0" destOrd="0" presId="urn:microsoft.com/office/officeart/2005/8/layout/matrix1"/>
    <dgm:cxn modelId="{9A48A8D9-9500-41E8-8094-75E880F53FE7}" srcId="{B3FAE530-73E0-46F6-8CF3-1DD1C7B02EF3}" destId="{78845E95-16EF-4F59-9E68-3343F24D59B9}" srcOrd="2" destOrd="0" parTransId="{1696D424-FC7F-4F87-AABB-4CA2C3CAEFEE}" sibTransId="{A669DB70-06E7-4A53-9824-B9039862CD1D}"/>
    <dgm:cxn modelId="{212C7F14-C3C4-4198-B1F2-A173A3276B3D}" type="presParOf" srcId="{79A78D4D-6C4A-48A3-8B3E-36CF4EABE52E}" destId="{35DB87F8-A5D4-45CE-BC31-C925B4E74236}" srcOrd="0" destOrd="0" presId="urn:microsoft.com/office/officeart/2005/8/layout/matrix1"/>
    <dgm:cxn modelId="{34D8716B-EDB2-4E1C-B7EA-9D7BAD6C24D2}" type="presParOf" srcId="{35DB87F8-A5D4-45CE-BC31-C925B4E74236}" destId="{AD4DDE23-09B6-4985-B51F-A28A097D5BBE}" srcOrd="0" destOrd="0" presId="urn:microsoft.com/office/officeart/2005/8/layout/matrix1"/>
    <dgm:cxn modelId="{9630D013-2460-47F5-8AD5-13450E049CE0}" type="presParOf" srcId="{35DB87F8-A5D4-45CE-BC31-C925B4E74236}" destId="{6B1EC442-D13B-4007-B304-A3FC809B64AB}" srcOrd="1" destOrd="0" presId="urn:microsoft.com/office/officeart/2005/8/layout/matrix1"/>
    <dgm:cxn modelId="{3EFDE087-CC11-4CA2-88EB-0AD1AEF09580}" type="presParOf" srcId="{35DB87F8-A5D4-45CE-BC31-C925B4E74236}" destId="{78E0328A-79F6-4282-BC26-508A157C605B}" srcOrd="2" destOrd="0" presId="urn:microsoft.com/office/officeart/2005/8/layout/matrix1"/>
    <dgm:cxn modelId="{7A013747-0C0A-4959-9298-C1E5805BA2C8}" type="presParOf" srcId="{35DB87F8-A5D4-45CE-BC31-C925B4E74236}" destId="{3A720733-4BBA-4FB1-86AA-CAF274E14BFB}" srcOrd="3" destOrd="0" presId="urn:microsoft.com/office/officeart/2005/8/layout/matrix1"/>
    <dgm:cxn modelId="{82CFABE7-BBB2-4D00-9BE3-613D370F8EDA}" type="presParOf" srcId="{35DB87F8-A5D4-45CE-BC31-C925B4E74236}" destId="{4CBF3C8F-4045-4117-8A14-FF66F123F9BB}" srcOrd="4" destOrd="0" presId="urn:microsoft.com/office/officeart/2005/8/layout/matrix1"/>
    <dgm:cxn modelId="{22AF98B7-969B-40C8-A860-6FD69950AA62}" type="presParOf" srcId="{35DB87F8-A5D4-45CE-BC31-C925B4E74236}" destId="{7D0C18F1-44B6-4628-8561-C6B0A569E224}" srcOrd="5" destOrd="0" presId="urn:microsoft.com/office/officeart/2005/8/layout/matrix1"/>
    <dgm:cxn modelId="{AE04AEE6-FABA-4EF5-B674-4D059E7E3526}" type="presParOf" srcId="{35DB87F8-A5D4-45CE-BC31-C925B4E74236}" destId="{8D3F842F-060E-4011-A7B3-C13FDCC01DAD}" srcOrd="6" destOrd="0" presId="urn:microsoft.com/office/officeart/2005/8/layout/matrix1"/>
    <dgm:cxn modelId="{3E8496DD-9ACF-44BF-A956-367D031E9DDB}" type="presParOf" srcId="{35DB87F8-A5D4-45CE-BC31-C925B4E74236}" destId="{AE8109FA-5CF2-4F91-9745-91CD18CE8B37}" srcOrd="7" destOrd="0" presId="urn:microsoft.com/office/officeart/2005/8/layout/matrix1"/>
    <dgm:cxn modelId="{04064E4A-360F-4AF2-8C5A-03EDC0658628}" type="presParOf" srcId="{79A78D4D-6C4A-48A3-8B3E-36CF4EABE52E}" destId="{820A7742-F7BE-43B4-B9CD-847FE73399DC}" srcOrd="1" destOrd="0" presId="urn:microsoft.com/office/officeart/2005/8/layout/matrix1"/>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2446" tIns="46223" rIns="92446" bIns="46223" numCol="1" anchor="t" anchorCtr="0" compatLnSpc="1">
            <a:prstTxWarp prst="textNoShape">
              <a:avLst/>
            </a:prstTxWarp>
          </a:bodyPr>
          <a:lstStyle>
            <a:lvl1pPr>
              <a:defRPr sz="1200">
                <a:ea typeface="ＭＳ Ｐゴシック" pitchFamily="-109"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2446" tIns="46223" rIns="92446" bIns="46223" numCol="1" anchor="t" anchorCtr="0" compatLnSpc="1">
            <a:prstTxWarp prst="textNoShape">
              <a:avLst/>
            </a:prstTxWarp>
          </a:bodyPr>
          <a:lstStyle>
            <a:lvl1pPr algn="r">
              <a:defRPr sz="1200">
                <a:ea typeface="ＭＳ Ｐゴシック" pitchFamily="-109" charset="-128"/>
                <a:cs typeface="+mn-cs"/>
              </a:defRPr>
            </a:lvl1pPr>
          </a:lstStyle>
          <a:p>
            <a:pPr>
              <a:defRPr/>
            </a:pPr>
            <a:fld id="{8FCE3249-5920-40B1-82E8-1D00B0EB193E}" type="datetime1">
              <a:rPr lang="en-US"/>
              <a:pPr>
                <a:defRPr/>
              </a:pPr>
              <a:t>10/15/2011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2446" tIns="46223" rIns="92446" bIns="46223" numCol="1" anchor="b" anchorCtr="0" compatLnSpc="1">
            <a:prstTxWarp prst="textNoShape">
              <a:avLst/>
            </a:prstTxWarp>
          </a:bodyPr>
          <a:lstStyle>
            <a:lvl1pPr>
              <a:defRPr sz="1200">
                <a:ea typeface="ＭＳ Ｐゴシック" pitchFamily="-109"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2446" tIns="46223" rIns="92446" bIns="46223" numCol="1" anchor="b" anchorCtr="0" compatLnSpc="1">
            <a:prstTxWarp prst="textNoShape">
              <a:avLst/>
            </a:prstTxWarp>
          </a:bodyPr>
          <a:lstStyle>
            <a:lvl1pPr algn="r">
              <a:defRPr sz="1200">
                <a:ea typeface="ＭＳ Ｐゴシック" pitchFamily="-109" charset="-128"/>
                <a:cs typeface="+mn-cs"/>
              </a:defRPr>
            </a:lvl1pPr>
          </a:lstStyle>
          <a:p>
            <a:pPr>
              <a:defRPr/>
            </a:pPr>
            <a:fld id="{C436E39D-E6B8-4F68-A04D-94083FBCF39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2446" tIns="46223" rIns="92446" bIns="46223"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2446" tIns="46223" rIns="92446" bIns="46223" rtlCol="0"/>
          <a:lstStyle>
            <a:lvl1pPr algn="r">
              <a:defRPr sz="1200"/>
            </a:lvl1pPr>
          </a:lstStyle>
          <a:p>
            <a:pPr>
              <a:defRPr/>
            </a:pPr>
            <a:fld id="{FA6F2F74-FD09-4B56-8E2A-D2F2CED527BC}" type="datetimeFigureOut">
              <a:rPr lang="en-US"/>
              <a:pPr>
                <a:defRPr/>
              </a:pPr>
              <a:t>10/15/2011</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2446" tIns="46223" rIns="92446" bIns="4622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2446" tIns="46223" rIns="92446" bIns="46223" rtlCol="0" anchor="b"/>
          <a:lstStyle>
            <a:lvl1pPr algn="r">
              <a:defRPr sz="1200"/>
            </a:lvl1pPr>
          </a:lstStyle>
          <a:p>
            <a:pPr>
              <a:defRPr/>
            </a:pPr>
            <a:fld id="{8EAC3E6F-7DEA-4316-ACF5-2140BA06FED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B12D28-D331-4523-ADF1-658A1E1E1BEB}"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1D52FA-FE7D-4656-B574-DD2FAE340F76}"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3E97A4-EDFF-4DD7-B5E8-E92464327595}"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E08E99-5348-4DB6-B5A8-CB0186F54385}"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9F3549-2BB5-4C6B-864D-516DFB74D91D}"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49DE6A-9642-4A14-929A-F095ECA010B6}"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8C869E-A806-4555-B87C-09606E0DF6F8}"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114522-D226-42F7-8F5A-1C9E6DFC449A}"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DE1D44-88D4-49BA-B0E8-686AD7D1678A}"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58EBAF-CF3C-4D58-AA07-1D9B08DDDAB7}"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4DDD57-3ECD-4695-A613-B84680EA9680}"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33E350-13CA-437F-866A-CF20E8C28BC1}"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B52ABF-B6DD-4558-8A29-CFFC84829CCE}"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1A4E6C-E4A0-4D3E-9962-0A5E7EDF1787}"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AB4083-77A5-44D1-8BB5-797B4CAD01C2}"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26C656-E28C-462C-9980-01B18AF85ECE}" type="slidenum">
              <a:rPr lang="en-US" smtClean="0"/>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49F9E7-027D-4138-BC8D-9EE06005B4D5}"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DF0470-0998-48E1-9918-714391F7D4AB}"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xfrm>
            <a:off x="1182688" y="696913"/>
            <a:ext cx="4648200" cy="3486150"/>
          </a:xfrm>
          <a:noFill/>
          <a:ln>
            <a:solidFill>
              <a:srgbClr val="000000"/>
            </a:solidFill>
            <a:miter lim="800000"/>
            <a:headEnd/>
            <a:tailEnd/>
          </a:ln>
        </p:spPr>
      </p:sp>
      <p:sp>
        <p:nvSpPr>
          <p:cNvPr id="106499" name="Rectangle 3"/>
          <p:cNvSpPr>
            <a:spLocks noGrp="1"/>
          </p:cNvSpPr>
          <p:nvPr>
            <p:ph type="body" idx="1"/>
          </p:nvPr>
        </p:nvSpPr>
        <p:spPr bwMode="auto">
          <a:xfrm>
            <a:off x="700088" y="4416425"/>
            <a:ext cx="5610225" cy="4183063"/>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F1D289D-92B7-476C-A6FF-C5D1A7B06AA2}"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8D3297-6201-44DF-8F41-93CED9AB3171}" type="slidenum">
              <a:rPr lang="en-GB" smtClean="0"/>
              <a:pPr/>
              <a:t>30</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0B6AC9-B1AB-4630-9F97-5AF2E4E2F5E3}"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1CB11E-081B-4A38-928B-F6D20431DF8C}" type="slidenum">
              <a:rPr lang="en-US" smtClean="0"/>
              <a:pPr/>
              <a:t>31</a:t>
            </a:fld>
            <a:endParaRPr lang="en-US" smtClean="0"/>
          </a:p>
        </p:txBody>
      </p:sp>
      <p:sp>
        <p:nvSpPr>
          <p:cNvPr id="110595" name="Rectangle 2"/>
          <p:cNvSpPr>
            <a:spLocks noGrp="1" noRot="1" noChangeAspect="1" noTextEdit="1"/>
          </p:cNvSpPr>
          <p:nvPr>
            <p:ph type="sldImg"/>
          </p:nvPr>
        </p:nvSpPr>
        <p:spPr bwMode="auto">
          <a:xfrm>
            <a:off x="1182688" y="696913"/>
            <a:ext cx="4649787" cy="3486150"/>
          </a:xfrm>
          <a:noFill/>
          <a:ln>
            <a:solidFill>
              <a:srgbClr val="000000"/>
            </a:solidFill>
            <a:miter lim="800000"/>
            <a:headEnd/>
            <a:tailEnd/>
          </a:ln>
        </p:spPr>
      </p:sp>
      <p:sp>
        <p:nvSpPr>
          <p:cNvPr id="110596" name="Rectangle 3"/>
          <p:cNvSpPr>
            <a:spLocks noGrp="1"/>
          </p:cNvSpPr>
          <p:nvPr>
            <p:ph type="body" idx="1"/>
          </p:nvPr>
        </p:nvSpPr>
        <p:spPr bwMode="auto">
          <a:xfrm>
            <a:off x="701675" y="4418013"/>
            <a:ext cx="5607050" cy="4181475"/>
          </a:xfrm>
          <a:noFill/>
        </p:spPr>
        <p:txBody>
          <a:bodyPr wrap="square" lIns="94200" tIns="47100" rIns="94200" bIns="47100"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lIns="93175" tIns="46588" rIns="93175" bIns="46588" numCol="1" anchor="t" anchorCtr="0" compatLnSpc="1">
            <a:prstTxWarp prst="textNoShape">
              <a:avLst/>
            </a:prstTxWarp>
          </a:bodyPr>
          <a:lstStyle/>
          <a:p>
            <a:pPr eaLnBrk="1" hangingPunct="1">
              <a:spcBef>
                <a:spcPct val="0"/>
              </a:spcBef>
            </a:pPr>
            <a:endParaRPr lang="en-GB" smtClean="0"/>
          </a:p>
        </p:txBody>
      </p:sp>
      <p:sp>
        <p:nvSpPr>
          <p:cNvPr id="11264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5" tIns="46588" rIns="93175" bIns="46588" anchor="b"/>
          <a:lstStyle/>
          <a:p>
            <a:pPr algn="r"/>
            <a:fld id="{363884F5-50DA-47A7-82BE-07B834987FDD}" type="slidenum">
              <a:rPr lang="en-US" sz="1200">
                <a:latin typeface="Calibri" pitchFamily="34" charset="0"/>
              </a:rPr>
              <a:pPr algn="r"/>
              <a:t>33</a:t>
            </a:fld>
            <a:endParaRPr lang="en-US"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eriod"/>
            </a:pPr>
            <a:r>
              <a:rPr lang="en-US" smtClean="0"/>
              <a:t>Percentage of FH &amp; Above with tenure &gt; 4yrs: 66.7% (Stable and able leadership)</a:t>
            </a:r>
          </a:p>
          <a:p>
            <a:pPr marL="228600" indent="-228600" eaLnBrk="1" hangingPunct="1">
              <a:spcBef>
                <a:spcPct val="0"/>
              </a:spcBef>
            </a:pPr>
            <a:endParaRPr lang="en-US" smtClean="0"/>
          </a:p>
          <a:p>
            <a:pPr marL="228600" indent="-228600" eaLnBrk="1" hangingPunct="1">
              <a:spcBef>
                <a:spcPct val="0"/>
              </a:spcBef>
            </a:pPr>
            <a:r>
              <a:rPr lang="en-US" smtClean="0"/>
              <a:t>2.  Idea as a company is a very high trust organization. This is in keeping with the strong value system of Aditya Birla Group. What we have been able to achieve over the last few years is only due to our high trust levels which percolate top down, from the senior leadership to the front end staff. Also it’s been our endeavor to cherish, nurture and strengthen trust in all our management and leadership actions. This contributes to the high level of trust our employees have in the organization. </a:t>
            </a:r>
            <a:r>
              <a:rPr lang="en-IN" smtClean="0"/>
              <a:t>From employees, our expectation will be their appreciating, absorbing and aligning to our strong value system rooted in Aditya Birla Group and manifesting the same in their day to day behaviour.</a:t>
            </a:r>
            <a:endParaRPr lang="en-US" smtClean="0"/>
          </a:p>
          <a:p>
            <a:pPr marL="228600" indent="-228600" eaLnBrk="1" hangingPunct="1">
              <a:spcBef>
                <a:spcPct val="0"/>
              </a:spcBef>
              <a:buFontTx/>
              <a:buAutoNum type="arabicPeriod"/>
            </a:pPr>
            <a:endParaRPr lang="en-US"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308C9B-404C-4B9C-BA50-EE81131AD042}"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66C41C2-F09E-40E4-88CC-2104C10D342C}" type="slidenum">
              <a:rPr lang="en-US" smtClean="0"/>
              <a:pPr/>
              <a:t>37</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30188" indent="-230188" eaLnBrk="1" hangingPunct="1">
              <a:spcBef>
                <a:spcPct val="0"/>
              </a:spcBef>
              <a:buFontTx/>
              <a:buAutoNum type="arabicPeriod"/>
            </a:pPr>
            <a:r>
              <a:rPr lang="en-US" smtClean="0"/>
              <a:t>MC members attended the ABG 2 day “Value our values” workshop when ABG acquired Idea (18 members)</a:t>
            </a:r>
          </a:p>
          <a:p>
            <a:pPr marL="230188" indent="-230188" eaLnBrk="1" hangingPunct="1">
              <a:spcBef>
                <a:spcPct val="0"/>
              </a:spcBef>
            </a:pPr>
            <a:endParaRPr lang="en-US" smtClean="0"/>
          </a:p>
          <a:p>
            <a:pPr marL="230188" indent="-230188" eaLnBrk="1" hangingPunct="1">
              <a:spcBef>
                <a:spcPct val="0"/>
              </a:spcBef>
              <a:buFontTx/>
              <a:buAutoNum type="arabicPeriod"/>
            </a:pPr>
            <a:r>
              <a:rPr lang="en-US" smtClean="0"/>
              <a:t>In the last financial year, more then 1000 (1014) E-learning VOV courses were completed. Also, 525 employees attended VOV workshops</a:t>
            </a:r>
          </a:p>
          <a:p>
            <a:pPr marL="230188" indent="-230188" eaLnBrk="1" hangingPunct="1">
              <a:spcBef>
                <a:spcPct val="0"/>
              </a:spcBef>
              <a:buFontTx/>
              <a:buAutoNum type="arabicPeriod"/>
            </a:pPr>
            <a:endParaRPr lang="en-US" smtClean="0"/>
          </a:p>
        </p:txBody>
      </p:sp>
      <p:sp>
        <p:nvSpPr>
          <p:cNvPr id="116741" name="McK Separator"/>
          <p:cNvSpPr>
            <a:spLocks noChangeShapeType="1"/>
          </p:cNvSpPr>
          <p:nvPr/>
        </p:nvSpPr>
        <p:spPr bwMode="auto">
          <a:xfrm>
            <a:off x="841375" y="1411288"/>
            <a:ext cx="5360988" cy="0"/>
          </a:xfrm>
          <a:prstGeom prst="line">
            <a:avLst/>
          </a:prstGeom>
          <a:noFill/>
          <a:ln w="9525">
            <a:solidFill>
              <a:schemeClr val="tx1"/>
            </a:solidFill>
            <a:round/>
            <a:headEnd/>
            <a:tailEnd/>
          </a:ln>
        </p:spPr>
        <p:txBody>
          <a:bodyPr lIns="92446" tIns="46223" rIns="92446" bIns="46223"/>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C15E07-1966-422E-AEDC-3A000CA2331B}"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dirty="0" smtClean="0"/>
              <a:t>1. Establishing an emotional connect with our external stakeholders has been an agenda with the leadership team</a:t>
            </a:r>
          </a:p>
          <a:p>
            <a:pPr marL="231115" indent="-231115" eaLnBrk="1" fontAlgn="auto" hangingPunct="1">
              <a:spcBef>
                <a:spcPts val="0"/>
              </a:spcBef>
              <a:spcAft>
                <a:spcPts val="0"/>
              </a:spcAft>
              <a:defRPr/>
            </a:pPr>
            <a:endParaRPr lang="en-US" dirty="0"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01BC09-C003-4A9F-A049-E635EA4E0C57}"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p:txBody>
          <a:bodyPr wrap="square" numCol="1" anchor="t" anchorCtr="0" compatLnSpc="1">
            <a:prstTxWarp prst="textNoShape">
              <a:avLst/>
            </a:prstTxWarp>
            <a:normAutofit fontScale="55000" lnSpcReduction="20000"/>
          </a:bodyPr>
          <a:lstStyle/>
          <a:p>
            <a:pPr marL="228600" indent="-228600" eaLnBrk="1" fontAlgn="auto" hangingPunct="1">
              <a:spcBef>
                <a:spcPct val="0"/>
              </a:spcBef>
              <a:spcAft>
                <a:spcPts val="0"/>
              </a:spcAft>
              <a:buFontTx/>
              <a:buAutoNum type="arabicPeriod"/>
              <a:defRPr/>
            </a:pPr>
            <a:r>
              <a:rPr lang="en-US" sz="1100" dirty="0" smtClean="0"/>
              <a:t>More than 1,50,000 (1,57,975) mandays of training for ICSL employees</a:t>
            </a:r>
          </a:p>
          <a:p>
            <a:pPr marL="228600" indent="-228600" eaLnBrk="1" fontAlgn="auto" hangingPunct="1">
              <a:spcBef>
                <a:spcPct val="0"/>
              </a:spcBef>
              <a:spcAft>
                <a:spcPts val="0"/>
              </a:spcAft>
              <a:buFontTx/>
              <a:buAutoNum type="arabicPeriod"/>
              <a:defRPr/>
            </a:pPr>
            <a:endParaRPr lang="en-US" sz="1100" dirty="0" smtClean="0"/>
          </a:p>
          <a:p>
            <a:pPr eaLnBrk="1" fontAlgn="auto" hangingPunct="1">
              <a:spcBef>
                <a:spcPts val="600"/>
              </a:spcBef>
              <a:spcAft>
                <a:spcPts val="600"/>
              </a:spcAft>
              <a:buFont typeface="Arial" pitchFamily="34" charset="0"/>
              <a:buNone/>
              <a:defRPr/>
            </a:pPr>
            <a:r>
              <a:rPr lang="en-US" sz="1100" b="1" dirty="0" smtClean="0">
                <a:solidFill>
                  <a:srgbClr val="0000FF"/>
                </a:solidFill>
              </a:rPr>
              <a:t>2. Connect Program</a:t>
            </a:r>
          </a:p>
          <a:p>
            <a:pPr eaLnBrk="1" fontAlgn="auto" hangingPunct="1">
              <a:spcBef>
                <a:spcPts val="600"/>
              </a:spcBef>
              <a:spcAft>
                <a:spcPts val="600"/>
              </a:spcAft>
              <a:buFont typeface="Arial" pitchFamily="34" charset="0"/>
              <a:buNone/>
              <a:defRPr/>
            </a:pPr>
            <a:r>
              <a:rPr lang="en-US" sz="1100" b="1" dirty="0" smtClean="0">
                <a:solidFill>
                  <a:srgbClr val="0000FF"/>
                </a:solidFill>
              </a:rPr>
              <a:t>Need: </a:t>
            </a:r>
            <a:r>
              <a:rPr lang="en-US" sz="1100" dirty="0" smtClean="0"/>
              <a:t>Engage with people associated with our partner organizations to create an emotional connect</a:t>
            </a:r>
          </a:p>
          <a:p>
            <a:pPr eaLnBrk="1" fontAlgn="auto" hangingPunct="1">
              <a:spcBef>
                <a:spcPts val="600"/>
              </a:spcBef>
              <a:spcAft>
                <a:spcPts val="600"/>
              </a:spcAft>
              <a:buFont typeface="Arial" pitchFamily="34" charset="0"/>
              <a:buChar char="•"/>
              <a:defRPr/>
            </a:pPr>
            <a:r>
              <a:rPr lang="en-US" sz="1100" dirty="0" smtClean="0">
                <a:effectLst>
                  <a:outerShdw blurRad="38100" dist="38100" dir="2700000" algn="tl">
                    <a:srgbClr val="FFFFFF"/>
                  </a:outerShdw>
                </a:effectLst>
              </a:rPr>
              <a:t> 1 day in CC and Rural Market</a:t>
            </a:r>
          </a:p>
          <a:p>
            <a:pPr eaLnBrk="1" fontAlgn="auto" hangingPunct="1">
              <a:spcBef>
                <a:spcPts val="600"/>
              </a:spcBef>
              <a:spcAft>
                <a:spcPts val="0"/>
              </a:spcAft>
              <a:buFont typeface="Arial" pitchFamily="34" charset="0"/>
              <a:buChar char="•"/>
              <a:defRPr/>
            </a:pPr>
            <a:r>
              <a:rPr lang="en-US" sz="1100" dirty="0" smtClean="0">
                <a:effectLst>
                  <a:outerShdw blurRad="38100" dist="38100" dir="2700000" algn="tl">
                    <a:srgbClr val="FFFFFF"/>
                  </a:outerShdw>
                </a:effectLst>
              </a:rPr>
              <a:t> R&amp;R for Channel/Business Partners</a:t>
            </a:r>
          </a:p>
          <a:p>
            <a:pPr eaLnBrk="1" fontAlgn="auto" hangingPunct="1">
              <a:lnSpc>
                <a:spcPct val="150000"/>
              </a:lnSpc>
              <a:spcBef>
                <a:spcPts val="0"/>
              </a:spcBef>
              <a:spcAft>
                <a:spcPts val="0"/>
              </a:spcAft>
              <a:buFont typeface="Arial" pitchFamily="34" charset="0"/>
              <a:buChar char="•"/>
              <a:defRPr/>
            </a:pPr>
            <a:r>
              <a:rPr lang="en-US" sz="1100" dirty="0" smtClean="0">
                <a:effectLst>
                  <a:outerShdw blurRad="38100" dist="38100" dir="2700000" algn="tl">
                    <a:srgbClr val="FFFFFF"/>
                  </a:outerShdw>
                </a:effectLst>
              </a:rPr>
              <a:t> </a:t>
            </a:r>
            <a:r>
              <a:rPr lang="en-US" sz="1100" b="1" dirty="0" smtClean="0">
                <a:solidFill>
                  <a:srgbClr val="2106EA"/>
                </a:solidFill>
              </a:rPr>
              <a:t>226</a:t>
            </a:r>
            <a:r>
              <a:rPr lang="en-US" sz="1100" dirty="0" smtClean="0">
                <a:solidFill>
                  <a:srgbClr val="2106EA"/>
                </a:solidFill>
              </a:rPr>
              <a:t> </a:t>
            </a:r>
            <a:r>
              <a:rPr lang="en-US" sz="1100" dirty="0" smtClean="0"/>
              <a:t>Visits happened &amp; </a:t>
            </a:r>
            <a:r>
              <a:rPr lang="en-US" sz="1100" b="1" dirty="0" smtClean="0">
                <a:solidFill>
                  <a:srgbClr val="2106EA"/>
                </a:solidFill>
              </a:rPr>
              <a:t>158 </a:t>
            </a:r>
            <a:r>
              <a:rPr lang="en-US" sz="1100" dirty="0" smtClean="0"/>
              <a:t>varied forms of Recognitions</a:t>
            </a:r>
          </a:p>
          <a:p>
            <a:pPr eaLnBrk="1" fontAlgn="auto" hangingPunct="1">
              <a:lnSpc>
                <a:spcPct val="150000"/>
              </a:lnSpc>
              <a:spcBef>
                <a:spcPts val="0"/>
              </a:spcBef>
              <a:spcAft>
                <a:spcPts val="0"/>
              </a:spcAft>
              <a:buFont typeface="Arial" pitchFamily="34" charset="0"/>
              <a:buChar char="•"/>
              <a:defRPr/>
            </a:pPr>
            <a:endParaRPr lang="en-US" sz="1100" dirty="0" smtClean="0"/>
          </a:p>
          <a:p>
            <a:pPr eaLnBrk="1" fontAlgn="auto" hangingPunct="1">
              <a:spcBef>
                <a:spcPts val="0"/>
              </a:spcBef>
              <a:spcAft>
                <a:spcPts val="0"/>
              </a:spcAft>
              <a:defRPr/>
            </a:pPr>
            <a:r>
              <a:rPr lang="en-US" sz="1100" dirty="0" smtClean="0"/>
              <a:t>3. </a:t>
            </a:r>
            <a:r>
              <a:rPr lang="en-US" sz="1100" b="1" u="sng" dirty="0" smtClean="0"/>
              <a:t>Talent Development – ICSL</a:t>
            </a:r>
          </a:p>
          <a:p>
            <a:pPr eaLnBrk="1" fontAlgn="auto" hangingPunct="1">
              <a:spcBef>
                <a:spcPts val="0"/>
              </a:spcBef>
              <a:spcAft>
                <a:spcPts val="0"/>
              </a:spcAft>
              <a:defRPr/>
            </a:pPr>
            <a:endParaRPr lang="en-US" sz="1100" b="1" u="sng" dirty="0" smtClean="0"/>
          </a:p>
          <a:p>
            <a:pPr eaLnBrk="1" fontAlgn="auto" hangingPunct="1">
              <a:lnSpc>
                <a:spcPct val="150000"/>
              </a:lnSpc>
              <a:spcBef>
                <a:spcPts val="0"/>
              </a:spcBef>
              <a:spcAft>
                <a:spcPts val="0"/>
              </a:spcAft>
              <a:buFont typeface="Arial" pitchFamily="34" charset="0"/>
              <a:buChar char="•"/>
              <a:defRPr/>
            </a:pPr>
            <a:r>
              <a:rPr lang="en-US" sz="1100" dirty="0" smtClean="0"/>
              <a:t> Sales Training Man days: </a:t>
            </a:r>
            <a:r>
              <a:rPr lang="en-US" sz="1100" b="1" dirty="0" smtClean="0"/>
              <a:t>17589</a:t>
            </a:r>
          </a:p>
          <a:p>
            <a:pPr eaLnBrk="1" fontAlgn="auto" hangingPunct="1">
              <a:lnSpc>
                <a:spcPct val="150000"/>
              </a:lnSpc>
              <a:spcBef>
                <a:spcPts val="0"/>
              </a:spcBef>
              <a:spcAft>
                <a:spcPts val="0"/>
              </a:spcAft>
              <a:buFont typeface="Arial" pitchFamily="34" charset="0"/>
              <a:buChar char="•"/>
              <a:defRPr/>
            </a:pPr>
            <a:r>
              <a:rPr lang="en-US" sz="1100" dirty="0" smtClean="0"/>
              <a:t>Performance Coaching: </a:t>
            </a:r>
            <a:r>
              <a:rPr lang="en-US" sz="1100" b="1" dirty="0" smtClean="0"/>
              <a:t>15178</a:t>
            </a:r>
            <a:r>
              <a:rPr lang="en-US" sz="1100" dirty="0" smtClean="0"/>
              <a:t> Man days</a:t>
            </a:r>
          </a:p>
          <a:p>
            <a:pPr eaLnBrk="1" fontAlgn="auto" hangingPunct="1">
              <a:lnSpc>
                <a:spcPct val="150000"/>
              </a:lnSpc>
              <a:spcBef>
                <a:spcPts val="0"/>
              </a:spcBef>
              <a:spcAft>
                <a:spcPts val="0"/>
              </a:spcAft>
              <a:buFont typeface="Arial" pitchFamily="34" charset="0"/>
              <a:buChar char="•"/>
              <a:defRPr/>
            </a:pPr>
            <a:endParaRPr lang="en-US" sz="1100" dirty="0" smtClean="0"/>
          </a:p>
          <a:p>
            <a:pPr eaLnBrk="1" fontAlgn="auto" hangingPunct="1">
              <a:lnSpc>
                <a:spcPct val="150000"/>
              </a:lnSpc>
              <a:spcBef>
                <a:spcPts val="0"/>
              </a:spcBef>
              <a:spcAft>
                <a:spcPts val="0"/>
              </a:spcAft>
              <a:buFont typeface="Arial" pitchFamily="34" charset="0"/>
              <a:buChar char="•"/>
              <a:defRPr/>
            </a:pPr>
            <a:r>
              <a:rPr lang="en-US" sz="1100" b="1" dirty="0" smtClean="0"/>
              <a:t> Change Readiness </a:t>
            </a:r>
            <a:r>
              <a:rPr lang="en-US" sz="1100" dirty="0" smtClean="0"/>
              <a:t>through Business trainings</a:t>
            </a:r>
          </a:p>
          <a:p>
            <a:pPr lvl="1" eaLnBrk="1" fontAlgn="auto" hangingPunct="1">
              <a:lnSpc>
                <a:spcPct val="150000"/>
              </a:lnSpc>
              <a:spcBef>
                <a:spcPts val="0"/>
              </a:spcBef>
              <a:spcAft>
                <a:spcPts val="0"/>
              </a:spcAft>
              <a:buFont typeface="Arial" pitchFamily="34" charset="0"/>
              <a:buChar char="•"/>
              <a:defRPr/>
            </a:pPr>
            <a:r>
              <a:rPr lang="en-US" sz="1100" dirty="0" smtClean="0"/>
              <a:t>MNP </a:t>
            </a:r>
            <a:r>
              <a:rPr lang="en-US" sz="1100" b="1" dirty="0" smtClean="0"/>
              <a:t>9844</a:t>
            </a:r>
            <a:r>
              <a:rPr lang="en-US" sz="1100" dirty="0" smtClean="0"/>
              <a:t> Man-hours</a:t>
            </a:r>
          </a:p>
          <a:p>
            <a:pPr lvl="1" eaLnBrk="1" fontAlgn="auto" hangingPunct="1">
              <a:lnSpc>
                <a:spcPct val="150000"/>
              </a:lnSpc>
              <a:spcBef>
                <a:spcPts val="0"/>
              </a:spcBef>
              <a:spcAft>
                <a:spcPts val="0"/>
              </a:spcAft>
              <a:buFont typeface="Arial" pitchFamily="34" charset="0"/>
              <a:buChar char="•"/>
              <a:defRPr/>
            </a:pPr>
            <a:r>
              <a:rPr lang="en-US" sz="1100" dirty="0" smtClean="0"/>
              <a:t>3G Training 7304 Man-hours</a:t>
            </a:r>
          </a:p>
          <a:p>
            <a:pPr eaLnBrk="1" fontAlgn="auto" hangingPunct="1">
              <a:lnSpc>
                <a:spcPct val="150000"/>
              </a:lnSpc>
              <a:spcBef>
                <a:spcPts val="0"/>
              </a:spcBef>
              <a:spcAft>
                <a:spcPts val="0"/>
              </a:spcAft>
              <a:buFont typeface="Arial" pitchFamily="34" charset="0"/>
              <a:buChar char="•"/>
              <a:defRPr/>
            </a:pPr>
            <a:r>
              <a:rPr lang="en-US" sz="1100" b="1" dirty="0" smtClean="0"/>
              <a:t> Channel Partners</a:t>
            </a:r>
          </a:p>
          <a:p>
            <a:pPr lvl="1" eaLnBrk="1" fontAlgn="auto" hangingPunct="1">
              <a:lnSpc>
                <a:spcPct val="150000"/>
              </a:lnSpc>
              <a:spcBef>
                <a:spcPts val="0"/>
              </a:spcBef>
              <a:spcAft>
                <a:spcPts val="0"/>
              </a:spcAft>
              <a:buFont typeface="Arial" pitchFamily="34" charset="0"/>
              <a:buChar char="•"/>
              <a:defRPr/>
            </a:pPr>
            <a:r>
              <a:rPr lang="en-US" sz="1100" dirty="0" smtClean="0"/>
              <a:t>Sales Training Man days: </a:t>
            </a:r>
            <a:r>
              <a:rPr lang="en-US" sz="1100" b="1" dirty="0" smtClean="0"/>
              <a:t>123310</a:t>
            </a:r>
          </a:p>
          <a:p>
            <a:pPr lvl="1" eaLnBrk="1" fontAlgn="auto" hangingPunct="1">
              <a:lnSpc>
                <a:spcPct val="150000"/>
              </a:lnSpc>
              <a:spcBef>
                <a:spcPts val="0"/>
              </a:spcBef>
              <a:spcAft>
                <a:spcPts val="0"/>
              </a:spcAft>
              <a:buFont typeface="Arial" pitchFamily="34" charset="0"/>
              <a:buChar char="•"/>
              <a:defRPr/>
            </a:pPr>
            <a:r>
              <a:rPr lang="en-US" sz="1100" dirty="0" smtClean="0"/>
              <a:t>MNP 120380 Man-hours </a:t>
            </a:r>
          </a:p>
          <a:p>
            <a:pPr lvl="1" eaLnBrk="1" fontAlgn="auto" hangingPunct="1">
              <a:lnSpc>
                <a:spcPct val="150000"/>
              </a:lnSpc>
              <a:spcBef>
                <a:spcPts val="0"/>
              </a:spcBef>
              <a:spcAft>
                <a:spcPts val="0"/>
              </a:spcAft>
              <a:buFont typeface="Arial" pitchFamily="34" charset="0"/>
              <a:buChar char="•"/>
              <a:defRPr/>
            </a:pPr>
            <a:r>
              <a:rPr lang="en-US" sz="1100" dirty="0" smtClean="0"/>
              <a:t>3G Training </a:t>
            </a:r>
            <a:r>
              <a:rPr lang="en-US" sz="1100" b="1" dirty="0" smtClean="0"/>
              <a:t>32876</a:t>
            </a:r>
            <a:r>
              <a:rPr lang="en-US" sz="1100" dirty="0" smtClean="0"/>
              <a:t>  Man-hours (ongoing)</a:t>
            </a:r>
          </a:p>
          <a:p>
            <a:pPr lvl="1" eaLnBrk="1" fontAlgn="auto" hangingPunct="1">
              <a:lnSpc>
                <a:spcPct val="150000"/>
              </a:lnSpc>
              <a:spcBef>
                <a:spcPts val="0"/>
              </a:spcBef>
              <a:spcAft>
                <a:spcPts val="0"/>
              </a:spcAft>
              <a:buFont typeface="Arial" pitchFamily="34" charset="0"/>
              <a:buChar char="•"/>
              <a:defRPr/>
            </a:pPr>
            <a:endParaRPr lang="en-US" sz="1100" dirty="0" smtClean="0"/>
          </a:p>
          <a:p>
            <a:pPr marL="228600" lvl="2" indent="-228600" eaLnBrk="1" fontAlgn="auto" hangingPunct="1">
              <a:spcBef>
                <a:spcPts val="0"/>
              </a:spcBef>
              <a:spcAft>
                <a:spcPts val="0"/>
              </a:spcAft>
              <a:defRPr/>
            </a:pPr>
            <a:r>
              <a:rPr lang="en-US" sz="1100" b="1" u="sng" dirty="0" smtClean="0"/>
              <a:t>4. Findings from Performance Track of TSM’s/TSE’s undergone performance coaching 10-11 </a:t>
            </a:r>
            <a:endParaRPr lang="en-US" sz="1100" dirty="0" smtClean="0"/>
          </a:p>
          <a:p>
            <a:pPr marL="228600" lvl="2" indent="-228600" eaLnBrk="1" fontAlgn="auto" hangingPunct="1">
              <a:spcBef>
                <a:spcPts val="0"/>
              </a:spcBef>
              <a:spcAft>
                <a:spcPts val="0"/>
              </a:spcAft>
              <a:defRPr/>
            </a:pPr>
            <a:r>
              <a:rPr lang="en-US" sz="1100" dirty="0" smtClean="0"/>
              <a:t>The Performance Track of 696 TSM’s/TSE’s from 14 circles </a:t>
            </a:r>
            <a:r>
              <a:rPr lang="en-US" sz="1100" b="1" dirty="0" smtClean="0"/>
              <a:t>AP, UP W, Bihar, Gujarat, Haryana, Kerala, Maharashtra, MPCG, Rajasthan, Tamil Nadu, UP E, Karnataka, West Bengal and Punjab</a:t>
            </a:r>
            <a:r>
              <a:rPr lang="en-US" sz="1100" dirty="0" smtClean="0"/>
              <a:t> who have completed performance Coaching during 10-11 were tracked on the following parameters. </a:t>
            </a:r>
          </a:p>
          <a:p>
            <a:pPr marL="228600" indent="-228600" eaLnBrk="1" fontAlgn="auto" hangingPunct="1">
              <a:spcBef>
                <a:spcPts val="0"/>
              </a:spcBef>
              <a:spcAft>
                <a:spcPts val="0"/>
              </a:spcAft>
              <a:buFontTx/>
              <a:buChar char="•"/>
              <a:defRPr/>
            </a:pPr>
            <a:r>
              <a:rPr lang="en-US" sz="1100" dirty="0" smtClean="0"/>
              <a:t>Average unbarring percentage Target vs achievement </a:t>
            </a:r>
          </a:p>
          <a:p>
            <a:pPr marL="228600" indent="-228600" eaLnBrk="1" fontAlgn="auto" hangingPunct="1">
              <a:spcBef>
                <a:spcPts val="0"/>
              </a:spcBef>
              <a:spcAft>
                <a:spcPts val="0"/>
              </a:spcAft>
              <a:buFontTx/>
              <a:buChar char="•"/>
              <a:defRPr/>
            </a:pPr>
            <a:r>
              <a:rPr lang="en-US" sz="1100" dirty="0" smtClean="0"/>
              <a:t>Average V top up/ coupon Target vs achievement </a:t>
            </a:r>
          </a:p>
          <a:p>
            <a:pPr marL="228600" indent="-228600" eaLnBrk="1" fontAlgn="auto" hangingPunct="1">
              <a:spcBef>
                <a:spcPts val="0"/>
              </a:spcBef>
              <a:spcAft>
                <a:spcPts val="0"/>
              </a:spcAft>
              <a:buFontTx/>
              <a:buChar char="•"/>
              <a:defRPr/>
            </a:pPr>
            <a:r>
              <a:rPr lang="en-US" sz="1100" dirty="0" smtClean="0"/>
              <a:t>No: of LUT Sites </a:t>
            </a:r>
          </a:p>
          <a:p>
            <a:pPr marL="228600" indent="-228600" eaLnBrk="1" fontAlgn="auto" hangingPunct="1">
              <a:spcBef>
                <a:spcPts val="0"/>
              </a:spcBef>
              <a:spcAft>
                <a:spcPts val="0"/>
              </a:spcAft>
              <a:buFontTx/>
              <a:buChar char="•"/>
              <a:defRPr/>
            </a:pPr>
            <a:r>
              <a:rPr lang="en-US" sz="1100" dirty="0" smtClean="0"/>
              <a:t>No: of retail outlets </a:t>
            </a:r>
          </a:p>
          <a:p>
            <a:pPr marL="228600" indent="-228600" eaLnBrk="1" fontAlgn="auto" hangingPunct="1">
              <a:spcBef>
                <a:spcPts val="0"/>
              </a:spcBef>
              <a:spcAft>
                <a:spcPts val="0"/>
              </a:spcAft>
              <a:buFontTx/>
              <a:buChar char="•"/>
              <a:defRPr/>
            </a:pPr>
            <a:r>
              <a:rPr lang="en-US" sz="1100" dirty="0" smtClean="0"/>
              <a:t>NB: The parameters identified were taken for an average period of 3 months pre coaching and post coaching.</a:t>
            </a:r>
            <a:endParaRPr lang="en-US" sz="1100" b="1" u="sng" dirty="0" smtClean="0"/>
          </a:p>
          <a:p>
            <a:pPr marL="228600" lvl="2" indent="-228600" eaLnBrk="1" fontAlgn="auto" hangingPunct="1">
              <a:spcBef>
                <a:spcPts val="0"/>
              </a:spcBef>
              <a:spcAft>
                <a:spcPts val="0"/>
              </a:spcAft>
              <a:buFontTx/>
              <a:buChar char="•"/>
              <a:defRPr/>
            </a:pPr>
            <a:r>
              <a:rPr lang="en-US" sz="1100" b="1" u="sng" dirty="0" smtClean="0"/>
              <a:t>Findings from post Coaching period</a:t>
            </a:r>
            <a:endParaRPr lang="en-US" sz="1100" dirty="0" smtClean="0"/>
          </a:p>
          <a:p>
            <a:pPr marL="228600" lvl="2" indent="-228600" eaLnBrk="1" fontAlgn="auto" hangingPunct="1">
              <a:spcBef>
                <a:spcPts val="0"/>
              </a:spcBef>
              <a:spcAft>
                <a:spcPts val="0"/>
              </a:spcAft>
              <a:buFontTx/>
              <a:buChar char="•"/>
              <a:defRPr/>
            </a:pPr>
            <a:r>
              <a:rPr lang="en-US" sz="1100" dirty="0" smtClean="0"/>
              <a:t> 70% TSM’s/TSE’s have shown improvement in unbarring %</a:t>
            </a:r>
          </a:p>
          <a:p>
            <a:pPr marL="228600" indent="-228600" eaLnBrk="1" fontAlgn="auto" hangingPunct="1">
              <a:spcBef>
                <a:spcPts val="0"/>
              </a:spcBef>
              <a:spcAft>
                <a:spcPts val="0"/>
              </a:spcAft>
              <a:buFontTx/>
              <a:buChar char="•"/>
              <a:defRPr/>
            </a:pPr>
            <a:r>
              <a:rPr lang="en-US" sz="1100" dirty="0" smtClean="0"/>
              <a:t>73% TSM’s/TSE’s have shown improvement in V top up/coupon%</a:t>
            </a:r>
          </a:p>
          <a:p>
            <a:pPr marL="228600" indent="-228600" eaLnBrk="1" fontAlgn="auto" hangingPunct="1">
              <a:spcBef>
                <a:spcPts val="0"/>
              </a:spcBef>
              <a:spcAft>
                <a:spcPts val="0"/>
              </a:spcAft>
              <a:buFontTx/>
              <a:buChar char="•"/>
              <a:defRPr/>
            </a:pPr>
            <a:r>
              <a:rPr lang="en-US" sz="1100" dirty="0" smtClean="0"/>
              <a:t>53% TSM’s/TSE’s have shown reduction in no: of LUT sites.</a:t>
            </a:r>
          </a:p>
          <a:p>
            <a:pPr marL="228600" indent="-228600" eaLnBrk="1" fontAlgn="auto" hangingPunct="1">
              <a:spcBef>
                <a:spcPts val="0"/>
              </a:spcBef>
              <a:spcAft>
                <a:spcPts val="0"/>
              </a:spcAft>
              <a:buFontTx/>
              <a:buChar char="•"/>
              <a:defRPr/>
            </a:pPr>
            <a:r>
              <a:rPr lang="en-US" sz="1100" dirty="0" smtClean="0"/>
              <a:t>84% TSM’s/TSE’s has shown increase in no: of retail outlets</a:t>
            </a:r>
          </a:p>
          <a:p>
            <a:pPr marL="228600" lvl="2" indent="-228600" eaLnBrk="1" fontAlgn="auto" hangingPunct="1">
              <a:spcBef>
                <a:spcPts val="0"/>
              </a:spcBef>
              <a:spcAft>
                <a:spcPts val="0"/>
              </a:spcAft>
              <a:buFontTx/>
              <a:buChar char="•"/>
              <a:defRPr/>
            </a:pPr>
            <a:r>
              <a:rPr lang="en-US" sz="1100" u="sng" dirty="0" smtClean="0"/>
              <a:t>Highlights-</a:t>
            </a:r>
            <a:endParaRPr lang="en-US" sz="1100" dirty="0" smtClean="0"/>
          </a:p>
          <a:p>
            <a:pPr marL="228600" indent="-228600" eaLnBrk="1" fontAlgn="auto" hangingPunct="1">
              <a:spcBef>
                <a:spcPts val="0"/>
              </a:spcBef>
              <a:spcAft>
                <a:spcPts val="0"/>
              </a:spcAft>
              <a:buFontTx/>
              <a:buChar char="•"/>
              <a:defRPr/>
            </a:pPr>
            <a:r>
              <a:rPr lang="en-US" sz="1100" dirty="0" smtClean="0"/>
              <a:t>The Avg target vs achievement of TSM’s/TSE’s on unbarring has gone up from 85% to 98% post completion of Performance coaching</a:t>
            </a:r>
          </a:p>
          <a:p>
            <a:pPr marL="228600" indent="-228600" eaLnBrk="1" fontAlgn="auto" hangingPunct="1">
              <a:spcBef>
                <a:spcPts val="0"/>
              </a:spcBef>
              <a:spcAft>
                <a:spcPts val="0"/>
              </a:spcAft>
              <a:buFontTx/>
              <a:buChar char="•"/>
              <a:defRPr/>
            </a:pPr>
            <a:r>
              <a:rPr lang="en-US" sz="1100" dirty="0" smtClean="0"/>
              <a:t>The Avg target vs achievement of TSM’s/TSE’s on Average Recharge revenue has gone up from 77% to 87% post completion of Performance coaching</a:t>
            </a:r>
          </a:p>
          <a:p>
            <a:pPr marL="228600" indent="-228600" eaLnBrk="1" fontAlgn="auto" hangingPunct="1">
              <a:spcBef>
                <a:spcPts val="0"/>
              </a:spcBef>
              <a:spcAft>
                <a:spcPts val="0"/>
              </a:spcAft>
              <a:buFontTx/>
              <a:buChar char="•"/>
              <a:defRPr/>
            </a:pPr>
            <a:r>
              <a:rPr lang="en-US" sz="1100" dirty="0" smtClean="0"/>
              <a:t>The Average no: of retail outlets per TSM/TSE has gone up from 205 outlets to 239 outlets per TSM/TSE post completion of Performance coaching</a:t>
            </a:r>
            <a:endParaRPr lang="en-US" sz="1100" u="sng" dirty="0" smtClean="0"/>
          </a:p>
          <a:p>
            <a:pPr lvl="1" eaLnBrk="1" fontAlgn="auto" hangingPunct="1">
              <a:lnSpc>
                <a:spcPct val="150000"/>
              </a:lnSpc>
              <a:spcBef>
                <a:spcPts val="0"/>
              </a:spcBef>
              <a:spcAft>
                <a:spcPts val="0"/>
              </a:spcAft>
              <a:buFont typeface="Arial" pitchFamily="34" charset="0"/>
              <a:buChar char="•"/>
              <a:defRPr/>
            </a:pPr>
            <a:endParaRPr lang="en-US" sz="11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BCBDB0-EA45-408A-90B5-0F6015FAAFAE}"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marL="230188" indent="-230188" eaLnBrk="1" hangingPunct="1">
              <a:spcBef>
                <a:spcPct val="0"/>
              </a:spcBef>
              <a:buFontTx/>
              <a:buAutoNum type="arabicPeriod"/>
            </a:pPr>
            <a:r>
              <a:rPr lang="en-US" smtClean="0"/>
              <a:t>More than 800(811) visits to zones for ATMs, OHS &amp; new initiative roll-outs, TQM projects, Training etc.</a:t>
            </a:r>
          </a:p>
          <a:p>
            <a:pPr marL="230188" indent="-230188" eaLnBrk="1" hangingPunct="1">
              <a:spcBef>
                <a:spcPct val="0"/>
              </a:spcBef>
              <a:buFontTx/>
              <a:buAutoNum type="arabicPeriod"/>
            </a:pPr>
            <a:r>
              <a:rPr lang="en-US" smtClean="0"/>
              <a:t>Emags on Circle updates sent across to all employees </a:t>
            </a:r>
          </a:p>
          <a:p>
            <a:pPr marL="230188" indent="-230188" eaLnBrk="1" hangingPunct="1">
              <a:spcBef>
                <a:spcPct val="0"/>
              </a:spcBef>
              <a:buFontTx/>
              <a:buAutoNum type="arabicPeriod"/>
            </a:pPr>
            <a:endParaRPr lang="en-US"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2E40D8-8812-47C0-B661-F1F1C316E493}"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FE32AB-26CB-4375-AA7C-058F169F4BFE}" type="slidenum">
              <a:rPr lang="en-US" smtClean="0"/>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p:txBody>
          <a:bodyPr wrap="square" numCol="1" anchor="t" anchorCtr="0" compatLnSpc="1">
            <a:prstTxWarp prst="textNoShape">
              <a:avLst/>
            </a:prstTxWarp>
          </a:bodyPr>
          <a:lstStyle/>
          <a:p>
            <a:pPr marL="231115" indent="-231115" eaLnBrk="1" fontAlgn="auto" hangingPunct="1">
              <a:spcBef>
                <a:spcPts val="0"/>
              </a:spcBef>
              <a:spcAft>
                <a:spcPts val="0"/>
              </a:spcAft>
              <a:buFontTx/>
              <a:buAutoNum type="arabicPeriod"/>
              <a:defRPr/>
            </a:pPr>
            <a:r>
              <a:rPr lang="en-US" dirty="0" smtClean="0"/>
              <a:t>Percentage of FH &amp; Above with tenure &gt; 4yrs: 66.7%</a:t>
            </a:r>
          </a:p>
          <a:p>
            <a:pPr eaLnBrk="1" fontAlgn="auto" hangingPunct="1">
              <a:spcBef>
                <a:spcPts val="0"/>
              </a:spcBef>
              <a:spcAft>
                <a:spcPts val="0"/>
              </a:spcAft>
              <a:defRPr/>
            </a:pPr>
            <a:r>
              <a:rPr lang="en-US" dirty="0" smtClean="0"/>
              <a:t>2.   Our </a:t>
            </a:r>
            <a:r>
              <a:rPr lang="en-US" u="sng" dirty="0" smtClean="0"/>
              <a:t>high Employee advocacy</a:t>
            </a:r>
            <a:r>
              <a:rPr lang="en-US" dirty="0" smtClean="0"/>
              <a:t> is proven from the fact that approx. 40% of our external hires are hired through employee referral.</a:t>
            </a:r>
          </a:p>
          <a:p>
            <a:pPr eaLnBrk="1" fontAlgn="auto" hangingPunct="1">
              <a:spcBef>
                <a:spcPts val="0"/>
              </a:spcBef>
              <a:spcAft>
                <a:spcPts val="0"/>
              </a:spcAft>
              <a:defRPr/>
            </a:pPr>
            <a:r>
              <a:rPr lang="en-US" dirty="0" smtClean="0"/>
              <a:t>3. </a:t>
            </a:r>
            <a:r>
              <a:rPr lang="en-US" dirty="0" smtClean="0">
                <a:solidFill>
                  <a:schemeClr val="tx1">
                    <a:lumMod val="75000"/>
                    <a:lumOff val="25000"/>
                  </a:schemeClr>
                </a:solidFill>
              </a:rPr>
              <a:t>IDEA Advantage: Out of 175 ex-employees, 139 wants to rejoin IDEA</a:t>
            </a:r>
          </a:p>
          <a:p>
            <a:pPr eaLnBrk="1" fontAlgn="auto" hangingPunct="1">
              <a:spcBef>
                <a:spcPts val="0"/>
              </a:spcBef>
              <a:spcAft>
                <a:spcPts val="0"/>
              </a:spcAft>
              <a:defRPr/>
            </a:pPr>
            <a:endParaRPr lang="en-US" dirty="0" smtClean="0"/>
          </a:p>
        </p:txBody>
      </p:sp>
      <p:sp>
        <p:nvSpPr>
          <p:cNvPr id="122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ADB3EC-8821-4B74-A3F4-944E33C6950F}"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4A5CEF-56CF-4FE8-9AA8-3507F1A239E2}"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30FE1D-B084-47A5-8FBC-37CC0EAD75A2}"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20EFA7-5D92-4354-8A78-9370B6827ED2}"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600"/>
              </a:spcBef>
              <a:spcAft>
                <a:spcPts val="1200"/>
              </a:spcAft>
              <a:defRPr/>
            </a:pPr>
            <a:r>
              <a:rPr lang="en-US" dirty="0" smtClean="0"/>
              <a:t>1</a:t>
            </a:r>
            <a:r>
              <a:rPr lang="en-US" sz="1100" dirty="0" smtClean="0"/>
              <a:t>. </a:t>
            </a:r>
            <a:r>
              <a:rPr lang="en-US" sz="1100" b="1" u="sng" dirty="0" smtClean="0">
                <a:solidFill>
                  <a:schemeClr val="accent1">
                    <a:lumMod val="50000"/>
                  </a:schemeClr>
                </a:solidFill>
                <a:latin typeface="Cambria" pitchFamily="18" charset="0"/>
              </a:rPr>
              <a:t>Performance Management</a:t>
            </a:r>
          </a:p>
          <a:p>
            <a:pPr eaLnBrk="1" fontAlgn="auto" hangingPunct="1">
              <a:spcBef>
                <a:spcPts val="600"/>
              </a:spcBef>
              <a:spcAft>
                <a:spcPts val="1200"/>
              </a:spcAft>
              <a:buFont typeface="Arial" pitchFamily="34" charset="0"/>
              <a:buChar char="•"/>
              <a:defRPr/>
            </a:pPr>
            <a:r>
              <a:rPr lang="en-US" sz="1100" b="1" dirty="0" smtClean="0">
                <a:latin typeface="Cambria" pitchFamily="18" charset="0"/>
              </a:rPr>
              <a:t> 91%</a:t>
            </a:r>
            <a:r>
              <a:rPr lang="en-US" sz="1100" dirty="0" smtClean="0">
                <a:latin typeface="Cambria" pitchFamily="18" charset="0"/>
              </a:rPr>
              <a:t> of the Goals for 2010-11 with performance measure defined</a:t>
            </a:r>
          </a:p>
          <a:p>
            <a:pPr marL="0" lvl="1" eaLnBrk="1" fontAlgn="auto" hangingPunct="1">
              <a:spcBef>
                <a:spcPts val="600"/>
              </a:spcBef>
              <a:spcAft>
                <a:spcPts val="1200"/>
              </a:spcAft>
              <a:buFont typeface="Arial" pitchFamily="34" charset="0"/>
              <a:buChar char="•"/>
              <a:defRPr/>
            </a:pPr>
            <a:r>
              <a:rPr lang="en-US" sz="1100" dirty="0" smtClean="0">
                <a:latin typeface="Cambria" pitchFamily="18" charset="0"/>
              </a:rPr>
              <a:t>  </a:t>
            </a:r>
            <a:r>
              <a:rPr lang="en-US" sz="1100" b="1" dirty="0" smtClean="0">
                <a:latin typeface="Cambria" pitchFamily="18" charset="0"/>
              </a:rPr>
              <a:t>79%</a:t>
            </a:r>
            <a:r>
              <a:rPr lang="en-US" sz="1100" dirty="0" smtClean="0">
                <a:latin typeface="Cambria" pitchFamily="18" charset="0"/>
              </a:rPr>
              <a:t> of the goals for </a:t>
            </a:r>
            <a:r>
              <a:rPr lang="en-US" sz="1100" b="1" dirty="0" smtClean="0">
                <a:latin typeface="Cambria" pitchFamily="18" charset="0"/>
              </a:rPr>
              <a:t>2010 – 11</a:t>
            </a:r>
            <a:r>
              <a:rPr lang="en-US" sz="1100" dirty="0" smtClean="0">
                <a:latin typeface="Cambria" pitchFamily="18" charset="0"/>
              </a:rPr>
              <a:t> with SOP (ME/EE/FEE) defined</a:t>
            </a:r>
          </a:p>
          <a:p>
            <a:pPr marL="0" lvl="1" eaLnBrk="1" fontAlgn="auto" hangingPunct="1">
              <a:spcBef>
                <a:spcPts val="600"/>
              </a:spcBef>
              <a:spcAft>
                <a:spcPts val="1200"/>
              </a:spcAft>
              <a:buFont typeface="Arial" pitchFamily="34" charset="0"/>
              <a:buChar char="•"/>
              <a:defRPr/>
            </a:pPr>
            <a:r>
              <a:rPr lang="en-US" sz="1100" dirty="0" smtClean="0">
                <a:latin typeface="Cambria" pitchFamily="18" charset="0"/>
              </a:rPr>
              <a:t> Standardized goal framework for </a:t>
            </a:r>
            <a:r>
              <a:rPr lang="en-US" sz="1100" b="1" dirty="0" smtClean="0">
                <a:latin typeface="Cambria" pitchFamily="18" charset="0"/>
              </a:rPr>
              <a:t>20</a:t>
            </a:r>
            <a:r>
              <a:rPr lang="en-US" sz="1100" dirty="0" smtClean="0">
                <a:latin typeface="Cambria" pitchFamily="18" charset="0"/>
              </a:rPr>
              <a:t> additional roles covering  </a:t>
            </a:r>
            <a:r>
              <a:rPr lang="en-US" sz="1100" b="1" dirty="0" smtClean="0">
                <a:latin typeface="Cambria" pitchFamily="18" charset="0"/>
              </a:rPr>
              <a:t>2500 employees</a:t>
            </a:r>
          </a:p>
          <a:p>
            <a:pPr marL="0" lvl="1" eaLnBrk="1" fontAlgn="auto" hangingPunct="1">
              <a:spcBef>
                <a:spcPts val="600"/>
              </a:spcBef>
              <a:spcAft>
                <a:spcPts val="1200"/>
              </a:spcAft>
              <a:buFont typeface="Arial" pitchFamily="34" charset="0"/>
              <a:buChar char="•"/>
              <a:defRPr/>
            </a:pPr>
            <a:r>
              <a:rPr lang="en-US" sz="1100" dirty="0" smtClean="0">
                <a:latin typeface="Cambria" pitchFamily="18" charset="0"/>
              </a:rPr>
              <a:t> </a:t>
            </a:r>
            <a:r>
              <a:rPr lang="en-US" sz="1100" b="1" dirty="0" smtClean="0">
                <a:latin typeface="Cambria" pitchFamily="18" charset="0"/>
              </a:rPr>
              <a:t>1st Business </a:t>
            </a:r>
            <a:r>
              <a:rPr lang="en-US" sz="1100" dirty="0" smtClean="0">
                <a:latin typeface="Cambria" pitchFamily="18" charset="0"/>
              </a:rPr>
              <a:t>in ABG to automate  </a:t>
            </a:r>
            <a:r>
              <a:rPr lang="en-US" sz="1100" b="1" dirty="0" smtClean="0">
                <a:latin typeface="Cambria" pitchFamily="18" charset="0"/>
              </a:rPr>
              <a:t>PIP</a:t>
            </a:r>
          </a:p>
          <a:p>
            <a:pPr eaLnBrk="1" fontAlgn="auto" hangingPunct="1">
              <a:spcBef>
                <a:spcPts val="0"/>
              </a:spcBef>
              <a:spcAft>
                <a:spcPts val="0"/>
              </a:spcAft>
              <a:defRPr/>
            </a:pPr>
            <a:endParaRPr lang="en-US" sz="1100" dirty="0" smtClean="0"/>
          </a:p>
          <a:p>
            <a:pPr eaLnBrk="1" fontAlgn="auto" hangingPunct="1">
              <a:spcBef>
                <a:spcPts val="0"/>
              </a:spcBef>
              <a:spcAft>
                <a:spcPts val="0"/>
              </a:spcAft>
              <a:defRPr/>
            </a:pPr>
            <a:r>
              <a:rPr lang="en-US" sz="1100" dirty="0" smtClean="0"/>
              <a:t>2. Performance Highway:</a:t>
            </a:r>
          </a:p>
          <a:p>
            <a:pPr lvl="1" eaLnBrk="1" fontAlgn="auto" hangingPunct="1">
              <a:spcBef>
                <a:spcPts val="0"/>
              </a:spcBef>
              <a:spcAft>
                <a:spcPts val="0"/>
              </a:spcAft>
              <a:buFontTx/>
              <a:buChar char="•"/>
              <a:defRPr/>
            </a:pPr>
            <a:r>
              <a:rPr lang="en-US" sz="1100" dirty="0" smtClean="0"/>
              <a:t> </a:t>
            </a:r>
            <a:r>
              <a:rPr lang="en-US" sz="1100" b="1" dirty="0" smtClean="0"/>
              <a:t>Over 4500 </a:t>
            </a:r>
            <a:r>
              <a:rPr lang="en-US" sz="1100" dirty="0" smtClean="0"/>
              <a:t>employees wrote their Goals through Performance Highway</a:t>
            </a:r>
          </a:p>
          <a:p>
            <a:pPr lvl="1" eaLnBrk="1" fontAlgn="auto" hangingPunct="1">
              <a:spcBef>
                <a:spcPts val="0"/>
              </a:spcBef>
              <a:spcAft>
                <a:spcPts val="0"/>
              </a:spcAft>
              <a:buFontTx/>
              <a:buChar char="•"/>
              <a:defRPr/>
            </a:pPr>
            <a:r>
              <a:rPr lang="en-US" sz="1100" b="1" dirty="0" smtClean="0"/>
              <a:t> 6300 Man-hours </a:t>
            </a:r>
            <a:r>
              <a:rPr lang="en-US" sz="1100" dirty="0" smtClean="0"/>
              <a:t>of training on the PH process for Goal Writing </a:t>
            </a:r>
          </a:p>
          <a:p>
            <a:pPr marL="568411" lvl="1" indent="-116195" eaLnBrk="1" fontAlgn="auto" hangingPunct="1">
              <a:lnSpc>
                <a:spcPct val="150000"/>
              </a:lnSpc>
              <a:spcBef>
                <a:spcPct val="20000"/>
              </a:spcBef>
              <a:spcAft>
                <a:spcPts val="0"/>
              </a:spcAft>
              <a:buFont typeface="Arial" charset="0"/>
              <a:buChar char="•"/>
              <a:defRPr/>
            </a:pPr>
            <a:r>
              <a:rPr lang="en-US" sz="1100" dirty="0" smtClean="0"/>
              <a:t>Development &amp; launch of Performance Highway – Telecom version</a:t>
            </a:r>
          </a:p>
          <a:p>
            <a:pPr marL="568411" lvl="1" indent="-116195" eaLnBrk="1" fontAlgn="auto" hangingPunct="1">
              <a:lnSpc>
                <a:spcPct val="150000"/>
              </a:lnSpc>
              <a:spcBef>
                <a:spcPct val="20000"/>
              </a:spcBef>
              <a:spcAft>
                <a:spcPts val="0"/>
              </a:spcAft>
              <a:buFont typeface="Arial" charset="0"/>
              <a:buChar char="•"/>
              <a:defRPr/>
            </a:pPr>
            <a:r>
              <a:rPr lang="en-US" sz="1100" b="1" dirty="0" smtClean="0"/>
              <a:t>1</a:t>
            </a:r>
            <a:r>
              <a:rPr lang="en-US" sz="1100" b="1" baseline="30000" dirty="0" smtClean="0"/>
              <a:t>st</a:t>
            </a:r>
            <a:r>
              <a:rPr lang="en-US" sz="1100" dirty="0" smtClean="0"/>
              <a:t> time visual available for cascade of Goals from Manager to team member  </a:t>
            </a:r>
          </a:p>
          <a:p>
            <a:pPr lvl="1" eaLnBrk="1" fontAlgn="auto" hangingPunct="1">
              <a:spcBef>
                <a:spcPts val="0"/>
              </a:spcBef>
              <a:spcAft>
                <a:spcPts val="0"/>
              </a:spcAft>
              <a:buFontTx/>
              <a:buChar char="•"/>
              <a:defRPr/>
            </a:pPr>
            <a:endParaRPr lang="en-US" sz="1100" dirty="0" smtClean="0"/>
          </a:p>
          <a:p>
            <a:pPr eaLnBrk="1" fontAlgn="auto" hangingPunct="1">
              <a:spcBef>
                <a:spcPts val="0"/>
              </a:spcBef>
              <a:spcAft>
                <a:spcPts val="0"/>
              </a:spcAft>
              <a:defRPr/>
            </a:pPr>
            <a:r>
              <a:rPr lang="en-US" sz="1100" b="1" dirty="0" smtClean="0">
                <a:latin typeface="Franklin Gothic Book" pitchFamily="34" charset="0"/>
              </a:rPr>
              <a:t>Compensation</a:t>
            </a:r>
          </a:p>
          <a:p>
            <a:pPr marL="401970" lvl="1" indent="-175862" eaLnBrk="1" fontAlgn="auto" hangingPunct="1">
              <a:lnSpc>
                <a:spcPct val="150000"/>
              </a:lnSpc>
              <a:spcBef>
                <a:spcPct val="20000"/>
              </a:spcBef>
              <a:spcAft>
                <a:spcPts val="0"/>
              </a:spcAft>
              <a:buFont typeface="Arial" charset="0"/>
              <a:buChar char="•"/>
              <a:defRPr/>
            </a:pPr>
            <a:r>
              <a:rPr lang="en-US" sz="1100" dirty="0" smtClean="0"/>
              <a:t>Participated in the 1 year old telecom forum with 4 other leading Telecom Service Providers to benchmark Idea Compensation for 130 Benchmark positions, Policies </a:t>
            </a:r>
            <a:r>
              <a:rPr lang="en-US" sz="1100" dirty="0" smtClean="0">
                <a:latin typeface="Arial" charset="0"/>
              </a:rPr>
              <a:t>and Benefits</a:t>
            </a:r>
            <a:endParaRPr lang="en-US" sz="1100" dirty="0" smtClean="0"/>
          </a:p>
          <a:p>
            <a:pPr eaLnBrk="1" fontAlgn="auto" hangingPunct="1">
              <a:spcBef>
                <a:spcPts val="0"/>
              </a:spcBef>
              <a:spcAft>
                <a:spcPts val="0"/>
              </a:spcAft>
              <a:defRPr/>
            </a:pPr>
            <a:endParaRPr lang="en-US" sz="1100" dirty="0"/>
          </a:p>
        </p:txBody>
      </p:sp>
      <p:sp>
        <p:nvSpPr>
          <p:cNvPr id="126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D86B2E-CC11-454B-A9CC-4451516E8098}" type="slidenum">
              <a:rPr lang="en-US" smtClean="0"/>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eaLnBrk="1" fontAlgn="ctr" hangingPunct="1">
              <a:spcBef>
                <a:spcPts val="0"/>
              </a:spcBef>
              <a:spcAft>
                <a:spcPts val="0"/>
              </a:spcAft>
              <a:defRPr/>
            </a:pPr>
            <a:r>
              <a:rPr lang="en-US" sz="1100" dirty="0" smtClean="0"/>
              <a:t>I</a:t>
            </a:r>
            <a:r>
              <a:rPr lang="en-US" sz="1100" b="1" dirty="0" smtClean="0"/>
              <a:t>dea Rewards</a:t>
            </a:r>
          </a:p>
          <a:p>
            <a:pPr eaLnBrk="1" fontAlgn="ctr" hangingPunct="1">
              <a:spcBef>
                <a:spcPts val="0"/>
              </a:spcBef>
              <a:spcAft>
                <a:spcPts val="0"/>
              </a:spcAft>
              <a:defRPr/>
            </a:pPr>
            <a:r>
              <a:rPr lang="en-US" sz="1100" dirty="0" smtClean="0"/>
              <a:t>1. </a:t>
            </a:r>
            <a:r>
              <a:rPr lang="en-AU" dirty="0" smtClean="0"/>
              <a:t>Spot Recognition  - Idea Star Award/Smiley/e-Smiley</a:t>
            </a:r>
            <a:br>
              <a:rPr lang="en-AU" dirty="0" smtClean="0"/>
            </a:br>
            <a:r>
              <a:rPr lang="en-AU" dirty="0" smtClean="0"/>
              <a:t> - Departmental &amp; Interdepartmental</a:t>
            </a:r>
            <a:br>
              <a:rPr lang="en-AU" dirty="0" smtClean="0"/>
            </a:br>
            <a:r>
              <a:rPr lang="en-AU" dirty="0" smtClean="0"/>
              <a:t> - Informal Recognition</a:t>
            </a:r>
            <a:endParaRPr lang="en-US" dirty="0" smtClean="0"/>
          </a:p>
          <a:p>
            <a:pPr eaLnBrk="1" fontAlgn="ctr" hangingPunct="1">
              <a:spcBef>
                <a:spcPts val="0"/>
              </a:spcBef>
              <a:spcAft>
                <a:spcPts val="0"/>
              </a:spcAft>
              <a:defRPr/>
            </a:pPr>
            <a:r>
              <a:rPr lang="en-US" sz="1100" dirty="0" smtClean="0"/>
              <a:t>2. </a:t>
            </a:r>
            <a:r>
              <a:rPr lang="en-AU" dirty="0" smtClean="0"/>
              <a:t>Valuable Contribution</a:t>
            </a:r>
            <a:r>
              <a:rPr lang="en-US" dirty="0" smtClean="0"/>
              <a:t> - </a:t>
            </a:r>
            <a:r>
              <a:rPr lang="en-AU" dirty="0" smtClean="0"/>
              <a:t>Excellence Award  </a:t>
            </a:r>
            <a:endParaRPr lang="en-US" dirty="0" smtClean="0"/>
          </a:p>
          <a:p>
            <a:pPr eaLnBrk="1" fontAlgn="ctr" hangingPunct="1">
              <a:spcBef>
                <a:spcPts val="0"/>
              </a:spcBef>
              <a:spcAft>
                <a:spcPts val="0"/>
              </a:spcAft>
              <a:defRPr/>
            </a:pPr>
            <a:r>
              <a:rPr lang="en-AU" dirty="0" smtClean="0"/>
              <a:t>3. Outstanding Sales Performance  </a:t>
            </a:r>
            <a:r>
              <a:rPr lang="en-US" dirty="0" smtClean="0"/>
              <a:t>- </a:t>
            </a:r>
            <a:r>
              <a:rPr lang="en-AU" dirty="0" smtClean="0"/>
              <a:t>Selling Star Award </a:t>
            </a:r>
            <a:endParaRPr lang="en-US" dirty="0" smtClean="0"/>
          </a:p>
          <a:p>
            <a:pPr eaLnBrk="1" fontAlgn="ctr" hangingPunct="1">
              <a:spcBef>
                <a:spcPts val="0"/>
              </a:spcBef>
              <a:spcAft>
                <a:spcPts val="0"/>
              </a:spcAft>
              <a:defRPr/>
            </a:pPr>
            <a:r>
              <a:rPr lang="en-AU" dirty="0" smtClean="0"/>
              <a:t>4. Most Valuable Contribution </a:t>
            </a:r>
            <a:r>
              <a:rPr lang="en-US" dirty="0" smtClean="0"/>
              <a:t>- </a:t>
            </a:r>
            <a:r>
              <a:rPr lang="en-AU" dirty="0" smtClean="0"/>
              <a:t>Champion Award  </a:t>
            </a:r>
            <a:endParaRPr lang="en-US" dirty="0" smtClean="0"/>
          </a:p>
          <a:p>
            <a:pPr eaLnBrk="1" fontAlgn="ctr" hangingPunct="1">
              <a:spcBef>
                <a:spcPts val="0"/>
              </a:spcBef>
              <a:spcAft>
                <a:spcPts val="0"/>
              </a:spcAft>
              <a:defRPr/>
            </a:pPr>
            <a:r>
              <a:rPr lang="en-US" sz="1100" dirty="0" smtClean="0"/>
              <a:t>5. </a:t>
            </a:r>
            <a:r>
              <a:rPr lang="en-AU" dirty="0" smtClean="0"/>
              <a:t>Outstanding Zonal Performance</a:t>
            </a:r>
            <a:r>
              <a:rPr lang="en-US" dirty="0" smtClean="0"/>
              <a:t>- </a:t>
            </a:r>
            <a:r>
              <a:rPr lang="en-AU" dirty="0" smtClean="0"/>
              <a:t>Best Zone Award</a:t>
            </a:r>
            <a:endParaRPr lang="en-US" dirty="0" smtClean="0"/>
          </a:p>
          <a:p>
            <a:pPr eaLnBrk="1" fontAlgn="ctr" hangingPunct="1">
              <a:spcBef>
                <a:spcPts val="0"/>
              </a:spcBef>
              <a:spcAft>
                <a:spcPts val="0"/>
              </a:spcAft>
              <a:defRPr/>
            </a:pPr>
            <a:r>
              <a:rPr lang="en-AU" dirty="0" smtClean="0"/>
              <a:t>6. Most Valuable Contribution as a Team</a:t>
            </a:r>
            <a:r>
              <a:rPr lang="en-US" dirty="0" smtClean="0"/>
              <a:t>- </a:t>
            </a:r>
            <a:r>
              <a:rPr lang="en-AU" dirty="0" smtClean="0"/>
              <a:t>Team Excellence Award</a:t>
            </a:r>
          </a:p>
          <a:p>
            <a:pPr eaLnBrk="1" fontAlgn="ctr" hangingPunct="1">
              <a:spcBef>
                <a:spcPts val="0"/>
              </a:spcBef>
              <a:spcAft>
                <a:spcPts val="0"/>
              </a:spcAft>
              <a:defRPr/>
            </a:pPr>
            <a:r>
              <a:rPr lang="en-AU" dirty="0" smtClean="0"/>
              <a:t>7. Core Values (ABG) </a:t>
            </a:r>
            <a:r>
              <a:rPr lang="en-US" dirty="0" smtClean="0"/>
              <a:t>- </a:t>
            </a:r>
            <a:r>
              <a:rPr lang="en-AU" dirty="0" smtClean="0"/>
              <a:t>Value Champion Award</a:t>
            </a:r>
            <a:endParaRPr lang="en-US" dirty="0" smtClean="0"/>
          </a:p>
          <a:p>
            <a:pPr eaLnBrk="1" fontAlgn="ctr" hangingPunct="1">
              <a:spcBef>
                <a:spcPts val="0"/>
              </a:spcBef>
              <a:spcAft>
                <a:spcPts val="0"/>
              </a:spcAft>
              <a:defRPr/>
            </a:pPr>
            <a:r>
              <a:rPr lang="en-AU" dirty="0" smtClean="0"/>
              <a:t>8. Outstanding Contribution towards Process Excellence/Innovation</a:t>
            </a:r>
            <a:r>
              <a:rPr lang="en-US" dirty="0" smtClean="0"/>
              <a:t>- </a:t>
            </a:r>
            <a:r>
              <a:rPr lang="en-AU" dirty="0" smtClean="0"/>
              <a:t>Masterminds Award </a:t>
            </a:r>
            <a:endParaRPr lang="en-US" dirty="0" smtClean="0"/>
          </a:p>
          <a:p>
            <a:pPr eaLnBrk="1" fontAlgn="ctr" hangingPunct="1">
              <a:spcBef>
                <a:spcPts val="0"/>
              </a:spcBef>
              <a:spcAft>
                <a:spcPts val="0"/>
              </a:spcAft>
              <a:defRPr/>
            </a:pPr>
            <a:endParaRPr lang="en-US" b="1" dirty="0" smtClean="0"/>
          </a:p>
          <a:p>
            <a:pPr eaLnBrk="1" fontAlgn="auto" hangingPunct="1">
              <a:spcBef>
                <a:spcPts val="0"/>
              </a:spcBef>
              <a:spcAft>
                <a:spcPts val="0"/>
              </a:spcAft>
              <a:defRPr/>
            </a:pPr>
            <a:r>
              <a:rPr lang="en-US" sz="1100" b="1" dirty="0" smtClean="0"/>
              <a:t>Aditya Birla Awards</a:t>
            </a:r>
          </a:p>
          <a:p>
            <a:pPr eaLnBrk="1" fontAlgn="auto" hangingPunct="1">
              <a:spcBef>
                <a:spcPts val="0"/>
              </a:spcBef>
              <a:spcAft>
                <a:spcPts val="0"/>
              </a:spcAft>
              <a:defRPr/>
            </a:pPr>
            <a:r>
              <a:rPr lang="en-US" sz="1100" dirty="0" smtClean="0"/>
              <a:t>1. The </a:t>
            </a:r>
            <a:r>
              <a:rPr lang="en-US" sz="1100" b="1" dirty="0" smtClean="0"/>
              <a:t>SUN &amp; PLANET AWARDS </a:t>
            </a:r>
            <a:r>
              <a:rPr lang="en-US" sz="1100" dirty="0" smtClean="0"/>
              <a:t>2010 are a part of the “Aditya Birla Award for Outstanding Achievement” of which the Chairman’s award is also a part.</a:t>
            </a:r>
          </a:p>
          <a:p>
            <a:pPr eaLnBrk="1" fontAlgn="auto" hangingPunct="1">
              <a:spcBef>
                <a:spcPts val="0"/>
              </a:spcBef>
              <a:spcAft>
                <a:spcPts val="0"/>
              </a:spcAft>
              <a:defRPr/>
            </a:pPr>
            <a:r>
              <a:rPr lang="en-US" sz="1100" dirty="0" smtClean="0"/>
              <a:t>The ‘Sun’ Award will reflect the achievement of overall excellence. The ‘Planet’ Awards that revolve around the “Sun” will focus on excellence in specified areas depending upon the strategic direction, business focus, and priority areas for the Group for that cycle.  </a:t>
            </a:r>
          </a:p>
          <a:p>
            <a:pPr eaLnBrk="1" fontAlgn="auto" hangingPunct="1">
              <a:spcBef>
                <a:spcPts val="0"/>
              </a:spcBef>
              <a:spcAft>
                <a:spcPts val="0"/>
              </a:spcAft>
              <a:defRPr/>
            </a:pPr>
            <a:r>
              <a:rPr lang="en-US" sz="1100" dirty="0" smtClean="0"/>
              <a:t>2. </a:t>
            </a:r>
            <a:r>
              <a:rPr lang="en-US" dirty="0" smtClean="0"/>
              <a:t>ABG </a:t>
            </a:r>
            <a:r>
              <a:rPr lang="en-US" b="1" dirty="0" smtClean="0"/>
              <a:t>Value Leaders</a:t>
            </a:r>
            <a:r>
              <a:rPr lang="en-US" dirty="0" smtClean="0"/>
              <a:t>: 2010 – A Competition to honour Value Champions</a:t>
            </a:r>
          </a:p>
          <a:p>
            <a:pPr eaLnBrk="1" fontAlgn="auto" hangingPunct="1">
              <a:spcBef>
                <a:spcPts val="0"/>
              </a:spcBef>
              <a:spcAft>
                <a:spcPts val="0"/>
              </a:spcAft>
              <a:defRPr/>
            </a:pPr>
            <a:r>
              <a:rPr lang="en-GB" dirty="0" smtClean="0"/>
              <a:t>The ABG Value Leaders competition seeks to highlight anecdotes of situations and people who do not allow the Values to be compromised.  Stories of such experiences become a part of the organization folklore, but sometimes remain confined to the location or unit. The purpose of this competition is to recognize exceptional display of living the Values, and also to disseminate their inspiring stories throughout the Group.  </a:t>
            </a:r>
            <a:endParaRPr lang="en-US" dirty="0" smtClean="0"/>
          </a:p>
          <a:p>
            <a:pPr eaLnBrk="1" fontAlgn="auto" hangingPunct="1">
              <a:spcBef>
                <a:spcPts val="0"/>
              </a:spcBef>
              <a:spcAft>
                <a:spcPts val="0"/>
              </a:spcAft>
              <a:defRPr/>
            </a:pPr>
            <a:r>
              <a:rPr lang="en-US" b="1" dirty="0" smtClean="0"/>
              <a:t> </a:t>
            </a:r>
            <a:r>
              <a:rPr lang="en-US" dirty="0" smtClean="0"/>
              <a:t>3. Making </a:t>
            </a:r>
            <a:r>
              <a:rPr lang="en-US" b="1" dirty="0" smtClean="0"/>
              <a:t>ABG an aspirational employer for women </a:t>
            </a:r>
            <a:r>
              <a:rPr lang="en-US" dirty="0" smtClean="0"/>
              <a:t>- A Competition for Women Managers:</a:t>
            </a:r>
          </a:p>
          <a:p>
            <a:pPr eaLnBrk="1" fontAlgn="auto" hangingPunct="1">
              <a:spcBef>
                <a:spcPts val="0"/>
              </a:spcBef>
              <a:spcAft>
                <a:spcPts val="0"/>
              </a:spcAft>
              <a:defRPr/>
            </a:pPr>
            <a:r>
              <a:rPr lang="en-GB" dirty="0" smtClean="0"/>
              <a:t>The Aditya Birla Group has been in line with the evolving trends among its women employees and believes that women in the workforce have unique set of capabilities, priorities and aspirations. It is important to understand from the Women Managers of the Group on the key attributes/ aspects that Aditya Birla Group needs to build/develop that will lead us to be considered among the Best Employer for Women Globally.</a:t>
            </a:r>
            <a:endParaRPr lang="en-US" dirty="0" smtClean="0"/>
          </a:p>
          <a:p>
            <a:pPr eaLnBrk="1" fontAlgn="auto" hangingPunct="1">
              <a:spcBef>
                <a:spcPts val="0"/>
              </a:spcBef>
              <a:spcAft>
                <a:spcPts val="0"/>
              </a:spcAft>
              <a:defRPr/>
            </a:pPr>
            <a:r>
              <a:rPr lang="en-US" b="1" dirty="0" smtClean="0"/>
              <a:t> </a:t>
            </a:r>
            <a:r>
              <a:rPr lang="en-US" dirty="0" smtClean="0"/>
              <a:t>4. Building an </a:t>
            </a:r>
            <a:r>
              <a:rPr lang="en-US" b="1" dirty="0" smtClean="0"/>
              <a:t>Environmentally Sustainable </a:t>
            </a:r>
            <a:r>
              <a:rPr lang="en-US" dirty="0" smtClean="0"/>
              <a:t>Organization:</a:t>
            </a:r>
          </a:p>
          <a:p>
            <a:pPr eaLnBrk="1" fontAlgn="auto" hangingPunct="1">
              <a:spcBef>
                <a:spcPts val="0"/>
              </a:spcBef>
              <a:spcAft>
                <a:spcPts val="0"/>
              </a:spcAft>
              <a:defRPr/>
            </a:pPr>
            <a:r>
              <a:rPr lang="en-US" dirty="0" smtClean="0"/>
              <a:t>This is a competition to seek ideas on what could the Group adopt, adapt and focus on to make our business units / businesses environmentally sustainable and take progressive measures to remain environmentally sensitive in our thought, feeling and action.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endParaRPr lang="en-US" sz="1100" dirty="0" smtClean="0"/>
          </a:p>
          <a:p>
            <a:pPr eaLnBrk="1" fontAlgn="auto" hangingPunct="1">
              <a:spcBef>
                <a:spcPts val="0"/>
              </a:spcBef>
              <a:spcAft>
                <a:spcPts val="0"/>
              </a:spcAft>
              <a:defRPr/>
            </a:pPr>
            <a:endParaRPr lang="en-US" dirty="0"/>
          </a:p>
        </p:txBody>
      </p:sp>
      <p:sp>
        <p:nvSpPr>
          <p:cNvPr id="128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D15A5C-22D2-422F-AF75-4AF7B40723B9}"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p:txBody>
          <a:bodyPr wrap="square" numCol="1" anchor="t" anchorCtr="0" compatLnSpc="1">
            <a:prstTxWarp prst="textNoShape">
              <a:avLst/>
            </a:prstTxWarp>
            <a:normAutofit fontScale="62500" lnSpcReduction="20000"/>
          </a:bodyPr>
          <a:lstStyle/>
          <a:p>
            <a:pPr marL="0" lvl="2" eaLnBrk="1" fontAlgn="auto" hangingPunct="1">
              <a:spcBef>
                <a:spcPct val="0"/>
              </a:spcBef>
              <a:spcAft>
                <a:spcPts val="0"/>
              </a:spcAft>
              <a:defRPr/>
            </a:pPr>
            <a:r>
              <a:rPr lang="en-US" sz="1250" b="1" u="sng" dirty="0" smtClean="0">
                <a:latin typeface="Franklin Gothic Book" pitchFamily="34" charset="0"/>
              </a:rPr>
              <a:t>Virtual Learning</a:t>
            </a:r>
          </a:p>
          <a:p>
            <a:pPr marL="342900" lvl="2" indent="-342900" eaLnBrk="1" fontAlgn="auto" hangingPunct="1">
              <a:spcBef>
                <a:spcPct val="0"/>
              </a:spcBef>
              <a:spcAft>
                <a:spcPts val="0"/>
              </a:spcAft>
              <a:buFontTx/>
              <a:buAutoNum type="arabicPeriod"/>
              <a:defRPr/>
            </a:pPr>
            <a:r>
              <a:rPr lang="en-US" sz="1400" dirty="0" smtClean="0"/>
              <a:t>GWIKI : Co:creating kowledge, a wikipedia for ABG. Gwiki is an editable intranet which enables knowledge &amp; information management among employees. Interactive features like discussion forums, surveys, chat, blog, lateral search enabling business information are part of this. </a:t>
            </a:r>
            <a:endParaRPr lang="en-US" sz="1400" dirty="0" smtClean="0">
              <a:latin typeface="Franklin Gothic Book" pitchFamily="34" charset="0"/>
            </a:endParaRPr>
          </a:p>
          <a:p>
            <a:pPr marL="342900" lvl="2" indent="-342900" eaLnBrk="1" fontAlgn="auto" hangingPunct="1">
              <a:spcBef>
                <a:spcPct val="0"/>
              </a:spcBef>
              <a:spcAft>
                <a:spcPts val="0"/>
              </a:spcAft>
              <a:defRPr/>
            </a:pPr>
            <a:endParaRPr lang="en-US" sz="1400" b="1" u="sng" dirty="0" smtClean="0">
              <a:latin typeface="Franklin Gothic Book" pitchFamily="34" charset="0"/>
            </a:endParaRPr>
          </a:p>
          <a:p>
            <a:pPr marL="342900" lvl="2" indent="-342900" eaLnBrk="1" fontAlgn="auto" hangingPunct="1">
              <a:spcBef>
                <a:spcPct val="0"/>
              </a:spcBef>
              <a:spcAft>
                <a:spcPts val="0"/>
              </a:spcAft>
              <a:defRPr/>
            </a:pPr>
            <a:endParaRPr lang="en-US" sz="1250" b="1" u="sng" dirty="0" smtClean="0">
              <a:latin typeface="Franklin Gothic Book" pitchFamily="34" charset="0"/>
            </a:endParaRPr>
          </a:p>
          <a:p>
            <a:pPr marL="0" lvl="2" eaLnBrk="1" fontAlgn="auto" hangingPunct="1">
              <a:spcBef>
                <a:spcPct val="0"/>
              </a:spcBef>
              <a:spcAft>
                <a:spcPts val="0"/>
              </a:spcAft>
              <a:defRPr/>
            </a:pPr>
            <a:r>
              <a:rPr lang="en-US" sz="1250" b="1" u="sng" dirty="0" smtClean="0">
                <a:latin typeface="Franklin Gothic Book" pitchFamily="34" charset="0"/>
              </a:rPr>
              <a:t>Talent Development: </a:t>
            </a:r>
          </a:p>
          <a:p>
            <a:pPr marL="527050" indent="-527050" eaLnBrk="1" fontAlgn="auto" hangingPunct="1">
              <a:spcBef>
                <a:spcPct val="0"/>
              </a:spcBef>
              <a:spcAft>
                <a:spcPts val="0"/>
              </a:spcAft>
              <a:defRPr/>
            </a:pPr>
            <a:r>
              <a:rPr lang="en-US" sz="1250" dirty="0" smtClean="0"/>
              <a:t>In-house leadership Programs:</a:t>
            </a:r>
          </a:p>
          <a:p>
            <a:pPr marL="527050" indent="-527050" eaLnBrk="1" fontAlgn="auto" hangingPunct="1">
              <a:spcBef>
                <a:spcPct val="0"/>
              </a:spcBef>
              <a:spcAft>
                <a:spcPts val="0"/>
              </a:spcAft>
              <a:defRPr/>
            </a:pPr>
            <a:endParaRPr lang="en-US" sz="1250" dirty="0" smtClean="0"/>
          </a:p>
          <a:p>
            <a:pPr marL="228600" indent="-228600" eaLnBrk="1" fontAlgn="auto" hangingPunct="1">
              <a:lnSpc>
                <a:spcPct val="110000"/>
              </a:lnSpc>
              <a:spcBef>
                <a:spcPts val="0"/>
              </a:spcBef>
              <a:spcAft>
                <a:spcPts val="0"/>
              </a:spcAft>
              <a:buFontTx/>
              <a:buAutoNum type="arabicPeriod"/>
              <a:defRPr/>
            </a:pPr>
            <a:r>
              <a:rPr lang="en-US" sz="1250" b="1" dirty="0" smtClean="0">
                <a:solidFill>
                  <a:srgbClr val="2106EA"/>
                </a:solidFill>
                <a:latin typeface="Cambria" pitchFamily="18" charset="0"/>
              </a:rPr>
              <a:t>!Evolve: </a:t>
            </a:r>
            <a:r>
              <a:rPr lang="en-US" sz="1250" dirty="0" smtClean="0">
                <a:latin typeface="Cambria" pitchFamily="18" charset="0"/>
              </a:rPr>
              <a:t>Role Based training inputs for all employees</a:t>
            </a:r>
            <a:r>
              <a:rPr lang="en-US" sz="1250" dirty="0" smtClean="0"/>
              <a:t>. They have helped us to reach out to our team members with respect to their level/role wise development needs. It has, therefore, facilitated Career Stage wise Competency Development. </a:t>
            </a:r>
            <a:r>
              <a:rPr lang="en-US" sz="1250" dirty="0" smtClean="0">
                <a:latin typeface="Cambria" pitchFamily="18" charset="0"/>
              </a:rPr>
              <a:t>Competency development – </a:t>
            </a:r>
            <a:r>
              <a:rPr lang="en-US" sz="1250" b="1" dirty="0" smtClean="0">
                <a:solidFill>
                  <a:srgbClr val="0070C0"/>
                </a:solidFill>
                <a:effectLst>
                  <a:outerShdw blurRad="38100" dist="38100" dir="2700000" algn="tl">
                    <a:srgbClr val="000000">
                      <a:alpha val="43137"/>
                    </a:srgbClr>
                  </a:outerShdw>
                </a:effectLst>
                <a:latin typeface="Cambria" pitchFamily="18" charset="0"/>
              </a:rPr>
              <a:t>4827 </a:t>
            </a:r>
            <a:r>
              <a:rPr lang="en-US" sz="1250" dirty="0" smtClean="0">
                <a:latin typeface="Cambria" pitchFamily="18" charset="0"/>
              </a:rPr>
              <a:t>employees through </a:t>
            </a:r>
            <a:r>
              <a:rPr lang="en-US" sz="1250" b="1" dirty="0" smtClean="0">
                <a:solidFill>
                  <a:srgbClr val="0070C0"/>
                </a:solidFill>
                <a:effectLst>
                  <a:outerShdw blurRad="38100" dist="38100" dir="2700000" algn="tl">
                    <a:srgbClr val="000000">
                      <a:alpha val="43137"/>
                    </a:srgbClr>
                  </a:outerShdw>
                </a:effectLst>
                <a:latin typeface="Cambria" pitchFamily="18" charset="0"/>
              </a:rPr>
              <a:t>357 </a:t>
            </a:r>
            <a:r>
              <a:rPr lang="en-US" sz="1250" dirty="0" smtClean="0">
                <a:latin typeface="Cambria" pitchFamily="18" charset="0"/>
              </a:rPr>
              <a:t>programs</a:t>
            </a:r>
            <a:endParaRPr lang="en-US" sz="1250" dirty="0" smtClean="0"/>
          </a:p>
          <a:p>
            <a:pPr marL="228600" indent="-228600" eaLnBrk="1" fontAlgn="auto" hangingPunct="1">
              <a:lnSpc>
                <a:spcPct val="110000"/>
              </a:lnSpc>
              <a:spcBef>
                <a:spcPts val="0"/>
              </a:spcBef>
              <a:spcAft>
                <a:spcPts val="0"/>
              </a:spcAft>
              <a:buFontTx/>
              <a:buAutoNum type="arabicPeriod"/>
              <a:defRPr/>
            </a:pPr>
            <a:r>
              <a:rPr lang="en-US" sz="1250" b="1" dirty="0" smtClean="0"/>
              <a:t>!Disha</a:t>
            </a:r>
            <a:r>
              <a:rPr lang="en-US" sz="1250" dirty="0" smtClean="0"/>
              <a:t>: Change Management is an important part of Leadership Management. The Coaching Skills programme is aimed at equipping our Leaders with capability to guide larger team members improve from their current situation and proactively change for the better. A lot of HoDs have started the Coaching practice in their Circles and the movement is catching on. </a:t>
            </a:r>
            <a:r>
              <a:rPr lang="en-US" sz="1250" b="1" dirty="0" smtClean="0">
                <a:latin typeface="Cambria" pitchFamily="18" charset="0"/>
              </a:rPr>
              <a:t>52 HODs </a:t>
            </a:r>
            <a:r>
              <a:rPr lang="en-US" sz="1250" dirty="0" smtClean="0">
                <a:latin typeface="Cambria" pitchFamily="18" charset="0"/>
              </a:rPr>
              <a:t>attended the 2 day coaching skills program</a:t>
            </a:r>
            <a:endParaRPr lang="en-US" sz="1250" dirty="0" smtClean="0"/>
          </a:p>
          <a:p>
            <a:pPr marL="228600" indent="-228600" eaLnBrk="1" fontAlgn="auto" hangingPunct="1">
              <a:lnSpc>
                <a:spcPct val="110000"/>
              </a:lnSpc>
              <a:spcBef>
                <a:spcPts val="0"/>
              </a:spcBef>
              <a:spcAft>
                <a:spcPts val="0"/>
              </a:spcAft>
              <a:buFontTx/>
              <a:buAutoNum type="arabicPeriod"/>
              <a:defRPr/>
            </a:pPr>
            <a:r>
              <a:rPr lang="en-US" sz="1250" b="1" dirty="0" smtClean="0"/>
              <a:t>ISABS &amp;</a:t>
            </a:r>
            <a:r>
              <a:rPr lang="en-US" sz="1250" dirty="0" smtClean="0"/>
              <a:t> </a:t>
            </a:r>
            <a:r>
              <a:rPr lang="en-US" sz="1250" b="1" dirty="0" smtClean="0"/>
              <a:t>Parivartan</a:t>
            </a:r>
            <a:r>
              <a:rPr lang="en-US" sz="1250" dirty="0" smtClean="0"/>
              <a:t>: Aimed at helping a person overcome internal conflicts and take charge of self as well as immediate environment. In Parivartan 90 day closure of 58 employees has been achieved effectively and employees have reported improvement. Employees upto the level of DGM are encouraged to participate in Parivartan and GM and above are nominated for ISABS. Parivartan: 59 participants attended Parivartan and 58 (30 of FY-10 &amp; 28 of FY-11) participants closed their action plan successfully</a:t>
            </a:r>
            <a:r>
              <a:rPr lang="en-US" sz="1250" b="1" dirty="0" smtClean="0"/>
              <a:t> </a:t>
            </a:r>
            <a:endParaRPr lang="en-US" sz="1250" dirty="0" smtClean="0"/>
          </a:p>
          <a:p>
            <a:pPr marL="228600" indent="-228600" eaLnBrk="1" fontAlgn="auto" hangingPunct="1">
              <a:lnSpc>
                <a:spcPct val="110000"/>
              </a:lnSpc>
              <a:spcBef>
                <a:spcPts val="0"/>
              </a:spcBef>
              <a:spcAft>
                <a:spcPts val="0"/>
              </a:spcAft>
              <a:buFontTx/>
              <a:buAutoNum type="arabicPeriod"/>
              <a:defRPr/>
            </a:pPr>
            <a:r>
              <a:rPr lang="en-US" sz="1250" b="1" dirty="0" smtClean="0"/>
              <a:t>Business Trainings:</a:t>
            </a:r>
            <a:r>
              <a:rPr lang="en-US" sz="1250" dirty="0" smtClean="0"/>
              <a:t> MNP &amp; 3G: Have helped employees especially in Sales Function become conversant with the concept and application. Since we leveraged our internal content creation and execution capability the turn around was fast and we could cover the employees without incurring substantial cost.</a:t>
            </a:r>
          </a:p>
          <a:p>
            <a:pPr marL="228600" indent="-228600" eaLnBrk="1" fontAlgn="auto" hangingPunct="1">
              <a:lnSpc>
                <a:spcPct val="110000"/>
              </a:lnSpc>
              <a:spcBef>
                <a:spcPts val="0"/>
              </a:spcBef>
              <a:spcAft>
                <a:spcPts val="0"/>
              </a:spcAft>
              <a:buFontTx/>
              <a:buAutoNum type="arabicPeriod"/>
              <a:defRPr/>
            </a:pPr>
            <a:r>
              <a:rPr lang="en-US" sz="1250" b="1" dirty="0" smtClean="0"/>
              <a:t>Sales Training</a:t>
            </a:r>
            <a:r>
              <a:rPr lang="en-US" sz="1250" dirty="0" smtClean="0"/>
              <a:t>: Has become an integral part of Circle Sales Function. The CSTMs based on inputs from Sales Leadership Team and also monthly Sales Review are able to plan trainings that meet the local requirement. The content is internally available which gets customized as per requirement. Further, product trainings/refreshers as well as snippets for channel have helped in increasing the knowledge and skill level of the frontline teams.</a:t>
            </a:r>
          </a:p>
          <a:p>
            <a:pPr marL="527050" indent="-527050" eaLnBrk="1" fontAlgn="auto" hangingPunct="1">
              <a:spcBef>
                <a:spcPct val="0"/>
              </a:spcBef>
              <a:spcAft>
                <a:spcPts val="0"/>
              </a:spcAft>
              <a:defRPr/>
            </a:pPr>
            <a:endParaRPr lang="en-US" sz="1250" dirty="0" smtClean="0"/>
          </a:p>
          <a:p>
            <a:pPr marL="527050" indent="-527050" eaLnBrk="1" fontAlgn="auto" hangingPunct="1">
              <a:spcBef>
                <a:spcPct val="0"/>
              </a:spcBef>
              <a:spcAft>
                <a:spcPts val="0"/>
              </a:spcAft>
              <a:defRPr/>
            </a:pPr>
            <a:r>
              <a:rPr lang="en-US" sz="1250" b="1" dirty="0" smtClean="0"/>
              <a:t>Details</a:t>
            </a:r>
          </a:p>
          <a:p>
            <a:pPr marL="527050" indent="-527050" eaLnBrk="1" fontAlgn="auto" hangingPunct="1">
              <a:spcBef>
                <a:spcPct val="0"/>
              </a:spcBef>
              <a:spcAft>
                <a:spcPts val="0"/>
              </a:spcAft>
              <a:buFontTx/>
              <a:buChar char="•"/>
              <a:defRPr/>
            </a:pPr>
            <a:r>
              <a:rPr lang="en-US" sz="1250" dirty="0" smtClean="0"/>
              <a:t>Grid: no of programs 357, no of participants 4827, Training mandays 8093</a:t>
            </a:r>
          </a:p>
          <a:p>
            <a:pPr marL="527050" indent="-527050" eaLnBrk="1" fontAlgn="auto" hangingPunct="1">
              <a:spcBef>
                <a:spcPct val="0"/>
              </a:spcBef>
              <a:spcAft>
                <a:spcPts val="0"/>
              </a:spcAft>
              <a:buFontTx/>
              <a:buChar char="•"/>
              <a:defRPr/>
            </a:pPr>
            <a:r>
              <a:rPr lang="en-US" sz="1250" dirty="0" smtClean="0"/>
              <a:t>Management School: 62 DGM &amp; Sr. Managers covered</a:t>
            </a:r>
          </a:p>
          <a:p>
            <a:pPr marL="527050" indent="-527050" eaLnBrk="1" fontAlgn="auto" hangingPunct="1">
              <a:spcBef>
                <a:spcPct val="0"/>
              </a:spcBef>
              <a:spcAft>
                <a:spcPts val="0"/>
              </a:spcAft>
              <a:buFontTx/>
              <a:buChar char="•"/>
              <a:defRPr/>
            </a:pPr>
            <a:r>
              <a:rPr lang="en-US" sz="1250" dirty="0" smtClean="0"/>
              <a:t>Saksham: 117 Managers &amp; Asst. Managers covered</a:t>
            </a:r>
          </a:p>
          <a:p>
            <a:pPr marL="527050" indent="-527050" eaLnBrk="1" fontAlgn="auto" hangingPunct="1">
              <a:spcBef>
                <a:spcPct val="0"/>
              </a:spcBef>
              <a:spcAft>
                <a:spcPts val="0"/>
              </a:spcAft>
              <a:buFont typeface="Calibri" pitchFamily="34" charset="0"/>
              <a:buAutoNum type="arabicPeriod"/>
              <a:defRPr/>
            </a:pPr>
            <a:r>
              <a:rPr lang="en-US" sz="1250" b="1" dirty="0" smtClean="0"/>
              <a:t>Corporate Theatre</a:t>
            </a:r>
            <a:r>
              <a:rPr lang="en-US" sz="1250" dirty="0" smtClean="0"/>
              <a:t> initiated  and rolled out internally</a:t>
            </a:r>
          </a:p>
          <a:p>
            <a:pPr marL="527050" indent="-527050" eaLnBrk="1" fontAlgn="auto" hangingPunct="1">
              <a:spcBef>
                <a:spcPct val="0"/>
              </a:spcBef>
              <a:spcAft>
                <a:spcPts val="0"/>
              </a:spcAft>
              <a:buFont typeface="Calibri" pitchFamily="34" charset="0"/>
              <a:buAutoNum type="arabicPeriod"/>
              <a:defRPr/>
            </a:pPr>
            <a:r>
              <a:rPr lang="en-US" sz="1250" b="1" dirty="0" smtClean="0"/>
              <a:t>Internal Development Assessment Centre</a:t>
            </a:r>
            <a:r>
              <a:rPr lang="en-US" sz="1250" dirty="0" smtClean="0"/>
              <a:t>: Trained and developed 5 new internal DAC assessors</a:t>
            </a:r>
          </a:p>
          <a:p>
            <a:pPr marL="527050" indent="-527050" eaLnBrk="1" fontAlgn="auto" hangingPunct="1">
              <a:spcBef>
                <a:spcPct val="0"/>
              </a:spcBef>
              <a:spcAft>
                <a:spcPts val="0"/>
              </a:spcAft>
              <a:buFont typeface="Calibri" pitchFamily="34" charset="0"/>
              <a:buAutoNum type="arabicPeriod"/>
              <a:defRPr/>
            </a:pPr>
            <a:r>
              <a:rPr lang="en-US" sz="1250" b="1" dirty="0" smtClean="0"/>
              <a:t>Created and implemented internal DAC</a:t>
            </a:r>
            <a:r>
              <a:rPr lang="en-US" sz="1250" dirty="0" smtClean="0"/>
              <a:t>: 3 Sales heads identified from the process</a:t>
            </a:r>
          </a:p>
          <a:p>
            <a:pPr marL="527050" indent="-527050" eaLnBrk="1" fontAlgn="auto" hangingPunct="1">
              <a:spcBef>
                <a:spcPct val="0"/>
              </a:spcBef>
              <a:spcAft>
                <a:spcPts val="0"/>
              </a:spcAft>
              <a:buFont typeface="Calibri" pitchFamily="34" charset="0"/>
              <a:buAutoNum type="arabicPeriod"/>
              <a:defRPr/>
            </a:pPr>
            <a:r>
              <a:rPr lang="en-US" sz="1250" dirty="0" smtClean="0"/>
              <a:t>Ran successfully Learning &amp; Development Week nationally with focus on show casing MDF &amp; Sales training offerings</a:t>
            </a:r>
          </a:p>
          <a:p>
            <a:pPr marL="527050" indent="-527050" eaLnBrk="1" fontAlgn="auto" hangingPunct="1">
              <a:lnSpc>
                <a:spcPct val="80000"/>
              </a:lnSpc>
              <a:spcBef>
                <a:spcPct val="0"/>
              </a:spcBef>
              <a:spcAft>
                <a:spcPts val="0"/>
              </a:spcAft>
              <a:defRPr/>
            </a:pPr>
            <a:r>
              <a:rPr lang="en-US" sz="1250" b="1" dirty="0" smtClean="0"/>
              <a:t>E learning: </a:t>
            </a:r>
          </a:p>
          <a:p>
            <a:pPr marL="527050" indent="-527050" eaLnBrk="1" fontAlgn="auto" hangingPunct="1">
              <a:lnSpc>
                <a:spcPct val="80000"/>
              </a:lnSpc>
              <a:spcBef>
                <a:spcPct val="0"/>
              </a:spcBef>
              <a:spcAft>
                <a:spcPts val="0"/>
              </a:spcAft>
              <a:buFontTx/>
              <a:buChar char="•"/>
              <a:defRPr/>
            </a:pPr>
            <a:r>
              <a:rPr lang="en-US" sz="1250" dirty="0" smtClean="0"/>
              <a:t>No of unique users: 1,935 (till date 7,242)</a:t>
            </a:r>
          </a:p>
          <a:p>
            <a:pPr marL="527050" indent="-527050" eaLnBrk="1" fontAlgn="auto" hangingPunct="1">
              <a:lnSpc>
                <a:spcPct val="80000"/>
              </a:lnSpc>
              <a:spcBef>
                <a:spcPct val="0"/>
              </a:spcBef>
              <a:spcAft>
                <a:spcPts val="0"/>
              </a:spcAft>
              <a:buFontTx/>
              <a:buChar char="•"/>
              <a:defRPr/>
            </a:pPr>
            <a:r>
              <a:rPr lang="en-US" sz="1250" dirty="0" smtClean="0"/>
              <a:t>No of courses completed: 13,215 courses</a:t>
            </a:r>
          </a:p>
          <a:p>
            <a:pPr marL="527050" indent="-527050" eaLnBrk="1" fontAlgn="auto" hangingPunct="1">
              <a:lnSpc>
                <a:spcPct val="80000"/>
              </a:lnSpc>
              <a:spcBef>
                <a:spcPct val="0"/>
              </a:spcBef>
              <a:spcAft>
                <a:spcPts val="0"/>
              </a:spcAft>
              <a:buFontTx/>
              <a:buChar char="•"/>
              <a:defRPr/>
            </a:pPr>
            <a:r>
              <a:rPr lang="en-US" sz="1250" dirty="0" smtClean="0">
                <a:solidFill>
                  <a:srgbClr val="FFFF00"/>
                </a:solidFill>
              </a:rPr>
              <a:t>~98% </a:t>
            </a:r>
            <a:r>
              <a:rPr lang="en-US" sz="1250" dirty="0" smtClean="0"/>
              <a:t>of employees registered in Gyanodaya</a:t>
            </a:r>
          </a:p>
          <a:p>
            <a:pPr marL="527050" indent="-527050" eaLnBrk="1" fontAlgn="auto" hangingPunct="1">
              <a:lnSpc>
                <a:spcPct val="80000"/>
              </a:lnSpc>
              <a:spcBef>
                <a:spcPct val="0"/>
              </a:spcBef>
              <a:spcAft>
                <a:spcPts val="0"/>
              </a:spcAft>
              <a:buFontTx/>
              <a:buChar char="•"/>
              <a:defRPr/>
            </a:pPr>
            <a:r>
              <a:rPr lang="en-US" sz="1250" dirty="0" smtClean="0">
                <a:latin typeface="Cambria" pitchFamily="18" charset="0"/>
              </a:rPr>
              <a:t>Virtual pool of trainers to broad base training execution</a:t>
            </a:r>
          </a:p>
          <a:p>
            <a:pPr marL="527050" indent="-527050" eaLnBrk="1" fontAlgn="auto" hangingPunct="1">
              <a:spcBef>
                <a:spcPct val="0"/>
              </a:spcBef>
              <a:spcAft>
                <a:spcPts val="0"/>
              </a:spcAft>
              <a:buFontTx/>
              <a:buChar char="•"/>
              <a:defRPr/>
            </a:pPr>
            <a:r>
              <a:rPr lang="en-US" sz="1250" dirty="0" smtClean="0"/>
              <a:t>Change Readiness: </a:t>
            </a:r>
            <a:r>
              <a:rPr lang="en-US" sz="1250" dirty="0" smtClean="0">
                <a:latin typeface="Cambria" pitchFamily="18" charset="0"/>
              </a:rPr>
              <a:t>Training of employees, field Sales force &amp;  Channel partners to educate the customers on new services viz. 3G, MNP</a:t>
            </a:r>
            <a:endParaRPr lang="en-US" sz="1250" dirty="0" smtClean="0"/>
          </a:p>
        </p:txBody>
      </p:sp>
      <p:sp>
        <p:nvSpPr>
          <p:cNvPr id="129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60FD43-3FA8-4D2C-90DA-38AABB339E6D}"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6F947D-5E82-4E7C-8617-E2A822EA0F1D}" type="slidenum">
              <a:rPr lang="en-US" smtClean="0"/>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Aggressive Growth Strategies:</a:t>
            </a:r>
          </a:p>
          <a:p>
            <a:pPr lvl="2" eaLnBrk="1" hangingPunct="1">
              <a:buFont typeface="Wingdings" pitchFamily="2" charset="2"/>
              <a:buChar char="ü"/>
              <a:defRPr/>
            </a:pPr>
            <a:r>
              <a:rPr lang="en-US" dirty="0" smtClean="0">
                <a:latin typeface="Arial" pitchFamily="34" charset="0"/>
                <a:cs typeface="Arial" pitchFamily="34" charset="0"/>
              </a:rPr>
              <a:t>Mergers or acquisitions increase the need for leaders who can manage assimilation and change. </a:t>
            </a:r>
          </a:p>
          <a:p>
            <a:pPr lvl="2" eaLnBrk="1" hangingPunct="1">
              <a:buFont typeface="Wingdings" pitchFamily="2" charset="2"/>
              <a:buChar char="ü"/>
              <a:defRPr/>
            </a:pPr>
            <a:r>
              <a:rPr lang="en-US" dirty="0" smtClean="0">
                <a:latin typeface="Arial" pitchFamily="34" charset="0"/>
                <a:cs typeface="Arial" pitchFamily="34" charset="0"/>
              </a:rPr>
              <a:t>Strategies that revolve around innovation require risk-intelligent leaders who are creative thinkers. </a:t>
            </a:r>
          </a:p>
          <a:p>
            <a:pPr lvl="2" eaLnBrk="1" hangingPunct="1">
              <a:buFont typeface="Wingdings" pitchFamily="2" charset="2"/>
              <a:buChar char="ü"/>
              <a:defRPr/>
            </a:pPr>
            <a:r>
              <a:rPr lang="en-US" dirty="0" smtClean="0">
                <a:latin typeface="Arial" pitchFamily="34" charset="0"/>
                <a:cs typeface="Arial" pitchFamily="34" charset="0"/>
              </a:rPr>
              <a:t>Global expansion, increases demand for culturally aware leaders </a:t>
            </a:r>
          </a:p>
          <a:p>
            <a:pPr lvl="2" eaLnBrk="1" hangingPunct="1">
              <a:buFont typeface="Wingdings" pitchFamily="2" charset="2"/>
              <a:buNone/>
              <a:defRPr/>
            </a:pPr>
            <a:endParaRPr lang="en-US" dirty="0" smtClean="0"/>
          </a:p>
          <a:p>
            <a:pPr eaLnBrk="1" hangingPunct="1">
              <a:defRPr/>
            </a:pPr>
            <a:r>
              <a:rPr lang="en-US" dirty="0" smtClean="0"/>
              <a:t> Higher expectations on leadership development:</a:t>
            </a:r>
          </a:p>
          <a:p>
            <a:pPr eaLnBrk="1" hangingPunct="1">
              <a:defRPr/>
            </a:pPr>
            <a:r>
              <a:rPr lang="en-US" dirty="0" smtClean="0"/>
              <a:t>	What is the business value of your current approach to leadership development? </a:t>
            </a:r>
          </a:p>
          <a:p>
            <a:pPr eaLnBrk="1" hangingPunct="1">
              <a:defRPr/>
            </a:pPr>
            <a:r>
              <a:rPr lang="en-US" dirty="0" smtClean="0"/>
              <a:t>	Does your development </a:t>
            </a:r>
            <a:r>
              <a:rPr lang="en-US" dirty="0" err="1" smtClean="0"/>
              <a:t>st</a:t>
            </a:r>
            <a:r>
              <a:rPr lang="en-US" dirty="0" smtClean="0"/>
              <a:t> </a:t>
            </a:r>
            <a:r>
              <a:rPr lang="en-US" dirty="0" err="1" smtClean="0"/>
              <a:t>rategy</a:t>
            </a:r>
            <a:r>
              <a:rPr lang="en-US" dirty="0" smtClean="0"/>
              <a:t> uncover hidden talent in your organization to identify the full array of future leaders? </a:t>
            </a:r>
          </a:p>
          <a:p>
            <a:pPr eaLnBrk="1" hangingPunct="1">
              <a:defRPr/>
            </a:pPr>
            <a:r>
              <a:rPr lang="en-US" dirty="0" smtClean="0"/>
              <a:t>	As more companies look for tangible business results, leadership development programs are finding themselves increasingly under the microscope</a:t>
            </a:r>
          </a:p>
          <a:p>
            <a:pPr eaLnBrk="1" hangingPunct="1">
              <a:defRPr/>
            </a:pPr>
            <a:endParaRPr lang="en-US" dirty="0" smtClean="0"/>
          </a:p>
          <a:p>
            <a:pPr eaLnBrk="1" hangingPunct="1">
              <a:defRPr/>
            </a:pPr>
            <a:r>
              <a:rPr lang="en-US" dirty="0" smtClean="0"/>
              <a:t>Generational shift:</a:t>
            </a:r>
          </a:p>
          <a:p>
            <a:pPr eaLnBrk="1" hangingPunct="1">
              <a:defRPr/>
            </a:pPr>
            <a:r>
              <a:rPr lang="en-US" dirty="0" smtClean="0"/>
              <a:t>	And while external factors certainly play a big part in driving those differences, companies have the opportunity to shape those 	expectations, too. Whether focused on career options, global mobility, total rewards, or all of the above, new leaders need new ways 	to navigate the Corporate Lattice surrounding them.</a:t>
            </a:r>
          </a:p>
          <a:p>
            <a:pPr eaLnBrk="1" hangingPunct="1">
              <a:defRPr/>
            </a:pPr>
            <a:endParaRPr lang="en-US" dirty="0"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ACDE30-B98B-4392-8141-AF21B35111EF}"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wrap="square" numCol="1" anchor="t" anchorCtr="0" compatLnSpc="1">
            <a:prstTxWarp prst="textNoShape">
              <a:avLst/>
            </a:prstTxWarp>
          </a:bodyPr>
          <a:lstStyle/>
          <a:p>
            <a:pPr eaLnBrk="1" fontAlgn="auto" hangingPunct="1">
              <a:spcBef>
                <a:spcPct val="0"/>
              </a:spcBef>
              <a:spcAft>
                <a:spcPts val="0"/>
              </a:spcAft>
              <a:defRPr/>
            </a:pPr>
            <a:r>
              <a:rPr lang="en-US" b="1" dirty="0" smtClean="0"/>
              <a:t>Talent Management:</a:t>
            </a:r>
          </a:p>
          <a:p>
            <a:pPr marL="233657" indent="-233657" eaLnBrk="1" fontAlgn="auto" hangingPunct="1">
              <a:spcBef>
                <a:spcPct val="0"/>
              </a:spcBef>
              <a:spcAft>
                <a:spcPts val="0"/>
              </a:spcAft>
              <a:buFontTx/>
              <a:buAutoNum type="arabicPeriod"/>
              <a:defRPr/>
            </a:pPr>
            <a:r>
              <a:rPr lang="en-US" dirty="0" smtClean="0"/>
              <a:t>211 Talent Pool (existing, since 2008)</a:t>
            </a:r>
          </a:p>
          <a:p>
            <a:pPr marL="233657" indent="-233657" eaLnBrk="1" fontAlgn="auto" hangingPunct="1">
              <a:spcBef>
                <a:spcPct val="0"/>
              </a:spcBef>
              <a:spcAft>
                <a:spcPts val="0"/>
              </a:spcAft>
              <a:buFontTx/>
              <a:buAutoNum type="arabicPeriod"/>
              <a:defRPr/>
            </a:pPr>
            <a:r>
              <a:rPr lang="en-US" dirty="0" smtClean="0"/>
              <a:t>Low attrition - 27 attrition (since 2008, Attrition: ~12:8%)</a:t>
            </a:r>
          </a:p>
          <a:p>
            <a:pPr marL="233657" indent="-233657" eaLnBrk="1" fontAlgn="auto" hangingPunct="1">
              <a:spcBef>
                <a:spcPct val="0"/>
              </a:spcBef>
              <a:spcAft>
                <a:spcPts val="0"/>
              </a:spcAft>
              <a:buFontTx/>
              <a:buAutoNum type="arabicPeriod"/>
              <a:defRPr/>
            </a:pPr>
            <a:r>
              <a:rPr lang="en-US" dirty="0" smtClean="0"/>
              <a:t>Growth opportunities with 119 Talent Pool movements out of the 211 talent pool members (56% movements)</a:t>
            </a:r>
          </a:p>
          <a:p>
            <a:pPr marL="231115" indent="-231115" eaLnBrk="1" fontAlgn="auto" hangingPunct="1">
              <a:spcBef>
                <a:spcPts val="0"/>
              </a:spcBef>
              <a:spcAft>
                <a:spcPts val="0"/>
              </a:spcAft>
              <a:buFontTx/>
              <a:buAutoNum type="arabicPeriod"/>
              <a:defRPr/>
            </a:pPr>
            <a:r>
              <a:rPr lang="en-US" dirty="0" smtClean="0"/>
              <a:t>FY09-10 Inter-circle movements = 871, Intra-circle movements = 429</a:t>
            </a:r>
          </a:p>
          <a:p>
            <a:pPr marL="228600" indent="-228600" eaLnBrk="1" fontAlgn="auto" hangingPunct="1">
              <a:spcBef>
                <a:spcPts val="0"/>
              </a:spcBef>
              <a:spcAft>
                <a:spcPts val="0"/>
              </a:spcAft>
              <a:buFontTx/>
              <a:buAutoNum type="arabicPeriod" startAt="5"/>
              <a:defRPr/>
            </a:pPr>
            <a:r>
              <a:rPr lang="en-US" dirty="0" smtClean="0"/>
              <a:t>FY10-11 Inter Circle movements =  309, Intra Circle movemens = 632</a:t>
            </a:r>
          </a:p>
          <a:p>
            <a:pPr marL="228600" indent="-228600" eaLnBrk="1" fontAlgn="auto" hangingPunct="1">
              <a:spcBef>
                <a:spcPts val="0"/>
              </a:spcBef>
              <a:spcAft>
                <a:spcPts val="0"/>
              </a:spcAft>
              <a:buFontTx/>
              <a:buAutoNum type="arabicPeriod" startAt="5"/>
              <a:defRPr/>
            </a:pPr>
            <a:r>
              <a:rPr lang="en-US" dirty="0" smtClean="0"/>
              <a:t>Regular Talent reviews done</a:t>
            </a:r>
          </a:p>
          <a:p>
            <a:pPr marL="231115" indent="-231115" eaLnBrk="1" fontAlgn="auto" hangingPunct="1">
              <a:spcBef>
                <a:spcPts val="0"/>
              </a:spcBef>
              <a:spcAft>
                <a:spcPts val="0"/>
              </a:spcAft>
              <a:buFontTx/>
              <a:buAutoNum type="arabicPeriod"/>
              <a:defRPr/>
            </a:pPr>
            <a:endParaRPr lang="en-US" dirty="0" smtClean="0"/>
          </a:p>
          <a:p>
            <a:pPr marL="231115" indent="-231115" eaLnBrk="1" fontAlgn="auto" hangingPunct="1">
              <a:spcBef>
                <a:spcPts val="0"/>
              </a:spcBef>
              <a:spcAft>
                <a:spcPts val="0"/>
              </a:spcAft>
              <a:defRPr/>
            </a:pPr>
            <a:r>
              <a:rPr lang="en-US" b="1" dirty="0" smtClean="0"/>
              <a:t>!NVEST:</a:t>
            </a:r>
            <a:r>
              <a:rPr lang="en-US" dirty="0" smtClean="0"/>
              <a:t> </a:t>
            </a:r>
          </a:p>
          <a:p>
            <a:pPr marL="231115" indent="-231115" eaLnBrk="1" fontAlgn="auto" hangingPunct="1">
              <a:spcBef>
                <a:spcPts val="0"/>
              </a:spcBef>
              <a:spcAft>
                <a:spcPts val="0"/>
              </a:spcAft>
              <a:defRPr/>
            </a:pPr>
            <a:r>
              <a:rPr lang="en-US" dirty="0" smtClean="0"/>
              <a:t>This aimed towards strengthen the current Performance Management System and focus on the career discussion</a:t>
            </a:r>
          </a:p>
          <a:p>
            <a:pPr marL="231115" indent="-231115" eaLnBrk="1" fontAlgn="auto" hangingPunct="1">
              <a:spcBef>
                <a:spcPts val="0"/>
              </a:spcBef>
              <a:spcAft>
                <a:spcPts val="0"/>
              </a:spcAft>
              <a:defRPr/>
            </a:pPr>
            <a:r>
              <a:rPr lang="en-US" dirty="0" smtClean="0"/>
              <a:t>between the employees and their managers. The initiative provides an opportunity to an employee to plan and work </a:t>
            </a:r>
          </a:p>
          <a:p>
            <a:pPr marL="231115" indent="-231115" eaLnBrk="1" fontAlgn="auto" hangingPunct="1">
              <a:spcBef>
                <a:spcPts val="0"/>
              </a:spcBef>
              <a:spcAft>
                <a:spcPts val="0"/>
              </a:spcAft>
              <a:defRPr/>
            </a:pPr>
            <a:r>
              <a:rPr lang="en-US" dirty="0" smtClean="0"/>
              <a:t>on his/her career development. The manager &amp; organization will facilitate in this capability development plan.</a:t>
            </a:r>
          </a:p>
          <a:p>
            <a:pPr marL="231115" indent="-231115" eaLnBrk="1" fontAlgn="auto" hangingPunct="1">
              <a:spcBef>
                <a:spcPts val="0"/>
              </a:spcBef>
              <a:spcAft>
                <a:spcPts val="0"/>
              </a:spcAft>
              <a:defRPr/>
            </a:pPr>
            <a:endParaRPr lang="en-US" dirty="0" smtClean="0"/>
          </a:p>
          <a:p>
            <a:pPr marL="231115" indent="-231115" eaLnBrk="1" fontAlgn="auto" hangingPunct="1">
              <a:spcBef>
                <a:spcPts val="0"/>
              </a:spcBef>
              <a:spcAft>
                <a:spcPts val="0"/>
              </a:spcAft>
              <a:buFontTx/>
              <a:buAutoNum type="arabicPeriod"/>
              <a:defRPr/>
            </a:pPr>
            <a:endParaRPr lang="en-US" dirty="0"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64F19A-785C-4661-9F6B-1A430706094A}" type="slidenum">
              <a:rPr lang="en-US" smtClean="0"/>
              <a:pPr/>
              <a:t>51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en-US" smtClean="0">
                <a:latin typeface="Futura Bk BT"/>
              </a:rPr>
              <a:t>Life Unlimited provides free &amp; confidential counselling support to our employees and their families to address and resolve everyday life issues that are important for them. 20 Circle Wellness Champions are trained for the implementation of the Life Unlimited and in turn create network of internal Wellness Champion to ensure the wellbeing of each employee </a:t>
            </a:r>
          </a:p>
          <a:p>
            <a:pPr algn="just" eaLnBrk="1" hangingPunct="1">
              <a:spcBef>
                <a:spcPct val="0"/>
              </a:spcBef>
            </a:pPr>
            <a:r>
              <a:rPr lang="en-US" smtClean="0">
                <a:latin typeface="Futura Bk BT"/>
              </a:rPr>
              <a:t>Highest no. of registrations out of all group companies</a:t>
            </a:r>
          </a:p>
          <a:p>
            <a:pPr algn="just" eaLnBrk="1" hangingPunct="1">
              <a:spcBef>
                <a:spcPct val="0"/>
              </a:spcBef>
            </a:pPr>
            <a:r>
              <a:rPr lang="en-US" b="1" smtClean="0">
                <a:latin typeface="Futura Bk BT"/>
              </a:rPr>
              <a:t>FY10-11</a:t>
            </a:r>
          </a:p>
          <a:p>
            <a:pPr eaLnBrk="1" hangingPunct="1">
              <a:spcBef>
                <a:spcPct val="0"/>
              </a:spcBef>
            </a:pPr>
            <a:r>
              <a:rPr lang="en-US" b="1" smtClean="0"/>
              <a:t>Registrations - 1699</a:t>
            </a:r>
            <a:endParaRPr lang="en-US" smtClean="0"/>
          </a:p>
          <a:p>
            <a:pPr eaLnBrk="1" hangingPunct="1">
              <a:spcBef>
                <a:spcPct val="0"/>
              </a:spcBef>
            </a:pPr>
            <a:r>
              <a:rPr lang="en-US" b="1" smtClean="0"/>
              <a:t>Counseling - 157</a:t>
            </a:r>
            <a:endParaRPr lang="en-US" smtClean="0"/>
          </a:p>
          <a:p>
            <a:pPr eaLnBrk="1" hangingPunct="1">
              <a:spcBef>
                <a:spcPct val="0"/>
              </a:spcBef>
            </a:pPr>
            <a:r>
              <a:rPr lang="en-US" b="1" smtClean="0"/>
              <a:t>Self Assessment - 1203</a:t>
            </a:r>
            <a:endParaRPr lang="en-US" smtClean="0"/>
          </a:p>
          <a:p>
            <a:pPr eaLnBrk="1" hangingPunct="1">
              <a:spcBef>
                <a:spcPct val="0"/>
              </a:spcBef>
            </a:pPr>
            <a:r>
              <a:rPr lang="en-US" b="1" smtClean="0"/>
              <a:t>Articles Read - 2253</a:t>
            </a:r>
            <a:endParaRPr lang="en-US" smtClean="0"/>
          </a:p>
          <a:p>
            <a:pPr algn="just" eaLnBrk="1" hangingPunct="1">
              <a:spcBef>
                <a:spcPct val="0"/>
              </a:spcBef>
            </a:pPr>
            <a:endParaRPr lang="en-US" smtClean="0">
              <a:latin typeface="Futura Bk BT"/>
            </a:endParaRPr>
          </a:p>
        </p:txBody>
      </p:sp>
      <p:sp>
        <p:nvSpPr>
          <p:cNvPr id="132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F4FC07-5A1F-4703-B36B-DB657B78341D}"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r>
              <a:rPr lang="en-US" dirty="0" smtClean="0"/>
              <a:t>2 Idea employees were selected post a rigorous selection process in Teach for India – ABG led intervention wherein ABG employees get a chance to teach underprivileged children for 2 years as part of </a:t>
            </a:r>
            <a:r>
              <a:rPr lang="en-US" dirty="0" err="1" smtClean="0"/>
              <a:t>secondment</a:t>
            </a:r>
            <a:r>
              <a:rPr lang="en-US" dirty="0" smtClean="0"/>
              <a:t> to the said foundation</a:t>
            </a:r>
          </a:p>
          <a:p>
            <a:pPr eaLnBrk="1" fontAlgn="auto" hangingPunct="1">
              <a:spcBef>
                <a:spcPts val="0"/>
              </a:spcBef>
              <a:spcAft>
                <a:spcPts val="0"/>
              </a:spcAft>
              <a:defRPr/>
            </a:pPr>
            <a:r>
              <a:rPr lang="en-US" dirty="0" smtClean="0"/>
              <a:t>Give India – Rolled out in ~250 idea employees volunteered</a:t>
            </a:r>
          </a:p>
          <a:p>
            <a:pPr marL="231115" indent="-231115" eaLnBrk="1" fontAlgn="auto" hangingPunct="1">
              <a:spcBef>
                <a:spcPts val="0"/>
              </a:spcBef>
              <a:spcAft>
                <a:spcPts val="0"/>
              </a:spcAft>
              <a:buFontTx/>
              <a:buAutoNum type="arabicPeriod"/>
              <a:defRPr/>
            </a:pPr>
            <a:r>
              <a:rPr lang="en-US" b="1" dirty="0" smtClean="0"/>
              <a:t>“Bus </a:t>
            </a:r>
            <a:r>
              <a:rPr lang="en-US" b="1" dirty="0" err="1" smtClean="0"/>
              <a:t>Karo</a:t>
            </a:r>
            <a:r>
              <a:rPr lang="en-US" b="1" dirty="0" smtClean="0"/>
              <a:t>”: Reach your workplace, the green way:</a:t>
            </a:r>
          </a:p>
          <a:p>
            <a:pPr marL="231115" indent="-231115" eaLnBrk="1" fontAlgn="auto" hangingPunct="1">
              <a:spcBef>
                <a:spcPts val="0"/>
              </a:spcBef>
              <a:spcAft>
                <a:spcPts val="0"/>
              </a:spcAft>
              <a:buFontTx/>
              <a:buAutoNum type="arabicPeriod"/>
              <a:defRPr/>
            </a:pPr>
            <a:r>
              <a:rPr lang="en-US" dirty="0" smtClean="0"/>
              <a:t>Monthly Voluntary Contribution from each employee towards a noble cause</a:t>
            </a:r>
          </a:p>
          <a:p>
            <a:pPr marL="231115" indent="-231115" eaLnBrk="1" fontAlgn="auto" hangingPunct="1">
              <a:spcBef>
                <a:spcPts val="0"/>
              </a:spcBef>
              <a:spcAft>
                <a:spcPts val="0"/>
              </a:spcAft>
              <a:buFontTx/>
              <a:buAutoNum type="arabicPeriod"/>
              <a:defRPr/>
            </a:pPr>
            <a:r>
              <a:rPr lang="en-US" dirty="0" smtClean="0"/>
              <a:t>Blood Donation drives regularly held</a:t>
            </a:r>
          </a:p>
          <a:p>
            <a:pPr marL="231115" indent="-231115" eaLnBrk="1" fontAlgn="auto" hangingPunct="1">
              <a:spcBef>
                <a:spcPts val="0"/>
              </a:spcBef>
              <a:spcAft>
                <a:spcPts val="0"/>
              </a:spcAft>
              <a:buFontTx/>
              <a:buAutoNum type="arabicPeriod"/>
              <a:defRPr/>
            </a:pPr>
            <a:r>
              <a:rPr lang="en-US" dirty="0" smtClean="0"/>
              <a:t>Visits to orphanages and Old age homes are done on a regular basis</a:t>
            </a:r>
          </a:p>
          <a:p>
            <a:pPr marL="231115" indent="-231115" eaLnBrk="1" fontAlgn="auto" hangingPunct="1">
              <a:spcBef>
                <a:spcPts val="0"/>
              </a:spcBef>
              <a:spcAft>
                <a:spcPts val="0"/>
              </a:spcAft>
              <a:buFontTx/>
              <a:buAutoNum type="arabicPeriod"/>
              <a:defRPr/>
            </a:pPr>
            <a:endParaRPr lang="en-US" dirty="0" smtClean="0">
              <a:latin typeface="Franklin Gothic Book" pitchFamily="34" charset="0"/>
            </a:endParaRPr>
          </a:p>
          <a:p>
            <a:pPr marL="231115" indent="-231115" eaLnBrk="1" fontAlgn="auto" hangingPunct="1">
              <a:spcBef>
                <a:spcPts val="0"/>
              </a:spcBef>
              <a:spcAft>
                <a:spcPts val="0"/>
              </a:spcAft>
              <a:buFontTx/>
              <a:buAutoNum type="arabicPeriod"/>
              <a:defRPr/>
            </a:pPr>
            <a:endParaRPr lang="en-US" b="1" dirty="0" smtClean="0"/>
          </a:p>
          <a:p>
            <a:pPr eaLnBrk="1" fontAlgn="auto" hangingPunct="1">
              <a:spcBef>
                <a:spcPts val="0"/>
              </a:spcBef>
              <a:spcAft>
                <a:spcPts val="0"/>
              </a:spcAft>
              <a:defRPr/>
            </a:pPr>
            <a:r>
              <a:rPr lang="en-US" b="1" dirty="0" smtClean="0"/>
              <a:t> </a:t>
            </a:r>
            <a:endParaRPr lang="en-US" dirty="0" smtClean="0"/>
          </a:p>
          <a:p>
            <a:pPr eaLnBrk="1" fontAlgn="auto" hangingPunct="1">
              <a:spcBef>
                <a:spcPts val="0"/>
              </a:spcBef>
              <a:spcAft>
                <a:spcPts val="0"/>
              </a:spcAft>
              <a:defRPr/>
            </a:pPr>
            <a:endParaRPr lang="en-US" sz="800" dirty="0" smtClean="0">
              <a:latin typeface="Arial" pitchFamily="34" charset="0"/>
            </a:endParaRPr>
          </a:p>
          <a:p>
            <a:pPr eaLnBrk="1" fontAlgn="auto" hangingPunct="1">
              <a:spcBef>
                <a:spcPts val="0"/>
              </a:spcBef>
              <a:spcAft>
                <a:spcPts val="0"/>
              </a:spcAft>
              <a:defRPr/>
            </a:pPr>
            <a:endParaRPr lang="en-US" sz="800"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C87001-689B-49E5-AA3A-B5FC40BD978D}" type="slidenum">
              <a:rPr lang="en-US" smtClean="0"/>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197109-869F-4F81-A0C9-C63FDA0DEEEB}" type="slidenum">
              <a:rPr lang="en-US" smtClean="0"/>
              <a:pPr/>
              <a:t>55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41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EA344E-A90E-4D2B-8E75-2D9BD0BB506D}" type="slidenum">
              <a:rPr lang="en-US" smtClean="0"/>
              <a:pPr/>
              <a:t>56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36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D5BF23-A088-4AFE-B592-27CC6592FB62}" type="slidenum">
              <a:rPr lang="en-US" smtClean="0"/>
              <a:pPr/>
              <a:t>57</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4F52CF-87D0-4855-9C07-A868CCBF62C1}" type="slidenum">
              <a:rPr lang="en-US" smtClean="0"/>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61FA77-229A-4665-BCED-A94332B8B49C}" type="slidenum">
              <a:rPr lang="en-US" smtClean="0"/>
              <a:pPr/>
              <a:t>60</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FCCA5C-67C4-4F85-A145-463B377AD1A1}" type="slidenum">
              <a:rPr lang="en-US" smtClean="0"/>
              <a:pPr/>
              <a:t>61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343613-10A8-470F-BE69-825765F4E665}" type="slidenum">
              <a:rPr lang="en-US" smtClean="0"/>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40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F8F600-EED6-4627-85E3-21A64E3FAE8C}" type="slidenum">
              <a:rPr lang="en-US" smtClean="0"/>
              <a:pPr/>
              <a:t>62</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0F31BC8-7123-410A-82AE-F0AFB466073D}" type="slidenum">
              <a:rPr lang="en-US" smtClean="0"/>
              <a:pPr/>
              <a:t>64</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52089C-D595-4A48-B140-9B3722FF40A0}" type="slidenum">
              <a:rPr lang="en-US" smtClean="0"/>
              <a:pPr/>
              <a:t>65</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0E4D63-3A36-4DA8-9AE5-312EF6084012}" type="slidenum">
              <a:rPr lang="en-US" smtClean="0"/>
              <a:pPr/>
              <a:t>67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7E0334-CF41-4CFB-91BA-1C2811DE4625}"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0D14E6-B725-48FD-9368-0AE3C95A6BDA}"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9C8B7C-F8E5-4257-9C98-B353CCD5A0FF}"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1554033-308C-41D2-9A78-244F0D48E409}" type="datetime1">
              <a:rPr lang="en-US"/>
              <a:pPr>
                <a:defRPr/>
              </a:pPr>
              <a:t>10/15/2011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981152-8597-4FCC-BCF8-432F03AEF854}" type="slidenum">
              <a:rPr lang="en-US"/>
              <a:pPr>
                <a:defRPr/>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729895-64E4-46BF-B3AC-23DADD07EF41}" type="datetime1">
              <a:rPr lang="en-US"/>
              <a:pPr>
                <a:defRPr/>
              </a:pPr>
              <a:t>10/15/2011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54716C-6182-4525-BA41-F95AF13D5AD0}"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AF41CB-CA82-4C10-8AA5-C4DDF34BF8F8}" type="datetime1">
              <a:rPr lang="en-US"/>
              <a:pPr>
                <a:defRPr/>
              </a:pPr>
              <a:t>10/15/2011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41531A-1FBD-4D81-94DA-1FABF1C2793E}" type="slidenum">
              <a:rPr lang="en-US"/>
              <a:pPr>
                <a:defRPr/>
              </a:pPr>
              <a:t>‹#›</a:t>
            </a:fld>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943061-094E-44B1-988B-21C727E09125}" type="datetime1">
              <a:rPr lang="en-US"/>
              <a:pPr>
                <a:defRPr/>
              </a:pPr>
              <a:t>10/15/2011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D5A9D4-2BC7-47D4-8DEE-DBCBEC89B524}" type="slidenum">
              <a:rPr lang="en-US"/>
              <a:pPr>
                <a:defRPr/>
              </a:pPr>
              <a:t>‹#›</a:t>
            </a:fld>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5ABD1625-FC78-42D8-AE23-6D9FE0A1F9F2}" type="datetime1">
              <a:rPr lang="en-US"/>
              <a:pPr>
                <a:defRPr/>
              </a:pPr>
              <a:t>10/15/2011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0C2852-3C9D-4890-8224-3C52F1812FCA}" type="slidenum">
              <a:rPr lang="en-US"/>
              <a:pPr>
                <a:defRPr/>
              </a:pPr>
              <a:t>‹#›</a:t>
            </a:fld>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Power point template 1a.jpg"/>
          <p:cNvPicPr>
            <a:picLocks noChangeAspect="1"/>
          </p:cNvPicPr>
          <p:nvPr userDrawn="1"/>
        </p:nvPicPr>
        <p:blipFill>
          <a:blip r:embed="rId2"/>
          <a:srcRect l="20505" t="19089" r="57320" b="18230"/>
          <a:stretch>
            <a:fillRect/>
          </a:stretch>
        </p:blipFill>
        <p:spPr bwMode="auto">
          <a:xfrm>
            <a:off x="0" y="74613"/>
            <a:ext cx="3352800" cy="6707187"/>
          </a:xfrm>
          <a:prstGeom prst="rect">
            <a:avLst/>
          </a:prstGeom>
          <a:noFill/>
          <a:ln w="9525">
            <a:noFill/>
            <a:miter lim="800000"/>
            <a:headEnd/>
            <a:tailEnd/>
          </a:ln>
        </p:spPr>
      </p:pic>
      <p:pic>
        <p:nvPicPr>
          <p:cNvPr id="5" name="Picture 10" descr="Power point template 1a.jpg"/>
          <p:cNvPicPr>
            <a:picLocks noChangeAspect="1"/>
          </p:cNvPicPr>
          <p:nvPr userDrawn="1"/>
        </p:nvPicPr>
        <p:blipFill>
          <a:blip r:embed="rId2"/>
          <a:srcRect l="56284" t="65379" r="19527" b="18230"/>
          <a:stretch>
            <a:fillRect/>
          </a:stretch>
        </p:blipFill>
        <p:spPr bwMode="auto">
          <a:xfrm>
            <a:off x="6527800" y="5541963"/>
            <a:ext cx="2463800" cy="1182687"/>
          </a:xfrm>
          <a:prstGeom prst="rect">
            <a:avLst/>
          </a:prstGeom>
          <a:noFill/>
          <a:ln w="9525">
            <a:noFill/>
            <a:miter lim="800000"/>
            <a:headEnd/>
            <a:tailEnd/>
          </a:ln>
        </p:spPr>
      </p:pic>
      <p:pic>
        <p:nvPicPr>
          <p:cNvPr id="6" name="Picture 11" descr="Power point template 1a.jpg"/>
          <p:cNvPicPr>
            <a:picLocks noChangeAspect="1"/>
          </p:cNvPicPr>
          <p:nvPr userDrawn="1"/>
        </p:nvPicPr>
        <p:blipFill>
          <a:blip r:embed="rId2"/>
          <a:srcRect l="65356" t="19089" r="19527" b="69505"/>
          <a:stretch>
            <a:fillRect/>
          </a:stretch>
        </p:blipFill>
        <p:spPr bwMode="auto">
          <a:xfrm>
            <a:off x="7262813" y="228600"/>
            <a:ext cx="1728787" cy="922338"/>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595998-9217-44C0-9E3C-2D6504EFA4A2}" type="datetime1">
              <a:rPr lang="en-US"/>
              <a:pPr>
                <a:defRPr/>
              </a:pPr>
              <a:t>10/15/2011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668981-EB6F-403B-9013-3469CB6A8A1E}"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L:\27.07.10\Disha\Pg 31\Power P-3.jpg"/>
          <p:cNvPicPr>
            <a:picLocks noChangeAspect="1" noChangeArrowheads="1"/>
          </p:cNvPicPr>
          <p:nvPr userDrawn="1"/>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A54CAF5-928B-4E2F-AF3F-D25EB8D36FA4}" type="datetime1">
              <a:rPr lang="en-US"/>
              <a:pPr>
                <a:defRPr/>
              </a:pPr>
              <a:t>10/15/2011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FBA01D-D53F-46FC-807C-C52F5529365A}"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L:\27.07.10\Disha\Pg 31\Power P-4.jpg"/>
          <p:cNvPicPr>
            <a:picLocks noChangeAspect="1" noChangeArrowheads="1"/>
          </p:cNvPicPr>
          <p:nvPr userDrawn="1"/>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197787-F3AD-4F96-B21D-F3D2C6830B28}" type="datetime1">
              <a:rPr lang="en-US"/>
              <a:pPr>
                <a:defRPr/>
              </a:pPr>
              <a:t>10/15/2011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9AA667-836D-4925-9E60-989A596A0847}"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L:\27.07.10\Disha\Pg 31\Power P-5.jpg"/>
          <p:cNvPicPr>
            <a:picLocks noChangeAspect="1" noChangeArrowheads="1"/>
          </p:cNvPicPr>
          <p:nvPr userDrawn="1"/>
        </p:nvPicPr>
        <p:blipFill>
          <a:blip r:embed="rId2"/>
          <a:srcRect b="44444"/>
          <a:stretch>
            <a:fillRect/>
          </a:stretch>
        </p:blipFill>
        <p:spPr bwMode="auto">
          <a:xfrm>
            <a:off x="1588" y="0"/>
            <a:ext cx="9140825" cy="3810000"/>
          </a:xfrm>
          <a:prstGeom prst="rect">
            <a:avLst/>
          </a:prstGeom>
          <a:noFill/>
          <a:ln w="9525">
            <a:noFill/>
            <a:miter lim="800000"/>
            <a:headEnd/>
            <a:tailEnd/>
          </a:ln>
        </p:spPr>
      </p:pic>
      <p:pic>
        <p:nvPicPr>
          <p:cNvPr id="3" name="Picture 10" descr="Power point template 1b.jpg"/>
          <p:cNvPicPr>
            <a:picLocks noChangeAspect="1"/>
          </p:cNvPicPr>
          <p:nvPr userDrawn="1"/>
        </p:nvPicPr>
        <p:blipFill>
          <a:blip r:embed="rId3"/>
          <a:srcRect l="22501" t="61237" r="52499" b="18744"/>
          <a:stretch>
            <a:fillRect/>
          </a:stretch>
        </p:blipFill>
        <p:spPr bwMode="auto">
          <a:xfrm>
            <a:off x="152400" y="5257800"/>
            <a:ext cx="2514600" cy="1425575"/>
          </a:xfrm>
          <a:prstGeom prst="rect">
            <a:avLst/>
          </a:prstGeom>
          <a:noFill/>
          <a:ln w="9525">
            <a:noFill/>
            <a:miter lim="800000"/>
            <a:headEnd/>
            <a:tailEnd/>
          </a:ln>
        </p:spPr>
      </p:pic>
      <p:pic>
        <p:nvPicPr>
          <p:cNvPr id="4" name="Picture 11" descr="Power point template 1b.jpg"/>
          <p:cNvPicPr>
            <a:picLocks noChangeAspect="1"/>
          </p:cNvPicPr>
          <p:nvPr userDrawn="1"/>
        </p:nvPicPr>
        <p:blipFill>
          <a:blip r:embed="rId3"/>
          <a:srcRect l="66667" t="18842" r="20000" b="67026"/>
          <a:stretch>
            <a:fillRect/>
          </a:stretch>
        </p:blipFill>
        <p:spPr bwMode="auto">
          <a:xfrm>
            <a:off x="7467600" y="212725"/>
            <a:ext cx="1341438" cy="1006475"/>
          </a:xfrm>
          <a:prstGeom prst="rect">
            <a:avLst/>
          </a:prstGeom>
          <a:noFill/>
          <a:ln w="9525">
            <a:noFill/>
            <a:miter lim="800000"/>
            <a:headEnd/>
            <a:tailEnd/>
          </a:ln>
        </p:spPr>
      </p:pic>
      <p:sp>
        <p:nvSpPr>
          <p:cNvPr id="5" name="Date Placeholder 1"/>
          <p:cNvSpPr>
            <a:spLocks noGrp="1"/>
          </p:cNvSpPr>
          <p:nvPr>
            <p:ph type="dt" sz="half" idx="10"/>
          </p:nvPr>
        </p:nvSpPr>
        <p:spPr/>
        <p:txBody>
          <a:bodyPr/>
          <a:lstStyle>
            <a:lvl1pPr>
              <a:defRPr/>
            </a:lvl1pPr>
          </a:lstStyle>
          <a:p>
            <a:pPr>
              <a:defRPr/>
            </a:pPr>
            <a:fld id="{F5BAC2C3-6408-40B1-A957-0846AA7F042A}" type="datetime1">
              <a:rPr lang="en-US"/>
              <a:pPr>
                <a:defRPr/>
              </a:pPr>
              <a:t>10/15/2011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5F3800EB-6202-4871-8FE8-84F677A1FEC4}"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FA6DFA-87DE-4E05-B019-FDE5E8062A2F}" type="datetime1">
              <a:rPr lang="en-US"/>
              <a:pPr>
                <a:defRPr/>
              </a:pPr>
              <a:t>10/15/2011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01F741-263F-4BCE-A927-422AA37EFF91}"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ECD88DD-034E-4D5D-99E2-43E833ED680D}" type="datetime1">
              <a:rPr lang="en-US"/>
              <a:pPr>
                <a:defRPr/>
              </a:pPr>
              <a:t>10/15/2011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84F897-4258-4D85-9956-71D7C465DB12}"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0B51E6-9304-4A7B-A2D0-21A39AA4AC6E}" type="datetime1">
              <a:rPr lang="en-US"/>
              <a:pPr>
                <a:defRPr/>
              </a:pPr>
              <a:t>10/15/2011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71FA447-26C8-4F60-B39E-0F422F5390FB}"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87D0D5-8A63-4848-AC17-EE58AC8F63DA}" type="datetime1">
              <a:rPr lang="en-US"/>
              <a:pPr>
                <a:defRPr/>
              </a:pPr>
              <a:t>10/15/2011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57266C-46AB-4591-8255-CB52E56E98B5}"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22" name="Picture 8" descr="Power point template 1.jpg"/>
          <p:cNvPicPr>
            <a:picLocks noChangeAspect="1"/>
          </p:cNvPicPr>
          <p:nvPr/>
        </p:nvPicPr>
        <p:blipFill>
          <a:blip r:embed="rId16"/>
          <a:srcRect l="64079" t="29735" r="20087" b="54956"/>
          <a:stretch>
            <a:fillRect/>
          </a:stretch>
        </p:blipFill>
        <p:spPr bwMode="auto">
          <a:xfrm>
            <a:off x="7391400" y="152400"/>
            <a:ext cx="1600200" cy="1095375"/>
          </a:xfrm>
          <a:prstGeom prst="rect">
            <a:avLst/>
          </a:prstGeom>
          <a:noFill/>
          <a:ln w="9525">
            <a:noFill/>
            <a:miter lim="800000"/>
            <a:headEnd/>
            <a:tailEnd/>
          </a:ln>
        </p:spPr>
      </p:pic>
      <p:pic>
        <p:nvPicPr>
          <p:cNvPr id="5123" name="Picture 6" descr="Power point template 1.jpg"/>
          <p:cNvPicPr>
            <a:picLocks noChangeAspect="1"/>
          </p:cNvPicPr>
          <p:nvPr/>
        </p:nvPicPr>
        <p:blipFill>
          <a:blip r:embed="rId17"/>
          <a:srcRect l="22414" t="29735" r="51755" b="54956"/>
          <a:stretch>
            <a:fillRect/>
          </a:stretch>
        </p:blipFill>
        <p:spPr bwMode="auto">
          <a:xfrm>
            <a:off x="76200" y="228600"/>
            <a:ext cx="2362200" cy="990600"/>
          </a:xfrm>
          <a:prstGeom prst="rect">
            <a:avLst/>
          </a:prstGeom>
          <a:noFill/>
          <a:ln w="9525">
            <a:noFill/>
            <a:miter lim="800000"/>
            <a:headEnd/>
            <a:tailEnd/>
          </a:ln>
        </p:spPr>
      </p:pic>
      <p:sp>
        <p:nvSpPr>
          <p:cNvPr id="512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109" charset="-128"/>
                <a:cs typeface="+mn-cs"/>
              </a:defRPr>
            </a:lvl1pPr>
          </a:lstStyle>
          <a:p>
            <a:pPr>
              <a:defRPr/>
            </a:pPr>
            <a:fld id="{552636F0-0DB3-4AFF-974C-EE61851240FA}" type="datetime1">
              <a:rPr lang="en-US"/>
              <a:pPr>
                <a:defRPr/>
              </a:pPr>
              <a:t>10/15/2011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109"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pitchFamily="-109" charset="-128"/>
                <a:cs typeface="+mn-cs"/>
              </a:defRPr>
            </a:lvl1pPr>
          </a:lstStyle>
          <a:p>
            <a:pPr>
              <a:defRPr/>
            </a:pPr>
            <a:fld id="{445E7D55-F275-4E49-8F17-E9E68C7379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62" r:id="rId2"/>
    <p:sldLayoutId id="2147483763" r:id="rId3"/>
    <p:sldLayoutId id="2147483764" r:id="rId4"/>
    <p:sldLayoutId id="2147483765"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6" r:id="rId14"/>
  </p:sldLayoutIdLst>
  <p:transition spd="med"/>
  <p:txStyles>
    <p:titleStyle>
      <a:lvl1pPr algn="ctr"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oleObject" Target="???" TargetMode="Externa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wmf"/><Relationship Id="rId7"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slide" Target="slide44.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chart" Target="../charts/char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slide" Target="slide46.xml"/></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hyperlink" Target="http://172.30.1.100/Samvaad/Samvaad%20V4%20-%20ver2.wmv" TargetMode="External"/><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png"/><Relationship Id="rId9" Type="http://schemas.openxmlformats.org/officeDocument/2006/relationships/image" Target="../media/image65.jpeg"/></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67.jpeg"/><Relationship Id="rId4" Type="http://schemas.openxmlformats.org/officeDocument/2006/relationships/slide" Target="slide44.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7.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69.jpeg"/><Relationship Id="rId4" Type="http://schemas.openxmlformats.org/officeDocument/2006/relationships/tags" Target="../tags/tag4.xml"/><Relationship Id="rId9" Type="http://schemas.openxmlformats.org/officeDocument/2006/relationships/image" Target="../media/image68.jpeg"/></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slide" Target="slide44.xml"/><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image" Target="../media/image73.png"/><Relationship Id="rId5" Type="http://schemas.openxmlformats.org/officeDocument/2006/relationships/oleObject" Target="../embeddings/oleObject2.bin"/><Relationship Id="rId4" Type="http://schemas.openxmlformats.org/officeDocument/2006/relationships/image" Target="../media/image72.jpeg"/></Relationships>
</file>

<file path=ppt/slides/_rels/slide52.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slide" Target="slide44.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jpeg"/></Relationships>
</file>

<file path=ppt/slides/_rels/slide5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8.jpeg"/><Relationship Id="rId7" Type="http://schemas.openxmlformats.org/officeDocument/2006/relationships/image" Target="../media/image81.jpeg"/><Relationship Id="rId2" Type="http://schemas.openxmlformats.org/officeDocument/2006/relationships/notesSlide" Target="../notesSlides/notesSlide52.xml"/><Relationship Id="rId1" Type="http://schemas.openxmlformats.org/officeDocument/2006/relationships/slideLayout" Target="../slideLayouts/slideLayout5.xml"/><Relationship Id="rId6" Type="http://schemas.openxmlformats.org/officeDocument/2006/relationships/image" Target="../media/image80.jpeg"/><Relationship Id="rId5" Type="http://schemas.openxmlformats.org/officeDocument/2006/relationships/hyperlink" Target="http://www.google.co.in/imgres?imgurl=https://www-304.ibm.com/connections/blogs/59c1123b-0353-458e-a719-b002d84108d5/resource/BLOGS_UPLOADED_IMAGES/JGW2010-trans.gif&amp;imgrefurl=https://www-304.ibm.com/connections/blogs/59c1123b-0353-458e-a719-b002d84108d5/entry/looking_at_the_joy_of_giving_through_integrated_service_management19&amp;usg=__xw3rMhgfZ4YebZx5CnSMSBKmGN0=&amp;h=718&amp;w=717&amp;sz=117&amp;hl=en&amp;start=3&amp;sig2=Djc4MxKxjpvXLnylWXdRvQ&amp;zoom=1&amp;itbs=1&amp;tbnid=JxyuvwEU_8t2fM:&amp;tbnh=140&amp;tbnw=140&amp;prev=/search?q=joy+of+giving&amp;hl=en&amp;safe=active&amp;sa=N&amp;biw=1003&amp;bih=594&amp;gbv=2&amp;ndsp=20&amp;tbm=isch&amp;ei=hP8STqbVLM6qrAfWhriYAw" TargetMode="External"/><Relationship Id="rId4" Type="http://schemas.openxmlformats.org/officeDocument/2006/relationships/image" Target="../media/image79.png"/><Relationship Id="rId9" Type="http://schemas.openxmlformats.org/officeDocument/2006/relationships/image" Target="../media/image83.jpeg"/></Relationships>
</file>

<file path=ppt/slides/_rels/slide5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r">
              <a:defRPr/>
            </a:pPr>
            <a:r>
              <a:rPr lang="en-US" dirty="0" smtClean="0"/>
              <a:t>Leadership Training and Development </a:t>
            </a:r>
            <a:br>
              <a:rPr lang="en-US" dirty="0" smtClean="0"/>
            </a:br>
            <a:r>
              <a:rPr lang="en-US" dirty="0" smtClean="0"/>
              <a:t/>
            </a:r>
            <a:br>
              <a:rPr lang="en-US" dirty="0" smtClean="0"/>
            </a:br>
            <a:r>
              <a:rPr lang="en-US" sz="3600" dirty="0" smtClean="0"/>
              <a:t>Siddhartha Banerjee</a:t>
            </a:r>
            <a:endParaRPr lang="en-US" sz="3600" dirty="0"/>
          </a:p>
        </p:txBody>
      </p:sp>
      <p:sp>
        <p:nvSpPr>
          <p:cNvPr id="3" name="Subtitle 2"/>
          <p:cNvSpPr>
            <a:spLocks noGrp="1"/>
          </p:cNvSpPr>
          <p:nvPr>
            <p:ph type="subTitle" idx="1"/>
          </p:nvPr>
        </p:nvSpPr>
        <p:spPr>
          <a:xfrm>
            <a:off x="5334000" y="5638800"/>
            <a:ext cx="3505200" cy="990600"/>
          </a:xfrm>
        </p:spPr>
        <p:txBody>
          <a:bodyPr>
            <a:normAutofit fontScale="92500" lnSpcReduction="10000"/>
          </a:bodyPr>
          <a:lstStyle/>
          <a:p>
            <a:pPr algn="l">
              <a:defRPr/>
            </a:pPr>
            <a:r>
              <a:rPr lang="en-US" sz="2000" dirty="0" smtClean="0"/>
              <a:t>Strategic HR Summit</a:t>
            </a:r>
          </a:p>
          <a:p>
            <a:pPr algn="l">
              <a:defRPr/>
            </a:pPr>
            <a:r>
              <a:rPr lang="en-US" sz="2000" dirty="0" smtClean="0"/>
              <a:t>15</a:t>
            </a:r>
            <a:r>
              <a:rPr lang="en-US" sz="2000" baseline="30000" dirty="0" smtClean="0"/>
              <a:t>th</a:t>
            </a:r>
            <a:r>
              <a:rPr lang="en-US" sz="2000" dirty="0" smtClean="0"/>
              <a:t> October 2011</a:t>
            </a:r>
          </a:p>
          <a:p>
            <a:pPr algn="l">
              <a:defRPr/>
            </a:pPr>
            <a:r>
              <a:rPr lang="en-US" sz="2000" dirty="0" smtClean="0"/>
              <a:t>Chennai</a:t>
            </a:r>
            <a:endParaRPr lang="en-US" sz="20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lstStyle/>
          <a:p>
            <a:pPr algn="l">
              <a:defRPr/>
            </a:pPr>
            <a:r>
              <a:rPr lang="en-US" sz="3200" dirty="0" smtClean="0"/>
              <a:t>2. </a:t>
            </a:r>
            <a:r>
              <a:rPr lang="en-US" sz="3200" cap="all" dirty="0" smtClean="0"/>
              <a:t>Identify Critical Positions</a:t>
            </a:r>
            <a:endParaRPr lang="en-US" sz="3200" cap="all" dirty="0"/>
          </a:p>
        </p:txBody>
      </p:sp>
      <p:sp>
        <p:nvSpPr>
          <p:cNvPr id="3" name="Content Placeholder 2"/>
          <p:cNvSpPr>
            <a:spLocks noGrp="1"/>
          </p:cNvSpPr>
          <p:nvPr>
            <p:ph idx="1"/>
          </p:nvPr>
        </p:nvSpPr>
        <p:spPr>
          <a:xfrm>
            <a:off x="381000" y="1219200"/>
            <a:ext cx="2971800" cy="4525963"/>
          </a:xfrm>
        </p:spPr>
        <p:txBody>
          <a:bodyPr/>
          <a:lstStyle/>
          <a:p>
            <a:pPr marL="0" indent="0">
              <a:buFont typeface="Arial" pitchFamily="34" charset="0"/>
              <a:buNone/>
              <a:defRPr/>
            </a:pPr>
            <a:r>
              <a:rPr lang="en-US" sz="2400" dirty="0" smtClean="0"/>
              <a:t>Prioritize roles based on their criticality to strategy execution.</a:t>
            </a:r>
            <a:r>
              <a:rPr lang="en-US" dirty="0" smtClean="0"/>
              <a:t> </a:t>
            </a:r>
          </a:p>
          <a:p>
            <a:pPr>
              <a:defRPr/>
            </a:pPr>
            <a:r>
              <a:rPr lang="en-US" sz="2000" dirty="0" smtClean="0"/>
              <a:t>Identify positions across the organization that directly impact key business factors like revenue or product development.</a:t>
            </a:r>
          </a:p>
          <a:p>
            <a:pPr>
              <a:buFont typeface="Arial" pitchFamily="34" charset="0"/>
              <a:buNone/>
              <a:defRPr/>
            </a:pPr>
            <a:endParaRPr lang="en-US" dirty="0"/>
          </a:p>
        </p:txBody>
      </p:sp>
      <p:pic>
        <p:nvPicPr>
          <p:cNvPr id="20484" name="Picture 2"/>
          <p:cNvPicPr>
            <a:picLocks noChangeAspect="1" noChangeArrowheads="1"/>
          </p:cNvPicPr>
          <p:nvPr/>
        </p:nvPicPr>
        <p:blipFill>
          <a:blip r:embed="rId3"/>
          <a:srcRect/>
          <a:stretch>
            <a:fillRect/>
          </a:stretch>
        </p:blipFill>
        <p:spPr bwMode="auto">
          <a:xfrm>
            <a:off x="4572000" y="1295400"/>
            <a:ext cx="4114800" cy="4953000"/>
          </a:xfrm>
          <a:prstGeom prst="rect">
            <a:avLst/>
          </a:prstGeom>
          <a:noFill/>
          <a:ln w="9525">
            <a:noFill/>
            <a:miter lim="800000"/>
            <a:headEnd/>
            <a:tailEnd/>
          </a:ln>
        </p:spPr>
      </p:pic>
      <p:sp>
        <p:nvSpPr>
          <p:cNvPr id="20485" name="Rectangle 6"/>
          <p:cNvSpPr>
            <a:spLocks noChangeArrowheads="1"/>
          </p:cNvSpPr>
          <p:nvPr/>
        </p:nvSpPr>
        <p:spPr bwMode="auto">
          <a:xfrm>
            <a:off x="4495800" y="1066800"/>
            <a:ext cx="4572000" cy="338138"/>
          </a:xfrm>
          <a:prstGeom prst="rect">
            <a:avLst/>
          </a:prstGeom>
          <a:noFill/>
          <a:ln w="9525">
            <a:noFill/>
            <a:miter lim="800000"/>
            <a:headEnd/>
            <a:tailEnd/>
          </a:ln>
        </p:spPr>
        <p:txBody>
          <a:bodyPr>
            <a:spAutoFit/>
          </a:bodyPr>
          <a:lstStyle/>
          <a:p>
            <a:r>
              <a:rPr lang="en-US" sz="1400"/>
              <a:t>Defining Critical Roles—16 Aspects to Consider</a:t>
            </a:r>
            <a:r>
              <a:rPr lang="en-US" sz="1600"/>
              <a:t> </a:t>
            </a:r>
          </a:p>
        </p:txBody>
      </p:sp>
      <p:sp>
        <p:nvSpPr>
          <p:cNvPr id="8" name="Rectangle 7"/>
          <p:cNvSpPr/>
          <p:nvPr/>
        </p:nvSpPr>
        <p:spPr>
          <a:xfrm>
            <a:off x="609600" y="4648200"/>
            <a:ext cx="2971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COMMON PITFALL </a:t>
            </a:r>
          </a:p>
          <a:p>
            <a:pPr>
              <a:defRPr/>
            </a:pPr>
            <a:r>
              <a:rPr lang="en-US" sz="1600" dirty="0"/>
              <a:t>Indiscriminately focusing on all roles above a certain level and not prioritizing roles with significant revenue impact or low talent availability </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934200" cy="715963"/>
          </a:xfrm>
        </p:spPr>
        <p:txBody>
          <a:bodyPr>
            <a:normAutofit fontScale="90000"/>
          </a:bodyPr>
          <a:lstStyle/>
          <a:p>
            <a:pPr algn="l">
              <a:defRPr/>
            </a:pPr>
            <a:r>
              <a:rPr lang="en-US" sz="2800" dirty="0" smtClean="0"/>
              <a:t>3</a:t>
            </a:r>
            <a:r>
              <a:rPr lang="en-US" sz="2800" cap="all" dirty="0" smtClean="0"/>
              <a:t>. Assess Talent Pipeline for Critical Succession Risks</a:t>
            </a:r>
            <a:endParaRPr lang="en-US" sz="2800" cap="all" dirty="0"/>
          </a:p>
        </p:txBody>
      </p:sp>
      <p:sp>
        <p:nvSpPr>
          <p:cNvPr id="4" name="Content Placeholder 3"/>
          <p:cNvSpPr>
            <a:spLocks noGrp="1"/>
          </p:cNvSpPr>
          <p:nvPr>
            <p:ph idx="1"/>
          </p:nvPr>
        </p:nvSpPr>
        <p:spPr>
          <a:xfrm>
            <a:off x="228600" y="1143000"/>
            <a:ext cx="2743200" cy="4114800"/>
          </a:xfrm>
        </p:spPr>
        <p:txBody>
          <a:bodyPr>
            <a:normAutofit fontScale="40000" lnSpcReduction="20000"/>
          </a:bodyPr>
          <a:lstStyle/>
          <a:p>
            <a:pPr marL="0" indent="0">
              <a:buFont typeface="Arial" pitchFamily="34" charset="0"/>
              <a:buNone/>
              <a:defRPr/>
            </a:pPr>
            <a:r>
              <a:rPr lang="en-US" dirty="0" smtClean="0"/>
              <a:t>Prevent vacancy risk in critical roles by assessing the talent pipeline. </a:t>
            </a:r>
          </a:p>
          <a:p>
            <a:pPr marL="0" indent="0">
              <a:buFont typeface="Arial" pitchFamily="34" charset="0"/>
              <a:buNone/>
              <a:defRPr/>
            </a:pPr>
            <a:endParaRPr lang="en-US" dirty="0" smtClean="0"/>
          </a:p>
          <a:p>
            <a:pPr>
              <a:defRPr/>
            </a:pPr>
            <a:r>
              <a:rPr lang="en-US" dirty="0" smtClean="0"/>
              <a:t>Assess the performance and retention outlook of people within critical roles. This might include benchmarking their compensation and future career opportunities (within and outside of the organization). </a:t>
            </a:r>
          </a:p>
          <a:p>
            <a:pPr>
              <a:defRPr/>
            </a:pPr>
            <a:endParaRPr lang="en-US" dirty="0" smtClean="0"/>
          </a:p>
          <a:p>
            <a:pPr>
              <a:defRPr/>
            </a:pPr>
            <a:r>
              <a:rPr lang="en-US" dirty="0" smtClean="0"/>
              <a:t>Consider compiling talent profiles to successfully match successors to roles and gain a clear picture of the strength of the pipeline for critical roles. </a:t>
            </a:r>
          </a:p>
          <a:p>
            <a:pPr>
              <a:defRPr/>
            </a:pPr>
            <a:endParaRPr lang="en-US" dirty="0" smtClean="0"/>
          </a:p>
          <a:p>
            <a:pPr>
              <a:defRPr/>
            </a:pPr>
            <a:r>
              <a:rPr lang="en-US" dirty="0" smtClean="0"/>
              <a:t>Analyze the availability of second-level talent to ensure that potential gaps are flagged up on time. </a:t>
            </a:r>
            <a:endParaRPr lang="en-US" dirty="0"/>
          </a:p>
        </p:txBody>
      </p:sp>
      <p:sp>
        <p:nvSpPr>
          <p:cNvPr id="5" name="Title 1"/>
          <p:cNvSpPr txBox="1">
            <a:spLocks/>
          </p:cNvSpPr>
          <p:nvPr/>
        </p:nvSpPr>
        <p:spPr>
          <a:xfrm>
            <a:off x="457200" y="3429000"/>
            <a:ext cx="8229600" cy="1143000"/>
          </a:xfrm>
          <a:prstGeom prst="rect">
            <a:avLst/>
          </a:prstGeom>
        </p:spPr>
        <p:txBody>
          <a:bodyPr anchor="ctr">
            <a:normAutofit/>
          </a:bodyPr>
          <a:lstStyle/>
          <a:p>
            <a:pPr fontAlgn="auto">
              <a:spcAft>
                <a:spcPts val="0"/>
              </a:spcAft>
              <a:defRPr/>
            </a:pPr>
            <a:endParaRPr lang="en-US" sz="2800" dirty="0">
              <a:latin typeface="+mj-lt"/>
              <a:ea typeface="+mj-ea"/>
              <a:cs typeface="+mj-cs"/>
            </a:endParaRPr>
          </a:p>
        </p:txBody>
      </p:sp>
      <p:sp>
        <p:nvSpPr>
          <p:cNvPr id="6" name="Content Placeholder 3"/>
          <p:cNvSpPr txBox="1">
            <a:spLocks/>
          </p:cNvSpPr>
          <p:nvPr/>
        </p:nvSpPr>
        <p:spPr>
          <a:xfrm>
            <a:off x="457200" y="4495800"/>
            <a:ext cx="8229600" cy="2362200"/>
          </a:xfrm>
          <a:prstGeom prst="rect">
            <a:avLst/>
          </a:prstGeom>
        </p:spPr>
        <p:txBody>
          <a:bodyPr>
            <a:normAutofit/>
          </a:bodyPr>
          <a:lstStyle/>
          <a:p>
            <a:pPr marL="342900" indent="-342900" fontAlgn="auto">
              <a:spcBef>
                <a:spcPct val="20000"/>
              </a:spcBef>
              <a:spcAft>
                <a:spcPts val="0"/>
              </a:spcAft>
              <a:buFont typeface="Arial" pitchFamily="34" charset="0"/>
              <a:buChar char="•"/>
              <a:defRPr/>
            </a:pPr>
            <a:endParaRPr lang="en-US" sz="2800" dirty="0">
              <a:latin typeface="+mn-lt"/>
              <a:ea typeface="+mn-ea"/>
              <a:cs typeface="+mn-cs"/>
            </a:endParaRPr>
          </a:p>
        </p:txBody>
      </p:sp>
      <p:pic>
        <p:nvPicPr>
          <p:cNvPr id="21510" name="Picture 1" descr="C:\Documents and Settings\siddhartha.banerjee\Local Settings\Temporary Internet Files\Content.Outlook\32SMA8IX\assEss THE TaLEnT PiPELinE FOr CriTiCaL.jpg"/>
          <p:cNvPicPr>
            <a:picLocks noChangeAspect="1" noChangeArrowheads="1"/>
          </p:cNvPicPr>
          <p:nvPr/>
        </p:nvPicPr>
        <p:blipFill>
          <a:blip r:embed="rId3"/>
          <a:srcRect/>
          <a:stretch>
            <a:fillRect/>
          </a:stretch>
        </p:blipFill>
        <p:spPr bwMode="auto">
          <a:xfrm>
            <a:off x="3048000" y="1752600"/>
            <a:ext cx="3124200" cy="2667000"/>
          </a:xfrm>
          <a:prstGeom prst="rect">
            <a:avLst/>
          </a:prstGeom>
          <a:noFill/>
          <a:ln w="9525">
            <a:noFill/>
            <a:miter lim="800000"/>
            <a:headEnd/>
            <a:tailEnd/>
          </a:ln>
        </p:spPr>
      </p:pic>
      <p:sp>
        <p:nvSpPr>
          <p:cNvPr id="9" name="Rectangle 8"/>
          <p:cNvSpPr/>
          <p:nvPr/>
        </p:nvSpPr>
        <p:spPr>
          <a:xfrm>
            <a:off x="6629400" y="1371600"/>
            <a:ext cx="2514600" cy="3581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Insights </a:t>
            </a:r>
          </a:p>
          <a:p>
            <a:pPr>
              <a:defRPr/>
            </a:pPr>
            <a:endParaRPr lang="en-US" sz="1200" dirty="0">
              <a:solidFill>
                <a:schemeClr val="tx1"/>
              </a:solidFill>
            </a:endParaRPr>
          </a:p>
          <a:p>
            <a:pPr marL="277813" indent="-277813">
              <a:buFontTx/>
              <a:buAutoNum type="arabicPeriod"/>
              <a:defRPr/>
            </a:pPr>
            <a:r>
              <a:rPr lang="en-US" sz="1200" dirty="0">
                <a:solidFill>
                  <a:schemeClr val="tx1"/>
                </a:solidFill>
              </a:rPr>
              <a:t>Duke identifies the number of leaders and their retention outlook and role criticality to assess the capabilities at risk. </a:t>
            </a:r>
          </a:p>
          <a:p>
            <a:pPr marL="342900" indent="-342900">
              <a:buFontTx/>
              <a:buAutoNum type="arabicPeriod"/>
              <a:defRPr/>
            </a:pPr>
            <a:endParaRPr lang="en-US" sz="1200" dirty="0">
              <a:solidFill>
                <a:schemeClr val="tx1"/>
              </a:solidFill>
            </a:endParaRPr>
          </a:p>
          <a:p>
            <a:pPr marL="238125" indent="-238125">
              <a:defRPr/>
            </a:pPr>
            <a:r>
              <a:rPr lang="en-US" sz="1200" dirty="0">
                <a:solidFill>
                  <a:schemeClr val="tx1"/>
                </a:solidFill>
              </a:rPr>
              <a:t>2. The organization uses performance review data and talent profiles to assess the availability and compatibility of successors. </a:t>
            </a:r>
          </a:p>
          <a:p>
            <a:pPr>
              <a:defRPr/>
            </a:pPr>
            <a:endParaRPr lang="en-US" sz="1200" dirty="0">
              <a:solidFill>
                <a:schemeClr val="tx1"/>
              </a:solidFill>
            </a:endParaRPr>
          </a:p>
          <a:p>
            <a:pPr marL="179388" indent="-179388">
              <a:defRPr/>
            </a:pPr>
            <a:r>
              <a:rPr lang="en-US" sz="1200" dirty="0">
                <a:solidFill>
                  <a:schemeClr val="tx1"/>
                </a:solidFill>
              </a:rPr>
              <a:t>3. Duke then analyzes succession risks for critical roles where incumbents have a low retention outlook and moving successors might cause “second-level” risks. </a:t>
            </a:r>
          </a:p>
        </p:txBody>
      </p:sp>
      <p:cxnSp>
        <p:nvCxnSpPr>
          <p:cNvPr id="13" name="Straight Arrow Connector 12"/>
          <p:cNvCxnSpPr/>
          <p:nvPr/>
        </p:nvCxnSpPr>
        <p:spPr>
          <a:xfrm rot="10800000">
            <a:off x="6172200" y="29718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13" name="Rectangle 15"/>
          <p:cNvSpPr>
            <a:spLocks noChangeArrowheads="1"/>
          </p:cNvSpPr>
          <p:nvPr/>
        </p:nvSpPr>
        <p:spPr bwMode="auto">
          <a:xfrm>
            <a:off x="3124200" y="1447800"/>
            <a:ext cx="2560638" cy="276225"/>
          </a:xfrm>
          <a:prstGeom prst="rect">
            <a:avLst/>
          </a:prstGeom>
          <a:noFill/>
          <a:ln w="9525">
            <a:noFill/>
            <a:miter lim="800000"/>
            <a:headEnd/>
            <a:tailEnd/>
          </a:ln>
        </p:spPr>
        <p:txBody>
          <a:bodyPr wrap="none">
            <a:spAutoFit/>
          </a:bodyPr>
          <a:lstStyle/>
          <a:p>
            <a:r>
              <a:rPr lang="en-US" sz="1200"/>
              <a:t>Duke’s Retention–Criticality Matrix </a:t>
            </a:r>
          </a:p>
        </p:txBody>
      </p:sp>
      <p:sp>
        <p:nvSpPr>
          <p:cNvPr id="17" name="Rectangle 16"/>
          <p:cNvSpPr/>
          <p:nvPr/>
        </p:nvSpPr>
        <p:spPr>
          <a:xfrm>
            <a:off x="990600" y="5029200"/>
            <a:ext cx="3733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COMMON PITFALL </a:t>
            </a:r>
          </a:p>
          <a:p>
            <a:pPr>
              <a:defRPr/>
            </a:pPr>
            <a:r>
              <a:rPr lang="en-US" dirty="0"/>
              <a:t>Misjudging true pipeline risks or strengths by focusing only on the turnover risk of current executives and not successors </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010400" cy="792163"/>
          </a:xfrm>
        </p:spPr>
        <p:txBody>
          <a:bodyPr/>
          <a:lstStyle/>
          <a:p>
            <a:pPr algn="l">
              <a:defRPr/>
            </a:pPr>
            <a:r>
              <a:rPr lang="en-US" sz="3200" dirty="0" smtClean="0"/>
              <a:t>4. </a:t>
            </a:r>
            <a:r>
              <a:rPr lang="en-US" sz="3200" cap="all" dirty="0" smtClean="0"/>
              <a:t>Identify High Potential Talent</a:t>
            </a:r>
            <a:endParaRPr lang="en-US" sz="3200" cap="all" dirty="0"/>
          </a:p>
        </p:txBody>
      </p:sp>
      <p:sp>
        <p:nvSpPr>
          <p:cNvPr id="3" name="Content Placeholder 2"/>
          <p:cNvSpPr>
            <a:spLocks noGrp="1"/>
          </p:cNvSpPr>
          <p:nvPr>
            <p:ph idx="1"/>
          </p:nvPr>
        </p:nvSpPr>
        <p:spPr>
          <a:xfrm>
            <a:off x="228600" y="1295400"/>
            <a:ext cx="2819400" cy="2971800"/>
          </a:xfrm>
        </p:spPr>
        <p:txBody>
          <a:bodyPr/>
          <a:lstStyle/>
          <a:p>
            <a:pPr marL="0" indent="0">
              <a:buFont typeface="Arial" pitchFamily="34" charset="0"/>
              <a:buNone/>
              <a:defRPr/>
            </a:pPr>
            <a:r>
              <a:rPr lang="en-US" sz="1400" dirty="0" smtClean="0"/>
              <a:t>Assess ability, aspiration, and engagement to identify high-potential employees. </a:t>
            </a:r>
          </a:p>
          <a:p>
            <a:pPr>
              <a:buFont typeface="Arial" pitchFamily="34" charset="0"/>
              <a:buNone/>
              <a:defRPr/>
            </a:pPr>
            <a:endParaRPr lang="en-US" sz="1400" dirty="0" smtClean="0"/>
          </a:p>
          <a:p>
            <a:pPr>
              <a:defRPr/>
            </a:pPr>
            <a:r>
              <a:rPr lang="en-US" sz="1400" dirty="0" smtClean="0"/>
              <a:t>CLC Human Resources’ research shows that current performance alone does not predict success at more senior levels. </a:t>
            </a:r>
          </a:p>
          <a:p>
            <a:pPr>
              <a:buFont typeface="Arial" pitchFamily="34" charset="0"/>
              <a:buNone/>
              <a:defRPr/>
            </a:pPr>
            <a:endParaRPr lang="en-US" sz="1400" dirty="0" smtClean="0"/>
          </a:p>
          <a:p>
            <a:pPr>
              <a:defRPr/>
            </a:pPr>
            <a:r>
              <a:rPr lang="en-US" sz="1400" dirty="0" smtClean="0"/>
              <a:t>Evaluate ability, aspiration, and engagement to correctly identify high-potential talent. </a:t>
            </a:r>
            <a:endParaRPr lang="en-US" sz="1400" dirty="0"/>
          </a:p>
        </p:txBody>
      </p:sp>
      <p:pic>
        <p:nvPicPr>
          <p:cNvPr id="22532" name="Picture 1" descr="C:\Documents and Settings\siddhartha.banerjee\Local Settings\Temporary Internet Files\Content.Outlook\32SMA8IX\IDENTIFY HIGH-POTENTIAL TALENT.jpg"/>
          <p:cNvPicPr>
            <a:picLocks noChangeAspect="1" noChangeArrowheads="1"/>
          </p:cNvPicPr>
          <p:nvPr/>
        </p:nvPicPr>
        <p:blipFill>
          <a:blip r:embed="rId3"/>
          <a:srcRect/>
          <a:stretch>
            <a:fillRect/>
          </a:stretch>
        </p:blipFill>
        <p:spPr bwMode="auto">
          <a:xfrm>
            <a:off x="3048000" y="1371600"/>
            <a:ext cx="6096000" cy="3962400"/>
          </a:xfrm>
          <a:prstGeom prst="rect">
            <a:avLst/>
          </a:prstGeom>
          <a:noFill/>
          <a:ln w="9525">
            <a:noFill/>
            <a:miter lim="800000"/>
            <a:headEnd/>
            <a:tailEnd/>
          </a:ln>
        </p:spPr>
      </p:pic>
      <p:sp>
        <p:nvSpPr>
          <p:cNvPr id="5" name="Rectangle 4"/>
          <p:cNvSpPr/>
          <p:nvPr/>
        </p:nvSpPr>
        <p:spPr>
          <a:xfrm>
            <a:off x="1066800" y="5715000"/>
            <a:ext cx="3048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COMMON PITFALL </a:t>
            </a:r>
          </a:p>
          <a:p>
            <a:pPr>
              <a:defRPr/>
            </a:pPr>
            <a:r>
              <a:rPr lang="en-US" dirty="0"/>
              <a:t>Assuming that performance is a synonym for potential </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304800"/>
            <a:ext cx="8229600" cy="639763"/>
          </a:xfrm>
        </p:spPr>
        <p:txBody>
          <a:bodyPr/>
          <a:lstStyle/>
          <a:p>
            <a:pPr algn="l"/>
            <a:r>
              <a:rPr lang="en-US" sz="3200" smtClean="0">
                <a:ea typeface="ＭＳ Ｐゴシック"/>
              </a:rPr>
              <a:t>5. IDENTIFY CRITICAL COMPETENCY GAPS </a:t>
            </a:r>
          </a:p>
        </p:txBody>
      </p:sp>
      <p:sp>
        <p:nvSpPr>
          <p:cNvPr id="3" name="Content Placeholder 2"/>
          <p:cNvSpPr>
            <a:spLocks noGrp="1"/>
          </p:cNvSpPr>
          <p:nvPr>
            <p:ph idx="1"/>
          </p:nvPr>
        </p:nvSpPr>
        <p:spPr>
          <a:xfrm>
            <a:off x="304800" y="1143000"/>
            <a:ext cx="2133600" cy="4419600"/>
          </a:xfrm>
        </p:spPr>
        <p:txBody>
          <a:bodyPr/>
          <a:lstStyle/>
          <a:p>
            <a:pPr marL="0" indent="0">
              <a:buFont typeface="Arial" pitchFamily="34" charset="0"/>
              <a:buNone/>
              <a:defRPr/>
            </a:pPr>
            <a:r>
              <a:rPr lang="en-US" sz="1400" b="1" dirty="0" smtClean="0"/>
              <a:t>Assess and highlight leaders’ existing competency levels against competencies critical in the future. </a:t>
            </a:r>
          </a:p>
          <a:p>
            <a:pPr marL="0" indent="0">
              <a:buFont typeface="Arial" pitchFamily="34" charset="0"/>
              <a:buNone/>
              <a:defRPr/>
            </a:pPr>
            <a:endParaRPr lang="en-US" sz="1200" dirty="0" smtClean="0"/>
          </a:p>
          <a:p>
            <a:pPr marL="179388" indent="-179388">
              <a:defRPr/>
            </a:pPr>
            <a:r>
              <a:rPr lang="en-US" sz="1300" dirty="0" smtClean="0"/>
              <a:t>Compile information from performance management systems, competency assessments, HR business partner conversations, and experience inventories to gain a detailed picture of leader’s capabilities. </a:t>
            </a:r>
          </a:p>
          <a:p>
            <a:pPr marL="179388" indent="-179388">
              <a:defRPr/>
            </a:pPr>
            <a:endParaRPr lang="en-US" sz="1300" dirty="0" smtClean="0"/>
          </a:p>
          <a:p>
            <a:pPr marL="179388" indent="-179388">
              <a:defRPr/>
            </a:pPr>
            <a:r>
              <a:rPr lang="en-US" sz="1300" dirty="0" smtClean="0"/>
              <a:t>Highlight misalignments with competencies critical for future success to improve self-awareness. </a:t>
            </a:r>
            <a:endParaRPr lang="en-US" sz="1300" dirty="0"/>
          </a:p>
        </p:txBody>
      </p:sp>
      <p:pic>
        <p:nvPicPr>
          <p:cNvPr id="23556" name="Picture 2" descr="C:\Documents and Settings\siddhartha.banerjee\Local Settings\Temporary Internet Files\Content.Outlook\32SMA8IX\IDENTIFY CRITICAL COMPETENCY GAPS.jpg"/>
          <p:cNvPicPr>
            <a:picLocks noChangeAspect="1" noChangeArrowheads="1"/>
          </p:cNvPicPr>
          <p:nvPr/>
        </p:nvPicPr>
        <p:blipFill>
          <a:blip r:embed="rId3"/>
          <a:srcRect/>
          <a:stretch>
            <a:fillRect/>
          </a:stretch>
        </p:blipFill>
        <p:spPr bwMode="auto">
          <a:xfrm>
            <a:off x="3276600" y="2743200"/>
            <a:ext cx="5486400" cy="3124200"/>
          </a:xfrm>
          <a:prstGeom prst="rect">
            <a:avLst/>
          </a:prstGeom>
          <a:noFill/>
          <a:ln w="9525">
            <a:noFill/>
            <a:miter lim="800000"/>
            <a:headEnd/>
            <a:tailEnd/>
          </a:ln>
        </p:spPr>
      </p:pic>
      <p:sp>
        <p:nvSpPr>
          <p:cNvPr id="5" name="Title 1"/>
          <p:cNvSpPr txBox="1">
            <a:spLocks/>
          </p:cNvSpPr>
          <p:nvPr/>
        </p:nvSpPr>
        <p:spPr bwMode="auto">
          <a:xfrm>
            <a:off x="3124200" y="1066800"/>
            <a:ext cx="4495800" cy="457200"/>
          </a:xfrm>
          <a:prstGeom prst="rect">
            <a:avLst/>
          </a:prstGeom>
          <a:noFill/>
          <a:ln w="9525">
            <a:noFill/>
            <a:miter lim="800000"/>
            <a:headEnd/>
            <a:tailEnd/>
          </a:ln>
        </p:spPr>
        <p:txBody>
          <a:bodyPr anchor="ctr"/>
          <a:lstStyle/>
          <a:p>
            <a:pPr eaLnBrk="0" hangingPunct="0">
              <a:defRPr/>
            </a:pPr>
            <a:r>
              <a:rPr lang="en-US" sz="1400" b="1" dirty="0">
                <a:solidFill>
                  <a:schemeClr val="tx2">
                    <a:lumMod val="60000"/>
                    <a:lumOff val="40000"/>
                  </a:schemeClr>
                </a:solidFill>
                <a:latin typeface="+mj-lt"/>
                <a:ea typeface="ＭＳ Ｐゴシック" pitchFamily="-109" charset="-128"/>
              </a:rPr>
              <a:t>Cisco Highlights Leadership Competency Gaps</a:t>
            </a:r>
          </a:p>
        </p:txBody>
      </p:sp>
      <p:sp>
        <p:nvSpPr>
          <p:cNvPr id="6" name="Rectangle 5"/>
          <p:cNvSpPr/>
          <p:nvPr/>
        </p:nvSpPr>
        <p:spPr>
          <a:xfrm>
            <a:off x="3124200" y="1676400"/>
            <a:ext cx="44196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rPr>
              <a:t>Define Temporal Differentiation</a:t>
            </a:r>
            <a:r>
              <a:rPr lang="en-US" sz="1200" dirty="0">
                <a:solidFill>
                  <a:schemeClr val="tx1"/>
                </a:solidFill>
              </a:rPr>
              <a:t>—Cisco delineates the difference among past, present, and future demonstration of C-LEAD behaviors to help leaders make distinct behavioral changes.</a:t>
            </a:r>
          </a:p>
        </p:txBody>
      </p:sp>
      <p:cxnSp>
        <p:nvCxnSpPr>
          <p:cNvPr id="8" name="Straight Arrow Connector 7"/>
          <p:cNvCxnSpPr/>
          <p:nvPr/>
        </p:nvCxnSpPr>
        <p:spPr>
          <a:xfrm rot="5400000">
            <a:off x="6781800" y="2590800"/>
            <a:ext cx="3063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696200" y="1447800"/>
            <a:ext cx="1447800" cy="1600200"/>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chemeClr val="tx1"/>
                </a:solidFill>
              </a:rPr>
              <a:t>Build Self-Awareness</a:t>
            </a:r>
            <a:r>
              <a:rPr lang="en-US" sz="1050" b="1" dirty="0">
                <a:solidFill>
                  <a:schemeClr val="tx1"/>
                </a:solidFill>
              </a:rPr>
              <a:t>— </a:t>
            </a:r>
            <a:r>
              <a:rPr lang="en-US" sz="1050" dirty="0">
                <a:solidFill>
                  <a:schemeClr val="tx1"/>
                </a:solidFill>
              </a:rPr>
              <a:t>Assessments build leaders’ self-awareness of whether they are demonstrating the transition from Legacy Leadership to Cisco’s Horizon Leadership. </a:t>
            </a:r>
          </a:p>
        </p:txBody>
      </p:sp>
      <p:cxnSp>
        <p:nvCxnSpPr>
          <p:cNvPr id="14" name="Straight Arrow Connector 13"/>
          <p:cNvCxnSpPr/>
          <p:nvPr/>
        </p:nvCxnSpPr>
        <p:spPr>
          <a:xfrm rot="5400000">
            <a:off x="7962901" y="3238500"/>
            <a:ext cx="3810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Curved Down Arrow 14"/>
          <p:cNvSpPr/>
          <p:nvPr/>
        </p:nvSpPr>
        <p:spPr>
          <a:xfrm>
            <a:off x="5029200" y="2514600"/>
            <a:ext cx="457200" cy="228600"/>
          </a:xfrm>
          <a:prstGeom prst="curvedDownArrow">
            <a:avLst/>
          </a:prstGeom>
          <a:solidFill>
            <a:srgbClr val="1B3FF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 name="Curved Down Arrow 18"/>
          <p:cNvSpPr/>
          <p:nvPr/>
        </p:nvSpPr>
        <p:spPr>
          <a:xfrm>
            <a:off x="6294438" y="2527300"/>
            <a:ext cx="457200" cy="228600"/>
          </a:xfrm>
          <a:prstGeom prst="curvedDownArrow">
            <a:avLst/>
          </a:prstGeom>
          <a:solidFill>
            <a:srgbClr val="1B3FF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Rectangle 19"/>
          <p:cNvSpPr/>
          <p:nvPr/>
        </p:nvSpPr>
        <p:spPr>
          <a:xfrm>
            <a:off x="914400" y="59436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COMMON PITFALL </a:t>
            </a:r>
          </a:p>
          <a:p>
            <a:pPr>
              <a:defRPr/>
            </a:pPr>
            <a:r>
              <a:rPr lang="en-US" sz="1400" dirty="0"/>
              <a:t>Assuming that all skill gaps are equally important and failing to create leader awareness of gaps.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228600"/>
            <a:ext cx="7391400" cy="838200"/>
          </a:xfrm>
        </p:spPr>
        <p:txBody>
          <a:bodyPr/>
          <a:lstStyle/>
          <a:p>
            <a:pPr algn="l"/>
            <a:r>
              <a:rPr lang="en-US" sz="3200" smtClean="0">
                <a:ea typeface="ＭＳ Ｐゴシック"/>
              </a:rPr>
              <a:t>6. MAKE THE “BUILD VERSUS BUY” DECISION </a:t>
            </a:r>
          </a:p>
        </p:txBody>
      </p:sp>
      <p:sp>
        <p:nvSpPr>
          <p:cNvPr id="3" name="Content Placeholder 2"/>
          <p:cNvSpPr>
            <a:spLocks noGrp="1"/>
          </p:cNvSpPr>
          <p:nvPr>
            <p:ph idx="1"/>
          </p:nvPr>
        </p:nvSpPr>
        <p:spPr>
          <a:xfrm>
            <a:off x="381000" y="1371600"/>
            <a:ext cx="2590800" cy="3962400"/>
          </a:xfrm>
        </p:spPr>
        <p:txBody>
          <a:bodyPr/>
          <a:lstStyle/>
          <a:p>
            <a:pPr marL="0" indent="0">
              <a:buFont typeface="Arial" pitchFamily="34" charset="0"/>
              <a:buNone/>
              <a:defRPr/>
            </a:pPr>
            <a:r>
              <a:rPr lang="en-US" sz="1400" b="1" dirty="0" smtClean="0"/>
              <a:t>Consider the right balance between recruiting external talent and building talent internally. </a:t>
            </a:r>
          </a:p>
          <a:p>
            <a:pPr>
              <a:defRPr/>
            </a:pPr>
            <a:endParaRPr lang="en-US" sz="1400" dirty="0" smtClean="0"/>
          </a:p>
          <a:p>
            <a:pPr marL="179388" indent="-179388">
              <a:defRPr/>
            </a:pPr>
            <a:r>
              <a:rPr lang="en-US" sz="1200" dirty="0" smtClean="0"/>
              <a:t>Organizations need to consider whether recruiting needed skills externally or developing capabilities internally will be more effective in providing high-quality talent in the long run. </a:t>
            </a:r>
          </a:p>
          <a:p>
            <a:pPr>
              <a:buFont typeface="Arial" pitchFamily="34" charset="0"/>
              <a:buNone/>
              <a:defRPr/>
            </a:pPr>
            <a:endParaRPr lang="en-US" sz="1200" dirty="0" smtClean="0"/>
          </a:p>
          <a:p>
            <a:pPr marL="179388" indent="-179388">
              <a:defRPr/>
            </a:pPr>
            <a:r>
              <a:rPr lang="en-US" sz="1200" dirty="0" smtClean="0"/>
              <a:t>Considerations should include the cost of buying leaders externally, the availability of leaders internally and externally, the availability of viable development interventions, and time constraints for filling the gaps.</a:t>
            </a:r>
            <a:endParaRPr lang="en-US" sz="1200" dirty="0"/>
          </a:p>
        </p:txBody>
      </p:sp>
      <p:pic>
        <p:nvPicPr>
          <p:cNvPr id="24580" name="Picture 2" descr="C:\Documents and Settings\siddhartha.banerjee\Local Settings\Temporary Internet Files\Content.Outlook\32SMA8IX\MAKE THE BUILD VERSUS BUY DECISION.jpg"/>
          <p:cNvPicPr>
            <a:picLocks noChangeAspect="1" noChangeArrowheads="1"/>
          </p:cNvPicPr>
          <p:nvPr/>
        </p:nvPicPr>
        <p:blipFill>
          <a:blip r:embed="rId3"/>
          <a:srcRect/>
          <a:stretch>
            <a:fillRect/>
          </a:stretch>
        </p:blipFill>
        <p:spPr bwMode="auto">
          <a:xfrm>
            <a:off x="3124200" y="1295400"/>
            <a:ext cx="5791200" cy="4800600"/>
          </a:xfrm>
          <a:prstGeom prst="rect">
            <a:avLst/>
          </a:prstGeom>
          <a:noFill/>
          <a:ln w="9525">
            <a:noFill/>
            <a:miter lim="800000"/>
            <a:headEnd/>
            <a:tailEnd/>
          </a:ln>
        </p:spPr>
      </p:pic>
      <p:sp>
        <p:nvSpPr>
          <p:cNvPr id="5" name="Rectangle 4"/>
          <p:cNvSpPr/>
          <p:nvPr/>
        </p:nvSpPr>
        <p:spPr>
          <a:xfrm>
            <a:off x="457200" y="5715000"/>
            <a:ext cx="2514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COMMON PITFALL </a:t>
            </a:r>
          </a:p>
          <a:p>
            <a:pPr>
              <a:defRPr/>
            </a:pPr>
            <a:r>
              <a:rPr lang="en-US" sz="1200" dirty="0"/>
              <a:t>Selecting “build” or “buy” option because of company tradition without considering what will best serve current needs </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228600"/>
            <a:ext cx="7315200" cy="914400"/>
          </a:xfrm>
        </p:spPr>
        <p:txBody>
          <a:bodyPr/>
          <a:lstStyle/>
          <a:p>
            <a:pPr algn="l"/>
            <a:r>
              <a:rPr lang="en-US" sz="3200" smtClean="0">
                <a:ea typeface="ＭＳ Ｐゴシック"/>
              </a:rPr>
              <a:t>7. FOCUS RECRUITING INVESTMENTS ON CRITICAL NEEDS</a:t>
            </a:r>
          </a:p>
        </p:txBody>
      </p:sp>
      <p:sp>
        <p:nvSpPr>
          <p:cNvPr id="3" name="Content Placeholder 2"/>
          <p:cNvSpPr>
            <a:spLocks noGrp="1"/>
          </p:cNvSpPr>
          <p:nvPr>
            <p:ph idx="1"/>
          </p:nvPr>
        </p:nvSpPr>
        <p:spPr>
          <a:xfrm>
            <a:off x="228600" y="1371600"/>
            <a:ext cx="2209800" cy="3581400"/>
          </a:xfrm>
        </p:spPr>
        <p:txBody>
          <a:bodyPr/>
          <a:lstStyle/>
          <a:p>
            <a:pPr marL="0" indent="0">
              <a:buFont typeface="Arial" pitchFamily="34" charset="0"/>
              <a:buNone/>
              <a:defRPr/>
            </a:pPr>
            <a:r>
              <a:rPr lang="en-US" sz="1400" b="1" dirty="0" smtClean="0"/>
              <a:t>Center your recruiting strategy on critical positions and capability needs. </a:t>
            </a:r>
          </a:p>
          <a:p>
            <a:pPr marL="0" indent="0">
              <a:defRPr/>
            </a:pPr>
            <a:endParaRPr lang="en-US" sz="1400" b="1" dirty="0" smtClean="0"/>
          </a:p>
          <a:p>
            <a:pPr marL="238125" indent="-238125">
              <a:tabLst>
                <a:tab pos="179388" algn="l"/>
              </a:tabLst>
              <a:defRPr/>
            </a:pPr>
            <a:r>
              <a:rPr lang="en-US" sz="1200" dirty="0" smtClean="0"/>
              <a:t>An effective recruiting strategy is based on business objectives and anchored in the wider HR strategy. </a:t>
            </a:r>
          </a:p>
          <a:p>
            <a:pPr marL="238125" indent="-238125">
              <a:tabLst>
                <a:tab pos="179388" algn="l"/>
              </a:tabLst>
              <a:defRPr/>
            </a:pPr>
            <a:endParaRPr lang="en-US" sz="1200" dirty="0" smtClean="0"/>
          </a:p>
          <a:p>
            <a:pPr marL="238125" indent="-238125">
              <a:defRPr/>
            </a:pPr>
            <a:r>
              <a:rPr lang="en-US" sz="1200" dirty="0" smtClean="0"/>
              <a:t>Recruiting executives can translate the identified needs and objectives into tangible recruiting priorities and processes to focus on the ones that will yield the highest return.</a:t>
            </a:r>
            <a:endParaRPr lang="en-US" sz="1200" dirty="0"/>
          </a:p>
        </p:txBody>
      </p:sp>
      <p:pic>
        <p:nvPicPr>
          <p:cNvPr id="25604" name="Picture 2" descr="C:\Documents and Settings\siddhartha.banerjee\Local Settings\Temporary Internet Files\Content.Outlook\32SMA8IX\FOCUS RECRUITING INVESTMENTS ON CRITICAL.jpg"/>
          <p:cNvPicPr>
            <a:picLocks noChangeAspect="1" noChangeArrowheads="1"/>
          </p:cNvPicPr>
          <p:nvPr/>
        </p:nvPicPr>
        <p:blipFill>
          <a:blip r:embed="rId3"/>
          <a:srcRect/>
          <a:stretch>
            <a:fillRect/>
          </a:stretch>
        </p:blipFill>
        <p:spPr bwMode="auto">
          <a:xfrm>
            <a:off x="2438400" y="1447800"/>
            <a:ext cx="6705600" cy="4953000"/>
          </a:xfrm>
          <a:prstGeom prst="rect">
            <a:avLst/>
          </a:prstGeom>
          <a:noFill/>
          <a:ln w="9525">
            <a:noFill/>
            <a:miter lim="800000"/>
            <a:headEnd/>
            <a:tailEnd/>
          </a:ln>
        </p:spPr>
      </p:pic>
      <p:sp>
        <p:nvSpPr>
          <p:cNvPr id="5" name="Rectangle 4"/>
          <p:cNvSpPr/>
          <p:nvPr/>
        </p:nvSpPr>
        <p:spPr>
          <a:xfrm>
            <a:off x="3170238" y="1179513"/>
            <a:ext cx="45720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rPr>
              <a:t>AstraZeneca’s Recruiting Prioritization Considerations</a:t>
            </a:r>
          </a:p>
        </p:txBody>
      </p:sp>
      <p:sp>
        <p:nvSpPr>
          <p:cNvPr id="6" name="Rectangle 5"/>
          <p:cNvSpPr/>
          <p:nvPr/>
        </p:nvSpPr>
        <p:spPr>
          <a:xfrm>
            <a:off x="304800" y="5486400"/>
            <a:ext cx="2057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COMMON PITFALL </a:t>
            </a:r>
          </a:p>
          <a:p>
            <a:pPr>
              <a:defRPr/>
            </a:pPr>
            <a:r>
              <a:rPr lang="en-US" sz="1100" dirty="0"/>
              <a:t>Spreading recruiting resources equally across all roles and failing to assess the relative business importance of different positions and capabilities </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9700" y="274638"/>
            <a:ext cx="7632700" cy="868362"/>
          </a:xfrm>
        </p:spPr>
        <p:txBody>
          <a:bodyPr/>
          <a:lstStyle/>
          <a:p>
            <a:pPr algn="l"/>
            <a:r>
              <a:rPr lang="en-US" sz="3200" smtClean="0">
                <a:ea typeface="ＭＳ Ｐゴシック"/>
              </a:rPr>
              <a:t>8. FOCUS ON HIGH-IMPACT DEVELOPMENT ACTIVITIES</a:t>
            </a:r>
          </a:p>
        </p:txBody>
      </p:sp>
      <p:sp>
        <p:nvSpPr>
          <p:cNvPr id="3" name="Content Placeholder 2"/>
          <p:cNvSpPr>
            <a:spLocks noGrp="1"/>
          </p:cNvSpPr>
          <p:nvPr>
            <p:ph idx="1"/>
          </p:nvPr>
        </p:nvSpPr>
        <p:spPr>
          <a:xfrm>
            <a:off x="381000" y="1371600"/>
            <a:ext cx="2209800" cy="3276600"/>
          </a:xfrm>
        </p:spPr>
        <p:txBody>
          <a:bodyPr/>
          <a:lstStyle/>
          <a:p>
            <a:pPr marL="0" indent="0">
              <a:buFont typeface="Arial" pitchFamily="34" charset="0"/>
              <a:buNone/>
              <a:defRPr/>
            </a:pPr>
            <a:r>
              <a:rPr lang="en-US" sz="1400" b="1" dirty="0" smtClean="0"/>
              <a:t>Leverage multiple learning channels to maximize the impact of development offers. </a:t>
            </a:r>
          </a:p>
          <a:p>
            <a:pPr>
              <a:defRPr/>
            </a:pPr>
            <a:endParaRPr lang="en-US" sz="1400" dirty="0" smtClean="0"/>
          </a:p>
          <a:p>
            <a:pPr marL="179388" indent="-179388">
              <a:defRPr/>
            </a:pPr>
            <a:r>
              <a:rPr lang="en-US" sz="1200" dirty="0" smtClean="0"/>
              <a:t>Use the 70–20–10 approach to training and development to address critical skill gaps with on-the-job learning (70%), relationship-based development (20%), and classroom-based learning (10%). </a:t>
            </a:r>
          </a:p>
          <a:p>
            <a:pPr marL="179388" indent="-179388">
              <a:defRPr/>
            </a:pPr>
            <a:endParaRPr lang="en-US" sz="1200" dirty="0" smtClean="0"/>
          </a:p>
          <a:p>
            <a:pPr marL="179388" indent="-179388">
              <a:defRPr/>
            </a:pPr>
            <a:r>
              <a:rPr lang="en-US" sz="1200" dirty="0" smtClean="0"/>
              <a:t>Increase learning application through relevancy of learning content, enabling managers to support their direct reports, and building individual ownership.</a:t>
            </a:r>
            <a:endParaRPr lang="en-US" sz="1200" dirty="0"/>
          </a:p>
        </p:txBody>
      </p:sp>
      <p:pic>
        <p:nvPicPr>
          <p:cNvPr id="26628" name="Picture 2" descr="C:\Documents and Settings\siddhartha.banerjee\Local Settings\Temporary Internet Files\Content.Outlook\32SMA8IX\FOCUS ON HIGH-IMPACT DEVELOPMENT ACTIVITIES (2).jpg"/>
          <p:cNvPicPr>
            <a:picLocks noChangeAspect="1" noChangeArrowheads="1"/>
          </p:cNvPicPr>
          <p:nvPr/>
        </p:nvPicPr>
        <p:blipFill>
          <a:blip r:embed="rId3"/>
          <a:srcRect/>
          <a:stretch>
            <a:fillRect/>
          </a:stretch>
        </p:blipFill>
        <p:spPr bwMode="auto">
          <a:xfrm>
            <a:off x="2590800" y="1371600"/>
            <a:ext cx="6553200" cy="4267200"/>
          </a:xfrm>
          <a:prstGeom prst="rect">
            <a:avLst/>
          </a:prstGeom>
          <a:noFill/>
          <a:ln w="9525">
            <a:noFill/>
            <a:miter lim="800000"/>
            <a:headEnd/>
            <a:tailEnd/>
          </a:ln>
        </p:spPr>
      </p:pic>
      <p:sp>
        <p:nvSpPr>
          <p:cNvPr id="5" name="Rectangle 4"/>
          <p:cNvSpPr/>
          <p:nvPr/>
        </p:nvSpPr>
        <p:spPr>
          <a:xfrm>
            <a:off x="381000" y="5486400"/>
            <a:ext cx="2743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COMMON PITFALL </a:t>
            </a:r>
          </a:p>
          <a:p>
            <a:pPr>
              <a:defRPr/>
            </a:pPr>
            <a:r>
              <a:rPr lang="en-US" sz="1200" dirty="0"/>
              <a:t>Over-focusing development resources on classroom-based training instead of leveraging multiple learning channels and enabling learner application </a:t>
            </a:r>
          </a:p>
        </p:txBody>
      </p:sp>
      <p:sp>
        <p:nvSpPr>
          <p:cNvPr id="6" name="Title 1"/>
          <p:cNvSpPr txBox="1">
            <a:spLocks/>
          </p:cNvSpPr>
          <p:nvPr/>
        </p:nvSpPr>
        <p:spPr bwMode="auto">
          <a:xfrm>
            <a:off x="2925763" y="987425"/>
            <a:ext cx="6019800" cy="381000"/>
          </a:xfrm>
          <a:prstGeom prst="rect">
            <a:avLst/>
          </a:prstGeom>
          <a:noFill/>
          <a:ln w="9525">
            <a:noFill/>
            <a:miter lim="800000"/>
            <a:headEnd/>
            <a:tailEnd/>
          </a:ln>
        </p:spPr>
        <p:txBody>
          <a:bodyPr anchor="ctr"/>
          <a:lstStyle/>
          <a:p>
            <a:pPr eaLnBrk="0" hangingPunct="0">
              <a:defRPr/>
            </a:pPr>
            <a:r>
              <a:rPr lang="en-US" sz="1400" b="1" dirty="0"/>
              <a:t>Company  X ‘s  70–20–10 Leadership Development Architecture </a:t>
            </a:r>
            <a:endParaRPr lang="en-US" sz="1400" b="1" dirty="0">
              <a:latin typeface="+mj-lt"/>
              <a:ea typeface="ＭＳ Ｐゴシック" pitchFamily="-109" charset="-128"/>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a:xfrm>
            <a:off x="139700" y="174625"/>
            <a:ext cx="7437438" cy="715963"/>
          </a:xfrm>
        </p:spPr>
        <p:txBody>
          <a:bodyPr/>
          <a:lstStyle/>
          <a:p>
            <a:pPr algn="l"/>
            <a:r>
              <a:rPr lang="en-US" sz="3200" smtClean="0">
                <a:ea typeface="ＭＳ Ｐゴシック"/>
              </a:rPr>
              <a:t>9. SUPPORT LEADERS ACROSS TRANSITIONS </a:t>
            </a:r>
          </a:p>
        </p:txBody>
      </p:sp>
      <p:sp>
        <p:nvSpPr>
          <p:cNvPr id="3" name="Content Placeholder 2"/>
          <p:cNvSpPr>
            <a:spLocks noGrp="1"/>
          </p:cNvSpPr>
          <p:nvPr>
            <p:ph idx="1"/>
          </p:nvPr>
        </p:nvSpPr>
        <p:spPr>
          <a:xfrm>
            <a:off x="457200" y="1600200"/>
            <a:ext cx="2286000" cy="2819400"/>
          </a:xfrm>
        </p:spPr>
        <p:txBody>
          <a:bodyPr/>
          <a:lstStyle/>
          <a:p>
            <a:pPr marL="0" indent="0">
              <a:buFont typeface="Arial" pitchFamily="34" charset="0"/>
              <a:buNone/>
              <a:defRPr/>
            </a:pPr>
            <a:r>
              <a:rPr lang="en-US" sz="1400" b="1" dirty="0" smtClean="0"/>
              <a:t>Activate key “transition behaviors” and support networks of transitioning leaders. </a:t>
            </a:r>
          </a:p>
          <a:p>
            <a:pPr marL="0" indent="0">
              <a:buFont typeface="Arial" pitchFamily="34" charset="0"/>
              <a:buNone/>
              <a:defRPr/>
            </a:pPr>
            <a:endParaRPr lang="en-US" sz="1200" dirty="0" smtClean="0"/>
          </a:p>
          <a:p>
            <a:pPr marL="179388" indent="-179388">
              <a:defRPr/>
            </a:pPr>
            <a:r>
              <a:rPr lang="en-US" sz="1200" dirty="0" smtClean="0"/>
              <a:t>Facilitate successful transitions by enabling leaders to build on already existing skills. </a:t>
            </a:r>
          </a:p>
          <a:p>
            <a:pPr marL="179388" indent="-179388">
              <a:defRPr/>
            </a:pPr>
            <a:endParaRPr lang="en-US" sz="1200" dirty="0" smtClean="0"/>
          </a:p>
          <a:p>
            <a:pPr marL="179388" indent="-179388">
              <a:defRPr/>
            </a:pPr>
            <a:r>
              <a:rPr lang="en-US" sz="1200" dirty="0" smtClean="0"/>
              <a:t>Educate transitioning leaders about the most problematic behaviors they should avoid and how they can engage their new team to strive together for success. </a:t>
            </a:r>
            <a:endParaRPr lang="en-US" sz="1200" dirty="0"/>
          </a:p>
        </p:txBody>
      </p:sp>
      <p:pic>
        <p:nvPicPr>
          <p:cNvPr id="27652" name="Picture 2" descr="C:\Documents and Settings\siddhartha.banerjee\Local Settings\Temporary Internet Files\Content.Outlook\32SMA8IX\SUPPORT LEADERS ACROSS TRANSITIONS.jpg"/>
          <p:cNvPicPr>
            <a:picLocks noChangeAspect="1" noChangeArrowheads="1"/>
          </p:cNvPicPr>
          <p:nvPr/>
        </p:nvPicPr>
        <p:blipFill>
          <a:blip r:embed="rId3"/>
          <a:srcRect/>
          <a:stretch>
            <a:fillRect/>
          </a:stretch>
        </p:blipFill>
        <p:spPr bwMode="auto">
          <a:xfrm>
            <a:off x="2971800" y="1447800"/>
            <a:ext cx="3124200" cy="3810000"/>
          </a:xfrm>
          <a:prstGeom prst="rect">
            <a:avLst/>
          </a:prstGeom>
          <a:noFill/>
          <a:ln w="9525">
            <a:noFill/>
            <a:miter lim="800000"/>
            <a:headEnd/>
            <a:tailEnd/>
          </a:ln>
        </p:spPr>
      </p:pic>
      <p:sp>
        <p:nvSpPr>
          <p:cNvPr id="5" name="Title 1"/>
          <p:cNvSpPr txBox="1">
            <a:spLocks/>
          </p:cNvSpPr>
          <p:nvPr/>
        </p:nvSpPr>
        <p:spPr bwMode="auto">
          <a:xfrm>
            <a:off x="2895600" y="1066800"/>
            <a:ext cx="5105400" cy="381000"/>
          </a:xfrm>
          <a:prstGeom prst="rect">
            <a:avLst/>
          </a:prstGeom>
          <a:noFill/>
          <a:ln w="9525">
            <a:noFill/>
            <a:miter lim="800000"/>
            <a:headEnd/>
            <a:tailEnd/>
          </a:ln>
        </p:spPr>
        <p:txBody>
          <a:bodyPr anchor="ctr"/>
          <a:lstStyle/>
          <a:p>
            <a:pPr eaLnBrk="0" hangingPunct="0">
              <a:defRPr/>
            </a:pPr>
            <a:r>
              <a:rPr lang="en-US" sz="1400" dirty="0"/>
              <a:t>CLC Learning and Development’s Model for Successful Transitions </a:t>
            </a:r>
            <a:endParaRPr lang="en-US" sz="1400" dirty="0">
              <a:latin typeface="+mj-lt"/>
              <a:ea typeface="ＭＳ Ｐゴシック" pitchFamily="-109" charset="-128"/>
            </a:endParaRPr>
          </a:p>
        </p:txBody>
      </p:sp>
      <p:pic>
        <p:nvPicPr>
          <p:cNvPr id="27654" name="Picture 3"/>
          <p:cNvPicPr>
            <a:picLocks noChangeAspect="1" noChangeArrowheads="1"/>
          </p:cNvPicPr>
          <p:nvPr/>
        </p:nvPicPr>
        <p:blipFill>
          <a:blip r:embed="rId4"/>
          <a:srcRect/>
          <a:stretch>
            <a:fillRect/>
          </a:stretch>
        </p:blipFill>
        <p:spPr bwMode="auto">
          <a:xfrm>
            <a:off x="6324600" y="1600200"/>
            <a:ext cx="2286000" cy="3124200"/>
          </a:xfrm>
          <a:prstGeom prst="rect">
            <a:avLst/>
          </a:prstGeom>
          <a:noFill/>
          <a:ln w="9525">
            <a:noFill/>
            <a:miter lim="800000"/>
            <a:headEnd/>
            <a:tailEnd/>
          </a:ln>
        </p:spPr>
      </p:pic>
      <p:pic>
        <p:nvPicPr>
          <p:cNvPr id="27655" name="Picture 4"/>
          <p:cNvPicPr>
            <a:picLocks noChangeAspect="1" noChangeArrowheads="1"/>
          </p:cNvPicPr>
          <p:nvPr/>
        </p:nvPicPr>
        <p:blipFill>
          <a:blip r:embed="rId5"/>
          <a:srcRect/>
          <a:stretch>
            <a:fillRect/>
          </a:stretch>
        </p:blipFill>
        <p:spPr bwMode="auto">
          <a:xfrm>
            <a:off x="2362200" y="5334000"/>
            <a:ext cx="5562600" cy="1295400"/>
          </a:xfrm>
          <a:prstGeom prst="rect">
            <a:avLst/>
          </a:prstGeom>
          <a:noFill/>
          <a:ln w="9525">
            <a:noFill/>
            <a:miter lim="800000"/>
            <a:headEnd/>
            <a:tailEnd/>
          </a:ln>
        </p:spPr>
      </p:pic>
      <p:sp>
        <p:nvSpPr>
          <p:cNvPr id="9" name="Rectangle 8"/>
          <p:cNvSpPr/>
          <p:nvPr/>
        </p:nvSpPr>
        <p:spPr>
          <a:xfrm>
            <a:off x="304800" y="5334000"/>
            <a:ext cx="1828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COMMON PITFALL </a:t>
            </a:r>
          </a:p>
          <a:p>
            <a:pPr>
              <a:defRPr/>
            </a:pPr>
            <a:r>
              <a:rPr lang="en-US" sz="1200" dirty="0"/>
              <a:t>Do not overwhelm leaders by leaving them without support in managing transitions </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a:xfrm>
            <a:off x="79375" y="214313"/>
            <a:ext cx="8305800" cy="715962"/>
          </a:xfrm>
        </p:spPr>
        <p:txBody>
          <a:bodyPr/>
          <a:lstStyle/>
          <a:p>
            <a:pPr algn="l"/>
            <a:r>
              <a:rPr lang="en-US" sz="3000" smtClean="0">
                <a:ea typeface="ＭＳ Ｐゴシック"/>
              </a:rPr>
              <a:t>10. ALIGN ORGANIZATION AND ROLE DESIGN TO SUPPORT LEADERSHIP PERFORMANCE </a:t>
            </a:r>
          </a:p>
        </p:txBody>
      </p:sp>
      <p:sp>
        <p:nvSpPr>
          <p:cNvPr id="3" name="Content Placeholder 2"/>
          <p:cNvSpPr>
            <a:spLocks noGrp="1"/>
          </p:cNvSpPr>
          <p:nvPr>
            <p:ph idx="1"/>
          </p:nvPr>
        </p:nvSpPr>
        <p:spPr>
          <a:xfrm>
            <a:off x="304800" y="1371600"/>
            <a:ext cx="2362200" cy="2743200"/>
          </a:xfrm>
        </p:spPr>
        <p:txBody>
          <a:bodyPr/>
          <a:lstStyle/>
          <a:p>
            <a:pPr marL="0" indent="0">
              <a:buFont typeface="Arial" pitchFamily="34" charset="0"/>
              <a:buNone/>
              <a:defRPr/>
            </a:pPr>
            <a:r>
              <a:rPr lang="en-US" sz="1400" b="1" dirty="0" smtClean="0"/>
              <a:t>Create the environment for high performance. </a:t>
            </a:r>
          </a:p>
          <a:p>
            <a:pPr marL="0" indent="0">
              <a:buFont typeface="Arial" pitchFamily="34" charset="0"/>
              <a:buNone/>
              <a:defRPr/>
            </a:pPr>
            <a:endParaRPr lang="en-US" sz="1200" dirty="0" smtClean="0"/>
          </a:p>
          <a:p>
            <a:pPr marL="119063" indent="-119063">
              <a:defRPr/>
            </a:pPr>
            <a:r>
              <a:rPr lang="en-US" sz="1200" dirty="0" smtClean="0"/>
              <a:t>After having identified critical business priorities and competencies, focus leaders on the application of these competencies. </a:t>
            </a:r>
          </a:p>
          <a:p>
            <a:pPr marL="119063" indent="-119063">
              <a:defRPr/>
            </a:pPr>
            <a:endParaRPr lang="en-US" sz="1200" dirty="0" smtClean="0"/>
          </a:p>
          <a:p>
            <a:pPr marL="119063" indent="-119063">
              <a:defRPr/>
            </a:pPr>
            <a:r>
              <a:rPr lang="en-US" sz="1200" dirty="0" smtClean="0"/>
              <a:t>Surface and address organizational barriers (such as role design, reporting lines) that may undermine leaders’ success. </a:t>
            </a:r>
          </a:p>
          <a:p>
            <a:pPr marL="119063" indent="-119063">
              <a:defRPr/>
            </a:pPr>
            <a:endParaRPr lang="en-US" sz="1200" dirty="0" smtClean="0"/>
          </a:p>
          <a:p>
            <a:pPr marL="119063" indent="-119063">
              <a:defRPr/>
            </a:pPr>
            <a:r>
              <a:rPr lang="en-US" sz="1200" dirty="0" smtClean="0"/>
              <a:t>Proactively consider market changes and align leaders and organizational resources in support of future strategy </a:t>
            </a:r>
            <a:endParaRPr lang="en-US" sz="1200" dirty="0"/>
          </a:p>
        </p:txBody>
      </p:sp>
      <p:pic>
        <p:nvPicPr>
          <p:cNvPr id="28676" name="Picture 2" descr="C:\Documents and Settings\siddhartha.banerjee\Local Settings\Temporary Internet Files\Content.Outlook\32SMA8IX\ALIGN ORGANIZATION AND ROLE DESIGN.jpg"/>
          <p:cNvPicPr>
            <a:picLocks noChangeAspect="1" noChangeArrowheads="1"/>
          </p:cNvPicPr>
          <p:nvPr/>
        </p:nvPicPr>
        <p:blipFill>
          <a:blip r:embed="rId3"/>
          <a:srcRect/>
          <a:stretch>
            <a:fillRect/>
          </a:stretch>
        </p:blipFill>
        <p:spPr bwMode="auto">
          <a:xfrm>
            <a:off x="2782888" y="2136775"/>
            <a:ext cx="6261100" cy="3200400"/>
          </a:xfrm>
          <a:prstGeom prst="rect">
            <a:avLst/>
          </a:prstGeom>
          <a:noFill/>
          <a:ln w="9525">
            <a:noFill/>
            <a:miter lim="800000"/>
            <a:headEnd/>
            <a:tailEnd/>
          </a:ln>
        </p:spPr>
      </p:pic>
      <p:sp>
        <p:nvSpPr>
          <p:cNvPr id="5" name="Title 1"/>
          <p:cNvSpPr txBox="1">
            <a:spLocks/>
          </p:cNvSpPr>
          <p:nvPr/>
        </p:nvSpPr>
        <p:spPr bwMode="auto">
          <a:xfrm>
            <a:off x="3051175" y="1736725"/>
            <a:ext cx="5483225" cy="244475"/>
          </a:xfrm>
          <a:prstGeom prst="rect">
            <a:avLst/>
          </a:prstGeom>
          <a:noFill/>
          <a:ln w="9525">
            <a:noFill/>
            <a:miter lim="800000"/>
            <a:headEnd/>
            <a:tailEnd/>
          </a:ln>
        </p:spPr>
        <p:txBody>
          <a:bodyPr anchor="ctr"/>
          <a:lstStyle/>
          <a:p>
            <a:pPr eaLnBrk="0" hangingPunct="0">
              <a:defRPr/>
            </a:pPr>
            <a:r>
              <a:rPr lang="en-US" sz="1200" b="1" dirty="0"/>
              <a:t>Three Mandates to Ensure Strong Leadership Performance</a:t>
            </a:r>
            <a:endParaRPr lang="en-US" sz="1200" b="1" dirty="0">
              <a:latin typeface="+mj-lt"/>
              <a:ea typeface="ＭＳ Ｐゴシック" pitchFamily="-109" charset="-128"/>
            </a:endParaRPr>
          </a:p>
        </p:txBody>
      </p:sp>
      <p:sp>
        <p:nvSpPr>
          <p:cNvPr id="6" name="Rectangle 5"/>
          <p:cNvSpPr/>
          <p:nvPr/>
        </p:nvSpPr>
        <p:spPr>
          <a:xfrm>
            <a:off x="609600" y="5334000"/>
            <a:ext cx="2895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COMMON PITFALL </a:t>
            </a:r>
          </a:p>
          <a:p>
            <a:pPr>
              <a:defRPr/>
            </a:pPr>
            <a:r>
              <a:rPr lang="en-US" sz="1200" dirty="0"/>
              <a:t>Over-focusing on creating new development programs for leaders instead of leveraging additional components of leadership performance to improve effectiveness </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7620000" cy="639762"/>
          </a:xfrm>
        </p:spPr>
        <p:txBody>
          <a:bodyPr/>
          <a:lstStyle/>
          <a:p>
            <a:pPr algn="l"/>
            <a:r>
              <a:rPr lang="en-US" sz="3000" smtClean="0">
                <a:ea typeface="ＭＳ Ｐゴシック"/>
              </a:rPr>
              <a:t>11. ADJUST LEADERSHIP EXPECTATIONS TO CHANGING NEEDS</a:t>
            </a:r>
          </a:p>
        </p:txBody>
      </p:sp>
      <p:sp>
        <p:nvSpPr>
          <p:cNvPr id="3" name="Content Placeholder 2"/>
          <p:cNvSpPr>
            <a:spLocks noGrp="1"/>
          </p:cNvSpPr>
          <p:nvPr>
            <p:ph idx="1"/>
          </p:nvPr>
        </p:nvSpPr>
        <p:spPr>
          <a:xfrm>
            <a:off x="457200" y="1600200"/>
            <a:ext cx="2438400" cy="2819400"/>
          </a:xfrm>
        </p:spPr>
        <p:txBody>
          <a:bodyPr/>
          <a:lstStyle/>
          <a:p>
            <a:pPr marL="0" indent="0">
              <a:buFont typeface="Arial" pitchFamily="34" charset="0"/>
              <a:buNone/>
              <a:defRPr/>
            </a:pPr>
            <a:r>
              <a:rPr lang="en-US" sz="1400" b="1" dirty="0" smtClean="0"/>
              <a:t>Assess the alignment of your leadership strategy with evolving strategic priorities. </a:t>
            </a:r>
          </a:p>
          <a:p>
            <a:pPr marL="0" indent="0">
              <a:buFont typeface="Arial" pitchFamily="34" charset="0"/>
              <a:buNone/>
              <a:defRPr/>
            </a:pPr>
            <a:endParaRPr lang="en-US" sz="1200" dirty="0" smtClean="0"/>
          </a:p>
          <a:p>
            <a:pPr marL="179388" indent="-179388">
              <a:defRPr/>
            </a:pPr>
            <a:r>
              <a:rPr lang="en-US" sz="1200" dirty="0" smtClean="0"/>
              <a:t>Monitor progress and alignment of your leadership talent strategy by creating an iterative approach involving business leaders. </a:t>
            </a:r>
          </a:p>
          <a:p>
            <a:pPr>
              <a:defRPr/>
            </a:pPr>
            <a:endParaRPr lang="en-US" sz="1200" dirty="0" smtClean="0"/>
          </a:p>
          <a:p>
            <a:pPr marL="179388" indent="-179388">
              <a:defRPr/>
            </a:pPr>
            <a:r>
              <a:rPr lang="en-US" sz="1200" dirty="0" smtClean="0"/>
              <a:t>Assess the alignment of your leadership talent strategy with organizational strategy by discussing them in the same forum.</a:t>
            </a:r>
            <a:endParaRPr lang="en-US" sz="1200" dirty="0"/>
          </a:p>
        </p:txBody>
      </p:sp>
      <p:pic>
        <p:nvPicPr>
          <p:cNvPr id="29700" name="Picture 2"/>
          <p:cNvPicPr>
            <a:picLocks noChangeAspect="1" noChangeArrowheads="1"/>
          </p:cNvPicPr>
          <p:nvPr/>
        </p:nvPicPr>
        <p:blipFill>
          <a:blip r:embed="rId2"/>
          <a:srcRect/>
          <a:stretch>
            <a:fillRect/>
          </a:stretch>
        </p:blipFill>
        <p:spPr bwMode="auto">
          <a:xfrm>
            <a:off x="3124200" y="1295400"/>
            <a:ext cx="5791200" cy="4343400"/>
          </a:xfrm>
          <a:prstGeom prst="rect">
            <a:avLst/>
          </a:prstGeom>
          <a:noFill/>
          <a:ln w="9525">
            <a:noFill/>
            <a:miter lim="800000"/>
            <a:headEnd/>
            <a:tailEnd/>
          </a:ln>
        </p:spPr>
      </p:pic>
      <p:sp>
        <p:nvSpPr>
          <p:cNvPr id="5" name="Rectangle 4"/>
          <p:cNvSpPr/>
          <p:nvPr/>
        </p:nvSpPr>
        <p:spPr>
          <a:xfrm>
            <a:off x="609600" y="5257800"/>
            <a:ext cx="2362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t>COMMON PITFALL </a:t>
            </a:r>
          </a:p>
          <a:p>
            <a:pPr>
              <a:defRPr/>
            </a:pPr>
            <a:r>
              <a:rPr lang="en-US" sz="1200" dirty="0"/>
              <a:t>Viewing the creation of a leadership strategy as a one-off process, neglecting to monitor its alignment to business strategy and failing to make it a line leader-led process</a:t>
            </a:r>
          </a:p>
        </p:txBody>
      </p:sp>
      <p:sp>
        <p:nvSpPr>
          <p:cNvPr id="6" name="Rectangle 5"/>
          <p:cNvSpPr/>
          <p:nvPr/>
        </p:nvSpPr>
        <p:spPr>
          <a:xfrm>
            <a:off x="3005138" y="5486400"/>
            <a:ext cx="1371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Source: Unilever</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792162"/>
          </a:xfrm>
        </p:spPr>
        <p:txBody>
          <a:bodyPr/>
          <a:lstStyle/>
          <a:p>
            <a:pPr algn="l"/>
            <a:r>
              <a:rPr lang="en-US" smtClean="0">
                <a:ea typeface="ＭＳ Ｐゴシック"/>
              </a:rPr>
              <a:t>What do we have here…</a:t>
            </a:r>
          </a:p>
        </p:txBody>
      </p:sp>
      <p:sp>
        <p:nvSpPr>
          <p:cNvPr id="12291" name="Content Placeholder 2"/>
          <p:cNvSpPr>
            <a:spLocks noGrp="1"/>
          </p:cNvSpPr>
          <p:nvPr>
            <p:ph idx="1"/>
          </p:nvPr>
        </p:nvSpPr>
        <p:spPr>
          <a:xfrm>
            <a:off x="304800" y="1219200"/>
            <a:ext cx="8229600" cy="4525963"/>
          </a:xfrm>
        </p:spPr>
        <p:txBody>
          <a:bodyPr/>
          <a:lstStyle/>
          <a:p>
            <a:r>
              <a:rPr lang="en-US" smtClean="0">
                <a:ea typeface="ＭＳ Ｐゴシック"/>
              </a:rPr>
              <a:t>Why Leadership Development – The need, the drivers , the implications </a:t>
            </a:r>
          </a:p>
          <a:p>
            <a:endParaRPr lang="en-US" smtClean="0">
              <a:ea typeface="ＭＳ Ｐゴシック"/>
            </a:endParaRPr>
          </a:p>
          <a:p>
            <a:r>
              <a:rPr lang="en-US" smtClean="0">
                <a:ea typeface="ＭＳ Ｐゴシック"/>
              </a:rPr>
              <a:t>Designing a Best in Class Leadership Strategy</a:t>
            </a:r>
          </a:p>
          <a:p>
            <a:endParaRPr lang="en-US" smtClean="0">
              <a:ea typeface="ＭＳ Ｐゴシック"/>
            </a:endParaRPr>
          </a:p>
          <a:p>
            <a:r>
              <a:rPr lang="en-US" smtClean="0">
                <a:ea typeface="ＭＳ Ｐゴシック"/>
              </a:rPr>
              <a:t>The Idea Story</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 y="122238"/>
            <a:ext cx="8305800" cy="715962"/>
          </a:xfrm>
        </p:spPr>
        <p:txBody>
          <a:bodyPr/>
          <a:lstStyle/>
          <a:p>
            <a:pPr algn="l"/>
            <a:r>
              <a:rPr lang="en-US" sz="2800" smtClean="0">
                <a:ea typeface="ＭＳ Ｐゴシック"/>
              </a:rPr>
              <a:t>12. ENABLE LINE LEADER OWNERSHIP OF TALENT </a:t>
            </a:r>
            <a:br>
              <a:rPr lang="en-US" sz="2800" smtClean="0">
                <a:ea typeface="ＭＳ Ｐゴシック"/>
              </a:rPr>
            </a:br>
            <a:r>
              <a:rPr lang="en-US" sz="2800" smtClean="0">
                <a:ea typeface="ＭＳ Ｐゴシック"/>
              </a:rPr>
              <a:t>      MANAGEMENT</a:t>
            </a:r>
          </a:p>
        </p:txBody>
      </p:sp>
      <p:sp>
        <p:nvSpPr>
          <p:cNvPr id="3" name="Content Placeholder 2"/>
          <p:cNvSpPr>
            <a:spLocks noGrp="1"/>
          </p:cNvSpPr>
          <p:nvPr>
            <p:ph idx="1"/>
          </p:nvPr>
        </p:nvSpPr>
        <p:spPr>
          <a:xfrm>
            <a:off x="228600" y="1749425"/>
            <a:ext cx="2286000" cy="3124200"/>
          </a:xfrm>
        </p:spPr>
        <p:txBody>
          <a:bodyPr/>
          <a:lstStyle/>
          <a:p>
            <a:pPr marL="0" indent="0">
              <a:buFont typeface="Arial" pitchFamily="34" charset="0"/>
              <a:buNone/>
              <a:defRPr/>
            </a:pPr>
            <a:r>
              <a:rPr lang="en-US" sz="1200" b="1" dirty="0" smtClean="0"/>
              <a:t>Involve business leaders by promoting business relevance, simplicity, and accountability. </a:t>
            </a:r>
          </a:p>
          <a:p>
            <a:pPr>
              <a:buFont typeface="Arial" pitchFamily="34" charset="0"/>
              <a:buNone/>
              <a:defRPr/>
            </a:pPr>
            <a:endParaRPr lang="en-US" sz="1200" dirty="0" smtClean="0"/>
          </a:p>
          <a:p>
            <a:pPr marL="176213" indent="-176213">
              <a:defRPr/>
            </a:pPr>
            <a:r>
              <a:rPr lang="en-US" sz="1200" dirty="0" smtClean="0"/>
              <a:t>Most business leaders have the skills to effectively support their organization’s leadership strategy but HR can increase their commitment and effectiveness by making it more business-relevant, simplifying participation, and holding leaders accountable for their talent outcomes.</a:t>
            </a:r>
            <a:endParaRPr lang="en-US" sz="1200" dirty="0"/>
          </a:p>
        </p:txBody>
      </p:sp>
      <p:pic>
        <p:nvPicPr>
          <p:cNvPr id="30724" name="Picture 2"/>
          <p:cNvPicPr>
            <a:picLocks noChangeAspect="1" noChangeArrowheads="1"/>
          </p:cNvPicPr>
          <p:nvPr/>
        </p:nvPicPr>
        <p:blipFill>
          <a:blip r:embed="rId3"/>
          <a:srcRect/>
          <a:stretch>
            <a:fillRect/>
          </a:stretch>
        </p:blipFill>
        <p:spPr bwMode="auto">
          <a:xfrm>
            <a:off x="2971800" y="1968500"/>
            <a:ext cx="2590800" cy="2819400"/>
          </a:xfrm>
          <a:prstGeom prst="rect">
            <a:avLst/>
          </a:prstGeom>
          <a:noFill/>
          <a:ln w="9525">
            <a:noFill/>
            <a:miter lim="800000"/>
            <a:headEnd/>
            <a:tailEnd/>
          </a:ln>
        </p:spPr>
      </p:pic>
      <p:sp>
        <p:nvSpPr>
          <p:cNvPr id="5" name="Rectangle 4"/>
          <p:cNvSpPr/>
          <p:nvPr/>
        </p:nvSpPr>
        <p:spPr>
          <a:xfrm>
            <a:off x="5943600" y="1728788"/>
            <a:ext cx="2971800" cy="4168775"/>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schemeClr val="tx1"/>
                </a:solidFill>
              </a:rPr>
              <a:t>IMPERATIVES FOR HR </a:t>
            </a:r>
          </a:p>
          <a:p>
            <a:pPr>
              <a:defRPr/>
            </a:pPr>
            <a:endParaRPr lang="en-US" sz="1100" dirty="0">
              <a:solidFill>
                <a:schemeClr val="tx1"/>
              </a:solidFill>
            </a:endParaRPr>
          </a:p>
          <a:p>
            <a:pPr>
              <a:defRPr/>
            </a:pPr>
            <a:r>
              <a:rPr lang="en-US" sz="1200" b="1" dirty="0">
                <a:solidFill>
                  <a:schemeClr val="tx1"/>
                </a:solidFill>
              </a:rPr>
              <a:t>■ Build Business Relevance </a:t>
            </a:r>
          </a:p>
          <a:p>
            <a:pPr>
              <a:defRPr/>
            </a:pPr>
            <a:r>
              <a:rPr lang="en-US" sz="1100" dirty="0">
                <a:solidFill>
                  <a:schemeClr val="tx1"/>
                </a:solidFill>
              </a:rPr>
              <a:t>–</a:t>
            </a:r>
            <a:r>
              <a:rPr lang="en-US" sz="1200" dirty="0">
                <a:solidFill>
                  <a:schemeClr val="tx1"/>
                </a:solidFill>
              </a:rPr>
              <a:t>Create annual opportunities (e.g., talent reviews) for business leaders to gain an integrated understanding of their talent and business challenges </a:t>
            </a:r>
            <a:endParaRPr lang="en-US" sz="1100" dirty="0">
              <a:solidFill>
                <a:schemeClr val="tx1"/>
              </a:solidFill>
            </a:endParaRPr>
          </a:p>
          <a:p>
            <a:pPr>
              <a:defRPr/>
            </a:pPr>
            <a:endParaRPr lang="en-US" sz="1100" dirty="0">
              <a:solidFill>
                <a:schemeClr val="tx1"/>
              </a:solidFill>
            </a:endParaRPr>
          </a:p>
          <a:p>
            <a:pPr>
              <a:defRPr/>
            </a:pPr>
            <a:r>
              <a:rPr lang="en-US" sz="1200" b="1" dirty="0">
                <a:solidFill>
                  <a:schemeClr val="tx1"/>
                </a:solidFill>
              </a:rPr>
              <a:t>■ Improve </a:t>
            </a:r>
            <a:r>
              <a:rPr lang="en-US" sz="1200" b="1" dirty="0" err="1">
                <a:solidFill>
                  <a:schemeClr val="tx1"/>
                </a:solidFill>
              </a:rPr>
              <a:t>Consumability</a:t>
            </a:r>
            <a:r>
              <a:rPr lang="en-US" sz="1200" b="1" dirty="0">
                <a:solidFill>
                  <a:schemeClr val="tx1"/>
                </a:solidFill>
              </a:rPr>
              <a:t> </a:t>
            </a:r>
          </a:p>
          <a:p>
            <a:pPr>
              <a:defRPr/>
            </a:pPr>
            <a:r>
              <a:rPr lang="en-US" sz="1100" dirty="0">
                <a:solidFill>
                  <a:schemeClr val="tx1"/>
                </a:solidFill>
              </a:rPr>
              <a:t>–</a:t>
            </a:r>
            <a:r>
              <a:rPr lang="en-US" sz="1200" dirty="0">
                <a:solidFill>
                  <a:schemeClr val="tx1"/>
                </a:solidFill>
              </a:rPr>
              <a:t>Provide clear guidance on key talent outcomes and the activities to achieve them </a:t>
            </a:r>
          </a:p>
          <a:p>
            <a:pPr>
              <a:defRPr/>
            </a:pPr>
            <a:r>
              <a:rPr lang="en-US" sz="1200" dirty="0">
                <a:solidFill>
                  <a:schemeClr val="tx1"/>
                </a:solidFill>
              </a:rPr>
              <a:t>–Integrate talent management processes into business workflow </a:t>
            </a:r>
          </a:p>
          <a:p>
            <a:pPr>
              <a:defRPr/>
            </a:pPr>
            <a:endParaRPr lang="en-US" sz="1100" dirty="0">
              <a:solidFill>
                <a:schemeClr val="tx1"/>
              </a:solidFill>
            </a:endParaRPr>
          </a:p>
          <a:p>
            <a:pPr>
              <a:defRPr/>
            </a:pPr>
            <a:r>
              <a:rPr lang="en-US" sz="1200" b="1" dirty="0">
                <a:solidFill>
                  <a:schemeClr val="tx1"/>
                </a:solidFill>
              </a:rPr>
              <a:t>■ Leverage Soft and Hard Accountability </a:t>
            </a:r>
          </a:p>
          <a:p>
            <a:pPr>
              <a:defRPr/>
            </a:pPr>
            <a:r>
              <a:rPr lang="en-US" sz="1100" dirty="0">
                <a:solidFill>
                  <a:schemeClr val="tx1"/>
                </a:solidFill>
              </a:rPr>
              <a:t>–</a:t>
            </a:r>
            <a:r>
              <a:rPr lang="en-US" sz="1200" dirty="0">
                <a:solidFill>
                  <a:schemeClr val="tx1"/>
                </a:solidFill>
              </a:rPr>
              <a:t>Hold business leaders accountable for business unit–specific as well as organization-wide talent metrics. </a:t>
            </a:r>
          </a:p>
          <a:p>
            <a:pPr>
              <a:defRPr/>
            </a:pPr>
            <a:endParaRPr lang="en-US" sz="1200" dirty="0">
              <a:solidFill>
                <a:schemeClr val="tx1"/>
              </a:solidFill>
            </a:endParaRPr>
          </a:p>
          <a:p>
            <a:pPr>
              <a:defRPr/>
            </a:pPr>
            <a:r>
              <a:rPr lang="en-US" sz="1200" dirty="0">
                <a:solidFill>
                  <a:schemeClr val="tx1"/>
                </a:solidFill>
              </a:rPr>
              <a:t>–Incorporate qualitative assessments into talent reviews to foster an environment of effect talent management </a:t>
            </a:r>
          </a:p>
        </p:txBody>
      </p:sp>
      <p:sp>
        <p:nvSpPr>
          <p:cNvPr id="6" name="Rectangle 5"/>
          <p:cNvSpPr/>
          <p:nvPr/>
        </p:nvSpPr>
        <p:spPr>
          <a:xfrm>
            <a:off x="381000" y="5181600"/>
            <a:ext cx="2133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t>COMMON PITFALL </a:t>
            </a:r>
          </a:p>
          <a:p>
            <a:pPr>
              <a:defRPr/>
            </a:pPr>
            <a:r>
              <a:rPr lang="en-US" sz="1100" dirty="0"/>
              <a:t>Focusing on building business leaders’ skills in talent management instead of enabling them to apply their business skills to leadership initiatives </a:t>
            </a:r>
          </a:p>
        </p:txBody>
      </p:sp>
      <p:sp>
        <p:nvSpPr>
          <p:cNvPr id="7" name="Title 1"/>
          <p:cNvSpPr txBox="1">
            <a:spLocks/>
          </p:cNvSpPr>
          <p:nvPr/>
        </p:nvSpPr>
        <p:spPr bwMode="auto">
          <a:xfrm>
            <a:off x="2590800" y="1112838"/>
            <a:ext cx="6096000" cy="563562"/>
          </a:xfrm>
          <a:prstGeom prst="rect">
            <a:avLst/>
          </a:prstGeom>
          <a:noFill/>
          <a:ln w="9525">
            <a:noFill/>
            <a:miter lim="800000"/>
            <a:headEnd/>
            <a:tailEnd/>
          </a:ln>
        </p:spPr>
        <p:txBody>
          <a:bodyPr anchor="ctr"/>
          <a:lstStyle/>
          <a:p>
            <a:pPr>
              <a:defRPr/>
            </a:pPr>
            <a:r>
              <a:rPr lang="en-US" sz="1200" b="1" dirty="0"/>
              <a:t>Three Attributes of HR Processes Drive Effective Line Leader Involvement </a:t>
            </a:r>
          </a:p>
          <a:p>
            <a:pPr>
              <a:defRPr/>
            </a:pPr>
            <a:r>
              <a:rPr lang="en-US" sz="1200" i="1" dirty="0"/>
              <a:t>Impact on Line Leader Commitment and Effectiveness</a:t>
            </a:r>
            <a:endParaRPr lang="en-US" sz="1200" dirty="0">
              <a:latin typeface="+mj-lt"/>
              <a:ea typeface="ＭＳ Ｐゴシック" pitchFamily="-109" charset="-128"/>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47638" y="274638"/>
            <a:ext cx="7848600" cy="487362"/>
          </a:xfrm>
        </p:spPr>
        <p:txBody>
          <a:bodyPr/>
          <a:lstStyle/>
          <a:p>
            <a:pPr algn="l"/>
            <a:r>
              <a:rPr lang="en-US" sz="2800" smtClean="0">
                <a:ea typeface="ＭＳ Ｐゴシック"/>
              </a:rPr>
              <a:t>LEADERSHIP STRATEGY EFFECTIVENESS DIAGNOSTIC</a:t>
            </a:r>
          </a:p>
        </p:txBody>
      </p:sp>
      <p:sp>
        <p:nvSpPr>
          <p:cNvPr id="3" name="Content Placeholder 2"/>
          <p:cNvSpPr>
            <a:spLocks noGrp="1"/>
          </p:cNvSpPr>
          <p:nvPr>
            <p:ph idx="1"/>
          </p:nvPr>
        </p:nvSpPr>
        <p:spPr>
          <a:xfrm>
            <a:off x="265113" y="1600200"/>
            <a:ext cx="1487487" cy="2895600"/>
          </a:xfrm>
        </p:spPr>
        <p:txBody>
          <a:bodyPr/>
          <a:lstStyle/>
          <a:p>
            <a:pPr marL="0" indent="0">
              <a:buFont typeface="Arial" pitchFamily="34" charset="0"/>
              <a:buNone/>
              <a:defRPr/>
            </a:pPr>
            <a:r>
              <a:rPr lang="en-US" sz="1400" b="1" dirty="0" smtClean="0"/>
              <a:t>Assess the effectiveness of your leadership strategy. </a:t>
            </a:r>
          </a:p>
          <a:p>
            <a:pPr marL="0" indent="0">
              <a:buFont typeface="Arial" pitchFamily="34" charset="0"/>
              <a:buNone/>
              <a:defRPr/>
            </a:pPr>
            <a:endParaRPr lang="en-US" sz="1400" b="1" dirty="0" smtClean="0"/>
          </a:p>
          <a:p>
            <a:pPr marL="117475" indent="-117475">
              <a:defRPr/>
            </a:pPr>
            <a:r>
              <a:rPr lang="en-US" sz="1200" dirty="0" smtClean="0"/>
              <a:t>To evaluate which steps to  improve in order to achieve an effective leadership strategy.</a:t>
            </a:r>
            <a:endParaRPr lang="en-US" sz="1200" dirty="0"/>
          </a:p>
        </p:txBody>
      </p:sp>
      <p:pic>
        <p:nvPicPr>
          <p:cNvPr id="31748" name="Picture 2"/>
          <p:cNvPicPr>
            <a:picLocks noChangeAspect="1" noChangeArrowheads="1"/>
          </p:cNvPicPr>
          <p:nvPr/>
        </p:nvPicPr>
        <p:blipFill>
          <a:blip r:embed="rId3"/>
          <a:srcRect/>
          <a:stretch>
            <a:fillRect/>
          </a:stretch>
        </p:blipFill>
        <p:spPr bwMode="auto">
          <a:xfrm>
            <a:off x="2514600" y="1428750"/>
            <a:ext cx="5949950" cy="4637088"/>
          </a:xfrm>
          <a:prstGeom prst="rect">
            <a:avLst/>
          </a:prstGeom>
          <a:noFill/>
          <a:ln w="9525">
            <a:noFill/>
            <a:miter lim="800000"/>
            <a:headEnd/>
            <a:tailEnd/>
          </a:ln>
        </p:spPr>
      </p:pic>
      <p:sp>
        <p:nvSpPr>
          <p:cNvPr id="5" name="Title 1"/>
          <p:cNvSpPr txBox="1">
            <a:spLocks/>
          </p:cNvSpPr>
          <p:nvPr/>
        </p:nvSpPr>
        <p:spPr bwMode="auto">
          <a:xfrm>
            <a:off x="2362200" y="911225"/>
            <a:ext cx="5791200" cy="487363"/>
          </a:xfrm>
          <a:prstGeom prst="rect">
            <a:avLst/>
          </a:prstGeom>
          <a:noFill/>
          <a:ln w="9525">
            <a:noFill/>
            <a:miter lim="800000"/>
            <a:headEnd/>
            <a:tailEnd/>
          </a:ln>
        </p:spPr>
        <p:txBody>
          <a:bodyPr anchor="ctr"/>
          <a:lstStyle/>
          <a:p>
            <a:pPr eaLnBrk="0" hangingPunct="0">
              <a:defRPr/>
            </a:pPr>
            <a:r>
              <a:rPr lang="en-US" sz="1300" b="1" dirty="0"/>
              <a:t>A Simple Tool for HR to Assess the Effectiveness of Its Leadership Strategy </a:t>
            </a:r>
            <a:endParaRPr lang="en-US" sz="1300" b="1" dirty="0">
              <a:latin typeface="+mj-lt"/>
              <a:ea typeface="ＭＳ Ｐゴシック" pitchFamily="-109" charset="-128"/>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idx="4294967295"/>
          </p:nvPr>
        </p:nvSpPr>
        <p:spPr>
          <a:xfrm>
            <a:off x="533400" y="2133600"/>
            <a:ext cx="7772400" cy="1470025"/>
          </a:xfrm>
        </p:spPr>
        <p:txBody>
          <a:bodyPr/>
          <a:lstStyle/>
          <a:p>
            <a:pPr eaLnBrk="1" hangingPunct="1"/>
            <a:r>
              <a:rPr lang="en-US" sz="7200" b="1" smtClean="0">
                <a:latin typeface="Cambria" pitchFamily="18" charset="0"/>
                <a:ea typeface="ＭＳ Ｐゴシック"/>
              </a:rPr>
              <a:t>IDEA</a:t>
            </a:r>
          </a:p>
        </p:txBody>
      </p:sp>
      <p:sp>
        <p:nvSpPr>
          <p:cNvPr id="4" name="Title 1"/>
          <p:cNvSpPr txBox="1">
            <a:spLocks/>
          </p:cNvSpPr>
          <p:nvPr/>
        </p:nvSpPr>
        <p:spPr bwMode="auto">
          <a:xfrm>
            <a:off x="487363" y="2971800"/>
            <a:ext cx="8305800" cy="1470025"/>
          </a:xfrm>
          <a:prstGeom prst="rect">
            <a:avLst/>
          </a:prstGeom>
          <a:noFill/>
          <a:ln w="9525">
            <a:noFill/>
            <a:miter lim="800000"/>
            <a:headEnd/>
            <a:tailEnd/>
          </a:ln>
        </p:spPr>
        <p:txBody>
          <a:bodyPr anchor="ctr"/>
          <a:lstStyle/>
          <a:p>
            <a:pPr algn="ctr">
              <a:defRPr/>
            </a:pPr>
            <a:r>
              <a:rPr lang="en-US" sz="4400" b="1" i="1" dirty="0">
                <a:latin typeface="Cambria" pitchFamily="18" charset="0"/>
                <a:ea typeface="ＭＳ Ｐゴシック" pitchFamily="-109" charset="-128"/>
                <a:cs typeface="+mj-cs"/>
              </a:rPr>
              <a:t>An Idea can change your life!!!</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ubtitle 2"/>
          <p:cNvSpPr txBox="1">
            <a:spLocks/>
          </p:cNvSpPr>
          <p:nvPr/>
        </p:nvSpPr>
        <p:spPr bwMode="auto">
          <a:xfrm>
            <a:off x="533400" y="1143000"/>
            <a:ext cx="8077200" cy="4857750"/>
          </a:xfrm>
          <a:prstGeom prst="rect">
            <a:avLst/>
          </a:prstGeom>
          <a:noFill/>
          <a:ln w="9525">
            <a:noFill/>
            <a:miter lim="800000"/>
            <a:headEnd/>
            <a:tailEnd/>
          </a:ln>
        </p:spPr>
        <p:txBody>
          <a:bodyPr/>
          <a:lstStyle/>
          <a:p>
            <a:pPr marL="342900" indent="-342900" eaLnBrk="0" hangingPunct="0">
              <a:lnSpc>
                <a:spcPct val="150000"/>
              </a:lnSpc>
              <a:spcBef>
                <a:spcPct val="20000"/>
              </a:spcBef>
            </a:pPr>
            <a:r>
              <a:rPr lang="en-US" sz="2000" i="1">
                <a:latin typeface="Futura Bk BT"/>
              </a:rPr>
              <a:t>“The brand of leadership that we seek to build, combines the virtues</a:t>
            </a:r>
          </a:p>
          <a:p>
            <a:pPr marL="342900" indent="-342900" eaLnBrk="0" hangingPunct="0">
              <a:lnSpc>
                <a:spcPct val="150000"/>
              </a:lnSpc>
              <a:spcBef>
                <a:spcPct val="20000"/>
              </a:spcBef>
            </a:pPr>
            <a:r>
              <a:rPr lang="en-US" sz="2000" i="1">
                <a:latin typeface="Futura Bk BT"/>
              </a:rPr>
              <a:t>of professionalism with the commanding power of the mind, heart and</a:t>
            </a:r>
          </a:p>
          <a:p>
            <a:pPr marL="342900" indent="-342900" eaLnBrk="0" hangingPunct="0">
              <a:lnSpc>
                <a:spcPct val="150000"/>
              </a:lnSpc>
              <a:spcBef>
                <a:spcPct val="20000"/>
              </a:spcBef>
            </a:pPr>
            <a:r>
              <a:rPr lang="en-US" sz="2000" i="1">
                <a:latin typeface="Futura Bk BT"/>
              </a:rPr>
              <a:t>soul. </a:t>
            </a:r>
            <a:br>
              <a:rPr lang="en-US" sz="2000" i="1">
                <a:latin typeface="Futura Bk BT"/>
              </a:rPr>
            </a:br>
            <a:endParaRPr lang="en-US" sz="2000" i="1">
              <a:latin typeface="Futura Bk BT"/>
            </a:endParaRPr>
          </a:p>
          <a:p>
            <a:pPr marL="342900" indent="-342900" eaLnBrk="0" hangingPunct="0">
              <a:lnSpc>
                <a:spcPct val="150000"/>
              </a:lnSpc>
              <a:spcBef>
                <a:spcPct val="20000"/>
              </a:spcBef>
            </a:pPr>
            <a:r>
              <a:rPr lang="en-US" sz="2000" i="1">
                <a:latin typeface="Futura Bk BT"/>
              </a:rPr>
              <a:t>The mind which has the intellect to perceive the right from the wrong,</a:t>
            </a:r>
          </a:p>
          <a:p>
            <a:pPr marL="342900" indent="-342900" eaLnBrk="0" hangingPunct="0">
              <a:lnSpc>
                <a:spcPct val="150000"/>
              </a:lnSpc>
              <a:spcBef>
                <a:spcPct val="20000"/>
              </a:spcBef>
            </a:pPr>
            <a:r>
              <a:rPr lang="en-US" sz="2000" i="1">
                <a:latin typeface="Futura Bk BT"/>
              </a:rPr>
              <a:t>the heart which has an emotional bond with this great organization </a:t>
            </a:r>
          </a:p>
          <a:p>
            <a:pPr marL="342900" indent="-342900" eaLnBrk="0" hangingPunct="0">
              <a:lnSpc>
                <a:spcPct val="150000"/>
              </a:lnSpc>
              <a:spcBef>
                <a:spcPct val="20000"/>
              </a:spcBef>
            </a:pPr>
            <a:r>
              <a:rPr lang="en-US" sz="2000" i="1">
                <a:latin typeface="Futura Bk BT"/>
              </a:rPr>
              <a:t>that cannot be severed, and a soul that is indomitable</a:t>
            </a:r>
            <a:r>
              <a:rPr lang="en-US" sz="2000">
                <a:latin typeface="Futura Bk BT"/>
              </a:rPr>
              <a:t>.”</a:t>
            </a:r>
            <a:endParaRPr lang="en-US" sz="2000" i="1">
              <a:latin typeface="Futura Bk BT"/>
            </a:endParaRPr>
          </a:p>
          <a:p>
            <a:pPr marL="342900" indent="-342900" algn="r" eaLnBrk="0" hangingPunct="0">
              <a:lnSpc>
                <a:spcPct val="150000"/>
              </a:lnSpc>
              <a:spcBef>
                <a:spcPct val="20000"/>
              </a:spcBef>
            </a:pPr>
            <a:r>
              <a:rPr lang="en-US" sz="2000" b="1" i="1">
                <a:solidFill>
                  <a:srgbClr val="E67300"/>
                </a:solidFill>
                <a:latin typeface="Futura Bk BT"/>
              </a:rPr>
              <a:t>Mr. Kumar Mangalam Birla</a:t>
            </a:r>
          </a:p>
          <a:p>
            <a:pPr marL="342900" indent="-342900" algn="r" eaLnBrk="0" hangingPunct="0">
              <a:lnSpc>
                <a:spcPct val="150000"/>
              </a:lnSpc>
              <a:spcBef>
                <a:spcPct val="20000"/>
              </a:spcBef>
            </a:pPr>
            <a:r>
              <a:rPr lang="en-US" sz="2000" b="1" i="1">
                <a:solidFill>
                  <a:srgbClr val="E67300"/>
                </a:solidFill>
                <a:latin typeface="Futura Bk BT"/>
              </a:rPr>
              <a:t>Chairman, Aditya Birla Group</a:t>
            </a:r>
          </a:p>
          <a:p>
            <a:pPr marL="342900" indent="-342900" algn="just" eaLnBrk="0" hangingPunct="0">
              <a:lnSpc>
                <a:spcPct val="150000"/>
              </a:lnSpc>
              <a:spcBef>
                <a:spcPct val="20000"/>
              </a:spcBef>
              <a:buFont typeface="Arial" pitchFamily="34" charset="0"/>
              <a:buChar char="•"/>
            </a:pPr>
            <a:endParaRPr lang="en-US" sz="2000">
              <a:latin typeface="Futura Bk BT"/>
            </a:endParaRP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3"/>
          <p:cNvSpPr txBox="1">
            <a:spLocks noChangeArrowheads="1"/>
          </p:cNvSpPr>
          <p:nvPr/>
        </p:nvSpPr>
        <p:spPr bwMode="auto">
          <a:xfrm>
            <a:off x="457200" y="383460"/>
            <a:ext cx="7297270" cy="609600"/>
          </a:xfrm>
          <a:prstGeom prst="rect">
            <a:avLst/>
          </a:prstGeom>
          <a:noFill/>
          <a:ln w="9525">
            <a:noFill/>
            <a:miter lim="800000"/>
            <a:headEnd/>
            <a:tailEnd/>
          </a:ln>
        </p:spPr>
        <p:txBody>
          <a:bodyPr/>
          <a:lstStyle/>
          <a:p>
            <a:pPr algn="just">
              <a:defRPr/>
            </a:pPr>
            <a:r>
              <a:rPr lang="en-US" sz="3200" b="1" dirty="0">
                <a:gradFill>
                  <a:gsLst>
                    <a:gs pos="0">
                      <a:srgbClr val="0099CC"/>
                    </a:gs>
                    <a:gs pos="100000">
                      <a:srgbClr val="002060"/>
                    </a:gs>
                  </a:gsLst>
                  <a:lin ang="5400000" scaled="0"/>
                </a:gradFill>
                <a:latin typeface="Futura Lt BT" pitchFamily="34" charset="0"/>
              </a:rPr>
              <a:t>Global in Vision. Guided by Values.</a:t>
            </a:r>
          </a:p>
        </p:txBody>
      </p:sp>
      <p:grpSp>
        <p:nvGrpSpPr>
          <p:cNvPr id="40963" name="Group 11"/>
          <p:cNvGrpSpPr>
            <a:grpSpLocks/>
          </p:cNvGrpSpPr>
          <p:nvPr/>
        </p:nvGrpSpPr>
        <p:grpSpPr bwMode="auto">
          <a:xfrm>
            <a:off x="596900" y="1098550"/>
            <a:ext cx="4713288" cy="4645025"/>
            <a:chOff x="824753" y="1600200"/>
            <a:chExt cx="4639733" cy="4572000"/>
          </a:xfrm>
        </p:grpSpPr>
        <p:pic>
          <p:nvPicPr>
            <p:cNvPr id="40965" name="Picture 10" descr="ABG-4.png"/>
            <p:cNvPicPr>
              <a:picLocks noChangeAspect="1"/>
            </p:cNvPicPr>
            <p:nvPr/>
          </p:nvPicPr>
          <p:blipFill>
            <a:blip r:embed="rId3"/>
            <a:srcRect/>
            <a:stretch>
              <a:fillRect/>
            </a:stretch>
          </p:blipFill>
          <p:spPr bwMode="auto">
            <a:xfrm>
              <a:off x="824753" y="1600200"/>
              <a:ext cx="4639733" cy="4572000"/>
            </a:xfrm>
            <a:prstGeom prst="rect">
              <a:avLst/>
            </a:prstGeom>
            <a:noFill/>
            <a:ln w="9525">
              <a:noFill/>
              <a:miter lim="800000"/>
              <a:headEnd/>
              <a:tailEnd/>
            </a:ln>
          </p:spPr>
        </p:pic>
        <p:sp>
          <p:nvSpPr>
            <p:cNvPr id="40966" name="TextBox 13"/>
            <p:cNvSpPr txBox="1">
              <a:spLocks noChangeArrowheads="1"/>
            </p:cNvSpPr>
            <p:nvPr/>
          </p:nvSpPr>
          <p:spPr bwMode="auto">
            <a:xfrm>
              <a:off x="1893310" y="2772199"/>
              <a:ext cx="2438400" cy="2578136"/>
            </a:xfrm>
            <a:prstGeom prst="rect">
              <a:avLst/>
            </a:prstGeom>
            <a:noFill/>
            <a:ln w="9525">
              <a:noFill/>
              <a:miter lim="800000"/>
              <a:headEnd/>
              <a:tailEnd/>
            </a:ln>
          </p:spPr>
          <p:txBody>
            <a:bodyPr>
              <a:spAutoFit/>
            </a:bodyPr>
            <a:lstStyle/>
            <a:p>
              <a:pPr algn="ctr"/>
              <a:r>
                <a:rPr lang="en-US" sz="1200" b="1">
                  <a:solidFill>
                    <a:srgbClr val="3B3D3C"/>
                  </a:solidFill>
                  <a:latin typeface="Futura Bk BT"/>
                </a:rPr>
                <a:t>OUR VISION</a:t>
              </a:r>
            </a:p>
            <a:p>
              <a:pPr algn="ctr"/>
              <a:r>
                <a:rPr lang="en-US" sz="1000">
                  <a:solidFill>
                    <a:srgbClr val="3B3D3C"/>
                  </a:solidFill>
                  <a:latin typeface="Futura Bk BT"/>
                </a:rPr>
                <a:t>To be a premium global conglomerate </a:t>
              </a:r>
              <a:br>
                <a:rPr lang="en-US" sz="1000">
                  <a:solidFill>
                    <a:srgbClr val="3B3D3C"/>
                  </a:solidFill>
                  <a:latin typeface="Futura Bk BT"/>
                </a:rPr>
              </a:br>
              <a:r>
                <a:rPr lang="en-US" sz="1000">
                  <a:solidFill>
                    <a:srgbClr val="3B3D3C"/>
                  </a:solidFill>
                  <a:latin typeface="Futura Bk BT"/>
                </a:rPr>
                <a:t>with a clear focus on each business</a:t>
              </a:r>
            </a:p>
            <a:p>
              <a:pPr algn="ctr"/>
              <a:endParaRPr lang="en-US" sz="1000">
                <a:solidFill>
                  <a:srgbClr val="3B3D3C"/>
                </a:solidFill>
                <a:latin typeface="Futura Bk BT"/>
              </a:endParaRPr>
            </a:p>
            <a:p>
              <a:pPr algn="ctr"/>
              <a:r>
                <a:rPr lang="en-US" sz="1200" b="1">
                  <a:solidFill>
                    <a:srgbClr val="3B3D3C"/>
                  </a:solidFill>
                  <a:latin typeface="Futura Bk BT"/>
                </a:rPr>
                <a:t>OUR MISSION</a:t>
              </a:r>
            </a:p>
            <a:p>
              <a:pPr algn="ctr"/>
              <a:r>
                <a:rPr lang="en-US" sz="1000">
                  <a:solidFill>
                    <a:srgbClr val="3B3D3C"/>
                  </a:solidFill>
                  <a:latin typeface="Futura Bk BT"/>
                </a:rPr>
                <a:t>To deliver superior value to our customers, shareholders, employees </a:t>
              </a:r>
              <a:br>
                <a:rPr lang="en-US" sz="1000">
                  <a:solidFill>
                    <a:srgbClr val="3B3D3C"/>
                  </a:solidFill>
                  <a:latin typeface="Futura Bk BT"/>
                </a:rPr>
              </a:br>
              <a:r>
                <a:rPr lang="en-US" sz="1000">
                  <a:solidFill>
                    <a:srgbClr val="3B3D3C"/>
                  </a:solidFill>
                  <a:latin typeface="Futura Bk BT"/>
                </a:rPr>
                <a:t>and society at large.</a:t>
              </a:r>
            </a:p>
            <a:p>
              <a:pPr algn="ctr"/>
              <a:endParaRPr lang="en-US" sz="1000">
                <a:solidFill>
                  <a:srgbClr val="3B3D3C"/>
                </a:solidFill>
                <a:latin typeface="Futura Bk BT"/>
              </a:endParaRPr>
            </a:p>
            <a:p>
              <a:pPr algn="ctr"/>
              <a:r>
                <a:rPr lang="en-US" sz="1200" b="1">
                  <a:solidFill>
                    <a:srgbClr val="3B3D3C"/>
                  </a:solidFill>
                  <a:latin typeface="Futura Bk BT"/>
                </a:rPr>
                <a:t>OUR VALUES</a:t>
              </a:r>
            </a:p>
            <a:p>
              <a:pPr algn="ctr"/>
              <a:r>
                <a:rPr lang="en-US" sz="1000">
                  <a:solidFill>
                    <a:srgbClr val="3B3D3C"/>
                  </a:solidFill>
                  <a:latin typeface="Futura Bk BT"/>
                </a:rPr>
                <a:t>Integrity</a:t>
              </a:r>
            </a:p>
            <a:p>
              <a:pPr algn="ctr"/>
              <a:r>
                <a:rPr lang="en-US" sz="1000">
                  <a:solidFill>
                    <a:srgbClr val="3B3D3C"/>
                  </a:solidFill>
                  <a:latin typeface="Futura Bk BT"/>
                </a:rPr>
                <a:t>Commitment</a:t>
              </a:r>
            </a:p>
            <a:p>
              <a:pPr algn="ctr"/>
              <a:r>
                <a:rPr lang="en-US" sz="1000">
                  <a:solidFill>
                    <a:srgbClr val="3B3D3C"/>
                  </a:solidFill>
                  <a:latin typeface="Futura Bk BT"/>
                </a:rPr>
                <a:t>Passion</a:t>
              </a:r>
            </a:p>
            <a:p>
              <a:pPr algn="ctr"/>
              <a:r>
                <a:rPr lang="en-US" sz="1000">
                  <a:solidFill>
                    <a:srgbClr val="3B3D3C"/>
                  </a:solidFill>
                  <a:latin typeface="Futura Bk BT"/>
                </a:rPr>
                <a:t>Seamlessness</a:t>
              </a:r>
            </a:p>
            <a:p>
              <a:pPr algn="ctr"/>
              <a:r>
                <a:rPr lang="en-US" sz="1000">
                  <a:solidFill>
                    <a:srgbClr val="3B3D3C"/>
                  </a:solidFill>
                  <a:latin typeface="Futura Bk BT"/>
                </a:rPr>
                <a:t>Speed</a:t>
              </a:r>
            </a:p>
            <a:p>
              <a:pPr algn="ctr"/>
              <a:endParaRPr lang="en-US" sz="1000">
                <a:solidFill>
                  <a:srgbClr val="3B3D3C"/>
                </a:solidFill>
                <a:latin typeface="Futura Bk BT"/>
              </a:endParaRPr>
            </a:p>
            <a:p>
              <a:pPr algn="ctr"/>
              <a:endParaRPr lang="en-US" sz="1000">
                <a:solidFill>
                  <a:srgbClr val="3B3D3C"/>
                </a:solidFill>
                <a:latin typeface="Futura Bk BT"/>
              </a:endParaRPr>
            </a:p>
          </p:txBody>
        </p:sp>
      </p:grpSp>
      <p:sp>
        <p:nvSpPr>
          <p:cNvPr id="10" name="Round Diagonal Corner Rectangle 9"/>
          <p:cNvSpPr/>
          <p:nvPr/>
        </p:nvSpPr>
        <p:spPr>
          <a:xfrm>
            <a:off x="5346700" y="1571625"/>
            <a:ext cx="3519488" cy="2824163"/>
          </a:xfrm>
          <a:prstGeom prst="round2DiagRect">
            <a:avLst/>
          </a:prstGeom>
          <a:gradFill flip="none" rotWithShape="1">
            <a:gsLst>
              <a:gs pos="0">
                <a:schemeClr val="bg1"/>
              </a:gs>
              <a:gs pos="100000">
                <a:srgbClr val="B6E8E8"/>
              </a:gs>
            </a:gsLst>
            <a:lin ang="5400000" scaled="1"/>
            <a:tileRect/>
          </a:gra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defRPr/>
            </a:pPr>
            <a:endParaRPr lang="en-US" sz="1400" dirty="0">
              <a:solidFill>
                <a:srgbClr val="E67300"/>
              </a:solidFill>
              <a:latin typeface="Futura Bk BT" pitchFamily="34" charset="0"/>
            </a:endParaRPr>
          </a:p>
          <a:p>
            <a:pPr algn="just">
              <a:lnSpc>
                <a:spcPct val="150000"/>
              </a:lnSpc>
              <a:defRPr/>
            </a:pPr>
            <a:r>
              <a:rPr lang="en-US" sz="1400" b="1" dirty="0">
                <a:solidFill>
                  <a:srgbClr val="E67300"/>
                </a:solidFill>
                <a:latin typeface="Futura Bk BT" pitchFamily="34" charset="0"/>
              </a:rPr>
              <a:t>“Our vision is to be in the Fortune 200 by 2015, with revenues of 65 billion dollars and an EBITDA target of 10 billion dollars”. </a:t>
            </a:r>
          </a:p>
          <a:p>
            <a:pPr>
              <a:lnSpc>
                <a:spcPct val="150000"/>
              </a:lnSpc>
              <a:defRPr/>
            </a:pPr>
            <a:r>
              <a:rPr lang="en-US" sz="1400" b="1" dirty="0">
                <a:solidFill>
                  <a:schemeClr val="tx1"/>
                </a:solidFill>
                <a:latin typeface="Futura Bk BT" pitchFamily="34" charset="0"/>
              </a:rPr>
              <a:t>Mr. Kumar </a:t>
            </a:r>
            <a:r>
              <a:rPr lang="en-US" sz="1400" b="1" dirty="0" err="1">
                <a:solidFill>
                  <a:schemeClr val="tx1"/>
                </a:solidFill>
                <a:latin typeface="Futura Bk BT" pitchFamily="34" charset="0"/>
              </a:rPr>
              <a:t>Mangalam</a:t>
            </a:r>
            <a:r>
              <a:rPr lang="en-US" sz="1400" b="1" dirty="0">
                <a:solidFill>
                  <a:schemeClr val="tx1"/>
                </a:solidFill>
                <a:latin typeface="Futura Bk BT" pitchFamily="34" charset="0"/>
              </a:rPr>
              <a:t>  Birla Chairman, Aditya Birla Group, 2010</a:t>
            </a:r>
          </a:p>
          <a:p>
            <a:pPr algn="ctr">
              <a:defRPr/>
            </a:pPr>
            <a:endParaRPr lang="en-US" sz="1600" b="1" dirty="0">
              <a:solidFill>
                <a:schemeClr val="bg1"/>
              </a:solidFill>
              <a:latin typeface="Futura Bk BT" pitchFamily="34" charset="0"/>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1676400"/>
            <a:ext cx="8229600" cy="3276600"/>
          </a:xfrm>
        </p:spPr>
        <p:txBody>
          <a:bodyPr/>
          <a:lstStyle/>
          <a:p>
            <a:pPr eaLnBrk="1" hangingPunct="1">
              <a:spcBef>
                <a:spcPts val="1800"/>
              </a:spcBef>
              <a:spcAft>
                <a:spcPts val="1800"/>
              </a:spcAft>
              <a:defRPr/>
            </a:pPr>
            <a:r>
              <a:rPr lang="en-US" sz="5400" b="1" i="1" dirty="0" smtClean="0">
                <a:solidFill>
                  <a:srgbClr val="0070C0"/>
                </a:solidFill>
                <a:latin typeface="Cambria" pitchFamily="18" charset="0"/>
                <a:cs typeface="+mj-cs"/>
              </a:rPr>
              <a:t>IDEA</a:t>
            </a:r>
            <a:r>
              <a:rPr lang="en-US" sz="5400" b="1" i="1" dirty="0" smtClean="0">
                <a:solidFill>
                  <a:schemeClr val="tx2">
                    <a:lumMod val="50000"/>
                  </a:schemeClr>
                </a:solidFill>
                <a:latin typeface="Cambria" pitchFamily="18" charset="0"/>
                <a:cs typeface="+mj-cs"/>
              </a:rPr>
              <a:t> </a:t>
            </a:r>
            <a:r>
              <a:rPr lang="en-US" sz="5400" i="1" dirty="0" smtClean="0">
                <a:solidFill>
                  <a:schemeClr val="tx2">
                    <a:lumMod val="50000"/>
                  </a:schemeClr>
                </a:solidFill>
                <a:latin typeface="Cambria" pitchFamily="18" charset="0"/>
                <a:cs typeface="+mj-cs"/>
              </a:rPr>
              <a:t>…</a:t>
            </a:r>
            <a:br>
              <a:rPr lang="en-US" sz="5400" i="1" dirty="0" smtClean="0">
                <a:solidFill>
                  <a:schemeClr val="tx2">
                    <a:lumMod val="50000"/>
                  </a:schemeClr>
                </a:solidFill>
                <a:latin typeface="Cambria" pitchFamily="18" charset="0"/>
                <a:cs typeface="+mj-cs"/>
              </a:rPr>
            </a:br>
            <a:r>
              <a:rPr lang="en-US" sz="5400" i="1" dirty="0" smtClean="0">
                <a:solidFill>
                  <a:schemeClr val="tx2">
                    <a:lumMod val="50000"/>
                  </a:schemeClr>
                </a:solidFill>
                <a:latin typeface="Cambria" pitchFamily="18" charset="0"/>
                <a:cs typeface="+mj-cs"/>
              </a:rPr>
              <a:t> an uncommon journey..</a:t>
            </a:r>
            <a:br>
              <a:rPr lang="en-US" sz="5400" i="1" dirty="0" smtClean="0">
                <a:solidFill>
                  <a:schemeClr val="tx2">
                    <a:lumMod val="50000"/>
                  </a:schemeClr>
                </a:solidFill>
                <a:latin typeface="Cambria" pitchFamily="18" charset="0"/>
                <a:cs typeface="+mj-cs"/>
              </a:rPr>
            </a:br>
            <a:r>
              <a:rPr lang="en-US" sz="2400" b="1" i="1" dirty="0" smtClean="0"/>
              <a:t>Idea’s journey to what it is today has been a story in itself, a unique and uncommon one in many aspects!</a:t>
            </a:r>
            <a:endParaRPr lang="en-US" sz="2400" i="1" dirty="0" smtClean="0">
              <a:latin typeface="Cambria" pitchFamily="18" charset="0"/>
              <a:cs typeface="+mj-cs"/>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p:cNvSpPr>
          <p:nvPr>
            <p:ph type="body" idx="1"/>
          </p:nvPr>
        </p:nvSpPr>
        <p:spPr>
          <a:xfrm>
            <a:off x="457200" y="914400"/>
            <a:ext cx="8229600" cy="4830763"/>
          </a:xfrm>
        </p:spPr>
        <p:txBody>
          <a:bodyPr/>
          <a:lstStyle/>
          <a:p>
            <a:pPr eaLnBrk="1" hangingPunct="1">
              <a:lnSpc>
                <a:spcPct val="80000"/>
              </a:lnSpc>
              <a:buFont typeface="Arial" charset="0"/>
              <a:buNone/>
              <a:defRPr/>
            </a:pPr>
            <a:endParaRPr lang="en-US" sz="4000" dirty="0" smtClean="0">
              <a:cs typeface="+mn-cs"/>
            </a:endParaRPr>
          </a:p>
          <a:p>
            <a:pPr eaLnBrk="1" hangingPunct="1">
              <a:lnSpc>
                <a:spcPct val="80000"/>
              </a:lnSpc>
              <a:buFont typeface="Arial" charset="0"/>
              <a:buNone/>
              <a:defRPr/>
            </a:pPr>
            <a:endParaRPr lang="en-US" sz="4000" dirty="0" smtClean="0">
              <a:cs typeface="+mn-cs"/>
            </a:endParaRPr>
          </a:p>
          <a:p>
            <a:pPr eaLnBrk="1" hangingPunct="1">
              <a:lnSpc>
                <a:spcPct val="80000"/>
              </a:lnSpc>
              <a:buFont typeface="Arial" charset="0"/>
              <a:buNone/>
              <a:defRPr/>
            </a:pPr>
            <a:r>
              <a:rPr lang="en-US" sz="4000" dirty="0" smtClean="0">
                <a:cs typeface="+mn-cs"/>
              </a:rPr>
              <a:t>				</a:t>
            </a:r>
          </a:p>
          <a:p>
            <a:pPr eaLnBrk="1" hangingPunct="1">
              <a:lnSpc>
                <a:spcPct val="80000"/>
              </a:lnSpc>
              <a:buFont typeface="Arial" charset="0"/>
              <a:buNone/>
              <a:defRPr/>
            </a:pPr>
            <a:endParaRPr lang="en-US" sz="4000" dirty="0" smtClean="0">
              <a:cs typeface="+mn-cs"/>
            </a:endParaRPr>
          </a:p>
          <a:p>
            <a:pPr eaLnBrk="1" hangingPunct="1">
              <a:lnSpc>
                <a:spcPct val="80000"/>
              </a:lnSpc>
              <a:buFont typeface="Arial" charset="0"/>
              <a:buNone/>
              <a:defRPr/>
            </a:pPr>
            <a:r>
              <a:rPr lang="en-US" sz="4000" dirty="0" smtClean="0">
                <a:cs typeface="+mn-cs"/>
              </a:rPr>
              <a:t>				</a:t>
            </a:r>
          </a:p>
        </p:txBody>
      </p:sp>
      <p:pic>
        <p:nvPicPr>
          <p:cNvPr id="43011" name="Picture 1" descr="451px-Tata_logo"/>
          <p:cNvPicPr>
            <a:picLocks noChangeAspect="1" noChangeArrowheads="1"/>
          </p:cNvPicPr>
          <p:nvPr/>
        </p:nvPicPr>
        <p:blipFill>
          <a:blip r:embed="rId3"/>
          <a:srcRect/>
          <a:stretch>
            <a:fillRect/>
          </a:stretch>
        </p:blipFill>
        <p:spPr bwMode="auto">
          <a:xfrm>
            <a:off x="5257800" y="914400"/>
            <a:ext cx="1347788" cy="384175"/>
          </a:xfrm>
          <a:prstGeom prst="rect">
            <a:avLst/>
          </a:prstGeom>
          <a:noFill/>
          <a:ln w="9525">
            <a:noFill/>
            <a:miter lim="800000"/>
            <a:headEnd/>
            <a:tailEnd/>
          </a:ln>
        </p:spPr>
      </p:pic>
      <p:pic>
        <p:nvPicPr>
          <p:cNvPr id="43012" name="Picture 2" descr="images%5CAtt_logo"/>
          <p:cNvPicPr>
            <a:picLocks noChangeAspect="1" noChangeArrowheads="1"/>
          </p:cNvPicPr>
          <p:nvPr/>
        </p:nvPicPr>
        <p:blipFill>
          <a:blip r:embed="rId4"/>
          <a:srcRect/>
          <a:stretch>
            <a:fillRect/>
          </a:stretch>
        </p:blipFill>
        <p:spPr bwMode="auto">
          <a:xfrm>
            <a:off x="3962400" y="685800"/>
            <a:ext cx="1155700" cy="771525"/>
          </a:xfrm>
          <a:prstGeom prst="rect">
            <a:avLst/>
          </a:prstGeom>
          <a:noFill/>
          <a:ln w="9525">
            <a:noFill/>
            <a:miter lim="800000"/>
            <a:headEnd/>
            <a:tailEnd/>
          </a:ln>
        </p:spPr>
      </p:pic>
      <p:pic>
        <p:nvPicPr>
          <p:cNvPr id="43013" name="Picture 3" descr="logo_rpg"/>
          <p:cNvPicPr>
            <a:picLocks noChangeAspect="1" noChangeArrowheads="1"/>
          </p:cNvPicPr>
          <p:nvPr/>
        </p:nvPicPr>
        <p:blipFill>
          <a:blip r:embed="rId5"/>
          <a:srcRect/>
          <a:stretch>
            <a:fillRect/>
          </a:stretch>
        </p:blipFill>
        <p:spPr bwMode="auto">
          <a:xfrm>
            <a:off x="2971800" y="1524000"/>
            <a:ext cx="1295400" cy="636588"/>
          </a:xfrm>
          <a:prstGeom prst="rect">
            <a:avLst/>
          </a:prstGeom>
          <a:noFill/>
          <a:ln w="9525">
            <a:noFill/>
            <a:miter lim="800000"/>
            <a:headEnd/>
            <a:tailEnd/>
          </a:ln>
        </p:spPr>
      </p:pic>
      <p:pic>
        <p:nvPicPr>
          <p:cNvPr id="43014" name="Picture 5" descr="escotel_logo"/>
          <p:cNvPicPr>
            <a:picLocks noChangeAspect="1" noChangeArrowheads="1"/>
          </p:cNvPicPr>
          <p:nvPr/>
        </p:nvPicPr>
        <p:blipFill>
          <a:blip r:embed="rId6"/>
          <a:srcRect/>
          <a:stretch>
            <a:fillRect/>
          </a:stretch>
        </p:blipFill>
        <p:spPr bwMode="auto">
          <a:xfrm>
            <a:off x="4343400" y="1600200"/>
            <a:ext cx="1465263" cy="495300"/>
          </a:xfrm>
          <a:prstGeom prst="rect">
            <a:avLst/>
          </a:prstGeom>
          <a:noFill/>
          <a:ln w="9525">
            <a:noFill/>
            <a:miter lim="800000"/>
            <a:headEnd/>
            <a:tailEnd/>
          </a:ln>
        </p:spPr>
      </p:pic>
      <p:pic>
        <p:nvPicPr>
          <p:cNvPr id="43015" name="Picture 6" descr="spice_logo_big1"/>
          <p:cNvPicPr>
            <a:picLocks noChangeAspect="1" noChangeArrowheads="1"/>
          </p:cNvPicPr>
          <p:nvPr/>
        </p:nvPicPr>
        <p:blipFill>
          <a:blip r:embed="rId7"/>
          <a:srcRect/>
          <a:stretch>
            <a:fillRect/>
          </a:stretch>
        </p:blipFill>
        <p:spPr bwMode="auto">
          <a:xfrm>
            <a:off x="4038600" y="2209800"/>
            <a:ext cx="1031875" cy="696913"/>
          </a:xfrm>
          <a:prstGeom prst="rect">
            <a:avLst/>
          </a:prstGeom>
          <a:noFill/>
          <a:ln w="9525">
            <a:noFill/>
            <a:miter lim="800000"/>
            <a:headEnd/>
            <a:tailEnd/>
          </a:ln>
        </p:spPr>
      </p:pic>
      <p:pic>
        <p:nvPicPr>
          <p:cNvPr id="43016" name="Picture 1" descr="Aditya Birla Group"/>
          <p:cNvPicPr>
            <a:picLocks noChangeAspect="1" noChangeArrowheads="1"/>
          </p:cNvPicPr>
          <p:nvPr/>
        </p:nvPicPr>
        <p:blipFill>
          <a:blip r:embed="rId8"/>
          <a:srcRect/>
          <a:stretch>
            <a:fillRect/>
          </a:stretch>
        </p:blipFill>
        <p:spPr bwMode="auto">
          <a:xfrm>
            <a:off x="2819400" y="762000"/>
            <a:ext cx="966788" cy="592138"/>
          </a:xfrm>
          <a:prstGeom prst="rect">
            <a:avLst/>
          </a:prstGeom>
          <a:noFill/>
          <a:ln w="9525">
            <a:noFill/>
            <a:miter lim="800000"/>
            <a:headEnd/>
            <a:tailEnd/>
          </a:ln>
        </p:spPr>
      </p:pic>
      <p:sp>
        <p:nvSpPr>
          <p:cNvPr id="12" name="Rectangle 11"/>
          <p:cNvSpPr/>
          <p:nvPr/>
        </p:nvSpPr>
        <p:spPr>
          <a:xfrm>
            <a:off x="990600" y="4876800"/>
            <a:ext cx="6781800" cy="7620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solidFill>
                  <a:schemeClr val="tx1"/>
                </a:solidFill>
                <a:latin typeface="Cambria" pitchFamily="18" charset="0"/>
              </a:rPr>
              <a:t>Integration of every entity  executed well..</a:t>
            </a:r>
          </a:p>
          <a:p>
            <a:pPr algn="ctr">
              <a:defRPr/>
            </a:pPr>
            <a:r>
              <a:rPr lang="en-US" dirty="0">
                <a:solidFill>
                  <a:schemeClr val="tx1"/>
                </a:solidFill>
                <a:latin typeface="Cambria" pitchFamily="18" charset="0"/>
              </a:rPr>
              <a:t> Embracing the best of what each entity had to offer</a:t>
            </a:r>
            <a:endParaRPr lang="en-US" sz="2000" b="1" i="1" dirty="0">
              <a:solidFill>
                <a:schemeClr val="tx1"/>
              </a:solidFill>
              <a:latin typeface="Cambria" pitchFamily="18" charset="0"/>
            </a:endParaRPr>
          </a:p>
        </p:txBody>
      </p:sp>
      <p:pic>
        <p:nvPicPr>
          <p:cNvPr id="91138" name="Picture 2"/>
          <p:cNvPicPr>
            <a:picLocks noChangeAspect="1" noChangeArrowheads="1"/>
          </p:cNvPicPr>
          <p:nvPr/>
        </p:nvPicPr>
        <p:blipFill>
          <a:blip r:embed="rId9"/>
          <a:srcRect/>
          <a:stretch>
            <a:fillRect/>
          </a:stretch>
        </p:blipFill>
        <p:spPr bwMode="auto">
          <a:xfrm>
            <a:off x="3505200" y="3048000"/>
            <a:ext cx="1981200" cy="16986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box(in)">
                                      <p:cBhvr>
                                        <p:cTn id="7" dur="500"/>
                                        <p:tgtEl>
                                          <p:spTgt spid="91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0"/>
            <a:ext cx="8229600" cy="1143000"/>
          </a:xfrm>
        </p:spPr>
        <p:txBody>
          <a:bodyPr/>
          <a:lstStyle/>
          <a:p>
            <a:pPr algn="l">
              <a:defRPr/>
            </a:pPr>
            <a:r>
              <a:rPr lang="en-US" sz="3200" b="1" dirty="0" smtClean="0">
                <a:latin typeface="Franklin Gothic Book" pitchFamily="34" charset="0"/>
                <a:ea typeface="ＭＳ Ｐゴシック"/>
                <a:cs typeface="Arial" pitchFamily="34" charset="0"/>
              </a:rPr>
              <a:t/>
            </a:r>
            <a:br>
              <a:rPr lang="en-US" sz="3200" b="1" dirty="0" smtClean="0">
                <a:latin typeface="Franklin Gothic Book" pitchFamily="34" charset="0"/>
                <a:ea typeface="ＭＳ Ｐゴシック"/>
                <a:cs typeface="Arial" pitchFamily="34" charset="0"/>
              </a:rPr>
            </a:br>
            <a:r>
              <a:rPr lang="en-US" sz="3200" b="1" dirty="0" smtClean="0">
                <a:gradFill>
                  <a:gsLst>
                    <a:gs pos="0">
                      <a:srgbClr val="0099CC"/>
                    </a:gs>
                    <a:gs pos="100000">
                      <a:srgbClr val="002060"/>
                    </a:gs>
                  </a:gsLst>
                  <a:lin ang="5400000" scaled="0"/>
                </a:gradFill>
                <a:latin typeface="Futura Lt BT" pitchFamily="34" charset="0"/>
                <a:ea typeface="ＭＳ Ｐゴシック"/>
              </a:rPr>
              <a:t>Idea’s Journey so far…</a:t>
            </a:r>
            <a:br>
              <a:rPr lang="en-US" sz="3200" b="1" dirty="0" smtClean="0">
                <a:gradFill>
                  <a:gsLst>
                    <a:gs pos="0">
                      <a:srgbClr val="0099CC"/>
                    </a:gs>
                    <a:gs pos="100000">
                      <a:srgbClr val="002060"/>
                    </a:gs>
                  </a:gsLst>
                  <a:lin ang="5400000" scaled="0"/>
                </a:gradFill>
                <a:latin typeface="Futura Lt BT" pitchFamily="34" charset="0"/>
                <a:ea typeface="ＭＳ Ｐゴシック"/>
              </a:rPr>
            </a:br>
            <a:endParaRPr lang="en-US" sz="3200" b="1" dirty="0" smtClean="0">
              <a:gradFill>
                <a:gsLst>
                  <a:gs pos="0">
                    <a:srgbClr val="0099CC"/>
                  </a:gs>
                  <a:gs pos="100000">
                    <a:srgbClr val="002060"/>
                  </a:gs>
                </a:gsLst>
                <a:lin ang="5400000" scaled="0"/>
              </a:gradFill>
              <a:latin typeface="Futura Lt BT" pitchFamily="34" charset="0"/>
              <a:ea typeface="ＭＳ Ｐゴシック"/>
            </a:endParaRPr>
          </a:p>
        </p:txBody>
      </p:sp>
      <p:pic>
        <p:nvPicPr>
          <p:cNvPr id="44035" name="Picture 3"/>
          <p:cNvPicPr>
            <a:picLocks noChangeAspect="1" noChangeArrowheads="1"/>
          </p:cNvPicPr>
          <p:nvPr/>
        </p:nvPicPr>
        <p:blipFill>
          <a:blip r:embed="rId3"/>
          <a:srcRect/>
          <a:stretch>
            <a:fillRect/>
          </a:stretch>
        </p:blipFill>
        <p:spPr bwMode="auto">
          <a:xfrm>
            <a:off x="579438" y="2668588"/>
            <a:ext cx="1020762" cy="1220787"/>
          </a:xfrm>
          <a:prstGeom prst="rect">
            <a:avLst/>
          </a:prstGeom>
          <a:noFill/>
          <a:ln w="9525">
            <a:noFill/>
            <a:miter lim="800000"/>
            <a:headEnd/>
            <a:tailEnd/>
          </a:ln>
        </p:spPr>
      </p:pic>
      <p:sp>
        <p:nvSpPr>
          <p:cNvPr id="44036" name="AutoShape 4"/>
          <p:cNvSpPr>
            <a:spLocks noChangeArrowheads="1"/>
          </p:cNvSpPr>
          <p:nvPr/>
        </p:nvSpPr>
        <p:spPr bwMode="auto">
          <a:xfrm>
            <a:off x="76200" y="4781550"/>
            <a:ext cx="1447800" cy="857250"/>
          </a:xfrm>
          <a:prstGeom prst="roundRect">
            <a:avLst>
              <a:gd name="adj" fmla="val 7528"/>
            </a:avLst>
          </a:prstGeom>
          <a:solidFill>
            <a:srgbClr val="FFFF99"/>
          </a:solidFill>
          <a:ln w="9525" algn="ctr">
            <a:solidFill>
              <a:schemeClr val="tx1"/>
            </a:solidFill>
            <a:prstDash val="dash"/>
            <a:round/>
            <a:headEnd type="none" w="sm" len="sm"/>
            <a:tailEnd type="none" w="sm" len="sm"/>
          </a:ln>
        </p:spPr>
        <p:txBody>
          <a:bodyPr lIns="45720" rIns="45720" anchor="ctr">
            <a:spAutoFit/>
          </a:bodyPr>
          <a:lstStyle/>
          <a:p>
            <a:pPr algn="ctr">
              <a:lnSpc>
                <a:spcPct val="85000"/>
              </a:lnSpc>
              <a:spcBef>
                <a:spcPct val="50000"/>
              </a:spcBef>
              <a:buClr>
                <a:srgbClr val="333399"/>
              </a:buClr>
              <a:buFont typeface="Wingdings" pitchFamily="2" charset="2"/>
              <a:buNone/>
            </a:pPr>
            <a:r>
              <a:rPr lang="en-US" sz="1400" b="1">
                <a:cs typeface="Arial" pitchFamily="34" charset="0"/>
              </a:rPr>
              <a:t>Commenced operations in Maharashtra &amp; Gujarat</a:t>
            </a:r>
          </a:p>
        </p:txBody>
      </p:sp>
      <p:pic>
        <p:nvPicPr>
          <p:cNvPr id="44037" name="Picture 5"/>
          <p:cNvPicPr>
            <a:picLocks noChangeAspect="1" noChangeArrowheads="1"/>
          </p:cNvPicPr>
          <p:nvPr/>
        </p:nvPicPr>
        <p:blipFill>
          <a:blip r:embed="rId4"/>
          <a:srcRect/>
          <a:stretch>
            <a:fillRect/>
          </a:stretch>
        </p:blipFill>
        <p:spPr bwMode="auto">
          <a:xfrm>
            <a:off x="1746250" y="2446338"/>
            <a:ext cx="1377950" cy="1652587"/>
          </a:xfrm>
          <a:prstGeom prst="rect">
            <a:avLst/>
          </a:prstGeom>
          <a:noFill/>
          <a:ln w="9525">
            <a:noFill/>
            <a:miter lim="800000"/>
            <a:headEnd/>
            <a:tailEnd/>
          </a:ln>
        </p:spPr>
      </p:pic>
      <p:sp>
        <p:nvSpPr>
          <p:cNvPr id="44038" name="AutoShape 6"/>
          <p:cNvSpPr>
            <a:spLocks noChangeArrowheads="1"/>
          </p:cNvSpPr>
          <p:nvPr/>
        </p:nvSpPr>
        <p:spPr bwMode="auto">
          <a:xfrm>
            <a:off x="1600200" y="4495800"/>
            <a:ext cx="1252538" cy="1143000"/>
          </a:xfrm>
          <a:prstGeom prst="roundRect">
            <a:avLst>
              <a:gd name="adj" fmla="val 7528"/>
            </a:avLst>
          </a:prstGeom>
          <a:solidFill>
            <a:srgbClr val="FFFF99"/>
          </a:solidFill>
          <a:ln w="9525" algn="ctr">
            <a:solidFill>
              <a:schemeClr val="tx1"/>
            </a:solidFill>
            <a:prstDash val="dash"/>
            <a:round/>
            <a:headEnd type="none" w="sm" len="sm"/>
            <a:tailEnd type="none" w="sm" len="sm"/>
          </a:ln>
        </p:spPr>
        <p:txBody>
          <a:bodyPr lIns="45720" rIns="45720" anchor="ctr"/>
          <a:lstStyle/>
          <a:p>
            <a:pPr algn="ctr">
              <a:lnSpc>
                <a:spcPct val="85000"/>
              </a:lnSpc>
              <a:spcBef>
                <a:spcPct val="50000"/>
              </a:spcBef>
              <a:buClr>
                <a:srgbClr val="333399"/>
              </a:buClr>
              <a:buFont typeface="Wingdings" pitchFamily="2" charset="2"/>
              <a:buNone/>
            </a:pPr>
            <a:r>
              <a:rPr lang="en-US" sz="1400" b="1">
                <a:latin typeface="Cambria" pitchFamily="18" charset="0"/>
                <a:cs typeface="Arial" pitchFamily="34" charset="0"/>
              </a:rPr>
              <a:t>Merged with </a:t>
            </a:r>
          </a:p>
          <a:p>
            <a:pPr algn="ctr">
              <a:lnSpc>
                <a:spcPct val="85000"/>
              </a:lnSpc>
              <a:spcBef>
                <a:spcPct val="50000"/>
              </a:spcBef>
              <a:buClr>
                <a:srgbClr val="333399"/>
              </a:buClr>
              <a:buFont typeface="Wingdings" pitchFamily="2" charset="2"/>
              <a:buNone/>
            </a:pPr>
            <a:r>
              <a:rPr lang="en-US" sz="1400" b="1">
                <a:latin typeface="Cambria" pitchFamily="18" charset="0"/>
                <a:cs typeface="Arial" pitchFamily="34" charset="0"/>
              </a:rPr>
              <a:t>Tata Cellular (Andhra Pradesh)</a:t>
            </a:r>
          </a:p>
        </p:txBody>
      </p:sp>
      <p:sp>
        <p:nvSpPr>
          <p:cNvPr id="44039" name="AutoShape 7"/>
          <p:cNvSpPr>
            <a:spLocks noChangeArrowheads="1"/>
          </p:cNvSpPr>
          <p:nvPr/>
        </p:nvSpPr>
        <p:spPr bwMode="auto">
          <a:xfrm>
            <a:off x="2932113" y="4495800"/>
            <a:ext cx="1716087" cy="1143000"/>
          </a:xfrm>
          <a:prstGeom prst="roundRect">
            <a:avLst>
              <a:gd name="adj" fmla="val 7528"/>
            </a:avLst>
          </a:prstGeom>
          <a:solidFill>
            <a:srgbClr val="FFFF99"/>
          </a:solidFill>
          <a:ln w="9525" algn="ctr">
            <a:solidFill>
              <a:schemeClr val="tx1"/>
            </a:solidFill>
            <a:prstDash val="dash"/>
            <a:round/>
            <a:headEnd type="none" w="sm" len="sm"/>
            <a:tailEnd type="none" w="sm" len="sm"/>
          </a:ln>
        </p:spPr>
        <p:txBody>
          <a:bodyPr lIns="45720" rIns="45720" anchor="ctr"/>
          <a:lstStyle/>
          <a:p>
            <a:pPr algn="ctr">
              <a:lnSpc>
                <a:spcPct val="85000"/>
              </a:lnSpc>
              <a:spcBef>
                <a:spcPct val="50000"/>
              </a:spcBef>
              <a:buClr>
                <a:srgbClr val="333399"/>
              </a:buClr>
              <a:buFont typeface="Wingdings" pitchFamily="2" charset="2"/>
              <a:buNone/>
            </a:pPr>
            <a:r>
              <a:rPr lang="en-US" sz="1400" b="1">
                <a:latin typeface="Cambria" pitchFamily="18" charset="0"/>
                <a:cs typeface="Arial" pitchFamily="34" charset="0"/>
              </a:rPr>
              <a:t>Acquired RPG Cellcom (Madhya Pradesh)</a:t>
            </a:r>
          </a:p>
          <a:p>
            <a:pPr algn="ctr">
              <a:lnSpc>
                <a:spcPct val="85000"/>
              </a:lnSpc>
              <a:spcBef>
                <a:spcPct val="50000"/>
              </a:spcBef>
              <a:buClr>
                <a:srgbClr val="333399"/>
              </a:buClr>
              <a:buFont typeface="Wingdings" pitchFamily="2" charset="2"/>
              <a:buNone/>
            </a:pPr>
            <a:r>
              <a:rPr lang="en-US" sz="1400" b="1">
                <a:latin typeface="Cambria" pitchFamily="18" charset="0"/>
                <a:cs typeface="Arial" pitchFamily="34" charset="0"/>
              </a:rPr>
              <a:t>Commenced Delhi operations</a:t>
            </a:r>
          </a:p>
        </p:txBody>
      </p:sp>
      <p:sp>
        <p:nvSpPr>
          <p:cNvPr id="44040" name="AutoShape 8"/>
          <p:cNvSpPr>
            <a:spLocks noChangeArrowheads="1"/>
          </p:cNvSpPr>
          <p:nvPr/>
        </p:nvSpPr>
        <p:spPr bwMode="auto">
          <a:xfrm>
            <a:off x="4800600" y="4724400"/>
            <a:ext cx="1676400" cy="914400"/>
          </a:xfrm>
          <a:prstGeom prst="roundRect">
            <a:avLst>
              <a:gd name="adj" fmla="val 7528"/>
            </a:avLst>
          </a:prstGeom>
          <a:solidFill>
            <a:srgbClr val="FFFF99"/>
          </a:solidFill>
          <a:ln w="9525" algn="ctr">
            <a:solidFill>
              <a:schemeClr val="tx1"/>
            </a:solidFill>
            <a:prstDash val="dash"/>
            <a:round/>
            <a:headEnd type="none" w="sm" len="sm"/>
            <a:tailEnd type="none" w="sm" len="sm"/>
          </a:ln>
        </p:spPr>
        <p:txBody>
          <a:bodyPr lIns="45720" rIns="45720" anchor="ctr"/>
          <a:lstStyle/>
          <a:p>
            <a:pPr algn="ctr">
              <a:lnSpc>
                <a:spcPct val="85000"/>
              </a:lnSpc>
              <a:spcBef>
                <a:spcPct val="50000"/>
              </a:spcBef>
              <a:buClr>
                <a:srgbClr val="333399"/>
              </a:buClr>
              <a:buFont typeface="Wingdings" pitchFamily="2" charset="2"/>
              <a:buNone/>
            </a:pPr>
            <a:r>
              <a:rPr lang="en-US" sz="1400" b="1">
                <a:latin typeface="Cambria" pitchFamily="18" charset="0"/>
                <a:cs typeface="Arial" pitchFamily="34" charset="0"/>
              </a:rPr>
              <a:t/>
            </a:r>
            <a:br>
              <a:rPr lang="en-US" sz="1400" b="1">
                <a:latin typeface="Cambria" pitchFamily="18" charset="0"/>
                <a:cs typeface="Arial" pitchFamily="34" charset="0"/>
              </a:rPr>
            </a:br>
            <a:r>
              <a:rPr lang="en-US" sz="1400" b="1">
                <a:latin typeface="Cambria" pitchFamily="18" charset="0"/>
                <a:cs typeface="Arial" pitchFamily="34" charset="0"/>
              </a:rPr>
              <a:t>Acquired Escotel </a:t>
            </a:r>
          </a:p>
          <a:p>
            <a:pPr algn="ctr">
              <a:lnSpc>
                <a:spcPct val="85000"/>
              </a:lnSpc>
              <a:spcBef>
                <a:spcPct val="50000"/>
              </a:spcBef>
              <a:buClr>
                <a:srgbClr val="333399"/>
              </a:buClr>
              <a:buFont typeface="Wingdings" pitchFamily="2" charset="2"/>
              <a:buNone/>
            </a:pPr>
            <a:r>
              <a:rPr lang="en-US" sz="1400" b="1">
                <a:latin typeface="Cambria" pitchFamily="18" charset="0"/>
                <a:cs typeface="Arial" pitchFamily="34" charset="0"/>
              </a:rPr>
              <a:t>(Haryana, UP(W), Kerala)</a:t>
            </a:r>
          </a:p>
        </p:txBody>
      </p:sp>
      <p:sp>
        <p:nvSpPr>
          <p:cNvPr id="44041" name="AutoShape 9"/>
          <p:cNvSpPr>
            <a:spLocks noChangeArrowheads="1"/>
          </p:cNvSpPr>
          <p:nvPr/>
        </p:nvSpPr>
        <p:spPr bwMode="auto">
          <a:xfrm>
            <a:off x="6629400" y="4419600"/>
            <a:ext cx="2393950" cy="1295400"/>
          </a:xfrm>
          <a:prstGeom prst="roundRect">
            <a:avLst>
              <a:gd name="adj" fmla="val 7528"/>
            </a:avLst>
          </a:prstGeom>
          <a:solidFill>
            <a:srgbClr val="FFFF99"/>
          </a:solidFill>
          <a:ln w="9525" algn="ctr">
            <a:solidFill>
              <a:schemeClr val="tx1"/>
            </a:solidFill>
            <a:prstDash val="dash"/>
            <a:round/>
            <a:headEnd type="none" w="sm" len="sm"/>
            <a:tailEnd type="none" w="sm" len="sm"/>
          </a:ln>
        </p:spPr>
        <p:txBody>
          <a:bodyPr lIns="45720" rIns="45720" anchor="ctr"/>
          <a:lstStyle/>
          <a:p>
            <a:pPr algn="ctr">
              <a:lnSpc>
                <a:spcPct val="85000"/>
              </a:lnSpc>
              <a:spcBef>
                <a:spcPct val="50000"/>
              </a:spcBef>
              <a:buClr>
                <a:srgbClr val="333399"/>
              </a:buClr>
              <a:buFont typeface="Wingdings" pitchFamily="2" charset="2"/>
              <a:buNone/>
            </a:pPr>
            <a:endParaRPr lang="en-US" sz="1400" b="1">
              <a:latin typeface="Cambria" pitchFamily="18" charset="0"/>
              <a:cs typeface="Arial" pitchFamily="34" charset="0"/>
            </a:endParaRPr>
          </a:p>
          <a:p>
            <a:pPr algn="ctr">
              <a:lnSpc>
                <a:spcPct val="85000"/>
              </a:lnSpc>
              <a:spcBef>
                <a:spcPct val="50000"/>
              </a:spcBef>
              <a:buClr>
                <a:srgbClr val="333399"/>
              </a:buClr>
              <a:buFont typeface="Wingdings" pitchFamily="2" charset="2"/>
              <a:buNone/>
            </a:pPr>
            <a:r>
              <a:rPr lang="en-US" sz="1400" b="1">
                <a:latin typeface="Cambria" pitchFamily="18" charset="0"/>
                <a:cs typeface="Arial" pitchFamily="34" charset="0"/>
              </a:rPr>
              <a:t>Became a pan India 2G service provider </a:t>
            </a:r>
          </a:p>
          <a:p>
            <a:pPr algn="ctr">
              <a:lnSpc>
                <a:spcPct val="85000"/>
              </a:lnSpc>
              <a:spcBef>
                <a:spcPct val="50000"/>
              </a:spcBef>
              <a:buClr>
                <a:srgbClr val="333399"/>
              </a:buClr>
              <a:buFont typeface="Wingdings" pitchFamily="2" charset="2"/>
              <a:buNone/>
            </a:pPr>
            <a:r>
              <a:rPr lang="en-US" sz="1400" b="1">
                <a:latin typeface="Cambria" pitchFamily="18" charset="0"/>
                <a:cs typeface="Arial" pitchFamily="34" charset="0"/>
              </a:rPr>
              <a:t>Partner in Indus Towers</a:t>
            </a:r>
          </a:p>
          <a:p>
            <a:pPr algn="ctr">
              <a:lnSpc>
                <a:spcPct val="85000"/>
              </a:lnSpc>
              <a:spcBef>
                <a:spcPct val="50000"/>
              </a:spcBef>
              <a:buClr>
                <a:srgbClr val="333399"/>
              </a:buClr>
              <a:buFont typeface="Wingdings" pitchFamily="2" charset="2"/>
              <a:buNone/>
            </a:pPr>
            <a:r>
              <a:rPr lang="en-US" sz="1400" b="1">
                <a:latin typeface="Cambria" pitchFamily="18" charset="0"/>
                <a:cs typeface="Arial" pitchFamily="34" charset="0"/>
              </a:rPr>
              <a:t>Winner of 3G spectrum in 11 service areas</a:t>
            </a:r>
          </a:p>
          <a:p>
            <a:pPr algn="ctr">
              <a:lnSpc>
                <a:spcPct val="85000"/>
              </a:lnSpc>
              <a:spcBef>
                <a:spcPct val="50000"/>
              </a:spcBef>
              <a:buClr>
                <a:srgbClr val="333399"/>
              </a:buClr>
              <a:buFont typeface="Wingdings" pitchFamily="2" charset="2"/>
              <a:buNone/>
            </a:pPr>
            <a:endParaRPr lang="en-US" sz="1400" b="1">
              <a:latin typeface="Cambria" pitchFamily="18" charset="0"/>
              <a:cs typeface="Arial" pitchFamily="34" charset="0"/>
            </a:endParaRPr>
          </a:p>
        </p:txBody>
      </p:sp>
      <p:sp>
        <p:nvSpPr>
          <p:cNvPr id="44042" name="AutoShape 10"/>
          <p:cNvSpPr>
            <a:spLocks noChangeArrowheads="1"/>
          </p:cNvSpPr>
          <p:nvPr/>
        </p:nvSpPr>
        <p:spPr bwMode="auto">
          <a:xfrm>
            <a:off x="644525" y="992188"/>
            <a:ext cx="922338" cy="735012"/>
          </a:xfrm>
          <a:prstGeom prst="roundRect">
            <a:avLst>
              <a:gd name="adj" fmla="val 7528"/>
            </a:avLst>
          </a:prstGeom>
          <a:solidFill>
            <a:srgbClr val="FFFF99"/>
          </a:solidFill>
          <a:ln w="9525" algn="ctr">
            <a:solidFill>
              <a:schemeClr val="tx1"/>
            </a:solidFill>
            <a:prstDash val="dash"/>
            <a:round/>
            <a:headEnd type="none" w="sm" len="sm"/>
            <a:tailEnd type="none" w="sm" len="sm"/>
          </a:ln>
        </p:spPr>
        <p:txBody>
          <a:bodyPr lIns="45720" rIns="45720" anchor="ctr">
            <a:spAutoFit/>
          </a:bodyPr>
          <a:lstStyle/>
          <a:p>
            <a:pPr algn="ctr">
              <a:lnSpc>
                <a:spcPct val="85000"/>
              </a:lnSpc>
              <a:spcBef>
                <a:spcPct val="50000"/>
              </a:spcBef>
              <a:buClr>
                <a:srgbClr val="333399"/>
              </a:buClr>
              <a:buFont typeface="Wingdings" pitchFamily="2" charset="2"/>
              <a:buNone/>
            </a:pPr>
            <a:r>
              <a:rPr lang="en-US" sz="1300" b="1">
                <a:latin typeface="Cambria" pitchFamily="18" charset="0"/>
                <a:cs typeface="Arial" pitchFamily="34" charset="0"/>
              </a:rPr>
              <a:t>1997</a:t>
            </a:r>
          </a:p>
          <a:p>
            <a:pPr algn="ctr">
              <a:lnSpc>
                <a:spcPct val="85000"/>
              </a:lnSpc>
              <a:spcBef>
                <a:spcPct val="50000"/>
              </a:spcBef>
              <a:buClr>
                <a:srgbClr val="333399"/>
              </a:buClr>
              <a:buFont typeface="Wingdings" pitchFamily="2" charset="2"/>
              <a:buNone/>
            </a:pPr>
            <a:r>
              <a:rPr lang="en-US" sz="1300" b="1">
                <a:latin typeface="Cambria" pitchFamily="18" charset="0"/>
                <a:cs typeface="Arial" pitchFamily="34" charset="0"/>
              </a:rPr>
              <a:t>2 Service Areas</a:t>
            </a:r>
          </a:p>
        </p:txBody>
      </p:sp>
      <p:sp>
        <p:nvSpPr>
          <p:cNvPr id="44043" name="AutoShape 11"/>
          <p:cNvSpPr>
            <a:spLocks noChangeArrowheads="1"/>
          </p:cNvSpPr>
          <p:nvPr/>
        </p:nvSpPr>
        <p:spPr bwMode="auto">
          <a:xfrm>
            <a:off x="1865313" y="992188"/>
            <a:ext cx="920750" cy="735012"/>
          </a:xfrm>
          <a:prstGeom prst="roundRect">
            <a:avLst>
              <a:gd name="adj" fmla="val 7528"/>
            </a:avLst>
          </a:prstGeom>
          <a:solidFill>
            <a:srgbClr val="FFFF99"/>
          </a:solidFill>
          <a:ln w="9525" algn="ctr">
            <a:solidFill>
              <a:schemeClr val="tx1"/>
            </a:solidFill>
            <a:prstDash val="dash"/>
            <a:round/>
            <a:headEnd type="none" w="sm" len="sm"/>
            <a:tailEnd type="none" w="sm" len="sm"/>
          </a:ln>
        </p:spPr>
        <p:txBody>
          <a:bodyPr lIns="45720" rIns="45720" anchor="ctr">
            <a:spAutoFit/>
          </a:bodyPr>
          <a:lstStyle/>
          <a:p>
            <a:pPr algn="ctr">
              <a:lnSpc>
                <a:spcPct val="85000"/>
              </a:lnSpc>
              <a:spcBef>
                <a:spcPct val="50000"/>
              </a:spcBef>
              <a:buClr>
                <a:srgbClr val="333399"/>
              </a:buClr>
              <a:buFont typeface="Wingdings" pitchFamily="2" charset="2"/>
              <a:buNone/>
            </a:pPr>
            <a:r>
              <a:rPr lang="en-US" sz="1300" b="1">
                <a:latin typeface="Cambria" pitchFamily="18" charset="0"/>
                <a:cs typeface="Arial" pitchFamily="34" charset="0"/>
              </a:rPr>
              <a:t>2000</a:t>
            </a:r>
          </a:p>
          <a:p>
            <a:pPr algn="ctr">
              <a:lnSpc>
                <a:spcPct val="85000"/>
              </a:lnSpc>
              <a:spcBef>
                <a:spcPct val="50000"/>
              </a:spcBef>
              <a:buClr>
                <a:srgbClr val="333399"/>
              </a:buClr>
              <a:buFont typeface="Wingdings" pitchFamily="2" charset="2"/>
              <a:buNone/>
            </a:pPr>
            <a:r>
              <a:rPr lang="en-US" sz="1300" b="1">
                <a:latin typeface="Cambria" pitchFamily="18" charset="0"/>
                <a:cs typeface="Arial" pitchFamily="34" charset="0"/>
              </a:rPr>
              <a:t>3 Service Areas</a:t>
            </a:r>
          </a:p>
        </p:txBody>
      </p:sp>
      <p:sp>
        <p:nvSpPr>
          <p:cNvPr id="44044" name="AutoShape 12"/>
          <p:cNvSpPr>
            <a:spLocks noChangeArrowheads="1"/>
          </p:cNvSpPr>
          <p:nvPr/>
        </p:nvSpPr>
        <p:spPr bwMode="auto">
          <a:xfrm>
            <a:off x="3311525" y="992188"/>
            <a:ext cx="922338" cy="735012"/>
          </a:xfrm>
          <a:prstGeom prst="roundRect">
            <a:avLst>
              <a:gd name="adj" fmla="val 7528"/>
            </a:avLst>
          </a:prstGeom>
          <a:solidFill>
            <a:srgbClr val="FFFF99"/>
          </a:solidFill>
          <a:ln w="9525" algn="ctr">
            <a:solidFill>
              <a:schemeClr val="tx1"/>
            </a:solidFill>
            <a:prstDash val="dash"/>
            <a:round/>
            <a:headEnd type="none" w="sm" len="sm"/>
            <a:tailEnd type="none" w="sm" len="sm"/>
          </a:ln>
        </p:spPr>
        <p:txBody>
          <a:bodyPr lIns="45720" rIns="45720" anchor="ctr">
            <a:spAutoFit/>
          </a:bodyPr>
          <a:lstStyle/>
          <a:p>
            <a:pPr algn="ctr">
              <a:lnSpc>
                <a:spcPct val="85000"/>
              </a:lnSpc>
              <a:spcBef>
                <a:spcPct val="50000"/>
              </a:spcBef>
              <a:buClr>
                <a:srgbClr val="333399"/>
              </a:buClr>
              <a:buFont typeface="Wingdings" pitchFamily="2" charset="2"/>
              <a:buNone/>
            </a:pPr>
            <a:r>
              <a:rPr lang="en-US" sz="1300" b="1">
                <a:latin typeface="Cambria" pitchFamily="18" charset="0"/>
                <a:cs typeface="Arial" pitchFamily="34" charset="0"/>
              </a:rPr>
              <a:t>2002</a:t>
            </a:r>
          </a:p>
          <a:p>
            <a:pPr algn="ctr">
              <a:lnSpc>
                <a:spcPct val="85000"/>
              </a:lnSpc>
              <a:spcBef>
                <a:spcPct val="50000"/>
              </a:spcBef>
              <a:buClr>
                <a:srgbClr val="333399"/>
              </a:buClr>
              <a:buFont typeface="Wingdings" pitchFamily="2" charset="2"/>
              <a:buNone/>
            </a:pPr>
            <a:r>
              <a:rPr lang="en-US" sz="1300" b="1">
                <a:latin typeface="Cambria" pitchFamily="18" charset="0"/>
                <a:cs typeface="Arial" pitchFamily="34" charset="0"/>
              </a:rPr>
              <a:t>5 Service Areas</a:t>
            </a:r>
          </a:p>
        </p:txBody>
      </p:sp>
      <p:sp>
        <p:nvSpPr>
          <p:cNvPr id="44045" name="AutoShape 13"/>
          <p:cNvSpPr>
            <a:spLocks noChangeArrowheads="1"/>
          </p:cNvSpPr>
          <p:nvPr/>
        </p:nvSpPr>
        <p:spPr bwMode="auto">
          <a:xfrm>
            <a:off x="5064125" y="992188"/>
            <a:ext cx="922338" cy="735012"/>
          </a:xfrm>
          <a:prstGeom prst="roundRect">
            <a:avLst>
              <a:gd name="adj" fmla="val 7528"/>
            </a:avLst>
          </a:prstGeom>
          <a:solidFill>
            <a:srgbClr val="FFFF99"/>
          </a:solidFill>
          <a:ln w="9525" algn="ctr">
            <a:solidFill>
              <a:schemeClr val="tx1"/>
            </a:solidFill>
            <a:prstDash val="dash"/>
            <a:round/>
            <a:headEnd type="none" w="sm" len="sm"/>
            <a:tailEnd type="none" w="sm" len="sm"/>
          </a:ln>
        </p:spPr>
        <p:txBody>
          <a:bodyPr lIns="45720" rIns="45720" anchor="ctr">
            <a:spAutoFit/>
          </a:bodyPr>
          <a:lstStyle/>
          <a:p>
            <a:pPr algn="ctr">
              <a:lnSpc>
                <a:spcPct val="85000"/>
              </a:lnSpc>
              <a:spcBef>
                <a:spcPct val="50000"/>
              </a:spcBef>
              <a:buClr>
                <a:srgbClr val="333399"/>
              </a:buClr>
              <a:buFont typeface="Wingdings" pitchFamily="2" charset="2"/>
              <a:buNone/>
            </a:pPr>
            <a:r>
              <a:rPr lang="en-US" sz="1300" b="1">
                <a:latin typeface="Cambria" pitchFamily="18" charset="0"/>
                <a:cs typeface="Arial" pitchFamily="34" charset="0"/>
              </a:rPr>
              <a:t>2004</a:t>
            </a:r>
          </a:p>
          <a:p>
            <a:pPr algn="ctr">
              <a:lnSpc>
                <a:spcPct val="85000"/>
              </a:lnSpc>
              <a:spcBef>
                <a:spcPct val="50000"/>
              </a:spcBef>
              <a:buClr>
                <a:srgbClr val="333399"/>
              </a:buClr>
              <a:buFont typeface="Wingdings" pitchFamily="2" charset="2"/>
              <a:buNone/>
            </a:pPr>
            <a:r>
              <a:rPr lang="en-US" sz="1300" b="1">
                <a:latin typeface="Cambria" pitchFamily="18" charset="0"/>
                <a:cs typeface="Arial" pitchFamily="34" charset="0"/>
              </a:rPr>
              <a:t>8 Service Areas</a:t>
            </a:r>
          </a:p>
        </p:txBody>
      </p:sp>
      <p:sp>
        <p:nvSpPr>
          <p:cNvPr id="44046" name="AutoShape 14"/>
          <p:cNvSpPr>
            <a:spLocks noChangeArrowheads="1"/>
          </p:cNvSpPr>
          <p:nvPr/>
        </p:nvSpPr>
        <p:spPr bwMode="auto">
          <a:xfrm>
            <a:off x="6907213" y="1065213"/>
            <a:ext cx="1495425" cy="735012"/>
          </a:xfrm>
          <a:prstGeom prst="roundRect">
            <a:avLst>
              <a:gd name="adj" fmla="val 7528"/>
            </a:avLst>
          </a:prstGeom>
          <a:solidFill>
            <a:srgbClr val="FFFF99"/>
          </a:solidFill>
          <a:ln w="9525" algn="ctr">
            <a:solidFill>
              <a:schemeClr val="tx1"/>
            </a:solidFill>
            <a:prstDash val="dash"/>
            <a:round/>
            <a:headEnd type="none" w="sm" len="sm"/>
            <a:tailEnd type="none" w="sm" len="sm"/>
          </a:ln>
        </p:spPr>
        <p:txBody>
          <a:bodyPr lIns="45720" rIns="45720" anchor="ctr">
            <a:spAutoFit/>
          </a:bodyPr>
          <a:lstStyle/>
          <a:p>
            <a:pPr algn="ctr">
              <a:lnSpc>
                <a:spcPct val="85000"/>
              </a:lnSpc>
              <a:spcBef>
                <a:spcPct val="50000"/>
              </a:spcBef>
              <a:buClr>
                <a:srgbClr val="333399"/>
              </a:buClr>
              <a:buFont typeface="Wingdings" pitchFamily="2" charset="2"/>
              <a:buNone/>
            </a:pPr>
            <a:r>
              <a:rPr lang="en-US" sz="1300" b="1">
                <a:latin typeface="Cambria" pitchFamily="18" charset="0"/>
                <a:cs typeface="Arial" pitchFamily="34" charset="0"/>
              </a:rPr>
              <a:t>2006 –  Aug 10</a:t>
            </a:r>
          </a:p>
          <a:p>
            <a:pPr algn="ctr">
              <a:lnSpc>
                <a:spcPct val="85000"/>
              </a:lnSpc>
              <a:spcBef>
                <a:spcPct val="50000"/>
              </a:spcBef>
              <a:buClr>
                <a:srgbClr val="333399"/>
              </a:buClr>
              <a:buFont typeface="Wingdings" pitchFamily="2" charset="2"/>
              <a:buNone/>
            </a:pPr>
            <a:r>
              <a:rPr lang="en-US" sz="1300" b="1">
                <a:latin typeface="Cambria" pitchFamily="18" charset="0"/>
                <a:cs typeface="Arial" pitchFamily="34" charset="0"/>
              </a:rPr>
              <a:t>11 Service Areas to PAN India</a:t>
            </a:r>
          </a:p>
        </p:txBody>
      </p:sp>
      <p:grpSp>
        <p:nvGrpSpPr>
          <p:cNvPr id="44047" name="Group 15"/>
          <p:cNvGrpSpPr>
            <a:grpSpLocks/>
          </p:cNvGrpSpPr>
          <p:nvPr/>
        </p:nvGrpSpPr>
        <p:grpSpPr bwMode="auto">
          <a:xfrm>
            <a:off x="6896100" y="1828800"/>
            <a:ext cx="2247900" cy="2590800"/>
            <a:chOff x="4296" y="1166"/>
            <a:chExt cx="1416" cy="1671"/>
          </a:xfrm>
        </p:grpSpPr>
        <p:sp>
          <p:nvSpPr>
            <p:cNvPr id="44050" name="AutoShape 16"/>
            <p:cNvSpPr>
              <a:spLocks noChangeAspect="1" noChangeArrowheads="1" noTextEdit="1"/>
            </p:cNvSpPr>
            <p:nvPr/>
          </p:nvSpPr>
          <p:spPr bwMode="auto">
            <a:xfrm>
              <a:off x="4297" y="1167"/>
              <a:ext cx="1415" cy="1670"/>
            </a:xfrm>
            <a:prstGeom prst="rect">
              <a:avLst/>
            </a:prstGeom>
            <a:noFill/>
            <a:ln w="9525">
              <a:noFill/>
              <a:miter lim="800000"/>
              <a:headEnd/>
              <a:tailEnd/>
            </a:ln>
          </p:spPr>
          <p:txBody>
            <a:bodyPr/>
            <a:lstStyle/>
            <a:p>
              <a:endParaRPr lang="en-US"/>
            </a:p>
          </p:txBody>
        </p:sp>
        <p:sp>
          <p:nvSpPr>
            <p:cNvPr id="44051" name="Freeform 17"/>
            <p:cNvSpPr>
              <a:spLocks/>
            </p:cNvSpPr>
            <p:nvPr/>
          </p:nvSpPr>
          <p:spPr bwMode="auto">
            <a:xfrm>
              <a:off x="4663" y="1393"/>
              <a:ext cx="161" cy="155"/>
            </a:xfrm>
            <a:custGeom>
              <a:avLst/>
              <a:gdLst>
                <a:gd name="T0" fmla="*/ 0 w 174"/>
                <a:gd name="T1" fmla="*/ 51 h 155"/>
                <a:gd name="T2" fmla="*/ 6 w 174"/>
                <a:gd name="T3" fmla="*/ 47 h 155"/>
                <a:gd name="T4" fmla="*/ 6 w 174"/>
                <a:gd name="T5" fmla="*/ 43 h 155"/>
                <a:gd name="T6" fmla="*/ 6 w 174"/>
                <a:gd name="T7" fmla="*/ 25 h 155"/>
                <a:gd name="T8" fmla="*/ 6 w 174"/>
                <a:gd name="T9" fmla="*/ 16 h 155"/>
                <a:gd name="T10" fmla="*/ 6 w 174"/>
                <a:gd name="T11" fmla="*/ 9 h 155"/>
                <a:gd name="T12" fmla="*/ 6 w 174"/>
                <a:gd name="T13" fmla="*/ 11 h 155"/>
                <a:gd name="T14" fmla="*/ 6 w 174"/>
                <a:gd name="T15" fmla="*/ 4 h 155"/>
                <a:gd name="T16" fmla="*/ 6 w 174"/>
                <a:gd name="T17" fmla="*/ 0 h 155"/>
                <a:gd name="T18" fmla="*/ 6 w 174"/>
                <a:gd name="T19" fmla="*/ 6 h 155"/>
                <a:gd name="T20" fmla="*/ 6 w 174"/>
                <a:gd name="T21" fmla="*/ 15 h 155"/>
                <a:gd name="T22" fmla="*/ 8 w 174"/>
                <a:gd name="T23" fmla="*/ 18 h 155"/>
                <a:gd name="T24" fmla="*/ 9 w 174"/>
                <a:gd name="T25" fmla="*/ 25 h 155"/>
                <a:gd name="T26" fmla="*/ 10 w 174"/>
                <a:gd name="T27" fmla="*/ 26 h 155"/>
                <a:gd name="T28" fmla="*/ 11 w 174"/>
                <a:gd name="T29" fmla="*/ 26 h 155"/>
                <a:gd name="T30" fmla="*/ 11 w 174"/>
                <a:gd name="T31" fmla="*/ 20 h 155"/>
                <a:gd name="T32" fmla="*/ 12 w 174"/>
                <a:gd name="T33" fmla="*/ 31 h 155"/>
                <a:gd name="T34" fmla="*/ 12 w 174"/>
                <a:gd name="T35" fmla="*/ 38 h 155"/>
                <a:gd name="T36" fmla="*/ 12 w 174"/>
                <a:gd name="T37" fmla="*/ 47 h 155"/>
                <a:gd name="T38" fmla="*/ 12 w 174"/>
                <a:gd name="T39" fmla="*/ 58 h 155"/>
                <a:gd name="T40" fmla="*/ 13 w 174"/>
                <a:gd name="T41" fmla="*/ 68 h 155"/>
                <a:gd name="T42" fmla="*/ 13 w 174"/>
                <a:gd name="T43" fmla="*/ 79 h 155"/>
                <a:gd name="T44" fmla="*/ 13 w 174"/>
                <a:gd name="T45" fmla="*/ 84 h 155"/>
                <a:gd name="T46" fmla="*/ 13 w 174"/>
                <a:gd name="T47" fmla="*/ 93 h 155"/>
                <a:gd name="T48" fmla="*/ 14 w 174"/>
                <a:gd name="T49" fmla="*/ 99 h 155"/>
                <a:gd name="T50" fmla="*/ 14 w 174"/>
                <a:gd name="T51" fmla="*/ 105 h 155"/>
                <a:gd name="T52" fmla="*/ 14 w 174"/>
                <a:gd name="T53" fmla="*/ 116 h 155"/>
                <a:gd name="T54" fmla="*/ 13 w 174"/>
                <a:gd name="T55" fmla="*/ 111 h 155"/>
                <a:gd name="T56" fmla="*/ 13 w 174"/>
                <a:gd name="T57" fmla="*/ 105 h 155"/>
                <a:gd name="T58" fmla="*/ 12 w 174"/>
                <a:gd name="T59" fmla="*/ 105 h 155"/>
                <a:gd name="T60" fmla="*/ 11 w 174"/>
                <a:gd name="T61" fmla="*/ 109 h 155"/>
                <a:gd name="T62" fmla="*/ 12 w 174"/>
                <a:gd name="T63" fmla="*/ 117 h 155"/>
                <a:gd name="T64" fmla="*/ 10 w 174"/>
                <a:gd name="T65" fmla="*/ 119 h 155"/>
                <a:gd name="T66" fmla="*/ 9 w 174"/>
                <a:gd name="T67" fmla="*/ 122 h 155"/>
                <a:gd name="T68" fmla="*/ 10 w 174"/>
                <a:gd name="T69" fmla="*/ 130 h 155"/>
                <a:gd name="T70" fmla="*/ 9 w 174"/>
                <a:gd name="T71" fmla="*/ 141 h 155"/>
                <a:gd name="T72" fmla="*/ 9 w 174"/>
                <a:gd name="T73" fmla="*/ 155 h 155"/>
                <a:gd name="T74" fmla="*/ 8 w 174"/>
                <a:gd name="T75" fmla="*/ 146 h 155"/>
                <a:gd name="T76" fmla="*/ 8 w 174"/>
                <a:gd name="T77" fmla="*/ 141 h 155"/>
                <a:gd name="T78" fmla="*/ 6 w 174"/>
                <a:gd name="T79" fmla="*/ 140 h 155"/>
                <a:gd name="T80" fmla="*/ 6 w 174"/>
                <a:gd name="T81" fmla="*/ 140 h 155"/>
                <a:gd name="T82" fmla="*/ 6 w 174"/>
                <a:gd name="T83" fmla="*/ 136 h 155"/>
                <a:gd name="T84" fmla="*/ 6 w 174"/>
                <a:gd name="T85" fmla="*/ 131 h 155"/>
                <a:gd name="T86" fmla="*/ 6 w 174"/>
                <a:gd name="T87" fmla="*/ 122 h 155"/>
                <a:gd name="T88" fmla="*/ 6 w 174"/>
                <a:gd name="T89" fmla="*/ 115 h 155"/>
                <a:gd name="T90" fmla="*/ 6 w 174"/>
                <a:gd name="T91" fmla="*/ 111 h 155"/>
                <a:gd name="T92" fmla="*/ 6 w 174"/>
                <a:gd name="T93" fmla="*/ 115 h 155"/>
                <a:gd name="T94" fmla="*/ 6 w 174"/>
                <a:gd name="T95" fmla="*/ 103 h 155"/>
                <a:gd name="T96" fmla="*/ 6 w 174"/>
                <a:gd name="T97" fmla="*/ 98 h 155"/>
                <a:gd name="T98" fmla="*/ 6 w 174"/>
                <a:gd name="T99" fmla="*/ 97 h 155"/>
                <a:gd name="T100" fmla="*/ 6 w 174"/>
                <a:gd name="T101" fmla="*/ 92 h 155"/>
                <a:gd name="T102" fmla="*/ 6 w 174"/>
                <a:gd name="T103" fmla="*/ 87 h 155"/>
                <a:gd name="T104" fmla="*/ 6 w 174"/>
                <a:gd name="T105" fmla="*/ 78 h 155"/>
                <a:gd name="T106" fmla="*/ 6 w 174"/>
                <a:gd name="T107" fmla="*/ 70 h 155"/>
                <a:gd name="T108" fmla="*/ 6 w 174"/>
                <a:gd name="T109" fmla="*/ 64 h 155"/>
                <a:gd name="T110" fmla="*/ 3 w 174"/>
                <a:gd name="T111" fmla="*/ 62 h 155"/>
                <a:gd name="T112" fmla="*/ 0 w 174"/>
                <a:gd name="T113" fmla="*/ 51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4"/>
                <a:gd name="T172" fmla="*/ 0 h 155"/>
                <a:gd name="T173" fmla="*/ 174 w 174"/>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4" h="155">
                  <a:moveTo>
                    <a:pt x="0" y="51"/>
                  </a:moveTo>
                  <a:lnTo>
                    <a:pt x="8" y="47"/>
                  </a:lnTo>
                  <a:lnTo>
                    <a:pt x="18" y="43"/>
                  </a:lnTo>
                  <a:lnTo>
                    <a:pt x="21" y="25"/>
                  </a:lnTo>
                  <a:lnTo>
                    <a:pt x="27" y="16"/>
                  </a:lnTo>
                  <a:lnTo>
                    <a:pt x="33" y="9"/>
                  </a:lnTo>
                  <a:lnTo>
                    <a:pt x="42" y="11"/>
                  </a:lnTo>
                  <a:lnTo>
                    <a:pt x="47" y="4"/>
                  </a:lnTo>
                  <a:lnTo>
                    <a:pt x="69" y="0"/>
                  </a:lnTo>
                  <a:lnTo>
                    <a:pt x="81" y="6"/>
                  </a:lnTo>
                  <a:lnTo>
                    <a:pt x="87" y="15"/>
                  </a:lnTo>
                  <a:lnTo>
                    <a:pt x="104" y="18"/>
                  </a:lnTo>
                  <a:lnTo>
                    <a:pt x="112" y="25"/>
                  </a:lnTo>
                  <a:lnTo>
                    <a:pt x="122" y="26"/>
                  </a:lnTo>
                  <a:lnTo>
                    <a:pt x="134" y="26"/>
                  </a:lnTo>
                  <a:lnTo>
                    <a:pt x="138" y="20"/>
                  </a:lnTo>
                  <a:lnTo>
                    <a:pt x="143" y="31"/>
                  </a:lnTo>
                  <a:lnTo>
                    <a:pt x="151" y="38"/>
                  </a:lnTo>
                  <a:lnTo>
                    <a:pt x="144" y="47"/>
                  </a:lnTo>
                  <a:lnTo>
                    <a:pt x="151" y="58"/>
                  </a:lnTo>
                  <a:lnTo>
                    <a:pt x="158" y="68"/>
                  </a:lnTo>
                  <a:lnTo>
                    <a:pt x="162" y="79"/>
                  </a:lnTo>
                  <a:lnTo>
                    <a:pt x="154" y="84"/>
                  </a:lnTo>
                  <a:lnTo>
                    <a:pt x="160" y="93"/>
                  </a:lnTo>
                  <a:lnTo>
                    <a:pt x="166" y="99"/>
                  </a:lnTo>
                  <a:lnTo>
                    <a:pt x="174" y="105"/>
                  </a:lnTo>
                  <a:lnTo>
                    <a:pt x="173" y="116"/>
                  </a:lnTo>
                  <a:lnTo>
                    <a:pt x="164" y="111"/>
                  </a:lnTo>
                  <a:lnTo>
                    <a:pt x="158" y="105"/>
                  </a:lnTo>
                  <a:lnTo>
                    <a:pt x="145" y="105"/>
                  </a:lnTo>
                  <a:lnTo>
                    <a:pt x="135" y="109"/>
                  </a:lnTo>
                  <a:lnTo>
                    <a:pt x="143" y="117"/>
                  </a:lnTo>
                  <a:lnTo>
                    <a:pt x="122" y="119"/>
                  </a:lnTo>
                  <a:lnTo>
                    <a:pt x="115" y="122"/>
                  </a:lnTo>
                  <a:lnTo>
                    <a:pt x="121" y="130"/>
                  </a:lnTo>
                  <a:lnTo>
                    <a:pt x="119" y="141"/>
                  </a:lnTo>
                  <a:lnTo>
                    <a:pt x="118" y="155"/>
                  </a:lnTo>
                  <a:lnTo>
                    <a:pt x="109" y="146"/>
                  </a:lnTo>
                  <a:lnTo>
                    <a:pt x="104" y="141"/>
                  </a:lnTo>
                  <a:lnTo>
                    <a:pt x="95" y="140"/>
                  </a:lnTo>
                  <a:lnTo>
                    <a:pt x="92" y="140"/>
                  </a:lnTo>
                  <a:lnTo>
                    <a:pt x="84" y="136"/>
                  </a:lnTo>
                  <a:lnTo>
                    <a:pt x="77" y="131"/>
                  </a:lnTo>
                  <a:lnTo>
                    <a:pt x="85" y="122"/>
                  </a:lnTo>
                  <a:lnTo>
                    <a:pt x="81" y="115"/>
                  </a:lnTo>
                  <a:lnTo>
                    <a:pt x="74" y="111"/>
                  </a:lnTo>
                  <a:lnTo>
                    <a:pt x="67" y="115"/>
                  </a:lnTo>
                  <a:lnTo>
                    <a:pt x="59" y="103"/>
                  </a:lnTo>
                  <a:lnTo>
                    <a:pt x="51" y="98"/>
                  </a:lnTo>
                  <a:lnTo>
                    <a:pt x="40" y="97"/>
                  </a:lnTo>
                  <a:lnTo>
                    <a:pt x="33" y="92"/>
                  </a:lnTo>
                  <a:lnTo>
                    <a:pt x="25" y="87"/>
                  </a:lnTo>
                  <a:lnTo>
                    <a:pt x="21" y="78"/>
                  </a:lnTo>
                  <a:lnTo>
                    <a:pt x="17" y="70"/>
                  </a:lnTo>
                  <a:lnTo>
                    <a:pt x="10" y="64"/>
                  </a:lnTo>
                  <a:lnTo>
                    <a:pt x="3" y="62"/>
                  </a:lnTo>
                  <a:lnTo>
                    <a:pt x="0" y="51"/>
                  </a:lnTo>
                  <a:close/>
                </a:path>
              </a:pathLst>
            </a:custGeom>
            <a:solidFill>
              <a:srgbClr val="FFCC00"/>
            </a:solidFill>
            <a:ln w="9525">
              <a:noFill/>
              <a:round/>
              <a:headEnd/>
              <a:tailEnd/>
            </a:ln>
          </p:spPr>
          <p:txBody>
            <a:bodyPr/>
            <a:lstStyle/>
            <a:p>
              <a:endParaRPr lang="en-US"/>
            </a:p>
          </p:txBody>
        </p:sp>
        <p:sp>
          <p:nvSpPr>
            <p:cNvPr id="44052" name="Freeform 18"/>
            <p:cNvSpPr>
              <a:spLocks/>
            </p:cNvSpPr>
            <p:nvPr/>
          </p:nvSpPr>
          <p:spPr bwMode="auto">
            <a:xfrm>
              <a:off x="4576" y="1490"/>
              <a:ext cx="196" cy="215"/>
            </a:xfrm>
            <a:custGeom>
              <a:avLst/>
              <a:gdLst>
                <a:gd name="T0" fmla="*/ 9 w 213"/>
                <a:gd name="T1" fmla="*/ 10 h 215"/>
                <a:gd name="T2" fmla="*/ 10 w 213"/>
                <a:gd name="T3" fmla="*/ 22 h 215"/>
                <a:gd name="T4" fmla="*/ 10 w 213"/>
                <a:gd name="T5" fmla="*/ 45 h 215"/>
                <a:gd name="T6" fmla="*/ 10 w 213"/>
                <a:gd name="T7" fmla="*/ 63 h 215"/>
                <a:gd name="T8" fmla="*/ 10 w 213"/>
                <a:gd name="T9" fmla="*/ 80 h 215"/>
                <a:gd name="T10" fmla="*/ 8 w 213"/>
                <a:gd name="T11" fmla="*/ 74 h 215"/>
                <a:gd name="T12" fmla="*/ 8 w 213"/>
                <a:gd name="T13" fmla="*/ 94 h 215"/>
                <a:gd name="T14" fmla="*/ 7 w 213"/>
                <a:gd name="T15" fmla="*/ 90 h 215"/>
                <a:gd name="T16" fmla="*/ 6 w 213"/>
                <a:gd name="T17" fmla="*/ 92 h 215"/>
                <a:gd name="T18" fmla="*/ 6 w 213"/>
                <a:gd name="T19" fmla="*/ 102 h 215"/>
                <a:gd name="T20" fmla="*/ 6 w 213"/>
                <a:gd name="T21" fmla="*/ 103 h 215"/>
                <a:gd name="T22" fmla="*/ 6 w 213"/>
                <a:gd name="T23" fmla="*/ 85 h 215"/>
                <a:gd name="T24" fmla="*/ 6 w 213"/>
                <a:gd name="T25" fmla="*/ 76 h 215"/>
                <a:gd name="T26" fmla="*/ 6 w 213"/>
                <a:gd name="T27" fmla="*/ 77 h 215"/>
                <a:gd name="T28" fmla="*/ 4 w 213"/>
                <a:gd name="T29" fmla="*/ 85 h 215"/>
                <a:gd name="T30" fmla="*/ 0 w 213"/>
                <a:gd name="T31" fmla="*/ 105 h 215"/>
                <a:gd name="T32" fmla="*/ 6 w 213"/>
                <a:gd name="T33" fmla="*/ 112 h 215"/>
                <a:gd name="T34" fmla="*/ 6 w 213"/>
                <a:gd name="T35" fmla="*/ 101 h 215"/>
                <a:gd name="T36" fmla="*/ 6 w 213"/>
                <a:gd name="T37" fmla="*/ 102 h 215"/>
                <a:gd name="T38" fmla="*/ 6 w 213"/>
                <a:gd name="T39" fmla="*/ 123 h 215"/>
                <a:gd name="T40" fmla="*/ 6 w 213"/>
                <a:gd name="T41" fmla="*/ 134 h 215"/>
                <a:gd name="T42" fmla="*/ 6 w 213"/>
                <a:gd name="T43" fmla="*/ 139 h 215"/>
                <a:gd name="T44" fmla="*/ 6 w 213"/>
                <a:gd name="T45" fmla="*/ 156 h 215"/>
                <a:gd name="T46" fmla="*/ 6 w 213"/>
                <a:gd name="T47" fmla="*/ 162 h 215"/>
                <a:gd name="T48" fmla="*/ 6 w 213"/>
                <a:gd name="T49" fmla="*/ 183 h 215"/>
                <a:gd name="T50" fmla="*/ 6 w 213"/>
                <a:gd name="T51" fmla="*/ 195 h 215"/>
                <a:gd name="T52" fmla="*/ 6 w 213"/>
                <a:gd name="T53" fmla="*/ 210 h 215"/>
                <a:gd name="T54" fmla="*/ 9 w 213"/>
                <a:gd name="T55" fmla="*/ 197 h 215"/>
                <a:gd name="T56" fmla="*/ 10 w 213"/>
                <a:gd name="T57" fmla="*/ 194 h 215"/>
                <a:gd name="T58" fmla="*/ 10 w 213"/>
                <a:gd name="T59" fmla="*/ 212 h 215"/>
                <a:gd name="T60" fmla="*/ 12 w 213"/>
                <a:gd name="T61" fmla="*/ 215 h 215"/>
                <a:gd name="T62" fmla="*/ 13 w 213"/>
                <a:gd name="T63" fmla="*/ 205 h 215"/>
                <a:gd name="T64" fmla="*/ 13 w 213"/>
                <a:gd name="T65" fmla="*/ 184 h 215"/>
                <a:gd name="T66" fmla="*/ 13 w 213"/>
                <a:gd name="T67" fmla="*/ 170 h 215"/>
                <a:gd name="T68" fmla="*/ 13 w 213"/>
                <a:gd name="T69" fmla="*/ 154 h 215"/>
                <a:gd name="T70" fmla="*/ 12 w 213"/>
                <a:gd name="T71" fmla="*/ 139 h 215"/>
                <a:gd name="T72" fmla="*/ 12 w 213"/>
                <a:gd name="T73" fmla="*/ 113 h 215"/>
                <a:gd name="T74" fmla="*/ 12 w 213"/>
                <a:gd name="T75" fmla="*/ 87 h 215"/>
                <a:gd name="T76" fmla="*/ 13 w 213"/>
                <a:gd name="T77" fmla="*/ 66 h 215"/>
                <a:gd name="T78" fmla="*/ 14 w 213"/>
                <a:gd name="T79" fmla="*/ 56 h 215"/>
                <a:gd name="T80" fmla="*/ 13 w 213"/>
                <a:gd name="T81" fmla="*/ 43 h 215"/>
                <a:gd name="T82" fmla="*/ 11 w 213"/>
                <a:gd name="T83" fmla="*/ 35 h 215"/>
                <a:gd name="T84" fmla="*/ 12 w 213"/>
                <a:gd name="T85" fmla="*/ 19 h 215"/>
                <a:gd name="T86" fmla="*/ 10 w 213"/>
                <a:gd name="T87" fmla="*/ 16 h 215"/>
                <a:gd name="T88" fmla="*/ 10 w 213"/>
                <a:gd name="T89" fmla="*/ 2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215"/>
                <a:gd name="T137" fmla="*/ 213 w 213"/>
                <a:gd name="T138" fmla="*/ 215 h 2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215">
                  <a:moveTo>
                    <a:pt x="135" y="0"/>
                  </a:moveTo>
                  <a:lnTo>
                    <a:pt x="142" y="10"/>
                  </a:lnTo>
                  <a:lnTo>
                    <a:pt x="149" y="15"/>
                  </a:lnTo>
                  <a:lnTo>
                    <a:pt x="156" y="22"/>
                  </a:lnTo>
                  <a:lnTo>
                    <a:pt x="160" y="33"/>
                  </a:lnTo>
                  <a:lnTo>
                    <a:pt x="159" y="45"/>
                  </a:lnTo>
                  <a:lnTo>
                    <a:pt x="145" y="51"/>
                  </a:lnTo>
                  <a:lnTo>
                    <a:pt x="149" y="63"/>
                  </a:lnTo>
                  <a:lnTo>
                    <a:pt x="152" y="71"/>
                  </a:lnTo>
                  <a:lnTo>
                    <a:pt x="152" y="80"/>
                  </a:lnTo>
                  <a:lnTo>
                    <a:pt x="142" y="75"/>
                  </a:lnTo>
                  <a:lnTo>
                    <a:pt x="130" y="74"/>
                  </a:lnTo>
                  <a:lnTo>
                    <a:pt x="125" y="84"/>
                  </a:lnTo>
                  <a:lnTo>
                    <a:pt x="131" y="94"/>
                  </a:lnTo>
                  <a:lnTo>
                    <a:pt x="123" y="97"/>
                  </a:lnTo>
                  <a:lnTo>
                    <a:pt x="117" y="90"/>
                  </a:lnTo>
                  <a:lnTo>
                    <a:pt x="108" y="94"/>
                  </a:lnTo>
                  <a:lnTo>
                    <a:pt x="92" y="92"/>
                  </a:lnTo>
                  <a:lnTo>
                    <a:pt x="80" y="95"/>
                  </a:lnTo>
                  <a:lnTo>
                    <a:pt x="79" y="102"/>
                  </a:lnTo>
                  <a:lnTo>
                    <a:pt x="72" y="105"/>
                  </a:lnTo>
                  <a:lnTo>
                    <a:pt x="66" y="103"/>
                  </a:lnTo>
                  <a:lnTo>
                    <a:pt x="67" y="89"/>
                  </a:lnTo>
                  <a:lnTo>
                    <a:pt x="64" y="85"/>
                  </a:lnTo>
                  <a:lnTo>
                    <a:pt x="57" y="79"/>
                  </a:lnTo>
                  <a:lnTo>
                    <a:pt x="48" y="76"/>
                  </a:lnTo>
                  <a:lnTo>
                    <a:pt x="41" y="79"/>
                  </a:lnTo>
                  <a:lnTo>
                    <a:pt x="31" y="77"/>
                  </a:lnTo>
                  <a:lnTo>
                    <a:pt x="13" y="76"/>
                  </a:lnTo>
                  <a:lnTo>
                    <a:pt x="4" y="85"/>
                  </a:lnTo>
                  <a:lnTo>
                    <a:pt x="0" y="94"/>
                  </a:lnTo>
                  <a:lnTo>
                    <a:pt x="0" y="105"/>
                  </a:lnTo>
                  <a:lnTo>
                    <a:pt x="4" y="111"/>
                  </a:lnTo>
                  <a:lnTo>
                    <a:pt x="16" y="112"/>
                  </a:lnTo>
                  <a:lnTo>
                    <a:pt x="20" y="105"/>
                  </a:lnTo>
                  <a:lnTo>
                    <a:pt x="27" y="101"/>
                  </a:lnTo>
                  <a:lnTo>
                    <a:pt x="33" y="97"/>
                  </a:lnTo>
                  <a:lnTo>
                    <a:pt x="42" y="102"/>
                  </a:lnTo>
                  <a:lnTo>
                    <a:pt x="37" y="113"/>
                  </a:lnTo>
                  <a:lnTo>
                    <a:pt x="41" y="123"/>
                  </a:lnTo>
                  <a:lnTo>
                    <a:pt x="43" y="132"/>
                  </a:lnTo>
                  <a:lnTo>
                    <a:pt x="58" y="134"/>
                  </a:lnTo>
                  <a:lnTo>
                    <a:pt x="67" y="128"/>
                  </a:lnTo>
                  <a:lnTo>
                    <a:pt x="75" y="139"/>
                  </a:lnTo>
                  <a:lnTo>
                    <a:pt x="82" y="149"/>
                  </a:lnTo>
                  <a:lnTo>
                    <a:pt x="82" y="156"/>
                  </a:lnTo>
                  <a:lnTo>
                    <a:pt x="88" y="160"/>
                  </a:lnTo>
                  <a:lnTo>
                    <a:pt x="92" y="162"/>
                  </a:lnTo>
                  <a:lnTo>
                    <a:pt x="98" y="170"/>
                  </a:lnTo>
                  <a:lnTo>
                    <a:pt x="110" y="183"/>
                  </a:lnTo>
                  <a:lnTo>
                    <a:pt x="113" y="188"/>
                  </a:lnTo>
                  <a:lnTo>
                    <a:pt x="109" y="195"/>
                  </a:lnTo>
                  <a:lnTo>
                    <a:pt x="102" y="202"/>
                  </a:lnTo>
                  <a:lnTo>
                    <a:pt x="113" y="210"/>
                  </a:lnTo>
                  <a:lnTo>
                    <a:pt x="130" y="205"/>
                  </a:lnTo>
                  <a:lnTo>
                    <a:pt x="140" y="197"/>
                  </a:lnTo>
                  <a:lnTo>
                    <a:pt x="146" y="194"/>
                  </a:lnTo>
                  <a:lnTo>
                    <a:pt x="155" y="194"/>
                  </a:lnTo>
                  <a:lnTo>
                    <a:pt x="145" y="204"/>
                  </a:lnTo>
                  <a:lnTo>
                    <a:pt x="151" y="212"/>
                  </a:lnTo>
                  <a:lnTo>
                    <a:pt x="169" y="212"/>
                  </a:lnTo>
                  <a:lnTo>
                    <a:pt x="179" y="215"/>
                  </a:lnTo>
                  <a:lnTo>
                    <a:pt x="184" y="211"/>
                  </a:lnTo>
                  <a:lnTo>
                    <a:pt x="190" y="205"/>
                  </a:lnTo>
                  <a:lnTo>
                    <a:pt x="200" y="196"/>
                  </a:lnTo>
                  <a:lnTo>
                    <a:pt x="194" y="184"/>
                  </a:lnTo>
                  <a:lnTo>
                    <a:pt x="192" y="177"/>
                  </a:lnTo>
                  <a:lnTo>
                    <a:pt x="196" y="170"/>
                  </a:lnTo>
                  <a:lnTo>
                    <a:pt x="193" y="163"/>
                  </a:lnTo>
                  <a:lnTo>
                    <a:pt x="193" y="154"/>
                  </a:lnTo>
                  <a:lnTo>
                    <a:pt x="190" y="146"/>
                  </a:lnTo>
                  <a:lnTo>
                    <a:pt x="180" y="139"/>
                  </a:lnTo>
                  <a:lnTo>
                    <a:pt x="180" y="123"/>
                  </a:lnTo>
                  <a:lnTo>
                    <a:pt x="178" y="113"/>
                  </a:lnTo>
                  <a:lnTo>
                    <a:pt x="182" y="101"/>
                  </a:lnTo>
                  <a:lnTo>
                    <a:pt x="189" y="87"/>
                  </a:lnTo>
                  <a:lnTo>
                    <a:pt x="199" y="75"/>
                  </a:lnTo>
                  <a:lnTo>
                    <a:pt x="203" y="66"/>
                  </a:lnTo>
                  <a:lnTo>
                    <a:pt x="213" y="56"/>
                  </a:lnTo>
                  <a:lnTo>
                    <a:pt x="210" y="56"/>
                  </a:lnTo>
                  <a:lnTo>
                    <a:pt x="200" y="44"/>
                  </a:lnTo>
                  <a:lnTo>
                    <a:pt x="190" y="43"/>
                  </a:lnTo>
                  <a:lnTo>
                    <a:pt x="180" y="40"/>
                  </a:lnTo>
                  <a:lnTo>
                    <a:pt x="172" y="35"/>
                  </a:lnTo>
                  <a:lnTo>
                    <a:pt x="178" y="28"/>
                  </a:lnTo>
                  <a:lnTo>
                    <a:pt x="178" y="19"/>
                  </a:lnTo>
                  <a:lnTo>
                    <a:pt x="170" y="14"/>
                  </a:lnTo>
                  <a:lnTo>
                    <a:pt x="159" y="16"/>
                  </a:lnTo>
                  <a:lnTo>
                    <a:pt x="153" y="8"/>
                  </a:lnTo>
                  <a:lnTo>
                    <a:pt x="149" y="2"/>
                  </a:lnTo>
                  <a:lnTo>
                    <a:pt x="135" y="0"/>
                  </a:lnTo>
                  <a:close/>
                </a:path>
              </a:pathLst>
            </a:custGeom>
            <a:solidFill>
              <a:srgbClr val="FFCC00"/>
            </a:solidFill>
            <a:ln w="9525">
              <a:noFill/>
              <a:round/>
              <a:headEnd/>
              <a:tailEnd/>
            </a:ln>
          </p:spPr>
          <p:txBody>
            <a:bodyPr/>
            <a:lstStyle/>
            <a:p>
              <a:endParaRPr lang="en-US"/>
            </a:p>
          </p:txBody>
        </p:sp>
        <p:sp>
          <p:nvSpPr>
            <p:cNvPr id="44053" name="Freeform 19"/>
            <p:cNvSpPr>
              <a:spLocks/>
            </p:cNvSpPr>
            <p:nvPr/>
          </p:nvSpPr>
          <p:spPr bwMode="auto">
            <a:xfrm>
              <a:off x="4582" y="1444"/>
              <a:ext cx="140" cy="154"/>
            </a:xfrm>
            <a:custGeom>
              <a:avLst/>
              <a:gdLst>
                <a:gd name="T0" fmla="*/ 11 w 151"/>
                <a:gd name="T1" fmla="*/ 47 h 154"/>
                <a:gd name="T2" fmla="*/ 10 w 151"/>
                <a:gd name="T3" fmla="*/ 39 h 154"/>
                <a:gd name="T4" fmla="*/ 8 w 151"/>
                <a:gd name="T5" fmla="*/ 26 h 154"/>
                <a:gd name="T6" fmla="*/ 8 w 151"/>
                <a:gd name="T7" fmla="*/ 18 h 154"/>
                <a:gd name="T8" fmla="*/ 6 w 151"/>
                <a:gd name="T9" fmla="*/ 11 h 154"/>
                <a:gd name="T10" fmla="*/ 6 w 151"/>
                <a:gd name="T11" fmla="*/ 0 h 154"/>
                <a:gd name="T12" fmla="*/ 6 w 151"/>
                <a:gd name="T13" fmla="*/ 8 h 154"/>
                <a:gd name="T14" fmla="*/ 6 w 151"/>
                <a:gd name="T15" fmla="*/ 10 h 154"/>
                <a:gd name="T16" fmla="*/ 6 w 151"/>
                <a:gd name="T17" fmla="*/ 7 h 154"/>
                <a:gd name="T18" fmla="*/ 6 w 151"/>
                <a:gd name="T19" fmla="*/ 10 h 154"/>
                <a:gd name="T20" fmla="*/ 6 w 151"/>
                <a:gd name="T21" fmla="*/ 17 h 154"/>
                <a:gd name="T22" fmla="*/ 6 w 151"/>
                <a:gd name="T23" fmla="*/ 22 h 154"/>
                <a:gd name="T24" fmla="*/ 6 w 151"/>
                <a:gd name="T25" fmla="*/ 26 h 154"/>
                <a:gd name="T26" fmla="*/ 6 w 151"/>
                <a:gd name="T27" fmla="*/ 28 h 154"/>
                <a:gd name="T28" fmla="*/ 6 w 151"/>
                <a:gd name="T29" fmla="*/ 42 h 154"/>
                <a:gd name="T30" fmla="*/ 6 w 151"/>
                <a:gd name="T31" fmla="*/ 48 h 154"/>
                <a:gd name="T32" fmla="*/ 6 w 151"/>
                <a:gd name="T33" fmla="*/ 54 h 154"/>
                <a:gd name="T34" fmla="*/ 6 w 151"/>
                <a:gd name="T35" fmla="*/ 62 h 154"/>
                <a:gd name="T36" fmla="*/ 6 w 151"/>
                <a:gd name="T37" fmla="*/ 69 h 154"/>
                <a:gd name="T38" fmla="*/ 6 w 151"/>
                <a:gd name="T39" fmla="*/ 77 h 154"/>
                <a:gd name="T40" fmla="*/ 6 w 151"/>
                <a:gd name="T41" fmla="*/ 86 h 154"/>
                <a:gd name="T42" fmla="*/ 6 w 151"/>
                <a:gd name="T43" fmla="*/ 92 h 154"/>
                <a:gd name="T44" fmla="*/ 3 w 151"/>
                <a:gd name="T45" fmla="*/ 96 h 154"/>
                <a:gd name="T46" fmla="*/ 6 w 151"/>
                <a:gd name="T47" fmla="*/ 107 h 154"/>
                <a:gd name="T48" fmla="*/ 6 w 151"/>
                <a:gd name="T49" fmla="*/ 118 h 154"/>
                <a:gd name="T50" fmla="*/ 0 w 151"/>
                <a:gd name="T51" fmla="*/ 126 h 154"/>
                <a:gd name="T52" fmla="*/ 3 w 151"/>
                <a:gd name="T53" fmla="*/ 126 h 154"/>
                <a:gd name="T54" fmla="*/ 6 w 151"/>
                <a:gd name="T55" fmla="*/ 126 h 154"/>
                <a:gd name="T56" fmla="*/ 6 w 151"/>
                <a:gd name="T57" fmla="*/ 126 h 154"/>
                <a:gd name="T58" fmla="*/ 6 w 151"/>
                <a:gd name="T59" fmla="*/ 129 h 154"/>
                <a:gd name="T60" fmla="*/ 6 w 151"/>
                <a:gd name="T61" fmla="*/ 123 h 154"/>
                <a:gd name="T62" fmla="*/ 6 w 151"/>
                <a:gd name="T63" fmla="*/ 129 h 154"/>
                <a:gd name="T64" fmla="*/ 6 w 151"/>
                <a:gd name="T65" fmla="*/ 136 h 154"/>
                <a:gd name="T66" fmla="*/ 6 w 151"/>
                <a:gd name="T67" fmla="*/ 148 h 154"/>
                <a:gd name="T68" fmla="*/ 6 w 151"/>
                <a:gd name="T69" fmla="*/ 154 h 154"/>
                <a:gd name="T70" fmla="*/ 6 w 151"/>
                <a:gd name="T71" fmla="*/ 152 h 154"/>
                <a:gd name="T72" fmla="*/ 6 w 151"/>
                <a:gd name="T73" fmla="*/ 143 h 154"/>
                <a:gd name="T74" fmla="*/ 6 w 151"/>
                <a:gd name="T75" fmla="*/ 141 h 154"/>
                <a:gd name="T76" fmla="*/ 7 w 151"/>
                <a:gd name="T77" fmla="*/ 144 h 154"/>
                <a:gd name="T78" fmla="*/ 8 w 151"/>
                <a:gd name="T79" fmla="*/ 141 h 154"/>
                <a:gd name="T80" fmla="*/ 9 w 151"/>
                <a:gd name="T81" fmla="*/ 139 h 154"/>
                <a:gd name="T82" fmla="*/ 10 w 151"/>
                <a:gd name="T83" fmla="*/ 144 h 154"/>
                <a:gd name="T84" fmla="*/ 10 w 151"/>
                <a:gd name="T85" fmla="*/ 143 h 154"/>
                <a:gd name="T86" fmla="*/ 10 w 151"/>
                <a:gd name="T87" fmla="*/ 134 h 154"/>
                <a:gd name="T88" fmla="*/ 10 w 151"/>
                <a:gd name="T89" fmla="*/ 121 h 154"/>
                <a:gd name="T90" fmla="*/ 11 w 151"/>
                <a:gd name="T91" fmla="*/ 123 h 154"/>
                <a:gd name="T92" fmla="*/ 13 w 151"/>
                <a:gd name="T93" fmla="*/ 129 h 154"/>
                <a:gd name="T94" fmla="*/ 12 w 151"/>
                <a:gd name="T95" fmla="*/ 100 h 154"/>
                <a:gd name="T96" fmla="*/ 13 w 151"/>
                <a:gd name="T97" fmla="*/ 92 h 154"/>
                <a:gd name="T98" fmla="*/ 13 w 151"/>
                <a:gd name="T99" fmla="*/ 82 h 154"/>
                <a:gd name="T100" fmla="*/ 13 w 151"/>
                <a:gd name="T101" fmla="*/ 72 h 154"/>
                <a:gd name="T102" fmla="*/ 12 w 151"/>
                <a:gd name="T103" fmla="*/ 63 h 154"/>
                <a:gd name="T104" fmla="*/ 11 w 151"/>
                <a:gd name="T105" fmla="*/ 47 h 1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1"/>
                <a:gd name="T160" fmla="*/ 0 h 154"/>
                <a:gd name="T161" fmla="*/ 151 w 151"/>
                <a:gd name="T162" fmla="*/ 154 h 1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1" h="154">
                  <a:moveTo>
                    <a:pt x="125" y="47"/>
                  </a:moveTo>
                  <a:lnTo>
                    <a:pt x="115" y="39"/>
                  </a:lnTo>
                  <a:lnTo>
                    <a:pt x="104" y="26"/>
                  </a:lnTo>
                  <a:lnTo>
                    <a:pt x="101" y="18"/>
                  </a:lnTo>
                  <a:lnTo>
                    <a:pt x="91" y="11"/>
                  </a:lnTo>
                  <a:lnTo>
                    <a:pt x="84" y="0"/>
                  </a:lnTo>
                  <a:lnTo>
                    <a:pt x="77" y="8"/>
                  </a:lnTo>
                  <a:lnTo>
                    <a:pt x="66" y="10"/>
                  </a:lnTo>
                  <a:lnTo>
                    <a:pt x="58" y="7"/>
                  </a:lnTo>
                  <a:lnTo>
                    <a:pt x="50" y="10"/>
                  </a:lnTo>
                  <a:lnTo>
                    <a:pt x="45" y="17"/>
                  </a:lnTo>
                  <a:lnTo>
                    <a:pt x="37" y="22"/>
                  </a:lnTo>
                  <a:lnTo>
                    <a:pt x="34" y="26"/>
                  </a:lnTo>
                  <a:lnTo>
                    <a:pt x="27" y="28"/>
                  </a:lnTo>
                  <a:lnTo>
                    <a:pt x="26" y="42"/>
                  </a:lnTo>
                  <a:lnTo>
                    <a:pt x="31" y="48"/>
                  </a:lnTo>
                  <a:lnTo>
                    <a:pt x="36" y="54"/>
                  </a:lnTo>
                  <a:lnTo>
                    <a:pt x="39" y="62"/>
                  </a:lnTo>
                  <a:lnTo>
                    <a:pt x="39" y="69"/>
                  </a:lnTo>
                  <a:lnTo>
                    <a:pt x="30" y="77"/>
                  </a:lnTo>
                  <a:lnTo>
                    <a:pt x="24" y="86"/>
                  </a:lnTo>
                  <a:lnTo>
                    <a:pt x="14" y="92"/>
                  </a:lnTo>
                  <a:lnTo>
                    <a:pt x="3" y="96"/>
                  </a:lnTo>
                  <a:lnTo>
                    <a:pt x="8" y="107"/>
                  </a:lnTo>
                  <a:lnTo>
                    <a:pt x="6" y="118"/>
                  </a:lnTo>
                  <a:lnTo>
                    <a:pt x="0" y="126"/>
                  </a:lnTo>
                  <a:lnTo>
                    <a:pt x="3" y="126"/>
                  </a:lnTo>
                  <a:lnTo>
                    <a:pt x="7" y="126"/>
                  </a:lnTo>
                  <a:lnTo>
                    <a:pt x="16" y="126"/>
                  </a:lnTo>
                  <a:lnTo>
                    <a:pt x="26" y="129"/>
                  </a:lnTo>
                  <a:lnTo>
                    <a:pt x="37" y="123"/>
                  </a:lnTo>
                  <a:lnTo>
                    <a:pt x="52" y="129"/>
                  </a:lnTo>
                  <a:lnTo>
                    <a:pt x="61" y="136"/>
                  </a:lnTo>
                  <a:lnTo>
                    <a:pt x="59" y="148"/>
                  </a:lnTo>
                  <a:lnTo>
                    <a:pt x="61" y="154"/>
                  </a:lnTo>
                  <a:lnTo>
                    <a:pt x="66" y="152"/>
                  </a:lnTo>
                  <a:lnTo>
                    <a:pt x="73" y="143"/>
                  </a:lnTo>
                  <a:lnTo>
                    <a:pt x="82" y="141"/>
                  </a:lnTo>
                  <a:lnTo>
                    <a:pt x="94" y="144"/>
                  </a:lnTo>
                  <a:lnTo>
                    <a:pt x="100" y="141"/>
                  </a:lnTo>
                  <a:lnTo>
                    <a:pt x="111" y="139"/>
                  </a:lnTo>
                  <a:lnTo>
                    <a:pt x="116" y="144"/>
                  </a:lnTo>
                  <a:lnTo>
                    <a:pt x="122" y="143"/>
                  </a:lnTo>
                  <a:lnTo>
                    <a:pt x="118" y="134"/>
                  </a:lnTo>
                  <a:lnTo>
                    <a:pt x="122" y="121"/>
                  </a:lnTo>
                  <a:lnTo>
                    <a:pt x="133" y="123"/>
                  </a:lnTo>
                  <a:lnTo>
                    <a:pt x="144" y="129"/>
                  </a:lnTo>
                  <a:lnTo>
                    <a:pt x="139" y="100"/>
                  </a:lnTo>
                  <a:lnTo>
                    <a:pt x="151" y="92"/>
                  </a:lnTo>
                  <a:lnTo>
                    <a:pt x="151" y="82"/>
                  </a:lnTo>
                  <a:lnTo>
                    <a:pt x="149" y="72"/>
                  </a:lnTo>
                  <a:lnTo>
                    <a:pt x="141" y="63"/>
                  </a:lnTo>
                  <a:lnTo>
                    <a:pt x="125" y="47"/>
                  </a:lnTo>
                  <a:close/>
                </a:path>
              </a:pathLst>
            </a:custGeom>
            <a:solidFill>
              <a:srgbClr val="006699"/>
            </a:solidFill>
            <a:ln w="9525">
              <a:noFill/>
              <a:round/>
              <a:headEnd/>
              <a:tailEnd/>
            </a:ln>
          </p:spPr>
          <p:txBody>
            <a:bodyPr/>
            <a:lstStyle/>
            <a:p>
              <a:endParaRPr lang="en-US"/>
            </a:p>
          </p:txBody>
        </p:sp>
        <p:sp>
          <p:nvSpPr>
            <p:cNvPr id="44054" name="Freeform 20"/>
            <p:cNvSpPr>
              <a:spLocks/>
            </p:cNvSpPr>
            <p:nvPr/>
          </p:nvSpPr>
          <p:spPr bwMode="auto">
            <a:xfrm>
              <a:off x="4540" y="1166"/>
              <a:ext cx="341" cy="283"/>
            </a:xfrm>
            <a:custGeom>
              <a:avLst/>
              <a:gdLst>
                <a:gd name="T0" fmla="*/ 8 w 370"/>
                <a:gd name="T1" fmla="*/ 273 h 283"/>
                <a:gd name="T2" fmla="*/ 6 w 370"/>
                <a:gd name="T3" fmla="*/ 262 h 283"/>
                <a:gd name="T4" fmla="*/ 6 w 370"/>
                <a:gd name="T5" fmla="*/ 246 h 283"/>
                <a:gd name="T6" fmla="*/ 6 w 370"/>
                <a:gd name="T7" fmla="*/ 253 h 283"/>
                <a:gd name="T8" fmla="*/ 6 w 370"/>
                <a:gd name="T9" fmla="*/ 240 h 283"/>
                <a:gd name="T10" fmla="*/ 6 w 370"/>
                <a:gd name="T11" fmla="*/ 219 h 283"/>
                <a:gd name="T12" fmla="*/ 6 w 370"/>
                <a:gd name="T13" fmla="*/ 196 h 283"/>
                <a:gd name="T14" fmla="*/ 6 w 370"/>
                <a:gd name="T15" fmla="*/ 164 h 283"/>
                <a:gd name="T16" fmla="*/ 6 w 370"/>
                <a:gd name="T17" fmla="*/ 146 h 283"/>
                <a:gd name="T18" fmla="*/ 6 w 370"/>
                <a:gd name="T19" fmla="*/ 136 h 283"/>
                <a:gd name="T20" fmla="*/ 6 w 370"/>
                <a:gd name="T21" fmla="*/ 114 h 283"/>
                <a:gd name="T22" fmla="*/ 6 w 370"/>
                <a:gd name="T23" fmla="*/ 94 h 283"/>
                <a:gd name="T24" fmla="*/ 6 w 370"/>
                <a:gd name="T25" fmla="*/ 84 h 283"/>
                <a:gd name="T26" fmla="*/ 6 w 370"/>
                <a:gd name="T27" fmla="*/ 72 h 283"/>
                <a:gd name="T28" fmla="*/ 1 w 370"/>
                <a:gd name="T29" fmla="*/ 59 h 283"/>
                <a:gd name="T30" fmla="*/ 6 w 370"/>
                <a:gd name="T31" fmla="*/ 44 h 283"/>
                <a:gd name="T32" fmla="*/ 6 w 370"/>
                <a:gd name="T33" fmla="*/ 30 h 283"/>
                <a:gd name="T34" fmla="*/ 6 w 370"/>
                <a:gd name="T35" fmla="*/ 23 h 283"/>
                <a:gd name="T36" fmla="*/ 6 w 370"/>
                <a:gd name="T37" fmla="*/ 13 h 283"/>
                <a:gd name="T38" fmla="*/ 6 w 370"/>
                <a:gd name="T39" fmla="*/ 3 h 283"/>
                <a:gd name="T40" fmla="*/ 8 w 370"/>
                <a:gd name="T41" fmla="*/ 9 h 283"/>
                <a:gd name="T42" fmla="*/ 10 w 370"/>
                <a:gd name="T43" fmla="*/ 6 h 283"/>
                <a:gd name="T44" fmla="*/ 11 w 370"/>
                <a:gd name="T45" fmla="*/ 28 h 283"/>
                <a:gd name="T46" fmla="*/ 13 w 370"/>
                <a:gd name="T47" fmla="*/ 44 h 283"/>
                <a:gd name="T48" fmla="*/ 14 w 370"/>
                <a:gd name="T49" fmla="*/ 61 h 283"/>
                <a:gd name="T50" fmla="*/ 14 w 370"/>
                <a:gd name="T51" fmla="*/ 72 h 283"/>
                <a:gd name="T52" fmla="*/ 16 w 370"/>
                <a:gd name="T53" fmla="*/ 84 h 283"/>
                <a:gd name="T54" fmla="*/ 17 w 370"/>
                <a:gd name="T55" fmla="*/ 97 h 283"/>
                <a:gd name="T56" fmla="*/ 18 w 370"/>
                <a:gd name="T57" fmla="*/ 94 h 283"/>
                <a:gd name="T58" fmla="*/ 19 w 370"/>
                <a:gd name="T59" fmla="*/ 79 h 283"/>
                <a:gd name="T60" fmla="*/ 22 w 370"/>
                <a:gd name="T61" fmla="*/ 77 h 283"/>
                <a:gd name="T62" fmla="*/ 23 w 370"/>
                <a:gd name="T63" fmla="*/ 79 h 283"/>
                <a:gd name="T64" fmla="*/ 25 w 370"/>
                <a:gd name="T65" fmla="*/ 94 h 283"/>
                <a:gd name="T66" fmla="*/ 25 w 370"/>
                <a:gd name="T67" fmla="*/ 113 h 283"/>
                <a:gd name="T68" fmla="*/ 25 w 370"/>
                <a:gd name="T69" fmla="*/ 131 h 283"/>
                <a:gd name="T70" fmla="*/ 24 w 370"/>
                <a:gd name="T71" fmla="*/ 148 h 283"/>
                <a:gd name="T72" fmla="*/ 23 w 370"/>
                <a:gd name="T73" fmla="*/ 160 h 283"/>
                <a:gd name="T74" fmla="*/ 23 w 370"/>
                <a:gd name="T75" fmla="*/ 170 h 283"/>
                <a:gd name="T76" fmla="*/ 23 w 370"/>
                <a:gd name="T77" fmla="*/ 185 h 283"/>
                <a:gd name="T78" fmla="*/ 21 w 370"/>
                <a:gd name="T79" fmla="*/ 183 h 283"/>
                <a:gd name="T80" fmla="*/ 21 w 370"/>
                <a:gd name="T81" fmla="*/ 189 h 283"/>
                <a:gd name="T82" fmla="*/ 21 w 370"/>
                <a:gd name="T83" fmla="*/ 208 h 283"/>
                <a:gd name="T84" fmla="*/ 21 w 370"/>
                <a:gd name="T85" fmla="*/ 217 h 283"/>
                <a:gd name="T86" fmla="*/ 22 w 370"/>
                <a:gd name="T87" fmla="*/ 228 h 283"/>
                <a:gd name="T88" fmla="*/ 22 w 370"/>
                <a:gd name="T89" fmla="*/ 243 h 283"/>
                <a:gd name="T90" fmla="*/ 21 w 370"/>
                <a:gd name="T91" fmla="*/ 256 h 283"/>
                <a:gd name="T92" fmla="*/ 21 w 370"/>
                <a:gd name="T93" fmla="*/ 278 h 283"/>
                <a:gd name="T94" fmla="*/ 19 w 370"/>
                <a:gd name="T95" fmla="*/ 273 h 283"/>
                <a:gd name="T96" fmla="*/ 19 w 370"/>
                <a:gd name="T97" fmla="*/ 264 h 283"/>
                <a:gd name="T98" fmla="*/ 18 w 370"/>
                <a:gd name="T99" fmla="*/ 252 h 283"/>
                <a:gd name="T100" fmla="*/ 17 w 370"/>
                <a:gd name="T101" fmla="*/ 253 h 283"/>
                <a:gd name="T102" fmla="*/ 16 w 370"/>
                <a:gd name="T103" fmla="*/ 243 h 283"/>
                <a:gd name="T104" fmla="*/ 15 w 370"/>
                <a:gd name="T105" fmla="*/ 226 h 283"/>
                <a:gd name="T106" fmla="*/ 13 w 370"/>
                <a:gd name="T107" fmla="*/ 231 h 283"/>
                <a:gd name="T108" fmla="*/ 12 w 370"/>
                <a:gd name="T109" fmla="*/ 245 h 283"/>
                <a:gd name="T110" fmla="*/ 10 w 370"/>
                <a:gd name="T111" fmla="*/ 274 h 2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0"/>
                <a:gd name="T169" fmla="*/ 0 h 283"/>
                <a:gd name="T170" fmla="*/ 370 w 370"/>
                <a:gd name="T171" fmla="*/ 283 h 2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0" h="283">
                  <a:moveTo>
                    <a:pt x="126" y="283"/>
                  </a:moveTo>
                  <a:lnTo>
                    <a:pt x="123" y="278"/>
                  </a:lnTo>
                  <a:lnTo>
                    <a:pt x="117" y="273"/>
                  </a:lnTo>
                  <a:lnTo>
                    <a:pt x="107" y="269"/>
                  </a:lnTo>
                  <a:lnTo>
                    <a:pt x="97" y="269"/>
                  </a:lnTo>
                  <a:lnTo>
                    <a:pt x="94" y="262"/>
                  </a:lnTo>
                  <a:lnTo>
                    <a:pt x="94" y="257"/>
                  </a:lnTo>
                  <a:lnTo>
                    <a:pt x="99" y="247"/>
                  </a:lnTo>
                  <a:lnTo>
                    <a:pt x="96" y="246"/>
                  </a:lnTo>
                  <a:lnTo>
                    <a:pt x="93" y="245"/>
                  </a:lnTo>
                  <a:lnTo>
                    <a:pt x="86" y="251"/>
                  </a:lnTo>
                  <a:lnTo>
                    <a:pt x="80" y="253"/>
                  </a:lnTo>
                  <a:lnTo>
                    <a:pt x="72" y="249"/>
                  </a:lnTo>
                  <a:lnTo>
                    <a:pt x="65" y="245"/>
                  </a:lnTo>
                  <a:lnTo>
                    <a:pt x="58" y="240"/>
                  </a:lnTo>
                  <a:lnTo>
                    <a:pt x="52" y="233"/>
                  </a:lnTo>
                  <a:lnTo>
                    <a:pt x="47" y="225"/>
                  </a:lnTo>
                  <a:lnTo>
                    <a:pt x="45" y="219"/>
                  </a:lnTo>
                  <a:lnTo>
                    <a:pt x="42" y="212"/>
                  </a:lnTo>
                  <a:lnTo>
                    <a:pt x="45" y="205"/>
                  </a:lnTo>
                  <a:lnTo>
                    <a:pt x="44" y="196"/>
                  </a:lnTo>
                  <a:lnTo>
                    <a:pt x="41" y="184"/>
                  </a:lnTo>
                  <a:lnTo>
                    <a:pt x="42" y="173"/>
                  </a:lnTo>
                  <a:lnTo>
                    <a:pt x="43" y="164"/>
                  </a:lnTo>
                  <a:lnTo>
                    <a:pt x="42" y="156"/>
                  </a:lnTo>
                  <a:lnTo>
                    <a:pt x="43" y="150"/>
                  </a:lnTo>
                  <a:lnTo>
                    <a:pt x="50" y="146"/>
                  </a:lnTo>
                  <a:lnTo>
                    <a:pt x="55" y="145"/>
                  </a:lnTo>
                  <a:lnTo>
                    <a:pt x="57" y="139"/>
                  </a:lnTo>
                  <a:lnTo>
                    <a:pt x="68" y="136"/>
                  </a:lnTo>
                  <a:lnTo>
                    <a:pt x="71" y="130"/>
                  </a:lnTo>
                  <a:lnTo>
                    <a:pt x="76" y="120"/>
                  </a:lnTo>
                  <a:lnTo>
                    <a:pt x="73" y="114"/>
                  </a:lnTo>
                  <a:lnTo>
                    <a:pt x="65" y="110"/>
                  </a:lnTo>
                  <a:lnTo>
                    <a:pt x="57" y="109"/>
                  </a:lnTo>
                  <a:lnTo>
                    <a:pt x="55" y="94"/>
                  </a:lnTo>
                  <a:lnTo>
                    <a:pt x="49" y="91"/>
                  </a:lnTo>
                  <a:lnTo>
                    <a:pt x="39" y="87"/>
                  </a:lnTo>
                  <a:lnTo>
                    <a:pt x="34" y="84"/>
                  </a:lnTo>
                  <a:lnTo>
                    <a:pt x="31" y="79"/>
                  </a:lnTo>
                  <a:lnTo>
                    <a:pt x="27" y="72"/>
                  </a:lnTo>
                  <a:lnTo>
                    <a:pt x="14" y="72"/>
                  </a:lnTo>
                  <a:lnTo>
                    <a:pt x="7" y="72"/>
                  </a:lnTo>
                  <a:lnTo>
                    <a:pt x="0" y="68"/>
                  </a:lnTo>
                  <a:lnTo>
                    <a:pt x="1" y="59"/>
                  </a:lnTo>
                  <a:lnTo>
                    <a:pt x="3" y="51"/>
                  </a:lnTo>
                  <a:lnTo>
                    <a:pt x="7" y="46"/>
                  </a:lnTo>
                  <a:lnTo>
                    <a:pt x="17" y="44"/>
                  </a:lnTo>
                  <a:lnTo>
                    <a:pt x="20" y="37"/>
                  </a:lnTo>
                  <a:lnTo>
                    <a:pt x="29" y="37"/>
                  </a:lnTo>
                  <a:lnTo>
                    <a:pt x="28" y="30"/>
                  </a:lnTo>
                  <a:lnTo>
                    <a:pt x="31" y="25"/>
                  </a:lnTo>
                  <a:lnTo>
                    <a:pt x="40" y="22"/>
                  </a:lnTo>
                  <a:lnTo>
                    <a:pt x="49" y="23"/>
                  </a:lnTo>
                  <a:lnTo>
                    <a:pt x="62" y="23"/>
                  </a:lnTo>
                  <a:lnTo>
                    <a:pt x="65" y="15"/>
                  </a:lnTo>
                  <a:lnTo>
                    <a:pt x="68" y="13"/>
                  </a:lnTo>
                  <a:lnTo>
                    <a:pt x="78" y="9"/>
                  </a:lnTo>
                  <a:lnTo>
                    <a:pt x="90" y="5"/>
                  </a:lnTo>
                  <a:lnTo>
                    <a:pt x="95" y="3"/>
                  </a:lnTo>
                  <a:lnTo>
                    <a:pt x="100" y="0"/>
                  </a:lnTo>
                  <a:lnTo>
                    <a:pt x="110" y="6"/>
                  </a:lnTo>
                  <a:lnTo>
                    <a:pt x="115" y="9"/>
                  </a:lnTo>
                  <a:lnTo>
                    <a:pt x="123" y="9"/>
                  </a:lnTo>
                  <a:lnTo>
                    <a:pt x="133" y="4"/>
                  </a:lnTo>
                  <a:lnTo>
                    <a:pt x="138" y="6"/>
                  </a:lnTo>
                  <a:lnTo>
                    <a:pt x="139" y="14"/>
                  </a:lnTo>
                  <a:lnTo>
                    <a:pt x="147" y="21"/>
                  </a:lnTo>
                  <a:lnTo>
                    <a:pt x="152" y="28"/>
                  </a:lnTo>
                  <a:lnTo>
                    <a:pt x="160" y="35"/>
                  </a:lnTo>
                  <a:lnTo>
                    <a:pt x="167" y="39"/>
                  </a:lnTo>
                  <a:lnTo>
                    <a:pt x="173" y="44"/>
                  </a:lnTo>
                  <a:lnTo>
                    <a:pt x="181" y="49"/>
                  </a:lnTo>
                  <a:lnTo>
                    <a:pt x="190" y="55"/>
                  </a:lnTo>
                  <a:lnTo>
                    <a:pt x="194" y="61"/>
                  </a:lnTo>
                  <a:lnTo>
                    <a:pt x="202" y="63"/>
                  </a:lnTo>
                  <a:lnTo>
                    <a:pt x="205" y="67"/>
                  </a:lnTo>
                  <a:lnTo>
                    <a:pt x="200" y="72"/>
                  </a:lnTo>
                  <a:lnTo>
                    <a:pt x="203" y="75"/>
                  </a:lnTo>
                  <a:lnTo>
                    <a:pt x="209" y="80"/>
                  </a:lnTo>
                  <a:lnTo>
                    <a:pt x="222" y="84"/>
                  </a:lnTo>
                  <a:lnTo>
                    <a:pt x="228" y="87"/>
                  </a:lnTo>
                  <a:lnTo>
                    <a:pt x="234" y="92"/>
                  </a:lnTo>
                  <a:lnTo>
                    <a:pt x="241" y="97"/>
                  </a:lnTo>
                  <a:lnTo>
                    <a:pt x="249" y="97"/>
                  </a:lnTo>
                  <a:lnTo>
                    <a:pt x="257" y="94"/>
                  </a:lnTo>
                  <a:lnTo>
                    <a:pt x="262" y="94"/>
                  </a:lnTo>
                  <a:lnTo>
                    <a:pt x="270" y="89"/>
                  </a:lnTo>
                  <a:lnTo>
                    <a:pt x="276" y="85"/>
                  </a:lnTo>
                  <a:lnTo>
                    <a:pt x="291" y="79"/>
                  </a:lnTo>
                  <a:lnTo>
                    <a:pt x="301" y="82"/>
                  </a:lnTo>
                  <a:lnTo>
                    <a:pt x="314" y="76"/>
                  </a:lnTo>
                  <a:lnTo>
                    <a:pt x="323" y="77"/>
                  </a:lnTo>
                  <a:lnTo>
                    <a:pt x="328" y="76"/>
                  </a:lnTo>
                  <a:lnTo>
                    <a:pt x="337" y="79"/>
                  </a:lnTo>
                  <a:lnTo>
                    <a:pt x="345" y="79"/>
                  </a:lnTo>
                  <a:lnTo>
                    <a:pt x="356" y="84"/>
                  </a:lnTo>
                  <a:lnTo>
                    <a:pt x="362" y="89"/>
                  </a:lnTo>
                  <a:lnTo>
                    <a:pt x="369" y="94"/>
                  </a:lnTo>
                  <a:lnTo>
                    <a:pt x="370" y="106"/>
                  </a:lnTo>
                  <a:lnTo>
                    <a:pt x="369" y="113"/>
                  </a:lnTo>
                  <a:lnTo>
                    <a:pt x="367" y="113"/>
                  </a:lnTo>
                  <a:lnTo>
                    <a:pt x="366" y="116"/>
                  </a:lnTo>
                  <a:lnTo>
                    <a:pt x="362" y="122"/>
                  </a:lnTo>
                  <a:lnTo>
                    <a:pt x="362" y="131"/>
                  </a:lnTo>
                  <a:lnTo>
                    <a:pt x="359" y="138"/>
                  </a:lnTo>
                  <a:lnTo>
                    <a:pt x="357" y="145"/>
                  </a:lnTo>
                  <a:lnTo>
                    <a:pt x="350" y="148"/>
                  </a:lnTo>
                  <a:lnTo>
                    <a:pt x="343" y="153"/>
                  </a:lnTo>
                  <a:lnTo>
                    <a:pt x="343" y="159"/>
                  </a:lnTo>
                  <a:lnTo>
                    <a:pt x="336" y="160"/>
                  </a:lnTo>
                  <a:lnTo>
                    <a:pt x="333" y="160"/>
                  </a:lnTo>
                  <a:lnTo>
                    <a:pt x="334" y="165"/>
                  </a:lnTo>
                  <a:lnTo>
                    <a:pt x="338" y="170"/>
                  </a:lnTo>
                  <a:lnTo>
                    <a:pt x="334" y="176"/>
                  </a:lnTo>
                  <a:lnTo>
                    <a:pt x="328" y="181"/>
                  </a:lnTo>
                  <a:lnTo>
                    <a:pt x="330" y="185"/>
                  </a:lnTo>
                  <a:lnTo>
                    <a:pt x="325" y="185"/>
                  </a:lnTo>
                  <a:lnTo>
                    <a:pt x="319" y="183"/>
                  </a:lnTo>
                  <a:lnTo>
                    <a:pt x="312" y="183"/>
                  </a:lnTo>
                  <a:lnTo>
                    <a:pt x="307" y="183"/>
                  </a:lnTo>
                  <a:lnTo>
                    <a:pt x="302" y="185"/>
                  </a:lnTo>
                  <a:lnTo>
                    <a:pt x="307" y="189"/>
                  </a:lnTo>
                  <a:lnTo>
                    <a:pt x="312" y="194"/>
                  </a:lnTo>
                  <a:lnTo>
                    <a:pt x="312" y="200"/>
                  </a:lnTo>
                  <a:lnTo>
                    <a:pt x="312" y="208"/>
                  </a:lnTo>
                  <a:lnTo>
                    <a:pt x="302" y="207"/>
                  </a:lnTo>
                  <a:lnTo>
                    <a:pt x="304" y="214"/>
                  </a:lnTo>
                  <a:lnTo>
                    <a:pt x="309" y="217"/>
                  </a:lnTo>
                  <a:lnTo>
                    <a:pt x="307" y="223"/>
                  </a:lnTo>
                  <a:lnTo>
                    <a:pt x="314" y="225"/>
                  </a:lnTo>
                  <a:lnTo>
                    <a:pt x="323" y="228"/>
                  </a:lnTo>
                  <a:lnTo>
                    <a:pt x="329" y="231"/>
                  </a:lnTo>
                  <a:lnTo>
                    <a:pt x="327" y="237"/>
                  </a:lnTo>
                  <a:lnTo>
                    <a:pt x="327" y="243"/>
                  </a:lnTo>
                  <a:lnTo>
                    <a:pt x="325" y="250"/>
                  </a:lnTo>
                  <a:lnTo>
                    <a:pt x="320" y="254"/>
                  </a:lnTo>
                  <a:lnTo>
                    <a:pt x="314" y="256"/>
                  </a:lnTo>
                  <a:lnTo>
                    <a:pt x="312" y="261"/>
                  </a:lnTo>
                  <a:lnTo>
                    <a:pt x="312" y="273"/>
                  </a:lnTo>
                  <a:lnTo>
                    <a:pt x="309" y="278"/>
                  </a:lnTo>
                  <a:lnTo>
                    <a:pt x="304" y="282"/>
                  </a:lnTo>
                  <a:lnTo>
                    <a:pt x="296" y="277"/>
                  </a:lnTo>
                  <a:lnTo>
                    <a:pt x="293" y="273"/>
                  </a:lnTo>
                  <a:lnTo>
                    <a:pt x="297" y="264"/>
                  </a:lnTo>
                  <a:lnTo>
                    <a:pt x="292" y="264"/>
                  </a:lnTo>
                  <a:lnTo>
                    <a:pt x="286" y="264"/>
                  </a:lnTo>
                  <a:lnTo>
                    <a:pt x="279" y="259"/>
                  </a:lnTo>
                  <a:lnTo>
                    <a:pt x="272" y="248"/>
                  </a:lnTo>
                  <a:lnTo>
                    <a:pt x="270" y="252"/>
                  </a:lnTo>
                  <a:lnTo>
                    <a:pt x="262" y="253"/>
                  </a:lnTo>
                  <a:lnTo>
                    <a:pt x="252" y="253"/>
                  </a:lnTo>
                  <a:lnTo>
                    <a:pt x="248" y="253"/>
                  </a:lnTo>
                  <a:lnTo>
                    <a:pt x="241" y="245"/>
                  </a:lnTo>
                  <a:lnTo>
                    <a:pt x="233" y="243"/>
                  </a:lnTo>
                  <a:lnTo>
                    <a:pt x="220" y="243"/>
                  </a:lnTo>
                  <a:lnTo>
                    <a:pt x="215" y="235"/>
                  </a:lnTo>
                  <a:lnTo>
                    <a:pt x="209" y="230"/>
                  </a:lnTo>
                  <a:lnTo>
                    <a:pt x="201" y="226"/>
                  </a:lnTo>
                  <a:lnTo>
                    <a:pt x="194" y="230"/>
                  </a:lnTo>
                  <a:lnTo>
                    <a:pt x="187" y="230"/>
                  </a:lnTo>
                  <a:lnTo>
                    <a:pt x="178" y="231"/>
                  </a:lnTo>
                  <a:lnTo>
                    <a:pt x="177" y="236"/>
                  </a:lnTo>
                  <a:lnTo>
                    <a:pt x="166" y="237"/>
                  </a:lnTo>
                  <a:lnTo>
                    <a:pt x="158" y="245"/>
                  </a:lnTo>
                  <a:lnTo>
                    <a:pt x="153" y="253"/>
                  </a:lnTo>
                  <a:lnTo>
                    <a:pt x="151" y="271"/>
                  </a:lnTo>
                  <a:lnTo>
                    <a:pt x="143" y="274"/>
                  </a:lnTo>
                  <a:lnTo>
                    <a:pt x="134" y="277"/>
                  </a:lnTo>
                  <a:lnTo>
                    <a:pt x="126" y="283"/>
                  </a:lnTo>
                  <a:close/>
                </a:path>
              </a:pathLst>
            </a:custGeom>
            <a:solidFill>
              <a:srgbClr val="006699"/>
            </a:solidFill>
            <a:ln w="9525">
              <a:noFill/>
              <a:round/>
              <a:headEnd/>
              <a:tailEnd/>
            </a:ln>
          </p:spPr>
          <p:txBody>
            <a:bodyPr/>
            <a:lstStyle/>
            <a:p>
              <a:endParaRPr lang="en-US"/>
            </a:p>
          </p:txBody>
        </p:sp>
        <p:sp>
          <p:nvSpPr>
            <p:cNvPr id="44055" name="Freeform 21"/>
            <p:cNvSpPr>
              <a:spLocks/>
            </p:cNvSpPr>
            <p:nvPr/>
          </p:nvSpPr>
          <p:spPr bwMode="auto">
            <a:xfrm>
              <a:off x="4377" y="1589"/>
              <a:ext cx="412" cy="372"/>
            </a:xfrm>
            <a:custGeom>
              <a:avLst/>
              <a:gdLst>
                <a:gd name="T0" fmla="*/ 15 w 446"/>
                <a:gd name="T1" fmla="*/ 20 h 372"/>
                <a:gd name="T2" fmla="*/ 13 w 446"/>
                <a:gd name="T3" fmla="*/ 39 h 372"/>
                <a:gd name="T4" fmla="*/ 11 w 446"/>
                <a:gd name="T5" fmla="*/ 50 h 372"/>
                <a:gd name="T6" fmla="*/ 10 w 446"/>
                <a:gd name="T7" fmla="*/ 83 h 372"/>
                <a:gd name="T8" fmla="*/ 8 w 446"/>
                <a:gd name="T9" fmla="*/ 102 h 372"/>
                <a:gd name="T10" fmla="*/ 6 w 446"/>
                <a:gd name="T11" fmla="*/ 105 h 372"/>
                <a:gd name="T12" fmla="*/ 6 w 446"/>
                <a:gd name="T13" fmla="*/ 103 h 372"/>
                <a:gd name="T14" fmla="*/ 6 w 446"/>
                <a:gd name="T15" fmla="*/ 88 h 372"/>
                <a:gd name="T16" fmla="*/ 6 w 446"/>
                <a:gd name="T17" fmla="*/ 115 h 372"/>
                <a:gd name="T18" fmla="*/ 1 w 446"/>
                <a:gd name="T19" fmla="*/ 139 h 372"/>
                <a:gd name="T20" fmla="*/ 6 w 446"/>
                <a:gd name="T21" fmla="*/ 165 h 372"/>
                <a:gd name="T22" fmla="*/ 6 w 446"/>
                <a:gd name="T23" fmla="*/ 174 h 372"/>
                <a:gd name="T24" fmla="*/ 6 w 446"/>
                <a:gd name="T25" fmla="*/ 204 h 372"/>
                <a:gd name="T26" fmla="*/ 6 w 446"/>
                <a:gd name="T27" fmla="*/ 223 h 372"/>
                <a:gd name="T28" fmla="*/ 6 w 446"/>
                <a:gd name="T29" fmla="*/ 254 h 372"/>
                <a:gd name="T30" fmla="*/ 6 w 446"/>
                <a:gd name="T31" fmla="*/ 281 h 372"/>
                <a:gd name="T32" fmla="*/ 7 w 446"/>
                <a:gd name="T33" fmla="*/ 286 h 372"/>
                <a:gd name="T34" fmla="*/ 9 w 446"/>
                <a:gd name="T35" fmla="*/ 287 h 372"/>
                <a:gd name="T36" fmla="*/ 11 w 446"/>
                <a:gd name="T37" fmla="*/ 294 h 372"/>
                <a:gd name="T38" fmla="*/ 12 w 446"/>
                <a:gd name="T39" fmla="*/ 299 h 372"/>
                <a:gd name="T40" fmla="*/ 13 w 446"/>
                <a:gd name="T41" fmla="*/ 313 h 372"/>
                <a:gd name="T42" fmla="*/ 15 w 446"/>
                <a:gd name="T43" fmla="*/ 341 h 372"/>
                <a:gd name="T44" fmla="*/ 16 w 446"/>
                <a:gd name="T45" fmla="*/ 355 h 372"/>
                <a:gd name="T46" fmla="*/ 18 w 446"/>
                <a:gd name="T47" fmla="*/ 372 h 372"/>
                <a:gd name="T48" fmla="*/ 18 w 446"/>
                <a:gd name="T49" fmla="*/ 333 h 372"/>
                <a:gd name="T50" fmla="*/ 18 w 446"/>
                <a:gd name="T51" fmla="*/ 300 h 372"/>
                <a:gd name="T52" fmla="*/ 19 w 446"/>
                <a:gd name="T53" fmla="*/ 292 h 372"/>
                <a:gd name="T54" fmla="*/ 20 w 446"/>
                <a:gd name="T55" fmla="*/ 277 h 372"/>
                <a:gd name="T56" fmla="*/ 20 w 446"/>
                <a:gd name="T57" fmla="*/ 264 h 372"/>
                <a:gd name="T58" fmla="*/ 21 w 446"/>
                <a:gd name="T59" fmla="*/ 271 h 372"/>
                <a:gd name="T60" fmla="*/ 21 w 446"/>
                <a:gd name="T61" fmla="*/ 284 h 372"/>
                <a:gd name="T62" fmla="*/ 23 w 446"/>
                <a:gd name="T63" fmla="*/ 279 h 372"/>
                <a:gd name="T64" fmla="*/ 22 w 446"/>
                <a:gd name="T65" fmla="*/ 290 h 372"/>
                <a:gd name="T66" fmla="*/ 22 w 446"/>
                <a:gd name="T67" fmla="*/ 309 h 372"/>
                <a:gd name="T68" fmla="*/ 21 w 446"/>
                <a:gd name="T69" fmla="*/ 322 h 372"/>
                <a:gd name="T70" fmla="*/ 22 w 446"/>
                <a:gd name="T71" fmla="*/ 334 h 372"/>
                <a:gd name="T72" fmla="*/ 24 w 446"/>
                <a:gd name="T73" fmla="*/ 319 h 372"/>
                <a:gd name="T74" fmla="*/ 26 w 446"/>
                <a:gd name="T75" fmla="*/ 319 h 372"/>
                <a:gd name="T76" fmla="*/ 28 w 446"/>
                <a:gd name="T77" fmla="*/ 313 h 372"/>
                <a:gd name="T78" fmla="*/ 27 w 446"/>
                <a:gd name="T79" fmla="*/ 296 h 372"/>
                <a:gd name="T80" fmla="*/ 28 w 446"/>
                <a:gd name="T81" fmla="*/ 285 h 372"/>
                <a:gd name="T82" fmla="*/ 28 w 446"/>
                <a:gd name="T83" fmla="*/ 267 h 372"/>
                <a:gd name="T84" fmla="*/ 30 w 446"/>
                <a:gd name="T85" fmla="*/ 245 h 372"/>
                <a:gd name="T86" fmla="*/ 28 w 446"/>
                <a:gd name="T87" fmla="*/ 249 h 372"/>
                <a:gd name="T88" fmla="*/ 26 w 446"/>
                <a:gd name="T89" fmla="*/ 224 h 372"/>
                <a:gd name="T90" fmla="*/ 28 w 446"/>
                <a:gd name="T91" fmla="*/ 206 h 372"/>
                <a:gd name="T92" fmla="*/ 28 w 446"/>
                <a:gd name="T93" fmla="*/ 201 h 372"/>
                <a:gd name="T94" fmla="*/ 30 w 446"/>
                <a:gd name="T95" fmla="*/ 190 h 372"/>
                <a:gd name="T96" fmla="*/ 30 w 446"/>
                <a:gd name="T97" fmla="*/ 177 h 372"/>
                <a:gd name="T98" fmla="*/ 33 w 446"/>
                <a:gd name="T99" fmla="*/ 167 h 372"/>
                <a:gd name="T100" fmla="*/ 30 w 446"/>
                <a:gd name="T101" fmla="*/ 156 h 372"/>
                <a:gd name="T102" fmla="*/ 29 w 446"/>
                <a:gd name="T103" fmla="*/ 153 h 372"/>
                <a:gd name="T104" fmla="*/ 30 w 446"/>
                <a:gd name="T105" fmla="*/ 125 h 372"/>
                <a:gd name="T106" fmla="*/ 28 w 446"/>
                <a:gd name="T107" fmla="*/ 113 h 372"/>
                <a:gd name="T108" fmla="*/ 26 w 446"/>
                <a:gd name="T109" fmla="*/ 111 h 372"/>
                <a:gd name="T110" fmla="*/ 26 w 446"/>
                <a:gd name="T111" fmla="*/ 93 h 372"/>
                <a:gd name="T112" fmla="*/ 24 w 446"/>
                <a:gd name="T113" fmla="*/ 107 h 372"/>
                <a:gd name="T114" fmla="*/ 24 w 446"/>
                <a:gd name="T115" fmla="*/ 89 h 372"/>
                <a:gd name="T116" fmla="*/ 22 w 446"/>
                <a:gd name="T117" fmla="*/ 59 h 372"/>
                <a:gd name="T118" fmla="*/ 21 w 446"/>
                <a:gd name="T119" fmla="*/ 40 h 372"/>
                <a:gd name="T120" fmla="*/ 18 w 446"/>
                <a:gd name="T121" fmla="*/ 33 h 372"/>
                <a:gd name="T122" fmla="*/ 18 w 446"/>
                <a:gd name="T123" fmla="*/ 0 h 372"/>
                <a:gd name="T124" fmla="*/ 17 w 446"/>
                <a:gd name="T125" fmla="*/ 11 h 3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372"/>
                <a:gd name="T191" fmla="*/ 446 w 446"/>
                <a:gd name="T192" fmla="*/ 372 h 3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372">
                  <a:moveTo>
                    <a:pt x="217" y="10"/>
                  </a:moveTo>
                  <a:lnTo>
                    <a:pt x="207" y="15"/>
                  </a:lnTo>
                  <a:lnTo>
                    <a:pt x="200" y="20"/>
                  </a:lnTo>
                  <a:lnTo>
                    <a:pt x="188" y="24"/>
                  </a:lnTo>
                  <a:lnTo>
                    <a:pt x="179" y="30"/>
                  </a:lnTo>
                  <a:lnTo>
                    <a:pt x="175" y="39"/>
                  </a:lnTo>
                  <a:lnTo>
                    <a:pt x="172" y="45"/>
                  </a:lnTo>
                  <a:lnTo>
                    <a:pt x="160" y="47"/>
                  </a:lnTo>
                  <a:lnTo>
                    <a:pt x="151" y="50"/>
                  </a:lnTo>
                  <a:lnTo>
                    <a:pt x="148" y="57"/>
                  </a:lnTo>
                  <a:lnTo>
                    <a:pt x="144" y="71"/>
                  </a:lnTo>
                  <a:lnTo>
                    <a:pt x="133" y="83"/>
                  </a:lnTo>
                  <a:lnTo>
                    <a:pt x="129" y="88"/>
                  </a:lnTo>
                  <a:lnTo>
                    <a:pt x="123" y="94"/>
                  </a:lnTo>
                  <a:lnTo>
                    <a:pt x="117" y="102"/>
                  </a:lnTo>
                  <a:lnTo>
                    <a:pt x="103" y="101"/>
                  </a:lnTo>
                  <a:lnTo>
                    <a:pt x="93" y="101"/>
                  </a:lnTo>
                  <a:lnTo>
                    <a:pt x="78" y="105"/>
                  </a:lnTo>
                  <a:lnTo>
                    <a:pt x="72" y="108"/>
                  </a:lnTo>
                  <a:lnTo>
                    <a:pt x="69" y="109"/>
                  </a:lnTo>
                  <a:lnTo>
                    <a:pt x="62" y="103"/>
                  </a:lnTo>
                  <a:lnTo>
                    <a:pt x="58" y="92"/>
                  </a:lnTo>
                  <a:lnTo>
                    <a:pt x="54" y="87"/>
                  </a:lnTo>
                  <a:lnTo>
                    <a:pt x="41" y="88"/>
                  </a:lnTo>
                  <a:lnTo>
                    <a:pt x="40" y="98"/>
                  </a:lnTo>
                  <a:lnTo>
                    <a:pt x="31" y="105"/>
                  </a:lnTo>
                  <a:lnTo>
                    <a:pt x="25" y="115"/>
                  </a:lnTo>
                  <a:lnTo>
                    <a:pt x="14" y="123"/>
                  </a:lnTo>
                  <a:lnTo>
                    <a:pt x="9" y="133"/>
                  </a:lnTo>
                  <a:lnTo>
                    <a:pt x="1" y="139"/>
                  </a:lnTo>
                  <a:lnTo>
                    <a:pt x="0" y="153"/>
                  </a:lnTo>
                  <a:lnTo>
                    <a:pt x="0" y="161"/>
                  </a:lnTo>
                  <a:lnTo>
                    <a:pt x="9" y="165"/>
                  </a:lnTo>
                  <a:lnTo>
                    <a:pt x="14" y="173"/>
                  </a:lnTo>
                  <a:lnTo>
                    <a:pt x="25" y="170"/>
                  </a:lnTo>
                  <a:lnTo>
                    <a:pt x="31" y="174"/>
                  </a:lnTo>
                  <a:lnTo>
                    <a:pt x="31" y="182"/>
                  </a:lnTo>
                  <a:lnTo>
                    <a:pt x="30" y="191"/>
                  </a:lnTo>
                  <a:lnTo>
                    <a:pt x="27" y="204"/>
                  </a:lnTo>
                  <a:lnTo>
                    <a:pt x="31" y="219"/>
                  </a:lnTo>
                  <a:lnTo>
                    <a:pt x="41" y="223"/>
                  </a:lnTo>
                  <a:lnTo>
                    <a:pt x="50" y="223"/>
                  </a:lnTo>
                  <a:lnTo>
                    <a:pt x="56" y="225"/>
                  </a:lnTo>
                  <a:lnTo>
                    <a:pt x="55" y="240"/>
                  </a:lnTo>
                  <a:lnTo>
                    <a:pt x="61" y="254"/>
                  </a:lnTo>
                  <a:lnTo>
                    <a:pt x="66" y="261"/>
                  </a:lnTo>
                  <a:lnTo>
                    <a:pt x="68" y="273"/>
                  </a:lnTo>
                  <a:lnTo>
                    <a:pt x="73" y="281"/>
                  </a:lnTo>
                  <a:lnTo>
                    <a:pt x="77" y="286"/>
                  </a:lnTo>
                  <a:lnTo>
                    <a:pt x="90" y="287"/>
                  </a:lnTo>
                  <a:lnTo>
                    <a:pt x="103" y="286"/>
                  </a:lnTo>
                  <a:lnTo>
                    <a:pt x="115" y="287"/>
                  </a:lnTo>
                  <a:lnTo>
                    <a:pt x="123" y="284"/>
                  </a:lnTo>
                  <a:lnTo>
                    <a:pt x="128" y="287"/>
                  </a:lnTo>
                  <a:lnTo>
                    <a:pt x="135" y="294"/>
                  </a:lnTo>
                  <a:lnTo>
                    <a:pt x="142" y="288"/>
                  </a:lnTo>
                  <a:lnTo>
                    <a:pt x="149" y="294"/>
                  </a:lnTo>
                  <a:lnTo>
                    <a:pt x="153" y="299"/>
                  </a:lnTo>
                  <a:lnTo>
                    <a:pt x="160" y="294"/>
                  </a:lnTo>
                  <a:lnTo>
                    <a:pt x="163" y="299"/>
                  </a:lnTo>
                  <a:lnTo>
                    <a:pt x="178" y="297"/>
                  </a:lnTo>
                  <a:lnTo>
                    <a:pt x="177" y="308"/>
                  </a:lnTo>
                  <a:lnTo>
                    <a:pt x="178" y="313"/>
                  </a:lnTo>
                  <a:lnTo>
                    <a:pt x="191" y="319"/>
                  </a:lnTo>
                  <a:lnTo>
                    <a:pt x="194" y="324"/>
                  </a:lnTo>
                  <a:lnTo>
                    <a:pt x="197" y="341"/>
                  </a:lnTo>
                  <a:lnTo>
                    <a:pt x="204" y="348"/>
                  </a:lnTo>
                  <a:lnTo>
                    <a:pt x="216" y="351"/>
                  </a:lnTo>
                  <a:lnTo>
                    <a:pt x="227" y="355"/>
                  </a:lnTo>
                  <a:lnTo>
                    <a:pt x="233" y="363"/>
                  </a:lnTo>
                  <a:lnTo>
                    <a:pt x="239" y="371"/>
                  </a:lnTo>
                  <a:lnTo>
                    <a:pt x="248" y="372"/>
                  </a:lnTo>
                  <a:lnTo>
                    <a:pt x="261" y="363"/>
                  </a:lnTo>
                  <a:lnTo>
                    <a:pt x="261" y="349"/>
                  </a:lnTo>
                  <a:lnTo>
                    <a:pt x="261" y="333"/>
                  </a:lnTo>
                  <a:lnTo>
                    <a:pt x="269" y="327"/>
                  </a:lnTo>
                  <a:lnTo>
                    <a:pt x="262" y="317"/>
                  </a:lnTo>
                  <a:lnTo>
                    <a:pt x="260" y="300"/>
                  </a:lnTo>
                  <a:lnTo>
                    <a:pt x="258" y="293"/>
                  </a:lnTo>
                  <a:lnTo>
                    <a:pt x="262" y="288"/>
                  </a:lnTo>
                  <a:lnTo>
                    <a:pt x="269" y="292"/>
                  </a:lnTo>
                  <a:lnTo>
                    <a:pt x="274" y="288"/>
                  </a:lnTo>
                  <a:lnTo>
                    <a:pt x="278" y="286"/>
                  </a:lnTo>
                  <a:lnTo>
                    <a:pt x="275" y="277"/>
                  </a:lnTo>
                  <a:lnTo>
                    <a:pt x="266" y="266"/>
                  </a:lnTo>
                  <a:lnTo>
                    <a:pt x="277" y="272"/>
                  </a:lnTo>
                  <a:lnTo>
                    <a:pt x="279" y="264"/>
                  </a:lnTo>
                  <a:lnTo>
                    <a:pt x="277" y="260"/>
                  </a:lnTo>
                  <a:lnTo>
                    <a:pt x="288" y="267"/>
                  </a:lnTo>
                  <a:lnTo>
                    <a:pt x="291" y="271"/>
                  </a:lnTo>
                  <a:lnTo>
                    <a:pt x="284" y="273"/>
                  </a:lnTo>
                  <a:lnTo>
                    <a:pt x="284" y="280"/>
                  </a:lnTo>
                  <a:lnTo>
                    <a:pt x="289" y="284"/>
                  </a:lnTo>
                  <a:lnTo>
                    <a:pt x="300" y="281"/>
                  </a:lnTo>
                  <a:lnTo>
                    <a:pt x="308" y="279"/>
                  </a:lnTo>
                  <a:lnTo>
                    <a:pt x="313" y="279"/>
                  </a:lnTo>
                  <a:lnTo>
                    <a:pt x="318" y="286"/>
                  </a:lnTo>
                  <a:lnTo>
                    <a:pt x="310" y="286"/>
                  </a:lnTo>
                  <a:lnTo>
                    <a:pt x="303" y="290"/>
                  </a:lnTo>
                  <a:lnTo>
                    <a:pt x="300" y="297"/>
                  </a:lnTo>
                  <a:lnTo>
                    <a:pt x="307" y="301"/>
                  </a:lnTo>
                  <a:lnTo>
                    <a:pt x="301" y="309"/>
                  </a:lnTo>
                  <a:lnTo>
                    <a:pt x="303" y="315"/>
                  </a:lnTo>
                  <a:lnTo>
                    <a:pt x="310" y="319"/>
                  </a:lnTo>
                  <a:lnTo>
                    <a:pt x="291" y="322"/>
                  </a:lnTo>
                  <a:lnTo>
                    <a:pt x="284" y="329"/>
                  </a:lnTo>
                  <a:lnTo>
                    <a:pt x="292" y="337"/>
                  </a:lnTo>
                  <a:lnTo>
                    <a:pt x="304" y="334"/>
                  </a:lnTo>
                  <a:lnTo>
                    <a:pt x="313" y="335"/>
                  </a:lnTo>
                  <a:lnTo>
                    <a:pt x="322" y="328"/>
                  </a:lnTo>
                  <a:lnTo>
                    <a:pt x="326" y="319"/>
                  </a:lnTo>
                  <a:lnTo>
                    <a:pt x="337" y="312"/>
                  </a:lnTo>
                  <a:lnTo>
                    <a:pt x="344" y="312"/>
                  </a:lnTo>
                  <a:lnTo>
                    <a:pt x="354" y="319"/>
                  </a:lnTo>
                  <a:lnTo>
                    <a:pt x="366" y="318"/>
                  </a:lnTo>
                  <a:lnTo>
                    <a:pt x="375" y="318"/>
                  </a:lnTo>
                  <a:lnTo>
                    <a:pt x="381" y="313"/>
                  </a:lnTo>
                  <a:lnTo>
                    <a:pt x="376" y="304"/>
                  </a:lnTo>
                  <a:lnTo>
                    <a:pt x="369" y="302"/>
                  </a:lnTo>
                  <a:lnTo>
                    <a:pt x="371" y="296"/>
                  </a:lnTo>
                  <a:lnTo>
                    <a:pt x="381" y="299"/>
                  </a:lnTo>
                  <a:lnTo>
                    <a:pt x="384" y="288"/>
                  </a:lnTo>
                  <a:lnTo>
                    <a:pt x="381" y="285"/>
                  </a:lnTo>
                  <a:lnTo>
                    <a:pt x="381" y="273"/>
                  </a:lnTo>
                  <a:lnTo>
                    <a:pt x="383" y="267"/>
                  </a:lnTo>
                  <a:lnTo>
                    <a:pt x="394" y="267"/>
                  </a:lnTo>
                  <a:lnTo>
                    <a:pt x="405" y="263"/>
                  </a:lnTo>
                  <a:lnTo>
                    <a:pt x="409" y="255"/>
                  </a:lnTo>
                  <a:lnTo>
                    <a:pt x="409" y="245"/>
                  </a:lnTo>
                  <a:lnTo>
                    <a:pt x="401" y="241"/>
                  </a:lnTo>
                  <a:lnTo>
                    <a:pt x="394" y="247"/>
                  </a:lnTo>
                  <a:lnTo>
                    <a:pt x="384" y="249"/>
                  </a:lnTo>
                  <a:lnTo>
                    <a:pt x="373" y="242"/>
                  </a:lnTo>
                  <a:lnTo>
                    <a:pt x="358" y="237"/>
                  </a:lnTo>
                  <a:lnTo>
                    <a:pt x="355" y="224"/>
                  </a:lnTo>
                  <a:lnTo>
                    <a:pt x="361" y="214"/>
                  </a:lnTo>
                  <a:lnTo>
                    <a:pt x="369" y="213"/>
                  </a:lnTo>
                  <a:lnTo>
                    <a:pt x="375" y="206"/>
                  </a:lnTo>
                  <a:lnTo>
                    <a:pt x="381" y="205"/>
                  </a:lnTo>
                  <a:lnTo>
                    <a:pt x="387" y="205"/>
                  </a:lnTo>
                  <a:lnTo>
                    <a:pt x="392" y="201"/>
                  </a:lnTo>
                  <a:lnTo>
                    <a:pt x="398" y="197"/>
                  </a:lnTo>
                  <a:lnTo>
                    <a:pt x="403" y="192"/>
                  </a:lnTo>
                  <a:lnTo>
                    <a:pt x="410" y="190"/>
                  </a:lnTo>
                  <a:lnTo>
                    <a:pt x="415" y="182"/>
                  </a:lnTo>
                  <a:lnTo>
                    <a:pt x="421" y="179"/>
                  </a:lnTo>
                  <a:lnTo>
                    <a:pt x="424" y="177"/>
                  </a:lnTo>
                  <a:lnTo>
                    <a:pt x="429" y="179"/>
                  </a:lnTo>
                  <a:lnTo>
                    <a:pt x="441" y="174"/>
                  </a:lnTo>
                  <a:lnTo>
                    <a:pt x="446" y="167"/>
                  </a:lnTo>
                  <a:lnTo>
                    <a:pt x="443" y="161"/>
                  </a:lnTo>
                  <a:lnTo>
                    <a:pt x="435" y="158"/>
                  </a:lnTo>
                  <a:lnTo>
                    <a:pt x="427" y="156"/>
                  </a:lnTo>
                  <a:lnTo>
                    <a:pt x="418" y="161"/>
                  </a:lnTo>
                  <a:lnTo>
                    <a:pt x="410" y="161"/>
                  </a:lnTo>
                  <a:lnTo>
                    <a:pt x="401" y="153"/>
                  </a:lnTo>
                  <a:lnTo>
                    <a:pt x="406" y="146"/>
                  </a:lnTo>
                  <a:lnTo>
                    <a:pt x="408" y="137"/>
                  </a:lnTo>
                  <a:lnTo>
                    <a:pt x="404" y="125"/>
                  </a:lnTo>
                  <a:lnTo>
                    <a:pt x="401" y="119"/>
                  </a:lnTo>
                  <a:lnTo>
                    <a:pt x="398" y="113"/>
                  </a:lnTo>
                  <a:lnTo>
                    <a:pt x="391" y="113"/>
                  </a:lnTo>
                  <a:lnTo>
                    <a:pt x="385" y="111"/>
                  </a:lnTo>
                  <a:lnTo>
                    <a:pt x="376" y="111"/>
                  </a:lnTo>
                  <a:lnTo>
                    <a:pt x="366" y="111"/>
                  </a:lnTo>
                  <a:lnTo>
                    <a:pt x="361" y="104"/>
                  </a:lnTo>
                  <a:lnTo>
                    <a:pt x="373" y="94"/>
                  </a:lnTo>
                  <a:lnTo>
                    <a:pt x="363" y="93"/>
                  </a:lnTo>
                  <a:lnTo>
                    <a:pt x="352" y="100"/>
                  </a:lnTo>
                  <a:lnTo>
                    <a:pt x="346" y="104"/>
                  </a:lnTo>
                  <a:lnTo>
                    <a:pt x="334" y="107"/>
                  </a:lnTo>
                  <a:lnTo>
                    <a:pt x="327" y="109"/>
                  </a:lnTo>
                  <a:lnTo>
                    <a:pt x="319" y="103"/>
                  </a:lnTo>
                  <a:lnTo>
                    <a:pt x="329" y="89"/>
                  </a:lnTo>
                  <a:lnTo>
                    <a:pt x="321" y="77"/>
                  </a:lnTo>
                  <a:lnTo>
                    <a:pt x="313" y="67"/>
                  </a:lnTo>
                  <a:lnTo>
                    <a:pt x="307" y="59"/>
                  </a:lnTo>
                  <a:lnTo>
                    <a:pt x="297" y="59"/>
                  </a:lnTo>
                  <a:lnTo>
                    <a:pt x="299" y="50"/>
                  </a:lnTo>
                  <a:lnTo>
                    <a:pt x="291" y="40"/>
                  </a:lnTo>
                  <a:lnTo>
                    <a:pt x="283" y="27"/>
                  </a:lnTo>
                  <a:lnTo>
                    <a:pt x="275" y="34"/>
                  </a:lnTo>
                  <a:lnTo>
                    <a:pt x="258" y="33"/>
                  </a:lnTo>
                  <a:lnTo>
                    <a:pt x="252" y="11"/>
                  </a:lnTo>
                  <a:lnTo>
                    <a:pt x="258" y="3"/>
                  </a:lnTo>
                  <a:lnTo>
                    <a:pt x="249" y="0"/>
                  </a:lnTo>
                  <a:lnTo>
                    <a:pt x="240" y="3"/>
                  </a:lnTo>
                  <a:lnTo>
                    <a:pt x="234" y="5"/>
                  </a:lnTo>
                  <a:lnTo>
                    <a:pt x="234" y="11"/>
                  </a:lnTo>
                  <a:lnTo>
                    <a:pt x="229" y="13"/>
                  </a:lnTo>
                  <a:lnTo>
                    <a:pt x="217" y="10"/>
                  </a:lnTo>
                  <a:close/>
                </a:path>
              </a:pathLst>
            </a:custGeom>
            <a:solidFill>
              <a:srgbClr val="FFCC00"/>
            </a:solidFill>
            <a:ln w="9525">
              <a:noFill/>
              <a:round/>
              <a:headEnd/>
              <a:tailEnd/>
            </a:ln>
          </p:spPr>
          <p:txBody>
            <a:bodyPr/>
            <a:lstStyle/>
            <a:p>
              <a:endParaRPr lang="en-US"/>
            </a:p>
          </p:txBody>
        </p:sp>
        <p:sp>
          <p:nvSpPr>
            <p:cNvPr id="44056" name="Freeform 22"/>
            <p:cNvSpPr>
              <a:spLocks/>
            </p:cNvSpPr>
            <p:nvPr/>
          </p:nvSpPr>
          <p:spPr bwMode="auto">
            <a:xfrm>
              <a:off x="4296" y="1872"/>
              <a:ext cx="307" cy="267"/>
            </a:xfrm>
            <a:custGeom>
              <a:avLst/>
              <a:gdLst>
                <a:gd name="T0" fmla="*/ 12 w 333"/>
                <a:gd name="T1" fmla="*/ 11 h 267"/>
                <a:gd name="T2" fmla="*/ 11 w 333"/>
                <a:gd name="T3" fmla="*/ 24 h 267"/>
                <a:gd name="T4" fmla="*/ 10 w 333"/>
                <a:gd name="T5" fmla="*/ 12 h 267"/>
                <a:gd name="T6" fmla="*/ 7 w 333"/>
                <a:gd name="T7" fmla="*/ 21 h 267"/>
                <a:gd name="T8" fmla="*/ 6 w 333"/>
                <a:gd name="T9" fmla="*/ 21 h 267"/>
                <a:gd name="T10" fmla="*/ 6 w 333"/>
                <a:gd name="T11" fmla="*/ 16 h 267"/>
                <a:gd name="T12" fmla="*/ 6 w 333"/>
                <a:gd name="T13" fmla="*/ 19 h 267"/>
                <a:gd name="T14" fmla="*/ 6 w 333"/>
                <a:gd name="T15" fmla="*/ 32 h 267"/>
                <a:gd name="T16" fmla="*/ 6 w 333"/>
                <a:gd name="T17" fmla="*/ 34 h 267"/>
                <a:gd name="T18" fmla="*/ 6 w 333"/>
                <a:gd name="T19" fmla="*/ 56 h 267"/>
                <a:gd name="T20" fmla="*/ 6 w 333"/>
                <a:gd name="T21" fmla="*/ 74 h 267"/>
                <a:gd name="T22" fmla="*/ 6 w 333"/>
                <a:gd name="T23" fmla="*/ 94 h 267"/>
                <a:gd name="T24" fmla="*/ 6 w 333"/>
                <a:gd name="T25" fmla="*/ 92 h 267"/>
                <a:gd name="T26" fmla="*/ 9 w 333"/>
                <a:gd name="T27" fmla="*/ 95 h 267"/>
                <a:gd name="T28" fmla="*/ 7 w 333"/>
                <a:gd name="T29" fmla="*/ 116 h 267"/>
                <a:gd name="T30" fmla="*/ 6 w 333"/>
                <a:gd name="T31" fmla="*/ 124 h 267"/>
                <a:gd name="T32" fmla="*/ 6 w 333"/>
                <a:gd name="T33" fmla="*/ 126 h 267"/>
                <a:gd name="T34" fmla="*/ 6 w 333"/>
                <a:gd name="T35" fmla="*/ 130 h 267"/>
                <a:gd name="T36" fmla="*/ 6 w 333"/>
                <a:gd name="T37" fmla="*/ 154 h 267"/>
                <a:gd name="T38" fmla="*/ 6 w 333"/>
                <a:gd name="T39" fmla="*/ 187 h 267"/>
                <a:gd name="T40" fmla="*/ 8 w 333"/>
                <a:gd name="T41" fmla="*/ 213 h 267"/>
                <a:gd name="T42" fmla="*/ 11 w 333"/>
                <a:gd name="T43" fmla="*/ 219 h 267"/>
                <a:gd name="T44" fmla="*/ 14 w 333"/>
                <a:gd name="T45" fmla="*/ 201 h 267"/>
                <a:gd name="T46" fmla="*/ 15 w 333"/>
                <a:gd name="T47" fmla="*/ 171 h 267"/>
                <a:gd name="T48" fmla="*/ 16 w 333"/>
                <a:gd name="T49" fmla="*/ 137 h 267"/>
                <a:gd name="T50" fmla="*/ 16 w 333"/>
                <a:gd name="T51" fmla="*/ 164 h 267"/>
                <a:gd name="T52" fmla="*/ 17 w 333"/>
                <a:gd name="T53" fmla="*/ 174 h 267"/>
                <a:gd name="T54" fmla="*/ 17 w 333"/>
                <a:gd name="T55" fmla="*/ 205 h 267"/>
                <a:gd name="T56" fmla="*/ 17 w 333"/>
                <a:gd name="T57" fmla="*/ 230 h 267"/>
                <a:gd name="T58" fmla="*/ 16 w 333"/>
                <a:gd name="T59" fmla="*/ 262 h 267"/>
                <a:gd name="T60" fmla="*/ 18 w 333"/>
                <a:gd name="T61" fmla="*/ 267 h 267"/>
                <a:gd name="T62" fmla="*/ 19 w 333"/>
                <a:gd name="T63" fmla="*/ 241 h 267"/>
                <a:gd name="T64" fmla="*/ 20 w 333"/>
                <a:gd name="T65" fmla="*/ 237 h 267"/>
                <a:gd name="T66" fmla="*/ 20 w 333"/>
                <a:gd name="T67" fmla="*/ 212 h 267"/>
                <a:gd name="T68" fmla="*/ 21 w 333"/>
                <a:gd name="T69" fmla="*/ 200 h 267"/>
                <a:gd name="T70" fmla="*/ 20 w 333"/>
                <a:gd name="T71" fmla="*/ 178 h 267"/>
                <a:gd name="T72" fmla="*/ 21 w 333"/>
                <a:gd name="T73" fmla="*/ 157 h 267"/>
                <a:gd name="T74" fmla="*/ 23 w 333"/>
                <a:gd name="T75" fmla="*/ 149 h 267"/>
                <a:gd name="T76" fmla="*/ 23 w 333"/>
                <a:gd name="T77" fmla="*/ 129 h 267"/>
                <a:gd name="T78" fmla="*/ 22 w 333"/>
                <a:gd name="T79" fmla="*/ 114 h 267"/>
                <a:gd name="T80" fmla="*/ 23 w 333"/>
                <a:gd name="T81" fmla="*/ 94 h 267"/>
                <a:gd name="T82" fmla="*/ 21 w 333"/>
                <a:gd name="T83" fmla="*/ 69 h 267"/>
                <a:gd name="T84" fmla="*/ 19 w 333"/>
                <a:gd name="T85" fmla="*/ 35 h 267"/>
                <a:gd name="T86" fmla="*/ 18 w 333"/>
                <a:gd name="T87" fmla="*/ 14 h 267"/>
                <a:gd name="T88" fmla="*/ 17 w 333"/>
                <a:gd name="T89" fmla="*/ 15 h 267"/>
                <a:gd name="T90" fmla="*/ 15 w 333"/>
                <a:gd name="T91" fmla="*/ 2 h 267"/>
                <a:gd name="T92" fmla="*/ 14 w 333"/>
                <a:gd name="T93" fmla="*/ 4 h 267"/>
                <a:gd name="T94" fmla="*/ 12 w 333"/>
                <a:gd name="T95" fmla="*/ 2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3"/>
                <a:gd name="T145" fmla="*/ 0 h 267"/>
                <a:gd name="T146" fmla="*/ 333 w 333"/>
                <a:gd name="T147" fmla="*/ 267 h 2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3" h="267">
                  <a:moveTo>
                    <a:pt x="164" y="2"/>
                  </a:moveTo>
                  <a:lnTo>
                    <a:pt x="155" y="3"/>
                  </a:lnTo>
                  <a:lnTo>
                    <a:pt x="157" y="11"/>
                  </a:lnTo>
                  <a:lnTo>
                    <a:pt x="167" y="18"/>
                  </a:lnTo>
                  <a:lnTo>
                    <a:pt x="159" y="21"/>
                  </a:lnTo>
                  <a:lnTo>
                    <a:pt x="152" y="24"/>
                  </a:lnTo>
                  <a:lnTo>
                    <a:pt x="144" y="27"/>
                  </a:lnTo>
                  <a:lnTo>
                    <a:pt x="130" y="23"/>
                  </a:lnTo>
                  <a:lnTo>
                    <a:pt x="138" y="12"/>
                  </a:lnTo>
                  <a:lnTo>
                    <a:pt x="126" y="14"/>
                  </a:lnTo>
                  <a:lnTo>
                    <a:pt x="115" y="14"/>
                  </a:lnTo>
                  <a:lnTo>
                    <a:pt x="108" y="21"/>
                  </a:lnTo>
                  <a:lnTo>
                    <a:pt x="103" y="27"/>
                  </a:lnTo>
                  <a:lnTo>
                    <a:pt x="91" y="25"/>
                  </a:lnTo>
                  <a:lnTo>
                    <a:pt x="85" y="21"/>
                  </a:lnTo>
                  <a:lnTo>
                    <a:pt x="71" y="18"/>
                  </a:lnTo>
                  <a:lnTo>
                    <a:pt x="58" y="16"/>
                  </a:lnTo>
                  <a:lnTo>
                    <a:pt x="52" y="16"/>
                  </a:lnTo>
                  <a:lnTo>
                    <a:pt x="44" y="14"/>
                  </a:lnTo>
                  <a:lnTo>
                    <a:pt x="37" y="17"/>
                  </a:lnTo>
                  <a:lnTo>
                    <a:pt x="33" y="19"/>
                  </a:lnTo>
                  <a:lnTo>
                    <a:pt x="34" y="27"/>
                  </a:lnTo>
                  <a:lnTo>
                    <a:pt x="33" y="32"/>
                  </a:lnTo>
                  <a:lnTo>
                    <a:pt x="30" y="32"/>
                  </a:lnTo>
                  <a:lnTo>
                    <a:pt x="21" y="32"/>
                  </a:lnTo>
                  <a:lnTo>
                    <a:pt x="14" y="36"/>
                  </a:lnTo>
                  <a:lnTo>
                    <a:pt x="9" y="34"/>
                  </a:lnTo>
                  <a:lnTo>
                    <a:pt x="0" y="39"/>
                  </a:lnTo>
                  <a:lnTo>
                    <a:pt x="2" y="49"/>
                  </a:lnTo>
                  <a:lnTo>
                    <a:pt x="8" y="56"/>
                  </a:lnTo>
                  <a:lnTo>
                    <a:pt x="17" y="51"/>
                  </a:lnTo>
                  <a:lnTo>
                    <a:pt x="20" y="60"/>
                  </a:lnTo>
                  <a:lnTo>
                    <a:pt x="28" y="74"/>
                  </a:lnTo>
                  <a:lnTo>
                    <a:pt x="39" y="82"/>
                  </a:lnTo>
                  <a:lnTo>
                    <a:pt x="48" y="92"/>
                  </a:lnTo>
                  <a:lnTo>
                    <a:pt x="63" y="94"/>
                  </a:lnTo>
                  <a:lnTo>
                    <a:pt x="79" y="101"/>
                  </a:lnTo>
                  <a:lnTo>
                    <a:pt x="97" y="97"/>
                  </a:lnTo>
                  <a:lnTo>
                    <a:pt x="103" y="92"/>
                  </a:lnTo>
                  <a:lnTo>
                    <a:pt x="110" y="90"/>
                  </a:lnTo>
                  <a:lnTo>
                    <a:pt x="119" y="89"/>
                  </a:lnTo>
                  <a:lnTo>
                    <a:pt x="123" y="95"/>
                  </a:lnTo>
                  <a:lnTo>
                    <a:pt x="111" y="101"/>
                  </a:lnTo>
                  <a:lnTo>
                    <a:pt x="106" y="108"/>
                  </a:lnTo>
                  <a:lnTo>
                    <a:pt x="106" y="116"/>
                  </a:lnTo>
                  <a:lnTo>
                    <a:pt x="101" y="118"/>
                  </a:lnTo>
                  <a:lnTo>
                    <a:pt x="90" y="116"/>
                  </a:lnTo>
                  <a:lnTo>
                    <a:pt x="83" y="124"/>
                  </a:lnTo>
                  <a:lnTo>
                    <a:pt x="74" y="125"/>
                  </a:lnTo>
                  <a:lnTo>
                    <a:pt x="63" y="127"/>
                  </a:lnTo>
                  <a:lnTo>
                    <a:pt x="51" y="126"/>
                  </a:lnTo>
                  <a:lnTo>
                    <a:pt x="47" y="117"/>
                  </a:lnTo>
                  <a:lnTo>
                    <a:pt x="39" y="124"/>
                  </a:lnTo>
                  <a:lnTo>
                    <a:pt x="39" y="130"/>
                  </a:lnTo>
                  <a:lnTo>
                    <a:pt x="49" y="142"/>
                  </a:lnTo>
                  <a:lnTo>
                    <a:pt x="53" y="151"/>
                  </a:lnTo>
                  <a:lnTo>
                    <a:pt x="63" y="154"/>
                  </a:lnTo>
                  <a:lnTo>
                    <a:pt x="73" y="168"/>
                  </a:lnTo>
                  <a:lnTo>
                    <a:pt x="84" y="177"/>
                  </a:lnTo>
                  <a:lnTo>
                    <a:pt x="89" y="187"/>
                  </a:lnTo>
                  <a:lnTo>
                    <a:pt x="100" y="198"/>
                  </a:lnTo>
                  <a:lnTo>
                    <a:pt x="106" y="206"/>
                  </a:lnTo>
                  <a:lnTo>
                    <a:pt x="117" y="213"/>
                  </a:lnTo>
                  <a:lnTo>
                    <a:pt x="127" y="219"/>
                  </a:lnTo>
                  <a:lnTo>
                    <a:pt x="134" y="219"/>
                  </a:lnTo>
                  <a:lnTo>
                    <a:pt x="145" y="219"/>
                  </a:lnTo>
                  <a:lnTo>
                    <a:pt x="164" y="214"/>
                  </a:lnTo>
                  <a:lnTo>
                    <a:pt x="179" y="208"/>
                  </a:lnTo>
                  <a:lnTo>
                    <a:pt x="193" y="201"/>
                  </a:lnTo>
                  <a:lnTo>
                    <a:pt x="203" y="196"/>
                  </a:lnTo>
                  <a:lnTo>
                    <a:pt x="203" y="182"/>
                  </a:lnTo>
                  <a:lnTo>
                    <a:pt x="210" y="171"/>
                  </a:lnTo>
                  <a:lnTo>
                    <a:pt x="210" y="159"/>
                  </a:lnTo>
                  <a:lnTo>
                    <a:pt x="215" y="148"/>
                  </a:lnTo>
                  <a:lnTo>
                    <a:pt x="215" y="137"/>
                  </a:lnTo>
                  <a:lnTo>
                    <a:pt x="221" y="142"/>
                  </a:lnTo>
                  <a:lnTo>
                    <a:pt x="225" y="152"/>
                  </a:lnTo>
                  <a:lnTo>
                    <a:pt x="224" y="164"/>
                  </a:lnTo>
                  <a:lnTo>
                    <a:pt x="230" y="169"/>
                  </a:lnTo>
                  <a:lnTo>
                    <a:pt x="238" y="169"/>
                  </a:lnTo>
                  <a:lnTo>
                    <a:pt x="241" y="174"/>
                  </a:lnTo>
                  <a:lnTo>
                    <a:pt x="234" y="185"/>
                  </a:lnTo>
                  <a:lnTo>
                    <a:pt x="226" y="194"/>
                  </a:lnTo>
                  <a:lnTo>
                    <a:pt x="233" y="205"/>
                  </a:lnTo>
                  <a:lnTo>
                    <a:pt x="237" y="212"/>
                  </a:lnTo>
                  <a:lnTo>
                    <a:pt x="239" y="220"/>
                  </a:lnTo>
                  <a:lnTo>
                    <a:pt x="242" y="230"/>
                  </a:lnTo>
                  <a:lnTo>
                    <a:pt x="242" y="240"/>
                  </a:lnTo>
                  <a:lnTo>
                    <a:pt x="236" y="253"/>
                  </a:lnTo>
                  <a:lnTo>
                    <a:pt x="232" y="262"/>
                  </a:lnTo>
                  <a:lnTo>
                    <a:pt x="241" y="261"/>
                  </a:lnTo>
                  <a:lnTo>
                    <a:pt x="249" y="260"/>
                  </a:lnTo>
                  <a:lnTo>
                    <a:pt x="258" y="267"/>
                  </a:lnTo>
                  <a:lnTo>
                    <a:pt x="265" y="258"/>
                  </a:lnTo>
                  <a:lnTo>
                    <a:pt x="272" y="249"/>
                  </a:lnTo>
                  <a:lnTo>
                    <a:pt x="278" y="241"/>
                  </a:lnTo>
                  <a:lnTo>
                    <a:pt x="277" y="227"/>
                  </a:lnTo>
                  <a:lnTo>
                    <a:pt x="289" y="230"/>
                  </a:lnTo>
                  <a:lnTo>
                    <a:pt x="295" y="237"/>
                  </a:lnTo>
                  <a:lnTo>
                    <a:pt x="300" y="232"/>
                  </a:lnTo>
                  <a:lnTo>
                    <a:pt x="301" y="218"/>
                  </a:lnTo>
                  <a:lnTo>
                    <a:pt x="292" y="212"/>
                  </a:lnTo>
                  <a:lnTo>
                    <a:pt x="279" y="204"/>
                  </a:lnTo>
                  <a:lnTo>
                    <a:pt x="292" y="200"/>
                  </a:lnTo>
                  <a:lnTo>
                    <a:pt x="301" y="200"/>
                  </a:lnTo>
                  <a:lnTo>
                    <a:pt x="306" y="192"/>
                  </a:lnTo>
                  <a:lnTo>
                    <a:pt x="303" y="184"/>
                  </a:lnTo>
                  <a:lnTo>
                    <a:pt x="295" y="178"/>
                  </a:lnTo>
                  <a:lnTo>
                    <a:pt x="302" y="169"/>
                  </a:lnTo>
                  <a:lnTo>
                    <a:pt x="298" y="162"/>
                  </a:lnTo>
                  <a:lnTo>
                    <a:pt x="301" y="157"/>
                  </a:lnTo>
                  <a:lnTo>
                    <a:pt x="311" y="160"/>
                  </a:lnTo>
                  <a:lnTo>
                    <a:pt x="319" y="156"/>
                  </a:lnTo>
                  <a:lnTo>
                    <a:pt x="324" y="149"/>
                  </a:lnTo>
                  <a:lnTo>
                    <a:pt x="318" y="141"/>
                  </a:lnTo>
                  <a:lnTo>
                    <a:pt x="322" y="135"/>
                  </a:lnTo>
                  <a:lnTo>
                    <a:pt x="323" y="129"/>
                  </a:lnTo>
                  <a:lnTo>
                    <a:pt x="327" y="122"/>
                  </a:lnTo>
                  <a:lnTo>
                    <a:pt x="314" y="119"/>
                  </a:lnTo>
                  <a:lnTo>
                    <a:pt x="320" y="114"/>
                  </a:lnTo>
                  <a:lnTo>
                    <a:pt x="331" y="110"/>
                  </a:lnTo>
                  <a:lnTo>
                    <a:pt x="333" y="103"/>
                  </a:lnTo>
                  <a:lnTo>
                    <a:pt x="325" y="94"/>
                  </a:lnTo>
                  <a:lnTo>
                    <a:pt x="321" y="84"/>
                  </a:lnTo>
                  <a:lnTo>
                    <a:pt x="315" y="75"/>
                  </a:lnTo>
                  <a:lnTo>
                    <a:pt x="300" y="69"/>
                  </a:lnTo>
                  <a:lnTo>
                    <a:pt x="286" y="62"/>
                  </a:lnTo>
                  <a:lnTo>
                    <a:pt x="281" y="49"/>
                  </a:lnTo>
                  <a:lnTo>
                    <a:pt x="277" y="35"/>
                  </a:lnTo>
                  <a:lnTo>
                    <a:pt x="267" y="31"/>
                  </a:lnTo>
                  <a:lnTo>
                    <a:pt x="265" y="23"/>
                  </a:lnTo>
                  <a:lnTo>
                    <a:pt x="265" y="14"/>
                  </a:lnTo>
                  <a:lnTo>
                    <a:pt x="250" y="16"/>
                  </a:lnTo>
                  <a:lnTo>
                    <a:pt x="248" y="12"/>
                  </a:lnTo>
                  <a:lnTo>
                    <a:pt x="241" y="15"/>
                  </a:lnTo>
                  <a:lnTo>
                    <a:pt x="229" y="6"/>
                  </a:lnTo>
                  <a:lnTo>
                    <a:pt x="219" y="10"/>
                  </a:lnTo>
                  <a:lnTo>
                    <a:pt x="213" y="2"/>
                  </a:lnTo>
                  <a:lnTo>
                    <a:pt x="208" y="0"/>
                  </a:lnTo>
                  <a:lnTo>
                    <a:pt x="204" y="4"/>
                  </a:lnTo>
                  <a:lnTo>
                    <a:pt x="196" y="4"/>
                  </a:lnTo>
                  <a:lnTo>
                    <a:pt x="185" y="4"/>
                  </a:lnTo>
                  <a:lnTo>
                    <a:pt x="174" y="2"/>
                  </a:lnTo>
                  <a:lnTo>
                    <a:pt x="164" y="2"/>
                  </a:lnTo>
                  <a:close/>
                </a:path>
              </a:pathLst>
            </a:custGeom>
            <a:solidFill>
              <a:srgbClr val="FFCC00"/>
            </a:solidFill>
            <a:ln w="9525">
              <a:noFill/>
              <a:round/>
              <a:headEnd/>
              <a:tailEnd/>
            </a:ln>
          </p:spPr>
          <p:txBody>
            <a:bodyPr/>
            <a:lstStyle/>
            <a:p>
              <a:endParaRPr lang="en-US"/>
            </a:p>
          </p:txBody>
        </p:sp>
        <p:sp>
          <p:nvSpPr>
            <p:cNvPr id="44057" name="Freeform 23"/>
            <p:cNvSpPr>
              <a:spLocks/>
            </p:cNvSpPr>
            <p:nvPr/>
          </p:nvSpPr>
          <p:spPr bwMode="auto">
            <a:xfrm>
              <a:off x="4553" y="2380"/>
              <a:ext cx="29" cy="54"/>
            </a:xfrm>
            <a:custGeom>
              <a:avLst/>
              <a:gdLst>
                <a:gd name="T0" fmla="*/ 0 w 32"/>
                <a:gd name="T1" fmla="*/ 0 h 54"/>
                <a:gd name="T2" fmla="*/ 5 w 32"/>
                <a:gd name="T3" fmla="*/ 3 h 54"/>
                <a:gd name="T4" fmla="*/ 5 w 32"/>
                <a:gd name="T5" fmla="*/ 11 h 54"/>
                <a:gd name="T6" fmla="*/ 5 w 32"/>
                <a:gd name="T7" fmla="*/ 11 h 54"/>
                <a:gd name="T8" fmla="*/ 5 w 32"/>
                <a:gd name="T9" fmla="*/ 6 h 54"/>
                <a:gd name="T10" fmla="*/ 5 w 32"/>
                <a:gd name="T11" fmla="*/ 9 h 54"/>
                <a:gd name="T12" fmla="*/ 5 w 32"/>
                <a:gd name="T13" fmla="*/ 16 h 54"/>
                <a:gd name="T14" fmla="*/ 5 w 32"/>
                <a:gd name="T15" fmla="*/ 22 h 54"/>
                <a:gd name="T16" fmla="*/ 5 w 32"/>
                <a:gd name="T17" fmla="*/ 29 h 54"/>
                <a:gd name="T18" fmla="*/ 5 w 32"/>
                <a:gd name="T19" fmla="*/ 42 h 54"/>
                <a:gd name="T20" fmla="*/ 5 w 32"/>
                <a:gd name="T21" fmla="*/ 49 h 54"/>
                <a:gd name="T22" fmla="*/ 5 w 32"/>
                <a:gd name="T23" fmla="*/ 54 h 54"/>
                <a:gd name="T24" fmla="*/ 5 w 32"/>
                <a:gd name="T25" fmla="*/ 51 h 54"/>
                <a:gd name="T26" fmla="*/ 5 w 32"/>
                <a:gd name="T27" fmla="*/ 48 h 54"/>
                <a:gd name="T28" fmla="*/ 5 w 32"/>
                <a:gd name="T29" fmla="*/ 41 h 54"/>
                <a:gd name="T30" fmla="*/ 5 w 32"/>
                <a:gd name="T31" fmla="*/ 32 h 54"/>
                <a:gd name="T32" fmla="*/ 5 w 32"/>
                <a:gd name="T33" fmla="*/ 27 h 54"/>
                <a:gd name="T34" fmla="*/ 5 w 32"/>
                <a:gd name="T35" fmla="*/ 25 h 54"/>
                <a:gd name="T36" fmla="*/ 0 w 32"/>
                <a:gd name="T37" fmla="*/ 19 h 54"/>
                <a:gd name="T38" fmla="*/ 0 w 32"/>
                <a:gd name="T39" fmla="*/ 11 h 54"/>
                <a:gd name="T40" fmla="*/ 0 w 32"/>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54"/>
                <a:gd name="T65" fmla="*/ 32 w 32"/>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54">
                  <a:moveTo>
                    <a:pt x="0" y="0"/>
                  </a:moveTo>
                  <a:lnTo>
                    <a:pt x="7" y="3"/>
                  </a:lnTo>
                  <a:lnTo>
                    <a:pt x="13" y="11"/>
                  </a:lnTo>
                  <a:lnTo>
                    <a:pt x="20" y="11"/>
                  </a:lnTo>
                  <a:lnTo>
                    <a:pt x="26" y="6"/>
                  </a:lnTo>
                  <a:lnTo>
                    <a:pt x="32" y="9"/>
                  </a:lnTo>
                  <a:lnTo>
                    <a:pt x="30" y="16"/>
                  </a:lnTo>
                  <a:lnTo>
                    <a:pt x="31" y="22"/>
                  </a:lnTo>
                  <a:lnTo>
                    <a:pt x="31" y="29"/>
                  </a:lnTo>
                  <a:lnTo>
                    <a:pt x="31" y="42"/>
                  </a:lnTo>
                  <a:lnTo>
                    <a:pt x="30" y="49"/>
                  </a:lnTo>
                  <a:lnTo>
                    <a:pt x="27" y="54"/>
                  </a:lnTo>
                  <a:lnTo>
                    <a:pt x="22" y="51"/>
                  </a:lnTo>
                  <a:lnTo>
                    <a:pt x="14" y="48"/>
                  </a:lnTo>
                  <a:lnTo>
                    <a:pt x="8" y="41"/>
                  </a:lnTo>
                  <a:lnTo>
                    <a:pt x="13" y="32"/>
                  </a:lnTo>
                  <a:lnTo>
                    <a:pt x="10" y="27"/>
                  </a:lnTo>
                  <a:lnTo>
                    <a:pt x="6" y="25"/>
                  </a:lnTo>
                  <a:lnTo>
                    <a:pt x="0" y="19"/>
                  </a:lnTo>
                  <a:lnTo>
                    <a:pt x="0" y="11"/>
                  </a:lnTo>
                  <a:lnTo>
                    <a:pt x="0" y="0"/>
                  </a:lnTo>
                  <a:close/>
                </a:path>
              </a:pathLst>
            </a:custGeom>
            <a:solidFill>
              <a:srgbClr val="FFE300"/>
            </a:solidFill>
            <a:ln w="9525">
              <a:noFill/>
              <a:round/>
              <a:headEnd/>
              <a:tailEnd/>
            </a:ln>
          </p:spPr>
          <p:txBody>
            <a:bodyPr/>
            <a:lstStyle/>
            <a:p>
              <a:endParaRPr lang="en-US"/>
            </a:p>
          </p:txBody>
        </p:sp>
        <p:sp>
          <p:nvSpPr>
            <p:cNvPr id="44058" name="Freeform 24"/>
            <p:cNvSpPr>
              <a:spLocks/>
            </p:cNvSpPr>
            <p:nvPr/>
          </p:nvSpPr>
          <p:spPr bwMode="auto">
            <a:xfrm>
              <a:off x="4509" y="2027"/>
              <a:ext cx="401" cy="364"/>
            </a:xfrm>
            <a:custGeom>
              <a:avLst/>
              <a:gdLst>
                <a:gd name="T0" fmla="*/ 0 w 434"/>
                <a:gd name="T1" fmla="*/ 121 h 364"/>
                <a:gd name="T2" fmla="*/ 5 w 434"/>
                <a:gd name="T3" fmla="*/ 146 h 364"/>
                <a:gd name="T4" fmla="*/ 6 w 434"/>
                <a:gd name="T5" fmla="*/ 160 h 364"/>
                <a:gd name="T6" fmla="*/ 4 w 434"/>
                <a:gd name="T7" fmla="*/ 176 h 364"/>
                <a:gd name="T8" fmla="*/ 6 w 434"/>
                <a:gd name="T9" fmla="*/ 209 h 364"/>
                <a:gd name="T10" fmla="*/ 6 w 434"/>
                <a:gd name="T11" fmla="*/ 253 h 364"/>
                <a:gd name="T12" fmla="*/ 6 w 434"/>
                <a:gd name="T13" fmla="*/ 297 h 364"/>
                <a:gd name="T14" fmla="*/ 6 w 434"/>
                <a:gd name="T15" fmla="*/ 328 h 364"/>
                <a:gd name="T16" fmla="*/ 6 w 434"/>
                <a:gd name="T17" fmla="*/ 355 h 364"/>
                <a:gd name="T18" fmla="*/ 6 w 434"/>
                <a:gd name="T19" fmla="*/ 363 h 364"/>
                <a:gd name="T20" fmla="*/ 6 w 434"/>
                <a:gd name="T21" fmla="*/ 361 h 364"/>
                <a:gd name="T22" fmla="*/ 6 w 434"/>
                <a:gd name="T23" fmla="*/ 331 h 364"/>
                <a:gd name="T24" fmla="*/ 6 w 434"/>
                <a:gd name="T25" fmla="*/ 304 h 364"/>
                <a:gd name="T26" fmla="*/ 7 w 434"/>
                <a:gd name="T27" fmla="*/ 297 h 364"/>
                <a:gd name="T28" fmla="*/ 9 w 434"/>
                <a:gd name="T29" fmla="*/ 295 h 364"/>
                <a:gd name="T30" fmla="*/ 11 w 434"/>
                <a:gd name="T31" fmla="*/ 296 h 364"/>
                <a:gd name="T32" fmla="*/ 12 w 434"/>
                <a:gd name="T33" fmla="*/ 274 h 364"/>
                <a:gd name="T34" fmla="*/ 12 w 434"/>
                <a:gd name="T35" fmla="*/ 267 h 364"/>
                <a:gd name="T36" fmla="*/ 14 w 434"/>
                <a:gd name="T37" fmla="*/ 271 h 364"/>
                <a:gd name="T38" fmla="*/ 15 w 434"/>
                <a:gd name="T39" fmla="*/ 265 h 364"/>
                <a:gd name="T40" fmla="*/ 16 w 434"/>
                <a:gd name="T41" fmla="*/ 256 h 364"/>
                <a:gd name="T42" fmla="*/ 16 w 434"/>
                <a:gd name="T43" fmla="*/ 231 h 364"/>
                <a:gd name="T44" fmla="*/ 17 w 434"/>
                <a:gd name="T45" fmla="*/ 211 h 364"/>
                <a:gd name="T46" fmla="*/ 18 w 434"/>
                <a:gd name="T47" fmla="*/ 209 h 364"/>
                <a:gd name="T48" fmla="*/ 20 w 434"/>
                <a:gd name="T49" fmla="*/ 185 h 364"/>
                <a:gd name="T50" fmla="*/ 20 w 434"/>
                <a:gd name="T51" fmla="*/ 172 h 364"/>
                <a:gd name="T52" fmla="*/ 21 w 434"/>
                <a:gd name="T53" fmla="*/ 161 h 364"/>
                <a:gd name="T54" fmla="*/ 23 w 434"/>
                <a:gd name="T55" fmla="*/ 139 h 364"/>
                <a:gd name="T56" fmla="*/ 23 w 434"/>
                <a:gd name="T57" fmla="*/ 130 h 364"/>
                <a:gd name="T58" fmla="*/ 25 w 434"/>
                <a:gd name="T59" fmla="*/ 132 h 364"/>
                <a:gd name="T60" fmla="*/ 26 w 434"/>
                <a:gd name="T61" fmla="*/ 144 h 364"/>
                <a:gd name="T62" fmla="*/ 28 w 434"/>
                <a:gd name="T63" fmla="*/ 142 h 364"/>
                <a:gd name="T64" fmla="*/ 29 w 434"/>
                <a:gd name="T65" fmla="*/ 158 h 364"/>
                <a:gd name="T66" fmla="*/ 29 w 434"/>
                <a:gd name="T67" fmla="*/ 190 h 364"/>
                <a:gd name="T68" fmla="*/ 30 w 434"/>
                <a:gd name="T69" fmla="*/ 182 h 364"/>
                <a:gd name="T70" fmla="*/ 31 w 434"/>
                <a:gd name="T71" fmla="*/ 160 h 364"/>
                <a:gd name="T72" fmla="*/ 31 w 434"/>
                <a:gd name="T73" fmla="*/ 155 h 364"/>
                <a:gd name="T74" fmla="*/ 30 w 434"/>
                <a:gd name="T75" fmla="*/ 122 h 364"/>
                <a:gd name="T76" fmla="*/ 30 w 434"/>
                <a:gd name="T77" fmla="*/ 91 h 364"/>
                <a:gd name="T78" fmla="*/ 31 w 434"/>
                <a:gd name="T79" fmla="*/ 64 h 364"/>
                <a:gd name="T80" fmla="*/ 31 w 434"/>
                <a:gd name="T81" fmla="*/ 38 h 364"/>
                <a:gd name="T82" fmla="*/ 30 w 434"/>
                <a:gd name="T83" fmla="*/ 16 h 364"/>
                <a:gd name="T84" fmla="*/ 28 w 434"/>
                <a:gd name="T85" fmla="*/ 24 h 364"/>
                <a:gd name="T86" fmla="*/ 25 w 434"/>
                <a:gd name="T87" fmla="*/ 24 h 364"/>
                <a:gd name="T88" fmla="*/ 24 w 434"/>
                <a:gd name="T89" fmla="*/ 29 h 364"/>
                <a:gd name="T90" fmla="*/ 21 w 434"/>
                <a:gd name="T91" fmla="*/ 26 h 364"/>
                <a:gd name="T92" fmla="*/ 19 w 434"/>
                <a:gd name="T93" fmla="*/ 42 h 364"/>
                <a:gd name="T94" fmla="*/ 19 w 434"/>
                <a:gd name="T95" fmla="*/ 28 h 364"/>
                <a:gd name="T96" fmla="*/ 17 w 434"/>
                <a:gd name="T97" fmla="*/ 19 h 364"/>
                <a:gd name="T98" fmla="*/ 16 w 434"/>
                <a:gd name="T99" fmla="*/ 41 h 364"/>
                <a:gd name="T100" fmla="*/ 14 w 434"/>
                <a:gd name="T101" fmla="*/ 34 h 364"/>
                <a:gd name="T102" fmla="*/ 12 w 434"/>
                <a:gd name="T103" fmla="*/ 29 h 364"/>
                <a:gd name="T104" fmla="*/ 9 w 434"/>
                <a:gd name="T105" fmla="*/ 10 h 364"/>
                <a:gd name="T106" fmla="*/ 6 w 434"/>
                <a:gd name="T107" fmla="*/ 0 h 364"/>
                <a:gd name="T108" fmla="*/ 6 w 434"/>
                <a:gd name="T109" fmla="*/ 4 h 364"/>
                <a:gd name="T110" fmla="*/ 6 w 434"/>
                <a:gd name="T111" fmla="*/ 22 h 364"/>
                <a:gd name="T112" fmla="*/ 6 w 434"/>
                <a:gd name="T113" fmla="*/ 43 h 364"/>
                <a:gd name="T114" fmla="*/ 6 w 434"/>
                <a:gd name="T115" fmla="*/ 48 h 364"/>
                <a:gd name="T116" fmla="*/ 6 w 434"/>
                <a:gd name="T117" fmla="*/ 67 h 364"/>
                <a:gd name="T118" fmla="*/ 6 w 434"/>
                <a:gd name="T119" fmla="*/ 77 h 364"/>
                <a:gd name="T120" fmla="*/ 6 w 434"/>
                <a:gd name="T121" fmla="*/ 89 h 364"/>
                <a:gd name="T122" fmla="*/ 6 w 434"/>
                <a:gd name="T123" fmla="*/ 112 h 364"/>
                <a:gd name="T124" fmla="*/ 6 w 434"/>
                <a:gd name="T125" fmla="*/ 106 h 3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4"/>
                <a:gd name="T190" fmla="*/ 0 h 364"/>
                <a:gd name="T191" fmla="*/ 434 w 434"/>
                <a:gd name="T192" fmla="*/ 364 h 3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4" h="364">
                  <a:moveTo>
                    <a:pt x="2" y="107"/>
                  </a:moveTo>
                  <a:lnTo>
                    <a:pt x="0" y="115"/>
                  </a:lnTo>
                  <a:lnTo>
                    <a:pt x="0" y="121"/>
                  </a:lnTo>
                  <a:lnTo>
                    <a:pt x="2" y="128"/>
                  </a:lnTo>
                  <a:lnTo>
                    <a:pt x="3" y="136"/>
                  </a:lnTo>
                  <a:lnTo>
                    <a:pt x="5" y="146"/>
                  </a:lnTo>
                  <a:lnTo>
                    <a:pt x="7" y="150"/>
                  </a:lnTo>
                  <a:lnTo>
                    <a:pt x="5" y="157"/>
                  </a:lnTo>
                  <a:lnTo>
                    <a:pt x="9" y="160"/>
                  </a:lnTo>
                  <a:lnTo>
                    <a:pt x="9" y="165"/>
                  </a:lnTo>
                  <a:lnTo>
                    <a:pt x="7" y="170"/>
                  </a:lnTo>
                  <a:lnTo>
                    <a:pt x="4" y="176"/>
                  </a:lnTo>
                  <a:lnTo>
                    <a:pt x="7" y="184"/>
                  </a:lnTo>
                  <a:lnTo>
                    <a:pt x="9" y="200"/>
                  </a:lnTo>
                  <a:lnTo>
                    <a:pt x="12" y="209"/>
                  </a:lnTo>
                  <a:lnTo>
                    <a:pt x="14" y="220"/>
                  </a:lnTo>
                  <a:lnTo>
                    <a:pt x="20" y="238"/>
                  </a:lnTo>
                  <a:lnTo>
                    <a:pt x="20" y="253"/>
                  </a:lnTo>
                  <a:lnTo>
                    <a:pt x="25" y="263"/>
                  </a:lnTo>
                  <a:lnTo>
                    <a:pt x="26" y="285"/>
                  </a:lnTo>
                  <a:lnTo>
                    <a:pt x="28" y="297"/>
                  </a:lnTo>
                  <a:lnTo>
                    <a:pt x="28" y="307"/>
                  </a:lnTo>
                  <a:lnTo>
                    <a:pt x="31" y="318"/>
                  </a:lnTo>
                  <a:lnTo>
                    <a:pt x="35" y="328"/>
                  </a:lnTo>
                  <a:lnTo>
                    <a:pt x="39" y="339"/>
                  </a:lnTo>
                  <a:lnTo>
                    <a:pt x="44" y="350"/>
                  </a:lnTo>
                  <a:lnTo>
                    <a:pt x="47" y="355"/>
                  </a:lnTo>
                  <a:lnTo>
                    <a:pt x="50" y="351"/>
                  </a:lnTo>
                  <a:lnTo>
                    <a:pt x="60" y="359"/>
                  </a:lnTo>
                  <a:lnTo>
                    <a:pt x="62" y="363"/>
                  </a:lnTo>
                  <a:lnTo>
                    <a:pt x="67" y="364"/>
                  </a:lnTo>
                  <a:lnTo>
                    <a:pt x="73" y="357"/>
                  </a:lnTo>
                  <a:lnTo>
                    <a:pt x="81" y="361"/>
                  </a:lnTo>
                  <a:lnTo>
                    <a:pt x="80" y="351"/>
                  </a:lnTo>
                  <a:lnTo>
                    <a:pt x="88" y="339"/>
                  </a:lnTo>
                  <a:lnTo>
                    <a:pt x="88" y="331"/>
                  </a:lnTo>
                  <a:lnTo>
                    <a:pt x="83" y="323"/>
                  </a:lnTo>
                  <a:lnTo>
                    <a:pt x="75" y="313"/>
                  </a:lnTo>
                  <a:lnTo>
                    <a:pt x="80" y="304"/>
                  </a:lnTo>
                  <a:lnTo>
                    <a:pt x="89" y="302"/>
                  </a:lnTo>
                  <a:lnTo>
                    <a:pt x="94" y="295"/>
                  </a:lnTo>
                  <a:lnTo>
                    <a:pt x="102" y="297"/>
                  </a:lnTo>
                  <a:lnTo>
                    <a:pt x="111" y="301"/>
                  </a:lnTo>
                  <a:lnTo>
                    <a:pt x="123" y="306"/>
                  </a:lnTo>
                  <a:lnTo>
                    <a:pt x="126" y="295"/>
                  </a:lnTo>
                  <a:lnTo>
                    <a:pt x="133" y="296"/>
                  </a:lnTo>
                  <a:lnTo>
                    <a:pt x="139" y="286"/>
                  </a:lnTo>
                  <a:lnTo>
                    <a:pt x="143" y="296"/>
                  </a:lnTo>
                  <a:lnTo>
                    <a:pt x="150" y="293"/>
                  </a:lnTo>
                  <a:lnTo>
                    <a:pt x="153" y="280"/>
                  </a:lnTo>
                  <a:lnTo>
                    <a:pt x="151" y="274"/>
                  </a:lnTo>
                  <a:lnTo>
                    <a:pt x="151" y="261"/>
                  </a:lnTo>
                  <a:lnTo>
                    <a:pt x="157" y="260"/>
                  </a:lnTo>
                  <a:lnTo>
                    <a:pt x="158" y="267"/>
                  </a:lnTo>
                  <a:lnTo>
                    <a:pt x="165" y="274"/>
                  </a:lnTo>
                  <a:lnTo>
                    <a:pt x="176" y="272"/>
                  </a:lnTo>
                  <a:lnTo>
                    <a:pt x="183" y="271"/>
                  </a:lnTo>
                  <a:lnTo>
                    <a:pt x="195" y="276"/>
                  </a:lnTo>
                  <a:lnTo>
                    <a:pt x="204" y="273"/>
                  </a:lnTo>
                  <a:lnTo>
                    <a:pt x="205" y="265"/>
                  </a:lnTo>
                  <a:lnTo>
                    <a:pt x="207" y="256"/>
                  </a:lnTo>
                  <a:lnTo>
                    <a:pt x="214" y="253"/>
                  </a:lnTo>
                  <a:lnTo>
                    <a:pt x="220" y="256"/>
                  </a:lnTo>
                  <a:lnTo>
                    <a:pt x="224" y="252"/>
                  </a:lnTo>
                  <a:lnTo>
                    <a:pt x="226" y="245"/>
                  </a:lnTo>
                  <a:lnTo>
                    <a:pt x="221" y="231"/>
                  </a:lnTo>
                  <a:lnTo>
                    <a:pt x="229" y="227"/>
                  </a:lnTo>
                  <a:lnTo>
                    <a:pt x="236" y="220"/>
                  </a:lnTo>
                  <a:lnTo>
                    <a:pt x="238" y="211"/>
                  </a:lnTo>
                  <a:lnTo>
                    <a:pt x="243" y="202"/>
                  </a:lnTo>
                  <a:lnTo>
                    <a:pt x="250" y="205"/>
                  </a:lnTo>
                  <a:lnTo>
                    <a:pt x="258" y="209"/>
                  </a:lnTo>
                  <a:lnTo>
                    <a:pt x="264" y="200"/>
                  </a:lnTo>
                  <a:lnTo>
                    <a:pt x="268" y="193"/>
                  </a:lnTo>
                  <a:lnTo>
                    <a:pt x="277" y="185"/>
                  </a:lnTo>
                  <a:lnTo>
                    <a:pt x="282" y="183"/>
                  </a:lnTo>
                  <a:lnTo>
                    <a:pt x="285" y="178"/>
                  </a:lnTo>
                  <a:lnTo>
                    <a:pt x="278" y="172"/>
                  </a:lnTo>
                  <a:lnTo>
                    <a:pt x="276" y="167"/>
                  </a:lnTo>
                  <a:lnTo>
                    <a:pt x="286" y="165"/>
                  </a:lnTo>
                  <a:lnTo>
                    <a:pt x="293" y="161"/>
                  </a:lnTo>
                  <a:lnTo>
                    <a:pt x="299" y="158"/>
                  </a:lnTo>
                  <a:lnTo>
                    <a:pt x="304" y="152"/>
                  </a:lnTo>
                  <a:lnTo>
                    <a:pt x="306" y="139"/>
                  </a:lnTo>
                  <a:lnTo>
                    <a:pt x="304" y="131"/>
                  </a:lnTo>
                  <a:lnTo>
                    <a:pt x="308" y="126"/>
                  </a:lnTo>
                  <a:lnTo>
                    <a:pt x="317" y="130"/>
                  </a:lnTo>
                  <a:lnTo>
                    <a:pt x="326" y="134"/>
                  </a:lnTo>
                  <a:lnTo>
                    <a:pt x="331" y="128"/>
                  </a:lnTo>
                  <a:lnTo>
                    <a:pt x="335" y="132"/>
                  </a:lnTo>
                  <a:lnTo>
                    <a:pt x="346" y="137"/>
                  </a:lnTo>
                  <a:lnTo>
                    <a:pt x="348" y="145"/>
                  </a:lnTo>
                  <a:lnTo>
                    <a:pt x="356" y="144"/>
                  </a:lnTo>
                  <a:lnTo>
                    <a:pt x="363" y="147"/>
                  </a:lnTo>
                  <a:lnTo>
                    <a:pt x="367" y="144"/>
                  </a:lnTo>
                  <a:lnTo>
                    <a:pt x="374" y="142"/>
                  </a:lnTo>
                  <a:lnTo>
                    <a:pt x="380" y="139"/>
                  </a:lnTo>
                  <a:lnTo>
                    <a:pt x="389" y="145"/>
                  </a:lnTo>
                  <a:lnTo>
                    <a:pt x="391" y="158"/>
                  </a:lnTo>
                  <a:lnTo>
                    <a:pt x="388" y="174"/>
                  </a:lnTo>
                  <a:lnTo>
                    <a:pt x="392" y="182"/>
                  </a:lnTo>
                  <a:lnTo>
                    <a:pt x="396" y="190"/>
                  </a:lnTo>
                  <a:lnTo>
                    <a:pt x="406" y="199"/>
                  </a:lnTo>
                  <a:lnTo>
                    <a:pt x="409" y="190"/>
                  </a:lnTo>
                  <a:lnTo>
                    <a:pt x="411" y="182"/>
                  </a:lnTo>
                  <a:lnTo>
                    <a:pt x="413" y="170"/>
                  </a:lnTo>
                  <a:lnTo>
                    <a:pt x="415" y="161"/>
                  </a:lnTo>
                  <a:lnTo>
                    <a:pt x="420" y="160"/>
                  </a:lnTo>
                  <a:lnTo>
                    <a:pt x="428" y="165"/>
                  </a:lnTo>
                  <a:lnTo>
                    <a:pt x="433" y="162"/>
                  </a:lnTo>
                  <a:lnTo>
                    <a:pt x="434" y="155"/>
                  </a:lnTo>
                  <a:lnTo>
                    <a:pt x="430" y="145"/>
                  </a:lnTo>
                  <a:lnTo>
                    <a:pt x="420" y="138"/>
                  </a:lnTo>
                  <a:lnTo>
                    <a:pt x="417" y="122"/>
                  </a:lnTo>
                  <a:lnTo>
                    <a:pt x="416" y="112"/>
                  </a:lnTo>
                  <a:lnTo>
                    <a:pt x="409" y="105"/>
                  </a:lnTo>
                  <a:lnTo>
                    <a:pt x="416" y="91"/>
                  </a:lnTo>
                  <a:lnTo>
                    <a:pt x="421" y="82"/>
                  </a:lnTo>
                  <a:lnTo>
                    <a:pt x="415" y="75"/>
                  </a:lnTo>
                  <a:lnTo>
                    <a:pt x="421" y="64"/>
                  </a:lnTo>
                  <a:lnTo>
                    <a:pt x="418" y="55"/>
                  </a:lnTo>
                  <a:lnTo>
                    <a:pt x="423" y="46"/>
                  </a:lnTo>
                  <a:lnTo>
                    <a:pt x="428" y="38"/>
                  </a:lnTo>
                  <a:lnTo>
                    <a:pt x="422" y="32"/>
                  </a:lnTo>
                  <a:lnTo>
                    <a:pt x="415" y="24"/>
                  </a:lnTo>
                  <a:lnTo>
                    <a:pt x="410" y="16"/>
                  </a:lnTo>
                  <a:lnTo>
                    <a:pt x="396" y="14"/>
                  </a:lnTo>
                  <a:lnTo>
                    <a:pt x="388" y="15"/>
                  </a:lnTo>
                  <a:lnTo>
                    <a:pt x="375" y="24"/>
                  </a:lnTo>
                  <a:lnTo>
                    <a:pt x="368" y="20"/>
                  </a:lnTo>
                  <a:lnTo>
                    <a:pt x="360" y="24"/>
                  </a:lnTo>
                  <a:lnTo>
                    <a:pt x="340" y="24"/>
                  </a:lnTo>
                  <a:lnTo>
                    <a:pt x="341" y="33"/>
                  </a:lnTo>
                  <a:lnTo>
                    <a:pt x="331" y="29"/>
                  </a:lnTo>
                  <a:lnTo>
                    <a:pt x="323" y="29"/>
                  </a:lnTo>
                  <a:lnTo>
                    <a:pt x="311" y="32"/>
                  </a:lnTo>
                  <a:lnTo>
                    <a:pt x="308" y="26"/>
                  </a:lnTo>
                  <a:lnTo>
                    <a:pt x="293" y="26"/>
                  </a:lnTo>
                  <a:lnTo>
                    <a:pt x="285" y="34"/>
                  </a:lnTo>
                  <a:lnTo>
                    <a:pt x="279" y="41"/>
                  </a:lnTo>
                  <a:lnTo>
                    <a:pt x="270" y="42"/>
                  </a:lnTo>
                  <a:lnTo>
                    <a:pt x="261" y="39"/>
                  </a:lnTo>
                  <a:lnTo>
                    <a:pt x="250" y="36"/>
                  </a:lnTo>
                  <a:lnTo>
                    <a:pt x="261" y="28"/>
                  </a:lnTo>
                  <a:lnTo>
                    <a:pt x="256" y="15"/>
                  </a:lnTo>
                  <a:lnTo>
                    <a:pt x="240" y="13"/>
                  </a:lnTo>
                  <a:lnTo>
                    <a:pt x="229" y="19"/>
                  </a:lnTo>
                  <a:lnTo>
                    <a:pt x="222" y="24"/>
                  </a:lnTo>
                  <a:lnTo>
                    <a:pt x="222" y="34"/>
                  </a:lnTo>
                  <a:lnTo>
                    <a:pt x="217" y="41"/>
                  </a:lnTo>
                  <a:lnTo>
                    <a:pt x="202" y="50"/>
                  </a:lnTo>
                  <a:lnTo>
                    <a:pt x="191" y="42"/>
                  </a:lnTo>
                  <a:lnTo>
                    <a:pt x="189" y="34"/>
                  </a:lnTo>
                  <a:lnTo>
                    <a:pt x="182" y="26"/>
                  </a:lnTo>
                  <a:lnTo>
                    <a:pt x="172" y="29"/>
                  </a:lnTo>
                  <a:lnTo>
                    <a:pt x="158" y="29"/>
                  </a:lnTo>
                  <a:lnTo>
                    <a:pt x="145" y="28"/>
                  </a:lnTo>
                  <a:lnTo>
                    <a:pt x="138" y="20"/>
                  </a:lnTo>
                  <a:lnTo>
                    <a:pt x="121" y="10"/>
                  </a:lnTo>
                  <a:lnTo>
                    <a:pt x="105" y="8"/>
                  </a:lnTo>
                  <a:lnTo>
                    <a:pt x="102" y="1"/>
                  </a:lnTo>
                  <a:lnTo>
                    <a:pt x="89" y="0"/>
                  </a:lnTo>
                  <a:lnTo>
                    <a:pt x="83" y="3"/>
                  </a:lnTo>
                  <a:lnTo>
                    <a:pt x="73" y="4"/>
                  </a:lnTo>
                  <a:lnTo>
                    <a:pt x="69" y="4"/>
                  </a:lnTo>
                  <a:lnTo>
                    <a:pt x="71" y="10"/>
                  </a:lnTo>
                  <a:lnTo>
                    <a:pt x="71" y="16"/>
                  </a:lnTo>
                  <a:lnTo>
                    <a:pt x="65" y="22"/>
                  </a:lnTo>
                  <a:lnTo>
                    <a:pt x="71" y="28"/>
                  </a:lnTo>
                  <a:lnTo>
                    <a:pt x="75" y="34"/>
                  </a:lnTo>
                  <a:lnTo>
                    <a:pt x="72" y="43"/>
                  </a:lnTo>
                  <a:lnTo>
                    <a:pt x="63" y="45"/>
                  </a:lnTo>
                  <a:lnTo>
                    <a:pt x="55" y="47"/>
                  </a:lnTo>
                  <a:lnTo>
                    <a:pt x="50" y="48"/>
                  </a:lnTo>
                  <a:lnTo>
                    <a:pt x="58" y="55"/>
                  </a:lnTo>
                  <a:lnTo>
                    <a:pt x="71" y="62"/>
                  </a:lnTo>
                  <a:lnTo>
                    <a:pt x="72" y="67"/>
                  </a:lnTo>
                  <a:lnTo>
                    <a:pt x="69" y="79"/>
                  </a:lnTo>
                  <a:lnTo>
                    <a:pt x="64" y="83"/>
                  </a:lnTo>
                  <a:lnTo>
                    <a:pt x="59" y="77"/>
                  </a:lnTo>
                  <a:lnTo>
                    <a:pt x="47" y="74"/>
                  </a:lnTo>
                  <a:lnTo>
                    <a:pt x="50" y="82"/>
                  </a:lnTo>
                  <a:lnTo>
                    <a:pt x="47" y="89"/>
                  </a:lnTo>
                  <a:lnTo>
                    <a:pt x="39" y="95"/>
                  </a:lnTo>
                  <a:lnTo>
                    <a:pt x="35" y="103"/>
                  </a:lnTo>
                  <a:lnTo>
                    <a:pt x="31" y="112"/>
                  </a:lnTo>
                  <a:lnTo>
                    <a:pt x="20" y="106"/>
                  </a:lnTo>
                  <a:lnTo>
                    <a:pt x="14" y="106"/>
                  </a:lnTo>
                  <a:lnTo>
                    <a:pt x="7" y="106"/>
                  </a:lnTo>
                  <a:lnTo>
                    <a:pt x="2" y="107"/>
                  </a:lnTo>
                  <a:close/>
                </a:path>
              </a:pathLst>
            </a:custGeom>
            <a:solidFill>
              <a:srgbClr val="FFCC00"/>
            </a:solidFill>
            <a:ln w="9525">
              <a:noFill/>
              <a:round/>
              <a:headEnd/>
              <a:tailEnd/>
            </a:ln>
          </p:spPr>
          <p:txBody>
            <a:bodyPr/>
            <a:lstStyle/>
            <a:p>
              <a:endParaRPr lang="en-US"/>
            </a:p>
          </p:txBody>
        </p:sp>
        <p:sp>
          <p:nvSpPr>
            <p:cNvPr id="44059" name="Freeform 25"/>
            <p:cNvSpPr>
              <a:spLocks/>
            </p:cNvSpPr>
            <p:nvPr/>
          </p:nvSpPr>
          <p:spPr bwMode="auto">
            <a:xfrm>
              <a:off x="4608" y="2547"/>
              <a:ext cx="132" cy="263"/>
            </a:xfrm>
            <a:custGeom>
              <a:avLst/>
              <a:gdLst>
                <a:gd name="T0" fmla="*/ 6 w 143"/>
                <a:gd name="T1" fmla="*/ 0 h 263"/>
                <a:gd name="T2" fmla="*/ 6 w 143"/>
                <a:gd name="T3" fmla="*/ 9 h 263"/>
                <a:gd name="T4" fmla="*/ 6 w 143"/>
                <a:gd name="T5" fmla="*/ 29 h 263"/>
                <a:gd name="T6" fmla="*/ 6 w 143"/>
                <a:gd name="T7" fmla="*/ 41 h 263"/>
                <a:gd name="T8" fmla="*/ 6 w 143"/>
                <a:gd name="T9" fmla="*/ 56 h 263"/>
                <a:gd name="T10" fmla="*/ 6 w 143"/>
                <a:gd name="T11" fmla="*/ 65 h 263"/>
                <a:gd name="T12" fmla="*/ 6 w 143"/>
                <a:gd name="T13" fmla="*/ 75 h 263"/>
                <a:gd name="T14" fmla="*/ 6 w 143"/>
                <a:gd name="T15" fmla="*/ 80 h 263"/>
                <a:gd name="T16" fmla="*/ 6 w 143"/>
                <a:gd name="T17" fmla="*/ 89 h 263"/>
                <a:gd name="T18" fmla="*/ 6 w 143"/>
                <a:gd name="T19" fmla="*/ 106 h 263"/>
                <a:gd name="T20" fmla="*/ 6 w 143"/>
                <a:gd name="T21" fmla="*/ 115 h 263"/>
                <a:gd name="T22" fmla="*/ 7 w 143"/>
                <a:gd name="T23" fmla="*/ 128 h 263"/>
                <a:gd name="T24" fmla="*/ 7 w 143"/>
                <a:gd name="T25" fmla="*/ 141 h 263"/>
                <a:gd name="T26" fmla="*/ 9 w 143"/>
                <a:gd name="T27" fmla="*/ 146 h 263"/>
                <a:gd name="T28" fmla="*/ 9 w 143"/>
                <a:gd name="T29" fmla="*/ 169 h 263"/>
                <a:gd name="T30" fmla="*/ 9 w 143"/>
                <a:gd name="T31" fmla="*/ 190 h 263"/>
                <a:gd name="T32" fmla="*/ 10 w 143"/>
                <a:gd name="T33" fmla="*/ 209 h 263"/>
                <a:gd name="T34" fmla="*/ 9 w 143"/>
                <a:gd name="T35" fmla="*/ 226 h 263"/>
                <a:gd name="T36" fmla="*/ 10 w 143"/>
                <a:gd name="T37" fmla="*/ 241 h 263"/>
                <a:gd name="T38" fmla="*/ 10 w 143"/>
                <a:gd name="T39" fmla="*/ 258 h 263"/>
                <a:gd name="T40" fmla="*/ 9 w 143"/>
                <a:gd name="T41" fmla="*/ 263 h 263"/>
                <a:gd name="T42" fmla="*/ 7 w 143"/>
                <a:gd name="T43" fmla="*/ 256 h 263"/>
                <a:gd name="T44" fmla="*/ 6 w 143"/>
                <a:gd name="T45" fmla="*/ 236 h 263"/>
                <a:gd name="T46" fmla="*/ 6 w 143"/>
                <a:gd name="T47" fmla="*/ 224 h 263"/>
                <a:gd name="T48" fmla="*/ 6 w 143"/>
                <a:gd name="T49" fmla="*/ 200 h 263"/>
                <a:gd name="T50" fmla="*/ 6 w 143"/>
                <a:gd name="T51" fmla="*/ 177 h 263"/>
                <a:gd name="T52" fmla="*/ 6 w 143"/>
                <a:gd name="T53" fmla="*/ 158 h 263"/>
                <a:gd name="T54" fmla="*/ 6 w 143"/>
                <a:gd name="T55" fmla="*/ 145 h 263"/>
                <a:gd name="T56" fmla="*/ 6 w 143"/>
                <a:gd name="T57" fmla="*/ 133 h 263"/>
                <a:gd name="T58" fmla="*/ 6 w 143"/>
                <a:gd name="T59" fmla="*/ 122 h 263"/>
                <a:gd name="T60" fmla="*/ 6 w 143"/>
                <a:gd name="T61" fmla="*/ 110 h 263"/>
                <a:gd name="T62" fmla="*/ 6 w 143"/>
                <a:gd name="T63" fmla="*/ 110 h 263"/>
                <a:gd name="T64" fmla="*/ 6 w 143"/>
                <a:gd name="T65" fmla="*/ 103 h 263"/>
                <a:gd name="T66" fmla="*/ 6 w 143"/>
                <a:gd name="T67" fmla="*/ 86 h 263"/>
                <a:gd name="T68" fmla="*/ 6 w 143"/>
                <a:gd name="T69" fmla="*/ 67 h 263"/>
                <a:gd name="T70" fmla="*/ 6 w 143"/>
                <a:gd name="T71" fmla="*/ 57 h 263"/>
                <a:gd name="T72" fmla="*/ 6 w 143"/>
                <a:gd name="T73" fmla="*/ 43 h 263"/>
                <a:gd name="T74" fmla="*/ 6 w 143"/>
                <a:gd name="T75" fmla="*/ 25 h 263"/>
                <a:gd name="T76" fmla="*/ 0 w 143"/>
                <a:gd name="T77" fmla="*/ 6 h 2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3"/>
                <a:gd name="T118" fmla="*/ 0 h 263"/>
                <a:gd name="T119" fmla="*/ 143 w 143"/>
                <a:gd name="T120" fmla="*/ 263 h 2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3" h="263">
                  <a:moveTo>
                    <a:pt x="0" y="2"/>
                  </a:moveTo>
                  <a:lnTo>
                    <a:pt x="7" y="0"/>
                  </a:lnTo>
                  <a:lnTo>
                    <a:pt x="13" y="6"/>
                  </a:lnTo>
                  <a:lnTo>
                    <a:pt x="21" y="9"/>
                  </a:lnTo>
                  <a:lnTo>
                    <a:pt x="25" y="19"/>
                  </a:lnTo>
                  <a:lnTo>
                    <a:pt x="28" y="29"/>
                  </a:lnTo>
                  <a:lnTo>
                    <a:pt x="36" y="35"/>
                  </a:lnTo>
                  <a:lnTo>
                    <a:pt x="43" y="41"/>
                  </a:lnTo>
                  <a:lnTo>
                    <a:pt x="52" y="47"/>
                  </a:lnTo>
                  <a:lnTo>
                    <a:pt x="63" y="56"/>
                  </a:lnTo>
                  <a:lnTo>
                    <a:pt x="70" y="58"/>
                  </a:lnTo>
                  <a:lnTo>
                    <a:pt x="76" y="65"/>
                  </a:lnTo>
                  <a:lnTo>
                    <a:pt x="84" y="72"/>
                  </a:lnTo>
                  <a:lnTo>
                    <a:pt x="84" y="75"/>
                  </a:lnTo>
                  <a:lnTo>
                    <a:pt x="86" y="78"/>
                  </a:lnTo>
                  <a:lnTo>
                    <a:pt x="78" y="80"/>
                  </a:lnTo>
                  <a:lnTo>
                    <a:pt x="90" y="86"/>
                  </a:lnTo>
                  <a:lnTo>
                    <a:pt x="97" y="89"/>
                  </a:lnTo>
                  <a:lnTo>
                    <a:pt x="100" y="96"/>
                  </a:lnTo>
                  <a:lnTo>
                    <a:pt x="97" y="106"/>
                  </a:lnTo>
                  <a:lnTo>
                    <a:pt x="102" y="112"/>
                  </a:lnTo>
                  <a:lnTo>
                    <a:pt x="103" y="115"/>
                  </a:lnTo>
                  <a:lnTo>
                    <a:pt x="110" y="119"/>
                  </a:lnTo>
                  <a:lnTo>
                    <a:pt x="110" y="128"/>
                  </a:lnTo>
                  <a:lnTo>
                    <a:pt x="105" y="135"/>
                  </a:lnTo>
                  <a:lnTo>
                    <a:pt x="106" y="141"/>
                  </a:lnTo>
                  <a:lnTo>
                    <a:pt x="115" y="155"/>
                  </a:lnTo>
                  <a:lnTo>
                    <a:pt x="124" y="146"/>
                  </a:lnTo>
                  <a:lnTo>
                    <a:pt x="131" y="153"/>
                  </a:lnTo>
                  <a:lnTo>
                    <a:pt x="129" y="169"/>
                  </a:lnTo>
                  <a:lnTo>
                    <a:pt x="125" y="178"/>
                  </a:lnTo>
                  <a:lnTo>
                    <a:pt x="128" y="190"/>
                  </a:lnTo>
                  <a:lnTo>
                    <a:pt x="135" y="195"/>
                  </a:lnTo>
                  <a:lnTo>
                    <a:pt x="133" y="209"/>
                  </a:lnTo>
                  <a:lnTo>
                    <a:pt x="125" y="218"/>
                  </a:lnTo>
                  <a:lnTo>
                    <a:pt x="126" y="226"/>
                  </a:lnTo>
                  <a:lnTo>
                    <a:pt x="130" y="234"/>
                  </a:lnTo>
                  <a:lnTo>
                    <a:pt x="137" y="241"/>
                  </a:lnTo>
                  <a:lnTo>
                    <a:pt x="143" y="246"/>
                  </a:lnTo>
                  <a:lnTo>
                    <a:pt x="142" y="258"/>
                  </a:lnTo>
                  <a:lnTo>
                    <a:pt x="134" y="261"/>
                  </a:lnTo>
                  <a:lnTo>
                    <a:pt x="127" y="263"/>
                  </a:lnTo>
                  <a:lnTo>
                    <a:pt x="118" y="263"/>
                  </a:lnTo>
                  <a:lnTo>
                    <a:pt x="112" y="256"/>
                  </a:lnTo>
                  <a:lnTo>
                    <a:pt x="104" y="246"/>
                  </a:lnTo>
                  <a:lnTo>
                    <a:pt x="97" y="236"/>
                  </a:lnTo>
                  <a:lnTo>
                    <a:pt x="93" y="229"/>
                  </a:lnTo>
                  <a:lnTo>
                    <a:pt x="86" y="224"/>
                  </a:lnTo>
                  <a:lnTo>
                    <a:pt x="85" y="214"/>
                  </a:lnTo>
                  <a:lnTo>
                    <a:pt x="77" y="200"/>
                  </a:lnTo>
                  <a:lnTo>
                    <a:pt x="72" y="185"/>
                  </a:lnTo>
                  <a:lnTo>
                    <a:pt x="71" y="177"/>
                  </a:lnTo>
                  <a:lnTo>
                    <a:pt x="74" y="167"/>
                  </a:lnTo>
                  <a:lnTo>
                    <a:pt x="69" y="158"/>
                  </a:lnTo>
                  <a:lnTo>
                    <a:pt x="66" y="151"/>
                  </a:lnTo>
                  <a:lnTo>
                    <a:pt x="61" y="145"/>
                  </a:lnTo>
                  <a:lnTo>
                    <a:pt x="62" y="136"/>
                  </a:lnTo>
                  <a:lnTo>
                    <a:pt x="69" y="133"/>
                  </a:lnTo>
                  <a:lnTo>
                    <a:pt x="63" y="128"/>
                  </a:lnTo>
                  <a:lnTo>
                    <a:pt x="52" y="122"/>
                  </a:lnTo>
                  <a:lnTo>
                    <a:pt x="52" y="114"/>
                  </a:lnTo>
                  <a:lnTo>
                    <a:pt x="59" y="110"/>
                  </a:lnTo>
                  <a:lnTo>
                    <a:pt x="64" y="114"/>
                  </a:lnTo>
                  <a:lnTo>
                    <a:pt x="68" y="110"/>
                  </a:lnTo>
                  <a:lnTo>
                    <a:pt x="65" y="110"/>
                  </a:lnTo>
                  <a:lnTo>
                    <a:pt x="55" y="103"/>
                  </a:lnTo>
                  <a:lnTo>
                    <a:pt x="48" y="96"/>
                  </a:lnTo>
                  <a:lnTo>
                    <a:pt x="48" y="86"/>
                  </a:lnTo>
                  <a:lnTo>
                    <a:pt x="38" y="76"/>
                  </a:lnTo>
                  <a:lnTo>
                    <a:pt x="34" y="67"/>
                  </a:lnTo>
                  <a:lnTo>
                    <a:pt x="30" y="60"/>
                  </a:lnTo>
                  <a:lnTo>
                    <a:pt x="23" y="57"/>
                  </a:lnTo>
                  <a:lnTo>
                    <a:pt x="19" y="51"/>
                  </a:lnTo>
                  <a:lnTo>
                    <a:pt x="19" y="43"/>
                  </a:lnTo>
                  <a:lnTo>
                    <a:pt x="13" y="37"/>
                  </a:lnTo>
                  <a:lnTo>
                    <a:pt x="8" y="25"/>
                  </a:lnTo>
                  <a:lnTo>
                    <a:pt x="5" y="16"/>
                  </a:lnTo>
                  <a:lnTo>
                    <a:pt x="0" y="6"/>
                  </a:lnTo>
                  <a:lnTo>
                    <a:pt x="0" y="2"/>
                  </a:lnTo>
                  <a:close/>
                </a:path>
              </a:pathLst>
            </a:custGeom>
            <a:solidFill>
              <a:srgbClr val="FFCC00"/>
            </a:solidFill>
            <a:ln w="9525">
              <a:noFill/>
              <a:round/>
              <a:headEnd/>
              <a:tailEnd/>
            </a:ln>
          </p:spPr>
          <p:txBody>
            <a:bodyPr/>
            <a:lstStyle/>
            <a:p>
              <a:endParaRPr lang="en-US"/>
            </a:p>
          </p:txBody>
        </p:sp>
        <p:sp>
          <p:nvSpPr>
            <p:cNvPr id="44060" name="Freeform 26"/>
            <p:cNvSpPr>
              <a:spLocks/>
            </p:cNvSpPr>
            <p:nvPr/>
          </p:nvSpPr>
          <p:spPr bwMode="auto">
            <a:xfrm>
              <a:off x="4681" y="2507"/>
              <a:ext cx="200" cy="313"/>
            </a:xfrm>
            <a:custGeom>
              <a:avLst/>
              <a:gdLst>
                <a:gd name="T0" fmla="*/ 6 w 217"/>
                <a:gd name="T1" fmla="*/ 110 h 313"/>
                <a:gd name="T2" fmla="*/ 6 w 217"/>
                <a:gd name="T3" fmla="*/ 117 h 313"/>
                <a:gd name="T4" fmla="*/ 6 w 217"/>
                <a:gd name="T5" fmla="*/ 108 h 313"/>
                <a:gd name="T6" fmla="*/ 6 w 217"/>
                <a:gd name="T7" fmla="*/ 103 h 313"/>
                <a:gd name="T8" fmla="*/ 6 w 217"/>
                <a:gd name="T9" fmla="*/ 97 h 313"/>
                <a:gd name="T10" fmla="*/ 6 w 217"/>
                <a:gd name="T11" fmla="*/ 82 h 313"/>
                <a:gd name="T12" fmla="*/ 6 w 217"/>
                <a:gd name="T13" fmla="*/ 75 h 313"/>
                <a:gd name="T14" fmla="*/ 6 w 217"/>
                <a:gd name="T15" fmla="*/ 72 h 313"/>
                <a:gd name="T16" fmla="*/ 6 w 217"/>
                <a:gd name="T17" fmla="*/ 56 h 313"/>
                <a:gd name="T18" fmla="*/ 6 w 217"/>
                <a:gd name="T19" fmla="*/ 42 h 313"/>
                <a:gd name="T20" fmla="*/ 6 w 217"/>
                <a:gd name="T21" fmla="*/ 42 h 313"/>
                <a:gd name="T22" fmla="*/ 8 w 217"/>
                <a:gd name="T23" fmla="*/ 51 h 313"/>
                <a:gd name="T24" fmla="*/ 9 w 217"/>
                <a:gd name="T25" fmla="*/ 42 h 313"/>
                <a:gd name="T26" fmla="*/ 10 w 217"/>
                <a:gd name="T27" fmla="*/ 33 h 313"/>
                <a:gd name="T28" fmla="*/ 11 w 217"/>
                <a:gd name="T29" fmla="*/ 29 h 313"/>
                <a:gd name="T30" fmla="*/ 13 w 217"/>
                <a:gd name="T31" fmla="*/ 24 h 313"/>
                <a:gd name="T32" fmla="*/ 14 w 217"/>
                <a:gd name="T33" fmla="*/ 24 h 313"/>
                <a:gd name="T34" fmla="*/ 14 w 217"/>
                <a:gd name="T35" fmla="*/ 22 h 313"/>
                <a:gd name="T36" fmla="*/ 15 w 217"/>
                <a:gd name="T37" fmla="*/ 4 h 313"/>
                <a:gd name="T38" fmla="*/ 15 w 217"/>
                <a:gd name="T39" fmla="*/ 8 h 313"/>
                <a:gd name="T40" fmla="*/ 16 w 217"/>
                <a:gd name="T41" fmla="*/ 22 h 313"/>
                <a:gd name="T42" fmla="*/ 15 w 217"/>
                <a:gd name="T43" fmla="*/ 38 h 313"/>
                <a:gd name="T44" fmla="*/ 15 w 217"/>
                <a:gd name="T45" fmla="*/ 64 h 313"/>
                <a:gd name="T46" fmla="*/ 14 w 217"/>
                <a:gd name="T47" fmla="*/ 88 h 313"/>
                <a:gd name="T48" fmla="*/ 14 w 217"/>
                <a:gd name="T49" fmla="*/ 110 h 313"/>
                <a:gd name="T50" fmla="*/ 14 w 217"/>
                <a:gd name="T51" fmla="*/ 138 h 313"/>
                <a:gd name="T52" fmla="*/ 14 w 217"/>
                <a:gd name="T53" fmla="*/ 167 h 313"/>
                <a:gd name="T54" fmla="*/ 14 w 217"/>
                <a:gd name="T55" fmla="*/ 185 h 313"/>
                <a:gd name="T56" fmla="*/ 14 w 217"/>
                <a:gd name="T57" fmla="*/ 189 h 313"/>
                <a:gd name="T58" fmla="*/ 12 w 217"/>
                <a:gd name="T59" fmla="*/ 181 h 313"/>
                <a:gd name="T60" fmla="*/ 11 w 217"/>
                <a:gd name="T61" fmla="*/ 198 h 313"/>
                <a:gd name="T62" fmla="*/ 10 w 217"/>
                <a:gd name="T63" fmla="*/ 216 h 313"/>
                <a:gd name="T64" fmla="*/ 11 w 217"/>
                <a:gd name="T65" fmla="*/ 238 h 313"/>
                <a:gd name="T66" fmla="*/ 12 w 217"/>
                <a:gd name="T67" fmla="*/ 245 h 313"/>
                <a:gd name="T68" fmla="*/ 13 w 217"/>
                <a:gd name="T69" fmla="*/ 249 h 313"/>
                <a:gd name="T70" fmla="*/ 10 w 217"/>
                <a:gd name="T71" fmla="*/ 253 h 313"/>
                <a:gd name="T72" fmla="*/ 8 w 217"/>
                <a:gd name="T73" fmla="*/ 255 h 313"/>
                <a:gd name="T74" fmla="*/ 7 w 217"/>
                <a:gd name="T75" fmla="*/ 262 h 313"/>
                <a:gd name="T76" fmla="*/ 6 w 217"/>
                <a:gd name="T77" fmla="*/ 270 h 313"/>
                <a:gd name="T78" fmla="*/ 6 w 217"/>
                <a:gd name="T79" fmla="*/ 278 h 313"/>
                <a:gd name="T80" fmla="*/ 6 w 217"/>
                <a:gd name="T81" fmla="*/ 293 h 313"/>
                <a:gd name="T82" fmla="*/ 6 w 217"/>
                <a:gd name="T83" fmla="*/ 306 h 313"/>
                <a:gd name="T84" fmla="*/ 6 w 217"/>
                <a:gd name="T85" fmla="*/ 313 h 313"/>
                <a:gd name="T86" fmla="*/ 6 w 217"/>
                <a:gd name="T87" fmla="*/ 310 h 313"/>
                <a:gd name="T88" fmla="*/ 6 w 217"/>
                <a:gd name="T89" fmla="*/ 298 h 313"/>
                <a:gd name="T90" fmla="*/ 6 w 217"/>
                <a:gd name="T91" fmla="*/ 282 h 313"/>
                <a:gd name="T92" fmla="*/ 6 w 217"/>
                <a:gd name="T93" fmla="*/ 268 h 313"/>
                <a:gd name="T94" fmla="*/ 6 w 217"/>
                <a:gd name="T95" fmla="*/ 253 h 313"/>
                <a:gd name="T96" fmla="*/ 6 w 217"/>
                <a:gd name="T97" fmla="*/ 239 h 313"/>
                <a:gd name="T98" fmla="*/ 6 w 217"/>
                <a:gd name="T99" fmla="*/ 230 h 313"/>
                <a:gd name="T100" fmla="*/ 6 w 217"/>
                <a:gd name="T101" fmla="*/ 213 h 313"/>
                <a:gd name="T102" fmla="*/ 6 w 217"/>
                <a:gd name="T103" fmla="*/ 192 h 313"/>
                <a:gd name="T104" fmla="*/ 6 w 217"/>
                <a:gd name="T105" fmla="*/ 196 h 313"/>
                <a:gd name="T106" fmla="*/ 6 w 217"/>
                <a:gd name="T107" fmla="*/ 175 h 313"/>
                <a:gd name="T108" fmla="*/ 6 w 217"/>
                <a:gd name="T109" fmla="*/ 158 h 313"/>
                <a:gd name="T110" fmla="*/ 6 w 217"/>
                <a:gd name="T111" fmla="*/ 144 h 313"/>
                <a:gd name="T112" fmla="*/ 6 w 217"/>
                <a:gd name="T113" fmla="*/ 128 h 313"/>
                <a:gd name="T114" fmla="*/ 0 w 217"/>
                <a:gd name="T115" fmla="*/ 121 h 313"/>
                <a:gd name="T116" fmla="*/ 3 w 217"/>
                <a:gd name="T117" fmla="*/ 112 h 3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313"/>
                <a:gd name="T179" fmla="*/ 217 w 217"/>
                <a:gd name="T180" fmla="*/ 313 h 3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313">
                  <a:moveTo>
                    <a:pt x="1" y="108"/>
                  </a:moveTo>
                  <a:lnTo>
                    <a:pt x="7" y="110"/>
                  </a:lnTo>
                  <a:lnTo>
                    <a:pt x="17" y="112"/>
                  </a:lnTo>
                  <a:lnTo>
                    <a:pt x="28" y="117"/>
                  </a:lnTo>
                  <a:lnTo>
                    <a:pt x="34" y="103"/>
                  </a:lnTo>
                  <a:lnTo>
                    <a:pt x="50" y="108"/>
                  </a:lnTo>
                  <a:lnTo>
                    <a:pt x="62" y="110"/>
                  </a:lnTo>
                  <a:lnTo>
                    <a:pt x="65" y="103"/>
                  </a:lnTo>
                  <a:lnTo>
                    <a:pt x="66" y="98"/>
                  </a:lnTo>
                  <a:lnTo>
                    <a:pt x="78" y="97"/>
                  </a:lnTo>
                  <a:lnTo>
                    <a:pt x="82" y="88"/>
                  </a:lnTo>
                  <a:lnTo>
                    <a:pt x="79" y="82"/>
                  </a:lnTo>
                  <a:lnTo>
                    <a:pt x="74" y="82"/>
                  </a:lnTo>
                  <a:lnTo>
                    <a:pt x="66" y="75"/>
                  </a:lnTo>
                  <a:lnTo>
                    <a:pt x="60" y="74"/>
                  </a:lnTo>
                  <a:lnTo>
                    <a:pt x="54" y="72"/>
                  </a:lnTo>
                  <a:lnTo>
                    <a:pt x="64" y="65"/>
                  </a:lnTo>
                  <a:lnTo>
                    <a:pt x="71" y="56"/>
                  </a:lnTo>
                  <a:lnTo>
                    <a:pt x="77" y="50"/>
                  </a:lnTo>
                  <a:lnTo>
                    <a:pt x="82" y="42"/>
                  </a:lnTo>
                  <a:lnTo>
                    <a:pt x="89" y="38"/>
                  </a:lnTo>
                  <a:lnTo>
                    <a:pt x="98" y="42"/>
                  </a:lnTo>
                  <a:lnTo>
                    <a:pt x="105" y="46"/>
                  </a:lnTo>
                  <a:lnTo>
                    <a:pt x="114" y="51"/>
                  </a:lnTo>
                  <a:lnTo>
                    <a:pt x="121" y="47"/>
                  </a:lnTo>
                  <a:lnTo>
                    <a:pt x="126" y="42"/>
                  </a:lnTo>
                  <a:lnTo>
                    <a:pt x="126" y="35"/>
                  </a:lnTo>
                  <a:lnTo>
                    <a:pt x="136" y="33"/>
                  </a:lnTo>
                  <a:lnTo>
                    <a:pt x="145" y="29"/>
                  </a:lnTo>
                  <a:lnTo>
                    <a:pt x="155" y="29"/>
                  </a:lnTo>
                  <a:lnTo>
                    <a:pt x="165" y="27"/>
                  </a:lnTo>
                  <a:lnTo>
                    <a:pt x="170" y="24"/>
                  </a:lnTo>
                  <a:lnTo>
                    <a:pt x="177" y="24"/>
                  </a:lnTo>
                  <a:lnTo>
                    <a:pt x="185" y="24"/>
                  </a:lnTo>
                  <a:lnTo>
                    <a:pt x="191" y="22"/>
                  </a:lnTo>
                  <a:lnTo>
                    <a:pt x="199" y="22"/>
                  </a:lnTo>
                  <a:lnTo>
                    <a:pt x="202" y="15"/>
                  </a:lnTo>
                  <a:lnTo>
                    <a:pt x="208" y="4"/>
                  </a:lnTo>
                  <a:lnTo>
                    <a:pt x="212" y="0"/>
                  </a:lnTo>
                  <a:lnTo>
                    <a:pt x="215" y="8"/>
                  </a:lnTo>
                  <a:lnTo>
                    <a:pt x="217" y="16"/>
                  </a:lnTo>
                  <a:lnTo>
                    <a:pt x="217" y="22"/>
                  </a:lnTo>
                  <a:lnTo>
                    <a:pt x="215" y="31"/>
                  </a:lnTo>
                  <a:lnTo>
                    <a:pt x="211" y="38"/>
                  </a:lnTo>
                  <a:lnTo>
                    <a:pt x="206" y="51"/>
                  </a:lnTo>
                  <a:lnTo>
                    <a:pt x="200" y="64"/>
                  </a:lnTo>
                  <a:lnTo>
                    <a:pt x="198" y="77"/>
                  </a:lnTo>
                  <a:lnTo>
                    <a:pt x="191" y="88"/>
                  </a:lnTo>
                  <a:lnTo>
                    <a:pt x="187" y="98"/>
                  </a:lnTo>
                  <a:lnTo>
                    <a:pt x="188" y="110"/>
                  </a:lnTo>
                  <a:lnTo>
                    <a:pt x="190" y="125"/>
                  </a:lnTo>
                  <a:lnTo>
                    <a:pt x="192" y="138"/>
                  </a:lnTo>
                  <a:lnTo>
                    <a:pt x="194" y="155"/>
                  </a:lnTo>
                  <a:lnTo>
                    <a:pt x="192" y="167"/>
                  </a:lnTo>
                  <a:lnTo>
                    <a:pt x="191" y="175"/>
                  </a:lnTo>
                  <a:lnTo>
                    <a:pt x="193" y="185"/>
                  </a:lnTo>
                  <a:lnTo>
                    <a:pt x="193" y="191"/>
                  </a:lnTo>
                  <a:lnTo>
                    <a:pt x="185" y="189"/>
                  </a:lnTo>
                  <a:lnTo>
                    <a:pt x="176" y="183"/>
                  </a:lnTo>
                  <a:lnTo>
                    <a:pt x="163" y="181"/>
                  </a:lnTo>
                  <a:lnTo>
                    <a:pt x="159" y="186"/>
                  </a:lnTo>
                  <a:lnTo>
                    <a:pt x="154" y="198"/>
                  </a:lnTo>
                  <a:lnTo>
                    <a:pt x="150" y="208"/>
                  </a:lnTo>
                  <a:lnTo>
                    <a:pt x="144" y="216"/>
                  </a:lnTo>
                  <a:lnTo>
                    <a:pt x="141" y="231"/>
                  </a:lnTo>
                  <a:lnTo>
                    <a:pt x="146" y="238"/>
                  </a:lnTo>
                  <a:lnTo>
                    <a:pt x="153" y="243"/>
                  </a:lnTo>
                  <a:lnTo>
                    <a:pt x="158" y="245"/>
                  </a:lnTo>
                  <a:lnTo>
                    <a:pt x="163" y="244"/>
                  </a:lnTo>
                  <a:lnTo>
                    <a:pt x="170" y="249"/>
                  </a:lnTo>
                  <a:lnTo>
                    <a:pt x="149" y="249"/>
                  </a:lnTo>
                  <a:lnTo>
                    <a:pt x="137" y="253"/>
                  </a:lnTo>
                  <a:lnTo>
                    <a:pt x="130" y="254"/>
                  </a:lnTo>
                  <a:lnTo>
                    <a:pt x="121" y="255"/>
                  </a:lnTo>
                  <a:lnTo>
                    <a:pt x="114" y="257"/>
                  </a:lnTo>
                  <a:lnTo>
                    <a:pt x="108" y="262"/>
                  </a:lnTo>
                  <a:lnTo>
                    <a:pt x="101" y="264"/>
                  </a:lnTo>
                  <a:lnTo>
                    <a:pt x="98" y="270"/>
                  </a:lnTo>
                  <a:lnTo>
                    <a:pt x="104" y="273"/>
                  </a:lnTo>
                  <a:lnTo>
                    <a:pt x="100" y="278"/>
                  </a:lnTo>
                  <a:lnTo>
                    <a:pt x="103" y="289"/>
                  </a:lnTo>
                  <a:lnTo>
                    <a:pt x="99" y="293"/>
                  </a:lnTo>
                  <a:lnTo>
                    <a:pt x="93" y="298"/>
                  </a:lnTo>
                  <a:lnTo>
                    <a:pt x="79" y="306"/>
                  </a:lnTo>
                  <a:lnTo>
                    <a:pt x="74" y="309"/>
                  </a:lnTo>
                  <a:lnTo>
                    <a:pt x="68" y="313"/>
                  </a:lnTo>
                  <a:lnTo>
                    <a:pt x="57" y="313"/>
                  </a:lnTo>
                  <a:lnTo>
                    <a:pt x="50" y="310"/>
                  </a:lnTo>
                  <a:lnTo>
                    <a:pt x="45" y="302"/>
                  </a:lnTo>
                  <a:lnTo>
                    <a:pt x="62" y="298"/>
                  </a:lnTo>
                  <a:lnTo>
                    <a:pt x="62" y="290"/>
                  </a:lnTo>
                  <a:lnTo>
                    <a:pt x="59" y="282"/>
                  </a:lnTo>
                  <a:lnTo>
                    <a:pt x="51" y="274"/>
                  </a:lnTo>
                  <a:lnTo>
                    <a:pt x="45" y="268"/>
                  </a:lnTo>
                  <a:lnTo>
                    <a:pt x="45" y="258"/>
                  </a:lnTo>
                  <a:lnTo>
                    <a:pt x="48" y="253"/>
                  </a:lnTo>
                  <a:lnTo>
                    <a:pt x="52" y="247"/>
                  </a:lnTo>
                  <a:lnTo>
                    <a:pt x="54" y="239"/>
                  </a:lnTo>
                  <a:lnTo>
                    <a:pt x="55" y="232"/>
                  </a:lnTo>
                  <a:lnTo>
                    <a:pt x="50" y="230"/>
                  </a:lnTo>
                  <a:lnTo>
                    <a:pt x="44" y="219"/>
                  </a:lnTo>
                  <a:lnTo>
                    <a:pt x="47" y="213"/>
                  </a:lnTo>
                  <a:lnTo>
                    <a:pt x="50" y="201"/>
                  </a:lnTo>
                  <a:lnTo>
                    <a:pt x="51" y="192"/>
                  </a:lnTo>
                  <a:lnTo>
                    <a:pt x="43" y="184"/>
                  </a:lnTo>
                  <a:lnTo>
                    <a:pt x="35" y="196"/>
                  </a:lnTo>
                  <a:lnTo>
                    <a:pt x="27" y="181"/>
                  </a:lnTo>
                  <a:lnTo>
                    <a:pt x="26" y="175"/>
                  </a:lnTo>
                  <a:lnTo>
                    <a:pt x="30" y="169"/>
                  </a:lnTo>
                  <a:lnTo>
                    <a:pt x="30" y="158"/>
                  </a:lnTo>
                  <a:lnTo>
                    <a:pt x="20" y="152"/>
                  </a:lnTo>
                  <a:lnTo>
                    <a:pt x="17" y="144"/>
                  </a:lnTo>
                  <a:lnTo>
                    <a:pt x="22" y="136"/>
                  </a:lnTo>
                  <a:lnTo>
                    <a:pt x="18" y="128"/>
                  </a:lnTo>
                  <a:lnTo>
                    <a:pt x="10" y="124"/>
                  </a:lnTo>
                  <a:lnTo>
                    <a:pt x="0" y="121"/>
                  </a:lnTo>
                  <a:lnTo>
                    <a:pt x="10" y="120"/>
                  </a:lnTo>
                  <a:lnTo>
                    <a:pt x="3" y="112"/>
                  </a:lnTo>
                  <a:lnTo>
                    <a:pt x="1" y="108"/>
                  </a:lnTo>
                  <a:close/>
                </a:path>
              </a:pathLst>
            </a:custGeom>
            <a:solidFill>
              <a:srgbClr val="006699"/>
            </a:solidFill>
            <a:ln w="9525">
              <a:noFill/>
              <a:round/>
              <a:headEnd/>
              <a:tailEnd/>
            </a:ln>
          </p:spPr>
          <p:txBody>
            <a:bodyPr/>
            <a:lstStyle/>
            <a:p>
              <a:endParaRPr lang="en-US"/>
            </a:p>
          </p:txBody>
        </p:sp>
        <p:sp>
          <p:nvSpPr>
            <p:cNvPr id="44061" name="Freeform 27"/>
            <p:cNvSpPr>
              <a:spLocks/>
            </p:cNvSpPr>
            <p:nvPr/>
          </p:nvSpPr>
          <p:spPr bwMode="auto">
            <a:xfrm>
              <a:off x="4578" y="2229"/>
              <a:ext cx="219" cy="397"/>
            </a:xfrm>
            <a:custGeom>
              <a:avLst/>
              <a:gdLst>
                <a:gd name="T0" fmla="*/ 6 w 238"/>
                <a:gd name="T1" fmla="*/ 322 h 397"/>
                <a:gd name="T2" fmla="*/ 6 w 238"/>
                <a:gd name="T3" fmla="*/ 347 h 397"/>
                <a:gd name="T4" fmla="*/ 6 w 238"/>
                <a:gd name="T5" fmla="*/ 367 h 397"/>
                <a:gd name="T6" fmla="*/ 6 w 238"/>
                <a:gd name="T7" fmla="*/ 387 h 397"/>
                <a:gd name="T8" fmla="*/ 9 w 238"/>
                <a:gd name="T9" fmla="*/ 383 h 397"/>
                <a:gd name="T10" fmla="*/ 12 w 238"/>
                <a:gd name="T11" fmla="*/ 394 h 397"/>
                <a:gd name="T12" fmla="*/ 13 w 238"/>
                <a:gd name="T13" fmla="*/ 373 h 397"/>
                <a:gd name="T14" fmla="*/ 12 w 238"/>
                <a:gd name="T15" fmla="*/ 363 h 397"/>
                <a:gd name="T16" fmla="*/ 11 w 238"/>
                <a:gd name="T17" fmla="*/ 353 h 397"/>
                <a:gd name="T18" fmla="*/ 13 w 238"/>
                <a:gd name="T19" fmla="*/ 323 h 397"/>
                <a:gd name="T20" fmla="*/ 14 w 238"/>
                <a:gd name="T21" fmla="*/ 320 h 397"/>
                <a:gd name="T22" fmla="*/ 15 w 238"/>
                <a:gd name="T23" fmla="*/ 294 h 397"/>
                <a:gd name="T24" fmla="*/ 15 w 238"/>
                <a:gd name="T25" fmla="*/ 272 h 397"/>
                <a:gd name="T26" fmla="*/ 13 w 238"/>
                <a:gd name="T27" fmla="*/ 255 h 397"/>
                <a:gd name="T28" fmla="*/ 12 w 238"/>
                <a:gd name="T29" fmla="*/ 263 h 397"/>
                <a:gd name="T30" fmla="*/ 10 w 238"/>
                <a:gd name="T31" fmla="*/ 253 h 397"/>
                <a:gd name="T32" fmla="*/ 10 w 238"/>
                <a:gd name="T33" fmla="*/ 248 h 397"/>
                <a:gd name="T34" fmla="*/ 9 w 238"/>
                <a:gd name="T35" fmla="*/ 223 h 397"/>
                <a:gd name="T36" fmla="*/ 8 w 238"/>
                <a:gd name="T37" fmla="*/ 204 h 397"/>
                <a:gd name="T38" fmla="*/ 11 w 238"/>
                <a:gd name="T39" fmla="*/ 193 h 397"/>
                <a:gd name="T40" fmla="*/ 10 w 238"/>
                <a:gd name="T41" fmla="*/ 175 h 397"/>
                <a:gd name="T42" fmla="*/ 9 w 238"/>
                <a:gd name="T43" fmla="*/ 163 h 397"/>
                <a:gd name="T44" fmla="*/ 11 w 238"/>
                <a:gd name="T45" fmla="*/ 152 h 397"/>
                <a:gd name="T46" fmla="*/ 12 w 238"/>
                <a:gd name="T47" fmla="*/ 132 h 397"/>
                <a:gd name="T48" fmla="*/ 11 w 238"/>
                <a:gd name="T49" fmla="*/ 113 h 397"/>
                <a:gd name="T50" fmla="*/ 11 w 238"/>
                <a:gd name="T51" fmla="*/ 92 h 397"/>
                <a:gd name="T52" fmla="*/ 12 w 238"/>
                <a:gd name="T53" fmla="*/ 66 h 397"/>
                <a:gd name="T54" fmla="*/ 13 w 238"/>
                <a:gd name="T55" fmla="*/ 41 h 397"/>
                <a:gd name="T56" fmla="*/ 12 w 238"/>
                <a:gd name="T57" fmla="*/ 17 h 397"/>
                <a:gd name="T58" fmla="*/ 11 w 238"/>
                <a:gd name="T59" fmla="*/ 10 h 397"/>
                <a:gd name="T60" fmla="*/ 9 w 238"/>
                <a:gd name="T61" fmla="*/ 27 h 397"/>
                <a:gd name="T62" fmla="*/ 9 w 238"/>
                <a:gd name="T63" fmla="*/ 52 h 397"/>
                <a:gd name="T64" fmla="*/ 8 w 238"/>
                <a:gd name="T65" fmla="*/ 63 h 397"/>
                <a:gd name="T66" fmla="*/ 6 w 238"/>
                <a:gd name="T67" fmla="*/ 68 h 397"/>
                <a:gd name="T68" fmla="*/ 6 w 238"/>
                <a:gd name="T69" fmla="*/ 54 h 397"/>
                <a:gd name="T70" fmla="*/ 6 w 238"/>
                <a:gd name="T71" fmla="*/ 78 h 397"/>
                <a:gd name="T72" fmla="*/ 6 w 238"/>
                <a:gd name="T73" fmla="*/ 91 h 397"/>
                <a:gd name="T74" fmla="*/ 6 w 238"/>
                <a:gd name="T75" fmla="*/ 91 h 397"/>
                <a:gd name="T76" fmla="*/ 6 w 238"/>
                <a:gd name="T77" fmla="*/ 99 h 397"/>
                <a:gd name="T78" fmla="*/ 6 w 238"/>
                <a:gd name="T79" fmla="*/ 97 h 397"/>
                <a:gd name="T80" fmla="*/ 6 w 238"/>
                <a:gd name="T81" fmla="*/ 119 h 397"/>
                <a:gd name="T82" fmla="*/ 5 w 238"/>
                <a:gd name="T83" fmla="*/ 146 h 397"/>
                <a:gd name="T84" fmla="*/ 5 w 238"/>
                <a:gd name="T85" fmla="*/ 178 h 397"/>
                <a:gd name="T86" fmla="*/ 2 w 238"/>
                <a:gd name="T87" fmla="*/ 206 h 397"/>
                <a:gd name="T88" fmla="*/ 6 w 238"/>
                <a:gd name="T89" fmla="*/ 241 h 397"/>
                <a:gd name="T90" fmla="*/ 6 w 238"/>
                <a:gd name="T91" fmla="*/ 288 h 397"/>
                <a:gd name="T92" fmla="*/ 6 w 238"/>
                <a:gd name="T93" fmla="*/ 311 h 3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8"/>
                <a:gd name="T142" fmla="*/ 0 h 397"/>
                <a:gd name="T143" fmla="*/ 238 w 238"/>
                <a:gd name="T144" fmla="*/ 397 h 3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8" h="397">
                  <a:moveTo>
                    <a:pt x="28" y="320"/>
                  </a:moveTo>
                  <a:lnTo>
                    <a:pt x="36" y="322"/>
                  </a:lnTo>
                  <a:lnTo>
                    <a:pt x="41" y="322"/>
                  </a:lnTo>
                  <a:lnTo>
                    <a:pt x="51" y="325"/>
                  </a:lnTo>
                  <a:lnTo>
                    <a:pt x="58" y="332"/>
                  </a:lnTo>
                  <a:lnTo>
                    <a:pt x="60" y="347"/>
                  </a:lnTo>
                  <a:lnTo>
                    <a:pt x="68" y="353"/>
                  </a:lnTo>
                  <a:lnTo>
                    <a:pt x="82" y="361"/>
                  </a:lnTo>
                  <a:lnTo>
                    <a:pt x="87" y="367"/>
                  </a:lnTo>
                  <a:lnTo>
                    <a:pt x="99" y="376"/>
                  </a:lnTo>
                  <a:lnTo>
                    <a:pt x="106" y="382"/>
                  </a:lnTo>
                  <a:lnTo>
                    <a:pt x="111" y="387"/>
                  </a:lnTo>
                  <a:lnTo>
                    <a:pt x="122" y="390"/>
                  </a:lnTo>
                  <a:lnTo>
                    <a:pt x="143" y="397"/>
                  </a:lnTo>
                  <a:lnTo>
                    <a:pt x="147" y="383"/>
                  </a:lnTo>
                  <a:lnTo>
                    <a:pt x="161" y="386"/>
                  </a:lnTo>
                  <a:lnTo>
                    <a:pt x="167" y="389"/>
                  </a:lnTo>
                  <a:lnTo>
                    <a:pt x="176" y="394"/>
                  </a:lnTo>
                  <a:lnTo>
                    <a:pt x="179" y="377"/>
                  </a:lnTo>
                  <a:lnTo>
                    <a:pt x="188" y="378"/>
                  </a:lnTo>
                  <a:lnTo>
                    <a:pt x="191" y="373"/>
                  </a:lnTo>
                  <a:lnTo>
                    <a:pt x="194" y="368"/>
                  </a:lnTo>
                  <a:lnTo>
                    <a:pt x="191" y="363"/>
                  </a:lnTo>
                  <a:lnTo>
                    <a:pt x="186" y="363"/>
                  </a:lnTo>
                  <a:lnTo>
                    <a:pt x="183" y="358"/>
                  </a:lnTo>
                  <a:lnTo>
                    <a:pt x="174" y="353"/>
                  </a:lnTo>
                  <a:lnTo>
                    <a:pt x="168" y="353"/>
                  </a:lnTo>
                  <a:lnTo>
                    <a:pt x="178" y="344"/>
                  </a:lnTo>
                  <a:lnTo>
                    <a:pt x="187" y="333"/>
                  </a:lnTo>
                  <a:lnTo>
                    <a:pt x="193" y="323"/>
                  </a:lnTo>
                  <a:lnTo>
                    <a:pt x="199" y="318"/>
                  </a:lnTo>
                  <a:lnTo>
                    <a:pt x="211" y="324"/>
                  </a:lnTo>
                  <a:lnTo>
                    <a:pt x="221" y="320"/>
                  </a:lnTo>
                  <a:lnTo>
                    <a:pt x="230" y="308"/>
                  </a:lnTo>
                  <a:lnTo>
                    <a:pt x="235" y="304"/>
                  </a:lnTo>
                  <a:lnTo>
                    <a:pt x="238" y="294"/>
                  </a:lnTo>
                  <a:lnTo>
                    <a:pt x="233" y="286"/>
                  </a:lnTo>
                  <a:lnTo>
                    <a:pt x="225" y="280"/>
                  </a:lnTo>
                  <a:lnTo>
                    <a:pt x="225" y="272"/>
                  </a:lnTo>
                  <a:lnTo>
                    <a:pt x="218" y="270"/>
                  </a:lnTo>
                  <a:lnTo>
                    <a:pt x="210" y="261"/>
                  </a:lnTo>
                  <a:lnTo>
                    <a:pt x="205" y="255"/>
                  </a:lnTo>
                  <a:lnTo>
                    <a:pt x="199" y="253"/>
                  </a:lnTo>
                  <a:lnTo>
                    <a:pt x="194" y="251"/>
                  </a:lnTo>
                  <a:lnTo>
                    <a:pt x="183" y="263"/>
                  </a:lnTo>
                  <a:lnTo>
                    <a:pt x="175" y="263"/>
                  </a:lnTo>
                  <a:lnTo>
                    <a:pt x="169" y="261"/>
                  </a:lnTo>
                  <a:lnTo>
                    <a:pt x="159" y="253"/>
                  </a:lnTo>
                  <a:lnTo>
                    <a:pt x="151" y="264"/>
                  </a:lnTo>
                  <a:lnTo>
                    <a:pt x="147" y="257"/>
                  </a:lnTo>
                  <a:lnTo>
                    <a:pt x="150" y="248"/>
                  </a:lnTo>
                  <a:lnTo>
                    <a:pt x="149" y="241"/>
                  </a:lnTo>
                  <a:lnTo>
                    <a:pt x="139" y="231"/>
                  </a:lnTo>
                  <a:lnTo>
                    <a:pt x="142" y="223"/>
                  </a:lnTo>
                  <a:lnTo>
                    <a:pt x="136" y="217"/>
                  </a:lnTo>
                  <a:lnTo>
                    <a:pt x="134" y="213"/>
                  </a:lnTo>
                  <a:lnTo>
                    <a:pt x="133" y="204"/>
                  </a:lnTo>
                  <a:lnTo>
                    <a:pt x="141" y="201"/>
                  </a:lnTo>
                  <a:lnTo>
                    <a:pt x="153" y="199"/>
                  </a:lnTo>
                  <a:lnTo>
                    <a:pt x="161" y="193"/>
                  </a:lnTo>
                  <a:lnTo>
                    <a:pt x="163" y="188"/>
                  </a:lnTo>
                  <a:lnTo>
                    <a:pt x="163" y="180"/>
                  </a:lnTo>
                  <a:lnTo>
                    <a:pt x="156" y="175"/>
                  </a:lnTo>
                  <a:lnTo>
                    <a:pt x="140" y="175"/>
                  </a:lnTo>
                  <a:lnTo>
                    <a:pt x="137" y="170"/>
                  </a:lnTo>
                  <a:lnTo>
                    <a:pt x="143" y="163"/>
                  </a:lnTo>
                  <a:lnTo>
                    <a:pt x="151" y="158"/>
                  </a:lnTo>
                  <a:lnTo>
                    <a:pt x="153" y="153"/>
                  </a:lnTo>
                  <a:lnTo>
                    <a:pt x="169" y="152"/>
                  </a:lnTo>
                  <a:lnTo>
                    <a:pt x="178" y="145"/>
                  </a:lnTo>
                  <a:lnTo>
                    <a:pt x="182" y="139"/>
                  </a:lnTo>
                  <a:lnTo>
                    <a:pt x="176" y="132"/>
                  </a:lnTo>
                  <a:lnTo>
                    <a:pt x="182" y="125"/>
                  </a:lnTo>
                  <a:lnTo>
                    <a:pt x="178" y="118"/>
                  </a:lnTo>
                  <a:lnTo>
                    <a:pt x="171" y="113"/>
                  </a:lnTo>
                  <a:lnTo>
                    <a:pt x="176" y="106"/>
                  </a:lnTo>
                  <a:lnTo>
                    <a:pt x="171" y="99"/>
                  </a:lnTo>
                  <a:lnTo>
                    <a:pt x="167" y="92"/>
                  </a:lnTo>
                  <a:lnTo>
                    <a:pt x="174" y="85"/>
                  </a:lnTo>
                  <a:lnTo>
                    <a:pt x="177" y="77"/>
                  </a:lnTo>
                  <a:lnTo>
                    <a:pt x="178" y="66"/>
                  </a:lnTo>
                  <a:lnTo>
                    <a:pt x="178" y="51"/>
                  </a:lnTo>
                  <a:lnTo>
                    <a:pt x="183" y="48"/>
                  </a:lnTo>
                  <a:lnTo>
                    <a:pt x="191" y="41"/>
                  </a:lnTo>
                  <a:lnTo>
                    <a:pt x="183" y="34"/>
                  </a:lnTo>
                  <a:lnTo>
                    <a:pt x="180" y="25"/>
                  </a:lnTo>
                  <a:lnTo>
                    <a:pt x="184" y="17"/>
                  </a:lnTo>
                  <a:lnTo>
                    <a:pt x="184" y="6"/>
                  </a:lnTo>
                  <a:lnTo>
                    <a:pt x="168" y="0"/>
                  </a:lnTo>
                  <a:lnTo>
                    <a:pt x="162" y="10"/>
                  </a:lnTo>
                  <a:lnTo>
                    <a:pt x="159" y="22"/>
                  </a:lnTo>
                  <a:lnTo>
                    <a:pt x="154" y="25"/>
                  </a:lnTo>
                  <a:lnTo>
                    <a:pt x="145" y="27"/>
                  </a:lnTo>
                  <a:lnTo>
                    <a:pt x="151" y="39"/>
                  </a:lnTo>
                  <a:lnTo>
                    <a:pt x="151" y="49"/>
                  </a:lnTo>
                  <a:lnTo>
                    <a:pt x="147" y="52"/>
                  </a:lnTo>
                  <a:lnTo>
                    <a:pt x="139" y="49"/>
                  </a:lnTo>
                  <a:lnTo>
                    <a:pt x="132" y="55"/>
                  </a:lnTo>
                  <a:lnTo>
                    <a:pt x="130" y="63"/>
                  </a:lnTo>
                  <a:lnTo>
                    <a:pt x="128" y="68"/>
                  </a:lnTo>
                  <a:lnTo>
                    <a:pt x="120" y="73"/>
                  </a:lnTo>
                  <a:lnTo>
                    <a:pt x="106" y="68"/>
                  </a:lnTo>
                  <a:lnTo>
                    <a:pt x="96" y="70"/>
                  </a:lnTo>
                  <a:lnTo>
                    <a:pt x="88" y="71"/>
                  </a:lnTo>
                  <a:lnTo>
                    <a:pt x="82" y="54"/>
                  </a:lnTo>
                  <a:lnTo>
                    <a:pt x="77" y="57"/>
                  </a:lnTo>
                  <a:lnTo>
                    <a:pt x="76" y="68"/>
                  </a:lnTo>
                  <a:lnTo>
                    <a:pt x="78" y="78"/>
                  </a:lnTo>
                  <a:lnTo>
                    <a:pt x="76" y="85"/>
                  </a:lnTo>
                  <a:lnTo>
                    <a:pt x="73" y="91"/>
                  </a:lnTo>
                  <a:lnTo>
                    <a:pt x="69" y="91"/>
                  </a:lnTo>
                  <a:lnTo>
                    <a:pt x="64" y="84"/>
                  </a:lnTo>
                  <a:lnTo>
                    <a:pt x="61" y="90"/>
                  </a:lnTo>
                  <a:lnTo>
                    <a:pt x="55" y="91"/>
                  </a:lnTo>
                  <a:lnTo>
                    <a:pt x="49" y="92"/>
                  </a:lnTo>
                  <a:lnTo>
                    <a:pt x="49" y="101"/>
                  </a:lnTo>
                  <a:lnTo>
                    <a:pt x="36" y="99"/>
                  </a:lnTo>
                  <a:lnTo>
                    <a:pt x="26" y="93"/>
                  </a:lnTo>
                  <a:lnTo>
                    <a:pt x="18" y="92"/>
                  </a:lnTo>
                  <a:lnTo>
                    <a:pt x="14" y="97"/>
                  </a:lnTo>
                  <a:lnTo>
                    <a:pt x="5" y="101"/>
                  </a:lnTo>
                  <a:lnTo>
                    <a:pt x="0" y="109"/>
                  </a:lnTo>
                  <a:lnTo>
                    <a:pt x="8" y="119"/>
                  </a:lnTo>
                  <a:lnTo>
                    <a:pt x="14" y="125"/>
                  </a:lnTo>
                  <a:lnTo>
                    <a:pt x="13" y="135"/>
                  </a:lnTo>
                  <a:lnTo>
                    <a:pt x="5" y="146"/>
                  </a:lnTo>
                  <a:lnTo>
                    <a:pt x="4" y="154"/>
                  </a:lnTo>
                  <a:lnTo>
                    <a:pt x="5" y="163"/>
                  </a:lnTo>
                  <a:lnTo>
                    <a:pt x="5" y="178"/>
                  </a:lnTo>
                  <a:lnTo>
                    <a:pt x="3" y="190"/>
                  </a:lnTo>
                  <a:lnTo>
                    <a:pt x="5" y="199"/>
                  </a:lnTo>
                  <a:lnTo>
                    <a:pt x="2" y="206"/>
                  </a:lnTo>
                  <a:lnTo>
                    <a:pt x="4" y="211"/>
                  </a:lnTo>
                  <a:lnTo>
                    <a:pt x="5" y="223"/>
                  </a:lnTo>
                  <a:lnTo>
                    <a:pt x="10" y="241"/>
                  </a:lnTo>
                  <a:lnTo>
                    <a:pt x="21" y="267"/>
                  </a:lnTo>
                  <a:lnTo>
                    <a:pt x="26" y="280"/>
                  </a:lnTo>
                  <a:lnTo>
                    <a:pt x="24" y="288"/>
                  </a:lnTo>
                  <a:lnTo>
                    <a:pt x="28" y="295"/>
                  </a:lnTo>
                  <a:lnTo>
                    <a:pt x="28" y="306"/>
                  </a:lnTo>
                  <a:lnTo>
                    <a:pt x="26" y="311"/>
                  </a:lnTo>
                  <a:lnTo>
                    <a:pt x="28" y="320"/>
                  </a:lnTo>
                  <a:close/>
                </a:path>
              </a:pathLst>
            </a:custGeom>
            <a:solidFill>
              <a:srgbClr val="006699"/>
            </a:solidFill>
            <a:ln w="9525">
              <a:noFill/>
              <a:round/>
              <a:headEnd/>
              <a:tailEnd/>
            </a:ln>
          </p:spPr>
          <p:txBody>
            <a:bodyPr/>
            <a:lstStyle/>
            <a:p>
              <a:endParaRPr lang="en-US"/>
            </a:p>
          </p:txBody>
        </p:sp>
        <p:sp>
          <p:nvSpPr>
            <p:cNvPr id="44062" name="Freeform 28"/>
            <p:cNvSpPr>
              <a:spLocks/>
            </p:cNvSpPr>
            <p:nvPr/>
          </p:nvSpPr>
          <p:spPr bwMode="auto">
            <a:xfrm>
              <a:off x="4701" y="2155"/>
              <a:ext cx="410" cy="401"/>
            </a:xfrm>
            <a:custGeom>
              <a:avLst/>
              <a:gdLst>
                <a:gd name="T0" fmla="*/ 7 w 444"/>
                <a:gd name="T1" fmla="*/ 398 h 401"/>
                <a:gd name="T2" fmla="*/ 8 w 444"/>
                <a:gd name="T3" fmla="*/ 387 h 401"/>
                <a:gd name="T4" fmla="*/ 11 w 444"/>
                <a:gd name="T5" fmla="*/ 376 h 401"/>
                <a:gd name="T6" fmla="*/ 13 w 444"/>
                <a:gd name="T7" fmla="*/ 373 h 401"/>
                <a:gd name="T8" fmla="*/ 14 w 444"/>
                <a:gd name="T9" fmla="*/ 346 h 401"/>
                <a:gd name="T10" fmla="*/ 14 w 444"/>
                <a:gd name="T11" fmla="*/ 312 h 401"/>
                <a:gd name="T12" fmla="*/ 14 w 444"/>
                <a:gd name="T13" fmla="*/ 282 h 401"/>
                <a:gd name="T14" fmla="*/ 14 w 444"/>
                <a:gd name="T15" fmla="*/ 243 h 401"/>
                <a:gd name="T16" fmla="*/ 16 w 444"/>
                <a:gd name="T17" fmla="*/ 223 h 401"/>
                <a:gd name="T18" fmla="*/ 17 w 444"/>
                <a:gd name="T19" fmla="*/ 219 h 401"/>
                <a:gd name="T20" fmla="*/ 18 w 444"/>
                <a:gd name="T21" fmla="*/ 198 h 401"/>
                <a:gd name="T22" fmla="*/ 22 w 444"/>
                <a:gd name="T23" fmla="*/ 196 h 401"/>
                <a:gd name="T24" fmla="*/ 20 w 444"/>
                <a:gd name="T25" fmla="*/ 177 h 401"/>
                <a:gd name="T26" fmla="*/ 22 w 444"/>
                <a:gd name="T27" fmla="*/ 177 h 401"/>
                <a:gd name="T28" fmla="*/ 23 w 444"/>
                <a:gd name="T29" fmla="*/ 152 h 401"/>
                <a:gd name="T30" fmla="*/ 26 w 444"/>
                <a:gd name="T31" fmla="*/ 126 h 401"/>
                <a:gd name="T32" fmla="*/ 28 w 444"/>
                <a:gd name="T33" fmla="*/ 97 h 401"/>
                <a:gd name="T34" fmla="*/ 30 w 444"/>
                <a:gd name="T35" fmla="*/ 70 h 401"/>
                <a:gd name="T36" fmla="*/ 30 w 444"/>
                <a:gd name="T37" fmla="*/ 36 h 401"/>
                <a:gd name="T38" fmla="*/ 31 w 444"/>
                <a:gd name="T39" fmla="*/ 23 h 401"/>
                <a:gd name="T40" fmla="*/ 30 w 444"/>
                <a:gd name="T41" fmla="*/ 34 h 401"/>
                <a:gd name="T42" fmla="*/ 28 w 444"/>
                <a:gd name="T43" fmla="*/ 48 h 401"/>
                <a:gd name="T44" fmla="*/ 28 w 444"/>
                <a:gd name="T45" fmla="*/ 31 h 401"/>
                <a:gd name="T46" fmla="*/ 26 w 444"/>
                <a:gd name="T47" fmla="*/ 47 h 401"/>
                <a:gd name="T48" fmla="*/ 24 w 444"/>
                <a:gd name="T49" fmla="*/ 60 h 401"/>
                <a:gd name="T50" fmla="*/ 24 w 444"/>
                <a:gd name="T51" fmla="*/ 76 h 401"/>
                <a:gd name="T52" fmla="*/ 22 w 444"/>
                <a:gd name="T53" fmla="*/ 70 h 401"/>
                <a:gd name="T54" fmla="*/ 22 w 444"/>
                <a:gd name="T55" fmla="*/ 98 h 401"/>
                <a:gd name="T56" fmla="*/ 18 w 444"/>
                <a:gd name="T57" fmla="*/ 111 h 401"/>
                <a:gd name="T58" fmla="*/ 17 w 444"/>
                <a:gd name="T59" fmla="*/ 116 h 401"/>
                <a:gd name="T60" fmla="*/ 16 w 444"/>
                <a:gd name="T61" fmla="*/ 92 h 401"/>
                <a:gd name="T62" fmla="*/ 15 w 444"/>
                <a:gd name="T63" fmla="*/ 72 h 401"/>
                <a:gd name="T64" fmla="*/ 14 w 444"/>
                <a:gd name="T65" fmla="*/ 54 h 401"/>
                <a:gd name="T66" fmla="*/ 14 w 444"/>
                <a:gd name="T67" fmla="*/ 17 h 401"/>
                <a:gd name="T68" fmla="*/ 12 w 444"/>
                <a:gd name="T69" fmla="*/ 22 h 401"/>
                <a:gd name="T70" fmla="*/ 10 w 444"/>
                <a:gd name="T71" fmla="*/ 13 h 401"/>
                <a:gd name="T72" fmla="*/ 7 w 444"/>
                <a:gd name="T73" fmla="*/ 4 h 401"/>
                <a:gd name="T74" fmla="*/ 6 w 444"/>
                <a:gd name="T75" fmla="*/ 8 h 401"/>
                <a:gd name="T76" fmla="*/ 6 w 444"/>
                <a:gd name="T77" fmla="*/ 31 h 401"/>
                <a:gd name="T78" fmla="*/ 6 w 444"/>
                <a:gd name="T79" fmla="*/ 39 h 401"/>
                <a:gd name="T80" fmla="*/ 6 w 444"/>
                <a:gd name="T81" fmla="*/ 48 h 401"/>
                <a:gd name="T82" fmla="*/ 6 w 444"/>
                <a:gd name="T83" fmla="*/ 70 h 401"/>
                <a:gd name="T84" fmla="*/ 6 w 444"/>
                <a:gd name="T85" fmla="*/ 94 h 401"/>
                <a:gd name="T86" fmla="*/ 6 w 444"/>
                <a:gd name="T87" fmla="*/ 113 h 401"/>
                <a:gd name="T88" fmla="*/ 6 w 444"/>
                <a:gd name="T89" fmla="*/ 135 h 401"/>
                <a:gd name="T90" fmla="*/ 6 w 444"/>
                <a:gd name="T91" fmla="*/ 164 h 401"/>
                <a:gd name="T92" fmla="*/ 6 w 444"/>
                <a:gd name="T93" fmla="*/ 181 h 401"/>
                <a:gd name="T94" fmla="*/ 6 w 444"/>
                <a:gd name="T95" fmla="*/ 203 h 401"/>
                <a:gd name="T96" fmla="*/ 6 w 444"/>
                <a:gd name="T97" fmla="*/ 216 h 401"/>
                <a:gd name="T98" fmla="*/ 6 w 444"/>
                <a:gd name="T99" fmla="*/ 230 h 401"/>
                <a:gd name="T100" fmla="*/ 6 w 444"/>
                <a:gd name="T101" fmla="*/ 246 h 401"/>
                <a:gd name="T102" fmla="*/ 6 w 444"/>
                <a:gd name="T103" fmla="*/ 253 h 401"/>
                <a:gd name="T104" fmla="*/ 6 w 444"/>
                <a:gd name="T105" fmla="*/ 275 h 401"/>
                <a:gd name="T106" fmla="*/ 4 w 444"/>
                <a:gd name="T107" fmla="*/ 292 h 401"/>
                <a:gd name="T108" fmla="*/ 6 w 444"/>
                <a:gd name="T109" fmla="*/ 310 h 401"/>
                <a:gd name="T110" fmla="*/ 6 w 444"/>
                <a:gd name="T111" fmla="*/ 331 h 401"/>
                <a:gd name="T112" fmla="*/ 6 w 444"/>
                <a:gd name="T113" fmla="*/ 333 h 401"/>
                <a:gd name="T114" fmla="*/ 6 w 444"/>
                <a:gd name="T115" fmla="*/ 326 h 401"/>
                <a:gd name="T116" fmla="*/ 6 w 444"/>
                <a:gd name="T117" fmla="*/ 341 h 401"/>
                <a:gd name="T118" fmla="*/ 6 w 444"/>
                <a:gd name="T119" fmla="*/ 361 h 401"/>
                <a:gd name="T120" fmla="*/ 6 w 444"/>
                <a:gd name="T121" fmla="*/ 386 h 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4"/>
                <a:gd name="T184" fmla="*/ 0 h 401"/>
                <a:gd name="T185" fmla="*/ 444 w 444"/>
                <a:gd name="T186" fmla="*/ 401 h 4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4" h="401">
                  <a:moveTo>
                    <a:pt x="84" y="395"/>
                  </a:moveTo>
                  <a:lnTo>
                    <a:pt x="89" y="401"/>
                  </a:lnTo>
                  <a:lnTo>
                    <a:pt x="105" y="398"/>
                  </a:lnTo>
                  <a:lnTo>
                    <a:pt x="107" y="394"/>
                  </a:lnTo>
                  <a:lnTo>
                    <a:pt x="108" y="386"/>
                  </a:lnTo>
                  <a:lnTo>
                    <a:pt x="116" y="387"/>
                  </a:lnTo>
                  <a:lnTo>
                    <a:pt x="122" y="382"/>
                  </a:lnTo>
                  <a:lnTo>
                    <a:pt x="141" y="384"/>
                  </a:lnTo>
                  <a:lnTo>
                    <a:pt x="154" y="376"/>
                  </a:lnTo>
                  <a:lnTo>
                    <a:pt x="157" y="376"/>
                  </a:lnTo>
                  <a:lnTo>
                    <a:pt x="167" y="376"/>
                  </a:lnTo>
                  <a:lnTo>
                    <a:pt x="180" y="373"/>
                  </a:lnTo>
                  <a:lnTo>
                    <a:pt x="187" y="362"/>
                  </a:lnTo>
                  <a:lnTo>
                    <a:pt x="193" y="352"/>
                  </a:lnTo>
                  <a:lnTo>
                    <a:pt x="195" y="346"/>
                  </a:lnTo>
                  <a:lnTo>
                    <a:pt x="191" y="333"/>
                  </a:lnTo>
                  <a:lnTo>
                    <a:pt x="184" y="322"/>
                  </a:lnTo>
                  <a:lnTo>
                    <a:pt x="188" y="312"/>
                  </a:lnTo>
                  <a:lnTo>
                    <a:pt x="188" y="303"/>
                  </a:lnTo>
                  <a:lnTo>
                    <a:pt x="191" y="292"/>
                  </a:lnTo>
                  <a:lnTo>
                    <a:pt x="186" y="282"/>
                  </a:lnTo>
                  <a:lnTo>
                    <a:pt x="185" y="269"/>
                  </a:lnTo>
                  <a:lnTo>
                    <a:pt x="191" y="258"/>
                  </a:lnTo>
                  <a:lnTo>
                    <a:pt x="191" y="243"/>
                  </a:lnTo>
                  <a:lnTo>
                    <a:pt x="206" y="231"/>
                  </a:lnTo>
                  <a:lnTo>
                    <a:pt x="214" y="224"/>
                  </a:lnTo>
                  <a:lnTo>
                    <a:pt x="225" y="223"/>
                  </a:lnTo>
                  <a:lnTo>
                    <a:pt x="230" y="227"/>
                  </a:lnTo>
                  <a:lnTo>
                    <a:pt x="237" y="227"/>
                  </a:lnTo>
                  <a:lnTo>
                    <a:pt x="242" y="219"/>
                  </a:lnTo>
                  <a:lnTo>
                    <a:pt x="243" y="213"/>
                  </a:lnTo>
                  <a:lnTo>
                    <a:pt x="249" y="207"/>
                  </a:lnTo>
                  <a:lnTo>
                    <a:pt x="261" y="198"/>
                  </a:lnTo>
                  <a:lnTo>
                    <a:pt x="269" y="199"/>
                  </a:lnTo>
                  <a:lnTo>
                    <a:pt x="288" y="197"/>
                  </a:lnTo>
                  <a:lnTo>
                    <a:pt x="298" y="196"/>
                  </a:lnTo>
                  <a:lnTo>
                    <a:pt x="288" y="189"/>
                  </a:lnTo>
                  <a:lnTo>
                    <a:pt x="281" y="183"/>
                  </a:lnTo>
                  <a:lnTo>
                    <a:pt x="281" y="177"/>
                  </a:lnTo>
                  <a:lnTo>
                    <a:pt x="298" y="179"/>
                  </a:lnTo>
                  <a:lnTo>
                    <a:pt x="306" y="180"/>
                  </a:lnTo>
                  <a:lnTo>
                    <a:pt x="311" y="177"/>
                  </a:lnTo>
                  <a:lnTo>
                    <a:pt x="309" y="169"/>
                  </a:lnTo>
                  <a:lnTo>
                    <a:pt x="313" y="161"/>
                  </a:lnTo>
                  <a:lnTo>
                    <a:pt x="318" y="152"/>
                  </a:lnTo>
                  <a:lnTo>
                    <a:pt x="328" y="143"/>
                  </a:lnTo>
                  <a:lnTo>
                    <a:pt x="348" y="133"/>
                  </a:lnTo>
                  <a:lnTo>
                    <a:pt x="356" y="126"/>
                  </a:lnTo>
                  <a:lnTo>
                    <a:pt x="361" y="119"/>
                  </a:lnTo>
                  <a:lnTo>
                    <a:pt x="370" y="103"/>
                  </a:lnTo>
                  <a:lnTo>
                    <a:pt x="384" y="97"/>
                  </a:lnTo>
                  <a:lnTo>
                    <a:pt x="396" y="89"/>
                  </a:lnTo>
                  <a:lnTo>
                    <a:pt x="410" y="79"/>
                  </a:lnTo>
                  <a:lnTo>
                    <a:pt x="418" y="70"/>
                  </a:lnTo>
                  <a:lnTo>
                    <a:pt x="426" y="53"/>
                  </a:lnTo>
                  <a:lnTo>
                    <a:pt x="429" y="44"/>
                  </a:lnTo>
                  <a:lnTo>
                    <a:pt x="432" y="36"/>
                  </a:lnTo>
                  <a:lnTo>
                    <a:pt x="444" y="29"/>
                  </a:lnTo>
                  <a:lnTo>
                    <a:pt x="441" y="25"/>
                  </a:lnTo>
                  <a:lnTo>
                    <a:pt x="437" y="23"/>
                  </a:lnTo>
                  <a:lnTo>
                    <a:pt x="429" y="24"/>
                  </a:lnTo>
                  <a:lnTo>
                    <a:pt x="422" y="32"/>
                  </a:lnTo>
                  <a:lnTo>
                    <a:pt x="409" y="34"/>
                  </a:lnTo>
                  <a:lnTo>
                    <a:pt x="401" y="40"/>
                  </a:lnTo>
                  <a:lnTo>
                    <a:pt x="401" y="43"/>
                  </a:lnTo>
                  <a:lnTo>
                    <a:pt x="397" y="48"/>
                  </a:lnTo>
                  <a:lnTo>
                    <a:pt x="389" y="44"/>
                  </a:lnTo>
                  <a:lnTo>
                    <a:pt x="382" y="44"/>
                  </a:lnTo>
                  <a:lnTo>
                    <a:pt x="374" y="31"/>
                  </a:lnTo>
                  <a:lnTo>
                    <a:pt x="366" y="38"/>
                  </a:lnTo>
                  <a:lnTo>
                    <a:pt x="360" y="40"/>
                  </a:lnTo>
                  <a:lnTo>
                    <a:pt x="358" y="47"/>
                  </a:lnTo>
                  <a:lnTo>
                    <a:pt x="352" y="56"/>
                  </a:lnTo>
                  <a:lnTo>
                    <a:pt x="342" y="59"/>
                  </a:lnTo>
                  <a:lnTo>
                    <a:pt x="336" y="60"/>
                  </a:lnTo>
                  <a:lnTo>
                    <a:pt x="332" y="70"/>
                  </a:lnTo>
                  <a:lnTo>
                    <a:pt x="327" y="76"/>
                  </a:lnTo>
                  <a:lnTo>
                    <a:pt x="323" y="76"/>
                  </a:lnTo>
                  <a:lnTo>
                    <a:pt x="316" y="85"/>
                  </a:lnTo>
                  <a:lnTo>
                    <a:pt x="312" y="77"/>
                  </a:lnTo>
                  <a:lnTo>
                    <a:pt x="307" y="70"/>
                  </a:lnTo>
                  <a:lnTo>
                    <a:pt x="302" y="77"/>
                  </a:lnTo>
                  <a:lnTo>
                    <a:pt x="299" y="86"/>
                  </a:lnTo>
                  <a:lnTo>
                    <a:pt x="295" y="98"/>
                  </a:lnTo>
                  <a:lnTo>
                    <a:pt x="286" y="105"/>
                  </a:lnTo>
                  <a:lnTo>
                    <a:pt x="280" y="110"/>
                  </a:lnTo>
                  <a:lnTo>
                    <a:pt x="263" y="111"/>
                  </a:lnTo>
                  <a:lnTo>
                    <a:pt x="255" y="114"/>
                  </a:lnTo>
                  <a:lnTo>
                    <a:pt x="249" y="114"/>
                  </a:lnTo>
                  <a:lnTo>
                    <a:pt x="244" y="116"/>
                  </a:lnTo>
                  <a:lnTo>
                    <a:pt x="238" y="110"/>
                  </a:lnTo>
                  <a:lnTo>
                    <a:pt x="233" y="103"/>
                  </a:lnTo>
                  <a:lnTo>
                    <a:pt x="227" y="92"/>
                  </a:lnTo>
                  <a:lnTo>
                    <a:pt x="220" y="86"/>
                  </a:lnTo>
                  <a:lnTo>
                    <a:pt x="214" y="76"/>
                  </a:lnTo>
                  <a:lnTo>
                    <a:pt x="207" y="72"/>
                  </a:lnTo>
                  <a:lnTo>
                    <a:pt x="198" y="70"/>
                  </a:lnTo>
                  <a:lnTo>
                    <a:pt x="186" y="62"/>
                  </a:lnTo>
                  <a:lnTo>
                    <a:pt x="183" y="54"/>
                  </a:lnTo>
                  <a:lnTo>
                    <a:pt x="180" y="45"/>
                  </a:lnTo>
                  <a:lnTo>
                    <a:pt x="182" y="29"/>
                  </a:lnTo>
                  <a:lnTo>
                    <a:pt x="182" y="17"/>
                  </a:lnTo>
                  <a:lnTo>
                    <a:pt x="174" y="13"/>
                  </a:lnTo>
                  <a:lnTo>
                    <a:pt x="163" y="16"/>
                  </a:lnTo>
                  <a:lnTo>
                    <a:pt x="158" y="22"/>
                  </a:lnTo>
                  <a:lnTo>
                    <a:pt x="145" y="19"/>
                  </a:lnTo>
                  <a:lnTo>
                    <a:pt x="139" y="20"/>
                  </a:lnTo>
                  <a:lnTo>
                    <a:pt x="139" y="13"/>
                  </a:lnTo>
                  <a:lnTo>
                    <a:pt x="125" y="2"/>
                  </a:lnTo>
                  <a:lnTo>
                    <a:pt x="120" y="5"/>
                  </a:lnTo>
                  <a:lnTo>
                    <a:pt x="107" y="4"/>
                  </a:lnTo>
                  <a:lnTo>
                    <a:pt x="101" y="0"/>
                  </a:lnTo>
                  <a:lnTo>
                    <a:pt x="98" y="3"/>
                  </a:lnTo>
                  <a:lnTo>
                    <a:pt x="102" y="8"/>
                  </a:lnTo>
                  <a:lnTo>
                    <a:pt x="99" y="18"/>
                  </a:lnTo>
                  <a:lnTo>
                    <a:pt x="96" y="26"/>
                  </a:lnTo>
                  <a:lnTo>
                    <a:pt x="91" y="31"/>
                  </a:lnTo>
                  <a:lnTo>
                    <a:pt x="85" y="37"/>
                  </a:lnTo>
                  <a:lnTo>
                    <a:pt x="83" y="39"/>
                  </a:lnTo>
                  <a:lnTo>
                    <a:pt x="81" y="39"/>
                  </a:lnTo>
                  <a:lnTo>
                    <a:pt x="71" y="39"/>
                  </a:lnTo>
                  <a:lnTo>
                    <a:pt x="70" y="45"/>
                  </a:lnTo>
                  <a:lnTo>
                    <a:pt x="79" y="48"/>
                  </a:lnTo>
                  <a:lnTo>
                    <a:pt x="76" y="54"/>
                  </a:lnTo>
                  <a:lnTo>
                    <a:pt x="68" y="60"/>
                  </a:lnTo>
                  <a:lnTo>
                    <a:pt x="59" y="70"/>
                  </a:lnTo>
                  <a:lnTo>
                    <a:pt x="55" y="77"/>
                  </a:lnTo>
                  <a:lnTo>
                    <a:pt x="50" y="85"/>
                  </a:lnTo>
                  <a:lnTo>
                    <a:pt x="49" y="94"/>
                  </a:lnTo>
                  <a:lnTo>
                    <a:pt x="49" y="103"/>
                  </a:lnTo>
                  <a:lnTo>
                    <a:pt x="55" y="111"/>
                  </a:lnTo>
                  <a:lnTo>
                    <a:pt x="59" y="113"/>
                  </a:lnTo>
                  <a:lnTo>
                    <a:pt x="55" y="125"/>
                  </a:lnTo>
                  <a:lnTo>
                    <a:pt x="44" y="126"/>
                  </a:lnTo>
                  <a:lnTo>
                    <a:pt x="44" y="135"/>
                  </a:lnTo>
                  <a:lnTo>
                    <a:pt x="45" y="153"/>
                  </a:lnTo>
                  <a:lnTo>
                    <a:pt x="41" y="163"/>
                  </a:lnTo>
                  <a:lnTo>
                    <a:pt x="38" y="164"/>
                  </a:lnTo>
                  <a:lnTo>
                    <a:pt x="34" y="169"/>
                  </a:lnTo>
                  <a:lnTo>
                    <a:pt x="40" y="177"/>
                  </a:lnTo>
                  <a:lnTo>
                    <a:pt x="43" y="181"/>
                  </a:lnTo>
                  <a:lnTo>
                    <a:pt x="39" y="189"/>
                  </a:lnTo>
                  <a:lnTo>
                    <a:pt x="47" y="196"/>
                  </a:lnTo>
                  <a:lnTo>
                    <a:pt x="49" y="203"/>
                  </a:lnTo>
                  <a:lnTo>
                    <a:pt x="42" y="207"/>
                  </a:lnTo>
                  <a:lnTo>
                    <a:pt x="49" y="213"/>
                  </a:lnTo>
                  <a:lnTo>
                    <a:pt x="49" y="216"/>
                  </a:lnTo>
                  <a:lnTo>
                    <a:pt x="43" y="224"/>
                  </a:lnTo>
                  <a:lnTo>
                    <a:pt x="34" y="228"/>
                  </a:lnTo>
                  <a:lnTo>
                    <a:pt x="24" y="230"/>
                  </a:lnTo>
                  <a:lnTo>
                    <a:pt x="19" y="231"/>
                  </a:lnTo>
                  <a:lnTo>
                    <a:pt x="14" y="237"/>
                  </a:lnTo>
                  <a:lnTo>
                    <a:pt x="7" y="246"/>
                  </a:lnTo>
                  <a:lnTo>
                    <a:pt x="10" y="250"/>
                  </a:lnTo>
                  <a:lnTo>
                    <a:pt x="19" y="250"/>
                  </a:lnTo>
                  <a:lnTo>
                    <a:pt x="30" y="253"/>
                  </a:lnTo>
                  <a:lnTo>
                    <a:pt x="27" y="266"/>
                  </a:lnTo>
                  <a:lnTo>
                    <a:pt x="22" y="273"/>
                  </a:lnTo>
                  <a:lnTo>
                    <a:pt x="13" y="275"/>
                  </a:lnTo>
                  <a:lnTo>
                    <a:pt x="3" y="277"/>
                  </a:lnTo>
                  <a:lnTo>
                    <a:pt x="0" y="283"/>
                  </a:lnTo>
                  <a:lnTo>
                    <a:pt x="4" y="292"/>
                  </a:lnTo>
                  <a:lnTo>
                    <a:pt x="13" y="294"/>
                  </a:lnTo>
                  <a:lnTo>
                    <a:pt x="7" y="300"/>
                  </a:lnTo>
                  <a:lnTo>
                    <a:pt x="10" y="310"/>
                  </a:lnTo>
                  <a:lnTo>
                    <a:pt x="16" y="314"/>
                  </a:lnTo>
                  <a:lnTo>
                    <a:pt x="16" y="320"/>
                  </a:lnTo>
                  <a:lnTo>
                    <a:pt x="15" y="331"/>
                  </a:lnTo>
                  <a:lnTo>
                    <a:pt x="16" y="336"/>
                  </a:lnTo>
                  <a:lnTo>
                    <a:pt x="26" y="327"/>
                  </a:lnTo>
                  <a:lnTo>
                    <a:pt x="35" y="333"/>
                  </a:lnTo>
                  <a:lnTo>
                    <a:pt x="43" y="337"/>
                  </a:lnTo>
                  <a:lnTo>
                    <a:pt x="55" y="334"/>
                  </a:lnTo>
                  <a:lnTo>
                    <a:pt x="61" y="326"/>
                  </a:lnTo>
                  <a:lnTo>
                    <a:pt x="72" y="327"/>
                  </a:lnTo>
                  <a:lnTo>
                    <a:pt x="80" y="340"/>
                  </a:lnTo>
                  <a:lnTo>
                    <a:pt x="84" y="341"/>
                  </a:lnTo>
                  <a:lnTo>
                    <a:pt x="92" y="346"/>
                  </a:lnTo>
                  <a:lnTo>
                    <a:pt x="95" y="354"/>
                  </a:lnTo>
                  <a:lnTo>
                    <a:pt x="103" y="361"/>
                  </a:lnTo>
                  <a:lnTo>
                    <a:pt x="106" y="367"/>
                  </a:lnTo>
                  <a:lnTo>
                    <a:pt x="105" y="374"/>
                  </a:lnTo>
                  <a:lnTo>
                    <a:pt x="94" y="386"/>
                  </a:lnTo>
                  <a:lnTo>
                    <a:pt x="88" y="394"/>
                  </a:lnTo>
                  <a:lnTo>
                    <a:pt x="84" y="395"/>
                  </a:lnTo>
                  <a:close/>
                </a:path>
              </a:pathLst>
            </a:custGeom>
            <a:solidFill>
              <a:srgbClr val="FFCC00"/>
            </a:solidFill>
            <a:ln w="9525">
              <a:noFill/>
              <a:round/>
              <a:headEnd/>
              <a:tailEnd/>
            </a:ln>
          </p:spPr>
          <p:txBody>
            <a:bodyPr/>
            <a:lstStyle/>
            <a:p>
              <a:endParaRPr lang="en-US"/>
            </a:p>
          </p:txBody>
        </p:sp>
        <p:sp>
          <p:nvSpPr>
            <p:cNvPr id="44063" name="Freeform 29"/>
            <p:cNvSpPr>
              <a:spLocks/>
            </p:cNvSpPr>
            <p:nvPr/>
          </p:nvSpPr>
          <p:spPr bwMode="auto">
            <a:xfrm>
              <a:off x="4942" y="2000"/>
              <a:ext cx="287" cy="267"/>
            </a:xfrm>
            <a:custGeom>
              <a:avLst/>
              <a:gdLst>
                <a:gd name="T0" fmla="*/ 6 w 311"/>
                <a:gd name="T1" fmla="*/ 260 h 267"/>
                <a:gd name="T2" fmla="*/ 6 w 311"/>
                <a:gd name="T3" fmla="*/ 223 h 267"/>
                <a:gd name="T4" fmla="*/ 6 w 311"/>
                <a:gd name="T5" fmla="*/ 229 h 267"/>
                <a:gd name="T6" fmla="*/ 6 w 311"/>
                <a:gd name="T7" fmla="*/ 205 h 267"/>
                <a:gd name="T8" fmla="*/ 7 w 311"/>
                <a:gd name="T9" fmla="*/ 187 h 267"/>
                <a:gd name="T10" fmla="*/ 9 w 311"/>
                <a:gd name="T11" fmla="*/ 200 h 267"/>
                <a:gd name="T12" fmla="*/ 11 w 311"/>
                <a:gd name="T13" fmla="*/ 190 h 267"/>
                <a:gd name="T14" fmla="*/ 13 w 311"/>
                <a:gd name="T15" fmla="*/ 178 h 267"/>
                <a:gd name="T16" fmla="*/ 14 w 311"/>
                <a:gd name="T17" fmla="*/ 183 h 267"/>
                <a:gd name="T18" fmla="*/ 16 w 311"/>
                <a:gd name="T19" fmla="*/ 162 h 267"/>
                <a:gd name="T20" fmla="*/ 18 w 311"/>
                <a:gd name="T21" fmla="*/ 147 h 267"/>
                <a:gd name="T22" fmla="*/ 19 w 311"/>
                <a:gd name="T23" fmla="*/ 132 h 267"/>
                <a:gd name="T24" fmla="*/ 20 w 311"/>
                <a:gd name="T25" fmla="*/ 114 h 267"/>
                <a:gd name="T26" fmla="*/ 20 w 311"/>
                <a:gd name="T27" fmla="*/ 78 h 267"/>
                <a:gd name="T28" fmla="*/ 22 w 311"/>
                <a:gd name="T29" fmla="*/ 55 h 267"/>
                <a:gd name="T30" fmla="*/ 21 w 311"/>
                <a:gd name="T31" fmla="*/ 35 h 267"/>
                <a:gd name="T32" fmla="*/ 19 w 311"/>
                <a:gd name="T33" fmla="*/ 19 h 267"/>
                <a:gd name="T34" fmla="*/ 17 w 311"/>
                <a:gd name="T35" fmla="*/ 4 h 267"/>
                <a:gd name="T36" fmla="*/ 17 w 311"/>
                <a:gd name="T37" fmla="*/ 20 h 267"/>
                <a:gd name="T38" fmla="*/ 16 w 311"/>
                <a:gd name="T39" fmla="*/ 27 h 267"/>
                <a:gd name="T40" fmla="*/ 15 w 311"/>
                <a:gd name="T41" fmla="*/ 24 h 267"/>
                <a:gd name="T42" fmla="*/ 15 w 311"/>
                <a:gd name="T43" fmla="*/ 5 h 267"/>
                <a:gd name="T44" fmla="*/ 13 w 311"/>
                <a:gd name="T45" fmla="*/ 7 h 267"/>
                <a:gd name="T46" fmla="*/ 11 w 311"/>
                <a:gd name="T47" fmla="*/ 20 h 267"/>
                <a:gd name="T48" fmla="*/ 10 w 311"/>
                <a:gd name="T49" fmla="*/ 14 h 267"/>
                <a:gd name="T50" fmla="*/ 8 w 311"/>
                <a:gd name="T51" fmla="*/ 24 h 267"/>
                <a:gd name="T52" fmla="*/ 8 w 311"/>
                <a:gd name="T53" fmla="*/ 45 h 267"/>
                <a:gd name="T54" fmla="*/ 7 w 311"/>
                <a:gd name="T55" fmla="*/ 55 h 267"/>
                <a:gd name="T56" fmla="*/ 7 w 311"/>
                <a:gd name="T57" fmla="*/ 77 h 267"/>
                <a:gd name="T58" fmla="*/ 6 w 311"/>
                <a:gd name="T59" fmla="*/ 84 h 267"/>
                <a:gd name="T60" fmla="*/ 6 w 311"/>
                <a:gd name="T61" fmla="*/ 89 h 267"/>
                <a:gd name="T62" fmla="*/ 6 w 311"/>
                <a:gd name="T63" fmla="*/ 108 h 267"/>
                <a:gd name="T64" fmla="*/ 6 w 311"/>
                <a:gd name="T65" fmla="*/ 138 h 267"/>
                <a:gd name="T66" fmla="*/ 6 w 311"/>
                <a:gd name="T67" fmla="*/ 149 h 267"/>
                <a:gd name="T68" fmla="*/ 6 w 311"/>
                <a:gd name="T69" fmla="*/ 162 h 267"/>
                <a:gd name="T70" fmla="*/ 6 w 311"/>
                <a:gd name="T71" fmla="*/ 152 h 267"/>
                <a:gd name="T72" fmla="*/ 6 w 311"/>
                <a:gd name="T73" fmla="*/ 146 h 267"/>
                <a:gd name="T74" fmla="*/ 6 w 311"/>
                <a:gd name="T75" fmla="*/ 159 h 267"/>
                <a:gd name="T76" fmla="*/ 6 w 311"/>
                <a:gd name="T77" fmla="*/ 176 h 267"/>
                <a:gd name="T78" fmla="*/ 6 w 311"/>
                <a:gd name="T79" fmla="*/ 198 h 267"/>
                <a:gd name="T80" fmla="*/ 6 w 311"/>
                <a:gd name="T81" fmla="*/ 217 h 267"/>
                <a:gd name="T82" fmla="*/ 5 w 311"/>
                <a:gd name="T83" fmla="*/ 251 h 2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1"/>
                <a:gd name="T127" fmla="*/ 0 h 267"/>
                <a:gd name="T128" fmla="*/ 311 w 311"/>
                <a:gd name="T129" fmla="*/ 267 h 2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1" h="267">
                  <a:moveTo>
                    <a:pt x="0" y="266"/>
                  </a:moveTo>
                  <a:lnTo>
                    <a:pt x="16" y="267"/>
                  </a:lnTo>
                  <a:lnTo>
                    <a:pt x="24" y="260"/>
                  </a:lnTo>
                  <a:lnTo>
                    <a:pt x="33" y="253"/>
                  </a:lnTo>
                  <a:lnTo>
                    <a:pt x="36" y="241"/>
                  </a:lnTo>
                  <a:lnTo>
                    <a:pt x="45" y="223"/>
                  </a:lnTo>
                  <a:lnTo>
                    <a:pt x="55" y="237"/>
                  </a:lnTo>
                  <a:lnTo>
                    <a:pt x="60" y="231"/>
                  </a:lnTo>
                  <a:lnTo>
                    <a:pt x="68" y="229"/>
                  </a:lnTo>
                  <a:lnTo>
                    <a:pt x="76" y="214"/>
                  </a:lnTo>
                  <a:lnTo>
                    <a:pt x="89" y="213"/>
                  </a:lnTo>
                  <a:lnTo>
                    <a:pt x="95" y="205"/>
                  </a:lnTo>
                  <a:lnTo>
                    <a:pt x="98" y="195"/>
                  </a:lnTo>
                  <a:lnTo>
                    <a:pt x="106" y="193"/>
                  </a:lnTo>
                  <a:lnTo>
                    <a:pt x="112" y="187"/>
                  </a:lnTo>
                  <a:lnTo>
                    <a:pt x="118" y="194"/>
                  </a:lnTo>
                  <a:lnTo>
                    <a:pt x="120" y="199"/>
                  </a:lnTo>
                  <a:lnTo>
                    <a:pt x="130" y="200"/>
                  </a:lnTo>
                  <a:lnTo>
                    <a:pt x="134" y="204"/>
                  </a:lnTo>
                  <a:lnTo>
                    <a:pt x="140" y="196"/>
                  </a:lnTo>
                  <a:lnTo>
                    <a:pt x="149" y="190"/>
                  </a:lnTo>
                  <a:lnTo>
                    <a:pt x="163" y="189"/>
                  </a:lnTo>
                  <a:lnTo>
                    <a:pt x="165" y="180"/>
                  </a:lnTo>
                  <a:lnTo>
                    <a:pt x="174" y="178"/>
                  </a:lnTo>
                  <a:lnTo>
                    <a:pt x="178" y="178"/>
                  </a:lnTo>
                  <a:lnTo>
                    <a:pt x="184" y="183"/>
                  </a:lnTo>
                  <a:lnTo>
                    <a:pt x="189" y="183"/>
                  </a:lnTo>
                  <a:lnTo>
                    <a:pt x="197" y="171"/>
                  </a:lnTo>
                  <a:lnTo>
                    <a:pt x="206" y="168"/>
                  </a:lnTo>
                  <a:lnTo>
                    <a:pt x="219" y="162"/>
                  </a:lnTo>
                  <a:lnTo>
                    <a:pt x="234" y="157"/>
                  </a:lnTo>
                  <a:lnTo>
                    <a:pt x="245" y="156"/>
                  </a:lnTo>
                  <a:lnTo>
                    <a:pt x="250" y="147"/>
                  </a:lnTo>
                  <a:lnTo>
                    <a:pt x="259" y="140"/>
                  </a:lnTo>
                  <a:lnTo>
                    <a:pt x="266" y="138"/>
                  </a:lnTo>
                  <a:lnTo>
                    <a:pt x="271" y="132"/>
                  </a:lnTo>
                  <a:lnTo>
                    <a:pt x="280" y="131"/>
                  </a:lnTo>
                  <a:lnTo>
                    <a:pt x="283" y="119"/>
                  </a:lnTo>
                  <a:lnTo>
                    <a:pt x="289" y="114"/>
                  </a:lnTo>
                  <a:lnTo>
                    <a:pt x="298" y="104"/>
                  </a:lnTo>
                  <a:lnTo>
                    <a:pt x="288" y="87"/>
                  </a:lnTo>
                  <a:lnTo>
                    <a:pt x="284" y="78"/>
                  </a:lnTo>
                  <a:lnTo>
                    <a:pt x="292" y="63"/>
                  </a:lnTo>
                  <a:lnTo>
                    <a:pt x="301" y="57"/>
                  </a:lnTo>
                  <a:lnTo>
                    <a:pt x="311" y="55"/>
                  </a:lnTo>
                  <a:lnTo>
                    <a:pt x="306" y="46"/>
                  </a:lnTo>
                  <a:lnTo>
                    <a:pt x="302" y="38"/>
                  </a:lnTo>
                  <a:lnTo>
                    <a:pt x="294" y="35"/>
                  </a:lnTo>
                  <a:lnTo>
                    <a:pt x="281" y="34"/>
                  </a:lnTo>
                  <a:lnTo>
                    <a:pt x="277" y="24"/>
                  </a:lnTo>
                  <a:lnTo>
                    <a:pt x="271" y="19"/>
                  </a:lnTo>
                  <a:lnTo>
                    <a:pt x="259" y="14"/>
                  </a:lnTo>
                  <a:lnTo>
                    <a:pt x="259" y="7"/>
                  </a:lnTo>
                  <a:lnTo>
                    <a:pt x="249" y="4"/>
                  </a:lnTo>
                  <a:lnTo>
                    <a:pt x="241" y="5"/>
                  </a:lnTo>
                  <a:lnTo>
                    <a:pt x="245" y="14"/>
                  </a:lnTo>
                  <a:lnTo>
                    <a:pt x="239" y="20"/>
                  </a:lnTo>
                  <a:lnTo>
                    <a:pt x="232" y="25"/>
                  </a:lnTo>
                  <a:lnTo>
                    <a:pt x="232" y="32"/>
                  </a:lnTo>
                  <a:lnTo>
                    <a:pt x="226" y="27"/>
                  </a:lnTo>
                  <a:lnTo>
                    <a:pt x="222" y="21"/>
                  </a:lnTo>
                  <a:lnTo>
                    <a:pt x="210" y="17"/>
                  </a:lnTo>
                  <a:lnTo>
                    <a:pt x="204" y="24"/>
                  </a:lnTo>
                  <a:lnTo>
                    <a:pt x="200" y="24"/>
                  </a:lnTo>
                  <a:lnTo>
                    <a:pt x="197" y="15"/>
                  </a:lnTo>
                  <a:lnTo>
                    <a:pt x="198" y="5"/>
                  </a:lnTo>
                  <a:lnTo>
                    <a:pt x="193" y="0"/>
                  </a:lnTo>
                  <a:lnTo>
                    <a:pt x="183" y="1"/>
                  </a:lnTo>
                  <a:lnTo>
                    <a:pt x="174" y="7"/>
                  </a:lnTo>
                  <a:lnTo>
                    <a:pt x="165" y="12"/>
                  </a:lnTo>
                  <a:lnTo>
                    <a:pt x="156" y="16"/>
                  </a:lnTo>
                  <a:lnTo>
                    <a:pt x="150" y="20"/>
                  </a:lnTo>
                  <a:lnTo>
                    <a:pt x="145" y="17"/>
                  </a:lnTo>
                  <a:lnTo>
                    <a:pt x="140" y="14"/>
                  </a:lnTo>
                  <a:lnTo>
                    <a:pt x="135" y="14"/>
                  </a:lnTo>
                  <a:lnTo>
                    <a:pt x="127" y="20"/>
                  </a:lnTo>
                  <a:lnTo>
                    <a:pt x="121" y="23"/>
                  </a:lnTo>
                  <a:lnTo>
                    <a:pt x="114" y="24"/>
                  </a:lnTo>
                  <a:lnTo>
                    <a:pt x="110" y="31"/>
                  </a:lnTo>
                  <a:lnTo>
                    <a:pt x="115" y="41"/>
                  </a:lnTo>
                  <a:lnTo>
                    <a:pt x="121" y="45"/>
                  </a:lnTo>
                  <a:lnTo>
                    <a:pt x="123" y="51"/>
                  </a:lnTo>
                  <a:lnTo>
                    <a:pt x="119" y="55"/>
                  </a:lnTo>
                  <a:lnTo>
                    <a:pt x="104" y="55"/>
                  </a:lnTo>
                  <a:lnTo>
                    <a:pt x="104" y="63"/>
                  </a:lnTo>
                  <a:lnTo>
                    <a:pt x="104" y="69"/>
                  </a:lnTo>
                  <a:lnTo>
                    <a:pt x="106" y="77"/>
                  </a:lnTo>
                  <a:lnTo>
                    <a:pt x="95" y="74"/>
                  </a:lnTo>
                  <a:lnTo>
                    <a:pt x="95" y="81"/>
                  </a:lnTo>
                  <a:lnTo>
                    <a:pt x="94" y="84"/>
                  </a:lnTo>
                  <a:lnTo>
                    <a:pt x="83" y="84"/>
                  </a:lnTo>
                  <a:lnTo>
                    <a:pt x="74" y="84"/>
                  </a:lnTo>
                  <a:lnTo>
                    <a:pt x="64" y="89"/>
                  </a:lnTo>
                  <a:lnTo>
                    <a:pt x="63" y="97"/>
                  </a:lnTo>
                  <a:lnTo>
                    <a:pt x="55" y="102"/>
                  </a:lnTo>
                  <a:lnTo>
                    <a:pt x="54" y="108"/>
                  </a:lnTo>
                  <a:lnTo>
                    <a:pt x="54" y="118"/>
                  </a:lnTo>
                  <a:lnTo>
                    <a:pt x="55" y="129"/>
                  </a:lnTo>
                  <a:lnTo>
                    <a:pt x="56" y="138"/>
                  </a:lnTo>
                  <a:lnTo>
                    <a:pt x="65" y="144"/>
                  </a:lnTo>
                  <a:lnTo>
                    <a:pt x="69" y="145"/>
                  </a:lnTo>
                  <a:lnTo>
                    <a:pt x="74" y="149"/>
                  </a:lnTo>
                  <a:lnTo>
                    <a:pt x="71" y="154"/>
                  </a:lnTo>
                  <a:lnTo>
                    <a:pt x="66" y="159"/>
                  </a:lnTo>
                  <a:lnTo>
                    <a:pt x="62" y="162"/>
                  </a:lnTo>
                  <a:lnTo>
                    <a:pt x="53" y="161"/>
                  </a:lnTo>
                  <a:lnTo>
                    <a:pt x="47" y="157"/>
                  </a:lnTo>
                  <a:lnTo>
                    <a:pt x="41" y="152"/>
                  </a:lnTo>
                  <a:lnTo>
                    <a:pt x="38" y="150"/>
                  </a:lnTo>
                  <a:lnTo>
                    <a:pt x="32" y="146"/>
                  </a:lnTo>
                  <a:lnTo>
                    <a:pt x="24" y="146"/>
                  </a:lnTo>
                  <a:lnTo>
                    <a:pt x="23" y="148"/>
                  </a:lnTo>
                  <a:lnTo>
                    <a:pt x="21" y="157"/>
                  </a:lnTo>
                  <a:lnTo>
                    <a:pt x="27" y="159"/>
                  </a:lnTo>
                  <a:lnTo>
                    <a:pt x="30" y="161"/>
                  </a:lnTo>
                  <a:lnTo>
                    <a:pt x="28" y="171"/>
                  </a:lnTo>
                  <a:lnTo>
                    <a:pt x="32" y="176"/>
                  </a:lnTo>
                  <a:lnTo>
                    <a:pt x="34" y="185"/>
                  </a:lnTo>
                  <a:lnTo>
                    <a:pt x="36" y="190"/>
                  </a:lnTo>
                  <a:lnTo>
                    <a:pt x="34" y="198"/>
                  </a:lnTo>
                  <a:lnTo>
                    <a:pt x="31" y="203"/>
                  </a:lnTo>
                  <a:lnTo>
                    <a:pt x="27" y="211"/>
                  </a:lnTo>
                  <a:lnTo>
                    <a:pt x="21" y="217"/>
                  </a:lnTo>
                  <a:lnTo>
                    <a:pt x="16" y="228"/>
                  </a:lnTo>
                  <a:lnTo>
                    <a:pt x="12" y="235"/>
                  </a:lnTo>
                  <a:lnTo>
                    <a:pt x="5" y="251"/>
                  </a:lnTo>
                  <a:lnTo>
                    <a:pt x="5" y="258"/>
                  </a:lnTo>
                  <a:lnTo>
                    <a:pt x="0" y="266"/>
                  </a:lnTo>
                  <a:close/>
                </a:path>
              </a:pathLst>
            </a:custGeom>
            <a:solidFill>
              <a:srgbClr val="006699"/>
            </a:solidFill>
            <a:ln w="9525">
              <a:noFill/>
              <a:round/>
              <a:headEnd/>
              <a:tailEnd/>
            </a:ln>
          </p:spPr>
          <p:txBody>
            <a:bodyPr/>
            <a:lstStyle/>
            <a:p>
              <a:endParaRPr lang="en-US"/>
            </a:p>
          </p:txBody>
        </p:sp>
        <p:sp>
          <p:nvSpPr>
            <p:cNvPr id="44064" name="Freeform 30"/>
            <p:cNvSpPr>
              <a:spLocks/>
            </p:cNvSpPr>
            <p:nvPr/>
          </p:nvSpPr>
          <p:spPr bwMode="auto">
            <a:xfrm>
              <a:off x="4590" y="1759"/>
              <a:ext cx="492" cy="510"/>
            </a:xfrm>
            <a:custGeom>
              <a:avLst/>
              <a:gdLst>
                <a:gd name="T0" fmla="*/ 18 w 532"/>
                <a:gd name="T1" fmla="*/ 8 h 510"/>
                <a:gd name="T2" fmla="*/ 19 w 532"/>
                <a:gd name="T3" fmla="*/ 36 h 510"/>
                <a:gd name="T4" fmla="*/ 18 w 532"/>
                <a:gd name="T5" fmla="*/ 62 h 510"/>
                <a:gd name="T6" fmla="*/ 17 w 532"/>
                <a:gd name="T7" fmla="*/ 89 h 510"/>
                <a:gd name="T8" fmla="*/ 16 w 532"/>
                <a:gd name="T9" fmla="*/ 125 h 510"/>
                <a:gd name="T10" fmla="*/ 18 w 532"/>
                <a:gd name="T11" fmla="*/ 145 h 510"/>
                <a:gd name="T12" fmla="*/ 18 w 532"/>
                <a:gd name="T13" fmla="*/ 119 h 510"/>
                <a:gd name="T14" fmla="*/ 18 w 532"/>
                <a:gd name="T15" fmla="*/ 84 h 510"/>
                <a:gd name="T16" fmla="*/ 19 w 532"/>
                <a:gd name="T17" fmla="*/ 94 h 510"/>
                <a:gd name="T18" fmla="*/ 21 w 532"/>
                <a:gd name="T19" fmla="*/ 97 h 510"/>
                <a:gd name="T20" fmla="*/ 25 w 532"/>
                <a:gd name="T21" fmla="*/ 80 h 510"/>
                <a:gd name="T22" fmla="*/ 25 w 532"/>
                <a:gd name="T23" fmla="*/ 108 h 510"/>
                <a:gd name="T24" fmla="*/ 27 w 532"/>
                <a:gd name="T25" fmla="*/ 103 h 510"/>
                <a:gd name="T26" fmla="*/ 29 w 532"/>
                <a:gd name="T27" fmla="*/ 102 h 510"/>
                <a:gd name="T28" fmla="*/ 33 w 532"/>
                <a:gd name="T29" fmla="*/ 121 h 510"/>
                <a:gd name="T30" fmla="*/ 34 w 532"/>
                <a:gd name="T31" fmla="*/ 160 h 510"/>
                <a:gd name="T32" fmla="*/ 37 w 532"/>
                <a:gd name="T33" fmla="*/ 160 h 510"/>
                <a:gd name="T34" fmla="*/ 39 w 532"/>
                <a:gd name="T35" fmla="*/ 184 h 510"/>
                <a:gd name="T36" fmla="*/ 40 w 532"/>
                <a:gd name="T37" fmla="*/ 218 h 510"/>
                <a:gd name="T38" fmla="*/ 40 w 532"/>
                <a:gd name="T39" fmla="*/ 251 h 510"/>
                <a:gd name="T40" fmla="*/ 37 w 532"/>
                <a:gd name="T41" fmla="*/ 279 h 510"/>
                <a:gd name="T42" fmla="*/ 37 w 532"/>
                <a:gd name="T43" fmla="*/ 303 h 510"/>
                <a:gd name="T44" fmla="*/ 34 w 532"/>
                <a:gd name="T45" fmla="*/ 324 h 510"/>
                <a:gd name="T46" fmla="*/ 33 w 532"/>
                <a:gd name="T47" fmla="*/ 350 h 510"/>
                <a:gd name="T48" fmla="*/ 34 w 532"/>
                <a:gd name="T49" fmla="*/ 394 h 510"/>
                <a:gd name="T50" fmla="*/ 31 w 532"/>
                <a:gd name="T51" fmla="*/ 388 h 510"/>
                <a:gd name="T52" fmla="*/ 31 w 532"/>
                <a:gd name="T53" fmla="*/ 423 h 510"/>
                <a:gd name="T54" fmla="*/ 31 w 532"/>
                <a:gd name="T55" fmla="*/ 459 h 510"/>
                <a:gd name="T56" fmla="*/ 29 w 532"/>
                <a:gd name="T57" fmla="*/ 508 h 510"/>
                <a:gd name="T58" fmla="*/ 27 w 532"/>
                <a:gd name="T59" fmla="*/ 482 h 510"/>
                <a:gd name="T60" fmla="*/ 25 w 532"/>
                <a:gd name="T61" fmla="*/ 452 h 510"/>
                <a:gd name="T62" fmla="*/ 26 w 532"/>
                <a:gd name="T63" fmla="*/ 430 h 510"/>
                <a:gd name="T64" fmla="*/ 25 w 532"/>
                <a:gd name="T65" fmla="*/ 387 h 510"/>
                <a:gd name="T66" fmla="*/ 25 w 532"/>
                <a:gd name="T67" fmla="*/ 356 h 510"/>
                <a:gd name="T68" fmla="*/ 25 w 532"/>
                <a:gd name="T69" fmla="*/ 319 h 510"/>
                <a:gd name="T70" fmla="*/ 25 w 532"/>
                <a:gd name="T71" fmla="*/ 284 h 510"/>
                <a:gd name="T72" fmla="*/ 21 w 532"/>
                <a:gd name="T73" fmla="*/ 291 h 510"/>
                <a:gd name="T74" fmla="*/ 18 w 532"/>
                <a:gd name="T75" fmla="*/ 301 h 510"/>
                <a:gd name="T76" fmla="*/ 16 w 532"/>
                <a:gd name="T77" fmla="*/ 296 h 510"/>
                <a:gd name="T78" fmla="*/ 13 w 532"/>
                <a:gd name="T79" fmla="*/ 305 h 510"/>
                <a:gd name="T80" fmla="*/ 11 w 532"/>
                <a:gd name="T81" fmla="*/ 295 h 510"/>
                <a:gd name="T82" fmla="*/ 7 w 532"/>
                <a:gd name="T83" fmla="*/ 312 h 510"/>
                <a:gd name="T84" fmla="*/ 6 w 532"/>
                <a:gd name="T85" fmla="*/ 297 h 510"/>
                <a:gd name="T86" fmla="*/ 6 w 532"/>
                <a:gd name="T87" fmla="*/ 281 h 510"/>
                <a:gd name="T88" fmla="*/ 4 w 532"/>
                <a:gd name="T89" fmla="*/ 257 h 510"/>
                <a:gd name="T90" fmla="*/ 6 w 532"/>
                <a:gd name="T91" fmla="*/ 226 h 510"/>
                <a:gd name="T92" fmla="*/ 6 w 532"/>
                <a:gd name="T93" fmla="*/ 199 h 510"/>
                <a:gd name="T94" fmla="*/ 6 w 532"/>
                <a:gd name="T95" fmla="*/ 165 h 510"/>
                <a:gd name="T96" fmla="*/ 6 w 532"/>
                <a:gd name="T97" fmla="*/ 127 h 510"/>
                <a:gd name="T98" fmla="*/ 6 w 532"/>
                <a:gd name="T99" fmla="*/ 103 h 510"/>
                <a:gd name="T100" fmla="*/ 6 w 532"/>
                <a:gd name="T101" fmla="*/ 115 h 510"/>
                <a:gd name="T102" fmla="*/ 6 w 532"/>
                <a:gd name="T103" fmla="*/ 117 h 510"/>
                <a:gd name="T104" fmla="*/ 6 w 532"/>
                <a:gd name="T105" fmla="*/ 153 h 510"/>
                <a:gd name="T106" fmla="*/ 6 w 532"/>
                <a:gd name="T107" fmla="*/ 167 h 510"/>
                <a:gd name="T108" fmla="*/ 8 w 532"/>
                <a:gd name="T109" fmla="*/ 145 h 510"/>
                <a:gd name="T110" fmla="*/ 11 w 532"/>
                <a:gd name="T111" fmla="*/ 132 h 510"/>
                <a:gd name="T112" fmla="*/ 12 w 532"/>
                <a:gd name="T113" fmla="*/ 104 h 510"/>
                <a:gd name="T114" fmla="*/ 14 w 532"/>
                <a:gd name="T115" fmla="*/ 83 h 510"/>
                <a:gd name="T116" fmla="*/ 12 w 532"/>
                <a:gd name="T117" fmla="*/ 78 h 510"/>
                <a:gd name="T118" fmla="*/ 10 w 532"/>
                <a:gd name="T119" fmla="*/ 52 h 510"/>
                <a:gd name="T120" fmla="*/ 13 w 532"/>
                <a:gd name="T121" fmla="*/ 32 h 510"/>
                <a:gd name="T122" fmla="*/ 15 w 532"/>
                <a:gd name="T123" fmla="*/ 8 h 5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
                <a:gd name="T187" fmla="*/ 0 h 510"/>
                <a:gd name="T188" fmla="*/ 532 w 532"/>
                <a:gd name="T189" fmla="*/ 510 h 5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 h="510">
                  <a:moveTo>
                    <a:pt x="213" y="0"/>
                  </a:moveTo>
                  <a:lnTo>
                    <a:pt x="217" y="0"/>
                  </a:lnTo>
                  <a:lnTo>
                    <a:pt x="219" y="1"/>
                  </a:lnTo>
                  <a:lnTo>
                    <a:pt x="222" y="1"/>
                  </a:lnTo>
                  <a:lnTo>
                    <a:pt x="225" y="1"/>
                  </a:lnTo>
                  <a:lnTo>
                    <a:pt x="228" y="1"/>
                  </a:lnTo>
                  <a:lnTo>
                    <a:pt x="231" y="3"/>
                  </a:lnTo>
                  <a:lnTo>
                    <a:pt x="233" y="3"/>
                  </a:lnTo>
                  <a:lnTo>
                    <a:pt x="236" y="3"/>
                  </a:lnTo>
                  <a:lnTo>
                    <a:pt x="239" y="3"/>
                  </a:lnTo>
                  <a:lnTo>
                    <a:pt x="242" y="3"/>
                  </a:lnTo>
                  <a:lnTo>
                    <a:pt x="245" y="5"/>
                  </a:lnTo>
                  <a:lnTo>
                    <a:pt x="246" y="8"/>
                  </a:lnTo>
                  <a:lnTo>
                    <a:pt x="249" y="8"/>
                  </a:lnTo>
                  <a:lnTo>
                    <a:pt x="251" y="10"/>
                  </a:lnTo>
                  <a:lnTo>
                    <a:pt x="254" y="13"/>
                  </a:lnTo>
                  <a:lnTo>
                    <a:pt x="257" y="13"/>
                  </a:lnTo>
                  <a:lnTo>
                    <a:pt x="259" y="13"/>
                  </a:lnTo>
                  <a:lnTo>
                    <a:pt x="262" y="14"/>
                  </a:lnTo>
                  <a:lnTo>
                    <a:pt x="262" y="17"/>
                  </a:lnTo>
                  <a:lnTo>
                    <a:pt x="264" y="20"/>
                  </a:lnTo>
                  <a:lnTo>
                    <a:pt x="262" y="22"/>
                  </a:lnTo>
                  <a:lnTo>
                    <a:pt x="259" y="23"/>
                  </a:lnTo>
                  <a:lnTo>
                    <a:pt x="258" y="26"/>
                  </a:lnTo>
                  <a:lnTo>
                    <a:pt x="256" y="29"/>
                  </a:lnTo>
                  <a:lnTo>
                    <a:pt x="256" y="32"/>
                  </a:lnTo>
                  <a:lnTo>
                    <a:pt x="253" y="34"/>
                  </a:lnTo>
                  <a:lnTo>
                    <a:pt x="251" y="36"/>
                  </a:lnTo>
                  <a:lnTo>
                    <a:pt x="251" y="39"/>
                  </a:lnTo>
                  <a:lnTo>
                    <a:pt x="254" y="41"/>
                  </a:lnTo>
                  <a:lnTo>
                    <a:pt x="257" y="42"/>
                  </a:lnTo>
                  <a:lnTo>
                    <a:pt x="259" y="45"/>
                  </a:lnTo>
                  <a:lnTo>
                    <a:pt x="256" y="47"/>
                  </a:lnTo>
                  <a:lnTo>
                    <a:pt x="253" y="47"/>
                  </a:lnTo>
                  <a:lnTo>
                    <a:pt x="250" y="47"/>
                  </a:lnTo>
                  <a:lnTo>
                    <a:pt x="248" y="49"/>
                  </a:lnTo>
                  <a:lnTo>
                    <a:pt x="248" y="52"/>
                  </a:lnTo>
                  <a:lnTo>
                    <a:pt x="250" y="55"/>
                  </a:lnTo>
                  <a:lnTo>
                    <a:pt x="250" y="58"/>
                  </a:lnTo>
                  <a:lnTo>
                    <a:pt x="250" y="62"/>
                  </a:lnTo>
                  <a:lnTo>
                    <a:pt x="247" y="62"/>
                  </a:lnTo>
                  <a:lnTo>
                    <a:pt x="245" y="62"/>
                  </a:lnTo>
                  <a:lnTo>
                    <a:pt x="242" y="62"/>
                  </a:lnTo>
                  <a:lnTo>
                    <a:pt x="239" y="63"/>
                  </a:lnTo>
                  <a:lnTo>
                    <a:pt x="239" y="66"/>
                  </a:lnTo>
                  <a:lnTo>
                    <a:pt x="237" y="69"/>
                  </a:lnTo>
                  <a:lnTo>
                    <a:pt x="234" y="69"/>
                  </a:lnTo>
                  <a:lnTo>
                    <a:pt x="232" y="69"/>
                  </a:lnTo>
                  <a:lnTo>
                    <a:pt x="229" y="72"/>
                  </a:lnTo>
                  <a:lnTo>
                    <a:pt x="226" y="74"/>
                  </a:lnTo>
                  <a:lnTo>
                    <a:pt x="223" y="76"/>
                  </a:lnTo>
                  <a:lnTo>
                    <a:pt x="220" y="76"/>
                  </a:lnTo>
                  <a:lnTo>
                    <a:pt x="219" y="80"/>
                  </a:lnTo>
                  <a:lnTo>
                    <a:pt x="218" y="83"/>
                  </a:lnTo>
                  <a:lnTo>
                    <a:pt x="218" y="86"/>
                  </a:lnTo>
                  <a:lnTo>
                    <a:pt x="219" y="89"/>
                  </a:lnTo>
                  <a:lnTo>
                    <a:pt x="220" y="91"/>
                  </a:lnTo>
                  <a:lnTo>
                    <a:pt x="220" y="94"/>
                  </a:lnTo>
                  <a:lnTo>
                    <a:pt x="218" y="96"/>
                  </a:lnTo>
                  <a:lnTo>
                    <a:pt x="215" y="98"/>
                  </a:lnTo>
                  <a:lnTo>
                    <a:pt x="212" y="100"/>
                  </a:lnTo>
                  <a:lnTo>
                    <a:pt x="210" y="103"/>
                  </a:lnTo>
                  <a:lnTo>
                    <a:pt x="210" y="105"/>
                  </a:lnTo>
                  <a:lnTo>
                    <a:pt x="208" y="108"/>
                  </a:lnTo>
                  <a:lnTo>
                    <a:pt x="207" y="111"/>
                  </a:lnTo>
                  <a:lnTo>
                    <a:pt x="207" y="114"/>
                  </a:lnTo>
                  <a:lnTo>
                    <a:pt x="205" y="116"/>
                  </a:lnTo>
                  <a:lnTo>
                    <a:pt x="204" y="119"/>
                  </a:lnTo>
                  <a:lnTo>
                    <a:pt x="204" y="122"/>
                  </a:lnTo>
                  <a:lnTo>
                    <a:pt x="204" y="125"/>
                  </a:lnTo>
                  <a:lnTo>
                    <a:pt x="204" y="128"/>
                  </a:lnTo>
                  <a:lnTo>
                    <a:pt x="205" y="130"/>
                  </a:lnTo>
                  <a:lnTo>
                    <a:pt x="208" y="132"/>
                  </a:lnTo>
                  <a:lnTo>
                    <a:pt x="212" y="135"/>
                  </a:lnTo>
                  <a:lnTo>
                    <a:pt x="213" y="137"/>
                  </a:lnTo>
                  <a:lnTo>
                    <a:pt x="215" y="140"/>
                  </a:lnTo>
                  <a:lnTo>
                    <a:pt x="216" y="143"/>
                  </a:lnTo>
                  <a:lnTo>
                    <a:pt x="218" y="144"/>
                  </a:lnTo>
                  <a:lnTo>
                    <a:pt x="221" y="143"/>
                  </a:lnTo>
                  <a:lnTo>
                    <a:pt x="224" y="142"/>
                  </a:lnTo>
                  <a:lnTo>
                    <a:pt x="227" y="142"/>
                  </a:lnTo>
                  <a:lnTo>
                    <a:pt x="230" y="142"/>
                  </a:lnTo>
                  <a:lnTo>
                    <a:pt x="232" y="144"/>
                  </a:lnTo>
                  <a:lnTo>
                    <a:pt x="234" y="145"/>
                  </a:lnTo>
                  <a:lnTo>
                    <a:pt x="236" y="147"/>
                  </a:lnTo>
                  <a:lnTo>
                    <a:pt x="239" y="149"/>
                  </a:lnTo>
                  <a:lnTo>
                    <a:pt x="242" y="149"/>
                  </a:lnTo>
                  <a:lnTo>
                    <a:pt x="245" y="147"/>
                  </a:lnTo>
                  <a:lnTo>
                    <a:pt x="246" y="145"/>
                  </a:lnTo>
                  <a:lnTo>
                    <a:pt x="247" y="143"/>
                  </a:lnTo>
                  <a:lnTo>
                    <a:pt x="247" y="140"/>
                  </a:lnTo>
                  <a:lnTo>
                    <a:pt x="247" y="137"/>
                  </a:lnTo>
                  <a:lnTo>
                    <a:pt x="247" y="133"/>
                  </a:lnTo>
                  <a:lnTo>
                    <a:pt x="246" y="130"/>
                  </a:lnTo>
                  <a:lnTo>
                    <a:pt x="245" y="128"/>
                  </a:lnTo>
                  <a:lnTo>
                    <a:pt x="244" y="125"/>
                  </a:lnTo>
                  <a:lnTo>
                    <a:pt x="243" y="122"/>
                  </a:lnTo>
                  <a:lnTo>
                    <a:pt x="243" y="119"/>
                  </a:lnTo>
                  <a:lnTo>
                    <a:pt x="243" y="116"/>
                  </a:lnTo>
                  <a:lnTo>
                    <a:pt x="243" y="114"/>
                  </a:lnTo>
                  <a:lnTo>
                    <a:pt x="243" y="111"/>
                  </a:lnTo>
                  <a:lnTo>
                    <a:pt x="243" y="108"/>
                  </a:lnTo>
                  <a:lnTo>
                    <a:pt x="242" y="105"/>
                  </a:lnTo>
                  <a:lnTo>
                    <a:pt x="242" y="103"/>
                  </a:lnTo>
                  <a:lnTo>
                    <a:pt x="241" y="100"/>
                  </a:lnTo>
                  <a:lnTo>
                    <a:pt x="240" y="97"/>
                  </a:lnTo>
                  <a:lnTo>
                    <a:pt x="239" y="94"/>
                  </a:lnTo>
                  <a:lnTo>
                    <a:pt x="239" y="91"/>
                  </a:lnTo>
                  <a:lnTo>
                    <a:pt x="238" y="89"/>
                  </a:lnTo>
                  <a:lnTo>
                    <a:pt x="236" y="86"/>
                  </a:lnTo>
                  <a:lnTo>
                    <a:pt x="239" y="84"/>
                  </a:lnTo>
                  <a:lnTo>
                    <a:pt x="242" y="84"/>
                  </a:lnTo>
                  <a:lnTo>
                    <a:pt x="245" y="84"/>
                  </a:lnTo>
                  <a:lnTo>
                    <a:pt x="245" y="81"/>
                  </a:lnTo>
                  <a:lnTo>
                    <a:pt x="248" y="79"/>
                  </a:lnTo>
                  <a:lnTo>
                    <a:pt x="251" y="76"/>
                  </a:lnTo>
                  <a:lnTo>
                    <a:pt x="254" y="76"/>
                  </a:lnTo>
                  <a:lnTo>
                    <a:pt x="254" y="80"/>
                  </a:lnTo>
                  <a:lnTo>
                    <a:pt x="252" y="83"/>
                  </a:lnTo>
                  <a:lnTo>
                    <a:pt x="250" y="86"/>
                  </a:lnTo>
                  <a:lnTo>
                    <a:pt x="249" y="89"/>
                  </a:lnTo>
                  <a:lnTo>
                    <a:pt x="252" y="90"/>
                  </a:lnTo>
                  <a:lnTo>
                    <a:pt x="255" y="92"/>
                  </a:lnTo>
                  <a:lnTo>
                    <a:pt x="258" y="94"/>
                  </a:lnTo>
                  <a:lnTo>
                    <a:pt x="260" y="94"/>
                  </a:lnTo>
                  <a:lnTo>
                    <a:pt x="264" y="94"/>
                  </a:lnTo>
                  <a:lnTo>
                    <a:pt x="267" y="95"/>
                  </a:lnTo>
                  <a:lnTo>
                    <a:pt x="270" y="96"/>
                  </a:lnTo>
                  <a:lnTo>
                    <a:pt x="272" y="98"/>
                  </a:lnTo>
                  <a:lnTo>
                    <a:pt x="274" y="95"/>
                  </a:lnTo>
                  <a:lnTo>
                    <a:pt x="273" y="92"/>
                  </a:lnTo>
                  <a:lnTo>
                    <a:pt x="272" y="90"/>
                  </a:lnTo>
                  <a:lnTo>
                    <a:pt x="272" y="87"/>
                  </a:lnTo>
                  <a:lnTo>
                    <a:pt x="275" y="85"/>
                  </a:lnTo>
                  <a:lnTo>
                    <a:pt x="278" y="85"/>
                  </a:lnTo>
                  <a:lnTo>
                    <a:pt x="280" y="88"/>
                  </a:lnTo>
                  <a:lnTo>
                    <a:pt x="281" y="90"/>
                  </a:lnTo>
                  <a:lnTo>
                    <a:pt x="283" y="93"/>
                  </a:lnTo>
                  <a:lnTo>
                    <a:pt x="284" y="96"/>
                  </a:lnTo>
                  <a:lnTo>
                    <a:pt x="286" y="97"/>
                  </a:lnTo>
                  <a:lnTo>
                    <a:pt x="287" y="94"/>
                  </a:lnTo>
                  <a:lnTo>
                    <a:pt x="290" y="93"/>
                  </a:lnTo>
                  <a:lnTo>
                    <a:pt x="293" y="93"/>
                  </a:lnTo>
                  <a:lnTo>
                    <a:pt x="296" y="93"/>
                  </a:lnTo>
                  <a:lnTo>
                    <a:pt x="299" y="94"/>
                  </a:lnTo>
                  <a:lnTo>
                    <a:pt x="301" y="94"/>
                  </a:lnTo>
                  <a:lnTo>
                    <a:pt x="302" y="91"/>
                  </a:lnTo>
                  <a:lnTo>
                    <a:pt x="303" y="89"/>
                  </a:lnTo>
                  <a:lnTo>
                    <a:pt x="303" y="86"/>
                  </a:lnTo>
                  <a:lnTo>
                    <a:pt x="306" y="81"/>
                  </a:lnTo>
                  <a:lnTo>
                    <a:pt x="309" y="80"/>
                  </a:lnTo>
                  <a:lnTo>
                    <a:pt x="312" y="79"/>
                  </a:lnTo>
                  <a:lnTo>
                    <a:pt x="314" y="79"/>
                  </a:lnTo>
                  <a:lnTo>
                    <a:pt x="317" y="80"/>
                  </a:lnTo>
                  <a:lnTo>
                    <a:pt x="321" y="81"/>
                  </a:lnTo>
                  <a:lnTo>
                    <a:pt x="322" y="84"/>
                  </a:lnTo>
                  <a:lnTo>
                    <a:pt x="322" y="87"/>
                  </a:lnTo>
                  <a:lnTo>
                    <a:pt x="321" y="90"/>
                  </a:lnTo>
                  <a:lnTo>
                    <a:pt x="317" y="91"/>
                  </a:lnTo>
                  <a:lnTo>
                    <a:pt x="317" y="94"/>
                  </a:lnTo>
                  <a:lnTo>
                    <a:pt x="314" y="96"/>
                  </a:lnTo>
                  <a:lnTo>
                    <a:pt x="312" y="98"/>
                  </a:lnTo>
                  <a:lnTo>
                    <a:pt x="310" y="101"/>
                  </a:lnTo>
                  <a:lnTo>
                    <a:pt x="310" y="103"/>
                  </a:lnTo>
                  <a:lnTo>
                    <a:pt x="310" y="106"/>
                  </a:lnTo>
                  <a:lnTo>
                    <a:pt x="313" y="108"/>
                  </a:lnTo>
                  <a:lnTo>
                    <a:pt x="316" y="108"/>
                  </a:lnTo>
                  <a:lnTo>
                    <a:pt x="319" y="108"/>
                  </a:lnTo>
                  <a:lnTo>
                    <a:pt x="322" y="108"/>
                  </a:lnTo>
                  <a:lnTo>
                    <a:pt x="324" y="106"/>
                  </a:lnTo>
                  <a:lnTo>
                    <a:pt x="327" y="103"/>
                  </a:lnTo>
                  <a:lnTo>
                    <a:pt x="328" y="101"/>
                  </a:lnTo>
                  <a:lnTo>
                    <a:pt x="331" y="100"/>
                  </a:lnTo>
                  <a:lnTo>
                    <a:pt x="334" y="99"/>
                  </a:lnTo>
                  <a:lnTo>
                    <a:pt x="337" y="97"/>
                  </a:lnTo>
                  <a:lnTo>
                    <a:pt x="340" y="97"/>
                  </a:lnTo>
                  <a:lnTo>
                    <a:pt x="342" y="97"/>
                  </a:lnTo>
                  <a:lnTo>
                    <a:pt x="345" y="97"/>
                  </a:lnTo>
                  <a:lnTo>
                    <a:pt x="348" y="98"/>
                  </a:lnTo>
                  <a:lnTo>
                    <a:pt x="351" y="100"/>
                  </a:lnTo>
                  <a:lnTo>
                    <a:pt x="354" y="102"/>
                  </a:lnTo>
                  <a:lnTo>
                    <a:pt x="356" y="103"/>
                  </a:lnTo>
                  <a:lnTo>
                    <a:pt x="359" y="104"/>
                  </a:lnTo>
                  <a:lnTo>
                    <a:pt x="362" y="104"/>
                  </a:lnTo>
                  <a:lnTo>
                    <a:pt x="366" y="105"/>
                  </a:lnTo>
                  <a:lnTo>
                    <a:pt x="368" y="106"/>
                  </a:lnTo>
                  <a:lnTo>
                    <a:pt x="371" y="106"/>
                  </a:lnTo>
                  <a:lnTo>
                    <a:pt x="374" y="106"/>
                  </a:lnTo>
                  <a:lnTo>
                    <a:pt x="378" y="105"/>
                  </a:lnTo>
                  <a:lnTo>
                    <a:pt x="381" y="105"/>
                  </a:lnTo>
                  <a:lnTo>
                    <a:pt x="383" y="104"/>
                  </a:lnTo>
                  <a:lnTo>
                    <a:pt x="386" y="103"/>
                  </a:lnTo>
                  <a:lnTo>
                    <a:pt x="389" y="103"/>
                  </a:lnTo>
                  <a:lnTo>
                    <a:pt x="392" y="103"/>
                  </a:lnTo>
                  <a:lnTo>
                    <a:pt x="395" y="102"/>
                  </a:lnTo>
                  <a:lnTo>
                    <a:pt x="397" y="102"/>
                  </a:lnTo>
                  <a:lnTo>
                    <a:pt x="400" y="102"/>
                  </a:lnTo>
                  <a:lnTo>
                    <a:pt x="403" y="102"/>
                  </a:lnTo>
                  <a:lnTo>
                    <a:pt x="406" y="103"/>
                  </a:lnTo>
                  <a:lnTo>
                    <a:pt x="408" y="104"/>
                  </a:lnTo>
                  <a:lnTo>
                    <a:pt x="410" y="107"/>
                  </a:lnTo>
                  <a:lnTo>
                    <a:pt x="413" y="109"/>
                  </a:lnTo>
                  <a:lnTo>
                    <a:pt x="415" y="112"/>
                  </a:lnTo>
                  <a:lnTo>
                    <a:pt x="418" y="114"/>
                  </a:lnTo>
                  <a:lnTo>
                    <a:pt x="421" y="116"/>
                  </a:lnTo>
                  <a:lnTo>
                    <a:pt x="423" y="117"/>
                  </a:lnTo>
                  <a:lnTo>
                    <a:pt x="426" y="118"/>
                  </a:lnTo>
                  <a:lnTo>
                    <a:pt x="430" y="118"/>
                  </a:lnTo>
                  <a:lnTo>
                    <a:pt x="433" y="119"/>
                  </a:lnTo>
                  <a:lnTo>
                    <a:pt x="436" y="121"/>
                  </a:lnTo>
                  <a:lnTo>
                    <a:pt x="437" y="124"/>
                  </a:lnTo>
                  <a:lnTo>
                    <a:pt x="437" y="127"/>
                  </a:lnTo>
                  <a:lnTo>
                    <a:pt x="437" y="130"/>
                  </a:lnTo>
                  <a:lnTo>
                    <a:pt x="436" y="132"/>
                  </a:lnTo>
                  <a:lnTo>
                    <a:pt x="436" y="135"/>
                  </a:lnTo>
                  <a:lnTo>
                    <a:pt x="433" y="138"/>
                  </a:lnTo>
                  <a:lnTo>
                    <a:pt x="433" y="142"/>
                  </a:lnTo>
                  <a:lnTo>
                    <a:pt x="433" y="144"/>
                  </a:lnTo>
                  <a:lnTo>
                    <a:pt x="433" y="147"/>
                  </a:lnTo>
                  <a:lnTo>
                    <a:pt x="435" y="150"/>
                  </a:lnTo>
                  <a:lnTo>
                    <a:pt x="435" y="153"/>
                  </a:lnTo>
                  <a:lnTo>
                    <a:pt x="436" y="156"/>
                  </a:lnTo>
                  <a:lnTo>
                    <a:pt x="436" y="158"/>
                  </a:lnTo>
                  <a:lnTo>
                    <a:pt x="439" y="160"/>
                  </a:lnTo>
                  <a:lnTo>
                    <a:pt x="442" y="161"/>
                  </a:lnTo>
                  <a:lnTo>
                    <a:pt x="445" y="162"/>
                  </a:lnTo>
                  <a:lnTo>
                    <a:pt x="448" y="164"/>
                  </a:lnTo>
                  <a:lnTo>
                    <a:pt x="450" y="164"/>
                  </a:lnTo>
                  <a:lnTo>
                    <a:pt x="453" y="165"/>
                  </a:lnTo>
                  <a:lnTo>
                    <a:pt x="456" y="166"/>
                  </a:lnTo>
                  <a:lnTo>
                    <a:pt x="459" y="168"/>
                  </a:lnTo>
                  <a:lnTo>
                    <a:pt x="462" y="169"/>
                  </a:lnTo>
                  <a:lnTo>
                    <a:pt x="464" y="169"/>
                  </a:lnTo>
                  <a:lnTo>
                    <a:pt x="467" y="169"/>
                  </a:lnTo>
                  <a:lnTo>
                    <a:pt x="469" y="166"/>
                  </a:lnTo>
                  <a:lnTo>
                    <a:pt x="472" y="165"/>
                  </a:lnTo>
                  <a:lnTo>
                    <a:pt x="473" y="162"/>
                  </a:lnTo>
                  <a:lnTo>
                    <a:pt x="476" y="160"/>
                  </a:lnTo>
                  <a:lnTo>
                    <a:pt x="478" y="159"/>
                  </a:lnTo>
                  <a:lnTo>
                    <a:pt x="482" y="159"/>
                  </a:lnTo>
                  <a:lnTo>
                    <a:pt x="485" y="161"/>
                  </a:lnTo>
                  <a:lnTo>
                    <a:pt x="487" y="163"/>
                  </a:lnTo>
                  <a:lnTo>
                    <a:pt x="490" y="166"/>
                  </a:lnTo>
                  <a:lnTo>
                    <a:pt x="492" y="168"/>
                  </a:lnTo>
                  <a:lnTo>
                    <a:pt x="495" y="170"/>
                  </a:lnTo>
                  <a:lnTo>
                    <a:pt x="496" y="173"/>
                  </a:lnTo>
                  <a:lnTo>
                    <a:pt x="499" y="175"/>
                  </a:lnTo>
                  <a:lnTo>
                    <a:pt x="501" y="178"/>
                  </a:lnTo>
                  <a:lnTo>
                    <a:pt x="502" y="181"/>
                  </a:lnTo>
                  <a:lnTo>
                    <a:pt x="504" y="184"/>
                  </a:lnTo>
                  <a:lnTo>
                    <a:pt x="506" y="184"/>
                  </a:lnTo>
                  <a:lnTo>
                    <a:pt x="509" y="184"/>
                  </a:lnTo>
                  <a:lnTo>
                    <a:pt x="512" y="184"/>
                  </a:lnTo>
                  <a:lnTo>
                    <a:pt x="513" y="187"/>
                  </a:lnTo>
                  <a:lnTo>
                    <a:pt x="513" y="190"/>
                  </a:lnTo>
                  <a:lnTo>
                    <a:pt x="513" y="193"/>
                  </a:lnTo>
                  <a:lnTo>
                    <a:pt x="513" y="196"/>
                  </a:lnTo>
                  <a:lnTo>
                    <a:pt x="513" y="198"/>
                  </a:lnTo>
                  <a:lnTo>
                    <a:pt x="513" y="201"/>
                  </a:lnTo>
                  <a:lnTo>
                    <a:pt x="513" y="204"/>
                  </a:lnTo>
                  <a:lnTo>
                    <a:pt x="514" y="208"/>
                  </a:lnTo>
                  <a:lnTo>
                    <a:pt x="515" y="211"/>
                  </a:lnTo>
                  <a:lnTo>
                    <a:pt x="517" y="213"/>
                  </a:lnTo>
                  <a:lnTo>
                    <a:pt x="518" y="216"/>
                  </a:lnTo>
                  <a:lnTo>
                    <a:pt x="521" y="217"/>
                  </a:lnTo>
                  <a:lnTo>
                    <a:pt x="524" y="218"/>
                  </a:lnTo>
                  <a:lnTo>
                    <a:pt x="527" y="219"/>
                  </a:lnTo>
                  <a:lnTo>
                    <a:pt x="530" y="220"/>
                  </a:lnTo>
                  <a:lnTo>
                    <a:pt x="532" y="222"/>
                  </a:lnTo>
                  <a:lnTo>
                    <a:pt x="532" y="224"/>
                  </a:lnTo>
                  <a:lnTo>
                    <a:pt x="532" y="227"/>
                  </a:lnTo>
                  <a:lnTo>
                    <a:pt x="532" y="230"/>
                  </a:lnTo>
                  <a:lnTo>
                    <a:pt x="532" y="233"/>
                  </a:lnTo>
                  <a:lnTo>
                    <a:pt x="531" y="236"/>
                  </a:lnTo>
                  <a:lnTo>
                    <a:pt x="528" y="238"/>
                  </a:lnTo>
                  <a:lnTo>
                    <a:pt x="527" y="240"/>
                  </a:lnTo>
                  <a:lnTo>
                    <a:pt x="524" y="242"/>
                  </a:lnTo>
                  <a:lnTo>
                    <a:pt x="521" y="245"/>
                  </a:lnTo>
                  <a:lnTo>
                    <a:pt x="520" y="248"/>
                  </a:lnTo>
                  <a:lnTo>
                    <a:pt x="520" y="251"/>
                  </a:lnTo>
                  <a:lnTo>
                    <a:pt x="520" y="253"/>
                  </a:lnTo>
                  <a:lnTo>
                    <a:pt x="517" y="254"/>
                  </a:lnTo>
                  <a:lnTo>
                    <a:pt x="515" y="256"/>
                  </a:lnTo>
                  <a:lnTo>
                    <a:pt x="512" y="258"/>
                  </a:lnTo>
                  <a:lnTo>
                    <a:pt x="509" y="259"/>
                  </a:lnTo>
                  <a:lnTo>
                    <a:pt x="506" y="261"/>
                  </a:lnTo>
                  <a:lnTo>
                    <a:pt x="504" y="263"/>
                  </a:lnTo>
                  <a:lnTo>
                    <a:pt x="501" y="265"/>
                  </a:lnTo>
                  <a:lnTo>
                    <a:pt x="497" y="265"/>
                  </a:lnTo>
                  <a:lnTo>
                    <a:pt x="495" y="267"/>
                  </a:lnTo>
                  <a:lnTo>
                    <a:pt x="494" y="270"/>
                  </a:lnTo>
                  <a:lnTo>
                    <a:pt x="494" y="274"/>
                  </a:lnTo>
                  <a:lnTo>
                    <a:pt x="495" y="277"/>
                  </a:lnTo>
                  <a:lnTo>
                    <a:pt x="495" y="279"/>
                  </a:lnTo>
                  <a:lnTo>
                    <a:pt x="497" y="282"/>
                  </a:lnTo>
                  <a:lnTo>
                    <a:pt x="500" y="283"/>
                  </a:lnTo>
                  <a:lnTo>
                    <a:pt x="502" y="286"/>
                  </a:lnTo>
                  <a:lnTo>
                    <a:pt x="504" y="289"/>
                  </a:lnTo>
                  <a:lnTo>
                    <a:pt x="504" y="292"/>
                  </a:lnTo>
                  <a:lnTo>
                    <a:pt x="503" y="294"/>
                  </a:lnTo>
                  <a:lnTo>
                    <a:pt x="500" y="294"/>
                  </a:lnTo>
                  <a:lnTo>
                    <a:pt x="497" y="294"/>
                  </a:lnTo>
                  <a:lnTo>
                    <a:pt x="494" y="294"/>
                  </a:lnTo>
                  <a:lnTo>
                    <a:pt x="491" y="294"/>
                  </a:lnTo>
                  <a:lnTo>
                    <a:pt x="488" y="294"/>
                  </a:lnTo>
                  <a:lnTo>
                    <a:pt x="487" y="297"/>
                  </a:lnTo>
                  <a:lnTo>
                    <a:pt x="487" y="300"/>
                  </a:lnTo>
                  <a:lnTo>
                    <a:pt x="487" y="303"/>
                  </a:lnTo>
                  <a:lnTo>
                    <a:pt x="487" y="305"/>
                  </a:lnTo>
                  <a:lnTo>
                    <a:pt x="487" y="308"/>
                  </a:lnTo>
                  <a:lnTo>
                    <a:pt x="487" y="311"/>
                  </a:lnTo>
                  <a:lnTo>
                    <a:pt x="487" y="314"/>
                  </a:lnTo>
                  <a:lnTo>
                    <a:pt x="483" y="315"/>
                  </a:lnTo>
                  <a:lnTo>
                    <a:pt x="480" y="315"/>
                  </a:lnTo>
                  <a:lnTo>
                    <a:pt x="478" y="318"/>
                  </a:lnTo>
                  <a:lnTo>
                    <a:pt x="477" y="320"/>
                  </a:lnTo>
                  <a:lnTo>
                    <a:pt x="477" y="323"/>
                  </a:lnTo>
                  <a:lnTo>
                    <a:pt x="474" y="323"/>
                  </a:lnTo>
                  <a:lnTo>
                    <a:pt x="471" y="323"/>
                  </a:lnTo>
                  <a:lnTo>
                    <a:pt x="468" y="323"/>
                  </a:lnTo>
                  <a:lnTo>
                    <a:pt x="465" y="324"/>
                  </a:lnTo>
                  <a:lnTo>
                    <a:pt x="463" y="324"/>
                  </a:lnTo>
                  <a:lnTo>
                    <a:pt x="460" y="324"/>
                  </a:lnTo>
                  <a:lnTo>
                    <a:pt x="457" y="324"/>
                  </a:lnTo>
                  <a:lnTo>
                    <a:pt x="454" y="326"/>
                  </a:lnTo>
                  <a:lnTo>
                    <a:pt x="451" y="326"/>
                  </a:lnTo>
                  <a:lnTo>
                    <a:pt x="449" y="328"/>
                  </a:lnTo>
                  <a:lnTo>
                    <a:pt x="448" y="331"/>
                  </a:lnTo>
                  <a:lnTo>
                    <a:pt x="447" y="333"/>
                  </a:lnTo>
                  <a:lnTo>
                    <a:pt x="446" y="336"/>
                  </a:lnTo>
                  <a:lnTo>
                    <a:pt x="443" y="338"/>
                  </a:lnTo>
                  <a:lnTo>
                    <a:pt x="440" y="340"/>
                  </a:lnTo>
                  <a:lnTo>
                    <a:pt x="437" y="341"/>
                  </a:lnTo>
                  <a:lnTo>
                    <a:pt x="436" y="345"/>
                  </a:lnTo>
                  <a:lnTo>
                    <a:pt x="436" y="347"/>
                  </a:lnTo>
                  <a:lnTo>
                    <a:pt x="436" y="350"/>
                  </a:lnTo>
                  <a:lnTo>
                    <a:pt x="436" y="353"/>
                  </a:lnTo>
                  <a:lnTo>
                    <a:pt x="436" y="356"/>
                  </a:lnTo>
                  <a:lnTo>
                    <a:pt x="436" y="359"/>
                  </a:lnTo>
                  <a:lnTo>
                    <a:pt x="436" y="361"/>
                  </a:lnTo>
                  <a:lnTo>
                    <a:pt x="436" y="364"/>
                  </a:lnTo>
                  <a:lnTo>
                    <a:pt x="436" y="367"/>
                  </a:lnTo>
                  <a:lnTo>
                    <a:pt x="442" y="380"/>
                  </a:lnTo>
                  <a:lnTo>
                    <a:pt x="444" y="383"/>
                  </a:lnTo>
                  <a:lnTo>
                    <a:pt x="447" y="385"/>
                  </a:lnTo>
                  <a:lnTo>
                    <a:pt x="449" y="386"/>
                  </a:lnTo>
                  <a:lnTo>
                    <a:pt x="452" y="387"/>
                  </a:lnTo>
                  <a:lnTo>
                    <a:pt x="455" y="388"/>
                  </a:lnTo>
                  <a:lnTo>
                    <a:pt x="456" y="391"/>
                  </a:lnTo>
                  <a:lnTo>
                    <a:pt x="455" y="394"/>
                  </a:lnTo>
                  <a:lnTo>
                    <a:pt x="452" y="396"/>
                  </a:lnTo>
                  <a:lnTo>
                    <a:pt x="450" y="399"/>
                  </a:lnTo>
                  <a:lnTo>
                    <a:pt x="448" y="400"/>
                  </a:lnTo>
                  <a:lnTo>
                    <a:pt x="445" y="401"/>
                  </a:lnTo>
                  <a:lnTo>
                    <a:pt x="442" y="401"/>
                  </a:lnTo>
                  <a:lnTo>
                    <a:pt x="439" y="401"/>
                  </a:lnTo>
                  <a:lnTo>
                    <a:pt x="436" y="401"/>
                  </a:lnTo>
                  <a:lnTo>
                    <a:pt x="433" y="401"/>
                  </a:lnTo>
                  <a:lnTo>
                    <a:pt x="430" y="400"/>
                  </a:lnTo>
                  <a:lnTo>
                    <a:pt x="428" y="397"/>
                  </a:lnTo>
                  <a:lnTo>
                    <a:pt x="427" y="394"/>
                  </a:lnTo>
                  <a:lnTo>
                    <a:pt x="425" y="392"/>
                  </a:lnTo>
                  <a:lnTo>
                    <a:pt x="422" y="390"/>
                  </a:lnTo>
                  <a:lnTo>
                    <a:pt x="419" y="388"/>
                  </a:lnTo>
                  <a:lnTo>
                    <a:pt x="405" y="388"/>
                  </a:lnTo>
                  <a:lnTo>
                    <a:pt x="404" y="391"/>
                  </a:lnTo>
                  <a:lnTo>
                    <a:pt x="404" y="394"/>
                  </a:lnTo>
                  <a:lnTo>
                    <a:pt x="405" y="397"/>
                  </a:lnTo>
                  <a:lnTo>
                    <a:pt x="408" y="398"/>
                  </a:lnTo>
                  <a:lnTo>
                    <a:pt x="409" y="401"/>
                  </a:lnTo>
                  <a:lnTo>
                    <a:pt x="409" y="403"/>
                  </a:lnTo>
                  <a:lnTo>
                    <a:pt x="409" y="406"/>
                  </a:lnTo>
                  <a:lnTo>
                    <a:pt x="408" y="409"/>
                  </a:lnTo>
                  <a:lnTo>
                    <a:pt x="411" y="412"/>
                  </a:lnTo>
                  <a:lnTo>
                    <a:pt x="412" y="413"/>
                  </a:lnTo>
                  <a:lnTo>
                    <a:pt x="413" y="416"/>
                  </a:lnTo>
                  <a:lnTo>
                    <a:pt x="413" y="420"/>
                  </a:lnTo>
                  <a:lnTo>
                    <a:pt x="414" y="423"/>
                  </a:lnTo>
                  <a:lnTo>
                    <a:pt x="415" y="426"/>
                  </a:lnTo>
                  <a:lnTo>
                    <a:pt x="417" y="428"/>
                  </a:lnTo>
                  <a:lnTo>
                    <a:pt x="417" y="431"/>
                  </a:lnTo>
                  <a:lnTo>
                    <a:pt x="417" y="434"/>
                  </a:lnTo>
                  <a:lnTo>
                    <a:pt x="420" y="434"/>
                  </a:lnTo>
                  <a:lnTo>
                    <a:pt x="420" y="437"/>
                  </a:lnTo>
                  <a:lnTo>
                    <a:pt x="418" y="440"/>
                  </a:lnTo>
                  <a:lnTo>
                    <a:pt x="416" y="442"/>
                  </a:lnTo>
                  <a:lnTo>
                    <a:pt x="414" y="445"/>
                  </a:lnTo>
                  <a:lnTo>
                    <a:pt x="412" y="448"/>
                  </a:lnTo>
                  <a:lnTo>
                    <a:pt x="411" y="451"/>
                  </a:lnTo>
                  <a:lnTo>
                    <a:pt x="409" y="453"/>
                  </a:lnTo>
                  <a:lnTo>
                    <a:pt x="408" y="456"/>
                  </a:lnTo>
                  <a:lnTo>
                    <a:pt x="406" y="459"/>
                  </a:lnTo>
                  <a:lnTo>
                    <a:pt x="403" y="461"/>
                  </a:lnTo>
                  <a:lnTo>
                    <a:pt x="401" y="464"/>
                  </a:lnTo>
                  <a:lnTo>
                    <a:pt x="398" y="466"/>
                  </a:lnTo>
                  <a:lnTo>
                    <a:pt x="399" y="469"/>
                  </a:lnTo>
                  <a:lnTo>
                    <a:pt x="395" y="475"/>
                  </a:lnTo>
                  <a:lnTo>
                    <a:pt x="387" y="494"/>
                  </a:lnTo>
                  <a:lnTo>
                    <a:pt x="386" y="497"/>
                  </a:lnTo>
                  <a:lnTo>
                    <a:pt x="386" y="500"/>
                  </a:lnTo>
                  <a:lnTo>
                    <a:pt x="386" y="503"/>
                  </a:lnTo>
                  <a:lnTo>
                    <a:pt x="386" y="506"/>
                  </a:lnTo>
                  <a:lnTo>
                    <a:pt x="383" y="506"/>
                  </a:lnTo>
                  <a:lnTo>
                    <a:pt x="381" y="506"/>
                  </a:lnTo>
                  <a:lnTo>
                    <a:pt x="378" y="507"/>
                  </a:lnTo>
                  <a:lnTo>
                    <a:pt x="374" y="508"/>
                  </a:lnTo>
                  <a:lnTo>
                    <a:pt x="371" y="509"/>
                  </a:lnTo>
                  <a:lnTo>
                    <a:pt x="368" y="510"/>
                  </a:lnTo>
                  <a:lnTo>
                    <a:pt x="366" y="510"/>
                  </a:lnTo>
                  <a:lnTo>
                    <a:pt x="363" y="510"/>
                  </a:lnTo>
                  <a:lnTo>
                    <a:pt x="361" y="507"/>
                  </a:lnTo>
                  <a:lnTo>
                    <a:pt x="359" y="505"/>
                  </a:lnTo>
                  <a:lnTo>
                    <a:pt x="357" y="502"/>
                  </a:lnTo>
                  <a:lnTo>
                    <a:pt x="355" y="499"/>
                  </a:lnTo>
                  <a:lnTo>
                    <a:pt x="354" y="496"/>
                  </a:lnTo>
                  <a:lnTo>
                    <a:pt x="352" y="494"/>
                  </a:lnTo>
                  <a:lnTo>
                    <a:pt x="350" y="491"/>
                  </a:lnTo>
                  <a:lnTo>
                    <a:pt x="349" y="487"/>
                  </a:lnTo>
                  <a:lnTo>
                    <a:pt x="347" y="485"/>
                  </a:lnTo>
                  <a:lnTo>
                    <a:pt x="344" y="482"/>
                  </a:lnTo>
                  <a:lnTo>
                    <a:pt x="341" y="481"/>
                  </a:lnTo>
                  <a:lnTo>
                    <a:pt x="340" y="478"/>
                  </a:lnTo>
                  <a:lnTo>
                    <a:pt x="339" y="475"/>
                  </a:lnTo>
                  <a:lnTo>
                    <a:pt x="338" y="472"/>
                  </a:lnTo>
                  <a:lnTo>
                    <a:pt x="335" y="470"/>
                  </a:lnTo>
                  <a:lnTo>
                    <a:pt x="332" y="469"/>
                  </a:lnTo>
                  <a:lnTo>
                    <a:pt x="329" y="467"/>
                  </a:lnTo>
                  <a:lnTo>
                    <a:pt x="327" y="467"/>
                  </a:lnTo>
                  <a:lnTo>
                    <a:pt x="324" y="466"/>
                  </a:lnTo>
                  <a:lnTo>
                    <a:pt x="322" y="463"/>
                  </a:lnTo>
                  <a:lnTo>
                    <a:pt x="321" y="460"/>
                  </a:lnTo>
                  <a:lnTo>
                    <a:pt x="322" y="457"/>
                  </a:lnTo>
                  <a:lnTo>
                    <a:pt x="324" y="454"/>
                  </a:lnTo>
                  <a:lnTo>
                    <a:pt x="326" y="452"/>
                  </a:lnTo>
                  <a:lnTo>
                    <a:pt x="326" y="449"/>
                  </a:lnTo>
                  <a:lnTo>
                    <a:pt x="327" y="446"/>
                  </a:lnTo>
                  <a:lnTo>
                    <a:pt x="327" y="443"/>
                  </a:lnTo>
                  <a:lnTo>
                    <a:pt x="327" y="440"/>
                  </a:lnTo>
                  <a:lnTo>
                    <a:pt x="327" y="438"/>
                  </a:lnTo>
                  <a:lnTo>
                    <a:pt x="327" y="435"/>
                  </a:lnTo>
                  <a:lnTo>
                    <a:pt x="326" y="432"/>
                  </a:lnTo>
                  <a:lnTo>
                    <a:pt x="326" y="429"/>
                  </a:lnTo>
                  <a:lnTo>
                    <a:pt x="328" y="428"/>
                  </a:lnTo>
                  <a:lnTo>
                    <a:pt x="331" y="428"/>
                  </a:lnTo>
                  <a:lnTo>
                    <a:pt x="334" y="427"/>
                  </a:lnTo>
                  <a:lnTo>
                    <a:pt x="337" y="428"/>
                  </a:lnTo>
                  <a:lnTo>
                    <a:pt x="340" y="429"/>
                  </a:lnTo>
                  <a:lnTo>
                    <a:pt x="342" y="430"/>
                  </a:lnTo>
                  <a:lnTo>
                    <a:pt x="345" y="432"/>
                  </a:lnTo>
                  <a:lnTo>
                    <a:pt x="348" y="431"/>
                  </a:lnTo>
                  <a:lnTo>
                    <a:pt x="349" y="428"/>
                  </a:lnTo>
                  <a:lnTo>
                    <a:pt x="349" y="426"/>
                  </a:lnTo>
                  <a:lnTo>
                    <a:pt x="349" y="423"/>
                  </a:lnTo>
                  <a:lnTo>
                    <a:pt x="349" y="420"/>
                  </a:lnTo>
                  <a:lnTo>
                    <a:pt x="348" y="416"/>
                  </a:lnTo>
                  <a:lnTo>
                    <a:pt x="345" y="413"/>
                  </a:lnTo>
                  <a:lnTo>
                    <a:pt x="342" y="413"/>
                  </a:lnTo>
                  <a:lnTo>
                    <a:pt x="340" y="412"/>
                  </a:lnTo>
                  <a:lnTo>
                    <a:pt x="337" y="409"/>
                  </a:lnTo>
                  <a:lnTo>
                    <a:pt x="335" y="406"/>
                  </a:lnTo>
                  <a:lnTo>
                    <a:pt x="334" y="403"/>
                  </a:lnTo>
                  <a:lnTo>
                    <a:pt x="332" y="387"/>
                  </a:lnTo>
                  <a:lnTo>
                    <a:pt x="332" y="385"/>
                  </a:lnTo>
                  <a:lnTo>
                    <a:pt x="331" y="382"/>
                  </a:lnTo>
                  <a:lnTo>
                    <a:pt x="329" y="379"/>
                  </a:lnTo>
                  <a:lnTo>
                    <a:pt x="327" y="378"/>
                  </a:lnTo>
                  <a:lnTo>
                    <a:pt x="324" y="377"/>
                  </a:lnTo>
                  <a:lnTo>
                    <a:pt x="321" y="375"/>
                  </a:lnTo>
                  <a:lnTo>
                    <a:pt x="319" y="373"/>
                  </a:lnTo>
                  <a:lnTo>
                    <a:pt x="322" y="370"/>
                  </a:lnTo>
                  <a:lnTo>
                    <a:pt x="324" y="368"/>
                  </a:lnTo>
                  <a:lnTo>
                    <a:pt x="326" y="365"/>
                  </a:lnTo>
                  <a:lnTo>
                    <a:pt x="328" y="364"/>
                  </a:lnTo>
                  <a:lnTo>
                    <a:pt x="329" y="361"/>
                  </a:lnTo>
                  <a:lnTo>
                    <a:pt x="331" y="359"/>
                  </a:lnTo>
                  <a:lnTo>
                    <a:pt x="333" y="356"/>
                  </a:lnTo>
                  <a:lnTo>
                    <a:pt x="333" y="353"/>
                  </a:lnTo>
                  <a:lnTo>
                    <a:pt x="333" y="350"/>
                  </a:lnTo>
                  <a:lnTo>
                    <a:pt x="330" y="347"/>
                  </a:lnTo>
                  <a:lnTo>
                    <a:pt x="329" y="346"/>
                  </a:lnTo>
                  <a:lnTo>
                    <a:pt x="330" y="343"/>
                  </a:lnTo>
                  <a:lnTo>
                    <a:pt x="333" y="341"/>
                  </a:lnTo>
                  <a:lnTo>
                    <a:pt x="335" y="338"/>
                  </a:lnTo>
                  <a:lnTo>
                    <a:pt x="335" y="335"/>
                  </a:lnTo>
                  <a:lnTo>
                    <a:pt x="335" y="332"/>
                  </a:lnTo>
                  <a:lnTo>
                    <a:pt x="335" y="330"/>
                  </a:lnTo>
                  <a:lnTo>
                    <a:pt x="334" y="327"/>
                  </a:lnTo>
                  <a:lnTo>
                    <a:pt x="333" y="324"/>
                  </a:lnTo>
                  <a:lnTo>
                    <a:pt x="333" y="321"/>
                  </a:lnTo>
                  <a:lnTo>
                    <a:pt x="335" y="319"/>
                  </a:lnTo>
                  <a:lnTo>
                    <a:pt x="338" y="317"/>
                  </a:lnTo>
                  <a:lnTo>
                    <a:pt x="340" y="315"/>
                  </a:lnTo>
                  <a:lnTo>
                    <a:pt x="341" y="312"/>
                  </a:lnTo>
                  <a:lnTo>
                    <a:pt x="341" y="309"/>
                  </a:lnTo>
                  <a:lnTo>
                    <a:pt x="340" y="306"/>
                  </a:lnTo>
                  <a:lnTo>
                    <a:pt x="338" y="305"/>
                  </a:lnTo>
                  <a:lnTo>
                    <a:pt x="336" y="302"/>
                  </a:lnTo>
                  <a:lnTo>
                    <a:pt x="333" y="299"/>
                  </a:lnTo>
                  <a:lnTo>
                    <a:pt x="330" y="297"/>
                  </a:lnTo>
                  <a:lnTo>
                    <a:pt x="328" y="294"/>
                  </a:lnTo>
                  <a:lnTo>
                    <a:pt x="327" y="292"/>
                  </a:lnTo>
                  <a:lnTo>
                    <a:pt x="324" y="289"/>
                  </a:lnTo>
                  <a:lnTo>
                    <a:pt x="322" y="287"/>
                  </a:lnTo>
                  <a:lnTo>
                    <a:pt x="319" y="284"/>
                  </a:lnTo>
                  <a:lnTo>
                    <a:pt x="316" y="284"/>
                  </a:lnTo>
                  <a:lnTo>
                    <a:pt x="313" y="284"/>
                  </a:lnTo>
                  <a:lnTo>
                    <a:pt x="310" y="284"/>
                  </a:lnTo>
                  <a:lnTo>
                    <a:pt x="307" y="284"/>
                  </a:lnTo>
                  <a:lnTo>
                    <a:pt x="304" y="284"/>
                  </a:lnTo>
                  <a:lnTo>
                    <a:pt x="301" y="284"/>
                  </a:lnTo>
                  <a:lnTo>
                    <a:pt x="299" y="284"/>
                  </a:lnTo>
                  <a:lnTo>
                    <a:pt x="296" y="286"/>
                  </a:lnTo>
                  <a:lnTo>
                    <a:pt x="293" y="288"/>
                  </a:lnTo>
                  <a:lnTo>
                    <a:pt x="290" y="290"/>
                  </a:lnTo>
                  <a:lnTo>
                    <a:pt x="287" y="291"/>
                  </a:lnTo>
                  <a:lnTo>
                    <a:pt x="285" y="292"/>
                  </a:lnTo>
                  <a:lnTo>
                    <a:pt x="282" y="292"/>
                  </a:lnTo>
                  <a:lnTo>
                    <a:pt x="279" y="291"/>
                  </a:lnTo>
                  <a:lnTo>
                    <a:pt x="276" y="291"/>
                  </a:lnTo>
                  <a:lnTo>
                    <a:pt x="273" y="292"/>
                  </a:lnTo>
                  <a:lnTo>
                    <a:pt x="270" y="294"/>
                  </a:lnTo>
                  <a:lnTo>
                    <a:pt x="267" y="294"/>
                  </a:lnTo>
                  <a:lnTo>
                    <a:pt x="264" y="294"/>
                  </a:lnTo>
                  <a:lnTo>
                    <a:pt x="262" y="294"/>
                  </a:lnTo>
                  <a:lnTo>
                    <a:pt x="259" y="294"/>
                  </a:lnTo>
                  <a:lnTo>
                    <a:pt x="256" y="294"/>
                  </a:lnTo>
                  <a:lnTo>
                    <a:pt x="253" y="295"/>
                  </a:lnTo>
                  <a:lnTo>
                    <a:pt x="252" y="298"/>
                  </a:lnTo>
                  <a:lnTo>
                    <a:pt x="251" y="301"/>
                  </a:lnTo>
                  <a:lnTo>
                    <a:pt x="248" y="302"/>
                  </a:lnTo>
                  <a:lnTo>
                    <a:pt x="245" y="302"/>
                  </a:lnTo>
                  <a:lnTo>
                    <a:pt x="243" y="301"/>
                  </a:lnTo>
                  <a:lnTo>
                    <a:pt x="240" y="300"/>
                  </a:lnTo>
                  <a:lnTo>
                    <a:pt x="237" y="299"/>
                  </a:lnTo>
                  <a:lnTo>
                    <a:pt x="234" y="299"/>
                  </a:lnTo>
                  <a:lnTo>
                    <a:pt x="232" y="299"/>
                  </a:lnTo>
                  <a:lnTo>
                    <a:pt x="229" y="299"/>
                  </a:lnTo>
                  <a:lnTo>
                    <a:pt x="226" y="299"/>
                  </a:lnTo>
                  <a:lnTo>
                    <a:pt x="223" y="298"/>
                  </a:lnTo>
                  <a:lnTo>
                    <a:pt x="220" y="297"/>
                  </a:lnTo>
                  <a:lnTo>
                    <a:pt x="218" y="296"/>
                  </a:lnTo>
                  <a:lnTo>
                    <a:pt x="213" y="295"/>
                  </a:lnTo>
                  <a:lnTo>
                    <a:pt x="210" y="295"/>
                  </a:lnTo>
                  <a:lnTo>
                    <a:pt x="207" y="295"/>
                  </a:lnTo>
                  <a:lnTo>
                    <a:pt x="204" y="295"/>
                  </a:lnTo>
                  <a:lnTo>
                    <a:pt x="203" y="296"/>
                  </a:lnTo>
                  <a:lnTo>
                    <a:pt x="199" y="298"/>
                  </a:lnTo>
                  <a:lnTo>
                    <a:pt x="196" y="300"/>
                  </a:lnTo>
                  <a:lnTo>
                    <a:pt x="195" y="303"/>
                  </a:lnTo>
                  <a:lnTo>
                    <a:pt x="194" y="305"/>
                  </a:lnTo>
                  <a:lnTo>
                    <a:pt x="193" y="308"/>
                  </a:lnTo>
                  <a:lnTo>
                    <a:pt x="191" y="308"/>
                  </a:lnTo>
                  <a:lnTo>
                    <a:pt x="188" y="309"/>
                  </a:lnTo>
                  <a:lnTo>
                    <a:pt x="185" y="309"/>
                  </a:lnTo>
                  <a:lnTo>
                    <a:pt x="182" y="309"/>
                  </a:lnTo>
                  <a:lnTo>
                    <a:pt x="179" y="309"/>
                  </a:lnTo>
                  <a:lnTo>
                    <a:pt x="177" y="307"/>
                  </a:lnTo>
                  <a:lnTo>
                    <a:pt x="174" y="306"/>
                  </a:lnTo>
                  <a:lnTo>
                    <a:pt x="171" y="305"/>
                  </a:lnTo>
                  <a:lnTo>
                    <a:pt x="168" y="305"/>
                  </a:lnTo>
                  <a:lnTo>
                    <a:pt x="167" y="302"/>
                  </a:lnTo>
                  <a:lnTo>
                    <a:pt x="170" y="301"/>
                  </a:lnTo>
                  <a:lnTo>
                    <a:pt x="173" y="300"/>
                  </a:lnTo>
                  <a:lnTo>
                    <a:pt x="173" y="297"/>
                  </a:lnTo>
                  <a:lnTo>
                    <a:pt x="172" y="294"/>
                  </a:lnTo>
                  <a:lnTo>
                    <a:pt x="170" y="292"/>
                  </a:lnTo>
                  <a:lnTo>
                    <a:pt x="169" y="289"/>
                  </a:lnTo>
                  <a:lnTo>
                    <a:pt x="169" y="286"/>
                  </a:lnTo>
                  <a:lnTo>
                    <a:pt x="163" y="283"/>
                  </a:lnTo>
                  <a:lnTo>
                    <a:pt x="160" y="283"/>
                  </a:lnTo>
                  <a:lnTo>
                    <a:pt x="156" y="283"/>
                  </a:lnTo>
                  <a:lnTo>
                    <a:pt x="153" y="283"/>
                  </a:lnTo>
                  <a:lnTo>
                    <a:pt x="150" y="283"/>
                  </a:lnTo>
                  <a:lnTo>
                    <a:pt x="134" y="295"/>
                  </a:lnTo>
                  <a:lnTo>
                    <a:pt x="134" y="298"/>
                  </a:lnTo>
                  <a:lnTo>
                    <a:pt x="134" y="301"/>
                  </a:lnTo>
                  <a:lnTo>
                    <a:pt x="133" y="304"/>
                  </a:lnTo>
                  <a:lnTo>
                    <a:pt x="130" y="305"/>
                  </a:lnTo>
                  <a:lnTo>
                    <a:pt x="127" y="307"/>
                  </a:lnTo>
                  <a:lnTo>
                    <a:pt x="125" y="310"/>
                  </a:lnTo>
                  <a:lnTo>
                    <a:pt x="123" y="313"/>
                  </a:lnTo>
                  <a:lnTo>
                    <a:pt x="121" y="314"/>
                  </a:lnTo>
                  <a:lnTo>
                    <a:pt x="118" y="315"/>
                  </a:lnTo>
                  <a:lnTo>
                    <a:pt x="115" y="316"/>
                  </a:lnTo>
                  <a:lnTo>
                    <a:pt x="112" y="317"/>
                  </a:lnTo>
                  <a:lnTo>
                    <a:pt x="109" y="317"/>
                  </a:lnTo>
                  <a:lnTo>
                    <a:pt x="107" y="315"/>
                  </a:lnTo>
                  <a:lnTo>
                    <a:pt x="104" y="312"/>
                  </a:lnTo>
                  <a:lnTo>
                    <a:pt x="101" y="309"/>
                  </a:lnTo>
                  <a:lnTo>
                    <a:pt x="101" y="306"/>
                  </a:lnTo>
                  <a:lnTo>
                    <a:pt x="101" y="304"/>
                  </a:lnTo>
                  <a:lnTo>
                    <a:pt x="99" y="301"/>
                  </a:lnTo>
                  <a:lnTo>
                    <a:pt x="98" y="298"/>
                  </a:lnTo>
                  <a:lnTo>
                    <a:pt x="95" y="297"/>
                  </a:lnTo>
                  <a:lnTo>
                    <a:pt x="92" y="297"/>
                  </a:lnTo>
                  <a:lnTo>
                    <a:pt x="89" y="297"/>
                  </a:lnTo>
                  <a:lnTo>
                    <a:pt x="86" y="297"/>
                  </a:lnTo>
                  <a:lnTo>
                    <a:pt x="83" y="297"/>
                  </a:lnTo>
                  <a:lnTo>
                    <a:pt x="81" y="297"/>
                  </a:lnTo>
                  <a:lnTo>
                    <a:pt x="78" y="297"/>
                  </a:lnTo>
                  <a:lnTo>
                    <a:pt x="75" y="297"/>
                  </a:lnTo>
                  <a:lnTo>
                    <a:pt x="72" y="297"/>
                  </a:lnTo>
                  <a:lnTo>
                    <a:pt x="69" y="297"/>
                  </a:lnTo>
                  <a:lnTo>
                    <a:pt x="67" y="297"/>
                  </a:lnTo>
                  <a:lnTo>
                    <a:pt x="64" y="297"/>
                  </a:lnTo>
                  <a:lnTo>
                    <a:pt x="61" y="297"/>
                  </a:lnTo>
                  <a:lnTo>
                    <a:pt x="58" y="296"/>
                  </a:lnTo>
                  <a:lnTo>
                    <a:pt x="56" y="293"/>
                  </a:lnTo>
                  <a:lnTo>
                    <a:pt x="54" y="292"/>
                  </a:lnTo>
                  <a:lnTo>
                    <a:pt x="52" y="289"/>
                  </a:lnTo>
                  <a:lnTo>
                    <a:pt x="49" y="288"/>
                  </a:lnTo>
                  <a:lnTo>
                    <a:pt x="47" y="284"/>
                  </a:lnTo>
                  <a:lnTo>
                    <a:pt x="44" y="284"/>
                  </a:lnTo>
                  <a:lnTo>
                    <a:pt x="41" y="283"/>
                  </a:lnTo>
                  <a:lnTo>
                    <a:pt x="38" y="282"/>
                  </a:lnTo>
                  <a:lnTo>
                    <a:pt x="35" y="281"/>
                  </a:lnTo>
                  <a:lnTo>
                    <a:pt x="32" y="279"/>
                  </a:lnTo>
                  <a:lnTo>
                    <a:pt x="29" y="279"/>
                  </a:lnTo>
                  <a:lnTo>
                    <a:pt x="27" y="279"/>
                  </a:lnTo>
                  <a:lnTo>
                    <a:pt x="24" y="278"/>
                  </a:lnTo>
                  <a:lnTo>
                    <a:pt x="21" y="277"/>
                  </a:lnTo>
                  <a:lnTo>
                    <a:pt x="18" y="275"/>
                  </a:lnTo>
                  <a:lnTo>
                    <a:pt x="15" y="274"/>
                  </a:lnTo>
                  <a:lnTo>
                    <a:pt x="13" y="272"/>
                  </a:lnTo>
                  <a:lnTo>
                    <a:pt x="10" y="269"/>
                  </a:lnTo>
                  <a:lnTo>
                    <a:pt x="7" y="269"/>
                  </a:lnTo>
                  <a:lnTo>
                    <a:pt x="5" y="265"/>
                  </a:lnTo>
                  <a:lnTo>
                    <a:pt x="5" y="263"/>
                  </a:lnTo>
                  <a:lnTo>
                    <a:pt x="5" y="260"/>
                  </a:lnTo>
                  <a:lnTo>
                    <a:pt x="4" y="257"/>
                  </a:lnTo>
                  <a:lnTo>
                    <a:pt x="3" y="254"/>
                  </a:lnTo>
                  <a:lnTo>
                    <a:pt x="3" y="251"/>
                  </a:lnTo>
                  <a:lnTo>
                    <a:pt x="4" y="249"/>
                  </a:lnTo>
                  <a:lnTo>
                    <a:pt x="6" y="246"/>
                  </a:lnTo>
                  <a:lnTo>
                    <a:pt x="8" y="243"/>
                  </a:lnTo>
                  <a:lnTo>
                    <a:pt x="8" y="240"/>
                  </a:lnTo>
                  <a:lnTo>
                    <a:pt x="9" y="238"/>
                  </a:lnTo>
                  <a:lnTo>
                    <a:pt x="6" y="236"/>
                  </a:lnTo>
                  <a:lnTo>
                    <a:pt x="3" y="235"/>
                  </a:lnTo>
                  <a:lnTo>
                    <a:pt x="0" y="234"/>
                  </a:lnTo>
                  <a:lnTo>
                    <a:pt x="0" y="231"/>
                  </a:lnTo>
                  <a:lnTo>
                    <a:pt x="2" y="230"/>
                  </a:lnTo>
                  <a:lnTo>
                    <a:pt x="5" y="228"/>
                  </a:lnTo>
                  <a:lnTo>
                    <a:pt x="8" y="226"/>
                  </a:lnTo>
                  <a:lnTo>
                    <a:pt x="11" y="225"/>
                  </a:lnTo>
                  <a:lnTo>
                    <a:pt x="14" y="224"/>
                  </a:lnTo>
                  <a:lnTo>
                    <a:pt x="16" y="222"/>
                  </a:lnTo>
                  <a:lnTo>
                    <a:pt x="18" y="219"/>
                  </a:lnTo>
                  <a:lnTo>
                    <a:pt x="17" y="216"/>
                  </a:lnTo>
                  <a:lnTo>
                    <a:pt x="15" y="213"/>
                  </a:lnTo>
                  <a:lnTo>
                    <a:pt x="13" y="212"/>
                  </a:lnTo>
                  <a:lnTo>
                    <a:pt x="11" y="209"/>
                  </a:lnTo>
                  <a:lnTo>
                    <a:pt x="9" y="206"/>
                  </a:lnTo>
                  <a:lnTo>
                    <a:pt x="10" y="203"/>
                  </a:lnTo>
                  <a:lnTo>
                    <a:pt x="13" y="203"/>
                  </a:lnTo>
                  <a:lnTo>
                    <a:pt x="15" y="203"/>
                  </a:lnTo>
                  <a:lnTo>
                    <a:pt x="18" y="201"/>
                  </a:lnTo>
                  <a:lnTo>
                    <a:pt x="21" y="199"/>
                  </a:lnTo>
                  <a:lnTo>
                    <a:pt x="24" y="198"/>
                  </a:lnTo>
                  <a:lnTo>
                    <a:pt x="26" y="195"/>
                  </a:lnTo>
                  <a:lnTo>
                    <a:pt x="28" y="196"/>
                  </a:lnTo>
                  <a:lnTo>
                    <a:pt x="29" y="193"/>
                  </a:lnTo>
                  <a:lnTo>
                    <a:pt x="30" y="190"/>
                  </a:lnTo>
                  <a:lnTo>
                    <a:pt x="30" y="187"/>
                  </a:lnTo>
                  <a:lnTo>
                    <a:pt x="30" y="184"/>
                  </a:lnTo>
                  <a:lnTo>
                    <a:pt x="30" y="182"/>
                  </a:lnTo>
                  <a:lnTo>
                    <a:pt x="29" y="179"/>
                  </a:lnTo>
                  <a:lnTo>
                    <a:pt x="29" y="176"/>
                  </a:lnTo>
                  <a:lnTo>
                    <a:pt x="29" y="173"/>
                  </a:lnTo>
                  <a:lnTo>
                    <a:pt x="30" y="170"/>
                  </a:lnTo>
                  <a:lnTo>
                    <a:pt x="31" y="168"/>
                  </a:lnTo>
                  <a:lnTo>
                    <a:pt x="32" y="165"/>
                  </a:lnTo>
                  <a:lnTo>
                    <a:pt x="34" y="162"/>
                  </a:lnTo>
                  <a:lnTo>
                    <a:pt x="37" y="160"/>
                  </a:lnTo>
                  <a:lnTo>
                    <a:pt x="38" y="157"/>
                  </a:lnTo>
                  <a:lnTo>
                    <a:pt x="37" y="155"/>
                  </a:lnTo>
                  <a:lnTo>
                    <a:pt x="33" y="153"/>
                  </a:lnTo>
                  <a:lnTo>
                    <a:pt x="32" y="150"/>
                  </a:lnTo>
                  <a:lnTo>
                    <a:pt x="30" y="147"/>
                  </a:lnTo>
                  <a:lnTo>
                    <a:pt x="30" y="144"/>
                  </a:lnTo>
                  <a:lnTo>
                    <a:pt x="30" y="142"/>
                  </a:lnTo>
                  <a:lnTo>
                    <a:pt x="30" y="138"/>
                  </a:lnTo>
                  <a:lnTo>
                    <a:pt x="30" y="135"/>
                  </a:lnTo>
                  <a:lnTo>
                    <a:pt x="30" y="132"/>
                  </a:lnTo>
                  <a:lnTo>
                    <a:pt x="30" y="130"/>
                  </a:lnTo>
                  <a:lnTo>
                    <a:pt x="30" y="127"/>
                  </a:lnTo>
                  <a:lnTo>
                    <a:pt x="30" y="124"/>
                  </a:lnTo>
                  <a:lnTo>
                    <a:pt x="33" y="123"/>
                  </a:lnTo>
                  <a:lnTo>
                    <a:pt x="37" y="123"/>
                  </a:lnTo>
                  <a:lnTo>
                    <a:pt x="40" y="123"/>
                  </a:lnTo>
                  <a:lnTo>
                    <a:pt x="50" y="114"/>
                  </a:lnTo>
                  <a:lnTo>
                    <a:pt x="47" y="115"/>
                  </a:lnTo>
                  <a:lnTo>
                    <a:pt x="44" y="113"/>
                  </a:lnTo>
                  <a:lnTo>
                    <a:pt x="41" y="110"/>
                  </a:lnTo>
                  <a:lnTo>
                    <a:pt x="41" y="107"/>
                  </a:lnTo>
                  <a:lnTo>
                    <a:pt x="40" y="104"/>
                  </a:lnTo>
                  <a:lnTo>
                    <a:pt x="37" y="102"/>
                  </a:lnTo>
                  <a:lnTo>
                    <a:pt x="40" y="102"/>
                  </a:lnTo>
                  <a:lnTo>
                    <a:pt x="42" y="103"/>
                  </a:lnTo>
                  <a:lnTo>
                    <a:pt x="46" y="103"/>
                  </a:lnTo>
                  <a:lnTo>
                    <a:pt x="49" y="100"/>
                  </a:lnTo>
                  <a:lnTo>
                    <a:pt x="50" y="96"/>
                  </a:lnTo>
                  <a:lnTo>
                    <a:pt x="53" y="95"/>
                  </a:lnTo>
                  <a:lnTo>
                    <a:pt x="55" y="96"/>
                  </a:lnTo>
                  <a:lnTo>
                    <a:pt x="56" y="99"/>
                  </a:lnTo>
                  <a:lnTo>
                    <a:pt x="59" y="101"/>
                  </a:lnTo>
                  <a:lnTo>
                    <a:pt x="61" y="103"/>
                  </a:lnTo>
                  <a:lnTo>
                    <a:pt x="58" y="104"/>
                  </a:lnTo>
                  <a:lnTo>
                    <a:pt x="55" y="106"/>
                  </a:lnTo>
                  <a:lnTo>
                    <a:pt x="54" y="109"/>
                  </a:lnTo>
                  <a:lnTo>
                    <a:pt x="53" y="112"/>
                  </a:lnTo>
                  <a:lnTo>
                    <a:pt x="55" y="114"/>
                  </a:lnTo>
                  <a:lnTo>
                    <a:pt x="58" y="115"/>
                  </a:lnTo>
                  <a:lnTo>
                    <a:pt x="61" y="115"/>
                  </a:lnTo>
                  <a:lnTo>
                    <a:pt x="64" y="115"/>
                  </a:lnTo>
                  <a:lnTo>
                    <a:pt x="67" y="115"/>
                  </a:lnTo>
                  <a:lnTo>
                    <a:pt x="69" y="114"/>
                  </a:lnTo>
                  <a:lnTo>
                    <a:pt x="72" y="112"/>
                  </a:lnTo>
                  <a:lnTo>
                    <a:pt x="75" y="111"/>
                  </a:lnTo>
                  <a:lnTo>
                    <a:pt x="78" y="111"/>
                  </a:lnTo>
                  <a:lnTo>
                    <a:pt x="81" y="111"/>
                  </a:lnTo>
                  <a:lnTo>
                    <a:pt x="83" y="111"/>
                  </a:lnTo>
                  <a:lnTo>
                    <a:pt x="85" y="114"/>
                  </a:lnTo>
                  <a:lnTo>
                    <a:pt x="86" y="116"/>
                  </a:lnTo>
                  <a:lnTo>
                    <a:pt x="83" y="116"/>
                  </a:lnTo>
                  <a:lnTo>
                    <a:pt x="81" y="116"/>
                  </a:lnTo>
                  <a:lnTo>
                    <a:pt x="78" y="116"/>
                  </a:lnTo>
                  <a:lnTo>
                    <a:pt x="75" y="117"/>
                  </a:lnTo>
                  <a:lnTo>
                    <a:pt x="75" y="120"/>
                  </a:lnTo>
                  <a:lnTo>
                    <a:pt x="72" y="121"/>
                  </a:lnTo>
                  <a:lnTo>
                    <a:pt x="70" y="124"/>
                  </a:lnTo>
                  <a:lnTo>
                    <a:pt x="70" y="127"/>
                  </a:lnTo>
                  <a:lnTo>
                    <a:pt x="70" y="130"/>
                  </a:lnTo>
                  <a:lnTo>
                    <a:pt x="72" y="132"/>
                  </a:lnTo>
                  <a:lnTo>
                    <a:pt x="72" y="135"/>
                  </a:lnTo>
                  <a:lnTo>
                    <a:pt x="70" y="138"/>
                  </a:lnTo>
                  <a:lnTo>
                    <a:pt x="69" y="142"/>
                  </a:lnTo>
                  <a:lnTo>
                    <a:pt x="71" y="144"/>
                  </a:lnTo>
                  <a:lnTo>
                    <a:pt x="74" y="146"/>
                  </a:lnTo>
                  <a:lnTo>
                    <a:pt x="75" y="149"/>
                  </a:lnTo>
                  <a:lnTo>
                    <a:pt x="74" y="152"/>
                  </a:lnTo>
                  <a:lnTo>
                    <a:pt x="71" y="153"/>
                  </a:lnTo>
                  <a:lnTo>
                    <a:pt x="68" y="153"/>
                  </a:lnTo>
                  <a:lnTo>
                    <a:pt x="66" y="153"/>
                  </a:lnTo>
                  <a:lnTo>
                    <a:pt x="63" y="153"/>
                  </a:lnTo>
                  <a:lnTo>
                    <a:pt x="60" y="155"/>
                  </a:lnTo>
                  <a:lnTo>
                    <a:pt x="57" y="157"/>
                  </a:lnTo>
                  <a:lnTo>
                    <a:pt x="55" y="159"/>
                  </a:lnTo>
                  <a:lnTo>
                    <a:pt x="55" y="162"/>
                  </a:lnTo>
                  <a:lnTo>
                    <a:pt x="56" y="165"/>
                  </a:lnTo>
                  <a:lnTo>
                    <a:pt x="59" y="167"/>
                  </a:lnTo>
                  <a:lnTo>
                    <a:pt x="62" y="168"/>
                  </a:lnTo>
                  <a:lnTo>
                    <a:pt x="65" y="168"/>
                  </a:lnTo>
                  <a:lnTo>
                    <a:pt x="68" y="168"/>
                  </a:lnTo>
                  <a:lnTo>
                    <a:pt x="70" y="167"/>
                  </a:lnTo>
                  <a:lnTo>
                    <a:pt x="73" y="167"/>
                  </a:lnTo>
                  <a:lnTo>
                    <a:pt x="76" y="167"/>
                  </a:lnTo>
                  <a:lnTo>
                    <a:pt x="79" y="168"/>
                  </a:lnTo>
                  <a:lnTo>
                    <a:pt x="82" y="168"/>
                  </a:lnTo>
                  <a:lnTo>
                    <a:pt x="84" y="168"/>
                  </a:lnTo>
                  <a:lnTo>
                    <a:pt x="86" y="165"/>
                  </a:lnTo>
                  <a:lnTo>
                    <a:pt x="88" y="162"/>
                  </a:lnTo>
                  <a:lnTo>
                    <a:pt x="89" y="159"/>
                  </a:lnTo>
                  <a:lnTo>
                    <a:pt x="91" y="157"/>
                  </a:lnTo>
                  <a:lnTo>
                    <a:pt x="94" y="154"/>
                  </a:lnTo>
                  <a:lnTo>
                    <a:pt x="95" y="151"/>
                  </a:lnTo>
                  <a:lnTo>
                    <a:pt x="98" y="149"/>
                  </a:lnTo>
                  <a:lnTo>
                    <a:pt x="101" y="147"/>
                  </a:lnTo>
                  <a:lnTo>
                    <a:pt x="104" y="145"/>
                  </a:lnTo>
                  <a:lnTo>
                    <a:pt x="107" y="145"/>
                  </a:lnTo>
                  <a:lnTo>
                    <a:pt x="109" y="145"/>
                  </a:lnTo>
                  <a:lnTo>
                    <a:pt x="112" y="145"/>
                  </a:lnTo>
                  <a:lnTo>
                    <a:pt x="115" y="147"/>
                  </a:lnTo>
                  <a:lnTo>
                    <a:pt x="118" y="149"/>
                  </a:lnTo>
                  <a:lnTo>
                    <a:pt x="121" y="151"/>
                  </a:lnTo>
                  <a:lnTo>
                    <a:pt x="146" y="149"/>
                  </a:lnTo>
                  <a:lnTo>
                    <a:pt x="149" y="147"/>
                  </a:lnTo>
                  <a:lnTo>
                    <a:pt x="150" y="144"/>
                  </a:lnTo>
                  <a:lnTo>
                    <a:pt x="150" y="142"/>
                  </a:lnTo>
                  <a:lnTo>
                    <a:pt x="148" y="138"/>
                  </a:lnTo>
                  <a:lnTo>
                    <a:pt x="146" y="137"/>
                  </a:lnTo>
                  <a:lnTo>
                    <a:pt x="142" y="137"/>
                  </a:lnTo>
                  <a:lnTo>
                    <a:pt x="139" y="135"/>
                  </a:lnTo>
                  <a:lnTo>
                    <a:pt x="137" y="132"/>
                  </a:lnTo>
                  <a:lnTo>
                    <a:pt x="140" y="130"/>
                  </a:lnTo>
                  <a:lnTo>
                    <a:pt x="143" y="130"/>
                  </a:lnTo>
                  <a:lnTo>
                    <a:pt x="146" y="130"/>
                  </a:lnTo>
                  <a:lnTo>
                    <a:pt x="149" y="130"/>
                  </a:lnTo>
                  <a:lnTo>
                    <a:pt x="151" y="130"/>
                  </a:lnTo>
                  <a:lnTo>
                    <a:pt x="153" y="127"/>
                  </a:lnTo>
                  <a:lnTo>
                    <a:pt x="153" y="124"/>
                  </a:lnTo>
                  <a:lnTo>
                    <a:pt x="153" y="121"/>
                  </a:lnTo>
                  <a:lnTo>
                    <a:pt x="153" y="118"/>
                  </a:lnTo>
                  <a:lnTo>
                    <a:pt x="150" y="116"/>
                  </a:lnTo>
                  <a:lnTo>
                    <a:pt x="150" y="113"/>
                  </a:lnTo>
                  <a:lnTo>
                    <a:pt x="149" y="110"/>
                  </a:lnTo>
                  <a:lnTo>
                    <a:pt x="149" y="107"/>
                  </a:lnTo>
                  <a:lnTo>
                    <a:pt x="150" y="104"/>
                  </a:lnTo>
                  <a:lnTo>
                    <a:pt x="151" y="102"/>
                  </a:lnTo>
                  <a:lnTo>
                    <a:pt x="155" y="101"/>
                  </a:lnTo>
                  <a:lnTo>
                    <a:pt x="158" y="99"/>
                  </a:lnTo>
                  <a:lnTo>
                    <a:pt x="161" y="98"/>
                  </a:lnTo>
                  <a:lnTo>
                    <a:pt x="164" y="98"/>
                  </a:lnTo>
                  <a:lnTo>
                    <a:pt x="166" y="99"/>
                  </a:lnTo>
                  <a:lnTo>
                    <a:pt x="169" y="99"/>
                  </a:lnTo>
                  <a:lnTo>
                    <a:pt x="172" y="99"/>
                  </a:lnTo>
                  <a:lnTo>
                    <a:pt x="175" y="97"/>
                  </a:lnTo>
                  <a:lnTo>
                    <a:pt x="176" y="94"/>
                  </a:lnTo>
                  <a:lnTo>
                    <a:pt x="177" y="91"/>
                  </a:lnTo>
                  <a:lnTo>
                    <a:pt x="177" y="89"/>
                  </a:lnTo>
                  <a:lnTo>
                    <a:pt x="177" y="86"/>
                  </a:lnTo>
                  <a:lnTo>
                    <a:pt x="177" y="83"/>
                  </a:lnTo>
                  <a:lnTo>
                    <a:pt x="178" y="80"/>
                  </a:lnTo>
                  <a:lnTo>
                    <a:pt x="179" y="76"/>
                  </a:lnTo>
                  <a:lnTo>
                    <a:pt x="179" y="74"/>
                  </a:lnTo>
                  <a:lnTo>
                    <a:pt x="177" y="72"/>
                  </a:lnTo>
                  <a:lnTo>
                    <a:pt x="174" y="72"/>
                  </a:lnTo>
                  <a:lnTo>
                    <a:pt x="171" y="71"/>
                  </a:lnTo>
                  <a:lnTo>
                    <a:pt x="168" y="69"/>
                  </a:lnTo>
                  <a:lnTo>
                    <a:pt x="166" y="71"/>
                  </a:lnTo>
                  <a:lnTo>
                    <a:pt x="164" y="74"/>
                  </a:lnTo>
                  <a:lnTo>
                    <a:pt x="161" y="76"/>
                  </a:lnTo>
                  <a:lnTo>
                    <a:pt x="158" y="78"/>
                  </a:lnTo>
                  <a:lnTo>
                    <a:pt x="156" y="78"/>
                  </a:lnTo>
                  <a:lnTo>
                    <a:pt x="153" y="78"/>
                  </a:lnTo>
                  <a:lnTo>
                    <a:pt x="150" y="78"/>
                  </a:lnTo>
                  <a:lnTo>
                    <a:pt x="147" y="76"/>
                  </a:lnTo>
                  <a:lnTo>
                    <a:pt x="144" y="74"/>
                  </a:lnTo>
                  <a:lnTo>
                    <a:pt x="141" y="72"/>
                  </a:lnTo>
                  <a:lnTo>
                    <a:pt x="138" y="72"/>
                  </a:lnTo>
                  <a:lnTo>
                    <a:pt x="136" y="71"/>
                  </a:lnTo>
                  <a:lnTo>
                    <a:pt x="133" y="69"/>
                  </a:lnTo>
                  <a:lnTo>
                    <a:pt x="130" y="69"/>
                  </a:lnTo>
                  <a:lnTo>
                    <a:pt x="127" y="67"/>
                  </a:lnTo>
                  <a:lnTo>
                    <a:pt x="125" y="64"/>
                  </a:lnTo>
                  <a:lnTo>
                    <a:pt x="125" y="62"/>
                  </a:lnTo>
                  <a:lnTo>
                    <a:pt x="124" y="59"/>
                  </a:lnTo>
                  <a:lnTo>
                    <a:pt x="124" y="56"/>
                  </a:lnTo>
                  <a:lnTo>
                    <a:pt x="124" y="53"/>
                  </a:lnTo>
                  <a:lnTo>
                    <a:pt x="127" y="52"/>
                  </a:lnTo>
                  <a:lnTo>
                    <a:pt x="130" y="50"/>
                  </a:lnTo>
                  <a:lnTo>
                    <a:pt x="129" y="47"/>
                  </a:lnTo>
                  <a:lnTo>
                    <a:pt x="136" y="47"/>
                  </a:lnTo>
                  <a:lnTo>
                    <a:pt x="138" y="45"/>
                  </a:lnTo>
                  <a:lnTo>
                    <a:pt x="139" y="42"/>
                  </a:lnTo>
                  <a:lnTo>
                    <a:pt x="141" y="39"/>
                  </a:lnTo>
                  <a:lnTo>
                    <a:pt x="144" y="38"/>
                  </a:lnTo>
                  <a:lnTo>
                    <a:pt x="147" y="37"/>
                  </a:lnTo>
                  <a:lnTo>
                    <a:pt x="150" y="36"/>
                  </a:lnTo>
                  <a:lnTo>
                    <a:pt x="153" y="36"/>
                  </a:lnTo>
                  <a:lnTo>
                    <a:pt x="156" y="36"/>
                  </a:lnTo>
                  <a:lnTo>
                    <a:pt x="158" y="34"/>
                  </a:lnTo>
                  <a:lnTo>
                    <a:pt x="161" y="34"/>
                  </a:lnTo>
                  <a:lnTo>
                    <a:pt x="164" y="32"/>
                  </a:lnTo>
                  <a:lnTo>
                    <a:pt x="167" y="30"/>
                  </a:lnTo>
                  <a:lnTo>
                    <a:pt x="170" y="28"/>
                  </a:lnTo>
                  <a:lnTo>
                    <a:pt x="172" y="25"/>
                  </a:lnTo>
                  <a:lnTo>
                    <a:pt x="174" y="22"/>
                  </a:lnTo>
                  <a:lnTo>
                    <a:pt x="177" y="22"/>
                  </a:lnTo>
                  <a:lnTo>
                    <a:pt x="179" y="21"/>
                  </a:lnTo>
                  <a:lnTo>
                    <a:pt x="182" y="21"/>
                  </a:lnTo>
                  <a:lnTo>
                    <a:pt x="185" y="19"/>
                  </a:lnTo>
                  <a:lnTo>
                    <a:pt x="186" y="16"/>
                  </a:lnTo>
                  <a:lnTo>
                    <a:pt x="188" y="13"/>
                  </a:lnTo>
                  <a:lnTo>
                    <a:pt x="190" y="10"/>
                  </a:lnTo>
                  <a:lnTo>
                    <a:pt x="192" y="9"/>
                  </a:lnTo>
                  <a:lnTo>
                    <a:pt x="195" y="8"/>
                  </a:lnTo>
                  <a:lnTo>
                    <a:pt x="198" y="8"/>
                  </a:lnTo>
                  <a:lnTo>
                    <a:pt x="201" y="8"/>
                  </a:lnTo>
                  <a:lnTo>
                    <a:pt x="204" y="8"/>
                  </a:lnTo>
                  <a:lnTo>
                    <a:pt x="207" y="6"/>
                  </a:lnTo>
                  <a:lnTo>
                    <a:pt x="210" y="5"/>
                  </a:lnTo>
                  <a:lnTo>
                    <a:pt x="213" y="0"/>
                  </a:lnTo>
                  <a:close/>
                </a:path>
              </a:pathLst>
            </a:custGeom>
            <a:solidFill>
              <a:srgbClr val="FFCC00"/>
            </a:solidFill>
            <a:ln w="9525">
              <a:noFill/>
              <a:round/>
              <a:headEnd/>
              <a:tailEnd/>
            </a:ln>
          </p:spPr>
          <p:txBody>
            <a:bodyPr/>
            <a:lstStyle/>
            <a:p>
              <a:endParaRPr lang="en-US"/>
            </a:p>
          </p:txBody>
        </p:sp>
        <p:sp>
          <p:nvSpPr>
            <p:cNvPr id="44065" name="Freeform 31"/>
            <p:cNvSpPr>
              <a:spLocks/>
            </p:cNvSpPr>
            <p:nvPr/>
          </p:nvSpPr>
          <p:spPr bwMode="auto">
            <a:xfrm>
              <a:off x="4741" y="1499"/>
              <a:ext cx="344" cy="429"/>
            </a:xfrm>
            <a:custGeom>
              <a:avLst/>
              <a:gdLst>
                <a:gd name="T0" fmla="*/ 7 w 373"/>
                <a:gd name="T1" fmla="*/ 14 h 429"/>
                <a:gd name="T2" fmla="*/ 10 w 373"/>
                <a:gd name="T3" fmla="*/ 31 h 429"/>
                <a:gd name="T4" fmla="*/ 11 w 373"/>
                <a:gd name="T5" fmla="*/ 45 h 429"/>
                <a:gd name="T6" fmla="*/ 13 w 373"/>
                <a:gd name="T7" fmla="*/ 58 h 429"/>
                <a:gd name="T8" fmla="*/ 13 w 373"/>
                <a:gd name="T9" fmla="*/ 71 h 429"/>
                <a:gd name="T10" fmla="*/ 12 w 373"/>
                <a:gd name="T11" fmla="*/ 92 h 429"/>
                <a:gd name="T12" fmla="*/ 11 w 373"/>
                <a:gd name="T13" fmla="*/ 121 h 429"/>
                <a:gd name="T14" fmla="*/ 11 w 373"/>
                <a:gd name="T15" fmla="*/ 144 h 429"/>
                <a:gd name="T16" fmla="*/ 13 w 373"/>
                <a:gd name="T17" fmla="*/ 152 h 429"/>
                <a:gd name="T18" fmla="*/ 16 w 373"/>
                <a:gd name="T19" fmla="*/ 187 h 429"/>
                <a:gd name="T20" fmla="*/ 17 w 373"/>
                <a:gd name="T21" fmla="*/ 205 h 429"/>
                <a:gd name="T22" fmla="*/ 18 w 373"/>
                <a:gd name="T23" fmla="*/ 213 h 429"/>
                <a:gd name="T24" fmla="*/ 21 w 373"/>
                <a:gd name="T25" fmla="*/ 223 h 429"/>
                <a:gd name="T26" fmla="*/ 23 w 373"/>
                <a:gd name="T27" fmla="*/ 223 h 429"/>
                <a:gd name="T28" fmla="*/ 25 w 373"/>
                <a:gd name="T29" fmla="*/ 240 h 429"/>
                <a:gd name="T30" fmla="*/ 25 w 373"/>
                <a:gd name="T31" fmla="*/ 270 h 429"/>
                <a:gd name="T32" fmla="*/ 25 w 373"/>
                <a:gd name="T33" fmla="*/ 289 h 429"/>
                <a:gd name="T34" fmla="*/ 26 w 373"/>
                <a:gd name="T35" fmla="*/ 306 h 429"/>
                <a:gd name="T36" fmla="*/ 25 w 373"/>
                <a:gd name="T37" fmla="*/ 314 h 429"/>
                <a:gd name="T38" fmla="*/ 24 w 373"/>
                <a:gd name="T39" fmla="*/ 339 h 429"/>
                <a:gd name="T40" fmla="*/ 22 w 373"/>
                <a:gd name="T41" fmla="*/ 353 h 429"/>
                <a:gd name="T42" fmla="*/ 22 w 373"/>
                <a:gd name="T43" fmla="*/ 383 h 429"/>
                <a:gd name="T44" fmla="*/ 21 w 373"/>
                <a:gd name="T45" fmla="*/ 423 h 429"/>
                <a:gd name="T46" fmla="*/ 19 w 373"/>
                <a:gd name="T47" fmla="*/ 422 h 429"/>
                <a:gd name="T48" fmla="*/ 18 w 373"/>
                <a:gd name="T49" fmla="*/ 408 h 429"/>
                <a:gd name="T50" fmla="*/ 18 w 373"/>
                <a:gd name="T51" fmla="*/ 382 h 429"/>
                <a:gd name="T52" fmla="*/ 17 w 373"/>
                <a:gd name="T53" fmla="*/ 361 h 429"/>
                <a:gd name="T54" fmla="*/ 14 w 373"/>
                <a:gd name="T55" fmla="*/ 361 h 429"/>
                <a:gd name="T56" fmla="*/ 12 w 373"/>
                <a:gd name="T57" fmla="*/ 369 h 429"/>
                <a:gd name="T58" fmla="*/ 11 w 373"/>
                <a:gd name="T59" fmla="*/ 355 h 429"/>
                <a:gd name="T60" fmla="*/ 11 w 373"/>
                <a:gd name="T61" fmla="*/ 341 h 429"/>
                <a:gd name="T62" fmla="*/ 9 w 373"/>
                <a:gd name="T63" fmla="*/ 351 h 429"/>
                <a:gd name="T64" fmla="*/ 7 w 373"/>
                <a:gd name="T65" fmla="*/ 344 h 429"/>
                <a:gd name="T66" fmla="*/ 6 w 373"/>
                <a:gd name="T67" fmla="*/ 355 h 429"/>
                <a:gd name="T68" fmla="*/ 6 w 373"/>
                <a:gd name="T69" fmla="*/ 342 h 429"/>
                <a:gd name="T70" fmla="*/ 6 w 373"/>
                <a:gd name="T71" fmla="*/ 368 h 429"/>
                <a:gd name="T72" fmla="*/ 6 w 373"/>
                <a:gd name="T73" fmla="*/ 400 h 429"/>
                <a:gd name="T74" fmla="*/ 6 w 373"/>
                <a:gd name="T75" fmla="*/ 401 h 429"/>
                <a:gd name="T76" fmla="*/ 6 w 373"/>
                <a:gd name="T77" fmla="*/ 391 h 429"/>
                <a:gd name="T78" fmla="*/ 6 w 373"/>
                <a:gd name="T79" fmla="*/ 361 h 429"/>
                <a:gd name="T80" fmla="*/ 6 w 373"/>
                <a:gd name="T81" fmla="*/ 333 h 429"/>
                <a:gd name="T82" fmla="*/ 6 w 373"/>
                <a:gd name="T83" fmla="*/ 322 h 429"/>
                <a:gd name="T84" fmla="*/ 6 w 373"/>
                <a:gd name="T85" fmla="*/ 300 h 429"/>
                <a:gd name="T86" fmla="*/ 6 w 373"/>
                <a:gd name="T87" fmla="*/ 270 h 429"/>
                <a:gd name="T88" fmla="*/ 6 w 373"/>
                <a:gd name="T89" fmla="*/ 258 h 429"/>
                <a:gd name="T90" fmla="*/ 6 w 373"/>
                <a:gd name="T91" fmla="*/ 247 h 429"/>
                <a:gd name="T92" fmla="*/ 5 w 373"/>
                <a:gd name="T93" fmla="*/ 245 h 429"/>
                <a:gd name="T94" fmla="*/ 3 w 373"/>
                <a:gd name="T95" fmla="*/ 205 h 429"/>
                <a:gd name="T96" fmla="*/ 6 w 373"/>
                <a:gd name="T97" fmla="*/ 170 h 429"/>
                <a:gd name="T98" fmla="*/ 6 w 373"/>
                <a:gd name="T99" fmla="*/ 137 h 429"/>
                <a:gd name="T100" fmla="*/ 1 w 373"/>
                <a:gd name="T101" fmla="*/ 117 h 429"/>
                <a:gd name="T102" fmla="*/ 6 w 373"/>
                <a:gd name="T103" fmla="*/ 77 h 429"/>
                <a:gd name="T104" fmla="*/ 6 w 373"/>
                <a:gd name="T105" fmla="*/ 52 h 429"/>
                <a:gd name="T106" fmla="*/ 6 w 373"/>
                <a:gd name="T107" fmla="*/ 16 h 429"/>
                <a:gd name="T108" fmla="*/ 6 w 373"/>
                <a:gd name="T109" fmla="*/ 7 h 429"/>
                <a:gd name="T110" fmla="*/ 6 w 373"/>
                <a:gd name="T111" fmla="*/ 8 h 4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429"/>
                <a:gd name="T170" fmla="*/ 373 w 373"/>
                <a:gd name="T171" fmla="*/ 429 h 4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429">
                  <a:moveTo>
                    <a:pt x="92" y="2"/>
                  </a:moveTo>
                  <a:lnTo>
                    <a:pt x="99" y="7"/>
                  </a:lnTo>
                  <a:lnTo>
                    <a:pt x="105" y="14"/>
                  </a:lnTo>
                  <a:lnTo>
                    <a:pt x="112" y="25"/>
                  </a:lnTo>
                  <a:lnTo>
                    <a:pt x="121" y="29"/>
                  </a:lnTo>
                  <a:lnTo>
                    <a:pt x="133" y="31"/>
                  </a:lnTo>
                  <a:lnTo>
                    <a:pt x="137" y="38"/>
                  </a:lnTo>
                  <a:lnTo>
                    <a:pt x="147" y="42"/>
                  </a:lnTo>
                  <a:lnTo>
                    <a:pt x="148" y="45"/>
                  </a:lnTo>
                  <a:lnTo>
                    <a:pt x="147" y="48"/>
                  </a:lnTo>
                  <a:lnTo>
                    <a:pt x="161" y="53"/>
                  </a:lnTo>
                  <a:lnTo>
                    <a:pt x="177" y="58"/>
                  </a:lnTo>
                  <a:lnTo>
                    <a:pt x="184" y="65"/>
                  </a:lnTo>
                  <a:lnTo>
                    <a:pt x="187" y="67"/>
                  </a:lnTo>
                  <a:lnTo>
                    <a:pt x="176" y="71"/>
                  </a:lnTo>
                  <a:lnTo>
                    <a:pt x="175" y="81"/>
                  </a:lnTo>
                  <a:lnTo>
                    <a:pt x="165" y="84"/>
                  </a:lnTo>
                  <a:lnTo>
                    <a:pt x="164" y="92"/>
                  </a:lnTo>
                  <a:lnTo>
                    <a:pt x="157" y="101"/>
                  </a:lnTo>
                  <a:lnTo>
                    <a:pt x="156" y="110"/>
                  </a:lnTo>
                  <a:lnTo>
                    <a:pt x="151" y="121"/>
                  </a:lnTo>
                  <a:lnTo>
                    <a:pt x="145" y="127"/>
                  </a:lnTo>
                  <a:lnTo>
                    <a:pt x="141" y="134"/>
                  </a:lnTo>
                  <a:lnTo>
                    <a:pt x="143" y="144"/>
                  </a:lnTo>
                  <a:lnTo>
                    <a:pt x="154" y="148"/>
                  </a:lnTo>
                  <a:lnTo>
                    <a:pt x="169" y="148"/>
                  </a:lnTo>
                  <a:lnTo>
                    <a:pt x="179" y="152"/>
                  </a:lnTo>
                  <a:lnTo>
                    <a:pt x="189" y="168"/>
                  </a:lnTo>
                  <a:lnTo>
                    <a:pt x="201" y="176"/>
                  </a:lnTo>
                  <a:lnTo>
                    <a:pt x="215" y="187"/>
                  </a:lnTo>
                  <a:lnTo>
                    <a:pt x="228" y="194"/>
                  </a:lnTo>
                  <a:lnTo>
                    <a:pt x="235" y="198"/>
                  </a:lnTo>
                  <a:lnTo>
                    <a:pt x="245" y="205"/>
                  </a:lnTo>
                  <a:lnTo>
                    <a:pt x="255" y="203"/>
                  </a:lnTo>
                  <a:lnTo>
                    <a:pt x="258" y="208"/>
                  </a:lnTo>
                  <a:lnTo>
                    <a:pt x="271" y="213"/>
                  </a:lnTo>
                  <a:lnTo>
                    <a:pt x="279" y="210"/>
                  </a:lnTo>
                  <a:lnTo>
                    <a:pt x="281" y="214"/>
                  </a:lnTo>
                  <a:lnTo>
                    <a:pt x="302" y="223"/>
                  </a:lnTo>
                  <a:lnTo>
                    <a:pt x="310" y="228"/>
                  </a:lnTo>
                  <a:lnTo>
                    <a:pt x="317" y="225"/>
                  </a:lnTo>
                  <a:lnTo>
                    <a:pt x="331" y="223"/>
                  </a:lnTo>
                  <a:lnTo>
                    <a:pt x="337" y="227"/>
                  </a:lnTo>
                  <a:lnTo>
                    <a:pt x="342" y="234"/>
                  </a:lnTo>
                  <a:lnTo>
                    <a:pt x="350" y="240"/>
                  </a:lnTo>
                  <a:lnTo>
                    <a:pt x="363" y="252"/>
                  </a:lnTo>
                  <a:lnTo>
                    <a:pt x="365" y="261"/>
                  </a:lnTo>
                  <a:lnTo>
                    <a:pt x="358" y="270"/>
                  </a:lnTo>
                  <a:lnTo>
                    <a:pt x="348" y="273"/>
                  </a:lnTo>
                  <a:lnTo>
                    <a:pt x="346" y="280"/>
                  </a:lnTo>
                  <a:lnTo>
                    <a:pt x="352" y="289"/>
                  </a:lnTo>
                  <a:lnTo>
                    <a:pt x="347" y="295"/>
                  </a:lnTo>
                  <a:lnTo>
                    <a:pt x="354" y="302"/>
                  </a:lnTo>
                  <a:lnTo>
                    <a:pt x="365" y="306"/>
                  </a:lnTo>
                  <a:lnTo>
                    <a:pt x="373" y="309"/>
                  </a:lnTo>
                  <a:lnTo>
                    <a:pt x="369" y="315"/>
                  </a:lnTo>
                  <a:lnTo>
                    <a:pt x="355" y="314"/>
                  </a:lnTo>
                  <a:lnTo>
                    <a:pt x="344" y="318"/>
                  </a:lnTo>
                  <a:lnTo>
                    <a:pt x="343" y="327"/>
                  </a:lnTo>
                  <a:lnTo>
                    <a:pt x="337" y="339"/>
                  </a:lnTo>
                  <a:lnTo>
                    <a:pt x="332" y="346"/>
                  </a:lnTo>
                  <a:lnTo>
                    <a:pt x="325" y="350"/>
                  </a:lnTo>
                  <a:lnTo>
                    <a:pt x="314" y="353"/>
                  </a:lnTo>
                  <a:lnTo>
                    <a:pt x="308" y="360"/>
                  </a:lnTo>
                  <a:lnTo>
                    <a:pt x="312" y="374"/>
                  </a:lnTo>
                  <a:lnTo>
                    <a:pt x="314" y="383"/>
                  </a:lnTo>
                  <a:lnTo>
                    <a:pt x="310" y="398"/>
                  </a:lnTo>
                  <a:lnTo>
                    <a:pt x="309" y="412"/>
                  </a:lnTo>
                  <a:lnTo>
                    <a:pt x="308" y="423"/>
                  </a:lnTo>
                  <a:lnTo>
                    <a:pt x="299" y="429"/>
                  </a:lnTo>
                  <a:lnTo>
                    <a:pt x="288" y="426"/>
                  </a:lnTo>
                  <a:lnTo>
                    <a:pt x="281" y="422"/>
                  </a:lnTo>
                  <a:lnTo>
                    <a:pt x="273" y="421"/>
                  </a:lnTo>
                  <a:lnTo>
                    <a:pt x="269" y="417"/>
                  </a:lnTo>
                  <a:lnTo>
                    <a:pt x="270" y="408"/>
                  </a:lnTo>
                  <a:lnTo>
                    <a:pt x="268" y="402"/>
                  </a:lnTo>
                  <a:lnTo>
                    <a:pt x="273" y="393"/>
                  </a:lnTo>
                  <a:lnTo>
                    <a:pt x="271" y="382"/>
                  </a:lnTo>
                  <a:lnTo>
                    <a:pt x="260" y="376"/>
                  </a:lnTo>
                  <a:lnTo>
                    <a:pt x="253" y="374"/>
                  </a:lnTo>
                  <a:lnTo>
                    <a:pt x="240" y="361"/>
                  </a:lnTo>
                  <a:lnTo>
                    <a:pt x="222" y="365"/>
                  </a:lnTo>
                  <a:lnTo>
                    <a:pt x="207" y="367"/>
                  </a:lnTo>
                  <a:lnTo>
                    <a:pt x="187" y="361"/>
                  </a:lnTo>
                  <a:lnTo>
                    <a:pt x="176" y="356"/>
                  </a:lnTo>
                  <a:lnTo>
                    <a:pt x="161" y="363"/>
                  </a:lnTo>
                  <a:lnTo>
                    <a:pt x="157" y="369"/>
                  </a:lnTo>
                  <a:lnTo>
                    <a:pt x="145" y="369"/>
                  </a:lnTo>
                  <a:lnTo>
                    <a:pt x="148" y="358"/>
                  </a:lnTo>
                  <a:lnTo>
                    <a:pt x="154" y="355"/>
                  </a:lnTo>
                  <a:lnTo>
                    <a:pt x="158" y="349"/>
                  </a:lnTo>
                  <a:lnTo>
                    <a:pt x="153" y="341"/>
                  </a:lnTo>
                  <a:lnTo>
                    <a:pt x="145" y="341"/>
                  </a:lnTo>
                  <a:lnTo>
                    <a:pt x="139" y="347"/>
                  </a:lnTo>
                  <a:lnTo>
                    <a:pt x="133" y="356"/>
                  </a:lnTo>
                  <a:lnTo>
                    <a:pt x="127" y="351"/>
                  </a:lnTo>
                  <a:lnTo>
                    <a:pt x="121" y="356"/>
                  </a:lnTo>
                  <a:lnTo>
                    <a:pt x="113" y="346"/>
                  </a:lnTo>
                  <a:lnTo>
                    <a:pt x="107" y="344"/>
                  </a:lnTo>
                  <a:lnTo>
                    <a:pt x="107" y="358"/>
                  </a:lnTo>
                  <a:lnTo>
                    <a:pt x="99" y="355"/>
                  </a:lnTo>
                  <a:lnTo>
                    <a:pt x="94" y="355"/>
                  </a:lnTo>
                  <a:lnTo>
                    <a:pt x="87" y="350"/>
                  </a:lnTo>
                  <a:lnTo>
                    <a:pt x="89" y="338"/>
                  </a:lnTo>
                  <a:lnTo>
                    <a:pt x="81" y="342"/>
                  </a:lnTo>
                  <a:lnTo>
                    <a:pt x="69" y="346"/>
                  </a:lnTo>
                  <a:lnTo>
                    <a:pt x="74" y="353"/>
                  </a:lnTo>
                  <a:lnTo>
                    <a:pt x="74" y="368"/>
                  </a:lnTo>
                  <a:lnTo>
                    <a:pt x="77" y="383"/>
                  </a:lnTo>
                  <a:lnTo>
                    <a:pt x="79" y="386"/>
                  </a:lnTo>
                  <a:lnTo>
                    <a:pt x="82" y="400"/>
                  </a:lnTo>
                  <a:lnTo>
                    <a:pt x="77" y="409"/>
                  </a:lnTo>
                  <a:lnTo>
                    <a:pt x="69" y="407"/>
                  </a:lnTo>
                  <a:lnTo>
                    <a:pt x="67" y="401"/>
                  </a:lnTo>
                  <a:lnTo>
                    <a:pt x="53" y="404"/>
                  </a:lnTo>
                  <a:lnTo>
                    <a:pt x="50" y="398"/>
                  </a:lnTo>
                  <a:lnTo>
                    <a:pt x="43" y="391"/>
                  </a:lnTo>
                  <a:lnTo>
                    <a:pt x="38" y="387"/>
                  </a:lnTo>
                  <a:lnTo>
                    <a:pt x="43" y="374"/>
                  </a:lnTo>
                  <a:lnTo>
                    <a:pt x="44" y="361"/>
                  </a:lnTo>
                  <a:lnTo>
                    <a:pt x="56" y="356"/>
                  </a:lnTo>
                  <a:lnTo>
                    <a:pt x="52" y="343"/>
                  </a:lnTo>
                  <a:lnTo>
                    <a:pt x="59" y="333"/>
                  </a:lnTo>
                  <a:lnTo>
                    <a:pt x="69" y="330"/>
                  </a:lnTo>
                  <a:lnTo>
                    <a:pt x="76" y="321"/>
                  </a:lnTo>
                  <a:lnTo>
                    <a:pt x="85" y="322"/>
                  </a:lnTo>
                  <a:lnTo>
                    <a:pt x="87" y="309"/>
                  </a:lnTo>
                  <a:lnTo>
                    <a:pt x="92" y="304"/>
                  </a:lnTo>
                  <a:lnTo>
                    <a:pt x="88" y="300"/>
                  </a:lnTo>
                  <a:lnTo>
                    <a:pt x="93" y="291"/>
                  </a:lnTo>
                  <a:lnTo>
                    <a:pt x="97" y="271"/>
                  </a:lnTo>
                  <a:lnTo>
                    <a:pt x="83" y="270"/>
                  </a:lnTo>
                  <a:lnTo>
                    <a:pt x="77" y="264"/>
                  </a:lnTo>
                  <a:lnTo>
                    <a:pt x="66" y="262"/>
                  </a:lnTo>
                  <a:lnTo>
                    <a:pt x="56" y="258"/>
                  </a:lnTo>
                  <a:lnTo>
                    <a:pt x="47" y="261"/>
                  </a:lnTo>
                  <a:lnTo>
                    <a:pt x="43" y="253"/>
                  </a:lnTo>
                  <a:lnTo>
                    <a:pt x="36" y="247"/>
                  </a:lnTo>
                  <a:lnTo>
                    <a:pt x="28" y="250"/>
                  </a:lnTo>
                  <a:lnTo>
                    <a:pt x="15" y="252"/>
                  </a:lnTo>
                  <a:lnTo>
                    <a:pt x="5" y="245"/>
                  </a:lnTo>
                  <a:lnTo>
                    <a:pt x="12" y="234"/>
                  </a:lnTo>
                  <a:lnTo>
                    <a:pt x="8" y="220"/>
                  </a:lnTo>
                  <a:lnTo>
                    <a:pt x="3" y="205"/>
                  </a:lnTo>
                  <a:lnTo>
                    <a:pt x="19" y="190"/>
                  </a:lnTo>
                  <a:lnTo>
                    <a:pt x="17" y="179"/>
                  </a:lnTo>
                  <a:lnTo>
                    <a:pt x="13" y="170"/>
                  </a:lnTo>
                  <a:lnTo>
                    <a:pt x="19" y="161"/>
                  </a:lnTo>
                  <a:lnTo>
                    <a:pt x="14" y="152"/>
                  </a:lnTo>
                  <a:lnTo>
                    <a:pt x="14" y="137"/>
                  </a:lnTo>
                  <a:lnTo>
                    <a:pt x="5" y="134"/>
                  </a:lnTo>
                  <a:lnTo>
                    <a:pt x="3" y="130"/>
                  </a:lnTo>
                  <a:lnTo>
                    <a:pt x="1" y="117"/>
                  </a:lnTo>
                  <a:lnTo>
                    <a:pt x="0" y="102"/>
                  </a:lnTo>
                  <a:lnTo>
                    <a:pt x="7" y="87"/>
                  </a:lnTo>
                  <a:lnTo>
                    <a:pt x="14" y="77"/>
                  </a:lnTo>
                  <a:lnTo>
                    <a:pt x="23" y="67"/>
                  </a:lnTo>
                  <a:lnTo>
                    <a:pt x="26" y="60"/>
                  </a:lnTo>
                  <a:lnTo>
                    <a:pt x="33" y="52"/>
                  </a:lnTo>
                  <a:lnTo>
                    <a:pt x="35" y="40"/>
                  </a:lnTo>
                  <a:lnTo>
                    <a:pt x="38" y="26"/>
                  </a:lnTo>
                  <a:lnTo>
                    <a:pt x="33" y="16"/>
                  </a:lnTo>
                  <a:lnTo>
                    <a:pt x="43" y="14"/>
                  </a:lnTo>
                  <a:lnTo>
                    <a:pt x="62" y="14"/>
                  </a:lnTo>
                  <a:lnTo>
                    <a:pt x="55" y="7"/>
                  </a:lnTo>
                  <a:lnTo>
                    <a:pt x="59" y="2"/>
                  </a:lnTo>
                  <a:lnTo>
                    <a:pt x="73" y="0"/>
                  </a:lnTo>
                  <a:lnTo>
                    <a:pt x="82" y="8"/>
                  </a:lnTo>
                  <a:lnTo>
                    <a:pt x="90" y="13"/>
                  </a:lnTo>
                  <a:lnTo>
                    <a:pt x="92" y="2"/>
                  </a:lnTo>
                  <a:close/>
                </a:path>
              </a:pathLst>
            </a:custGeom>
            <a:solidFill>
              <a:srgbClr val="FFCC00"/>
            </a:solidFill>
            <a:ln w="9525">
              <a:noFill/>
              <a:round/>
              <a:headEnd/>
              <a:tailEnd/>
            </a:ln>
          </p:spPr>
          <p:txBody>
            <a:bodyPr/>
            <a:lstStyle/>
            <a:p>
              <a:endParaRPr lang="en-US"/>
            </a:p>
          </p:txBody>
        </p:sp>
        <p:sp>
          <p:nvSpPr>
            <p:cNvPr id="44066" name="Freeform 32"/>
            <p:cNvSpPr>
              <a:spLocks/>
            </p:cNvSpPr>
            <p:nvPr/>
          </p:nvSpPr>
          <p:spPr bwMode="auto">
            <a:xfrm>
              <a:off x="5025" y="1719"/>
              <a:ext cx="229" cy="312"/>
            </a:xfrm>
            <a:custGeom>
              <a:avLst/>
              <a:gdLst>
                <a:gd name="T0" fmla="*/ 6 w 248"/>
                <a:gd name="T1" fmla="*/ 0 h 312"/>
                <a:gd name="T2" fmla="*/ 6 w 248"/>
                <a:gd name="T3" fmla="*/ 9 h 312"/>
                <a:gd name="T4" fmla="*/ 6 w 248"/>
                <a:gd name="T5" fmla="*/ 20 h 312"/>
                <a:gd name="T6" fmla="*/ 6 w 248"/>
                <a:gd name="T7" fmla="*/ 30 h 312"/>
                <a:gd name="T8" fmla="*/ 7 w 248"/>
                <a:gd name="T9" fmla="*/ 38 h 312"/>
                <a:gd name="T10" fmla="*/ 8 w 248"/>
                <a:gd name="T11" fmla="*/ 41 h 312"/>
                <a:gd name="T12" fmla="*/ 11 w 248"/>
                <a:gd name="T13" fmla="*/ 47 h 312"/>
                <a:gd name="T14" fmla="*/ 13 w 248"/>
                <a:gd name="T15" fmla="*/ 59 h 312"/>
                <a:gd name="T16" fmla="*/ 14 w 248"/>
                <a:gd name="T17" fmla="*/ 58 h 312"/>
                <a:gd name="T18" fmla="*/ 16 w 248"/>
                <a:gd name="T19" fmla="*/ 58 h 312"/>
                <a:gd name="T20" fmla="*/ 17 w 248"/>
                <a:gd name="T21" fmla="*/ 53 h 312"/>
                <a:gd name="T22" fmla="*/ 17 w 248"/>
                <a:gd name="T23" fmla="*/ 58 h 312"/>
                <a:gd name="T24" fmla="*/ 17 w 248"/>
                <a:gd name="T25" fmla="*/ 75 h 312"/>
                <a:gd name="T26" fmla="*/ 17 w 248"/>
                <a:gd name="T27" fmla="*/ 89 h 312"/>
                <a:gd name="T28" fmla="*/ 17 w 248"/>
                <a:gd name="T29" fmla="*/ 107 h 312"/>
                <a:gd name="T30" fmla="*/ 17 w 248"/>
                <a:gd name="T31" fmla="*/ 127 h 312"/>
                <a:gd name="T32" fmla="*/ 17 w 248"/>
                <a:gd name="T33" fmla="*/ 152 h 312"/>
                <a:gd name="T34" fmla="*/ 16 w 248"/>
                <a:gd name="T35" fmla="*/ 175 h 312"/>
                <a:gd name="T36" fmla="*/ 16 w 248"/>
                <a:gd name="T37" fmla="*/ 196 h 312"/>
                <a:gd name="T38" fmla="*/ 15 w 248"/>
                <a:gd name="T39" fmla="*/ 207 h 312"/>
                <a:gd name="T40" fmla="*/ 14 w 248"/>
                <a:gd name="T41" fmla="*/ 215 h 312"/>
                <a:gd name="T42" fmla="*/ 12 w 248"/>
                <a:gd name="T43" fmla="*/ 224 h 312"/>
                <a:gd name="T44" fmla="*/ 10 w 248"/>
                <a:gd name="T45" fmla="*/ 225 h 312"/>
                <a:gd name="T46" fmla="*/ 11 w 248"/>
                <a:gd name="T47" fmla="*/ 242 h 312"/>
                <a:gd name="T48" fmla="*/ 12 w 248"/>
                <a:gd name="T49" fmla="*/ 256 h 312"/>
                <a:gd name="T50" fmla="*/ 14 w 248"/>
                <a:gd name="T51" fmla="*/ 267 h 312"/>
                <a:gd name="T52" fmla="*/ 14 w 248"/>
                <a:gd name="T53" fmla="*/ 291 h 312"/>
                <a:gd name="T54" fmla="*/ 13 w 248"/>
                <a:gd name="T55" fmla="*/ 296 h 312"/>
                <a:gd name="T56" fmla="*/ 11 w 248"/>
                <a:gd name="T57" fmla="*/ 282 h 312"/>
                <a:gd name="T58" fmla="*/ 11 w 248"/>
                <a:gd name="T59" fmla="*/ 296 h 312"/>
                <a:gd name="T60" fmla="*/ 10 w 248"/>
                <a:gd name="T61" fmla="*/ 312 h 312"/>
                <a:gd name="T62" fmla="*/ 8 w 248"/>
                <a:gd name="T63" fmla="*/ 298 h 312"/>
                <a:gd name="T64" fmla="*/ 7 w 248"/>
                <a:gd name="T65" fmla="*/ 296 h 312"/>
                <a:gd name="T66" fmla="*/ 6 w 248"/>
                <a:gd name="T67" fmla="*/ 279 h 312"/>
                <a:gd name="T68" fmla="*/ 6 w 248"/>
                <a:gd name="T69" fmla="*/ 291 h 312"/>
                <a:gd name="T70" fmla="*/ 6 w 248"/>
                <a:gd name="T71" fmla="*/ 298 h 312"/>
                <a:gd name="T72" fmla="*/ 6 w 248"/>
                <a:gd name="T73" fmla="*/ 284 h 312"/>
                <a:gd name="T74" fmla="*/ 6 w 248"/>
                <a:gd name="T75" fmla="*/ 259 h 312"/>
                <a:gd name="T76" fmla="*/ 6 w 248"/>
                <a:gd name="T77" fmla="*/ 233 h 312"/>
                <a:gd name="T78" fmla="*/ 6 w 248"/>
                <a:gd name="T79" fmla="*/ 223 h 312"/>
                <a:gd name="T80" fmla="*/ 6 w 248"/>
                <a:gd name="T81" fmla="*/ 201 h 312"/>
                <a:gd name="T82" fmla="*/ 1 w 248"/>
                <a:gd name="T83" fmla="*/ 183 h 312"/>
                <a:gd name="T84" fmla="*/ 5 w 248"/>
                <a:gd name="T85" fmla="*/ 156 h 312"/>
                <a:gd name="T86" fmla="*/ 6 w 248"/>
                <a:gd name="T87" fmla="*/ 129 h 312"/>
                <a:gd name="T88" fmla="*/ 6 w 248"/>
                <a:gd name="T89" fmla="*/ 107 h 312"/>
                <a:gd name="T90" fmla="*/ 6 w 248"/>
                <a:gd name="T91" fmla="*/ 95 h 312"/>
                <a:gd name="T92" fmla="*/ 6 w 248"/>
                <a:gd name="T93" fmla="*/ 89 h 312"/>
                <a:gd name="T94" fmla="*/ 6 w 248"/>
                <a:gd name="T95" fmla="*/ 76 h 312"/>
                <a:gd name="T96" fmla="*/ 6 w 248"/>
                <a:gd name="T97" fmla="*/ 49 h 312"/>
                <a:gd name="T98" fmla="*/ 6 w 248"/>
                <a:gd name="T99" fmla="*/ 25 h 312"/>
                <a:gd name="T100" fmla="*/ 6 w 248"/>
                <a:gd name="T101" fmla="*/ 10 h 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8"/>
                <a:gd name="T154" fmla="*/ 0 h 312"/>
                <a:gd name="T155" fmla="*/ 248 w 248"/>
                <a:gd name="T156" fmla="*/ 312 h 3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8" h="312">
                  <a:moveTo>
                    <a:pt x="27" y="6"/>
                  </a:moveTo>
                  <a:lnTo>
                    <a:pt x="35" y="0"/>
                  </a:lnTo>
                  <a:lnTo>
                    <a:pt x="46" y="5"/>
                  </a:lnTo>
                  <a:lnTo>
                    <a:pt x="58" y="9"/>
                  </a:lnTo>
                  <a:lnTo>
                    <a:pt x="67" y="9"/>
                  </a:lnTo>
                  <a:lnTo>
                    <a:pt x="64" y="20"/>
                  </a:lnTo>
                  <a:lnTo>
                    <a:pt x="73" y="26"/>
                  </a:lnTo>
                  <a:lnTo>
                    <a:pt x="84" y="30"/>
                  </a:lnTo>
                  <a:lnTo>
                    <a:pt x="93" y="32"/>
                  </a:lnTo>
                  <a:lnTo>
                    <a:pt x="107" y="38"/>
                  </a:lnTo>
                  <a:lnTo>
                    <a:pt x="113" y="35"/>
                  </a:lnTo>
                  <a:lnTo>
                    <a:pt x="119" y="41"/>
                  </a:lnTo>
                  <a:lnTo>
                    <a:pt x="128" y="47"/>
                  </a:lnTo>
                  <a:lnTo>
                    <a:pt x="147" y="47"/>
                  </a:lnTo>
                  <a:lnTo>
                    <a:pt x="161" y="53"/>
                  </a:lnTo>
                  <a:lnTo>
                    <a:pt x="169" y="59"/>
                  </a:lnTo>
                  <a:lnTo>
                    <a:pt x="178" y="53"/>
                  </a:lnTo>
                  <a:lnTo>
                    <a:pt x="191" y="58"/>
                  </a:lnTo>
                  <a:lnTo>
                    <a:pt x="201" y="56"/>
                  </a:lnTo>
                  <a:lnTo>
                    <a:pt x="213" y="58"/>
                  </a:lnTo>
                  <a:lnTo>
                    <a:pt x="227" y="55"/>
                  </a:lnTo>
                  <a:lnTo>
                    <a:pt x="234" y="53"/>
                  </a:lnTo>
                  <a:lnTo>
                    <a:pt x="243" y="46"/>
                  </a:lnTo>
                  <a:lnTo>
                    <a:pt x="248" y="58"/>
                  </a:lnTo>
                  <a:lnTo>
                    <a:pt x="246" y="65"/>
                  </a:lnTo>
                  <a:lnTo>
                    <a:pt x="238" y="75"/>
                  </a:lnTo>
                  <a:lnTo>
                    <a:pt x="236" y="83"/>
                  </a:lnTo>
                  <a:lnTo>
                    <a:pt x="240" y="89"/>
                  </a:lnTo>
                  <a:lnTo>
                    <a:pt x="243" y="98"/>
                  </a:lnTo>
                  <a:lnTo>
                    <a:pt x="241" y="107"/>
                  </a:lnTo>
                  <a:lnTo>
                    <a:pt x="233" y="116"/>
                  </a:lnTo>
                  <a:lnTo>
                    <a:pt x="237" y="127"/>
                  </a:lnTo>
                  <a:lnTo>
                    <a:pt x="242" y="136"/>
                  </a:lnTo>
                  <a:lnTo>
                    <a:pt x="240" y="152"/>
                  </a:lnTo>
                  <a:lnTo>
                    <a:pt x="234" y="163"/>
                  </a:lnTo>
                  <a:lnTo>
                    <a:pt x="230" y="175"/>
                  </a:lnTo>
                  <a:lnTo>
                    <a:pt x="227" y="185"/>
                  </a:lnTo>
                  <a:lnTo>
                    <a:pt x="218" y="196"/>
                  </a:lnTo>
                  <a:lnTo>
                    <a:pt x="209" y="197"/>
                  </a:lnTo>
                  <a:lnTo>
                    <a:pt x="205" y="207"/>
                  </a:lnTo>
                  <a:lnTo>
                    <a:pt x="196" y="211"/>
                  </a:lnTo>
                  <a:lnTo>
                    <a:pt x="182" y="215"/>
                  </a:lnTo>
                  <a:lnTo>
                    <a:pt x="171" y="220"/>
                  </a:lnTo>
                  <a:lnTo>
                    <a:pt x="163" y="224"/>
                  </a:lnTo>
                  <a:lnTo>
                    <a:pt x="150" y="223"/>
                  </a:lnTo>
                  <a:lnTo>
                    <a:pt x="138" y="225"/>
                  </a:lnTo>
                  <a:lnTo>
                    <a:pt x="143" y="242"/>
                  </a:lnTo>
                  <a:lnTo>
                    <a:pt x="152" y="242"/>
                  </a:lnTo>
                  <a:lnTo>
                    <a:pt x="156" y="250"/>
                  </a:lnTo>
                  <a:lnTo>
                    <a:pt x="167" y="256"/>
                  </a:lnTo>
                  <a:lnTo>
                    <a:pt x="178" y="258"/>
                  </a:lnTo>
                  <a:lnTo>
                    <a:pt x="182" y="267"/>
                  </a:lnTo>
                  <a:lnTo>
                    <a:pt x="194" y="273"/>
                  </a:lnTo>
                  <a:lnTo>
                    <a:pt x="195" y="291"/>
                  </a:lnTo>
                  <a:lnTo>
                    <a:pt x="184" y="300"/>
                  </a:lnTo>
                  <a:lnTo>
                    <a:pt x="170" y="296"/>
                  </a:lnTo>
                  <a:lnTo>
                    <a:pt x="167" y="283"/>
                  </a:lnTo>
                  <a:lnTo>
                    <a:pt x="152" y="282"/>
                  </a:lnTo>
                  <a:lnTo>
                    <a:pt x="152" y="285"/>
                  </a:lnTo>
                  <a:lnTo>
                    <a:pt x="154" y="296"/>
                  </a:lnTo>
                  <a:lnTo>
                    <a:pt x="144" y="305"/>
                  </a:lnTo>
                  <a:lnTo>
                    <a:pt x="140" y="312"/>
                  </a:lnTo>
                  <a:lnTo>
                    <a:pt x="133" y="301"/>
                  </a:lnTo>
                  <a:lnTo>
                    <a:pt x="120" y="298"/>
                  </a:lnTo>
                  <a:lnTo>
                    <a:pt x="111" y="303"/>
                  </a:lnTo>
                  <a:lnTo>
                    <a:pt x="106" y="296"/>
                  </a:lnTo>
                  <a:lnTo>
                    <a:pt x="106" y="279"/>
                  </a:lnTo>
                  <a:lnTo>
                    <a:pt x="95" y="279"/>
                  </a:lnTo>
                  <a:lnTo>
                    <a:pt x="83" y="285"/>
                  </a:lnTo>
                  <a:lnTo>
                    <a:pt x="71" y="291"/>
                  </a:lnTo>
                  <a:lnTo>
                    <a:pt x="64" y="295"/>
                  </a:lnTo>
                  <a:lnTo>
                    <a:pt x="58" y="298"/>
                  </a:lnTo>
                  <a:lnTo>
                    <a:pt x="48" y="291"/>
                  </a:lnTo>
                  <a:lnTo>
                    <a:pt x="46" y="284"/>
                  </a:lnTo>
                  <a:lnTo>
                    <a:pt x="56" y="278"/>
                  </a:lnTo>
                  <a:lnTo>
                    <a:pt x="60" y="259"/>
                  </a:lnTo>
                  <a:lnTo>
                    <a:pt x="41" y="251"/>
                  </a:lnTo>
                  <a:lnTo>
                    <a:pt x="38" y="233"/>
                  </a:lnTo>
                  <a:lnTo>
                    <a:pt x="38" y="223"/>
                  </a:lnTo>
                  <a:lnTo>
                    <a:pt x="29" y="223"/>
                  </a:lnTo>
                  <a:lnTo>
                    <a:pt x="23" y="210"/>
                  </a:lnTo>
                  <a:lnTo>
                    <a:pt x="10" y="201"/>
                  </a:lnTo>
                  <a:lnTo>
                    <a:pt x="1" y="199"/>
                  </a:lnTo>
                  <a:lnTo>
                    <a:pt x="1" y="183"/>
                  </a:lnTo>
                  <a:lnTo>
                    <a:pt x="5" y="170"/>
                  </a:lnTo>
                  <a:lnTo>
                    <a:pt x="5" y="156"/>
                  </a:lnTo>
                  <a:lnTo>
                    <a:pt x="0" y="138"/>
                  </a:lnTo>
                  <a:lnTo>
                    <a:pt x="18" y="129"/>
                  </a:lnTo>
                  <a:lnTo>
                    <a:pt x="29" y="119"/>
                  </a:lnTo>
                  <a:lnTo>
                    <a:pt x="35" y="107"/>
                  </a:lnTo>
                  <a:lnTo>
                    <a:pt x="38" y="97"/>
                  </a:lnTo>
                  <a:lnTo>
                    <a:pt x="50" y="95"/>
                  </a:lnTo>
                  <a:lnTo>
                    <a:pt x="61" y="94"/>
                  </a:lnTo>
                  <a:lnTo>
                    <a:pt x="64" y="89"/>
                  </a:lnTo>
                  <a:lnTo>
                    <a:pt x="56" y="83"/>
                  </a:lnTo>
                  <a:lnTo>
                    <a:pt x="41" y="76"/>
                  </a:lnTo>
                  <a:lnTo>
                    <a:pt x="36" y="58"/>
                  </a:lnTo>
                  <a:lnTo>
                    <a:pt x="51" y="49"/>
                  </a:lnTo>
                  <a:lnTo>
                    <a:pt x="56" y="38"/>
                  </a:lnTo>
                  <a:lnTo>
                    <a:pt x="50" y="25"/>
                  </a:lnTo>
                  <a:lnTo>
                    <a:pt x="41" y="18"/>
                  </a:lnTo>
                  <a:lnTo>
                    <a:pt x="33" y="10"/>
                  </a:lnTo>
                  <a:lnTo>
                    <a:pt x="27" y="6"/>
                  </a:lnTo>
                  <a:close/>
                </a:path>
              </a:pathLst>
            </a:custGeom>
            <a:solidFill>
              <a:srgbClr val="993366"/>
            </a:solidFill>
            <a:ln w="9525">
              <a:noFill/>
              <a:round/>
              <a:headEnd/>
              <a:tailEnd/>
            </a:ln>
          </p:spPr>
          <p:txBody>
            <a:bodyPr/>
            <a:lstStyle/>
            <a:p>
              <a:endParaRPr lang="en-US"/>
            </a:p>
          </p:txBody>
        </p:sp>
        <p:grpSp>
          <p:nvGrpSpPr>
            <p:cNvPr id="44067" name="Group 33"/>
            <p:cNvGrpSpPr>
              <a:grpSpLocks/>
            </p:cNvGrpSpPr>
            <p:nvPr/>
          </p:nvGrpSpPr>
          <p:grpSpPr bwMode="auto">
            <a:xfrm>
              <a:off x="5154" y="1578"/>
              <a:ext cx="542" cy="478"/>
              <a:chOff x="5636" y="1578"/>
              <a:chExt cx="587" cy="478"/>
            </a:xfrm>
          </p:grpSpPr>
          <p:sp>
            <p:nvSpPr>
              <p:cNvPr id="44111" name="Freeform 34"/>
              <p:cNvSpPr>
                <a:spLocks/>
              </p:cNvSpPr>
              <p:nvPr/>
            </p:nvSpPr>
            <p:spPr bwMode="auto">
              <a:xfrm>
                <a:off x="5731" y="1676"/>
                <a:ext cx="50" cy="52"/>
              </a:xfrm>
              <a:custGeom>
                <a:avLst/>
                <a:gdLst>
                  <a:gd name="T0" fmla="*/ 4 w 50"/>
                  <a:gd name="T1" fmla="*/ 45 h 52"/>
                  <a:gd name="T2" fmla="*/ 12 w 50"/>
                  <a:gd name="T3" fmla="*/ 49 h 52"/>
                  <a:gd name="T4" fmla="*/ 25 w 50"/>
                  <a:gd name="T5" fmla="*/ 52 h 52"/>
                  <a:gd name="T6" fmla="*/ 32 w 50"/>
                  <a:gd name="T7" fmla="*/ 48 h 52"/>
                  <a:gd name="T8" fmla="*/ 43 w 50"/>
                  <a:gd name="T9" fmla="*/ 48 h 52"/>
                  <a:gd name="T10" fmla="*/ 50 w 50"/>
                  <a:gd name="T11" fmla="*/ 42 h 52"/>
                  <a:gd name="T12" fmla="*/ 40 w 50"/>
                  <a:gd name="T13" fmla="*/ 36 h 52"/>
                  <a:gd name="T14" fmla="*/ 41 w 50"/>
                  <a:gd name="T15" fmla="*/ 28 h 52"/>
                  <a:gd name="T16" fmla="*/ 43 w 50"/>
                  <a:gd name="T17" fmla="*/ 16 h 52"/>
                  <a:gd name="T18" fmla="*/ 43 w 50"/>
                  <a:gd name="T19" fmla="*/ 9 h 52"/>
                  <a:gd name="T20" fmla="*/ 29 w 50"/>
                  <a:gd name="T21" fmla="*/ 0 h 52"/>
                  <a:gd name="T22" fmla="*/ 17 w 50"/>
                  <a:gd name="T23" fmla="*/ 7 h 52"/>
                  <a:gd name="T24" fmla="*/ 9 w 50"/>
                  <a:gd name="T25" fmla="*/ 13 h 52"/>
                  <a:gd name="T26" fmla="*/ 0 w 50"/>
                  <a:gd name="T27" fmla="*/ 14 h 52"/>
                  <a:gd name="T28" fmla="*/ 9 w 50"/>
                  <a:gd name="T29" fmla="*/ 24 h 52"/>
                  <a:gd name="T30" fmla="*/ 9 w 50"/>
                  <a:gd name="T31" fmla="*/ 32 h 52"/>
                  <a:gd name="T32" fmla="*/ 2 w 50"/>
                  <a:gd name="T33" fmla="*/ 38 h 52"/>
                  <a:gd name="T34" fmla="*/ 4 w 50"/>
                  <a:gd name="T35" fmla="*/ 45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52"/>
                  <a:gd name="T56" fmla="*/ 50 w 50"/>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52">
                    <a:moveTo>
                      <a:pt x="4" y="45"/>
                    </a:moveTo>
                    <a:lnTo>
                      <a:pt x="12" y="49"/>
                    </a:lnTo>
                    <a:lnTo>
                      <a:pt x="25" y="52"/>
                    </a:lnTo>
                    <a:lnTo>
                      <a:pt x="32" y="48"/>
                    </a:lnTo>
                    <a:lnTo>
                      <a:pt x="43" y="48"/>
                    </a:lnTo>
                    <a:lnTo>
                      <a:pt x="50" y="42"/>
                    </a:lnTo>
                    <a:lnTo>
                      <a:pt x="40" y="36"/>
                    </a:lnTo>
                    <a:lnTo>
                      <a:pt x="41" y="28"/>
                    </a:lnTo>
                    <a:lnTo>
                      <a:pt x="43" y="16"/>
                    </a:lnTo>
                    <a:lnTo>
                      <a:pt x="43" y="9"/>
                    </a:lnTo>
                    <a:lnTo>
                      <a:pt x="29" y="0"/>
                    </a:lnTo>
                    <a:lnTo>
                      <a:pt x="17" y="7"/>
                    </a:lnTo>
                    <a:lnTo>
                      <a:pt x="9" y="13"/>
                    </a:lnTo>
                    <a:lnTo>
                      <a:pt x="0" y="14"/>
                    </a:lnTo>
                    <a:lnTo>
                      <a:pt x="9" y="24"/>
                    </a:lnTo>
                    <a:lnTo>
                      <a:pt x="9" y="32"/>
                    </a:lnTo>
                    <a:lnTo>
                      <a:pt x="2" y="38"/>
                    </a:lnTo>
                    <a:lnTo>
                      <a:pt x="4" y="45"/>
                    </a:lnTo>
                    <a:close/>
                  </a:path>
                </a:pathLst>
              </a:custGeom>
              <a:solidFill>
                <a:srgbClr val="006699"/>
              </a:solidFill>
              <a:ln w="9525">
                <a:noFill/>
                <a:round/>
                <a:headEnd/>
                <a:tailEnd/>
              </a:ln>
            </p:spPr>
            <p:txBody>
              <a:bodyPr/>
              <a:lstStyle/>
              <a:p>
                <a:endParaRPr lang="en-US"/>
              </a:p>
            </p:txBody>
          </p:sp>
          <p:sp>
            <p:nvSpPr>
              <p:cNvPr id="44112" name="Freeform 35"/>
              <p:cNvSpPr>
                <a:spLocks/>
              </p:cNvSpPr>
              <p:nvPr/>
            </p:nvSpPr>
            <p:spPr bwMode="auto">
              <a:xfrm>
                <a:off x="5774" y="1664"/>
                <a:ext cx="166" cy="88"/>
              </a:xfrm>
              <a:custGeom>
                <a:avLst/>
                <a:gdLst>
                  <a:gd name="T0" fmla="*/ 6 w 166"/>
                  <a:gd name="T1" fmla="*/ 57 h 88"/>
                  <a:gd name="T2" fmla="*/ 13 w 166"/>
                  <a:gd name="T3" fmla="*/ 50 h 88"/>
                  <a:gd name="T4" fmla="*/ 16 w 166"/>
                  <a:gd name="T5" fmla="*/ 37 h 88"/>
                  <a:gd name="T6" fmla="*/ 27 w 166"/>
                  <a:gd name="T7" fmla="*/ 31 h 88"/>
                  <a:gd name="T8" fmla="*/ 27 w 166"/>
                  <a:gd name="T9" fmla="*/ 21 h 88"/>
                  <a:gd name="T10" fmla="*/ 42 w 166"/>
                  <a:gd name="T11" fmla="*/ 13 h 88"/>
                  <a:gd name="T12" fmla="*/ 47 w 166"/>
                  <a:gd name="T13" fmla="*/ 6 h 88"/>
                  <a:gd name="T14" fmla="*/ 55 w 166"/>
                  <a:gd name="T15" fmla="*/ 0 h 88"/>
                  <a:gd name="T16" fmla="*/ 67 w 166"/>
                  <a:gd name="T17" fmla="*/ 0 h 88"/>
                  <a:gd name="T18" fmla="*/ 81 w 166"/>
                  <a:gd name="T19" fmla="*/ 0 h 88"/>
                  <a:gd name="T20" fmla="*/ 87 w 166"/>
                  <a:gd name="T21" fmla="*/ 1 h 88"/>
                  <a:gd name="T22" fmla="*/ 88 w 166"/>
                  <a:gd name="T23" fmla="*/ 11 h 88"/>
                  <a:gd name="T24" fmla="*/ 91 w 166"/>
                  <a:gd name="T25" fmla="*/ 14 h 88"/>
                  <a:gd name="T26" fmla="*/ 101 w 166"/>
                  <a:gd name="T27" fmla="*/ 10 h 88"/>
                  <a:gd name="T28" fmla="*/ 113 w 166"/>
                  <a:gd name="T29" fmla="*/ 13 h 88"/>
                  <a:gd name="T30" fmla="*/ 125 w 166"/>
                  <a:gd name="T31" fmla="*/ 10 h 88"/>
                  <a:gd name="T32" fmla="*/ 137 w 166"/>
                  <a:gd name="T33" fmla="*/ 11 h 88"/>
                  <a:gd name="T34" fmla="*/ 142 w 166"/>
                  <a:gd name="T35" fmla="*/ 21 h 88"/>
                  <a:gd name="T36" fmla="*/ 139 w 166"/>
                  <a:gd name="T37" fmla="*/ 32 h 88"/>
                  <a:gd name="T38" fmla="*/ 145 w 166"/>
                  <a:gd name="T39" fmla="*/ 41 h 88"/>
                  <a:gd name="T40" fmla="*/ 154 w 166"/>
                  <a:gd name="T41" fmla="*/ 45 h 88"/>
                  <a:gd name="T42" fmla="*/ 163 w 166"/>
                  <a:gd name="T43" fmla="*/ 47 h 88"/>
                  <a:gd name="T44" fmla="*/ 163 w 166"/>
                  <a:gd name="T45" fmla="*/ 63 h 88"/>
                  <a:gd name="T46" fmla="*/ 166 w 166"/>
                  <a:gd name="T47" fmla="*/ 75 h 88"/>
                  <a:gd name="T48" fmla="*/ 162 w 166"/>
                  <a:gd name="T49" fmla="*/ 78 h 88"/>
                  <a:gd name="T50" fmla="*/ 137 w 166"/>
                  <a:gd name="T51" fmla="*/ 77 h 88"/>
                  <a:gd name="T52" fmla="*/ 123 w 166"/>
                  <a:gd name="T53" fmla="*/ 83 h 88"/>
                  <a:gd name="T54" fmla="*/ 109 w 166"/>
                  <a:gd name="T55" fmla="*/ 88 h 88"/>
                  <a:gd name="T56" fmla="*/ 96 w 166"/>
                  <a:gd name="T57" fmla="*/ 85 h 88"/>
                  <a:gd name="T58" fmla="*/ 87 w 166"/>
                  <a:gd name="T59" fmla="*/ 80 h 88"/>
                  <a:gd name="T60" fmla="*/ 76 w 166"/>
                  <a:gd name="T61" fmla="*/ 83 h 88"/>
                  <a:gd name="T62" fmla="*/ 62 w 166"/>
                  <a:gd name="T63" fmla="*/ 87 h 88"/>
                  <a:gd name="T64" fmla="*/ 47 w 166"/>
                  <a:gd name="T65" fmla="*/ 85 h 88"/>
                  <a:gd name="T66" fmla="*/ 38 w 166"/>
                  <a:gd name="T67" fmla="*/ 85 h 88"/>
                  <a:gd name="T68" fmla="*/ 19 w 166"/>
                  <a:gd name="T69" fmla="*/ 83 h 88"/>
                  <a:gd name="T70" fmla="*/ 11 w 166"/>
                  <a:gd name="T71" fmla="*/ 76 h 88"/>
                  <a:gd name="T72" fmla="*/ 4 w 166"/>
                  <a:gd name="T73" fmla="*/ 72 h 88"/>
                  <a:gd name="T74" fmla="*/ 0 w 166"/>
                  <a:gd name="T75" fmla="*/ 65 h 88"/>
                  <a:gd name="T76" fmla="*/ 6 w 166"/>
                  <a:gd name="T77" fmla="*/ 5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6"/>
                  <a:gd name="T118" fmla="*/ 0 h 88"/>
                  <a:gd name="T119" fmla="*/ 166 w 16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6" h="88">
                    <a:moveTo>
                      <a:pt x="6" y="57"/>
                    </a:moveTo>
                    <a:lnTo>
                      <a:pt x="13" y="50"/>
                    </a:lnTo>
                    <a:lnTo>
                      <a:pt x="16" y="37"/>
                    </a:lnTo>
                    <a:lnTo>
                      <a:pt x="27" y="31"/>
                    </a:lnTo>
                    <a:lnTo>
                      <a:pt x="27" y="21"/>
                    </a:lnTo>
                    <a:lnTo>
                      <a:pt x="42" y="13"/>
                    </a:lnTo>
                    <a:lnTo>
                      <a:pt x="47" y="6"/>
                    </a:lnTo>
                    <a:lnTo>
                      <a:pt x="55" y="0"/>
                    </a:lnTo>
                    <a:lnTo>
                      <a:pt x="67" y="0"/>
                    </a:lnTo>
                    <a:lnTo>
                      <a:pt x="81" y="0"/>
                    </a:lnTo>
                    <a:lnTo>
                      <a:pt x="87" y="1"/>
                    </a:lnTo>
                    <a:lnTo>
                      <a:pt x="88" y="11"/>
                    </a:lnTo>
                    <a:lnTo>
                      <a:pt x="91" y="14"/>
                    </a:lnTo>
                    <a:lnTo>
                      <a:pt x="101" y="10"/>
                    </a:lnTo>
                    <a:lnTo>
                      <a:pt x="113" y="13"/>
                    </a:lnTo>
                    <a:lnTo>
                      <a:pt x="125" y="10"/>
                    </a:lnTo>
                    <a:lnTo>
                      <a:pt x="137" y="11"/>
                    </a:lnTo>
                    <a:lnTo>
                      <a:pt x="142" y="21"/>
                    </a:lnTo>
                    <a:lnTo>
                      <a:pt x="139" y="32"/>
                    </a:lnTo>
                    <a:lnTo>
                      <a:pt x="145" y="41"/>
                    </a:lnTo>
                    <a:lnTo>
                      <a:pt x="154" y="45"/>
                    </a:lnTo>
                    <a:lnTo>
                      <a:pt x="163" y="47"/>
                    </a:lnTo>
                    <a:lnTo>
                      <a:pt x="163" y="63"/>
                    </a:lnTo>
                    <a:lnTo>
                      <a:pt x="166" y="75"/>
                    </a:lnTo>
                    <a:lnTo>
                      <a:pt x="162" y="78"/>
                    </a:lnTo>
                    <a:lnTo>
                      <a:pt x="137" y="77"/>
                    </a:lnTo>
                    <a:lnTo>
                      <a:pt x="123" y="83"/>
                    </a:lnTo>
                    <a:lnTo>
                      <a:pt x="109" y="88"/>
                    </a:lnTo>
                    <a:lnTo>
                      <a:pt x="96" y="85"/>
                    </a:lnTo>
                    <a:lnTo>
                      <a:pt x="87" y="80"/>
                    </a:lnTo>
                    <a:lnTo>
                      <a:pt x="76" y="83"/>
                    </a:lnTo>
                    <a:lnTo>
                      <a:pt x="62" y="87"/>
                    </a:lnTo>
                    <a:lnTo>
                      <a:pt x="47" y="85"/>
                    </a:lnTo>
                    <a:lnTo>
                      <a:pt x="38" y="85"/>
                    </a:lnTo>
                    <a:lnTo>
                      <a:pt x="19" y="83"/>
                    </a:lnTo>
                    <a:lnTo>
                      <a:pt x="11" y="76"/>
                    </a:lnTo>
                    <a:lnTo>
                      <a:pt x="4" y="72"/>
                    </a:lnTo>
                    <a:lnTo>
                      <a:pt x="0" y="65"/>
                    </a:lnTo>
                    <a:lnTo>
                      <a:pt x="6" y="57"/>
                    </a:lnTo>
                    <a:close/>
                  </a:path>
                </a:pathLst>
              </a:custGeom>
              <a:solidFill>
                <a:srgbClr val="006699"/>
              </a:solidFill>
              <a:ln w="9525">
                <a:noFill/>
                <a:round/>
                <a:headEnd/>
                <a:tailEnd/>
              </a:ln>
            </p:spPr>
            <p:txBody>
              <a:bodyPr/>
              <a:lstStyle/>
              <a:p>
                <a:endParaRPr lang="en-US"/>
              </a:p>
            </p:txBody>
          </p:sp>
          <p:sp>
            <p:nvSpPr>
              <p:cNvPr id="44113" name="Freeform 36"/>
              <p:cNvSpPr>
                <a:spLocks/>
              </p:cNvSpPr>
              <p:nvPr/>
            </p:nvSpPr>
            <p:spPr bwMode="auto">
              <a:xfrm>
                <a:off x="5910" y="1880"/>
                <a:ext cx="61" cy="81"/>
              </a:xfrm>
              <a:custGeom>
                <a:avLst/>
                <a:gdLst>
                  <a:gd name="T0" fmla="*/ 46 w 61"/>
                  <a:gd name="T1" fmla="*/ 0 h 81"/>
                  <a:gd name="T2" fmla="*/ 55 w 61"/>
                  <a:gd name="T3" fmla="*/ 6 h 81"/>
                  <a:gd name="T4" fmla="*/ 59 w 61"/>
                  <a:gd name="T5" fmla="*/ 9 h 81"/>
                  <a:gd name="T6" fmla="*/ 55 w 61"/>
                  <a:gd name="T7" fmla="*/ 18 h 81"/>
                  <a:gd name="T8" fmla="*/ 55 w 61"/>
                  <a:gd name="T9" fmla="*/ 27 h 81"/>
                  <a:gd name="T10" fmla="*/ 61 w 61"/>
                  <a:gd name="T11" fmla="*/ 36 h 81"/>
                  <a:gd name="T12" fmla="*/ 55 w 61"/>
                  <a:gd name="T13" fmla="*/ 41 h 81"/>
                  <a:gd name="T14" fmla="*/ 47 w 61"/>
                  <a:gd name="T15" fmla="*/ 41 h 81"/>
                  <a:gd name="T16" fmla="*/ 41 w 61"/>
                  <a:gd name="T17" fmla="*/ 45 h 81"/>
                  <a:gd name="T18" fmla="*/ 41 w 61"/>
                  <a:gd name="T19" fmla="*/ 53 h 81"/>
                  <a:gd name="T20" fmla="*/ 35 w 61"/>
                  <a:gd name="T21" fmla="*/ 60 h 81"/>
                  <a:gd name="T22" fmla="*/ 34 w 61"/>
                  <a:gd name="T23" fmla="*/ 74 h 81"/>
                  <a:gd name="T24" fmla="*/ 30 w 61"/>
                  <a:gd name="T25" fmla="*/ 81 h 81"/>
                  <a:gd name="T26" fmla="*/ 21 w 61"/>
                  <a:gd name="T27" fmla="*/ 76 h 81"/>
                  <a:gd name="T28" fmla="*/ 17 w 61"/>
                  <a:gd name="T29" fmla="*/ 70 h 81"/>
                  <a:gd name="T30" fmla="*/ 16 w 61"/>
                  <a:gd name="T31" fmla="*/ 76 h 81"/>
                  <a:gd name="T32" fmla="*/ 13 w 61"/>
                  <a:gd name="T33" fmla="*/ 76 h 81"/>
                  <a:gd name="T34" fmla="*/ 7 w 61"/>
                  <a:gd name="T35" fmla="*/ 72 h 81"/>
                  <a:gd name="T36" fmla="*/ 7 w 61"/>
                  <a:gd name="T37" fmla="*/ 64 h 81"/>
                  <a:gd name="T38" fmla="*/ 3 w 61"/>
                  <a:gd name="T39" fmla="*/ 57 h 81"/>
                  <a:gd name="T40" fmla="*/ 0 w 61"/>
                  <a:gd name="T41" fmla="*/ 49 h 81"/>
                  <a:gd name="T42" fmla="*/ 0 w 61"/>
                  <a:gd name="T43" fmla="*/ 41 h 81"/>
                  <a:gd name="T44" fmla="*/ 8 w 61"/>
                  <a:gd name="T45" fmla="*/ 37 h 81"/>
                  <a:gd name="T46" fmla="*/ 8 w 61"/>
                  <a:gd name="T47" fmla="*/ 29 h 81"/>
                  <a:gd name="T48" fmla="*/ 13 w 61"/>
                  <a:gd name="T49" fmla="*/ 22 h 81"/>
                  <a:gd name="T50" fmla="*/ 21 w 61"/>
                  <a:gd name="T51" fmla="*/ 21 h 81"/>
                  <a:gd name="T52" fmla="*/ 27 w 61"/>
                  <a:gd name="T53" fmla="*/ 17 h 81"/>
                  <a:gd name="T54" fmla="*/ 35 w 61"/>
                  <a:gd name="T55" fmla="*/ 17 h 81"/>
                  <a:gd name="T56" fmla="*/ 40 w 61"/>
                  <a:gd name="T57" fmla="*/ 10 h 81"/>
                  <a:gd name="T58" fmla="*/ 40 w 61"/>
                  <a:gd name="T59" fmla="*/ 3 h 81"/>
                  <a:gd name="T60" fmla="*/ 46 w 61"/>
                  <a:gd name="T61" fmla="*/ 0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
                  <a:gd name="T94" fmla="*/ 0 h 81"/>
                  <a:gd name="T95" fmla="*/ 61 w 61"/>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 h="81">
                    <a:moveTo>
                      <a:pt x="46" y="0"/>
                    </a:moveTo>
                    <a:lnTo>
                      <a:pt x="55" y="6"/>
                    </a:lnTo>
                    <a:lnTo>
                      <a:pt x="59" y="9"/>
                    </a:lnTo>
                    <a:lnTo>
                      <a:pt x="55" y="18"/>
                    </a:lnTo>
                    <a:lnTo>
                      <a:pt x="55" y="27"/>
                    </a:lnTo>
                    <a:lnTo>
                      <a:pt x="61" y="36"/>
                    </a:lnTo>
                    <a:lnTo>
                      <a:pt x="55" y="41"/>
                    </a:lnTo>
                    <a:lnTo>
                      <a:pt x="47" y="41"/>
                    </a:lnTo>
                    <a:lnTo>
                      <a:pt x="41" y="45"/>
                    </a:lnTo>
                    <a:lnTo>
                      <a:pt x="41" y="53"/>
                    </a:lnTo>
                    <a:lnTo>
                      <a:pt x="35" y="60"/>
                    </a:lnTo>
                    <a:lnTo>
                      <a:pt x="34" y="74"/>
                    </a:lnTo>
                    <a:lnTo>
                      <a:pt x="30" y="81"/>
                    </a:lnTo>
                    <a:lnTo>
                      <a:pt x="21" y="76"/>
                    </a:lnTo>
                    <a:lnTo>
                      <a:pt x="17" y="70"/>
                    </a:lnTo>
                    <a:lnTo>
                      <a:pt x="16" y="76"/>
                    </a:lnTo>
                    <a:lnTo>
                      <a:pt x="13" y="76"/>
                    </a:lnTo>
                    <a:lnTo>
                      <a:pt x="7" y="72"/>
                    </a:lnTo>
                    <a:lnTo>
                      <a:pt x="7" y="64"/>
                    </a:lnTo>
                    <a:lnTo>
                      <a:pt x="3" y="57"/>
                    </a:lnTo>
                    <a:lnTo>
                      <a:pt x="0" y="49"/>
                    </a:lnTo>
                    <a:lnTo>
                      <a:pt x="0" y="41"/>
                    </a:lnTo>
                    <a:lnTo>
                      <a:pt x="8" y="37"/>
                    </a:lnTo>
                    <a:lnTo>
                      <a:pt x="8" y="29"/>
                    </a:lnTo>
                    <a:lnTo>
                      <a:pt x="13" y="22"/>
                    </a:lnTo>
                    <a:lnTo>
                      <a:pt x="21" y="21"/>
                    </a:lnTo>
                    <a:lnTo>
                      <a:pt x="27" y="17"/>
                    </a:lnTo>
                    <a:lnTo>
                      <a:pt x="35" y="17"/>
                    </a:lnTo>
                    <a:lnTo>
                      <a:pt x="40" y="10"/>
                    </a:lnTo>
                    <a:lnTo>
                      <a:pt x="40" y="3"/>
                    </a:lnTo>
                    <a:lnTo>
                      <a:pt x="46" y="0"/>
                    </a:lnTo>
                    <a:close/>
                  </a:path>
                </a:pathLst>
              </a:custGeom>
              <a:solidFill>
                <a:srgbClr val="006699"/>
              </a:solidFill>
              <a:ln w="9525">
                <a:noFill/>
                <a:round/>
                <a:headEnd/>
                <a:tailEnd/>
              </a:ln>
            </p:spPr>
            <p:txBody>
              <a:bodyPr/>
              <a:lstStyle/>
              <a:p>
                <a:endParaRPr lang="en-US"/>
              </a:p>
            </p:txBody>
          </p:sp>
          <p:sp>
            <p:nvSpPr>
              <p:cNvPr id="44114" name="Freeform 37"/>
              <p:cNvSpPr>
                <a:spLocks/>
              </p:cNvSpPr>
              <p:nvPr/>
            </p:nvSpPr>
            <p:spPr bwMode="auto">
              <a:xfrm>
                <a:off x="5965" y="1878"/>
                <a:ext cx="64" cy="123"/>
              </a:xfrm>
              <a:custGeom>
                <a:avLst/>
                <a:gdLst>
                  <a:gd name="T0" fmla="*/ 4 w 64"/>
                  <a:gd name="T1" fmla="*/ 12 h 123"/>
                  <a:gd name="T2" fmla="*/ 12 w 64"/>
                  <a:gd name="T3" fmla="*/ 12 h 123"/>
                  <a:gd name="T4" fmla="*/ 17 w 64"/>
                  <a:gd name="T5" fmla="*/ 6 h 123"/>
                  <a:gd name="T6" fmla="*/ 21 w 64"/>
                  <a:gd name="T7" fmla="*/ 1 h 123"/>
                  <a:gd name="T8" fmla="*/ 26 w 64"/>
                  <a:gd name="T9" fmla="*/ 0 h 123"/>
                  <a:gd name="T10" fmla="*/ 34 w 64"/>
                  <a:gd name="T11" fmla="*/ 5 h 123"/>
                  <a:gd name="T12" fmla="*/ 37 w 64"/>
                  <a:gd name="T13" fmla="*/ 14 h 123"/>
                  <a:gd name="T14" fmla="*/ 45 w 64"/>
                  <a:gd name="T15" fmla="*/ 17 h 123"/>
                  <a:gd name="T16" fmla="*/ 53 w 64"/>
                  <a:gd name="T17" fmla="*/ 20 h 123"/>
                  <a:gd name="T18" fmla="*/ 60 w 64"/>
                  <a:gd name="T19" fmla="*/ 29 h 123"/>
                  <a:gd name="T20" fmla="*/ 64 w 64"/>
                  <a:gd name="T21" fmla="*/ 39 h 123"/>
                  <a:gd name="T22" fmla="*/ 64 w 64"/>
                  <a:gd name="T23" fmla="*/ 49 h 123"/>
                  <a:gd name="T24" fmla="*/ 62 w 64"/>
                  <a:gd name="T25" fmla="*/ 63 h 123"/>
                  <a:gd name="T26" fmla="*/ 60 w 64"/>
                  <a:gd name="T27" fmla="*/ 71 h 123"/>
                  <a:gd name="T28" fmla="*/ 57 w 64"/>
                  <a:gd name="T29" fmla="*/ 79 h 123"/>
                  <a:gd name="T30" fmla="*/ 51 w 64"/>
                  <a:gd name="T31" fmla="*/ 81 h 123"/>
                  <a:gd name="T32" fmla="*/ 49 w 64"/>
                  <a:gd name="T33" fmla="*/ 99 h 123"/>
                  <a:gd name="T34" fmla="*/ 52 w 64"/>
                  <a:gd name="T35" fmla="*/ 106 h 123"/>
                  <a:gd name="T36" fmla="*/ 54 w 64"/>
                  <a:gd name="T37" fmla="*/ 116 h 123"/>
                  <a:gd name="T38" fmla="*/ 54 w 64"/>
                  <a:gd name="T39" fmla="*/ 123 h 123"/>
                  <a:gd name="T40" fmla="*/ 44 w 64"/>
                  <a:gd name="T41" fmla="*/ 123 h 123"/>
                  <a:gd name="T42" fmla="*/ 40 w 64"/>
                  <a:gd name="T43" fmla="*/ 119 h 123"/>
                  <a:gd name="T44" fmla="*/ 31 w 64"/>
                  <a:gd name="T45" fmla="*/ 119 h 123"/>
                  <a:gd name="T46" fmla="*/ 24 w 64"/>
                  <a:gd name="T47" fmla="*/ 114 h 123"/>
                  <a:gd name="T48" fmla="*/ 22 w 64"/>
                  <a:gd name="T49" fmla="*/ 104 h 123"/>
                  <a:gd name="T50" fmla="*/ 17 w 64"/>
                  <a:gd name="T51" fmla="*/ 91 h 123"/>
                  <a:gd name="T52" fmla="*/ 13 w 64"/>
                  <a:gd name="T53" fmla="*/ 81 h 123"/>
                  <a:gd name="T54" fmla="*/ 14 w 64"/>
                  <a:gd name="T55" fmla="*/ 73 h 123"/>
                  <a:gd name="T56" fmla="*/ 12 w 64"/>
                  <a:gd name="T57" fmla="*/ 65 h 123"/>
                  <a:gd name="T58" fmla="*/ 5 w 64"/>
                  <a:gd name="T59" fmla="*/ 60 h 123"/>
                  <a:gd name="T60" fmla="*/ 8 w 64"/>
                  <a:gd name="T61" fmla="*/ 51 h 123"/>
                  <a:gd name="T62" fmla="*/ 4 w 64"/>
                  <a:gd name="T63" fmla="*/ 43 h 123"/>
                  <a:gd name="T64" fmla="*/ 7 w 64"/>
                  <a:gd name="T65" fmla="*/ 37 h 123"/>
                  <a:gd name="T66" fmla="*/ 0 w 64"/>
                  <a:gd name="T67" fmla="*/ 28 h 123"/>
                  <a:gd name="T68" fmla="*/ 1 w 64"/>
                  <a:gd name="T69" fmla="*/ 22 h 123"/>
                  <a:gd name="T70" fmla="*/ 4 w 64"/>
                  <a:gd name="T71" fmla="*/ 12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123"/>
                  <a:gd name="T110" fmla="*/ 64 w 64"/>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123">
                    <a:moveTo>
                      <a:pt x="4" y="12"/>
                    </a:moveTo>
                    <a:lnTo>
                      <a:pt x="12" y="12"/>
                    </a:lnTo>
                    <a:lnTo>
                      <a:pt x="17" y="6"/>
                    </a:lnTo>
                    <a:lnTo>
                      <a:pt x="21" y="1"/>
                    </a:lnTo>
                    <a:lnTo>
                      <a:pt x="26" y="0"/>
                    </a:lnTo>
                    <a:lnTo>
                      <a:pt x="34" y="5"/>
                    </a:lnTo>
                    <a:lnTo>
                      <a:pt x="37" y="14"/>
                    </a:lnTo>
                    <a:lnTo>
                      <a:pt x="45" y="17"/>
                    </a:lnTo>
                    <a:lnTo>
                      <a:pt x="53" y="20"/>
                    </a:lnTo>
                    <a:lnTo>
                      <a:pt x="60" y="29"/>
                    </a:lnTo>
                    <a:lnTo>
                      <a:pt x="64" y="39"/>
                    </a:lnTo>
                    <a:lnTo>
                      <a:pt x="64" y="49"/>
                    </a:lnTo>
                    <a:lnTo>
                      <a:pt x="62" y="63"/>
                    </a:lnTo>
                    <a:lnTo>
                      <a:pt x="60" y="71"/>
                    </a:lnTo>
                    <a:lnTo>
                      <a:pt x="57" y="79"/>
                    </a:lnTo>
                    <a:lnTo>
                      <a:pt x="51" y="81"/>
                    </a:lnTo>
                    <a:lnTo>
                      <a:pt x="49" y="99"/>
                    </a:lnTo>
                    <a:lnTo>
                      <a:pt x="52" y="106"/>
                    </a:lnTo>
                    <a:lnTo>
                      <a:pt x="54" y="116"/>
                    </a:lnTo>
                    <a:lnTo>
                      <a:pt x="54" y="123"/>
                    </a:lnTo>
                    <a:lnTo>
                      <a:pt x="44" y="123"/>
                    </a:lnTo>
                    <a:lnTo>
                      <a:pt x="40" y="119"/>
                    </a:lnTo>
                    <a:lnTo>
                      <a:pt x="31" y="119"/>
                    </a:lnTo>
                    <a:lnTo>
                      <a:pt x="24" y="114"/>
                    </a:lnTo>
                    <a:lnTo>
                      <a:pt x="22" y="104"/>
                    </a:lnTo>
                    <a:lnTo>
                      <a:pt x="17" y="91"/>
                    </a:lnTo>
                    <a:lnTo>
                      <a:pt x="13" y="81"/>
                    </a:lnTo>
                    <a:lnTo>
                      <a:pt x="14" y="73"/>
                    </a:lnTo>
                    <a:lnTo>
                      <a:pt x="12" y="65"/>
                    </a:lnTo>
                    <a:lnTo>
                      <a:pt x="5" y="60"/>
                    </a:lnTo>
                    <a:lnTo>
                      <a:pt x="8" y="51"/>
                    </a:lnTo>
                    <a:lnTo>
                      <a:pt x="4" y="43"/>
                    </a:lnTo>
                    <a:lnTo>
                      <a:pt x="7" y="37"/>
                    </a:lnTo>
                    <a:lnTo>
                      <a:pt x="0" y="28"/>
                    </a:lnTo>
                    <a:lnTo>
                      <a:pt x="1" y="22"/>
                    </a:lnTo>
                    <a:lnTo>
                      <a:pt x="4" y="12"/>
                    </a:lnTo>
                    <a:close/>
                  </a:path>
                </a:pathLst>
              </a:custGeom>
              <a:solidFill>
                <a:srgbClr val="006699"/>
              </a:solidFill>
              <a:ln w="9525">
                <a:noFill/>
                <a:round/>
                <a:headEnd/>
                <a:tailEnd/>
              </a:ln>
            </p:spPr>
            <p:txBody>
              <a:bodyPr/>
              <a:lstStyle/>
              <a:p>
                <a:endParaRPr lang="en-US"/>
              </a:p>
            </p:txBody>
          </p:sp>
          <p:sp>
            <p:nvSpPr>
              <p:cNvPr id="44115" name="Freeform 38"/>
              <p:cNvSpPr>
                <a:spLocks/>
              </p:cNvSpPr>
              <p:nvPr/>
            </p:nvSpPr>
            <p:spPr bwMode="auto">
              <a:xfrm>
                <a:off x="5833" y="1785"/>
                <a:ext cx="156" cy="62"/>
              </a:xfrm>
              <a:custGeom>
                <a:avLst/>
                <a:gdLst>
                  <a:gd name="T0" fmla="*/ 3 w 156"/>
                  <a:gd name="T1" fmla="*/ 51 h 62"/>
                  <a:gd name="T2" fmla="*/ 2 w 156"/>
                  <a:gd name="T3" fmla="*/ 45 h 62"/>
                  <a:gd name="T4" fmla="*/ 0 w 156"/>
                  <a:gd name="T5" fmla="*/ 36 h 62"/>
                  <a:gd name="T6" fmla="*/ 5 w 156"/>
                  <a:gd name="T7" fmla="*/ 29 h 62"/>
                  <a:gd name="T8" fmla="*/ 9 w 156"/>
                  <a:gd name="T9" fmla="*/ 24 h 62"/>
                  <a:gd name="T10" fmla="*/ 15 w 156"/>
                  <a:gd name="T11" fmla="*/ 23 h 62"/>
                  <a:gd name="T12" fmla="*/ 19 w 156"/>
                  <a:gd name="T13" fmla="*/ 20 h 62"/>
                  <a:gd name="T14" fmla="*/ 19 w 156"/>
                  <a:gd name="T15" fmla="*/ 10 h 62"/>
                  <a:gd name="T16" fmla="*/ 23 w 156"/>
                  <a:gd name="T17" fmla="*/ 3 h 62"/>
                  <a:gd name="T18" fmla="*/ 31 w 156"/>
                  <a:gd name="T19" fmla="*/ 10 h 62"/>
                  <a:gd name="T20" fmla="*/ 45 w 156"/>
                  <a:gd name="T21" fmla="*/ 11 h 62"/>
                  <a:gd name="T22" fmla="*/ 56 w 156"/>
                  <a:gd name="T23" fmla="*/ 11 h 62"/>
                  <a:gd name="T24" fmla="*/ 74 w 156"/>
                  <a:gd name="T25" fmla="*/ 11 h 62"/>
                  <a:gd name="T26" fmla="*/ 78 w 156"/>
                  <a:gd name="T27" fmla="*/ 14 h 62"/>
                  <a:gd name="T28" fmla="*/ 90 w 156"/>
                  <a:gd name="T29" fmla="*/ 16 h 62"/>
                  <a:gd name="T30" fmla="*/ 98 w 156"/>
                  <a:gd name="T31" fmla="*/ 10 h 62"/>
                  <a:gd name="T32" fmla="*/ 109 w 156"/>
                  <a:gd name="T33" fmla="*/ 2 h 62"/>
                  <a:gd name="T34" fmla="*/ 120 w 156"/>
                  <a:gd name="T35" fmla="*/ 3 h 62"/>
                  <a:gd name="T36" fmla="*/ 131 w 156"/>
                  <a:gd name="T37" fmla="*/ 0 h 62"/>
                  <a:gd name="T38" fmla="*/ 132 w 156"/>
                  <a:gd name="T39" fmla="*/ 7 h 62"/>
                  <a:gd name="T40" fmla="*/ 131 w 156"/>
                  <a:gd name="T41" fmla="*/ 21 h 62"/>
                  <a:gd name="T42" fmla="*/ 136 w 156"/>
                  <a:gd name="T43" fmla="*/ 20 h 62"/>
                  <a:gd name="T44" fmla="*/ 140 w 156"/>
                  <a:gd name="T45" fmla="*/ 13 h 62"/>
                  <a:gd name="T46" fmla="*/ 149 w 156"/>
                  <a:gd name="T47" fmla="*/ 19 h 62"/>
                  <a:gd name="T48" fmla="*/ 151 w 156"/>
                  <a:gd name="T49" fmla="*/ 29 h 62"/>
                  <a:gd name="T50" fmla="*/ 156 w 156"/>
                  <a:gd name="T51" fmla="*/ 44 h 62"/>
                  <a:gd name="T52" fmla="*/ 156 w 156"/>
                  <a:gd name="T53" fmla="*/ 50 h 62"/>
                  <a:gd name="T54" fmla="*/ 150 w 156"/>
                  <a:gd name="T55" fmla="*/ 58 h 62"/>
                  <a:gd name="T56" fmla="*/ 143 w 156"/>
                  <a:gd name="T57" fmla="*/ 62 h 62"/>
                  <a:gd name="T58" fmla="*/ 121 w 156"/>
                  <a:gd name="T59" fmla="*/ 53 h 62"/>
                  <a:gd name="T60" fmla="*/ 113 w 156"/>
                  <a:gd name="T61" fmla="*/ 53 h 62"/>
                  <a:gd name="T62" fmla="*/ 96 w 156"/>
                  <a:gd name="T63" fmla="*/ 53 h 62"/>
                  <a:gd name="T64" fmla="*/ 83 w 156"/>
                  <a:gd name="T65" fmla="*/ 55 h 62"/>
                  <a:gd name="T66" fmla="*/ 61 w 156"/>
                  <a:gd name="T67" fmla="*/ 53 h 62"/>
                  <a:gd name="T68" fmla="*/ 40 w 156"/>
                  <a:gd name="T69" fmla="*/ 54 h 62"/>
                  <a:gd name="T70" fmla="*/ 31 w 156"/>
                  <a:gd name="T71" fmla="*/ 57 h 62"/>
                  <a:gd name="T72" fmla="*/ 17 w 156"/>
                  <a:gd name="T73" fmla="*/ 54 h 62"/>
                  <a:gd name="T74" fmla="*/ 7 w 156"/>
                  <a:gd name="T75" fmla="*/ 51 h 62"/>
                  <a:gd name="T76" fmla="*/ 3 w 156"/>
                  <a:gd name="T77" fmla="*/ 51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6"/>
                  <a:gd name="T118" fmla="*/ 0 h 62"/>
                  <a:gd name="T119" fmla="*/ 156 w 156"/>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6" h="62">
                    <a:moveTo>
                      <a:pt x="3" y="51"/>
                    </a:moveTo>
                    <a:lnTo>
                      <a:pt x="2" y="45"/>
                    </a:lnTo>
                    <a:lnTo>
                      <a:pt x="0" y="36"/>
                    </a:lnTo>
                    <a:lnTo>
                      <a:pt x="5" y="29"/>
                    </a:lnTo>
                    <a:lnTo>
                      <a:pt x="9" y="24"/>
                    </a:lnTo>
                    <a:lnTo>
                      <a:pt x="15" y="23"/>
                    </a:lnTo>
                    <a:lnTo>
                      <a:pt x="19" y="20"/>
                    </a:lnTo>
                    <a:lnTo>
                      <a:pt x="19" y="10"/>
                    </a:lnTo>
                    <a:lnTo>
                      <a:pt x="23" y="3"/>
                    </a:lnTo>
                    <a:lnTo>
                      <a:pt x="31" y="10"/>
                    </a:lnTo>
                    <a:lnTo>
                      <a:pt x="45" y="11"/>
                    </a:lnTo>
                    <a:lnTo>
                      <a:pt x="56" y="11"/>
                    </a:lnTo>
                    <a:lnTo>
                      <a:pt x="74" y="11"/>
                    </a:lnTo>
                    <a:lnTo>
                      <a:pt x="78" y="14"/>
                    </a:lnTo>
                    <a:lnTo>
                      <a:pt x="90" y="16"/>
                    </a:lnTo>
                    <a:lnTo>
                      <a:pt x="98" y="10"/>
                    </a:lnTo>
                    <a:lnTo>
                      <a:pt x="109" y="2"/>
                    </a:lnTo>
                    <a:lnTo>
                      <a:pt x="120" y="3"/>
                    </a:lnTo>
                    <a:lnTo>
                      <a:pt x="131" y="0"/>
                    </a:lnTo>
                    <a:lnTo>
                      <a:pt x="132" y="7"/>
                    </a:lnTo>
                    <a:lnTo>
                      <a:pt x="131" y="21"/>
                    </a:lnTo>
                    <a:lnTo>
                      <a:pt x="136" y="20"/>
                    </a:lnTo>
                    <a:lnTo>
                      <a:pt x="140" y="13"/>
                    </a:lnTo>
                    <a:lnTo>
                      <a:pt x="149" y="19"/>
                    </a:lnTo>
                    <a:lnTo>
                      <a:pt x="151" y="29"/>
                    </a:lnTo>
                    <a:lnTo>
                      <a:pt x="156" y="44"/>
                    </a:lnTo>
                    <a:lnTo>
                      <a:pt x="156" y="50"/>
                    </a:lnTo>
                    <a:lnTo>
                      <a:pt x="150" y="58"/>
                    </a:lnTo>
                    <a:lnTo>
                      <a:pt x="143" y="62"/>
                    </a:lnTo>
                    <a:lnTo>
                      <a:pt x="121" y="53"/>
                    </a:lnTo>
                    <a:lnTo>
                      <a:pt x="113" y="53"/>
                    </a:lnTo>
                    <a:lnTo>
                      <a:pt x="96" y="53"/>
                    </a:lnTo>
                    <a:lnTo>
                      <a:pt x="83" y="55"/>
                    </a:lnTo>
                    <a:lnTo>
                      <a:pt x="61" y="53"/>
                    </a:lnTo>
                    <a:lnTo>
                      <a:pt x="40" y="54"/>
                    </a:lnTo>
                    <a:lnTo>
                      <a:pt x="31" y="57"/>
                    </a:lnTo>
                    <a:lnTo>
                      <a:pt x="17" y="54"/>
                    </a:lnTo>
                    <a:lnTo>
                      <a:pt x="7" y="51"/>
                    </a:lnTo>
                    <a:lnTo>
                      <a:pt x="3" y="51"/>
                    </a:lnTo>
                    <a:close/>
                  </a:path>
                </a:pathLst>
              </a:custGeom>
              <a:solidFill>
                <a:srgbClr val="006699"/>
              </a:solidFill>
              <a:ln w="9525">
                <a:noFill/>
                <a:round/>
                <a:headEnd/>
                <a:tailEnd/>
              </a:ln>
            </p:spPr>
            <p:txBody>
              <a:bodyPr/>
              <a:lstStyle/>
              <a:p>
                <a:endParaRPr lang="en-US"/>
              </a:p>
            </p:txBody>
          </p:sp>
          <p:sp>
            <p:nvSpPr>
              <p:cNvPr id="44116" name="Freeform 39"/>
              <p:cNvSpPr>
                <a:spLocks/>
              </p:cNvSpPr>
              <p:nvPr/>
            </p:nvSpPr>
            <p:spPr bwMode="auto">
              <a:xfrm>
                <a:off x="5996" y="1782"/>
                <a:ext cx="93" cy="124"/>
              </a:xfrm>
              <a:custGeom>
                <a:avLst/>
                <a:gdLst>
                  <a:gd name="T0" fmla="*/ 6 w 93"/>
                  <a:gd name="T1" fmla="*/ 102 h 124"/>
                  <a:gd name="T2" fmla="*/ 7 w 93"/>
                  <a:gd name="T3" fmla="*/ 94 h 124"/>
                  <a:gd name="T4" fmla="*/ 4 w 93"/>
                  <a:gd name="T5" fmla="*/ 87 h 124"/>
                  <a:gd name="T6" fmla="*/ 1 w 93"/>
                  <a:gd name="T7" fmla="*/ 80 h 124"/>
                  <a:gd name="T8" fmla="*/ 0 w 93"/>
                  <a:gd name="T9" fmla="*/ 70 h 124"/>
                  <a:gd name="T10" fmla="*/ 6 w 93"/>
                  <a:gd name="T11" fmla="*/ 60 h 124"/>
                  <a:gd name="T12" fmla="*/ 13 w 93"/>
                  <a:gd name="T13" fmla="*/ 49 h 124"/>
                  <a:gd name="T14" fmla="*/ 25 w 93"/>
                  <a:gd name="T15" fmla="*/ 39 h 124"/>
                  <a:gd name="T16" fmla="*/ 27 w 93"/>
                  <a:gd name="T17" fmla="*/ 39 h 124"/>
                  <a:gd name="T18" fmla="*/ 35 w 93"/>
                  <a:gd name="T19" fmla="*/ 37 h 124"/>
                  <a:gd name="T20" fmla="*/ 37 w 93"/>
                  <a:gd name="T21" fmla="*/ 26 h 124"/>
                  <a:gd name="T22" fmla="*/ 50 w 93"/>
                  <a:gd name="T23" fmla="*/ 26 h 124"/>
                  <a:gd name="T24" fmla="*/ 60 w 93"/>
                  <a:gd name="T25" fmla="*/ 26 h 124"/>
                  <a:gd name="T26" fmla="*/ 62 w 93"/>
                  <a:gd name="T27" fmla="*/ 16 h 124"/>
                  <a:gd name="T28" fmla="*/ 71 w 93"/>
                  <a:gd name="T29" fmla="*/ 12 h 124"/>
                  <a:gd name="T30" fmla="*/ 77 w 93"/>
                  <a:gd name="T31" fmla="*/ 0 h 124"/>
                  <a:gd name="T32" fmla="*/ 87 w 93"/>
                  <a:gd name="T33" fmla="*/ 0 h 124"/>
                  <a:gd name="T34" fmla="*/ 88 w 93"/>
                  <a:gd name="T35" fmla="*/ 13 h 124"/>
                  <a:gd name="T36" fmla="*/ 87 w 93"/>
                  <a:gd name="T37" fmla="*/ 26 h 124"/>
                  <a:gd name="T38" fmla="*/ 82 w 93"/>
                  <a:gd name="T39" fmla="*/ 35 h 124"/>
                  <a:gd name="T40" fmla="*/ 85 w 93"/>
                  <a:gd name="T41" fmla="*/ 41 h 124"/>
                  <a:gd name="T42" fmla="*/ 93 w 93"/>
                  <a:gd name="T43" fmla="*/ 51 h 124"/>
                  <a:gd name="T44" fmla="*/ 88 w 93"/>
                  <a:gd name="T45" fmla="*/ 60 h 124"/>
                  <a:gd name="T46" fmla="*/ 83 w 93"/>
                  <a:gd name="T47" fmla="*/ 70 h 124"/>
                  <a:gd name="T48" fmla="*/ 78 w 93"/>
                  <a:gd name="T49" fmla="*/ 79 h 124"/>
                  <a:gd name="T50" fmla="*/ 78 w 93"/>
                  <a:gd name="T51" fmla="*/ 87 h 124"/>
                  <a:gd name="T52" fmla="*/ 77 w 93"/>
                  <a:gd name="T53" fmla="*/ 97 h 124"/>
                  <a:gd name="T54" fmla="*/ 73 w 93"/>
                  <a:gd name="T55" fmla="*/ 113 h 124"/>
                  <a:gd name="T56" fmla="*/ 64 w 93"/>
                  <a:gd name="T57" fmla="*/ 116 h 124"/>
                  <a:gd name="T58" fmla="*/ 67 w 93"/>
                  <a:gd name="T59" fmla="*/ 124 h 124"/>
                  <a:gd name="T60" fmla="*/ 50 w 93"/>
                  <a:gd name="T61" fmla="*/ 115 h 124"/>
                  <a:gd name="T62" fmla="*/ 44 w 93"/>
                  <a:gd name="T63" fmla="*/ 117 h 124"/>
                  <a:gd name="T64" fmla="*/ 30 w 93"/>
                  <a:gd name="T65" fmla="*/ 115 h 124"/>
                  <a:gd name="T66" fmla="*/ 33 w 93"/>
                  <a:gd name="T67" fmla="*/ 121 h 124"/>
                  <a:gd name="T68" fmla="*/ 25 w 93"/>
                  <a:gd name="T69" fmla="*/ 118 h 124"/>
                  <a:gd name="T70" fmla="*/ 16 w 93"/>
                  <a:gd name="T71" fmla="*/ 112 h 124"/>
                  <a:gd name="T72" fmla="*/ 8 w 93"/>
                  <a:gd name="T73" fmla="*/ 110 h 124"/>
                  <a:gd name="T74" fmla="*/ 6 w 93"/>
                  <a:gd name="T75" fmla="*/ 102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24"/>
                  <a:gd name="T116" fmla="*/ 93 w 93"/>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24">
                    <a:moveTo>
                      <a:pt x="6" y="102"/>
                    </a:moveTo>
                    <a:lnTo>
                      <a:pt x="7" y="94"/>
                    </a:lnTo>
                    <a:lnTo>
                      <a:pt x="4" y="87"/>
                    </a:lnTo>
                    <a:lnTo>
                      <a:pt x="1" y="80"/>
                    </a:lnTo>
                    <a:lnTo>
                      <a:pt x="0" y="70"/>
                    </a:lnTo>
                    <a:lnTo>
                      <a:pt x="6" y="60"/>
                    </a:lnTo>
                    <a:lnTo>
                      <a:pt x="13" y="49"/>
                    </a:lnTo>
                    <a:lnTo>
                      <a:pt x="25" y="39"/>
                    </a:lnTo>
                    <a:lnTo>
                      <a:pt x="27" y="39"/>
                    </a:lnTo>
                    <a:lnTo>
                      <a:pt x="35" y="37"/>
                    </a:lnTo>
                    <a:lnTo>
                      <a:pt x="37" y="26"/>
                    </a:lnTo>
                    <a:lnTo>
                      <a:pt x="50" y="26"/>
                    </a:lnTo>
                    <a:lnTo>
                      <a:pt x="60" y="26"/>
                    </a:lnTo>
                    <a:lnTo>
                      <a:pt x="62" y="16"/>
                    </a:lnTo>
                    <a:lnTo>
                      <a:pt x="71" y="12"/>
                    </a:lnTo>
                    <a:lnTo>
                      <a:pt x="77" y="0"/>
                    </a:lnTo>
                    <a:lnTo>
                      <a:pt x="87" y="0"/>
                    </a:lnTo>
                    <a:lnTo>
                      <a:pt x="88" y="13"/>
                    </a:lnTo>
                    <a:lnTo>
                      <a:pt x="87" y="26"/>
                    </a:lnTo>
                    <a:lnTo>
                      <a:pt x="82" y="35"/>
                    </a:lnTo>
                    <a:lnTo>
                      <a:pt x="85" y="41"/>
                    </a:lnTo>
                    <a:lnTo>
                      <a:pt x="93" y="51"/>
                    </a:lnTo>
                    <a:lnTo>
                      <a:pt x="88" y="60"/>
                    </a:lnTo>
                    <a:lnTo>
                      <a:pt x="83" y="70"/>
                    </a:lnTo>
                    <a:lnTo>
                      <a:pt x="78" y="79"/>
                    </a:lnTo>
                    <a:lnTo>
                      <a:pt x="78" y="87"/>
                    </a:lnTo>
                    <a:lnTo>
                      <a:pt x="77" y="97"/>
                    </a:lnTo>
                    <a:lnTo>
                      <a:pt x="73" y="113"/>
                    </a:lnTo>
                    <a:lnTo>
                      <a:pt x="64" y="116"/>
                    </a:lnTo>
                    <a:lnTo>
                      <a:pt x="67" y="124"/>
                    </a:lnTo>
                    <a:lnTo>
                      <a:pt x="50" y="115"/>
                    </a:lnTo>
                    <a:lnTo>
                      <a:pt x="44" y="117"/>
                    </a:lnTo>
                    <a:lnTo>
                      <a:pt x="30" y="115"/>
                    </a:lnTo>
                    <a:lnTo>
                      <a:pt x="33" y="121"/>
                    </a:lnTo>
                    <a:lnTo>
                      <a:pt x="25" y="118"/>
                    </a:lnTo>
                    <a:lnTo>
                      <a:pt x="16" y="112"/>
                    </a:lnTo>
                    <a:lnTo>
                      <a:pt x="8" y="110"/>
                    </a:lnTo>
                    <a:lnTo>
                      <a:pt x="6" y="102"/>
                    </a:lnTo>
                    <a:close/>
                  </a:path>
                </a:pathLst>
              </a:custGeom>
              <a:solidFill>
                <a:srgbClr val="006699"/>
              </a:solidFill>
              <a:ln w="9525">
                <a:noFill/>
                <a:round/>
                <a:headEnd/>
                <a:tailEnd/>
              </a:ln>
            </p:spPr>
            <p:txBody>
              <a:bodyPr/>
              <a:lstStyle/>
              <a:p>
                <a:endParaRPr lang="en-US"/>
              </a:p>
            </p:txBody>
          </p:sp>
          <p:sp>
            <p:nvSpPr>
              <p:cNvPr id="44117" name="Freeform 40"/>
              <p:cNvSpPr>
                <a:spLocks/>
              </p:cNvSpPr>
              <p:nvPr/>
            </p:nvSpPr>
            <p:spPr bwMode="auto">
              <a:xfrm>
                <a:off x="6018" y="1725"/>
                <a:ext cx="85" cy="98"/>
              </a:xfrm>
              <a:custGeom>
                <a:avLst/>
                <a:gdLst>
                  <a:gd name="T0" fmla="*/ 1 w 85"/>
                  <a:gd name="T1" fmla="*/ 97 h 98"/>
                  <a:gd name="T2" fmla="*/ 10 w 85"/>
                  <a:gd name="T3" fmla="*/ 98 h 98"/>
                  <a:gd name="T4" fmla="*/ 17 w 85"/>
                  <a:gd name="T5" fmla="*/ 85 h 98"/>
                  <a:gd name="T6" fmla="*/ 31 w 85"/>
                  <a:gd name="T7" fmla="*/ 85 h 98"/>
                  <a:gd name="T8" fmla="*/ 40 w 85"/>
                  <a:gd name="T9" fmla="*/ 85 h 98"/>
                  <a:gd name="T10" fmla="*/ 40 w 85"/>
                  <a:gd name="T11" fmla="*/ 73 h 98"/>
                  <a:gd name="T12" fmla="*/ 47 w 85"/>
                  <a:gd name="T13" fmla="*/ 70 h 98"/>
                  <a:gd name="T14" fmla="*/ 54 w 85"/>
                  <a:gd name="T15" fmla="*/ 60 h 98"/>
                  <a:gd name="T16" fmla="*/ 62 w 85"/>
                  <a:gd name="T17" fmla="*/ 60 h 98"/>
                  <a:gd name="T18" fmla="*/ 68 w 85"/>
                  <a:gd name="T19" fmla="*/ 68 h 98"/>
                  <a:gd name="T20" fmla="*/ 73 w 85"/>
                  <a:gd name="T21" fmla="*/ 64 h 98"/>
                  <a:gd name="T22" fmla="*/ 76 w 85"/>
                  <a:gd name="T23" fmla="*/ 56 h 98"/>
                  <a:gd name="T24" fmla="*/ 76 w 85"/>
                  <a:gd name="T25" fmla="*/ 48 h 98"/>
                  <a:gd name="T26" fmla="*/ 70 w 85"/>
                  <a:gd name="T27" fmla="*/ 39 h 98"/>
                  <a:gd name="T28" fmla="*/ 73 w 85"/>
                  <a:gd name="T29" fmla="*/ 24 h 98"/>
                  <a:gd name="T30" fmla="*/ 80 w 85"/>
                  <a:gd name="T31" fmla="*/ 17 h 98"/>
                  <a:gd name="T32" fmla="*/ 85 w 85"/>
                  <a:gd name="T33" fmla="*/ 11 h 98"/>
                  <a:gd name="T34" fmla="*/ 82 w 85"/>
                  <a:gd name="T35" fmla="*/ 0 h 98"/>
                  <a:gd name="T36" fmla="*/ 76 w 85"/>
                  <a:gd name="T37" fmla="*/ 1 h 98"/>
                  <a:gd name="T38" fmla="*/ 63 w 85"/>
                  <a:gd name="T39" fmla="*/ 2 h 98"/>
                  <a:gd name="T40" fmla="*/ 56 w 85"/>
                  <a:gd name="T41" fmla="*/ 9 h 98"/>
                  <a:gd name="T42" fmla="*/ 52 w 85"/>
                  <a:gd name="T43" fmla="*/ 18 h 98"/>
                  <a:gd name="T44" fmla="*/ 45 w 85"/>
                  <a:gd name="T45" fmla="*/ 26 h 98"/>
                  <a:gd name="T46" fmla="*/ 38 w 85"/>
                  <a:gd name="T47" fmla="*/ 36 h 98"/>
                  <a:gd name="T48" fmla="*/ 33 w 85"/>
                  <a:gd name="T49" fmla="*/ 43 h 98"/>
                  <a:gd name="T50" fmla="*/ 27 w 85"/>
                  <a:gd name="T51" fmla="*/ 53 h 98"/>
                  <a:gd name="T52" fmla="*/ 18 w 85"/>
                  <a:gd name="T53" fmla="*/ 60 h 98"/>
                  <a:gd name="T54" fmla="*/ 13 w 85"/>
                  <a:gd name="T55" fmla="*/ 68 h 98"/>
                  <a:gd name="T56" fmla="*/ 8 w 85"/>
                  <a:gd name="T57" fmla="*/ 63 h 98"/>
                  <a:gd name="T58" fmla="*/ 3 w 85"/>
                  <a:gd name="T59" fmla="*/ 68 h 98"/>
                  <a:gd name="T60" fmla="*/ 3 w 85"/>
                  <a:gd name="T61" fmla="*/ 76 h 98"/>
                  <a:gd name="T62" fmla="*/ 0 w 85"/>
                  <a:gd name="T63" fmla="*/ 83 h 98"/>
                  <a:gd name="T64" fmla="*/ 2 w 85"/>
                  <a:gd name="T65" fmla="*/ 90 h 98"/>
                  <a:gd name="T66" fmla="*/ 1 w 85"/>
                  <a:gd name="T67" fmla="*/ 9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98"/>
                  <a:gd name="T104" fmla="*/ 85 w 85"/>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98">
                    <a:moveTo>
                      <a:pt x="1" y="97"/>
                    </a:moveTo>
                    <a:lnTo>
                      <a:pt x="10" y="98"/>
                    </a:lnTo>
                    <a:lnTo>
                      <a:pt x="17" y="85"/>
                    </a:lnTo>
                    <a:lnTo>
                      <a:pt x="31" y="85"/>
                    </a:lnTo>
                    <a:lnTo>
                      <a:pt x="40" y="85"/>
                    </a:lnTo>
                    <a:lnTo>
                      <a:pt x="40" y="73"/>
                    </a:lnTo>
                    <a:lnTo>
                      <a:pt x="47" y="70"/>
                    </a:lnTo>
                    <a:lnTo>
                      <a:pt x="54" y="60"/>
                    </a:lnTo>
                    <a:lnTo>
                      <a:pt x="62" y="60"/>
                    </a:lnTo>
                    <a:lnTo>
                      <a:pt x="68" y="68"/>
                    </a:lnTo>
                    <a:lnTo>
                      <a:pt x="73" y="64"/>
                    </a:lnTo>
                    <a:lnTo>
                      <a:pt x="76" y="56"/>
                    </a:lnTo>
                    <a:lnTo>
                      <a:pt x="76" y="48"/>
                    </a:lnTo>
                    <a:lnTo>
                      <a:pt x="70" y="39"/>
                    </a:lnTo>
                    <a:lnTo>
                      <a:pt x="73" y="24"/>
                    </a:lnTo>
                    <a:lnTo>
                      <a:pt x="80" y="17"/>
                    </a:lnTo>
                    <a:lnTo>
                      <a:pt x="85" y="11"/>
                    </a:lnTo>
                    <a:lnTo>
                      <a:pt x="82" y="0"/>
                    </a:lnTo>
                    <a:lnTo>
                      <a:pt x="76" y="1"/>
                    </a:lnTo>
                    <a:lnTo>
                      <a:pt x="63" y="2"/>
                    </a:lnTo>
                    <a:lnTo>
                      <a:pt x="56" y="9"/>
                    </a:lnTo>
                    <a:lnTo>
                      <a:pt x="52" y="18"/>
                    </a:lnTo>
                    <a:lnTo>
                      <a:pt x="45" y="26"/>
                    </a:lnTo>
                    <a:lnTo>
                      <a:pt x="38" y="36"/>
                    </a:lnTo>
                    <a:lnTo>
                      <a:pt x="33" y="43"/>
                    </a:lnTo>
                    <a:lnTo>
                      <a:pt x="27" y="53"/>
                    </a:lnTo>
                    <a:lnTo>
                      <a:pt x="18" y="60"/>
                    </a:lnTo>
                    <a:lnTo>
                      <a:pt x="13" y="68"/>
                    </a:lnTo>
                    <a:lnTo>
                      <a:pt x="8" y="63"/>
                    </a:lnTo>
                    <a:lnTo>
                      <a:pt x="3" y="68"/>
                    </a:lnTo>
                    <a:lnTo>
                      <a:pt x="3" y="76"/>
                    </a:lnTo>
                    <a:lnTo>
                      <a:pt x="0" y="83"/>
                    </a:lnTo>
                    <a:lnTo>
                      <a:pt x="2" y="90"/>
                    </a:lnTo>
                    <a:lnTo>
                      <a:pt x="1" y="97"/>
                    </a:lnTo>
                    <a:close/>
                  </a:path>
                </a:pathLst>
              </a:custGeom>
              <a:solidFill>
                <a:srgbClr val="006699"/>
              </a:solidFill>
              <a:ln w="9525">
                <a:noFill/>
                <a:round/>
                <a:headEnd/>
                <a:tailEnd/>
              </a:ln>
            </p:spPr>
            <p:txBody>
              <a:bodyPr/>
              <a:lstStyle/>
              <a:p>
                <a:endParaRPr lang="en-US"/>
              </a:p>
            </p:txBody>
          </p:sp>
          <p:sp>
            <p:nvSpPr>
              <p:cNvPr id="44118" name="Freeform 41"/>
              <p:cNvSpPr>
                <a:spLocks/>
              </p:cNvSpPr>
              <p:nvPr/>
            </p:nvSpPr>
            <p:spPr bwMode="auto">
              <a:xfrm>
                <a:off x="5733" y="1725"/>
                <a:ext cx="104" cy="67"/>
              </a:xfrm>
              <a:custGeom>
                <a:avLst/>
                <a:gdLst>
                  <a:gd name="T0" fmla="*/ 0 w 104"/>
                  <a:gd name="T1" fmla="*/ 0 h 67"/>
                  <a:gd name="T2" fmla="*/ 8 w 104"/>
                  <a:gd name="T3" fmla="*/ 5 h 67"/>
                  <a:gd name="T4" fmla="*/ 19 w 104"/>
                  <a:gd name="T5" fmla="*/ 3 h 67"/>
                  <a:gd name="T6" fmla="*/ 27 w 104"/>
                  <a:gd name="T7" fmla="*/ 3 h 67"/>
                  <a:gd name="T8" fmla="*/ 33 w 104"/>
                  <a:gd name="T9" fmla="*/ 0 h 67"/>
                  <a:gd name="T10" fmla="*/ 43 w 104"/>
                  <a:gd name="T11" fmla="*/ 2 h 67"/>
                  <a:gd name="T12" fmla="*/ 44 w 104"/>
                  <a:gd name="T13" fmla="*/ 10 h 67"/>
                  <a:gd name="T14" fmla="*/ 52 w 104"/>
                  <a:gd name="T15" fmla="*/ 16 h 67"/>
                  <a:gd name="T16" fmla="*/ 68 w 104"/>
                  <a:gd name="T17" fmla="*/ 25 h 67"/>
                  <a:gd name="T18" fmla="*/ 79 w 104"/>
                  <a:gd name="T19" fmla="*/ 25 h 67"/>
                  <a:gd name="T20" fmla="*/ 94 w 104"/>
                  <a:gd name="T21" fmla="*/ 24 h 67"/>
                  <a:gd name="T22" fmla="*/ 95 w 104"/>
                  <a:gd name="T23" fmla="*/ 31 h 67"/>
                  <a:gd name="T24" fmla="*/ 98 w 104"/>
                  <a:gd name="T25" fmla="*/ 39 h 67"/>
                  <a:gd name="T26" fmla="*/ 103 w 104"/>
                  <a:gd name="T27" fmla="*/ 43 h 67"/>
                  <a:gd name="T28" fmla="*/ 104 w 104"/>
                  <a:gd name="T29" fmla="*/ 46 h 67"/>
                  <a:gd name="T30" fmla="*/ 97 w 104"/>
                  <a:gd name="T31" fmla="*/ 54 h 67"/>
                  <a:gd name="T32" fmla="*/ 88 w 104"/>
                  <a:gd name="T33" fmla="*/ 58 h 67"/>
                  <a:gd name="T34" fmla="*/ 82 w 104"/>
                  <a:gd name="T35" fmla="*/ 67 h 67"/>
                  <a:gd name="T36" fmla="*/ 76 w 104"/>
                  <a:gd name="T37" fmla="*/ 67 h 67"/>
                  <a:gd name="T38" fmla="*/ 68 w 104"/>
                  <a:gd name="T39" fmla="*/ 62 h 67"/>
                  <a:gd name="T40" fmla="*/ 60 w 104"/>
                  <a:gd name="T41" fmla="*/ 58 h 67"/>
                  <a:gd name="T42" fmla="*/ 56 w 104"/>
                  <a:gd name="T43" fmla="*/ 51 h 67"/>
                  <a:gd name="T44" fmla="*/ 52 w 104"/>
                  <a:gd name="T45" fmla="*/ 51 h 67"/>
                  <a:gd name="T46" fmla="*/ 50 w 104"/>
                  <a:gd name="T47" fmla="*/ 57 h 67"/>
                  <a:gd name="T48" fmla="*/ 41 w 104"/>
                  <a:gd name="T49" fmla="*/ 49 h 67"/>
                  <a:gd name="T50" fmla="*/ 35 w 104"/>
                  <a:gd name="T51" fmla="*/ 43 h 67"/>
                  <a:gd name="T52" fmla="*/ 27 w 104"/>
                  <a:gd name="T53" fmla="*/ 40 h 67"/>
                  <a:gd name="T54" fmla="*/ 19 w 104"/>
                  <a:gd name="T55" fmla="*/ 35 h 67"/>
                  <a:gd name="T56" fmla="*/ 14 w 104"/>
                  <a:gd name="T57" fmla="*/ 38 h 67"/>
                  <a:gd name="T58" fmla="*/ 12 w 104"/>
                  <a:gd name="T59" fmla="*/ 38 h 67"/>
                  <a:gd name="T60" fmla="*/ 7 w 104"/>
                  <a:gd name="T61" fmla="*/ 33 h 67"/>
                  <a:gd name="T62" fmla="*/ 11 w 104"/>
                  <a:gd name="T63" fmla="*/ 26 h 67"/>
                  <a:gd name="T64" fmla="*/ 9 w 104"/>
                  <a:gd name="T65" fmla="*/ 18 h 67"/>
                  <a:gd name="T66" fmla="*/ 4 w 104"/>
                  <a:gd name="T67" fmla="*/ 12 h 67"/>
                  <a:gd name="T68" fmla="*/ 1 w 104"/>
                  <a:gd name="T69" fmla="*/ 6 h 67"/>
                  <a:gd name="T70" fmla="*/ 0 w 104"/>
                  <a:gd name="T71" fmla="*/ 0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67"/>
                  <a:gd name="T110" fmla="*/ 104 w 104"/>
                  <a:gd name="T111" fmla="*/ 67 h 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67">
                    <a:moveTo>
                      <a:pt x="0" y="0"/>
                    </a:moveTo>
                    <a:lnTo>
                      <a:pt x="8" y="5"/>
                    </a:lnTo>
                    <a:lnTo>
                      <a:pt x="19" y="3"/>
                    </a:lnTo>
                    <a:lnTo>
                      <a:pt x="27" y="3"/>
                    </a:lnTo>
                    <a:lnTo>
                      <a:pt x="33" y="0"/>
                    </a:lnTo>
                    <a:lnTo>
                      <a:pt x="43" y="2"/>
                    </a:lnTo>
                    <a:lnTo>
                      <a:pt x="44" y="10"/>
                    </a:lnTo>
                    <a:lnTo>
                      <a:pt x="52" y="16"/>
                    </a:lnTo>
                    <a:lnTo>
                      <a:pt x="68" y="25"/>
                    </a:lnTo>
                    <a:lnTo>
                      <a:pt x="79" y="25"/>
                    </a:lnTo>
                    <a:lnTo>
                      <a:pt x="94" y="24"/>
                    </a:lnTo>
                    <a:lnTo>
                      <a:pt x="95" y="31"/>
                    </a:lnTo>
                    <a:lnTo>
                      <a:pt x="98" y="39"/>
                    </a:lnTo>
                    <a:lnTo>
                      <a:pt x="103" y="43"/>
                    </a:lnTo>
                    <a:lnTo>
                      <a:pt x="104" y="46"/>
                    </a:lnTo>
                    <a:lnTo>
                      <a:pt x="97" y="54"/>
                    </a:lnTo>
                    <a:lnTo>
                      <a:pt x="88" y="58"/>
                    </a:lnTo>
                    <a:lnTo>
                      <a:pt x="82" y="67"/>
                    </a:lnTo>
                    <a:lnTo>
                      <a:pt x="76" y="67"/>
                    </a:lnTo>
                    <a:lnTo>
                      <a:pt x="68" y="62"/>
                    </a:lnTo>
                    <a:lnTo>
                      <a:pt x="60" y="58"/>
                    </a:lnTo>
                    <a:lnTo>
                      <a:pt x="56" y="51"/>
                    </a:lnTo>
                    <a:lnTo>
                      <a:pt x="52" y="51"/>
                    </a:lnTo>
                    <a:lnTo>
                      <a:pt x="50" y="57"/>
                    </a:lnTo>
                    <a:lnTo>
                      <a:pt x="41" y="49"/>
                    </a:lnTo>
                    <a:lnTo>
                      <a:pt x="35" y="43"/>
                    </a:lnTo>
                    <a:lnTo>
                      <a:pt x="27" y="40"/>
                    </a:lnTo>
                    <a:lnTo>
                      <a:pt x="19" y="35"/>
                    </a:lnTo>
                    <a:lnTo>
                      <a:pt x="14" y="38"/>
                    </a:lnTo>
                    <a:lnTo>
                      <a:pt x="12" y="38"/>
                    </a:lnTo>
                    <a:lnTo>
                      <a:pt x="7" y="33"/>
                    </a:lnTo>
                    <a:lnTo>
                      <a:pt x="11" y="26"/>
                    </a:lnTo>
                    <a:lnTo>
                      <a:pt x="9" y="18"/>
                    </a:lnTo>
                    <a:lnTo>
                      <a:pt x="4" y="12"/>
                    </a:lnTo>
                    <a:lnTo>
                      <a:pt x="1" y="6"/>
                    </a:lnTo>
                    <a:lnTo>
                      <a:pt x="0" y="0"/>
                    </a:lnTo>
                    <a:close/>
                  </a:path>
                </a:pathLst>
              </a:custGeom>
              <a:solidFill>
                <a:srgbClr val="006699"/>
              </a:solidFill>
              <a:ln w="9525">
                <a:noFill/>
                <a:round/>
                <a:headEnd/>
                <a:tailEnd/>
              </a:ln>
            </p:spPr>
            <p:txBody>
              <a:bodyPr/>
              <a:lstStyle/>
              <a:p>
                <a:endParaRPr lang="en-US"/>
              </a:p>
            </p:txBody>
          </p:sp>
          <p:sp>
            <p:nvSpPr>
              <p:cNvPr id="44119" name="Freeform 42"/>
              <p:cNvSpPr>
                <a:spLocks/>
              </p:cNvSpPr>
              <p:nvPr/>
            </p:nvSpPr>
            <p:spPr bwMode="auto">
              <a:xfrm>
                <a:off x="5829" y="1660"/>
                <a:ext cx="305" cy="228"/>
              </a:xfrm>
              <a:custGeom>
                <a:avLst/>
                <a:gdLst>
                  <a:gd name="T0" fmla="*/ 10 w 305"/>
                  <a:gd name="T1" fmla="*/ 125 h 228"/>
                  <a:gd name="T2" fmla="*/ 13 w 305"/>
                  <a:gd name="T3" fmla="*/ 139 h 228"/>
                  <a:gd name="T4" fmla="*/ 24 w 305"/>
                  <a:gd name="T5" fmla="*/ 148 h 228"/>
                  <a:gd name="T6" fmla="*/ 28 w 305"/>
                  <a:gd name="T7" fmla="*/ 128 h 228"/>
                  <a:gd name="T8" fmla="*/ 51 w 305"/>
                  <a:gd name="T9" fmla="*/ 134 h 228"/>
                  <a:gd name="T10" fmla="*/ 88 w 305"/>
                  <a:gd name="T11" fmla="*/ 139 h 228"/>
                  <a:gd name="T12" fmla="*/ 105 w 305"/>
                  <a:gd name="T13" fmla="*/ 133 h 228"/>
                  <a:gd name="T14" fmla="*/ 126 w 305"/>
                  <a:gd name="T15" fmla="*/ 128 h 228"/>
                  <a:gd name="T16" fmla="*/ 138 w 305"/>
                  <a:gd name="T17" fmla="*/ 133 h 228"/>
                  <a:gd name="T18" fmla="*/ 138 w 305"/>
                  <a:gd name="T19" fmla="*/ 145 h 228"/>
                  <a:gd name="T20" fmla="*/ 155 w 305"/>
                  <a:gd name="T21" fmla="*/ 148 h 228"/>
                  <a:gd name="T22" fmla="*/ 161 w 305"/>
                  <a:gd name="T23" fmla="*/ 166 h 228"/>
                  <a:gd name="T24" fmla="*/ 152 w 305"/>
                  <a:gd name="T25" fmla="*/ 183 h 228"/>
                  <a:gd name="T26" fmla="*/ 139 w 305"/>
                  <a:gd name="T27" fmla="*/ 192 h 228"/>
                  <a:gd name="T28" fmla="*/ 132 w 305"/>
                  <a:gd name="T29" fmla="*/ 215 h 228"/>
                  <a:gd name="T30" fmla="*/ 139 w 305"/>
                  <a:gd name="T31" fmla="*/ 223 h 228"/>
                  <a:gd name="T32" fmla="*/ 155 w 305"/>
                  <a:gd name="T33" fmla="*/ 220 h 228"/>
                  <a:gd name="T34" fmla="*/ 173 w 305"/>
                  <a:gd name="T35" fmla="*/ 222 h 228"/>
                  <a:gd name="T36" fmla="*/ 170 w 305"/>
                  <a:gd name="T37" fmla="*/ 202 h 228"/>
                  <a:gd name="T38" fmla="*/ 178 w 305"/>
                  <a:gd name="T39" fmla="*/ 177 h 228"/>
                  <a:gd name="T40" fmla="*/ 193 w 305"/>
                  <a:gd name="T41" fmla="*/ 159 h 228"/>
                  <a:gd name="T42" fmla="*/ 194 w 305"/>
                  <a:gd name="T43" fmla="*/ 140 h 228"/>
                  <a:gd name="T44" fmla="*/ 199 w 305"/>
                  <a:gd name="T45" fmla="*/ 127 h 228"/>
                  <a:gd name="T46" fmla="*/ 219 w 305"/>
                  <a:gd name="T47" fmla="*/ 111 h 228"/>
                  <a:gd name="T48" fmla="*/ 242 w 305"/>
                  <a:gd name="T49" fmla="*/ 83 h 228"/>
                  <a:gd name="T50" fmla="*/ 267 w 305"/>
                  <a:gd name="T51" fmla="*/ 63 h 228"/>
                  <a:gd name="T52" fmla="*/ 279 w 305"/>
                  <a:gd name="T53" fmla="*/ 49 h 228"/>
                  <a:gd name="T54" fmla="*/ 291 w 305"/>
                  <a:gd name="T55" fmla="*/ 41 h 228"/>
                  <a:gd name="T56" fmla="*/ 305 w 305"/>
                  <a:gd name="T57" fmla="*/ 35 h 228"/>
                  <a:gd name="T58" fmla="*/ 299 w 305"/>
                  <a:gd name="T59" fmla="*/ 20 h 228"/>
                  <a:gd name="T60" fmla="*/ 289 w 305"/>
                  <a:gd name="T61" fmla="*/ 0 h 228"/>
                  <a:gd name="T62" fmla="*/ 276 w 305"/>
                  <a:gd name="T63" fmla="*/ 2 h 228"/>
                  <a:gd name="T64" fmla="*/ 270 w 305"/>
                  <a:gd name="T65" fmla="*/ 17 h 228"/>
                  <a:gd name="T66" fmla="*/ 249 w 305"/>
                  <a:gd name="T67" fmla="*/ 27 h 228"/>
                  <a:gd name="T68" fmla="*/ 230 w 305"/>
                  <a:gd name="T69" fmla="*/ 36 h 228"/>
                  <a:gd name="T70" fmla="*/ 218 w 305"/>
                  <a:gd name="T71" fmla="*/ 59 h 228"/>
                  <a:gd name="T72" fmla="*/ 202 w 305"/>
                  <a:gd name="T73" fmla="*/ 72 h 228"/>
                  <a:gd name="T74" fmla="*/ 183 w 305"/>
                  <a:gd name="T75" fmla="*/ 72 h 228"/>
                  <a:gd name="T76" fmla="*/ 162 w 305"/>
                  <a:gd name="T77" fmla="*/ 72 h 228"/>
                  <a:gd name="T78" fmla="*/ 154 w 305"/>
                  <a:gd name="T79" fmla="*/ 67 h 228"/>
                  <a:gd name="T80" fmla="*/ 139 w 305"/>
                  <a:gd name="T81" fmla="*/ 75 h 228"/>
                  <a:gd name="T82" fmla="*/ 122 w 305"/>
                  <a:gd name="T83" fmla="*/ 76 h 228"/>
                  <a:gd name="T84" fmla="*/ 111 w 305"/>
                  <a:gd name="T85" fmla="*/ 81 h 228"/>
                  <a:gd name="T86" fmla="*/ 84 w 305"/>
                  <a:gd name="T87" fmla="*/ 81 h 228"/>
                  <a:gd name="T88" fmla="*/ 49 w 305"/>
                  <a:gd name="T89" fmla="*/ 93 h 228"/>
                  <a:gd name="T90" fmla="*/ 28 w 305"/>
                  <a:gd name="T91" fmla="*/ 83 h 228"/>
                  <a:gd name="T92" fmla="*/ 0 w 305"/>
                  <a:gd name="T93" fmla="*/ 90 h 228"/>
                  <a:gd name="T94" fmla="*/ 10 w 305"/>
                  <a:gd name="T95" fmla="*/ 114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5"/>
                  <a:gd name="T145" fmla="*/ 0 h 228"/>
                  <a:gd name="T146" fmla="*/ 305 w 305"/>
                  <a:gd name="T147" fmla="*/ 228 h 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5" h="228">
                    <a:moveTo>
                      <a:pt x="10" y="114"/>
                    </a:moveTo>
                    <a:lnTo>
                      <a:pt x="10" y="125"/>
                    </a:lnTo>
                    <a:lnTo>
                      <a:pt x="12" y="131"/>
                    </a:lnTo>
                    <a:lnTo>
                      <a:pt x="13" y="139"/>
                    </a:lnTo>
                    <a:lnTo>
                      <a:pt x="13" y="147"/>
                    </a:lnTo>
                    <a:lnTo>
                      <a:pt x="24" y="148"/>
                    </a:lnTo>
                    <a:lnTo>
                      <a:pt x="22" y="139"/>
                    </a:lnTo>
                    <a:lnTo>
                      <a:pt x="28" y="128"/>
                    </a:lnTo>
                    <a:lnTo>
                      <a:pt x="37" y="134"/>
                    </a:lnTo>
                    <a:lnTo>
                      <a:pt x="51" y="134"/>
                    </a:lnTo>
                    <a:lnTo>
                      <a:pt x="77" y="135"/>
                    </a:lnTo>
                    <a:lnTo>
                      <a:pt x="88" y="139"/>
                    </a:lnTo>
                    <a:lnTo>
                      <a:pt x="92" y="141"/>
                    </a:lnTo>
                    <a:lnTo>
                      <a:pt x="105" y="133"/>
                    </a:lnTo>
                    <a:lnTo>
                      <a:pt x="112" y="126"/>
                    </a:lnTo>
                    <a:lnTo>
                      <a:pt x="126" y="128"/>
                    </a:lnTo>
                    <a:lnTo>
                      <a:pt x="139" y="125"/>
                    </a:lnTo>
                    <a:lnTo>
                      <a:pt x="138" y="133"/>
                    </a:lnTo>
                    <a:lnTo>
                      <a:pt x="136" y="141"/>
                    </a:lnTo>
                    <a:lnTo>
                      <a:pt x="138" y="145"/>
                    </a:lnTo>
                    <a:lnTo>
                      <a:pt x="144" y="137"/>
                    </a:lnTo>
                    <a:lnTo>
                      <a:pt x="155" y="148"/>
                    </a:lnTo>
                    <a:lnTo>
                      <a:pt x="159" y="157"/>
                    </a:lnTo>
                    <a:lnTo>
                      <a:pt x="161" y="166"/>
                    </a:lnTo>
                    <a:lnTo>
                      <a:pt x="160" y="176"/>
                    </a:lnTo>
                    <a:lnTo>
                      <a:pt x="152" y="183"/>
                    </a:lnTo>
                    <a:lnTo>
                      <a:pt x="145" y="189"/>
                    </a:lnTo>
                    <a:lnTo>
                      <a:pt x="139" y="192"/>
                    </a:lnTo>
                    <a:lnTo>
                      <a:pt x="135" y="199"/>
                    </a:lnTo>
                    <a:lnTo>
                      <a:pt x="132" y="215"/>
                    </a:lnTo>
                    <a:lnTo>
                      <a:pt x="131" y="220"/>
                    </a:lnTo>
                    <a:lnTo>
                      <a:pt x="139" y="223"/>
                    </a:lnTo>
                    <a:lnTo>
                      <a:pt x="147" y="228"/>
                    </a:lnTo>
                    <a:lnTo>
                      <a:pt x="155" y="220"/>
                    </a:lnTo>
                    <a:lnTo>
                      <a:pt x="160" y="215"/>
                    </a:lnTo>
                    <a:lnTo>
                      <a:pt x="173" y="222"/>
                    </a:lnTo>
                    <a:lnTo>
                      <a:pt x="174" y="211"/>
                    </a:lnTo>
                    <a:lnTo>
                      <a:pt x="170" y="202"/>
                    </a:lnTo>
                    <a:lnTo>
                      <a:pt x="168" y="191"/>
                    </a:lnTo>
                    <a:lnTo>
                      <a:pt x="178" y="177"/>
                    </a:lnTo>
                    <a:lnTo>
                      <a:pt x="189" y="163"/>
                    </a:lnTo>
                    <a:lnTo>
                      <a:pt x="193" y="159"/>
                    </a:lnTo>
                    <a:lnTo>
                      <a:pt x="190" y="148"/>
                    </a:lnTo>
                    <a:lnTo>
                      <a:pt x="194" y="140"/>
                    </a:lnTo>
                    <a:lnTo>
                      <a:pt x="194" y="129"/>
                    </a:lnTo>
                    <a:lnTo>
                      <a:pt x="199" y="127"/>
                    </a:lnTo>
                    <a:lnTo>
                      <a:pt x="204" y="131"/>
                    </a:lnTo>
                    <a:lnTo>
                      <a:pt x="219" y="111"/>
                    </a:lnTo>
                    <a:lnTo>
                      <a:pt x="235" y="95"/>
                    </a:lnTo>
                    <a:lnTo>
                      <a:pt x="242" y="83"/>
                    </a:lnTo>
                    <a:lnTo>
                      <a:pt x="250" y="65"/>
                    </a:lnTo>
                    <a:lnTo>
                      <a:pt x="267" y="63"/>
                    </a:lnTo>
                    <a:lnTo>
                      <a:pt x="272" y="55"/>
                    </a:lnTo>
                    <a:lnTo>
                      <a:pt x="279" y="49"/>
                    </a:lnTo>
                    <a:lnTo>
                      <a:pt x="286" y="49"/>
                    </a:lnTo>
                    <a:lnTo>
                      <a:pt x="291" y="41"/>
                    </a:lnTo>
                    <a:lnTo>
                      <a:pt x="299" y="41"/>
                    </a:lnTo>
                    <a:lnTo>
                      <a:pt x="305" y="35"/>
                    </a:lnTo>
                    <a:lnTo>
                      <a:pt x="303" y="27"/>
                    </a:lnTo>
                    <a:lnTo>
                      <a:pt x="299" y="20"/>
                    </a:lnTo>
                    <a:lnTo>
                      <a:pt x="296" y="10"/>
                    </a:lnTo>
                    <a:lnTo>
                      <a:pt x="289" y="0"/>
                    </a:lnTo>
                    <a:lnTo>
                      <a:pt x="283" y="0"/>
                    </a:lnTo>
                    <a:lnTo>
                      <a:pt x="276" y="2"/>
                    </a:lnTo>
                    <a:lnTo>
                      <a:pt x="271" y="8"/>
                    </a:lnTo>
                    <a:lnTo>
                      <a:pt x="270" y="17"/>
                    </a:lnTo>
                    <a:lnTo>
                      <a:pt x="260" y="19"/>
                    </a:lnTo>
                    <a:lnTo>
                      <a:pt x="249" y="27"/>
                    </a:lnTo>
                    <a:lnTo>
                      <a:pt x="237" y="32"/>
                    </a:lnTo>
                    <a:lnTo>
                      <a:pt x="230" y="36"/>
                    </a:lnTo>
                    <a:lnTo>
                      <a:pt x="221" y="42"/>
                    </a:lnTo>
                    <a:lnTo>
                      <a:pt x="218" y="59"/>
                    </a:lnTo>
                    <a:lnTo>
                      <a:pt x="212" y="66"/>
                    </a:lnTo>
                    <a:lnTo>
                      <a:pt x="202" y="72"/>
                    </a:lnTo>
                    <a:lnTo>
                      <a:pt x="186" y="71"/>
                    </a:lnTo>
                    <a:lnTo>
                      <a:pt x="183" y="72"/>
                    </a:lnTo>
                    <a:lnTo>
                      <a:pt x="170" y="75"/>
                    </a:lnTo>
                    <a:lnTo>
                      <a:pt x="162" y="72"/>
                    </a:lnTo>
                    <a:lnTo>
                      <a:pt x="160" y="61"/>
                    </a:lnTo>
                    <a:lnTo>
                      <a:pt x="154" y="67"/>
                    </a:lnTo>
                    <a:lnTo>
                      <a:pt x="146" y="69"/>
                    </a:lnTo>
                    <a:lnTo>
                      <a:pt x="139" y="75"/>
                    </a:lnTo>
                    <a:lnTo>
                      <a:pt x="129" y="74"/>
                    </a:lnTo>
                    <a:lnTo>
                      <a:pt x="122" y="76"/>
                    </a:lnTo>
                    <a:lnTo>
                      <a:pt x="114" y="78"/>
                    </a:lnTo>
                    <a:lnTo>
                      <a:pt x="111" y="81"/>
                    </a:lnTo>
                    <a:lnTo>
                      <a:pt x="95" y="83"/>
                    </a:lnTo>
                    <a:lnTo>
                      <a:pt x="84" y="81"/>
                    </a:lnTo>
                    <a:lnTo>
                      <a:pt x="69" y="86"/>
                    </a:lnTo>
                    <a:lnTo>
                      <a:pt x="49" y="93"/>
                    </a:lnTo>
                    <a:lnTo>
                      <a:pt x="38" y="85"/>
                    </a:lnTo>
                    <a:lnTo>
                      <a:pt x="28" y="83"/>
                    </a:lnTo>
                    <a:lnTo>
                      <a:pt x="13" y="91"/>
                    </a:lnTo>
                    <a:lnTo>
                      <a:pt x="0" y="90"/>
                    </a:lnTo>
                    <a:lnTo>
                      <a:pt x="2" y="100"/>
                    </a:lnTo>
                    <a:lnTo>
                      <a:pt x="10" y="114"/>
                    </a:lnTo>
                    <a:close/>
                  </a:path>
                </a:pathLst>
              </a:custGeom>
              <a:solidFill>
                <a:srgbClr val="006699"/>
              </a:solidFill>
              <a:ln w="9525">
                <a:noFill/>
                <a:round/>
                <a:headEnd/>
                <a:tailEnd/>
              </a:ln>
            </p:spPr>
            <p:txBody>
              <a:bodyPr/>
              <a:lstStyle/>
              <a:p>
                <a:endParaRPr lang="en-US"/>
              </a:p>
            </p:txBody>
          </p:sp>
          <p:sp>
            <p:nvSpPr>
              <p:cNvPr id="44120" name="Freeform 43"/>
              <p:cNvSpPr>
                <a:spLocks/>
              </p:cNvSpPr>
              <p:nvPr/>
            </p:nvSpPr>
            <p:spPr bwMode="auto">
              <a:xfrm>
                <a:off x="5636" y="1757"/>
                <a:ext cx="174" cy="299"/>
              </a:xfrm>
              <a:custGeom>
                <a:avLst/>
                <a:gdLst>
                  <a:gd name="T0" fmla="*/ 107 w 174"/>
                  <a:gd name="T1" fmla="*/ 11 h 299"/>
                  <a:gd name="T2" fmla="*/ 124 w 174"/>
                  <a:gd name="T3" fmla="*/ 18 h 299"/>
                  <a:gd name="T4" fmla="*/ 110 w 174"/>
                  <a:gd name="T5" fmla="*/ 29 h 299"/>
                  <a:gd name="T6" fmla="*/ 101 w 174"/>
                  <a:gd name="T7" fmla="*/ 43 h 299"/>
                  <a:gd name="T8" fmla="*/ 119 w 174"/>
                  <a:gd name="T9" fmla="*/ 57 h 299"/>
                  <a:gd name="T10" fmla="*/ 132 w 174"/>
                  <a:gd name="T11" fmla="*/ 68 h 299"/>
                  <a:gd name="T12" fmla="*/ 143 w 174"/>
                  <a:gd name="T13" fmla="*/ 78 h 299"/>
                  <a:gd name="T14" fmla="*/ 128 w 174"/>
                  <a:gd name="T15" fmla="*/ 80 h 299"/>
                  <a:gd name="T16" fmla="*/ 123 w 174"/>
                  <a:gd name="T17" fmla="*/ 97 h 299"/>
                  <a:gd name="T18" fmla="*/ 106 w 174"/>
                  <a:gd name="T19" fmla="*/ 111 h 299"/>
                  <a:gd name="T20" fmla="*/ 115 w 174"/>
                  <a:gd name="T21" fmla="*/ 125 h 299"/>
                  <a:gd name="T22" fmla="*/ 128 w 174"/>
                  <a:gd name="T23" fmla="*/ 136 h 299"/>
                  <a:gd name="T24" fmla="*/ 146 w 174"/>
                  <a:gd name="T25" fmla="*/ 145 h 299"/>
                  <a:gd name="T26" fmla="*/ 149 w 174"/>
                  <a:gd name="T27" fmla="*/ 158 h 299"/>
                  <a:gd name="T28" fmla="*/ 141 w 174"/>
                  <a:gd name="T29" fmla="*/ 173 h 299"/>
                  <a:gd name="T30" fmla="*/ 155 w 174"/>
                  <a:gd name="T31" fmla="*/ 192 h 299"/>
                  <a:gd name="T32" fmla="*/ 165 w 174"/>
                  <a:gd name="T33" fmla="*/ 215 h 299"/>
                  <a:gd name="T34" fmla="*/ 160 w 174"/>
                  <a:gd name="T35" fmla="*/ 236 h 299"/>
                  <a:gd name="T36" fmla="*/ 166 w 174"/>
                  <a:gd name="T37" fmla="*/ 260 h 299"/>
                  <a:gd name="T38" fmla="*/ 170 w 174"/>
                  <a:gd name="T39" fmla="*/ 280 h 299"/>
                  <a:gd name="T40" fmla="*/ 170 w 174"/>
                  <a:gd name="T41" fmla="*/ 292 h 299"/>
                  <a:gd name="T42" fmla="*/ 155 w 174"/>
                  <a:gd name="T43" fmla="*/ 289 h 299"/>
                  <a:gd name="T44" fmla="*/ 147 w 174"/>
                  <a:gd name="T45" fmla="*/ 291 h 299"/>
                  <a:gd name="T46" fmla="*/ 138 w 174"/>
                  <a:gd name="T47" fmla="*/ 282 h 299"/>
                  <a:gd name="T48" fmla="*/ 128 w 174"/>
                  <a:gd name="T49" fmla="*/ 291 h 299"/>
                  <a:gd name="T50" fmla="*/ 124 w 174"/>
                  <a:gd name="T51" fmla="*/ 299 h 299"/>
                  <a:gd name="T52" fmla="*/ 119 w 174"/>
                  <a:gd name="T53" fmla="*/ 297 h 299"/>
                  <a:gd name="T54" fmla="*/ 114 w 174"/>
                  <a:gd name="T55" fmla="*/ 282 h 299"/>
                  <a:gd name="T56" fmla="*/ 98 w 174"/>
                  <a:gd name="T57" fmla="*/ 292 h 299"/>
                  <a:gd name="T58" fmla="*/ 81 w 174"/>
                  <a:gd name="T59" fmla="*/ 297 h 299"/>
                  <a:gd name="T60" fmla="*/ 72 w 174"/>
                  <a:gd name="T61" fmla="*/ 280 h 299"/>
                  <a:gd name="T62" fmla="*/ 51 w 174"/>
                  <a:gd name="T63" fmla="*/ 277 h 299"/>
                  <a:gd name="T64" fmla="*/ 46 w 174"/>
                  <a:gd name="T65" fmla="*/ 263 h 299"/>
                  <a:gd name="T66" fmla="*/ 56 w 174"/>
                  <a:gd name="T67" fmla="*/ 250 h 299"/>
                  <a:gd name="T68" fmla="*/ 42 w 174"/>
                  <a:gd name="T69" fmla="*/ 230 h 299"/>
                  <a:gd name="T70" fmla="*/ 34 w 174"/>
                  <a:gd name="T71" fmla="*/ 220 h 299"/>
                  <a:gd name="T72" fmla="*/ 12 w 174"/>
                  <a:gd name="T73" fmla="*/ 205 h 299"/>
                  <a:gd name="T74" fmla="*/ 0 w 174"/>
                  <a:gd name="T75" fmla="*/ 186 h 299"/>
                  <a:gd name="T76" fmla="*/ 16 w 174"/>
                  <a:gd name="T77" fmla="*/ 188 h 299"/>
                  <a:gd name="T78" fmla="*/ 40 w 174"/>
                  <a:gd name="T79" fmla="*/ 177 h 299"/>
                  <a:gd name="T80" fmla="*/ 58 w 174"/>
                  <a:gd name="T81" fmla="*/ 172 h 299"/>
                  <a:gd name="T82" fmla="*/ 70 w 174"/>
                  <a:gd name="T83" fmla="*/ 159 h 299"/>
                  <a:gd name="T84" fmla="*/ 83 w 174"/>
                  <a:gd name="T85" fmla="*/ 153 h 299"/>
                  <a:gd name="T86" fmla="*/ 91 w 174"/>
                  <a:gd name="T87" fmla="*/ 143 h 299"/>
                  <a:gd name="T88" fmla="*/ 98 w 174"/>
                  <a:gd name="T89" fmla="*/ 118 h 299"/>
                  <a:gd name="T90" fmla="*/ 104 w 174"/>
                  <a:gd name="T91" fmla="*/ 99 h 299"/>
                  <a:gd name="T92" fmla="*/ 95 w 174"/>
                  <a:gd name="T93" fmla="*/ 81 h 299"/>
                  <a:gd name="T94" fmla="*/ 104 w 174"/>
                  <a:gd name="T95" fmla="*/ 69 h 299"/>
                  <a:gd name="T96" fmla="*/ 103 w 174"/>
                  <a:gd name="T97" fmla="*/ 51 h 299"/>
                  <a:gd name="T98" fmla="*/ 103 w 174"/>
                  <a:gd name="T99" fmla="*/ 33 h 299"/>
                  <a:gd name="T100" fmla="*/ 110 w 174"/>
                  <a:gd name="T101" fmla="*/ 20 h 299"/>
                  <a:gd name="T102" fmla="*/ 103 w 17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
                  <a:gd name="T157" fmla="*/ 0 h 299"/>
                  <a:gd name="T158" fmla="*/ 174 w 17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 h="299">
                    <a:moveTo>
                      <a:pt x="107" y="2"/>
                    </a:moveTo>
                    <a:lnTo>
                      <a:pt x="107" y="11"/>
                    </a:lnTo>
                    <a:lnTo>
                      <a:pt x="118" y="15"/>
                    </a:lnTo>
                    <a:lnTo>
                      <a:pt x="124" y="18"/>
                    </a:lnTo>
                    <a:lnTo>
                      <a:pt x="119" y="24"/>
                    </a:lnTo>
                    <a:lnTo>
                      <a:pt x="110" y="29"/>
                    </a:lnTo>
                    <a:lnTo>
                      <a:pt x="100" y="36"/>
                    </a:lnTo>
                    <a:lnTo>
                      <a:pt x="101" y="43"/>
                    </a:lnTo>
                    <a:lnTo>
                      <a:pt x="110" y="51"/>
                    </a:lnTo>
                    <a:lnTo>
                      <a:pt x="119" y="57"/>
                    </a:lnTo>
                    <a:lnTo>
                      <a:pt x="124" y="65"/>
                    </a:lnTo>
                    <a:lnTo>
                      <a:pt x="132" y="68"/>
                    </a:lnTo>
                    <a:lnTo>
                      <a:pt x="139" y="69"/>
                    </a:lnTo>
                    <a:lnTo>
                      <a:pt x="143" y="78"/>
                    </a:lnTo>
                    <a:lnTo>
                      <a:pt x="140" y="81"/>
                    </a:lnTo>
                    <a:lnTo>
                      <a:pt x="128" y="80"/>
                    </a:lnTo>
                    <a:lnTo>
                      <a:pt x="121" y="92"/>
                    </a:lnTo>
                    <a:lnTo>
                      <a:pt x="123" y="97"/>
                    </a:lnTo>
                    <a:lnTo>
                      <a:pt x="115" y="99"/>
                    </a:lnTo>
                    <a:lnTo>
                      <a:pt x="106" y="111"/>
                    </a:lnTo>
                    <a:lnTo>
                      <a:pt x="106" y="117"/>
                    </a:lnTo>
                    <a:lnTo>
                      <a:pt x="115" y="125"/>
                    </a:lnTo>
                    <a:lnTo>
                      <a:pt x="124" y="129"/>
                    </a:lnTo>
                    <a:lnTo>
                      <a:pt x="128" y="136"/>
                    </a:lnTo>
                    <a:lnTo>
                      <a:pt x="138" y="142"/>
                    </a:lnTo>
                    <a:lnTo>
                      <a:pt x="146" y="145"/>
                    </a:lnTo>
                    <a:lnTo>
                      <a:pt x="155" y="151"/>
                    </a:lnTo>
                    <a:lnTo>
                      <a:pt x="149" y="158"/>
                    </a:lnTo>
                    <a:lnTo>
                      <a:pt x="142" y="164"/>
                    </a:lnTo>
                    <a:lnTo>
                      <a:pt x="141" y="173"/>
                    </a:lnTo>
                    <a:lnTo>
                      <a:pt x="150" y="181"/>
                    </a:lnTo>
                    <a:lnTo>
                      <a:pt x="155" y="192"/>
                    </a:lnTo>
                    <a:lnTo>
                      <a:pt x="158" y="204"/>
                    </a:lnTo>
                    <a:lnTo>
                      <a:pt x="165" y="215"/>
                    </a:lnTo>
                    <a:lnTo>
                      <a:pt x="162" y="221"/>
                    </a:lnTo>
                    <a:lnTo>
                      <a:pt x="160" y="236"/>
                    </a:lnTo>
                    <a:lnTo>
                      <a:pt x="165" y="249"/>
                    </a:lnTo>
                    <a:lnTo>
                      <a:pt x="166" y="260"/>
                    </a:lnTo>
                    <a:lnTo>
                      <a:pt x="165" y="266"/>
                    </a:lnTo>
                    <a:lnTo>
                      <a:pt x="170" y="280"/>
                    </a:lnTo>
                    <a:lnTo>
                      <a:pt x="174" y="288"/>
                    </a:lnTo>
                    <a:lnTo>
                      <a:pt x="170" y="292"/>
                    </a:lnTo>
                    <a:lnTo>
                      <a:pt x="158" y="298"/>
                    </a:lnTo>
                    <a:lnTo>
                      <a:pt x="155" y="289"/>
                    </a:lnTo>
                    <a:lnTo>
                      <a:pt x="152" y="296"/>
                    </a:lnTo>
                    <a:lnTo>
                      <a:pt x="147" y="291"/>
                    </a:lnTo>
                    <a:lnTo>
                      <a:pt x="138" y="296"/>
                    </a:lnTo>
                    <a:lnTo>
                      <a:pt x="138" y="282"/>
                    </a:lnTo>
                    <a:lnTo>
                      <a:pt x="133" y="285"/>
                    </a:lnTo>
                    <a:lnTo>
                      <a:pt x="128" y="291"/>
                    </a:lnTo>
                    <a:lnTo>
                      <a:pt x="129" y="299"/>
                    </a:lnTo>
                    <a:lnTo>
                      <a:pt x="124" y="299"/>
                    </a:lnTo>
                    <a:lnTo>
                      <a:pt x="122" y="285"/>
                    </a:lnTo>
                    <a:lnTo>
                      <a:pt x="119" y="297"/>
                    </a:lnTo>
                    <a:lnTo>
                      <a:pt x="115" y="295"/>
                    </a:lnTo>
                    <a:lnTo>
                      <a:pt x="114" y="282"/>
                    </a:lnTo>
                    <a:lnTo>
                      <a:pt x="108" y="286"/>
                    </a:lnTo>
                    <a:lnTo>
                      <a:pt x="98" y="292"/>
                    </a:lnTo>
                    <a:lnTo>
                      <a:pt x="90" y="299"/>
                    </a:lnTo>
                    <a:lnTo>
                      <a:pt x="81" y="297"/>
                    </a:lnTo>
                    <a:lnTo>
                      <a:pt x="76" y="288"/>
                    </a:lnTo>
                    <a:lnTo>
                      <a:pt x="72" y="280"/>
                    </a:lnTo>
                    <a:lnTo>
                      <a:pt x="60" y="278"/>
                    </a:lnTo>
                    <a:lnTo>
                      <a:pt x="51" y="277"/>
                    </a:lnTo>
                    <a:lnTo>
                      <a:pt x="49" y="267"/>
                    </a:lnTo>
                    <a:lnTo>
                      <a:pt x="46" y="263"/>
                    </a:lnTo>
                    <a:lnTo>
                      <a:pt x="51" y="257"/>
                    </a:lnTo>
                    <a:lnTo>
                      <a:pt x="56" y="250"/>
                    </a:lnTo>
                    <a:lnTo>
                      <a:pt x="56" y="236"/>
                    </a:lnTo>
                    <a:lnTo>
                      <a:pt x="42" y="230"/>
                    </a:lnTo>
                    <a:lnTo>
                      <a:pt x="37" y="226"/>
                    </a:lnTo>
                    <a:lnTo>
                      <a:pt x="34" y="220"/>
                    </a:lnTo>
                    <a:lnTo>
                      <a:pt x="16" y="213"/>
                    </a:lnTo>
                    <a:lnTo>
                      <a:pt x="12" y="205"/>
                    </a:lnTo>
                    <a:lnTo>
                      <a:pt x="2" y="204"/>
                    </a:lnTo>
                    <a:lnTo>
                      <a:pt x="0" y="186"/>
                    </a:lnTo>
                    <a:lnTo>
                      <a:pt x="6" y="186"/>
                    </a:lnTo>
                    <a:lnTo>
                      <a:pt x="16" y="188"/>
                    </a:lnTo>
                    <a:lnTo>
                      <a:pt x="29" y="184"/>
                    </a:lnTo>
                    <a:lnTo>
                      <a:pt x="40" y="177"/>
                    </a:lnTo>
                    <a:lnTo>
                      <a:pt x="51" y="179"/>
                    </a:lnTo>
                    <a:lnTo>
                      <a:pt x="58" y="172"/>
                    </a:lnTo>
                    <a:lnTo>
                      <a:pt x="67" y="171"/>
                    </a:lnTo>
                    <a:lnTo>
                      <a:pt x="70" y="159"/>
                    </a:lnTo>
                    <a:lnTo>
                      <a:pt x="77" y="160"/>
                    </a:lnTo>
                    <a:lnTo>
                      <a:pt x="83" y="153"/>
                    </a:lnTo>
                    <a:lnTo>
                      <a:pt x="87" y="150"/>
                    </a:lnTo>
                    <a:lnTo>
                      <a:pt x="91" y="143"/>
                    </a:lnTo>
                    <a:lnTo>
                      <a:pt x="93" y="131"/>
                    </a:lnTo>
                    <a:lnTo>
                      <a:pt x="98" y="118"/>
                    </a:lnTo>
                    <a:lnTo>
                      <a:pt x="102" y="107"/>
                    </a:lnTo>
                    <a:lnTo>
                      <a:pt x="104" y="99"/>
                    </a:lnTo>
                    <a:lnTo>
                      <a:pt x="98" y="89"/>
                    </a:lnTo>
                    <a:lnTo>
                      <a:pt x="95" y="81"/>
                    </a:lnTo>
                    <a:lnTo>
                      <a:pt x="98" y="72"/>
                    </a:lnTo>
                    <a:lnTo>
                      <a:pt x="104" y="69"/>
                    </a:lnTo>
                    <a:lnTo>
                      <a:pt x="106" y="57"/>
                    </a:lnTo>
                    <a:lnTo>
                      <a:pt x="103" y="51"/>
                    </a:lnTo>
                    <a:lnTo>
                      <a:pt x="97" y="42"/>
                    </a:lnTo>
                    <a:lnTo>
                      <a:pt x="103" y="33"/>
                    </a:lnTo>
                    <a:lnTo>
                      <a:pt x="110" y="24"/>
                    </a:lnTo>
                    <a:lnTo>
                      <a:pt x="110" y="20"/>
                    </a:lnTo>
                    <a:lnTo>
                      <a:pt x="106" y="11"/>
                    </a:lnTo>
                    <a:lnTo>
                      <a:pt x="103" y="0"/>
                    </a:lnTo>
                    <a:lnTo>
                      <a:pt x="107" y="2"/>
                    </a:lnTo>
                    <a:close/>
                  </a:path>
                </a:pathLst>
              </a:custGeom>
              <a:solidFill>
                <a:srgbClr val="006699"/>
              </a:solidFill>
              <a:ln w="9525">
                <a:noFill/>
                <a:round/>
                <a:headEnd/>
                <a:tailEnd/>
              </a:ln>
            </p:spPr>
            <p:txBody>
              <a:bodyPr/>
              <a:lstStyle/>
              <a:p>
                <a:endParaRPr lang="en-US"/>
              </a:p>
            </p:txBody>
          </p:sp>
          <p:sp>
            <p:nvSpPr>
              <p:cNvPr id="44121" name="Freeform 44"/>
              <p:cNvSpPr>
                <a:spLocks/>
              </p:cNvSpPr>
              <p:nvPr/>
            </p:nvSpPr>
            <p:spPr bwMode="auto">
              <a:xfrm>
                <a:off x="5913" y="1578"/>
                <a:ext cx="293" cy="162"/>
              </a:xfrm>
              <a:custGeom>
                <a:avLst/>
                <a:gdLst>
                  <a:gd name="T0" fmla="*/ 13 w 293"/>
                  <a:gd name="T1" fmla="*/ 109 h 162"/>
                  <a:gd name="T2" fmla="*/ 30 w 293"/>
                  <a:gd name="T3" fmla="*/ 101 h 162"/>
                  <a:gd name="T4" fmla="*/ 48 w 293"/>
                  <a:gd name="T5" fmla="*/ 107 h 162"/>
                  <a:gd name="T6" fmla="*/ 58 w 293"/>
                  <a:gd name="T7" fmla="*/ 88 h 162"/>
                  <a:gd name="T8" fmla="*/ 71 w 293"/>
                  <a:gd name="T9" fmla="*/ 77 h 162"/>
                  <a:gd name="T10" fmla="*/ 79 w 293"/>
                  <a:gd name="T11" fmla="*/ 59 h 162"/>
                  <a:gd name="T12" fmla="*/ 105 w 293"/>
                  <a:gd name="T13" fmla="*/ 53 h 162"/>
                  <a:gd name="T14" fmla="*/ 119 w 293"/>
                  <a:gd name="T15" fmla="*/ 39 h 162"/>
                  <a:gd name="T16" fmla="*/ 134 w 293"/>
                  <a:gd name="T17" fmla="*/ 17 h 162"/>
                  <a:gd name="T18" fmla="*/ 158 w 293"/>
                  <a:gd name="T19" fmla="*/ 16 h 162"/>
                  <a:gd name="T20" fmla="*/ 174 w 293"/>
                  <a:gd name="T21" fmla="*/ 28 h 162"/>
                  <a:gd name="T22" fmla="*/ 187 w 293"/>
                  <a:gd name="T23" fmla="*/ 31 h 162"/>
                  <a:gd name="T24" fmla="*/ 201 w 293"/>
                  <a:gd name="T25" fmla="*/ 7 h 162"/>
                  <a:gd name="T26" fmla="*/ 222 w 293"/>
                  <a:gd name="T27" fmla="*/ 0 h 162"/>
                  <a:gd name="T28" fmla="*/ 235 w 293"/>
                  <a:gd name="T29" fmla="*/ 11 h 162"/>
                  <a:gd name="T30" fmla="*/ 224 w 293"/>
                  <a:gd name="T31" fmla="*/ 27 h 162"/>
                  <a:gd name="T32" fmla="*/ 232 w 293"/>
                  <a:gd name="T33" fmla="*/ 23 h 162"/>
                  <a:gd name="T34" fmla="*/ 244 w 293"/>
                  <a:gd name="T35" fmla="*/ 44 h 162"/>
                  <a:gd name="T36" fmla="*/ 228 w 293"/>
                  <a:gd name="T37" fmla="*/ 60 h 162"/>
                  <a:gd name="T38" fmla="*/ 245 w 293"/>
                  <a:gd name="T39" fmla="*/ 57 h 162"/>
                  <a:gd name="T40" fmla="*/ 260 w 293"/>
                  <a:gd name="T41" fmla="*/ 62 h 162"/>
                  <a:gd name="T42" fmla="*/ 288 w 293"/>
                  <a:gd name="T43" fmla="*/ 66 h 162"/>
                  <a:gd name="T44" fmla="*/ 293 w 293"/>
                  <a:gd name="T45" fmla="*/ 82 h 162"/>
                  <a:gd name="T46" fmla="*/ 277 w 293"/>
                  <a:gd name="T47" fmla="*/ 92 h 162"/>
                  <a:gd name="T48" fmla="*/ 275 w 293"/>
                  <a:gd name="T49" fmla="*/ 111 h 162"/>
                  <a:gd name="T50" fmla="*/ 288 w 293"/>
                  <a:gd name="T51" fmla="*/ 129 h 162"/>
                  <a:gd name="T52" fmla="*/ 276 w 293"/>
                  <a:gd name="T53" fmla="*/ 132 h 162"/>
                  <a:gd name="T54" fmla="*/ 255 w 293"/>
                  <a:gd name="T55" fmla="*/ 119 h 162"/>
                  <a:gd name="T56" fmla="*/ 233 w 293"/>
                  <a:gd name="T57" fmla="*/ 129 h 162"/>
                  <a:gd name="T58" fmla="*/ 220 w 293"/>
                  <a:gd name="T59" fmla="*/ 142 h 162"/>
                  <a:gd name="T60" fmla="*/ 206 w 293"/>
                  <a:gd name="T61" fmla="*/ 154 h 162"/>
                  <a:gd name="T62" fmla="*/ 192 w 293"/>
                  <a:gd name="T63" fmla="*/ 161 h 162"/>
                  <a:gd name="T64" fmla="*/ 185 w 293"/>
                  <a:gd name="T65" fmla="*/ 148 h 162"/>
                  <a:gd name="T66" fmla="*/ 194 w 293"/>
                  <a:gd name="T67" fmla="*/ 136 h 162"/>
                  <a:gd name="T68" fmla="*/ 207 w 293"/>
                  <a:gd name="T69" fmla="*/ 126 h 162"/>
                  <a:gd name="T70" fmla="*/ 215 w 293"/>
                  <a:gd name="T71" fmla="*/ 111 h 162"/>
                  <a:gd name="T72" fmla="*/ 201 w 293"/>
                  <a:gd name="T73" fmla="*/ 80 h 162"/>
                  <a:gd name="T74" fmla="*/ 187 w 293"/>
                  <a:gd name="T75" fmla="*/ 92 h 162"/>
                  <a:gd name="T76" fmla="*/ 185 w 293"/>
                  <a:gd name="T77" fmla="*/ 104 h 162"/>
                  <a:gd name="T78" fmla="*/ 161 w 293"/>
                  <a:gd name="T79" fmla="*/ 110 h 162"/>
                  <a:gd name="T80" fmla="*/ 137 w 293"/>
                  <a:gd name="T81" fmla="*/ 123 h 162"/>
                  <a:gd name="T82" fmla="*/ 130 w 293"/>
                  <a:gd name="T83" fmla="*/ 146 h 162"/>
                  <a:gd name="T84" fmla="*/ 112 w 293"/>
                  <a:gd name="T85" fmla="*/ 156 h 162"/>
                  <a:gd name="T86" fmla="*/ 79 w 293"/>
                  <a:gd name="T87" fmla="*/ 159 h 162"/>
                  <a:gd name="T88" fmla="*/ 76 w 293"/>
                  <a:gd name="T89" fmla="*/ 145 h 162"/>
                  <a:gd name="T90" fmla="*/ 63 w 293"/>
                  <a:gd name="T91" fmla="*/ 153 h 162"/>
                  <a:gd name="T92" fmla="*/ 45 w 293"/>
                  <a:gd name="T93" fmla="*/ 161 h 162"/>
                  <a:gd name="T94" fmla="*/ 24 w 293"/>
                  <a:gd name="T95" fmla="*/ 150 h 162"/>
                  <a:gd name="T96" fmla="*/ 24 w 293"/>
                  <a:gd name="T97" fmla="*/ 134 h 162"/>
                  <a:gd name="T98" fmla="*/ 2 w 293"/>
                  <a:gd name="T99" fmla="*/ 121 h 162"/>
                  <a:gd name="T100" fmla="*/ 0 w 293"/>
                  <a:gd name="T101" fmla="*/ 105 h 1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3"/>
                  <a:gd name="T154" fmla="*/ 0 h 162"/>
                  <a:gd name="T155" fmla="*/ 293 w 293"/>
                  <a:gd name="T156" fmla="*/ 162 h 1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3" h="162">
                    <a:moveTo>
                      <a:pt x="0" y="105"/>
                    </a:moveTo>
                    <a:lnTo>
                      <a:pt x="13" y="109"/>
                    </a:lnTo>
                    <a:lnTo>
                      <a:pt x="23" y="113"/>
                    </a:lnTo>
                    <a:lnTo>
                      <a:pt x="30" y="101"/>
                    </a:lnTo>
                    <a:lnTo>
                      <a:pt x="33" y="102"/>
                    </a:lnTo>
                    <a:lnTo>
                      <a:pt x="48" y="107"/>
                    </a:lnTo>
                    <a:lnTo>
                      <a:pt x="55" y="97"/>
                    </a:lnTo>
                    <a:lnTo>
                      <a:pt x="58" y="88"/>
                    </a:lnTo>
                    <a:lnTo>
                      <a:pt x="65" y="84"/>
                    </a:lnTo>
                    <a:lnTo>
                      <a:pt x="71" y="77"/>
                    </a:lnTo>
                    <a:lnTo>
                      <a:pt x="77" y="70"/>
                    </a:lnTo>
                    <a:lnTo>
                      <a:pt x="79" y="59"/>
                    </a:lnTo>
                    <a:lnTo>
                      <a:pt x="85" y="54"/>
                    </a:lnTo>
                    <a:lnTo>
                      <a:pt x="105" y="53"/>
                    </a:lnTo>
                    <a:lnTo>
                      <a:pt x="113" y="47"/>
                    </a:lnTo>
                    <a:lnTo>
                      <a:pt x="119" y="39"/>
                    </a:lnTo>
                    <a:lnTo>
                      <a:pt x="126" y="28"/>
                    </a:lnTo>
                    <a:lnTo>
                      <a:pt x="134" y="17"/>
                    </a:lnTo>
                    <a:lnTo>
                      <a:pt x="141" y="11"/>
                    </a:lnTo>
                    <a:lnTo>
                      <a:pt x="158" y="16"/>
                    </a:lnTo>
                    <a:lnTo>
                      <a:pt x="162" y="23"/>
                    </a:lnTo>
                    <a:lnTo>
                      <a:pt x="174" y="28"/>
                    </a:lnTo>
                    <a:lnTo>
                      <a:pt x="177" y="28"/>
                    </a:lnTo>
                    <a:lnTo>
                      <a:pt x="187" y="31"/>
                    </a:lnTo>
                    <a:lnTo>
                      <a:pt x="194" y="20"/>
                    </a:lnTo>
                    <a:lnTo>
                      <a:pt x="201" y="7"/>
                    </a:lnTo>
                    <a:lnTo>
                      <a:pt x="215" y="1"/>
                    </a:lnTo>
                    <a:lnTo>
                      <a:pt x="222" y="0"/>
                    </a:lnTo>
                    <a:lnTo>
                      <a:pt x="226" y="9"/>
                    </a:lnTo>
                    <a:lnTo>
                      <a:pt x="235" y="11"/>
                    </a:lnTo>
                    <a:lnTo>
                      <a:pt x="228" y="18"/>
                    </a:lnTo>
                    <a:lnTo>
                      <a:pt x="224" y="27"/>
                    </a:lnTo>
                    <a:lnTo>
                      <a:pt x="228" y="29"/>
                    </a:lnTo>
                    <a:lnTo>
                      <a:pt x="232" y="23"/>
                    </a:lnTo>
                    <a:lnTo>
                      <a:pt x="244" y="29"/>
                    </a:lnTo>
                    <a:lnTo>
                      <a:pt x="244" y="44"/>
                    </a:lnTo>
                    <a:lnTo>
                      <a:pt x="240" y="53"/>
                    </a:lnTo>
                    <a:lnTo>
                      <a:pt x="228" y="60"/>
                    </a:lnTo>
                    <a:lnTo>
                      <a:pt x="236" y="65"/>
                    </a:lnTo>
                    <a:lnTo>
                      <a:pt x="245" y="57"/>
                    </a:lnTo>
                    <a:lnTo>
                      <a:pt x="257" y="61"/>
                    </a:lnTo>
                    <a:lnTo>
                      <a:pt x="260" y="62"/>
                    </a:lnTo>
                    <a:lnTo>
                      <a:pt x="281" y="62"/>
                    </a:lnTo>
                    <a:lnTo>
                      <a:pt x="288" y="66"/>
                    </a:lnTo>
                    <a:lnTo>
                      <a:pt x="288" y="74"/>
                    </a:lnTo>
                    <a:lnTo>
                      <a:pt x="293" y="82"/>
                    </a:lnTo>
                    <a:lnTo>
                      <a:pt x="283" y="88"/>
                    </a:lnTo>
                    <a:lnTo>
                      <a:pt x="277" y="92"/>
                    </a:lnTo>
                    <a:lnTo>
                      <a:pt x="268" y="92"/>
                    </a:lnTo>
                    <a:lnTo>
                      <a:pt x="275" y="111"/>
                    </a:lnTo>
                    <a:lnTo>
                      <a:pt x="286" y="122"/>
                    </a:lnTo>
                    <a:lnTo>
                      <a:pt x="288" y="129"/>
                    </a:lnTo>
                    <a:lnTo>
                      <a:pt x="285" y="129"/>
                    </a:lnTo>
                    <a:lnTo>
                      <a:pt x="276" y="132"/>
                    </a:lnTo>
                    <a:lnTo>
                      <a:pt x="268" y="122"/>
                    </a:lnTo>
                    <a:lnTo>
                      <a:pt x="255" y="119"/>
                    </a:lnTo>
                    <a:lnTo>
                      <a:pt x="243" y="124"/>
                    </a:lnTo>
                    <a:lnTo>
                      <a:pt x="233" y="129"/>
                    </a:lnTo>
                    <a:lnTo>
                      <a:pt x="225" y="136"/>
                    </a:lnTo>
                    <a:lnTo>
                      <a:pt x="220" y="142"/>
                    </a:lnTo>
                    <a:lnTo>
                      <a:pt x="214" y="148"/>
                    </a:lnTo>
                    <a:lnTo>
                      <a:pt x="206" y="154"/>
                    </a:lnTo>
                    <a:lnTo>
                      <a:pt x="207" y="161"/>
                    </a:lnTo>
                    <a:lnTo>
                      <a:pt x="192" y="161"/>
                    </a:lnTo>
                    <a:lnTo>
                      <a:pt x="187" y="156"/>
                    </a:lnTo>
                    <a:lnTo>
                      <a:pt x="185" y="148"/>
                    </a:lnTo>
                    <a:lnTo>
                      <a:pt x="182" y="145"/>
                    </a:lnTo>
                    <a:lnTo>
                      <a:pt x="194" y="136"/>
                    </a:lnTo>
                    <a:lnTo>
                      <a:pt x="202" y="132"/>
                    </a:lnTo>
                    <a:lnTo>
                      <a:pt x="207" y="126"/>
                    </a:lnTo>
                    <a:lnTo>
                      <a:pt x="218" y="122"/>
                    </a:lnTo>
                    <a:lnTo>
                      <a:pt x="215" y="111"/>
                    </a:lnTo>
                    <a:lnTo>
                      <a:pt x="210" y="93"/>
                    </a:lnTo>
                    <a:lnTo>
                      <a:pt x="201" y="80"/>
                    </a:lnTo>
                    <a:lnTo>
                      <a:pt x="189" y="89"/>
                    </a:lnTo>
                    <a:lnTo>
                      <a:pt x="187" y="92"/>
                    </a:lnTo>
                    <a:lnTo>
                      <a:pt x="183" y="94"/>
                    </a:lnTo>
                    <a:lnTo>
                      <a:pt x="185" y="104"/>
                    </a:lnTo>
                    <a:lnTo>
                      <a:pt x="170" y="104"/>
                    </a:lnTo>
                    <a:lnTo>
                      <a:pt x="161" y="110"/>
                    </a:lnTo>
                    <a:lnTo>
                      <a:pt x="148" y="116"/>
                    </a:lnTo>
                    <a:lnTo>
                      <a:pt x="137" y="123"/>
                    </a:lnTo>
                    <a:lnTo>
                      <a:pt x="135" y="134"/>
                    </a:lnTo>
                    <a:lnTo>
                      <a:pt x="130" y="146"/>
                    </a:lnTo>
                    <a:lnTo>
                      <a:pt x="120" y="153"/>
                    </a:lnTo>
                    <a:lnTo>
                      <a:pt x="112" y="156"/>
                    </a:lnTo>
                    <a:lnTo>
                      <a:pt x="95" y="156"/>
                    </a:lnTo>
                    <a:lnTo>
                      <a:pt x="79" y="159"/>
                    </a:lnTo>
                    <a:lnTo>
                      <a:pt x="76" y="156"/>
                    </a:lnTo>
                    <a:lnTo>
                      <a:pt x="76" y="145"/>
                    </a:lnTo>
                    <a:lnTo>
                      <a:pt x="69" y="150"/>
                    </a:lnTo>
                    <a:lnTo>
                      <a:pt x="63" y="153"/>
                    </a:lnTo>
                    <a:lnTo>
                      <a:pt x="54" y="159"/>
                    </a:lnTo>
                    <a:lnTo>
                      <a:pt x="45" y="161"/>
                    </a:lnTo>
                    <a:lnTo>
                      <a:pt x="27" y="162"/>
                    </a:lnTo>
                    <a:lnTo>
                      <a:pt x="24" y="150"/>
                    </a:lnTo>
                    <a:lnTo>
                      <a:pt x="24" y="143"/>
                    </a:lnTo>
                    <a:lnTo>
                      <a:pt x="24" y="134"/>
                    </a:lnTo>
                    <a:lnTo>
                      <a:pt x="9" y="129"/>
                    </a:lnTo>
                    <a:lnTo>
                      <a:pt x="2" y="121"/>
                    </a:lnTo>
                    <a:lnTo>
                      <a:pt x="4" y="113"/>
                    </a:lnTo>
                    <a:lnTo>
                      <a:pt x="0" y="105"/>
                    </a:lnTo>
                    <a:close/>
                  </a:path>
                </a:pathLst>
              </a:custGeom>
              <a:solidFill>
                <a:srgbClr val="006699"/>
              </a:solidFill>
              <a:ln w="9525">
                <a:noFill/>
                <a:round/>
                <a:headEnd/>
                <a:tailEnd/>
              </a:ln>
            </p:spPr>
            <p:txBody>
              <a:bodyPr/>
              <a:lstStyle/>
              <a:p>
                <a:endParaRPr lang="en-US"/>
              </a:p>
            </p:txBody>
          </p:sp>
          <p:sp>
            <p:nvSpPr>
              <p:cNvPr id="44122" name="Freeform 45"/>
              <p:cNvSpPr>
                <a:spLocks/>
              </p:cNvSpPr>
              <p:nvPr/>
            </p:nvSpPr>
            <p:spPr bwMode="auto">
              <a:xfrm>
                <a:off x="6191" y="1612"/>
                <a:ext cx="32" cy="56"/>
              </a:xfrm>
              <a:custGeom>
                <a:avLst/>
                <a:gdLst>
                  <a:gd name="T0" fmla="*/ 1 w 32"/>
                  <a:gd name="T1" fmla="*/ 0 h 56"/>
                  <a:gd name="T2" fmla="*/ 7 w 32"/>
                  <a:gd name="T3" fmla="*/ 3 h 56"/>
                  <a:gd name="T4" fmla="*/ 13 w 32"/>
                  <a:gd name="T5" fmla="*/ 11 h 56"/>
                  <a:gd name="T6" fmla="*/ 19 w 32"/>
                  <a:gd name="T7" fmla="*/ 11 h 56"/>
                  <a:gd name="T8" fmla="*/ 26 w 32"/>
                  <a:gd name="T9" fmla="*/ 6 h 56"/>
                  <a:gd name="T10" fmla="*/ 32 w 32"/>
                  <a:gd name="T11" fmla="*/ 9 h 56"/>
                  <a:gd name="T12" fmla="*/ 31 w 32"/>
                  <a:gd name="T13" fmla="*/ 17 h 56"/>
                  <a:gd name="T14" fmla="*/ 32 w 32"/>
                  <a:gd name="T15" fmla="*/ 23 h 56"/>
                  <a:gd name="T16" fmla="*/ 32 w 32"/>
                  <a:gd name="T17" fmla="*/ 30 h 56"/>
                  <a:gd name="T18" fmla="*/ 32 w 32"/>
                  <a:gd name="T19" fmla="*/ 44 h 56"/>
                  <a:gd name="T20" fmla="*/ 31 w 32"/>
                  <a:gd name="T21" fmla="*/ 50 h 56"/>
                  <a:gd name="T22" fmla="*/ 27 w 32"/>
                  <a:gd name="T23" fmla="*/ 56 h 56"/>
                  <a:gd name="T24" fmla="*/ 22 w 32"/>
                  <a:gd name="T25" fmla="*/ 53 h 56"/>
                  <a:gd name="T26" fmla="*/ 14 w 32"/>
                  <a:gd name="T27" fmla="*/ 48 h 56"/>
                  <a:gd name="T28" fmla="*/ 8 w 32"/>
                  <a:gd name="T29" fmla="*/ 42 h 56"/>
                  <a:gd name="T30" fmla="*/ 13 w 32"/>
                  <a:gd name="T31" fmla="*/ 33 h 56"/>
                  <a:gd name="T32" fmla="*/ 10 w 32"/>
                  <a:gd name="T33" fmla="*/ 28 h 56"/>
                  <a:gd name="T34" fmla="*/ 5 w 32"/>
                  <a:gd name="T35" fmla="*/ 26 h 56"/>
                  <a:gd name="T36" fmla="*/ 1 w 32"/>
                  <a:gd name="T37" fmla="*/ 20 h 56"/>
                  <a:gd name="T38" fmla="*/ 0 w 32"/>
                  <a:gd name="T39" fmla="*/ 11 h 56"/>
                  <a:gd name="T40" fmla="*/ 1 w 32"/>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56"/>
                  <a:gd name="T65" fmla="*/ 32 w 3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56">
                    <a:moveTo>
                      <a:pt x="1" y="0"/>
                    </a:moveTo>
                    <a:lnTo>
                      <a:pt x="7" y="3"/>
                    </a:lnTo>
                    <a:lnTo>
                      <a:pt x="13" y="11"/>
                    </a:lnTo>
                    <a:lnTo>
                      <a:pt x="19" y="11"/>
                    </a:lnTo>
                    <a:lnTo>
                      <a:pt x="26" y="6"/>
                    </a:lnTo>
                    <a:lnTo>
                      <a:pt x="32" y="9"/>
                    </a:lnTo>
                    <a:lnTo>
                      <a:pt x="31" y="17"/>
                    </a:lnTo>
                    <a:lnTo>
                      <a:pt x="32" y="23"/>
                    </a:lnTo>
                    <a:lnTo>
                      <a:pt x="32" y="30"/>
                    </a:lnTo>
                    <a:lnTo>
                      <a:pt x="32" y="44"/>
                    </a:lnTo>
                    <a:lnTo>
                      <a:pt x="31" y="50"/>
                    </a:lnTo>
                    <a:lnTo>
                      <a:pt x="27" y="56"/>
                    </a:lnTo>
                    <a:lnTo>
                      <a:pt x="22" y="53"/>
                    </a:lnTo>
                    <a:lnTo>
                      <a:pt x="14" y="48"/>
                    </a:lnTo>
                    <a:lnTo>
                      <a:pt x="8" y="42"/>
                    </a:lnTo>
                    <a:lnTo>
                      <a:pt x="13" y="33"/>
                    </a:lnTo>
                    <a:lnTo>
                      <a:pt x="10" y="28"/>
                    </a:lnTo>
                    <a:lnTo>
                      <a:pt x="5" y="26"/>
                    </a:lnTo>
                    <a:lnTo>
                      <a:pt x="1" y="20"/>
                    </a:lnTo>
                    <a:lnTo>
                      <a:pt x="0" y="11"/>
                    </a:lnTo>
                    <a:lnTo>
                      <a:pt x="1" y="0"/>
                    </a:lnTo>
                    <a:close/>
                  </a:path>
                </a:pathLst>
              </a:custGeom>
              <a:solidFill>
                <a:srgbClr val="006699"/>
              </a:solidFill>
              <a:ln w="9525">
                <a:noFill/>
                <a:round/>
                <a:headEnd/>
                <a:tailEnd/>
              </a:ln>
            </p:spPr>
            <p:txBody>
              <a:bodyPr/>
              <a:lstStyle/>
              <a:p>
                <a:endParaRPr lang="en-US"/>
              </a:p>
            </p:txBody>
          </p:sp>
        </p:grpSp>
        <p:sp>
          <p:nvSpPr>
            <p:cNvPr id="44068" name="Oval 46"/>
            <p:cNvSpPr>
              <a:spLocks noChangeArrowheads="1"/>
            </p:cNvSpPr>
            <p:nvPr/>
          </p:nvSpPr>
          <p:spPr bwMode="auto">
            <a:xfrm>
              <a:off x="4494" y="2149"/>
              <a:ext cx="51" cy="55"/>
            </a:xfrm>
            <a:prstGeom prst="ellipse">
              <a:avLst/>
            </a:prstGeom>
            <a:solidFill>
              <a:srgbClr val="FF5050"/>
            </a:solidFill>
            <a:ln w="0">
              <a:solidFill>
                <a:srgbClr val="000000"/>
              </a:solidFill>
              <a:round/>
              <a:headEnd/>
              <a:tailEnd/>
            </a:ln>
          </p:spPr>
          <p:txBody>
            <a:bodyPr/>
            <a:lstStyle/>
            <a:p>
              <a:endParaRPr lang="en-US">
                <a:latin typeface="Cambria" pitchFamily="18" charset="0"/>
              </a:endParaRPr>
            </a:p>
          </p:txBody>
        </p:sp>
        <p:sp>
          <p:nvSpPr>
            <p:cNvPr id="44069" name="Oval 47"/>
            <p:cNvSpPr>
              <a:spLocks noChangeArrowheads="1"/>
            </p:cNvSpPr>
            <p:nvPr/>
          </p:nvSpPr>
          <p:spPr bwMode="auto">
            <a:xfrm>
              <a:off x="4713" y="1624"/>
              <a:ext cx="51" cy="54"/>
            </a:xfrm>
            <a:prstGeom prst="ellipse">
              <a:avLst/>
            </a:prstGeom>
            <a:solidFill>
              <a:srgbClr val="FF5050"/>
            </a:solidFill>
            <a:ln w="0">
              <a:solidFill>
                <a:srgbClr val="000000"/>
              </a:solidFill>
              <a:round/>
              <a:headEnd/>
              <a:tailEnd/>
            </a:ln>
          </p:spPr>
          <p:txBody>
            <a:bodyPr/>
            <a:lstStyle/>
            <a:p>
              <a:endParaRPr lang="en-US">
                <a:latin typeface="Cambria" pitchFamily="18" charset="0"/>
              </a:endParaRPr>
            </a:p>
          </p:txBody>
        </p:sp>
        <p:sp>
          <p:nvSpPr>
            <p:cNvPr id="44070" name="Freeform 48"/>
            <p:cNvSpPr>
              <a:spLocks/>
            </p:cNvSpPr>
            <p:nvPr/>
          </p:nvSpPr>
          <p:spPr bwMode="auto">
            <a:xfrm>
              <a:off x="4663" y="1393"/>
              <a:ext cx="161" cy="155"/>
            </a:xfrm>
            <a:custGeom>
              <a:avLst/>
              <a:gdLst>
                <a:gd name="T0" fmla="*/ 0 w 174"/>
                <a:gd name="T1" fmla="*/ 51 h 155"/>
                <a:gd name="T2" fmla="*/ 6 w 174"/>
                <a:gd name="T3" fmla="*/ 47 h 155"/>
                <a:gd name="T4" fmla="*/ 6 w 174"/>
                <a:gd name="T5" fmla="*/ 43 h 155"/>
                <a:gd name="T6" fmla="*/ 6 w 174"/>
                <a:gd name="T7" fmla="*/ 25 h 155"/>
                <a:gd name="T8" fmla="*/ 6 w 174"/>
                <a:gd name="T9" fmla="*/ 16 h 155"/>
                <a:gd name="T10" fmla="*/ 6 w 174"/>
                <a:gd name="T11" fmla="*/ 9 h 155"/>
                <a:gd name="T12" fmla="*/ 6 w 174"/>
                <a:gd name="T13" fmla="*/ 11 h 155"/>
                <a:gd name="T14" fmla="*/ 6 w 174"/>
                <a:gd name="T15" fmla="*/ 4 h 155"/>
                <a:gd name="T16" fmla="*/ 6 w 174"/>
                <a:gd name="T17" fmla="*/ 0 h 155"/>
                <a:gd name="T18" fmla="*/ 6 w 174"/>
                <a:gd name="T19" fmla="*/ 6 h 155"/>
                <a:gd name="T20" fmla="*/ 6 w 174"/>
                <a:gd name="T21" fmla="*/ 15 h 155"/>
                <a:gd name="T22" fmla="*/ 8 w 174"/>
                <a:gd name="T23" fmla="*/ 18 h 155"/>
                <a:gd name="T24" fmla="*/ 9 w 174"/>
                <a:gd name="T25" fmla="*/ 25 h 155"/>
                <a:gd name="T26" fmla="*/ 10 w 174"/>
                <a:gd name="T27" fmla="*/ 26 h 155"/>
                <a:gd name="T28" fmla="*/ 11 w 174"/>
                <a:gd name="T29" fmla="*/ 26 h 155"/>
                <a:gd name="T30" fmla="*/ 11 w 174"/>
                <a:gd name="T31" fmla="*/ 20 h 155"/>
                <a:gd name="T32" fmla="*/ 12 w 174"/>
                <a:gd name="T33" fmla="*/ 31 h 155"/>
                <a:gd name="T34" fmla="*/ 12 w 174"/>
                <a:gd name="T35" fmla="*/ 38 h 155"/>
                <a:gd name="T36" fmla="*/ 12 w 174"/>
                <a:gd name="T37" fmla="*/ 47 h 155"/>
                <a:gd name="T38" fmla="*/ 12 w 174"/>
                <a:gd name="T39" fmla="*/ 58 h 155"/>
                <a:gd name="T40" fmla="*/ 13 w 174"/>
                <a:gd name="T41" fmla="*/ 68 h 155"/>
                <a:gd name="T42" fmla="*/ 13 w 174"/>
                <a:gd name="T43" fmla="*/ 79 h 155"/>
                <a:gd name="T44" fmla="*/ 13 w 174"/>
                <a:gd name="T45" fmla="*/ 84 h 155"/>
                <a:gd name="T46" fmla="*/ 13 w 174"/>
                <a:gd name="T47" fmla="*/ 93 h 155"/>
                <a:gd name="T48" fmla="*/ 14 w 174"/>
                <a:gd name="T49" fmla="*/ 99 h 155"/>
                <a:gd name="T50" fmla="*/ 14 w 174"/>
                <a:gd name="T51" fmla="*/ 105 h 155"/>
                <a:gd name="T52" fmla="*/ 14 w 174"/>
                <a:gd name="T53" fmla="*/ 116 h 155"/>
                <a:gd name="T54" fmla="*/ 13 w 174"/>
                <a:gd name="T55" fmla="*/ 111 h 155"/>
                <a:gd name="T56" fmla="*/ 13 w 174"/>
                <a:gd name="T57" fmla="*/ 105 h 155"/>
                <a:gd name="T58" fmla="*/ 12 w 174"/>
                <a:gd name="T59" fmla="*/ 105 h 155"/>
                <a:gd name="T60" fmla="*/ 11 w 174"/>
                <a:gd name="T61" fmla="*/ 109 h 155"/>
                <a:gd name="T62" fmla="*/ 12 w 174"/>
                <a:gd name="T63" fmla="*/ 117 h 155"/>
                <a:gd name="T64" fmla="*/ 10 w 174"/>
                <a:gd name="T65" fmla="*/ 119 h 155"/>
                <a:gd name="T66" fmla="*/ 9 w 174"/>
                <a:gd name="T67" fmla="*/ 122 h 155"/>
                <a:gd name="T68" fmla="*/ 10 w 174"/>
                <a:gd name="T69" fmla="*/ 130 h 155"/>
                <a:gd name="T70" fmla="*/ 9 w 174"/>
                <a:gd name="T71" fmla="*/ 141 h 155"/>
                <a:gd name="T72" fmla="*/ 9 w 174"/>
                <a:gd name="T73" fmla="*/ 155 h 155"/>
                <a:gd name="T74" fmla="*/ 8 w 174"/>
                <a:gd name="T75" fmla="*/ 146 h 155"/>
                <a:gd name="T76" fmla="*/ 8 w 174"/>
                <a:gd name="T77" fmla="*/ 141 h 155"/>
                <a:gd name="T78" fmla="*/ 6 w 174"/>
                <a:gd name="T79" fmla="*/ 140 h 155"/>
                <a:gd name="T80" fmla="*/ 6 w 174"/>
                <a:gd name="T81" fmla="*/ 140 h 155"/>
                <a:gd name="T82" fmla="*/ 6 w 174"/>
                <a:gd name="T83" fmla="*/ 136 h 155"/>
                <a:gd name="T84" fmla="*/ 6 w 174"/>
                <a:gd name="T85" fmla="*/ 131 h 155"/>
                <a:gd name="T86" fmla="*/ 6 w 174"/>
                <a:gd name="T87" fmla="*/ 122 h 155"/>
                <a:gd name="T88" fmla="*/ 6 w 174"/>
                <a:gd name="T89" fmla="*/ 115 h 155"/>
                <a:gd name="T90" fmla="*/ 6 w 174"/>
                <a:gd name="T91" fmla="*/ 111 h 155"/>
                <a:gd name="T92" fmla="*/ 6 w 174"/>
                <a:gd name="T93" fmla="*/ 115 h 155"/>
                <a:gd name="T94" fmla="*/ 6 w 174"/>
                <a:gd name="T95" fmla="*/ 103 h 155"/>
                <a:gd name="T96" fmla="*/ 6 w 174"/>
                <a:gd name="T97" fmla="*/ 98 h 155"/>
                <a:gd name="T98" fmla="*/ 6 w 174"/>
                <a:gd name="T99" fmla="*/ 97 h 155"/>
                <a:gd name="T100" fmla="*/ 6 w 174"/>
                <a:gd name="T101" fmla="*/ 92 h 155"/>
                <a:gd name="T102" fmla="*/ 6 w 174"/>
                <a:gd name="T103" fmla="*/ 87 h 155"/>
                <a:gd name="T104" fmla="*/ 6 w 174"/>
                <a:gd name="T105" fmla="*/ 78 h 155"/>
                <a:gd name="T106" fmla="*/ 6 w 174"/>
                <a:gd name="T107" fmla="*/ 70 h 155"/>
                <a:gd name="T108" fmla="*/ 6 w 174"/>
                <a:gd name="T109" fmla="*/ 64 h 155"/>
                <a:gd name="T110" fmla="*/ 3 w 174"/>
                <a:gd name="T111" fmla="*/ 62 h 155"/>
                <a:gd name="T112" fmla="*/ 0 w 174"/>
                <a:gd name="T113" fmla="*/ 51 h 1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4"/>
                <a:gd name="T172" fmla="*/ 0 h 155"/>
                <a:gd name="T173" fmla="*/ 174 w 174"/>
                <a:gd name="T174" fmla="*/ 155 h 1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4" h="155">
                  <a:moveTo>
                    <a:pt x="0" y="51"/>
                  </a:moveTo>
                  <a:lnTo>
                    <a:pt x="8" y="47"/>
                  </a:lnTo>
                  <a:lnTo>
                    <a:pt x="18" y="43"/>
                  </a:lnTo>
                  <a:lnTo>
                    <a:pt x="21" y="25"/>
                  </a:lnTo>
                  <a:lnTo>
                    <a:pt x="27" y="16"/>
                  </a:lnTo>
                  <a:lnTo>
                    <a:pt x="33" y="9"/>
                  </a:lnTo>
                  <a:lnTo>
                    <a:pt x="42" y="11"/>
                  </a:lnTo>
                  <a:lnTo>
                    <a:pt x="47" y="4"/>
                  </a:lnTo>
                  <a:lnTo>
                    <a:pt x="69" y="0"/>
                  </a:lnTo>
                  <a:lnTo>
                    <a:pt x="81" y="6"/>
                  </a:lnTo>
                  <a:lnTo>
                    <a:pt x="87" y="15"/>
                  </a:lnTo>
                  <a:lnTo>
                    <a:pt x="104" y="18"/>
                  </a:lnTo>
                  <a:lnTo>
                    <a:pt x="112" y="25"/>
                  </a:lnTo>
                  <a:lnTo>
                    <a:pt x="122" y="26"/>
                  </a:lnTo>
                  <a:lnTo>
                    <a:pt x="134" y="26"/>
                  </a:lnTo>
                  <a:lnTo>
                    <a:pt x="138" y="20"/>
                  </a:lnTo>
                  <a:lnTo>
                    <a:pt x="143" y="31"/>
                  </a:lnTo>
                  <a:lnTo>
                    <a:pt x="151" y="38"/>
                  </a:lnTo>
                  <a:lnTo>
                    <a:pt x="144" y="47"/>
                  </a:lnTo>
                  <a:lnTo>
                    <a:pt x="151" y="58"/>
                  </a:lnTo>
                  <a:lnTo>
                    <a:pt x="158" y="68"/>
                  </a:lnTo>
                  <a:lnTo>
                    <a:pt x="162" y="79"/>
                  </a:lnTo>
                  <a:lnTo>
                    <a:pt x="154" y="84"/>
                  </a:lnTo>
                  <a:lnTo>
                    <a:pt x="160" y="93"/>
                  </a:lnTo>
                  <a:lnTo>
                    <a:pt x="166" y="99"/>
                  </a:lnTo>
                  <a:lnTo>
                    <a:pt x="174" y="105"/>
                  </a:lnTo>
                  <a:lnTo>
                    <a:pt x="173" y="116"/>
                  </a:lnTo>
                  <a:lnTo>
                    <a:pt x="164" y="111"/>
                  </a:lnTo>
                  <a:lnTo>
                    <a:pt x="158" y="105"/>
                  </a:lnTo>
                  <a:lnTo>
                    <a:pt x="145" y="105"/>
                  </a:lnTo>
                  <a:lnTo>
                    <a:pt x="135" y="109"/>
                  </a:lnTo>
                  <a:lnTo>
                    <a:pt x="143" y="117"/>
                  </a:lnTo>
                  <a:lnTo>
                    <a:pt x="122" y="119"/>
                  </a:lnTo>
                  <a:lnTo>
                    <a:pt x="115" y="122"/>
                  </a:lnTo>
                  <a:lnTo>
                    <a:pt x="121" y="130"/>
                  </a:lnTo>
                  <a:lnTo>
                    <a:pt x="119" y="141"/>
                  </a:lnTo>
                  <a:lnTo>
                    <a:pt x="118" y="155"/>
                  </a:lnTo>
                  <a:lnTo>
                    <a:pt x="109" y="146"/>
                  </a:lnTo>
                  <a:lnTo>
                    <a:pt x="104" y="141"/>
                  </a:lnTo>
                  <a:lnTo>
                    <a:pt x="95" y="140"/>
                  </a:lnTo>
                  <a:lnTo>
                    <a:pt x="92" y="140"/>
                  </a:lnTo>
                  <a:lnTo>
                    <a:pt x="84" y="136"/>
                  </a:lnTo>
                  <a:lnTo>
                    <a:pt x="77" y="131"/>
                  </a:lnTo>
                  <a:lnTo>
                    <a:pt x="85" y="122"/>
                  </a:lnTo>
                  <a:lnTo>
                    <a:pt x="81" y="115"/>
                  </a:lnTo>
                  <a:lnTo>
                    <a:pt x="74" y="111"/>
                  </a:lnTo>
                  <a:lnTo>
                    <a:pt x="67" y="115"/>
                  </a:lnTo>
                  <a:lnTo>
                    <a:pt x="59" y="103"/>
                  </a:lnTo>
                  <a:lnTo>
                    <a:pt x="51" y="98"/>
                  </a:lnTo>
                  <a:lnTo>
                    <a:pt x="40" y="97"/>
                  </a:lnTo>
                  <a:lnTo>
                    <a:pt x="33" y="92"/>
                  </a:lnTo>
                  <a:lnTo>
                    <a:pt x="25" y="87"/>
                  </a:lnTo>
                  <a:lnTo>
                    <a:pt x="21" y="78"/>
                  </a:lnTo>
                  <a:lnTo>
                    <a:pt x="17" y="70"/>
                  </a:lnTo>
                  <a:lnTo>
                    <a:pt x="10" y="64"/>
                  </a:lnTo>
                  <a:lnTo>
                    <a:pt x="3" y="62"/>
                  </a:lnTo>
                  <a:lnTo>
                    <a:pt x="0" y="51"/>
                  </a:lnTo>
                  <a:close/>
                </a:path>
              </a:pathLst>
            </a:custGeom>
            <a:solidFill>
              <a:srgbClr val="FFCC00"/>
            </a:solidFill>
            <a:ln w="9525">
              <a:noFill/>
              <a:round/>
              <a:headEnd/>
              <a:tailEnd/>
            </a:ln>
          </p:spPr>
          <p:txBody>
            <a:bodyPr/>
            <a:lstStyle/>
            <a:p>
              <a:endParaRPr lang="en-US"/>
            </a:p>
          </p:txBody>
        </p:sp>
        <p:sp>
          <p:nvSpPr>
            <p:cNvPr id="44071" name="Freeform 49"/>
            <p:cNvSpPr>
              <a:spLocks/>
            </p:cNvSpPr>
            <p:nvPr/>
          </p:nvSpPr>
          <p:spPr bwMode="auto">
            <a:xfrm>
              <a:off x="4576" y="1490"/>
              <a:ext cx="196" cy="215"/>
            </a:xfrm>
            <a:custGeom>
              <a:avLst/>
              <a:gdLst>
                <a:gd name="T0" fmla="*/ 9 w 213"/>
                <a:gd name="T1" fmla="*/ 10 h 215"/>
                <a:gd name="T2" fmla="*/ 10 w 213"/>
                <a:gd name="T3" fmla="*/ 22 h 215"/>
                <a:gd name="T4" fmla="*/ 10 w 213"/>
                <a:gd name="T5" fmla="*/ 45 h 215"/>
                <a:gd name="T6" fmla="*/ 10 w 213"/>
                <a:gd name="T7" fmla="*/ 63 h 215"/>
                <a:gd name="T8" fmla="*/ 10 w 213"/>
                <a:gd name="T9" fmla="*/ 80 h 215"/>
                <a:gd name="T10" fmla="*/ 8 w 213"/>
                <a:gd name="T11" fmla="*/ 74 h 215"/>
                <a:gd name="T12" fmla="*/ 8 w 213"/>
                <a:gd name="T13" fmla="*/ 94 h 215"/>
                <a:gd name="T14" fmla="*/ 7 w 213"/>
                <a:gd name="T15" fmla="*/ 90 h 215"/>
                <a:gd name="T16" fmla="*/ 6 w 213"/>
                <a:gd name="T17" fmla="*/ 92 h 215"/>
                <a:gd name="T18" fmla="*/ 6 w 213"/>
                <a:gd name="T19" fmla="*/ 102 h 215"/>
                <a:gd name="T20" fmla="*/ 6 w 213"/>
                <a:gd name="T21" fmla="*/ 103 h 215"/>
                <a:gd name="T22" fmla="*/ 6 w 213"/>
                <a:gd name="T23" fmla="*/ 85 h 215"/>
                <a:gd name="T24" fmla="*/ 6 w 213"/>
                <a:gd name="T25" fmla="*/ 76 h 215"/>
                <a:gd name="T26" fmla="*/ 6 w 213"/>
                <a:gd name="T27" fmla="*/ 77 h 215"/>
                <a:gd name="T28" fmla="*/ 4 w 213"/>
                <a:gd name="T29" fmla="*/ 85 h 215"/>
                <a:gd name="T30" fmla="*/ 0 w 213"/>
                <a:gd name="T31" fmla="*/ 105 h 215"/>
                <a:gd name="T32" fmla="*/ 6 w 213"/>
                <a:gd name="T33" fmla="*/ 112 h 215"/>
                <a:gd name="T34" fmla="*/ 6 w 213"/>
                <a:gd name="T35" fmla="*/ 101 h 215"/>
                <a:gd name="T36" fmla="*/ 6 w 213"/>
                <a:gd name="T37" fmla="*/ 102 h 215"/>
                <a:gd name="T38" fmla="*/ 6 w 213"/>
                <a:gd name="T39" fmla="*/ 123 h 215"/>
                <a:gd name="T40" fmla="*/ 6 w 213"/>
                <a:gd name="T41" fmla="*/ 134 h 215"/>
                <a:gd name="T42" fmla="*/ 6 w 213"/>
                <a:gd name="T43" fmla="*/ 139 h 215"/>
                <a:gd name="T44" fmla="*/ 6 w 213"/>
                <a:gd name="T45" fmla="*/ 156 h 215"/>
                <a:gd name="T46" fmla="*/ 6 w 213"/>
                <a:gd name="T47" fmla="*/ 162 h 215"/>
                <a:gd name="T48" fmla="*/ 6 w 213"/>
                <a:gd name="T49" fmla="*/ 183 h 215"/>
                <a:gd name="T50" fmla="*/ 6 w 213"/>
                <a:gd name="T51" fmla="*/ 195 h 215"/>
                <a:gd name="T52" fmla="*/ 6 w 213"/>
                <a:gd name="T53" fmla="*/ 210 h 215"/>
                <a:gd name="T54" fmla="*/ 9 w 213"/>
                <a:gd name="T55" fmla="*/ 197 h 215"/>
                <a:gd name="T56" fmla="*/ 10 w 213"/>
                <a:gd name="T57" fmla="*/ 194 h 215"/>
                <a:gd name="T58" fmla="*/ 10 w 213"/>
                <a:gd name="T59" fmla="*/ 212 h 215"/>
                <a:gd name="T60" fmla="*/ 12 w 213"/>
                <a:gd name="T61" fmla="*/ 215 h 215"/>
                <a:gd name="T62" fmla="*/ 13 w 213"/>
                <a:gd name="T63" fmla="*/ 205 h 215"/>
                <a:gd name="T64" fmla="*/ 13 w 213"/>
                <a:gd name="T65" fmla="*/ 184 h 215"/>
                <a:gd name="T66" fmla="*/ 13 w 213"/>
                <a:gd name="T67" fmla="*/ 170 h 215"/>
                <a:gd name="T68" fmla="*/ 13 w 213"/>
                <a:gd name="T69" fmla="*/ 154 h 215"/>
                <a:gd name="T70" fmla="*/ 12 w 213"/>
                <a:gd name="T71" fmla="*/ 139 h 215"/>
                <a:gd name="T72" fmla="*/ 12 w 213"/>
                <a:gd name="T73" fmla="*/ 113 h 215"/>
                <a:gd name="T74" fmla="*/ 12 w 213"/>
                <a:gd name="T75" fmla="*/ 87 h 215"/>
                <a:gd name="T76" fmla="*/ 13 w 213"/>
                <a:gd name="T77" fmla="*/ 66 h 215"/>
                <a:gd name="T78" fmla="*/ 14 w 213"/>
                <a:gd name="T79" fmla="*/ 56 h 215"/>
                <a:gd name="T80" fmla="*/ 13 w 213"/>
                <a:gd name="T81" fmla="*/ 43 h 215"/>
                <a:gd name="T82" fmla="*/ 11 w 213"/>
                <a:gd name="T83" fmla="*/ 35 h 215"/>
                <a:gd name="T84" fmla="*/ 12 w 213"/>
                <a:gd name="T85" fmla="*/ 19 h 215"/>
                <a:gd name="T86" fmla="*/ 10 w 213"/>
                <a:gd name="T87" fmla="*/ 16 h 215"/>
                <a:gd name="T88" fmla="*/ 10 w 213"/>
                <a:gd name="T89" fmla="*/ 2 h 2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3"/>
                <a:gd name="T136" fmla="*/ 0 h 215"/>
                <a:gd name="T137" fmla="*/ 213 w 213"/>
                <a:gd name="T138" fmla="*/ 215 h 2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3" h="215">
                  <a:moveTo>
                    <a:pt x="135" y="0"/>
                  </a:moveTo>
                  <a:lnTo>
                    <a:pt x="142" y="10"/>
                  </a:lnTo>
                  <a:lnTo>
                    <a:pt x="149" y="15"/>
                  </a:lnTo>
                  <a:lnTo>
                    <a:pt x="156" y="22"/>
                  </a:lnTo>
                  <a:lnTo>
                    <a:pt x="160" y="33"/>
                  </a:lnTo>
                  <a:lnTo>
                    <a:pt x="159" y="45"/>
                  </a:lnTo>
                  <a:lnTo>
                    <a:pt x="145" y="51"/>
                  </a:lnTo>
                  <a:lnTo>
                    <a:pt x="149" y="63"/>
                  </a:lnTo>
                  <a:lnTo>
                    <a:pt x="152" y="71"/>
                  </a:lnTo>
                  <a:lnTo>
                    <a:pt x="152" y="80"/>
                  </a:lnTo>
                  <a:lnTo>
                    <a:pt x="142" y="75"/>
                  </a:lnTo>
                  <a:lnTo>
                    <a:pt x="130" y="74"/>
                  </a:lnTo>
                  <a:lnTo>
                    <a:pt x="125" y="84"/>
                  </a:lnTo>
                  <a:lnTo>
                    <a:pt x="131" y="94"/>
                  </a:lnTo>
                  <a:lnTo>
                    <a:pt x="123" y="97"/>
                  </a:lnTo>
                  <a:lnTo>
                    <a:pt x="117" y="90"/>
                  </a:lnTo>
                  <a:lnTo>
                    <a:pt x="108" y="94"/>
                  </a:lnTo>
                  <a:lnTo>
                    <a:pt x="92" y="92"/>
                  </a:lnTo>
                  <a:lnTo>
                    <a:pt x="80" y="95"/>
                  </a:lnTo>
                  <a:lnTo>
                    <a:pt x="79" y="102"/>
                  </a:lnTo>
                  <a:lnTo>
                    <a:pt x="72" y="105"/>
                  </a:lnTo>
                  <a:lnTo>
                    <a:pt x="66" y="103"/>
                  </a:lnTo>
                  <a:lnTo>
                    <a:pt x="67" y="89"/>
                  </a:lnTo>
                  <a:lnTo>
                    <a:pt x="64" y="85"/>
                  </a:lnTo>
                  <a:lnTo>
                    <a:pt x="57" y="79"/>
                  </a:lnTo>
                  <a:lnTo>
                    <a:pt x="48" y="76"/>
                  </a:lnTo>
                  <a:lnTo>
                    <a:pt x="41" y="79"/>
                  </a:lnTo>
                  <a:lnTo>
                    <a:pt x="31" y="77"/>
                  </a:lnTo>
                  <a:lnTo>
                    <a:pt x="13" y="76"/>
                  </a:lnTo>
                  <a:lnTo>
                    <a:pt x="4" y="85"/>
                  </a:lnTo>
                  <a:lnTo>
                    <a:pt x="0" y="94"/>
                  </a:lnTo>
                  <a:lnTo>
                    <a:pt x="0" y="105"/>
                  </a:lnTo>
                  <a:lnTo>
                    <a:pt x="4" y="111"/>
                  </a:lnTo>
                  <a:lnTo>
                    <a:pt x="16" y="112"/>
                  </a:lnTo>
                  <a:lnTo>
                    <a:pt x="20" y="105"/>
                  </a:lnTo>
                  <a:lnTo>
                    <a:pt x="27" y="101"/>
                  </a:lnTo>
                  <a:lnTo>
                    <a:pt x="33" y="97"/>
                  </a:lnTo>
                  <a:lnTo>
                    <a:pt x="42" y="102"/>
                  </a:lnTo>
                  <a:lnTo>
                    <a:pt x="37" y="113"/>
                  </a:lnTo>
                  <a:lnTo>
                    <a:pt x="41" y="123"/>
                  </a:lnTo>
                  <a:lnTo>
                    <a:pt x="43" y="132"/>
                  </a:lnTo>
                  <a:lnTo>
                    <a:pt x="58" y="134"/>
                  </a:lnTo>
                  <a:lnTo>
                    <a:pt x="67" y="128"/>
                  </a:lnTo>
                  <a:lnTo>
                    <a:pt x="75" y="139"/>
                  </a:lnTo>
                  <a:lnTo>
                    <a:pt x="82" y="149"/>
                  </a:lnTo>
                  <a:lnTo>
                    <a:pt x="82" y="156"/>
                  </a:lnTo>
                  <a:lnTo>
                    <a:pt x="88" y="160"/>
                  </a:lnTo>
                  <a:lnTo>
                    <a:pt x="92" y="162"/>
                  </a:lnTo>
                  <a:lnTo>
                    <a:pt x="98" y="170"/>
                  </a:lnTo>
                  <a:lnTo>
                    <a:pt x="110" y="183"/>
                  </a:lnTo>
                  <a:lnTo>
                    <a:pt x="113" y="188"/>
                  </a:lnTo>
                  <a:lnTo>
                    <a:pt x="109" y="195"/>
                  </a:lnTo>
                  <a:lnTo>
                    <a:pt x="102" y="202"/>
                  </a:lnTo>
                  <a:lnTo>
                    <a:pt x="113" y="210"/>
                  </a:lnTo>
                  <a:lnTo>
                    <a:pt x="130" y="205"/>
                  </a:lnTo>
                  <a:lnTo>
                    <a:pt x="140" y="197"/>
                  </a:lnTo>
                  <a:lnTo>
                    <a:pt x="146" y="194"/>
                  </a:lnTo>
                  <a:lnTo>
                    <a:pt x="155" y="194"/>
                  </a:lnTo>
                  <a:lnTo>
                    <a:pt x="145" y="204"/>
                  </a:lnTo>
                  <a:lnTo>
                    <a:pt x="151" y="212"/>
                  </a:lnTo>
                  <a:lnTo>
                    <a:pt x="169" y="212"/>
                  </a:lnTo>
                  <a:lnTo>
                    <a:pt x="179" y="215"/>
                  </a:lnTo>
                  <a:lnTo>
                    <a:pt x="184" y="211"/>
                  </a:lnTo>
                  <a:lnTo>
                    <a:pt x="190" y="205"/>
                  </a:lnTo>
                  <a:lnTo>
                    <a:pt x="200" y="196"/>
                  </a:lnTo>
                  <a:lnTo>
                    <a:pt x="194" y="184"/>
                  </a:lnTo>
                  <a:lnTo>
                    <a:pt x="192" y="177"/>
                  </a:lnTo>
                  <a:lnTo>
                    <a:pt x="196" y="170"/>
                  </a:lnTo>
                  <a:lnTo>
                    <a:pt x="193" y="163"/>
                  </a:lnTo>
                  <a:lnTo>
                    <a:pt x="193" y="154"/>
                  </a:lnTo>
                  <a:lnTo>
                    <a:pt x="190" y="146"/>
                  </a:lnTo>
                  <a:lnTo>
                    <a:pt x="180" y="139"/>
                  </a:lnTo>
                  <a:lnTo>
                    <a:pt x="180" y="123"/>
                  </a:lnTo>
                  <a:lnTo>
                    <a:pt x="178" y="113"/>
                  </a:lnTo>
                  <a:lnTo>
                    <a:pt x="182" y="101"/>
                  </a:lnTo>
                  <a:lnTo>
                    <a:pt x="189" y="87"/>
                  </a:lnTo>
                  <a:lnTo>
                    <a:pt x="199" y="75"/>
                  </a:lnTo>
                  <a:lnTo>
                    <a:pt x="203" y="66"/>
                  </a:lnTo>
                  <a:lnTo>
                    <a:pt x="213" y="56"/>
                  </a:lnTo>
                  <a:lnTo>
                    <a:pt x="210" y="56"/>
                  </a:lnTo>
                  <a:lnTo>
                    <a:pt x="200" y="44"/>
                  </a:lnTo>
                  <a:lnTo>
                    <a:pt x="190" y="43"/>
                  </a:lnTo>
                  <a:lnTo>
                    <a:pt x="180" y="40"/>
                  </a:lnTo>
                  <a:lnTo>
                    <a:pt x="172" y="35"/>
                  </a:lnTo>
                  <a:lnTo>
                    <a:pt x="178" y="28"/>
                  </a:lnTo>
                  <a:lnTo>
                    <a:pt x="178" y="19"/>
                  </a:lnTo>
                  <a:lnTo>
                    <a:pt x="170" y="14"/>
                  </a:lnTo>
                  <a:lnTo>
                    <a:pt x="159" y="16"/>
                  </a:lnTo>
                  <a:lnTo>
                    <a:pt x="153" y="8"/>
                  </a:lnTo>
                  <a:lnTo>
                    <a:pt x="149" y="2"/>
                  </a:lnTo>
                  <a:lnTo>
                    <a:pt x="135" y="0"/>
                  </a:lnTo>
                  <a:close/>
                </a:path>
              </a:pathLst>
            </a:custGeom>
            <a:solidFill>
              <a:srgbClr val="FFCC00"/>
            </a:solidFill>
            <a:ln w="9525">
              <a:noFill/>
              <a:round/>
              <a:headEnd/>
              <a:tailEnd/>
            </a:ln>
          </p:spPr>
          <p:txBody>
            <a:bodyPr/>
            <a:lstStyle/>
            <a:p>
              <a:endParaRPr lang="en-US"/>
            </a:p>
          </p:txBody>
        </p:sp>
        <p:sp>
          <p:nvSpPr>
            <p:cNvPr id="44072" name="Freeform 50"/>
            <p:cNvSpPr>
              <a:spLocks/>
            </p:cNvSpPr>
            <p:nvPr/>
          </p:nvSpPr>
          <p:spPr bwMode="auto">
            <a:xfrm>
              <a:off x="4582" y="1444"/>
              <a:ext cx="140" cy="154"/>
            </a:xfrm>
            <a:custGeom>
              <a:avLst/>
              <a:gdLst>
                <a:gd name="T0" fmla="*/ 11 w 151"/>
                <a:gd name="T1" fmla="*/ 47 h 154"/>
                <a:gd name="T2" fmla="*/ 10 w 151"/>
                <a:gd name="T3" fmla="*/ 39 h 154"/>
                <a:gd name="T4" fmla="*/ 8 w 151"/>
                <a:gd name="T5" fmla="*/ 26 h 154"/>
                <a:gd name="T6" fmla="*/ 8 w 151"/>
                <a:gd name="T7" fmla="*/ 18 h 154"/>
                <a:gd name="T8" fmla="*/ 6 w 151"/>
                <a:gd name="T9" fmla="*/ 11 h 154"/>
                <a:gd name="T10" fmla="*/ 6 w 151"/>
                <a:gd name="T11" fmla="*/ 0 h 154"/>
                <a:gd name="T12" fmla="*/ 6 w 151"/>
                <a:gd name="T13" fmla="*/ 8 h 154"/>
                <a:gd name="T14" fmla="*/ 6 w 151"/>
                <a:gd name="T15" fmla="*/ 10 h 154"/>
                <a:gd name="T16" fmla="*/ 6 w 151"/>
                <a:gd name="T17" fmla="*/ 7 h 154"/>
                <a:gd name="T18" fmla="*/ 6 w 151"/>
                <a:gd name="T19" fmla="*/ 10 h 154"/>
                <a:gd name="T20" fmla="*/ 6 w 151"/>
                <a:gd name="T21" fmla="*/ 17 h 154"/>
                <a:gd name="T22" fmla="*/ 6 w 151"/>
                <a:gd name="T23" fmla="*/ 22 h 154"/>
                <a:gd name="T24" fmla="*/ 6 w 151"/>
                <a:gd name="T25" fmla="*/ 26 h 154"/>
                <a:gd name="T26" fmla="*/ 6 w 151"/>
                <a:gd name="T27" fmla="*/ 28 h 154"/>
                <a:gd name="T28" fmla="*/ 6 w 151"/>
                <a:gd name="T29" fmla="*/ 42 h 154"/>
                <a:gd name="T30" fmla="*/ 6 w 151"/>
                <a:gd name="T31" fmla="*/ 48 h 154"/>
                <a:gd name="T32" fmla="*/ 6 w 151"/>
                <a:gd name="T33" fmla="*/ 54 h 154"/>
                <a:gd name="T34" fmla="*/ 6 w 151"/>
                <a:gd name="T35" fmla="*/ 62 h 154"/>
                <a:gd name="T36" fmla="*/ 6 w 151"/>
                <a:gd name="T37" fmla="*/ 69 h 154"/>
                <a:gd name="T38" fmla="*/ 6 w 151"/>
                <a:gd name="T39" fmla="*/ 77 h 154"/>
                <a:gd name="T40" fmla="*/ 6 w 151"/>
                <a:gd name="T41" fmla="*/ 86 h 154"/>
                <a:gd name="T42" fmla="*/ 6 w 151"/>
                <a:gd name="T43" fmla="*/ 92 h 154"/>
                <a:gd name="T44" fmla="*/ 3 w 151"/>
                <a:gd name="T45" fmla="*/ 96 h 154"/>
                <a:gd name="T46" fmla="*/ 6 w 151"/>
                <a:gd name="T47" fmla="*/ 107 h 154"/>
                <a:gd name="T48" fmla="*/ 6 w 151"/>
                <a:gd name="T49" fmla="*/ 118 h 154"/>
                <a:gd name="T50" fmla="*/ 0 w 151"/>
                <a:gd name="T51" fmla="*/ 126 h 154"/>
                <a:gd name="T52" fmla="*/ 3 w 151"/>
                <a:gd name="T53" fmla="*/ 126 h 154"/>
                <a:gd name="T54" fmla="*/ 6 w 151"/>
                <a:gd name="T55" fmla="*/ 126 h 154"/>
                <a:gd name="T56" fmla="*/ 6 w 151"/>
                <a:gd name="T57" fmla="*/ 126 h 154"/>
                <a:gd name="T58" fmla="*/ 6 w 151"/>
                <a:gd name="T59" fmla="*/ 129 h 154"/>
                <a:gd name="T60" fmla="*/ 6 w 151"/>
                <a:gd name="T61" fmla="*/ 123 h 154"/>
                <a:gd name="T62" fmla="*/ 6 w 151"/>
                <a:gd name="T63" fmla="*/ 129 h 154"/>
                <a:gd name="T64" fmla="*/ 6 w 151"/>
                <a:gd name="T65" fmla="*/ 136 h 154"/>
                <a:gd name="T66" fmla="*/ 6 w 151"/>
                <a:gd name="T67" fmla="*/ 148 h 154"/>
                <a:gd name="T68" fmla="*/ 6 w 151"/>
                <a:gd name="T69" fmla="*/ 154 h 154"/>
                <a:gd name="T70" fmla="*/ 6 w 151"/>
                <a:gd name="T71" fmla="*/ 152 h 154"/>
                <a:gd name="T72" fmla="*/ 6 w 151"/>
                <a:gd name="T73" fmla="*/ 143 h 154"/>
                <a:gd name="T74" fmla="*/ 6 w 151"/>
                <a:gd name="T75" fmla="*/ 141 h 154"/>
                <a:gd name="T76" fmla="*/ 7 w 151"/>
                <a:gd name="T77" fmla="*/ 144 h 154"/>
                <a:gd name="T78" fmla="*/ 8 w 151"/>
                <a:gd name="T79" fmla="*/ 141 h 154"/>
                <a:gd name="T80" fmla="*/ 9 w 151"/>
                <a:gd name="T81" fmla="*/ 139 h 154"/>
                <a:gd name="T82" fmla="*/ 10 w 151"/>
                <a:gd name="T83" fmla="*/ 144 h 154"/>
                <a:gd name="T84" fmla="*/ 10 w 151"/>
                <a:gd name="T85" fmla="*/ 143 h 154"/>
                <a:gd name="T86" fmla="*/ 10 w 151"/>
                <a:gd name="T87" fmla="*/ 134 h 154"/>
                <a:gd name="T88" fmla="*/ 10 w 151"/>
                <a:gd name="T89" fmla="*/ 121 h 154"/>
                <a:gd name="T90" fmla="*/ 11 w 151"/>
                <a:gd name="T91" fmla="*/ 123 h 154"/>
                <a:gd name="T92" fmla="*/ 13 w 151"/>
                <a:gd name="T93" fmla="*/ 129 h 154"/>
                <a:gd name="T94" fmla="*/ 12 w 151"/>
                <a:gd name="T95" fmla="*/ 100 h 154"/>
                <a:gd name="T96" fmla="*/ 13 w 151"/>
                <a:gd name="T97" fmla="*/ 92 h 154"/>
                <a:gd name="T98" fmla="*/ 13 w 151"/>
                <a:gd name="T99" fmla="*/ 82 h 154"/>
                <a:gd name="T100" fmla="*/ 13 w 151"/>
                <a:gd name="T101" fmla="*/ 72 h 154"/>
                <a:gd name="T102" fmla="*/ 12 w 151"/>
                <a:gd name="T103" fmla="*/ 63 h 154"/>
                <a:gd name="T104" fmla="*/ 11 w 151"/>
                <a:gd name="T105" fmla="*/ 47 h 1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1"/>
                <a:gd name="T160" fmla="*/ 0 h 154"/>
                <a:gd name="T161" fmla="*/ 151 w 151"/>
                <a:gd name="T162" fmla="*/ 154 h 1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1" h="154">
                  <a:moveTo>
                    <a:pt x="125" y="47"/>
                  </a:moveTo>
                  <a:lnTo>
                    <a:pt x="115" y="39"/>
                  </a:lnTo>
                  <a:lnTo>
                    <a:pt x="104" y="26"/>
                  </a:lnTo>
                  <a:lnTo>
                    <a:pt x="101" y="18"/>
                  </a:lnTo>
                  <a:lnTo>
                    <a:pt x="91" y="11"/>
                  </a:lnTo>
                  <a:lnTo>
                    <a:pt x="84" y="0"/>
                  </a:lnTo>
                  <a:lnTo>
                    <a:pt x="77" y="8"/>
                  </a:lnTo>
                  <a:lnTo>
                    <a:pt x="66" y="10"/>
                  </a:lnTo>
                  <a:lnTo>
                    <a:pt x="58" y="7"/>
                  </a:lnTo>
                  <a:lnTo>
                    <a:pt x="50" y="10"/>
                  </a:lnTo>
                  <a:lnTo>
                    <a:pt x="45" y="17"/>
                  </a:lnTo>
                  <a:lnTo>
                    <a:pt x="37" y="22"/>
                  </a:lnTo>
                  <a:lnTo>
                    <a:pt x="34" y="26"/>
                  </a:lnTo>
                  <a:lnTo>
                    <a:pt x="27" y="28"/>
                  </a:lnTo>
                  <a:lnTo>
                    <a:pt x="26" y="42"/>
                  </a:lnTo>
                  <a:lnTo>
                    <a:pt x="31" y="48"/>
                  </a:lnTo>
                  <a:lnTo>
                    <a:pt x="36" y="54"/>
                  </a:lnTo>
                  <a:lnTo>
                    <a:pt x="39" y="62"/>
                  </a:lnTo>
                  <a:lnTo>
                    <a:pt x="39" y="69"/>
                  </a:lnTo>
                  <a:lnTo>
                    <a:pt x="30" y="77"/>
                  </a:lnTo>
                  <a:lnTo>
                    <a:pt x="24" y="86"/>
                  </a:lnTo>
                  <a:lnTo>
                    <a:pt x="14" y="92"/>
                  </a:lnTo>
                  <a:lnTo>
                    <a:pt x="3" y="96"/>
                  </a:lnTo>
                  <a:lnTo>
                    <a:pt x="8" y="107"/>
                  </a:lnTo>
                  <a:lnTo>
                    <a:pt x="6" y="118"/>
                  </a:lnTo>
                  <a:lnTo>
                    <a:pt x="0" y="126"/>
                  </a:lnTo>
                  <a:lnTo>
                    <a:pt x="3" y="126"/>
                  </a:lnTo>
                  <a:lnTo>
                    <a:pt x="7" y="126"/>
                  </a:lnTo>
                  <a:lnTo>
                    <a:pt x="16" y="126"/>
                  </a:lnTo>
                  <a:lnTo>
                    <a:pt x="26" y="129"/>
                  </a:lnTo>
                  <a:lnTo>
                    <a:pt x="37" y="123"/>
                  </a:lnTo>
                  <a:lnTo>
                    <a:pt x="52" y="129"/>
                  </a:lnTo>
                  <a:lnTo>
                    <a:pt x="61" y="136"/>
                  </a:lnTo>
                  <a:lnTo>
                    <a:pt x="59" y="148"/>
                  </a:lnTo>
                  <a:lnTo>
                    <a:pt x="61" y="154"/>
                  </a:lnTo>
                  <a:lnTo>
                    <a:pt x="66" y="152"/>
                  </a:lnTo>
                  <a:lnTo>
                    <a:pt x="73" y="143"/>
                  </a:lnTo>
                  <a:lnTo>
                    <a:pt x="82" y="141"/>
                  </a:lnTo>
                  <a:lnTo>
                    <a:pt x="94" y="144"/>
                  </a:lnTo>
                  <a:lnTo>
                    <a:pt x="100" y="141"/>
                  </a:lnTo>
                  <a:lnTo>
                    <a:pt x="111" y="139"/>
                  </a:lnTo>
                  <a:lnTo>
                    <a:pt x="116" y="144"/>
                  </a:lnTo>
                  <a:lnTo>
                    <a:pt x="122" y="143"/>
                  </a:lnTo>
                  <a:lnTo>
                    <a:pt x="118" y="134"/>
                  </a:lnTo>
                  <a:lnTo>
                    <a:pt x="122" y="121"/>
                  </a:lnTo>
                  <a:lnTo>
                    <a:pt x="133" y="123"/>
                  </a:lnTo>
                  <a:lnTo>
                    <a:pt x="144" y="129"/>
                  </a:lnTo>
                  <a:lnTo>
                    <a:pt x="139" y="100"/>
                  </a:lnTo>
                  <a:lnTo>
                    <a:pt x="151" y="92"/>
                  </a:lnTo>
                  <a:lnTo>
                    <a:pt x="151" y="82"/>
                  </a:lnTo>
                  <a:lnTo>
                    <a:pt x="149" y="72"/>
                  </a:lnTo>
                  <a:lnTo>
                    <a:pt x="141" y="63"/>
                  </a:lnTo>
                  <a:lnTo>
                    <a:pt x="125" y="47"/>
                  </a:lnTo>
                  <a:close/>
                </a:path>
              </a:pathLst>
            </a:custGeom>
            <a:solidFill>
              <a:srgbClr val="FFCC00"/>
            </a:solidFill>
            <a:ln w="25400">
              <a:noFill/>
              <a:prstDash val="sysDot"/>
              <a:round/>
              <a:headEnd/>
              <a:tailEnd/>
            </a:ln>
          </p:spPr>
          <p:txBody>
            <a:bodyPr/>
            <a:lstStyle/>
            <a:p>
              <a:endParaRPr lang="en-US"/>
            </a:p>
          </p:txBody>
        </p:sp>
        <p:sp>
          <p:nvSpPr>
            <p:cNvPr id="44073" name="Freeform 51"/>
            <p:cNvSpPr>
              <a:spLocks/>
            </p:cNvSpPr>
            <p:nvPr/>
          </p:nvSpPr>
          <p:spPr bwMode="auto">
            <a:xfrm>
              <a:off x="4540" y="1166"/>
              <a:ext cx="341" cy="283"/>
            </a:xfrm>
            <a:custGeom>
              <a:avLst/>
              <a:gdLst>
                <a:gd name="T0" fmla="*/ 8 w 370"/>
                <a:gd name="T1" fmla="*/ 273 h 283"/>
                <a:gd name="T2" fmla="*/ 6 w 370"/>
                <a:gd name="T3" fmla="*/ 262 h 283"/>
                <a:gd name="T4" fmla="*/ 6 w 370"/>
                <a:gd name="T5" fmla="*/ 246 h 283"/>
                <a:gd name="T6" fmla="*/ 6 w 370"/>
                <a:gd name="T7" fmla="*/ 253 h 283"/>
                <a:gd name="T8" fmla="*/ 6 w 370"/>
                <a:gd name="T9" fmla="*/ 240 h 283"/>
                <a:gd name="T10" fmla="*/ 6 w 370"/>
                <a:gd name="T11" fmla="*/ 219 h 283"/>
                <a:gd name="T12" fmla="*/ 6 w 370"/>
                <a:gd name="T13" fmla="*/ 196 h 283"/>
                <a:gd name="T14" fmla="*/ 6 w 370"/>
                <a:gd name="T15" fmla="*/ 164 h 283"/>
                <a:gd name="T16" fmla="*/ 6 w 370"/>
                <a:gd name="T17" fmla="*/ 146 h 283"/>
                <a:gd name="T18" fmla="*/ 6 w 370"/>
                <a:gd name="T19" fmla="*/ 136 h 283"/>
                <a:gd name="T20" fmla="*/ 6 w 370"/>
                <a:gd name="T21" fmla="*/ 114 h 283"/>
                <a:gd name="T22" fmla="*/ 6 w 370"/>
                <a:gd name="T23" fmla="*/ 94 h 283"/>
                <a:gd name="T24" fmla="*/ 6 w 370"/>
                <a:gd name="T25" fmla="*/ 84 h 283"/>
                <a:gd name="T26" fmla="*/ 6 w 370"/>
                <a:gd name="T27" fmla="*/ 72 h 283"/>
                <a:gd name="T28" fmla="*/ 1 w 370"/>
                <a:gd name="T29" fmla="*/ 59 h 283"/>
                <a:gd name="T30" fmla="*/ 6 w 370"/>
                <a:gd name="T31" fmla="*/ 44 h 283"/>
                <a:gd name="T32" fmla="*/ 6 w 370"/>
                <a:gd name="T33" fmla="*/ 30 h 283"/>
                <a:gd name="T34" fmla="*/ 6 w 370"/>
                <a:gd name="T35" fmla="*/ 23 h 283"/>
                <a:gd name="T36" fmla="*/ 6 w 370"/>
                <a:gd name="T37" fmla="*/ 13 h 283"/>
                <a:gd name="T38" fmla="*/ 6 w 370"/>
                <a:gd name="T39" fmla="*/ 3 h 283"/>
                <a:gd name="T40" fmla="*/ 8 w 370"/>
                <a:gd name="T41" fmla="*/ 9 h 283"/>
                <a:gd name="T42" fmla="*/ 10 w 370"/>
                <a:gd name="T43" fmla="*/ 6 h 283"/>
                <a:gd name="T44" fmla="*/ 11 w 370"/>
                <a:gd name="T45" fmla="*/ 28 h 283"/>
                <a:gd name="T46" fmla="*/ 13 w 370"/>
                <a:gd name="T47" fmla="*/ 44 h 283"/>
                <a:gd name="T48" fmla="*/ 14 w 370"/>
                <a:gd name="T49" fmla="*/ 61 h 283"/>
                <a:gd name="T50" fmla="*/ 14 w 370"/>
                <a:gd name="T51" fmla="*/ 72 h 283"/>
                <a:gd name="T52" fmla="*/ 16 w 370"/>
                <a:gd name="T53" fmla="*/ 84 h 283"/>
                <a:gd name="T54" fmla="*/ 17 w 370"/>
                <a:gd name="T55" fmla="*/ 97 h 283"/>
                <a:gd name="T56" fmla="*/ 18 w 370"/>
                <a:gd name="T57" fmla="*/ 94 h 283"/>
                <a:gd name="T58" fmla="*/ 19 w 370"/>
                <a:gd name="T59" fmla="*/ 79 h 283"/>
                <a:gd name="T60" fmla="*/ 22 w 370"/>
                <a:gd name="T61" fmla="*/ 77 h 283"/>
                <a:gd name="T62" fmla="*/ 23 w 370"/>
                <a:gd name="T63" fmla="*/ 79 h 283"/>
                <a:gd name="T64" fmla="*/ 25 w 370"/>
                <a:gd name="T65" fmla="*/ 94 h 283"/>
                <a:gd name="T66" fmla="*/ 25 w 370"/>
                <a:gd name="T67" fmla="*/ 113 h 283"/>
                <a:gd name="T68" fmla="*/ 25 w 370"/>
                <a:gd name="T69" fmla="*/ 131 h 283"/>
                <a:gd name="T70" fmla="*/ 24 w 370"/>
                <a:gd name="T71" fmla="*/ 148 h 283"/>
                <a:gd name="T72" fmla="*/ 23 w 370"/>
                <a:gd name="T73" fmla="*/ 160 h 283"/>
                <a:gd name="T74" fmla="*/ 23 w 370"/>
                <a:gd name="T75" fmla="*/ 170 h 283"/>
                <a:gd name="T76" fmla="*/ 23 w 370"/>
                <a:gd name="T77" fmla="*/ 185 h 283"/>
                <a:gd name="T78" fmla="*/ 21 w 370"/>
                <a:gd name="T79" fmla="*/ 183 h 283"/>
                <a:gd name="T80" fmla="*/ 21 w 370"/>
                <a:gd name="T81" fmla="*/ 189 h 283"/>
                <a:gd name="T82" fmla="*/ 21 w 370"/>
                <a:gd name="T83" fmla="*/ 208 h 283"/>
                <a:gd name="T84" fmla="*/ 21 w 370"/>
                <a:gd name="T85" fmla="*/ 217 h 283"/>
                <a:gd name="T86" fmla="*/ 22 w 370"/>
                <a:gd name="T87" fmla="*/ 228 h 283"/>
                <a:gd name="T88" fmla="*/ 22 w 370"/>
                <a:gd name="T89" fmla="*/ 243 h 283"/>
                <a:gd name="T90" fmla="*/ 21 w 370"/>
                <a:gd name="T91" fmla="*/ 256 h 283"/>
                <a:gd name="T92" fmla="*/ 21 w 370"/>
                <a:gd name="T93" fmla="*/ 278 h 283"/>
                <a:gd name="T94" fmla="*/ 19 w 370"/>
                <a:gd name="T95" fmla="*/ 273 h 283"/>
                <a:gd name="T96" fmla="*/ 19 w 370"/>
                <a:gd name="T97" fmla="*/ 264 h 283"/>
                <a:gd name="T98" fmla="*/ 18 w 370"/>
                <a:gd name="T99" fmla="*/ 252 h 283"/>
                <a:gd name="T100" fmla="*/ 17 w 370"/>
                <a:gd name="T101" fmla="*/ 253 h 283"/>
                <a:gd name="T102" fmla="*/ 16 w 370"/>
                <a:gd name="T103" fmla="*/ 243 h 283"/>
                <a:gd name="T104" fmla="*/ 15 w 370"/>
                <a:gd name="T105" fmla="*/ 226 h 283"/>
                <a:gd name="T106" fmla="*/ 13 w 370"/>
                <a:gd name="T107" fmla="*/ 231 h 283"/>
                <a:gd name="T108" fmla="*/ 12 w 370"/>
                <a:gd name="T109" fmla="*/ 245 h 283"/>
                <a:gd name="T110" fmla="*/ 10 w 370"/>
                <a:gd name="T111" fmla="*/ 274 h 2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0"/>
                <a:gd name="T169" fmla="*/ 0 h 283"/>
                <a:gd name="T170" fmla="*/ 370 w 370"/>
                <a:gd name="T171" fmla="*/ 283 h 28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0" h="283">
                  <a:moveTo>
                    <a:pt x="126" y="283"/>
                  </a:moveTo>
                  <a:lnTo>
                    <a:pt x="123" y="278"/>
                  </a:lnTo>
                  <a:lnTo>
                    <a:pt x="117" y="273"/>
                  </a:lnTo>
                  <a:lnTo>
                    <a:pt x="107" y="269"/>
                  </a:lnTo>
                  <a:lnTo>
                    <a:pt x="97" y="269"/>
                  </a:lnTo>
                  <a:lnTo>
                    <a:pt x="94" y="262"/>
                  </a:lnTo>
                  <a:lnTo>
                    <a:pt x="94" y="257"/>
                  </a:lnTo>
                  <a:lnTo>
                    <a:pt x="99" y="247"/>
                  </a:lnTo>
                  <a:lnTo>
                    <a:pt x="96" y="246"/>
                  </a:lnTo>
                  <a:lnTo>
                    <a:pt x="93" y="245"/>
                  </a:lnTo>
                  <a:lnTo>
                    <a:pt x="86" y="251"/>
                  </a:lnTo>
                  <a:lnTo>
                    <a:pt x="80" y="253"/>
                  </a:lnTo>
                  <a:lnTo>
                    <a:pt x="72" y="249"/>
                  </a:lnTo>
                  <a:lnTo>
                    <a:pt x="65" y="245"/>
                  </a:lnTo>
                  <a:lnTo>
                    <a:pt x="58" y="240"/>
                  </a:lnTo>
                  <a:lnTo>
                    <a:pt x="52" y="233"/>
                  </a:lnTo>
                  <a:lnTo>
                    <a:pt x="47" y="225"/>
                  </a:lnTo>
                  <a:lnTo>
                    <a:pt x="45" y="219"/>
                  </a:lnTo>
                  <a:lnTo>
                    <a:pt x="42" y="212"/>
                  </a:lnTo>
                  <a:lnTo>
                    <a:pt x="45" y="205"/>
                  </a:lnTo>
                  <a:lnTo>
                    <a:pt x="44" y="196"/>
                  </a:lnTo>
                  <a:lnTo>
                    <a:pt x="41" y="184"/>
                  </a:lnTo>
                  <a:lnTo>
                    <a:pt x="42" y="173"/>
                  </a:lnTo>
                  <a:lnTo>
                    <a:pt x="43" y="164"/>
                  </a:lnTo>
                  <a:lnTo>
                    <a:pt x="42" y="156"/>
                  </a:lnTo>
                  <a:lnTo>
                    <a:pt x="43" y="150"/>
                  </a:lnTo>
                  <a:lnTo>
                    <a:pt x="50" y="146"/>
                  </a:lnTo>
                  <a:lnTo>
                    <a:pt x="55" y="145"/>
                  </a:lnTo>
                  <a:lnTo>
                    <a:pt x="57" y="139"/>
                  </a:lnTo>
                  <a:lnTo>
                    <a:pt x="68" y="136"/>
                  </a:lnTo>
                  <a:lnTo>
                    <a:pt x="71" y="130"/>
                  </a:lnTo>
                  <a:lnTo>
                    <a:pt x="76" y="120"/>
                  </a:lnTo>
                  <a:lnTo>
                    <a:pt x="73" y="114"/>
                  </a:lnTo>
                  <a:lnTo>
                    <a:pt x="65" y="110"/>
                  </a:lnTo>
                  <a:lnTo>
                    <a:pt x="57" y="109"/>
                  </a:lnTo>
                  <a:lnTo>
                    <a:pt x="55" y="94"/>
                  </a:lnTo>
                  <a:lnTo>
                    <a:pt x="49" y="91"/>
                  </a:lnTo>
                  <a:lnTo>
                    <a:pt x="39" y="87"/>
                  </a:lnTo>
                  <a:lnTo>
                    <a:pt x="34" y="84"/>
                  </a:lnTo>
                  <a:lnTo>
                    <a:pt x="31" y="79"/>
                  </a:lnTo>
                  <a:lnTo>
                    <a:pt x="27" y="72"/>
                  </a:lnTo>
                  <a:lnTo>
                    <a:pt x="14" y="72"/>
                  </a:lnTo>
                  <a:lnTo>
                    <a:pt x="7" y="72"/>
                  </a:lnTo>
                  <a:lnTo>
                    <a:pt x="0" y="68"/>
                  </a:lnTo>
                  <a:lnTo>
                    <a:pt x="1" y="59"/>
                  </a:lnTo>
                  <a:lnTo>
                    <a:pt x="3" y="51"/>
                  </a:lnTo>
                  <a:lnTo>
                    <a:pt x="7" y="46"/>
                  </a:lnTo>
                  <a:lnTo>
                    <a:pt x="17" y="44"/>
                  </a:lnTo>
                  <a:lnTo>
                    <a:pt x="20" y="37"/>
                  </a:lnTo>
                  <a:lnTo>
                    <a:pt x="29" y="37"/>
                  </a:lnTo>
                  <a:lnTo>
                    <a:pt x="28" y="30"/>
                  </a:lnTo>
                  <a:lnTo>
                    <a:pt x="31" y="25"/>
                  </a:lnTo>
                  <a:lnTo>
                    <a:pt x="40" y="22"/>
                  </a:lnTo>
                  <a:lnTo>
                    <a:pt x="49" y="23"/>
                  </a:lnTo>
                  <a:lnTo>
                    <a:pt x="62" y="23"/>
                  </a:lnTo>
                  <a:lnTo>
                    <a:pt x="65" y="15"/>
                  </a:lnTo>
                  <a:lnTo>
                    <a:pt x="68" y="13"/>
                  </a:lnTo>
                  <a:lnTo>
                    <a:pt x="78" y="9"/>
                  </a:lnTo>
                  <a:lnTo>
                    <a:pt x="90" y="5"/>
                  </a:lnTo>
                  <a:lnTo>
                    <a:pt x="95" y="3"/>
                  </a:lnTo>
                  <a:lnTo>
                    <a:pt x="100" y="0"/>
                  </a:lnTo>
                  <a:lnTo>
                    <a:pt x="110" y="6"/>
                  </a:lnTo>
                  <a:lnTo>
                    <a:pt x="115" y="9"/>
                  </a:lnTo>
                  <a:lnTo>
                    <a:pt x="123" y="9"/>
                  </a:lnTo>
                  <a:lnTo>
                    <a:pt x="133" y="4"/>
                  </a:lnTo>
                  <a:lnTo>
                    <a:pt x="138" y="6"/>
                  </a:lnTo>
                  <a:lnTo>
                    <a:pt x="139" y="14"/>
                  </a:lnTo>
                  <a:lnTo>
                    <a:pt x="147" y="21"/>
                  </a:lnTo>
                  <a:lnTo>
                    <a:pt x="152" y="28"/>
                  </a:lnTo>
                  <a:lnTo>
                    <a:pt x="160" y="35"/>
                  </a:lnTo>
                  <a:lnTo>
                    <a:pt x="167" y="39"/>
                  </a:lnTo>
                  <a:lnTo>
                    <a:pt x="173" y="44"/>
                  </a:lnTo>
                  <a:lnTo>
                    <a:pt x="181" y="49"/>
                  </a:lnTo>
                  <a:lnTo>
                    <a:pt x="190" y="55"/>
                  </a:lnTo>
                  <a:lnTo>
                    <a:pt x="194" y="61"/>
                  </a:lnTo>
                  <a:lnTo>
                    <a:pt x="202" y="63"/>
                  </a:lnTo>
                  <a:lnTo>
                    <a:pt x="205" y="67"/>
                  </a:lnTo>
                  <a:lnTo>
                    <a:pt x="200" y="72"/>
                  </a:lnTo>
                  <a:lnTo>
                    <a:pt x="203" y="75"/>
                  </a:lnTo>
                  <a:lnTo>
                    <a:pt x="209" y="80"/>
                  </a:lnTo>
                  <a:lnTo>
                    <a:pt x="222" y="84"/>
                  </a:lnTo>
                  <a:lnTo>
                    <a:pt x="228" y="87"/>
                  </a:lnTo>
                  <a:lnTo>
                    <a:pt x="234" y="92"/>
                  </a:lnTo>
                  <a:lnTo>
                    <a:pt x="241" y="97"/>
                  </a:lnTo>
                  <a:lnTo>
                    <a:pt x="249" y="97"/>
                  </a:lnTo>
                  <a:lnTo>
                    <a:pt x="257" y="94"/>
                  </a:lnTo>
                  <a:lnTo>
                    <a:pt x="262" y="94"/>
                  </a:lnTo>
                  <a:lnTo>
                    <a:pt x="270" y="89"/>
                  </a:lnTo>
                  <a:lnTo>
                    <a:pt x="276" y="85"/>
                  </a:lnTo>
                  <a:lnTo>
                    <a:pt x="291" y="79"/>
                  </a:lnTo>
                  <a:lnTo>
                    <a:pt x="301" y="82"/>
                  </a:lnTo>
                  <a:lnTo>
                    <a:pt x="314" y="76"/>
                  </a:lnTo>
                  <a:lnTo>
                    <a:pt x="323" y="77"/>
                  </a:lnTo>
                  <a:lnTo>
                    <a:pt x="328" y="76"/>
                  </a:lnTo>
                  <a:lnTo>
                    <a:pt x="337" y="79"/>
                  </a:lnTo>
                  <a:lnTo>
                    <a:pt x="345" y="79"/>
                  </a:lnTo>
                  <a:lnTo>
                    <a:pt x="356" y="84"/>
                  </a:lnTo>
                  <a:lnTo>
                    <a:pt x="362" y="89"/>
                  </a:lnTo>
                  <a:lnTo>
                    <a:pt x="369" y="94"/>
                  </a:lnTo>
                  <a:lnTo>
                    <a:pt x="370" y="106"/>
                  </a:lnTo>
                  <a:lnTo>
                    <a:pt x="369" y="113"/>
                  </a:lnTo>
                  <a:lnTo>
                    <a:pt x="367" y="113"/>
                  </a:lnTo>
                  <a:lnTo>
                    <a:pt x="366" y="116"/>
                  </a:lnTo>
                  <a:lnTo>
                    <a:pt x="362" y="122"/>
                  </a:lnTo>
                  <a:lnTo>
                    <a:pt x="362" y="131"/>
                  </a:lnTo>
                  <a:lnTo>
                    <a:pt x="359" y="138"/>
                  </a:lnTo>
                  <a:lnTo>
                    <a:pt x="357" y="145"/>
                  </a:lnTo>
                  <a:lnTo>
                    <a:pt x="350" y="148"/>
                  </a:lnTo>
                  <a:lnTo>
                    <a:pt x="343" y="153"/>
                  </a:lnTo>
                  <a:lnTo>
                    <a:pt x="343" y="159"/>
                  </a:lnTo>
                  <a:lnTo>
                    <a:pt x="336" y="160"/>
                  </a:lnTo>
                  <a:lnTo>
                    <a:pt x="333" y="160"/>
                  </a:lnTo>
                  <a:lnTo>
                    <a:pt x="334" y="165"/>
                  </a:lnTo>
                  <a:lnTo>
                    <a:pt x="338" y="170"/>
                  </a:lnTo>
                  <a:lnTo>
                    <a:pt x="334" y="176"/>
                  </a:lnTo>
                  <a:lnTo>
                    <a:pt x="328" y="181"/>
                  </a:lnTo>
                  <a:lnTo>
                    <a:pt x="330" y="185"/>
                  </a:lnTo>
                  <a:lnTo>
                    <a:pt x="325" y="185"/>
                  </a:lnTo>
                  <a:lnTo>
                    <a:pt x="319" y="183"/>
                  </a:lnTo>
                  <a:lnTo>
                    <a:pt x="312" y="183"/>
                  </a:lnTo>
                  <a:lnTo>
                    <a:pt x="307" y="183"/>
                  </a:lnTo>
                  <a:lnTo>
                    <a:pt x="302" y="185"/>
                  </a:lnTo>
                  <a:lnTo>
                    <a:pt x="307" y="189"/>
                  </a:lnTo>
                  <a:lnTo>
                    <a:pt x="312" y="194"/>
                  </a:lnTo>
                  <a:lnTo>
                    <a:pt x="312" y="200"/>
                  </a:lnTo>
                  <a:lnTo>
                    <a:pt x="312" y="208"/>
                  </a:lnTo>
                  <a:lnTo>
                    <a:pt x="302" y="207"/>
                  </a:lnTo>
                  <a:lnTo>
                    <a:pt x="304" y="214"/>
                  </a:lnTo>
                  <a:lnTo>
                    <a:pt x="309" y="217"/>
                  </a:lnTo>
                  <a:lnTo>
                    <a:pt x="307" y="223"/>
                  </a:lnTo>
                  <a:lnTo>
                    <a:pt x="314" y="225"/>
                  </a:lnTo>
                  <a:lnTo>
                    <a:pt x="323" y="228"/>
                  </a:lnTo>
                  <a:lnTo>
                    <a:pt x="329" y="231"/>
                  </a:lnTo>
                  <a:lnTo>
                    <a:pt x="327" y="237"/>
                  </a:lnTo>
                  <a:lnTo>
                    <a:pt x="327" y="243"/>
                  </a:lnTo>
                  <a:lnTo>
                    <a:pt x="325" y="250"/>
                  </a:lnTo>
                  <a:lnTo>
                    <a:pt x="320" y="254"/>
                  </a:lnTo>
                  <a:lnTo>
                    <a:pt x="314" y="256"/>
                  </a:lnTo>
                  <a:lnTo>
                    <a:pt x="312" y="261"/>
                  </a:lnTo>
                  <a:lnTo>
                    <a:pt x="312" y="273"/>
                  </a:lnTo>
                  <a:lnTo>
                    <a:pt x="309" y="278"/>
                  </a:lnTo>
                  <a:lnTo>
                    <a:pt x="304" y="282"/>
                  </a:lnTo>
                  <a:lnTo>
                    <a:pt x="296" y="277"/>
                  </a:lnTo>
                  <a:lnTo>
                    <a:pt x="293" y="273"/>
                  </a:lnTo>
                  <a:lnTo>
                    <a:pt x="297" y="264"/>
                  </a:lnTo>
                  <a:lnTo>
                    <a:pt x="292" y="264"/>
                  </a:lnTo>
                  <a:lnTo>
                    <a:pt x="286" y="264"/>
                  </a:lnTo>
                  <a:lnTo>
                    <a:pt x="279" y="259"/>
                  </a:lnTo>
                  <a:lnTo>
                    <a:pt x="272" y="248"/>
                  </a:lnTo>
                  <a:lnTo>
                    <a:pt x="270" y="252"/>
                  </a:lnTo>
                  <a:lnTo>
                    <a:pt x="262" y="253"/>
                  </a:lnTo>
                  <a:lnTo>
                    <a:pt x="252" y="253"/>
                  </a:lnTo>
                  <a:lnTo>
                    <a:pt x="248" y="253"/>
                  </a:lnTo>
                  <a:lnTo>
                    <a:pt x="241" y="245"/>
                  </a:lnTo>
                  <a:lnTo>
                    <a:pt x="233" y="243"/>
                  </a:lnTo>
                  <a:lnTo>
                    <a:pt x="220" y="243"/>
                  </a:lnTo>
                  <a:lnTo>
                    <a:pt x="215" y="235"/>
                  </a:lnTo>
                  <a:lnTo>
                    <a:pt x="209" y="230"/>
                  </a:lnTo>
                  <a:lnTo>
                    <a:pt x="201" y="226"/>
                  </a:lnTo>
                  <a:lnTo>
                    <a:pt x="194" y="230"/>
                  </a:lnTo>
                  <a:lnTo>
                    <a:pt x="187" y="230"/>
                  </a:lnTo>
                  <a:lnTo>
                    <a:pt x="178" y="231"/>
                  </a:lnTo>
                  <a:lnTo>
                    <a:pt x="177" y="236"/>
                  </a:lnTo>
                  <a:lnTo>
                    <a:pt x="166" y="237"/>
                  </a:lnTo>
                  <a:lnTo>
                    <a:pt x="158" y="245"/>
                  </a:lnTo>
                  <a:lnTo>
                    <a:pt x="153" y="253"/>
                  </a:lnTo>
                  <a:lnTo>
                    <a:pt x="151" y="271"/>
                  </a:lnTo>
                  <a:lnTo>
                    <a:pt x="143" y="274"/>
                  </a:lnTo>
                  <a:lnTo>
                    <a:pt x="134" y="277"/>
                  </a:lnTo>
                  <a:lnTo>
                    <a:pt x="126" y="283"/>
                  </a:lnTo>
                  <a:close/>
                </a:path>
              </a:pathLst>
            </a:custGeom>
            <a:solidFill>
              <a:srgbClr val="FFCC00"/>
            </a:solidFill>
            <a:ln w="9525">
              <a:noFill/>
              <a:round/>
              <a:headEnd/>
              <a:tailEnd/>
            </a:ln>
          </p:spPr>
          <p:txBody>
            <a:bodyPr/>
            <a:lstStyle/>
            <a:p>
              <a:endParaRPr lang="en-US"/>
            </a:p>
          </p:txBody>
        </p:sp>
        <p:sp>
          <p:nvSpPr>
            <p:cNvPr id="44074" name="Freeform 52"/>
            <p:cNvSpPr>
              <a:spLocks/>
            </p:cNvSpPr>
            <p:nvPr/>
          </p:nvSpPr>
          <p:spPr bwMode="auto">
            <a:xfrm>
              <a:off x="4377" y="1589"/>
              <a:ext cx="412" cy="372"/>
            </a:xfrm>
            <a:custGeom>
              <a:avLst/>
              <a:gdLst>
                <a:gd name="T0" fmla="*/ 15 w 446"/>
                <a:gd name="T1" fmla="*/ 20 h 372"/>
                <a:gd name="T2" fmla="*/ 13 w 446"/>
                <a:gd name="T3" fmla="*/ 39 h 372"/>
                <a:gd name="T4" fmla="*/ 11 w 446"/>
                <a:gd name="T5" fmla="*/ 50 h 372"/>
                <a:gd name="T6" fmla="*/ 10 w 446"/>
                <a:gd name="T7" fmla="*/ 83 h 372"/>
                <a:gd name="T8" fmla="*/ 8 w 446"/>
                <a:gd name="T9" fmla="*/ 102 h 372"/>
                <a:gd name="T10" fmla="*/ 6 w 446"/>
                <a:gd name="T11" fmla="*/ 105 h 372"/>
                <a:gd name="T12" fmla="*/ 6 w 446"/>
                <a:gd name="T13" fmla="*/ 103 h 372"/>
                <a:gd name="T14" fmla="*/ 6 w 446"/>
                <a:gd name="T15" fmla="*/ 88 h 372"/>
                <a:gd name="T16" fmla="*/ 6 w 446"/>
                <a:gd name="T17" fmla="*/ 115 h 372"/>
                <a:gd name="T18" fmla="*/ 1 w 446"/>
                <a:gd name="T19" fmla="*/ 139 h 372"/>
                <a:gd name="T20" fmla="*/ 6 w 446"/>
                <a:gd name="T21" fmla="*/ 165 h 372"/>
                <a:gd name="T22" fmla="*/ 6 w 446"/>
                <a:gd name="T23" fmla="*/ 174 h 372"/>
                <a:gd name="T24" fmla="*/ 6 w 446"/>
                <a:gd name="T25" fmla="*/ 204 h 372"/>
                <a:gd name="T26" fmla="*/ 6 w 446"/>
                <a:gd name="T27" fmla="*/ 223 h 372"/>
                <a:gd name="T28" fmla="*/ 6 w 446"/>
                <a:gd name="T29" fmla="*/ 254 h 372"/>
                <a:gd name="T30" fmla="*/ 6 w 446"/>
                <a:gd name="T31" fmla="*/ 281 h 372"/>
                <a:gd name="T32" fmla="*/ 7 w 446"/>
                <a:gd name="T33" fmla="*/ 286 h 372"/>
                <a:gd name="T34" fmla="*/ 9 w 446"/>
                <a:gd name="T35" fmla="*/ 287 h 372"/>
                <a:gd name="T36" fmla="*/ 11 w 446"/>
                <a:gd name="T37" fmla="*/ 294 h 372"/>
                <a:gd name="T38" fmla="*/ 12 w 446"/>
                <a:gd name="T39" fmla="*/ 299 h 372"/>
                <a:gd name="T40" fmla="*/ 13 w 446"/>
                <a:gd name="T41" fmla="*/ 313 h 372"/>
                <a:gd name="T42" fmla="*/ 15 w 446"/>
                <a:gd name="T43" fmla="*/ 341 h 372"/>
                <a:gd name="T44" fmla="*/ 16 w 446"/>
                <a:gd name="T45" fmla="*/ 355 h 372"/>
                <a:gd name="T46" fmla="*/ 18 w 446"/>
                <a:gd name="T47" fmla="*/ 372 h 372"/>
                <a:gd name="T48" fmla="*/ 18 w 446"/>
                <a:gd name="T49" fmla="*/ 333 h 372"/>
                <a:gd name="T50" fmla="*/ 18 w 446"/>
                <a:gd name="T51" fmla="*/ 300 h 372"/>
                <a:gd name="T52" fmla="*/ 19 w 446"/>
                <a:gd name="T53" fmla="*/ 292 h 372"/>
                <a:gd name="T54" fmla="*/ 20 w 446"/>
                <a:gd name="T55" fmla="*/ 277 h 372"/>
                <a:gd name="T56" fmla="*/ 20 w 446"/>
                <a:gd name="T57" fmla="*/ 264 h 372"/>
                <a:gd name="T58" fmla="*/ 21 w 446"/>
                <a:gd name="T59" fmla="*/ 271 h 372"/>
                <a:gd name="T60" fmla="*/ 21 w 446"/>
                <a:gd name="T61" fmla="*/ 284 h 372"/>
                <a:gd name="T62" fmla="*/ 23 w 446"/>
                <a:gd name="T63" fmla="*/ 279 h 372"/>
                <a:gd name="T64" fmla="*/ 22 w 446"/>
                <a:gd name="T65" fmla="*/ 290 h 372"/>
                <a:gd name="T66" fmla="*/ 22 w 446"/>
                <a:gd name="T67" fmla="*/ 309 h 372"/>
                <a:gd name="T68" fmla="*/ 21 w 446"/>
                <a:gd name="T69" fmla="*/ 322 h 372"/>
                <a:gd name="T70" fmla="*/ 22 w 446"/>
                <a:gd name="T71" fmla="*/ 334 h 372"/>
                <a:gd name="T72" fmla="*/ 24 w 446"/>
                <a:gd name="T73" fmla="*/ 319 h 372"/>
                <a:gd name="T74" fmla="*/ 26 w 446"/>
                <a:gd name="T75" fmla="*/ 319 h 372"/>
                <a:gd name="T76" fmla="*/ 28 w 446"/>
                <a:gd name="T77" fmla="*/ 313 h 372"/>
                <a:gd name="T78" fmla="*/ 27 w 446"/>
                <a:gd name="T79" fmla="*/ 296 h 372"/>
                <a:gd name="T80" fmla="*/ 28 w 446"/>
                <a:gd name="T81" fmla="*/ 285 h 372"/>
                <a:gd name="T82" fmla="*/ 28 w 446"/>
                <a:gd name="T83" fmla="*/ 267 h 372"/>
                <a:gd name="T84" fmla="*/ 30 w 446"/>
                <a:gd name="T85" fmla="*/ 245 h 372"/>
                <a:gd name="T86" fmla="*/ 28 w 446"/>
                <a:gd name="T87" fmla="*/ 249 h 372"/>
                <a:gd name="T88" fmla="*/ 26 w 446"/>
                <a:gd name="T89" fmla="*/ 224 h 372"/>
                <a:gd name="T90" fmla="*/ 28 w 446"/>
                <a:gd name="T91" fmla="*/ 206 h 372"/>
                <a:gd name="T92" fmla="*/ 28 w 446"/>
                <a:gd name="T93" fmla="*/ 201 h 372"/>
                <a:gd name="T94" fmla="*/ 30 w 446"/>
                <a:gd name="T95" fmla="*/ 190 h 372"/>
                <a:gd name="T96" fmla="*/ 30 w 446"/>
                <a:gd name="T97" fmla="*/ 177 h 372"/>
                <a:gd name="T98" fmla="*/ 33 w 446"/>
                <a:gd name="T99" fmla="*/ 167 h 372"/>
                <a:gd name="T100" fmla="*/ 30 w 446"/>
                <a:gd name="T101" fmla="*/ 156 h 372"/>
                <a:gd name="T102" fmla="*/ 29 w 446"/>
                <a:gd name="T103" fmla="*/ 153 h 372"/>
                <a:gd name="T104" fmla="*/ 30 w 446"/>
                <a:gd name="T105" fmla="*/ 125 h 372"/>
                <a:gd name="T106" fmla="*/ 28 w 446"/>
                <a:gd name="T107" fmla="*/ 113 h 372"/>
                <a:gd name="T108" fmla="*/ 26 w 446"/>
                <a:gd name="T109" fmla="*/ 111 h 372"/>
                <a:gd name="T110" fmla="*/ 26 w 446"/>
                <a:gd name="T111" fmla="*/ 93 h 372"/>
                <a:gd name="T112" fmla="*/ 24 w 446"/>
                <a:gd name="T113" fmla="*/ 107 h 372"/>
                <a:gd name="T114" fmla="*/ 24 w 446"/>
                <a:gd name="T115" fmla="*/ 89 h 372"/>
                <a:gd name="T116" fmla="*/ 22 w 446"/>
                <a:gd name="T117" fmla="*/ 59 h 372"/>
                <a:gd name="T118" fmla="*/ 21 w 446"/>
                <a:gd name="T119" fmla="*/ 40 h 372"/>
                <a:gd name="T120" fmla="*/ 18 w 446"/>
                <a:gd name="T121" fmla="*/ 33 h 372"/>
                <a:gd name="T122" fmla="*/ 18 w 446"/>
                <a:gd name="T123" fmla="*/ 0 h 372"/>
                <a:gd name="T124" fmla="*/ 17 w 446"/>
                <a:gd name="T125" fmla="*/ 11 h 3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372"/>
                <a:gd name="T191" fmla="*/ 446 w 446"/>
                <a:gd name="T192" fmla="*/ 372 h 3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372">
                  <a:moveTo>
                    <a:pt x="217" y="10"/>
                  </a:moveTo>
                  <a:lnTo>
                    <a:pt x="207" y="15"/>
                  </a:lnTo>
                  <a:lnTo>
                    <a:pt x="200" y="20"/>
                  </a:lnTo>
                  <a:lnTo>
                    <a:pt x="188" y="24"/>
                  </a:lnTo>
                  <a:lnTo>
                    <a:pt x="179" y="30"/>
                  </a:lnTo>
                  <a:lnTo>
                    <a:pt x="175" y="39"/>
                  </a:lnTo>
                  <a:lnTo>
                    <a:pt x="172" y="45"/>
                  </a:lnTo>
                  <a:lnTo>
                    <a:pt x="160" y="47"/>
                  </a:lnTo>
                  <a:lnTo>
                    <a:pt x="151" y="50"/>
                  </a:lnTo>
                  <a:lnTo>
                    <a:pt x="148" y="57"/>
                  </a:lnTo>
                  <a:lnTo>
                    <a:pt x="144" y="71"/>
                  </a:lnTo>
                  <a:lnTo>
                    <a:pt x="133" y="83"/>
                  </a:lnTo>
                  <a:lnTo>
                    <a:pt x="129" y="88"/>
                  </a:lnTo>
                  <a:lnTo>
                    <a:pt x="123" y="94"/>
                  </a:lnTo>
                  <a:lnTo>
                    <a:pt x="117" y="102"/>
                  </a:lnTo>
                  <a:lnTo>
                    <a:pt x="103" y="101"/>
                  </a:lnTo>
                  <a:lnTo>
                    <a:pt x="93" y="101"/>
                  </a:lnTo>
                  <a:lnTo>
                    <a:pt x="78" y="105"/>
                  </a:lnTo>
                  <a:lnTo>
                    <a:pt x="72" y="108"/>
                  </a:lnTo>
                  <a:lnTo>
                    <a:pt x="69" y="109"/>
                  </a:lnTo>
                  <a:lnTo>
                    <a:pt x="62" y="103"/>
                  </a:lnTo>
                  <a:lnTo>
                    <a:pt x="58" y="92"/>
                  </a:lnTo>
                  <a:lnTo>
                    <a:pt x="54" y="87"/>
                  </a:lnTo>
                  <a:lnTo>
                    <a:pt x="41" y="88"/>
                  </a:lnTo>
                  <a:lnTo>
                    <a:pt x="40" y="98"/>
                  </a:lnTo>
                  <a:lnTo>
                    <a:pt x="31" y="105"/>
                  </a:lnTo>
                  <a:lnTo>
                    <a:pt x="25" y="115"/>
                  </a:lnTo>
                  <a:lnTo>
                    <a:pt x="14" y="123"/>
                  </a:lnTo>
                  <a:lnTo>
                    <a:pt x="9" y="133"/>
                  </a:lnTo>
                  <a:lnTo>
                    <a:pt x="1" y="139"/>
                  </a:lnTo>
                  <a:lnTo>
                    <a:pt x="0" y="153"/>
                  </a:lnTo>
                  <a:lnTo>
                    <a:pt x="0" y="161"/>
                  </a:lnTo>
                  <a:lnTo>
                    <a:pt x="9" y="165"/>
                  </a:lnTo>
                  <a:lnTo>
                    <a:pt x="14" y="173"/>
                  </a:lnTo>
                  <a:lnTo>
                    <a:pt x="25" y="170"/>
                  </a:lnTo>
                  <a:lnTo>
                    <a:pt x="31" y="174"/>
                  </a:lnTo>
                  <a:lnTo>
                    <a:pt x="31" y="182"/>
                  </a:lnTo>
                  <a:lnTo>
                    <a:pt x="30" y="191"/>
                  </a:lnTo>
                  <a:lnTo>
                    <a:pt x="27" y="204"/>
                  </a:lnTo>
                  <a:lnTo>
                    <a:pt x="31" y="219"/>
                  </a:lnTo>
                  <a:lnTo>
                    <a:pt x="41" y="223"/>
                  </a:lnTo>
                  <a:lnTo>
                    <a:pt x="50" y="223"/>
                  </a:lnTo>
                  <a:lnTo>
                    <a:pt x="56" y="225"/>
                  </a:lnTo>
                  <a:lnTo>
                    <a:pt x="55" y="240"/>
                  </a:lnTo>
                  <a:lnTo>
                    <a:pt x="61" y="254"/>
                  </a:lnTo>
                  <a:lnTo>
                    <a:pt x="66" y="261"/>
                  </a:lnTo>
                  <a:lnTo>
                    <a:pt x="68" y="273"/>
                  </a:lnTo>
                  <a:lnTo>
                    <a:pt x="73" y="281"/>
                  </a:lnTo>
                  <a:lnTo>
                    <a:pt x="77" y="286"/>
                  </a:lnTo>
                  <a:lnTo>
                    <a:pt x="90" y="287"/>
                  </a:lnTo>
                  <a:lnTo>
                    <a:pt x="103" y="286"/>
                  </a:lnTo>
                  <a:lnTo>
                    <a:pt x="115" y="287"/>
                  </a:lnTo>
                  <a:lnTo>
                    <a:pt x="123" y="284"/>
                  </a:lnTo>
                  <a:lnTo>
                    <a:pt x="128" y="287"/>
                  </a:lnTo>
                  <a:lnTo>
                    <a:pt x="135" y="294"/>
                  </a:lnTo>
                  <a:lnTo>
                    <a:pt x="142" y="288"/>
                  </a:lnTo>
                  <a:lnTo>
                    <a:pt x="149" y="294"/>
                  </a:lnTo>
                  <a:lnTo>
                    <a:pt x="153" y="299"/>
                  </a:lnTo>
                  <a:lnTo>
                    <a:pt x="160" y="294"/>
                  </a:lnTo>
                  <a:lnTo>
                    <a:pt x="163" y="299"/>
                  </a:lnTo>
                  <a:lnTo>
                    <a:pt x="178" y="297"/>
                  </a:lnTo>
                  <a:lnTo>
                    <a:pt x="177" y="308"/>
                  </a:lnTo>
                  <a:lnTo>
                    <a:pt x="178" y="313"/>
                  </a:lnTo>
                  <a:lnTo>
                    <a:pt x="191" y="319"/>
                  </a:lnTo>
                  <a:lnTo>
                    <a:pt x="194" y="324"/>
                  </a:lnTo>
                  <a:lnTo>
                    <a:pt x="197" y="341"/>
                  </a:lnTo>
                  <a:lnTo>
                    <a:pt x="204" y="348"/>
                  </a:lnTo>
                  <a:lnTo>
                    <a:pt x="216" y="351"/>
                  </a:lnTo>
                  <a:lnTo>
                    <a:pt x="227" y="355"/>
                  </a:lnTo>
                  <a:lnTo>
                    <a:pt x="233" y="363"/>
                  </a:lnTo>
                  <a:lnTo>
                    <a:pt x="239" y="371"/>
                  </a:lnTo>
                  <a:lnTo>
                    <a:pt x="248" y="372"/>
                  </a:lnTo>
                  <a:lnTo>
                    <a:pt x="261" y="363"/>
                  </a:lnTo>
                  <a:lnTo>
                    <a:pt x="261" y="349"/>
                  </a:lnTo>
                  <a:lnTo>
                    <a:pt x="261" y="333"/>
                  </a:lnTo>
                  <a:lnTo>
                    <a:pt x="269" y="327"/>
                  </a:lnTo>
                  <a:lnTo>
                    <a:pt x="262" y="317"/>
                  </a:lnTo>
                  <a:lnTo>
                    <a:pt x="260" y="300"/>
                  </a:lnTo>
                  <a:lnTo>
                    <a:pt x="258" y="293"/>
                  </a:lnTo>
                  <a:lnTo>
                    <a:pt x="262" y="288"/>
                  </a:lnTo>
                  <a:lnTo>
                    <a:pt x="269" y="292"/>
                  </a:lnTo>
                  <a:lnTo>
                    <a:pt x="274" y="288"/>
                  </a:lnTo>
                  <a:lnTo>
                    <a:pt x="278" y="286"/>
                  </a:lnTo>
                  <a:lnTo>
                    <a:pt x="275" y="277"/>
                  </a:lnTo>
                  <a:lnTo>
                    <a:pt x="266" y="266"/>
                  </a:lnTo>
                  <a:lnTo>
                    <a:pt x="277" y="272"/>
                  </a:lnTo>
                  <a:lnTo>
                    <a:pt x="279" y="264"/>
                  </a:lnTo>
                  <a:lnTo>
                    <a:pt x="277" y="260"/>
                  </a:lnTo>
                  <a:lnTo>
                    <a:pt x="288" y="267"/>
                  </a:lnTo>
                  <a:lnTo>
                    <a:pt x="291" y="271"/>
                  </a:lnTo>
                  <a:lnTo>
                    <a:pt x="284" y="273"/>
                  </a:lnTo>
                  <a:lnTo>
                    <a:pt x="284" y="280"/>
                  </a:lnTo>
                  <a:lnTo>
                    <a:pt x="289" y="284"/>
                  </a:lnTo>
                  <a:lnTo>
                    <a:pt x="300" y="281"/>
                  </a:lnTo>
                  <a:lnTo>
                    <a:pt x="308" y="279"/>
                  </a:lnTo>
                  <a:lnTo>
                    <a:pt x="313" y="279"/>
                  </a:lnTo>
                  <a:lnTo>
                    <a:pt x="318" y="286"/>
                  </a:lnTo>
                  <a:lnTo>
                    <a:pt x="310" y="286"/>
                  </a:lnTo>
                  <a:lnTo>
                    <a:pt x="303" y="290"/>
                  </a:lnTo>
                  <a:lnTo>
                    <a:pt x="300" y="297"/>
                  </a:lnTo>
                  <a:lnTo>
                    <a:pt x="307" y="301"/>
                  </a:lnTo>
                  <a:lnTo>
                    <a:pt x="301" y="309"/>
                  </a:lnTo>
                  <a:lnTo>
                    <a:pt x="303" y="315"/>
                  </a:lnTo>
                  <a:lnTo>
                    <a:pt x="310" y="319"/>
                  </a:lnTo>
                  <a:lnTo>
                    <a:pt x="291" y="322"/>
                  </a:lnTo>
                  <a:lnTo>
                    <a:pt x="284" y="329"/>
                  </a:lnTo>
                  <a:lnTo>
                    <a:pt x="292" y="337"/>
                  </a:lnTo>
                  <a:lnTo>
                    <a:pt x="304" y="334"/>
                  </a:lnTo>
                  <a:lnTo>
                    <a:pt x="313" y="335"/>
                  </a:lnTo>
                  <a:lnTo>
                    <a:pt x="322" y="328"/>
                  </a:lnTo>
                  <a:lnTo>
                    <a:pt x="326" y="319"/>
                  </a:lnTo>
                  <a:lnTo>
                    <a:pt x="337" y="312"/>
                  </a:lnTo>
                  <a:lnTo>
                    <a:pt x="344" y="312"/>
                  </a:lnTo>
                  <a:lnTo>
                    <a:pt x="354" y="319"/>
                  </a:lnTo>
                  <a:lnTo>
                    <a:pt x="366" y="318"/>
                  </a:lnTo>
                  <a:lnTo>
                    <a:pt x="375" y="318"/>
                  </a:lnTo>
                  <a:lnTo>
                    <a:pt x="381" y="313"/>
                  </a:lnTo>
                  <a:lnTo>
                    <a:pt x="376" y="304"/>
                  </a:lnTo>
                  <a:lnTo>
                    <a:pt x="369" y="302"/>
                  </a:lnTo>
                  <a:lnTo>
                    <a:pt x="371" y="296"/>
                  </a:lnTo>
                  <a:lnTo>
                    <a:pt x="381" y="299"/>
                  </a:lnTo>
                  <a:lnTo>
                    <a:pt x="384" y="288"/>
                  </a:lnTo>
                  <a:lnTo>
                    <a:pt x="381" y="285"/>
                  </a:lnTo>
                  <a:lnTo>
                    <a:pt x="381" y="273"/>
                  </a:lnTo>
                  <a:lnTo>
                    <a:pt x="383" y="267"/>
                  </a:lnTo>
                  <a:lnTo>
                    <a:pt x="394" y="267"/>
                  </a:lnTo>
                  <a:lnTo>
                    <a:pt x="405" y="263"/>
                  </a:lnTo>
                  <a:lnTo>
                    <a:pt x="409" y="255"/>
                  </a:lnTo>
                  <a:lnTo>
                    <a:pt x="409" y="245"/>
                  </a:lnTo>
                  <a:lnTo>
                    <a:pt x="401" y="241"/>
                  </a:lnTo>
                  <a:lnTo>
                    <a:pt x="394" y="247"/>
                  </a:lnTo>
                  <a:lnTo>
                    <a:pt x="384" y="249"/>
                  </a:lnTo>
                  <a:lnTo>
                    <a:pt x="373" y="242"/>
                  </a:lnTo>
                  <a:lnTo>
                    <a:pt x="358" y="237"/>
                  </a:lnTo>
                  <a:lnTo>
                    <a:pt x="355" y="224"/>
                  </a:lnTo>
                  <a:lnTo>
                    <a:pt x="361" y="214"/>
                  </a:lnTo>
                  <a:lnTo>
                    <a:pt x="369" y="213"/>
                  </a:lnTo>
                  <a:lnTo>
                    <a:pt x="375" y="206"/>
                  </a:lnTo>
                  <a:lnTo>
                    <a:pt x="381" y="205"/>
                  </a:lnTo>
                  <a:lnTo>
                    <a:pt x="387" y="205"/>
                  </a:lnTo>
                  <a:lnTo>
                    <a:pt x="392" y="201"/>
                  </a:lnTo>
                  <a:lnTo>
                    <a:pt x="398" y="197"/>
                  </a:lnTo>
                  <a:lnTo>
                    <a:pt x="403" y="192"/>
                  </a:lnTo>
                  <a:lnTo>
                    <a:pt x="410" y="190"/>
                  </a:lnTo>
                  <a:lnTo>
                    <a:pt x="415" y="182"/>
                  </a:lnTo>
                  <a:lnTo>
                    <a:pt x="421" y="179"/>
                  </a:lnTo>
                  <a:lnTo>
                    <a:pt x="424" y="177"/>
                  </a:lnTo>
                  <a:lnTo>
                    <a:pt x="429" y="179"/>
                  </a:lnTo>
                  <a:lnTo>
                    <a:pt x="441" y="174"/>
                  </a:lnTo>
                  <a:lnTo>
                    <a:pt x="446" y="167"/>
                  </a:lnTo>
                  <a:lnTo>
                    <a:pt x="443" y="161"/>
                  </a:lnTo>
                  <a:lnTo>
                    <a:pt x="435" y="158"/>
                  </a:lnTo>
                  <a:lnTo>
                    <a:pt x="427" y="156"/>
                  </a:lnTo>
                  <a:lnTo>
                    <a:pt x="418" y="161"/>
                  </a:lnTo>
                  <a:lnTo>
                    <a:pt x="410" y="161"/>
                  </a:lnTo>
                  <a:lnTo>
                    <a:pt x="401" y="153"/>
                  </a:lnTo>
                  <a:lnTo>
                    <a:pt x="406" y="146"/>
                  </a:lnTo>
                  <a:lnTo>
                    <a:pt x="408" y="137"/>
                  </a:lnTo>
                  <a:lnTo>
                    <a:pt x="404" y="125"/>
                  </a:lnTo>
                  <a:lnTo>
                    <a:pt x="401" y="119"/>
                  </a:lnTo>
                  <a:lnTo>
                    <a:pt x="398" y="113"/>
                  </a:lnTo>
                  <a:lnTo>
                    <a:pt x="391" y="113"/>
                  </a:lnTo>
                  <a:lnTo>
                    <a:pt x="385" y="111"/>
                  </a:lnTo>
                  <a:lnTo>
                    <a:pt x="376" y="111"/>
                  </a:lnTo>
                  <a:lnTo>
                    <a:pt x="366" y="111"/>
                  </a:lnTo>
                  <a:lnTo>
                    <a:pt x="361" y="104"/>
                  </a:lnTo>
                  <a:lnTo>
                    <a:pt x="373" y="94"/>
                  </a:lnTo>
                  <a:lnTo>
                    <a:pt x="363" y="93"/>
                  </a:lnTo>
                  <a:lnTo>
                    <a:pt x="352" y="100"/>
                  </a:lnTo>
                  <a:lnTo>
                    <a:pt x="346" y="104"/>
                  </a:lnTo>
                  <a:lnTo>
                    <a:pt x="334" y="107"/>
                  </a:lnTo>
                  <a:lnTo>
                    <a:pt x="327" y="109"/>
                  </a:lnTo>
                  <a:lnTo>
                    <a:pt x="319" y="103"/>
                  </a:lnTo>
                  <a:lnTo>
                    <a:pt x="329" y="89"/>
                  </a:lnTo>
                  <a:lnTo>
                    <a:pt x="321" y="77"/>
                  </a:lnTo>
                  <a:lnTo>
                    <a:pt x="313" y="67"/>
                  </a:lnTo>
                  <a:lnTo>
                    <a:pt x="307" y="59"/>
                  </a:lnTo>
                  <a:lnTo>
                    <a:pt x="297" y="59"/>
                  </a:lnTo>
                  <a:lnTo>
                    <a:pt x="299" y="50"/>
                  </a:lnTo>
                  <a:lnTo>
                    <a:pt x="291" y="40"/>
                  </a:lnTo>
                  <a:lnTo>
                    <a:pt x="283" y="27"/>
                  </a:lnTo>
                  <a:lnTo>
                    <a:pt x="275" y="34"/>
                  </a:lnTo>
                  <a:lnTo>
                    <a:pt x="258" y="33"/>
                  </a:lnTo>
                  <a:lnTo>
                    <a:pt x="252" y="11"/>
                  </a:lnTo>
                  <a:lnTo>
                    <a:pt x="258" y="3"/>
                  </a:lnTo>
                  <a:lnTo>
                    <a:pt x="249" y="0"/>
                  </a:lnTo>
                  <a:lnTo>
                    <a:pt x="240" y="3"/>
                  </a:lnTo>
                  <a:lnTo>
                    <a:pt x="234" y="5"/>
                  </a:lnTo>
                  <a:lnTo>
                    <a:pt x="234" y="11"/>
                  </a:lnTo>
                  <a:lnTo>
                    <a:pt x="229" y="13"/>
                  </a:lnTo>
                  <a:lnTo>
                    <a:pt x="217" y="10"/>
                  </a:lnTo>
                  <a:close/>
                </a:path>
              </a:pathLst>
            </a:custGeom>
            <a:solidFill>
              <a:srgbClr val="FFCC00"/>
            </a:solidFill>
            <a:ln w="9525">
              <a:noFill/>
              <a:round/>
              <a:headEnd/>
              <a:tailEnd/>
            </a:ln>
          </p:spPr>
          <p:txBody>
            <a:bodyPr/>
            <a:lstStyle/>
            <a:p>
              <a:endParaRPr lang="en-US"/>
            </a:p>
          </p:txBody>
        </p:sp>
        <p:sp>
          <p:nvSpPr>
            <p:cNvPr id="44075" name="Freeform 53"/>
            <p:cNvSpPr>
              <a:spLocks/>
            </p:cNvSpPr>
            <p:nvPr/>
          </p:nvSpPr>
          <p:spPr bwMode="auto">
            <a:xfrm>
              <a:off x="4296" y="1872"/>
              <a:ext cx="307" cy="267"/>
            </a:xfrm>
            <a:custGeom>
              <a:avLst/>
              <a:gdLst>
                <a:gd name="T0" fmla="*/ 12 w 333"/>
                <a:gd name="T1" fmla="*/ 11 h 267"/>
                <a:gd name="T2" fmla="*/ 11 w 333"/>
                <a:gd name="T3" fmla="*/ 24 h 267"/>
                <a:gd name="T4" fmla="*/ 10 w 333"/>
                <a:gd name="T5" fmla="*/ 12 h 267"/>
                <a:gd name="T6" fmla="*/ 7 w 333"/>
                <a:gd name="T7" fmla="*/ 21 h 267"/>
                <a:gd name="T8" fmla="*/ 6 w 333"/>
                <a:gd name="T9" fmla="*/ 21 h 267"/>
                <a:gd name="T10" fmla="*/ 6 w 333"/>
                <a:gd name="T11" fmla="*/ 16 h 267"/>
                <a:gd name="T12" fmla="*/ 6 w 333"/>
                <a:gd name="T13" fmla="*/ 19 h 267"/>
                <a:gd name="T14" fmla="*/ 6 w 333"/>
                <a:gd name="T15" fmla="*/ 32 h 267"/>
                <a:gd name="T16" fmla="*/ 6 w 333"/>
                <a:gd name="T17" fmla="*/ 34 h 267"/>
                <a:gd name="T18" fmla="*/ 6 w 333"/>
                <a:gd name="T19" fmla="*/ 56 h 267"/>
                <a:gd name="T20" fmla="*/ 6 w 333"/>
                <a:gd name="T21" fmla="*/ 74 h 267"/>
                <a:gd name="T22" fmla="*/ 6 w 333"/>
                <a:gd name="T23" fmla="*/ 94 h 267"/>
                <a:gd name="T24" fmla="*/ 6 w 333"/>
                <a:gd name="T25" fmla="*/ 92 h 267"/>
                <a:gd name="T26" fmla="*/ 9 w 333"/>
                <a:gd name="T27" fmla="*/ 95 h 267"/>
                <a:gd name="T28" fmla="*/ 7 w 333"/>
                <a:gd name="T29" fmla="*/ 116 h 267"/>
                <a:gd name="T30" fmla="*/ 6 w 333"/>
                <a:gd name="T31" fmla="*/ 124 h 267"/>
                <a:gd name="T32" fmla="*/ 6 w 333"/>
                <a:gd name="T33" fmla="*/ 126 h 267"/>
                <a:gd name="T34" fmla="*/ 6 w 333"/>
                <a:gd name="T35" fmla="*/ 130 h 267"/>
                <a:gd name="T36" fmla="*/ 6 w 333"/>
                <a:gd name="T37" fmla="*/ 154 h 267"/>
                <a:gd name="T38" fmla="*/ 6 w 333"/>
                <a:gd name="T39" fmla="*/ 187 h 267"/>
                <a:gd name="T40" fmla="*/ 8 w 333"/>
                <a:gd name="T41" fmla="*/ 213 h 267"/>
                <a:gd name="T42" fmla="*/ 11 w 333"/>
                <a:gd name="T43" fmla="*/ 219 h 267"/>
                <a:gd name="T44" fmla="*/ 14 w 333"/>
                <a:gd name="T45" fmla="*/ 201 h 267"/>
                <a:gd name="T46" fmla="*/ 15 w 333"/>
                <a:gd name="T47" fmla="*/ 171 h 267"/>
                <a:gd name="T48" fmla="*/ 16 w 333"/>
                <a:gd name="T49" fmla="*/ 137 h 267"/>
                <a:gd name="T50" fmla="*/ 16 w 333"/>
                <a:gd name="T51" fmla="*/ 164 h 267"/>
                <a:gd name="T52" fmla="*/ 17 w 333"/>
                <a:gd name="T53" fmla="*/ 174 h 267"/>
                <a:gd name="T54" fmla="*/ 17 w 333"/>
                <a:gd name="T55" fmla="*/ 205 h 267"/>
                <a:gd name="T56" fmla="*/ 17 w 333"/>
                <a:gd name="T57" fmla="*/ 230 h 267"/>
                <a:gd name="T58" fmla="*/ 16 w 333"/>
                <a:gd name="T59" fmla="*/ 262 h 267"/>
                <a:gd name="T60" fmla="*/ 18 w 333"/>
                <a:gd name="T61" fmla="*/ 267 h 267"/>
                <a:gd name="T62" fmla="*/ 19 w 333"/>
                <a:gd name="T63" fmla="*/ 241 h 267"/>
                <a:gd name="T64" fmla="*/ 20 w 333"/>
                <a:gd name="T65" fmla="*/ 237 h 267"/>
                <a:gd name="T66" fmla="*/ 20 w 333"/>
                <a:gd name="T67" fmla="*/ 212 h 267"/>
                <a:gd name="T68" fmla="*/ 21 w 333"/>
                <a:gd name="T69" fmla="*/ 200 h 267"/>
                <a:gd name="T70" fmla="*/ 20 w 333"/>
                <a:gd name="T71" fmla="*/ 178 h 267"/>
                <a:gd name="T72" fmla="*/ 21 w 333"/>
                <a:gd name="T73" fmla="*/ 157 h 267"/>
                <a:gd name="T74" fmla="*/ 23 w 333"/>
                <a:gd name="T75" fmla="*/ 149 h 267"/>
                <a:gd name="T76" fmla="*/ 23 w 333"/>
                <a:gd name="T77" fmla="*/ 129 h 267"/>
                <a:gd name="T78" fmla="*/ 22 w 333"/>
                <a:gd name="T79" fmla="*/ 114 h 267"/>
                <a:gd name="T80" fmla="*/ 23 w 333"/>
                <a:gd name="T81" fmla="*/ 94 h 267"/>
                <a:gd name="T82" fmla="*/ 21 w 333"/>
                <a:gd name="T83" fmla="*/ 69 h 267"/>
                <a:gd name="T84" fmla="*/ 19 w 333"/>
                <a:gd name="T85" fmla="*/ 35 h 267"/>
                <a:gd name="T86" fmla="*/ 18 w 333"/>
                <a:gd name="T87" fmla="*/ 14 h 267"/>
                <a:gd name="T88" fmla="*/ 17 w 333"/>
                <a:gd name="T89" fmla="*/ 15 h 267"/>
                <a:gd name="T90" fmla="*/ 15 w 333"/>
                <a:gd name="T91" fmla="*/ 2 h 267"/>
                <a:gd name="T92" fmla="*/ 14 w 333"/>
                <a:gd name="T93" fmla="*/ 4 h 267"/>
                <a:gd name="T94" fmla="*/ 12 w 333"/>
                <a:gd name="T95" fmla="*/ 2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3"/>
                <a:gd name="T145" fmla="*/ 0 h 267"/>
                <a:gd name="T146" fmla="*/ 333 w 333"/>
                <a:gd name="T147" fmla="*/ 267 h 2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3" h="267">
                  <a:moveTo>
                    <a:pt x="164" y="2"/>
                  </a:moveTo>
                  <a:lnTo>
                    <a:pt x="155" y="3"/>
                  </a:lnTo>
                  <a:lnTo>
                    <a:pt x="157" y="11"/>
                  </a:lnTo>
                  <a:lnTo>
                    <a:pt x="167" y="18"/>
                  </a:lnTo>
                  <a:lnTo>
                    <a:pt x="159" y="21"/>
                  </a:lnTo>
                  <a:lnTo>
                    <a:pt x="152" y="24"/>
                  </a:lnTo>
                  <a:lnTo>
                    <a:pt x="144" y="27"/>
                  </a:lnTo>
                  <a:lnTo>
                    <a:pt x="130" y="23"/>
                  </a:lnTo>
                  <a:lnTo>
                    <a:pt x="138" y="12"/>
                  </a:lnTo>
                  <a:lnTo>
                    <a:pt x="126" y="14"/>
                  </a:lnTo>
                  <a:lnTo>
                    <a:pt x="115" y="14"/>
                  </a:lnTo>
                  <a:lnTo>
                    <a:pt x="108" y="21"/>
                  </a:lnTo>
                  <a:lnTo>
                    <a:pt x="103" y="27"/>
                  </a:lnTo>
                  <a:lnTo>
                    <a:pt x="91" y="25"/>
                  </a:lnTo>
                  <a:lnTo>
                    <a:pt x="85" y="21"/>
                  </a:lnTo>
                  <a:lnTo>
                    <a:pt x="71" y="18"/>
                  </a:lnTo>
                  <a:lnTo>
                    <a:pt x="58" y="16"/>
                  </a:lnTo>
                  <a:lnTo>
                    <a:pt x="52" y="16"/>
                  </a:lnTo>
                  <a:lnTo>
                    <a:pt x="44" y="14"/>
                  </a:lnTo>
                  <a:lnTo>
                    <a:pt x="37" y="17"/>
                  </a:lnTo>
                  <a:lnTo>
                    <a:pt x="33" y="19"/>
                  </a:lnTo>
                  <a:lnTo>
                    <a:pt x="34" y="27"/>
                  </a:lnTo>
                  <a:lnTo>
                    <a:pt x="33" y="32"/>
                  </a:lnTo>
                  <a:lnTo>
                    <a:pt x="30" y="32"/>
                  </a:lnTo>
                  <a:lnTo>
                    <a:pt x="21" y="32"/>
                  </a:lnTo>
                  <a:lnTo>
                    <a:pt x="14" y="36"/>
                  </a:lnTo>
                  <a:lnTo>
                    <a:pt x="9" y="34"/>
                  </a:lnTo>
                  <a:lnTo>
                    <a:pt x="0" y="39"/>
                  </a:lnTo>
                  <a:lnTo>
                    <a:pt x="2" y="49"/>
                  </a:lnTo>
                  <a:lnTo>
                    <a:pt x="8" y="56"/>
                  </a:lnTo>
                  <a:lnTo>
                    <a:pt x="17" y="51"/>
                  </a:lnTo>
                  <a:lnTo>
                    <a:pt x="20" y="60"/>
                  </a:lnTo>
                  <a:lnTo>
                    <a:pt x="28" y="74"/>
                  </a:lnTo>
                  <a:lnTo>
                    <a:pt x="39" y="82"/>
                  </a:lnTo>
                  <a:lnTo>
                    <a:pt x="48" y="92"/>
                  </a:lnTo>
                  <a:lnTo>
                    <a:pt x="63" y="94"/>
                  </a:lnTo>
                  <a:lnTo>
                    <a:pt x="79" y="101"/>
                  </a:lnTo>
                  <a:lnTo>
                    <a:pt x="97" y="97"/>
                  </a:lnTo>
                  <a:lnTo>
                    <a:pt x="103" y="92"/>
                  </a:lnTo>
                  <a:lnTo>
                    <a:pt x="110" y="90"/>
                  </a:lnTo>
                  <a:lnTo>
                    <a:pt x="119" y="89"/>
                  </a:lnTo>
                  <a:lnTo>
                    <a:pt x="123" y="95"/>
                  </a:lnTo>
                  <a:lnTo>
                    <a:pt x="111" y="101"/>
                  </a:lnTo>
                  <a:lnTo>
                    <a:pt x="106" y="108"/>
                  </a:lnTo>
                  <a:lnTo>
                    <a:pt x="106" y="116"/>
                  </a:lnTo>
                  <a:lnTo>
                    <a:pt x="101" y="118"/>
                  </a:lnTo>
                  <a:lnTo>
                    <a:pt x="90" y="116"/>
                  </a:lnTo>
                  <a:lnTo>
                    <a:pt x="83" y="124"/>
                  </a:lnTo>
                  <a:lnTo>
                    <a:pt x="74" y="125"/>
                  </a:lnTo>
                  <a:lnTo>
                    <a:pt x="63" y="127"/>
                  </a:lnTo>
                  <a:lnTo>
                    <a:pt x="51" y="126"/>
                  </a:lnTo>
                  <a:lnTo>
                    <a:pt x="47" y="117"/>
                  </a:lnTo>
                  <a:lnTo>
                    <a:pt x="39" y="124"/>
                  </a:lnTo>
                  <a:lnTo>
                    <a:pt x="39" y="130"/>
                  </a:lnTo>
                  <a:lnTo>
                    <a:pt x="49" y="142"/>
                  </a:lnTo>
                  <a:lnTo>
                    <a:pt x="53" y="151"/>
                  </a:lnTo>
                  <a:lnTo>
                    <a:pt x="63" y="154"/>
                  </a:lnTo>
                  <a:lnTo>
                    <a:pt x="73" y="168"/>
                  </a:lnTo>
                  <a:lnTo>
                    <a:pt x="84" y="177"/>
                  </a:lnTo>
                  <a:lnTo>
                    <a:pt x="89" y="187"/>
                  </a:lnTo>
                  <a:lnTo>
                    <a:pt x="100" y="198"/>
                  </a:lnTo>
                  <a:lnTo>
                    <a:pt x="106" y="206"/>
                  </a:lnTo>
                  <a:lnTo>
                    <a:pt x="117" y="213"/>
                  </a:lnTo>
                  <a:lnTo>
                    <a:pt x="127" y="219"/>
                  </a:lnTo>
                  <a:lnTo>
                    <a:pt x="134" y="219"/>
                  </a:lnTo>
                  <a:lnTo>
                    <a:pt x="145" y="219"/>
                  </a:lnTo>
                  <a:lnTo>
                    <a:pt x="164" y="214"/>
                  </a:lnTo>
                  <a:lnTo>
                    <a:pt x="179" y="208"/>
                  </a:lnTo>
                  <a:lnTo>
                    <a:pt x="193" y="201"/>
                  </a:lnTo>
                  <a:lnTo>
                    <a:pt x="203" y="196"/>
                  </a:lnTo>
                  <a:lnTo>
                    <a:pt x="203" y="182"/>
                  </a:lnTo>
                  <a:lnTo>
                    <a:pt x="210" y="171"/>
                  </a:lnTo>
                  <a:lnTo>
                    <a:pt x="210" y="159"/>
                  </a:lnTo>
                  <a:lnTo>
                    <a:pt x="215" y="148"/>
                  </a:lnTo>
                  <a:lnTo>
                    <a:pt x="215" y="137"/>
                  </a:lnTo>
                  <a:lnTo>
                    <a:pt x="221" y="142"/>
                  </a:lnTo>
                  <a:lnTo>
                    <a:pt x="225" y="152"/>
                  </a:lnTo>
                  <a:lnTo>
                    <a:pt x="224" y="164"/>
                  </a:lnTo>
                  <a:lnTo>
                    <a:pt x="230" y="169"/>
                  </a:lnTo>
                  <a:lnTo>
                    <a:pt x="238" y="169"/>
                  </a:lnTo>
                  <a:lnTo>
                    <a:pt x="241" y="174"/>
                  </a:lnTo>
                  <a:lnTo>
                    <a:pt x="234" y="185"/>
                  </a:lnTo>
                  <a:lnTo>
                    <a:pt x="226" y="194"/>
                  </a:lnTo>
                  <a:lnTo>
                    <a:pt x="233" y="205"/>
                  </a:lnTo>
                  <a:lnTo>
                    <a:pt x="237" y="212"/>
                  </a:lnTo>
                  <a:lnTo>
                    <a:pt x="239" y="220"/>
                  </a:lnTo>
                  <a:lnTo>
                    <a:pt x="242" y="230"/>
                  </a:lnTo>
                  <a:lnTo>
                    <a:pt x="242" y="240"/>
                  </a:lnTo>
                  <a:lnTo>
                    <a:pt x="236" y="253"/>
                  </a:lnTo>
                  <a:lnTo>
                    <a:pt x="232" y="262"/>
                  </a:lnTo>
                  <a:lnTo>
                    <a:pt x="241" y="261"/>
                  </a:lnTo>
                  <a:lnTo>
                    <a:pt x="249" y="260"/>
                  </a:lnTo>
                  <a:lnTo>
                    <a:pt x="258" y="267"/>
                  </a:lnTo>
                  <a:lnTo>
                    <a:pt x="265" y="258"/>
                  </a:lnTo>
                  <a:lnTo>
                    <a:pt x="272" y="249"/>
                  </a:lnTo>
                  <a:lnTo>
                    <a:pt x="278" y="241"/>
                  </a:lnTo>
                  <a:lnTo>
                    <a:pt x="277" y="227"/>
                  </a:lnTo>
                  <a:lnTo>
                    <a:pt x="289" y="230"/>
                  </a:lnTo>
                  <a:lnTo>
                    <a:pt x="295" y="237"/>
                  </a:lnTo>
                  <a:lnTo>
                    <a:pt x="300" y="232"/>
                  </a:lnTo>
                  <a:lnTo>
                    <a:pt x="301" y="218"/>
                  </a:lnTo>
                  <a:lnTo>
                    <a:pt x="292" y="212"/>
                  </a:lnTo>
                  <a:lnTo>
                    <a:pt x="279" y="204"/>
                  </a:lnTo>
                  <a:lnTo>
                    <a:pt x="292" y="200"/>
                  </a:lnTo>
                  <a:lnTo>
                    <a:pt x="301" y="200"/>
                  </a:lnTo>
                  <a:lnTo>
                    <a:pt x="306" y="192"/>
                  </a:lnTo>
                  <a:lnTo>
                    <a:pt x="303" y="184"/>
                  </a:lnTo>
                  <a:lnTo>
                    <a:pt x="295" y="178"/>
                  </a:lnTo>
                  <a:lnTo>
                    <a:pt x="302" y="169"/>
                  </a:lnTo>
                  <a:lnTo>
                    <a:pt x="298" y="162"/>
                  </a:lnTo>
                  <a:lnTo>
                    <a:pt x="301" y="157"/>
                  </a:lnTo>
                  <a:lnTo>
                    <a:pt x="311" y="160"/>
                  </a:lnTo>
                  <a:lnTo>
                    <a:pt x="319" y="156"/>
                  </a:lnTo>
                  <a:lnTo>
                    <a:pt x="324" y="149"/>
                  </a:lnTo>
                  <a:lnTo>
                    <a:pt x="318" y="141"/>
                  </a:lnTo>
                  <a:lnTo>
                    <a:pt x="322" y="135"/>
                  </a:lnTo>
                  <a:lnTo>
                    <a:pt x="323" y="129"/>
                  </a:lnTo>
                  <a:lnTo>
                    <a:pt x="327" y="122"/>
                  </a:lnTo>
                  <a:lnTo>
                    <a:pt x="314" y="119"/>
                  </a:lnTo>
                  <a:lnTo>
                    <a:pt x="320" y="114"/>
                  </a:lnTo>
                  <a:lnTo>
                    <a:pt x="331" y="110"/>
                  </a:lnTo>
                  <a:lnTo>
                    <a:pt x="333" y="103"/>
                  </a:lnTo>
                  <a:lnTo>
                    <a:pt x="325" y="94"/>
                  </a:lnTo>
                  <a:lnTo>
                    <a:pt x="321" y="84"/>
                  </a:lnTo>
                  <a:lnTo>
                    <a:pt x="315" y="75"/>
                  </a:lnTo>
                  <a:lnTo>
                    <a:pt x="300" y="69"/>
                  </a:lnTo>
                  <a:lnTo>
                    <a:pt x="286" y="62"/>
                  </a:lnTo>
                  <a:lnTo>
                    <a:pt x="281" y="49"/>
                  </a:lnTo>
                  <a:lnTo>
                    <a:pt x="277" y="35"/>
                  </a:lnTo>
                  <a:lnTo>
                    <a:pt x="267" y="31"/>
                  </a:lnTo>
                  <a:lnTo>
                    <a:pt x="265" y="23"/>
                  </a:lnTo>
                  <a:lnTo>
                    <a:pt x="265" y="14"/>
                  </a:lnTo>
                  <a:lnTo>
                    <a:pt x="250" y="16"/>
                  </a:lnTo>
                  <a:lnTo>
                    <a:pt x="248" y="12"/>
                  </a:lnTo>
                  <a:lnTo>
                    <a:pt x="241" y="15"/>
                  </a:lnTo>
                  <a:lnTo>
                    <a:pt x="229" y="6"/>
                  </a:lnTo>
                  <a:lnTo>
                    <a:pt x="219" y="10"/>
                  </a:lnTo>
                  <a:lnTo>
                    <a:pt x="213" y="2"/>
                  </a:lnTo>
                  <a:lnTo>
                    <a:pt x="208" y="0"/>
                  </a:lnTo>
                  <a:lnTo>
                    <a:pt x="204" y="4"/>
                  </a:lnTo>
                  <a:lnTo>
                    <a:pt x="196" y="4"/>
                  </a:lnTo>
                  <a:lnTo>
                    <a:pt x="185" y="4"/>
                  </a:lnTo>
                  <a:lnTo>
                    <a:pt x="174" y="2"/>
                  </a:lnTo>
                  <a:lnTo>
                    <a:pt x="164" y="2"/>
                  </a:lnTo>
                  <a:close/>
                </a:path>
              </a:pathLst>
            </a:custGeom>
            <a:solidFill>
              <a:srgbClr val="FFCC00"/>
            </a:solidFill>
            <a:ln w="9525">
              <a:noFill/>
              <a:round/>
              <a:headEnd/>
              <a:tailEnd/>
            </a:ln>
          </p:spPr>
          <p:txBody>
            <a:bodyPr/>
            <a:lstStyle/>
            <a:p>
              <a:endParaRPr lang="en-US"/>
            </a:p>
          </p:txBody>
        </p:sp>
        <p:sp>
          <p:nvSpPr>
            <p:cNvPr id="44076" name="Freeform 54"/>
            <p:cNvSpPr>
              <a:spLocks/>
            </p:cNvSpPr>
            <p:nvPr/>
          </p:nvSpPr>
          <p:spPr bwMode="auto">
            <a:xfrm>
              <a:off x="4553" y="2380"/>
              <a:ext cx="29" cy="54"/>
            </a:xfrm>
            <a:custGeom>
              <a:avLst/>
              <a:gdLst>
                <a:gd name="T0" fmla="*/ 0 w 32"/>
                <a:gd name="T1" fmla="*/ 0 h 54"/>
                <a:gd name="T2" fmla="*/ 5 w 32"/>
                <a:gd name="T3" fmla="*/ 3 h 54"/>
                <a:gd name="T4" fmla="*/ 5 w 32"/>
                <a:gd name="T5" fmla="*/ 11 h 54"/>
                <a:gd name="T6" fmla="*/ 5 w 32"/>
                <a:gd name="T7" fmla="*/ 11 h 54"/>
                <a:gd name="T8" fmla="*/ 5 w 32"/>
                <a:gd name="T9" fmla="*/ 6 h 54"/>
                <a:gd name="T10" fmla="*/ 5 w 32"/>
                <a:gd name="T11" fmla="*/ 9 h 54"/>
                <a:gd name="T12" fmla="*/ 5 w 32"/>
                <a:gd name="T13" fmla="*/ 16 h 54"/>
                <a:gd name="T14" fmla="*/ 5 w 32"/>
                <a:gd name="T15" fmla="*/ 22 h 54"/>
                <a:gd name="T16" fmla="*/ 5 w 32"/>
                <a:gd name="T17" fmla="*/ 29 h 54"/>
                <a:gd name="T18" fmla="*/ 5 w 32"/>
                <a:gd name="T19" fmla="*/ 42 h 54"/>
                <a:gd name="T20" fmla="*/ 5 w 32"/>
                <a:gd name="T21" fmla="*/ 49 h 54"/>
                <a:gd name="T22" fmla="*/ 5 w 32"/>
                <a:gd name="T23" fmla="*/ 54 h 54"/>
                <a:gd name="T24" fmla="*/ 5 w 32"/>
                <a:gd name="T25" fmla="*/ 51 h 54"/>
                <a:gd name="T26" fmla="*/ 5 w 32"/>
                <a:gd name="T27" fmla="*/ 48 h 54"/>
                <a:gd name="T28" fmla="*/ 5 w 32"/>
                <a:gd name="T29" fmla="*/ 41 h 54"/>
                <a:gd name="T30" fmla="*/ 5 w 32"/>
                <a:gd name="T31" fmla="*/ 32 h 54"/>
                <a:gd name="T32" fmla="*/ 5 w 32"/>
                <a:gd name="T33" fmla="*/ 27 h 54"/>
                <a:gd name="T34" fmla="*/ 5 w 32"/>
                <a:gd name="T35" fmla="*/ 25 h 54"/>
                <a:gd name="T36" fmla="*/ 0 w 32"/>
                <a:gd name="T37" fmla="*/ 19 h 54"/>
                <a:gd name="T38" fmla="*/ 0 w 32"/>
                <a:gd name="T39" fmla="*/ 11 h 54"/>
                <a:gd name="T40" fmla="*/ 0 w 32"/>
                <a:gd name="T41" fmla="*/ 0 h 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54"/>
                <a:gd name="T65" fmla="*/ 32 w 32"/>
                <a:gd name="T66" fmla="*/ 54 h 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54">
                  <a:moveTo>
                    <a:pt x="0" y="0"/>
                  </a:moveTo>
                  <a:lnTo>
                    <a:pt x="7" y="3"/>
                  </a:lnTo>
                  <a:lnTo>
                    <a:pt x="13" y="11"/>
                  </a:lnTo>
                  <a:lnTo>
                    <a:pt x="20" y="11"/>
                  </a:lnTo>
                  <a:lnTo>
                    <a:pt x="26" y="6"/>
                  </a:lnTo>
                  <a:lnTo>
                    <a:pt x="32" y="9"/>
                  </a:lnTo>
                  <a:lnTo>
                    <a:pt x="30" y="16"/>
                  </a:lnTo>
                  <a:lnTo>
                    <a:pt x="31" y="22"/>
                  </a:lnTo>
                  <a:lnTo>
                    <a:pt x="31" y="29"/>
                  </a:lnTo>
                  <a:lnTo>
                    <a:pt x="31" y="42"/>
                  </a:lnTo>
                  <a:lnTo>
                    <a:pt x="30" y="49"/>
                  </a:lnTo>
                  <a:lnTo>
                    <a:pt x="27" y="54"/>
                  </a:lnTo>
                  <a:lnTo>
                    <a:pt x="22" y="51"/>
                  </a:lnTo>
                  <a:lnTo>
                    <a:pt x="14" y="48"/>
                  </a:lnTo>
                  <a:lnTo>
                    <a:pt x="8" y="41"/>
                  </a:lnTo>
                  <a:lnTo>
                    <a:pt x="13" y="32"/>
                  </a:lnTo>
                  <a:lnTo>
                    <a:pt x="10" y="27"/>
                  </a:lnTo>
                  <a:lnTo>
                    <a:pt x="6" y="25"/>
                  </a:lnTo>
                  <a:lnTo>
                    <a:pt x="0" y="19"/>
                  </a:lnTo>
                  <a:lnTo>
                    <a:pt x="0" y="11"/>
                  </a:lnTo>
                  <a:lnTo>
                    <a:pt x="0" y="0"/>
                  </a:lnTo>
                  <a:close/>
                </a:path>
              </a:pathLst>
            </a:custGeom>
            <a:solidFill>
              <a:srgbClr val="FFE300"/>
            </a:solidFill>
            <a:ln w="9525">
              <a:noFill/>
              <a:round/>
              <a:headEnd/>
              <a:tailEnd/>
            </a:ln>
          </p:spPr>
          <p:txBody>
            <a:bodyPr/>
            <a:lstStyle/>
            <a:p>
              <a:endParaRPr lang="en-US"/>
            </a:p>
          </p:txBody>
        </p:sp>
        <p:sp>
          <p:nvSpPr>
            <p:cNvPr id="44077" name="Freeform 55"/>
            <p:cNvSpPr>
              <a:spLocks/>
            </p:cNvSpPr>
            <p:nvPr/>
          </p:nvSpPr>
          <p:spPr bwMode="auto">
            <a:xfrm>
              <a:off x="4509" y="2027"/>
              <a:ext cx="401" cy="364"/>
            </a:xfrm>
            <a:custGeom>
              <a:avLst/>
              <a:gdLst>
                <a:gd name="T0" fmla="*/ 0 w 434"/>
                <a:gd name="T1" fmla="*/ 121 h 364"/>
                <a:gd name="T2" fmla="*/ 5 w 434"/>
                <a:gd name="T3" fmla="*/ 146 h 364"/>
                <a:gd name="T4" fmla="*/ 6 w 434"/>
                <a:gd name="T5" fmla="*/ 160 h 364"/>
                <a:gd name="T6" fmla="*/ 4 w 434"/>
                <a:gd name="T7" fmla="*/ 176 h 364"/>
                <a:gd name="T8" fmla="*/ 6 w 434"/>
                <a:gd name="T9" fmla="*/ 209 h 364"/>
                <a:gd name="T10" fmla="*/ 6 w 434"/>
                <a:gd name="T11" fmla="*/ 253 h 364"/>
                <a:gd name="T12" fmla="*/ 6 w 434"/>
                <a:gd name="T13" fmla="*/ 297 h 364"/>
                <a:gd name="T14" fmla="*/ 6 w 434"/>
                <a:gd name="T15" fmla="*/ 328 h 364"/>
                <a:gd name="T16" fmla="*/ 6 w 434"/>
                <a:gd name="T17" fmla="*/ 355 h 364"/>
                <a:gd name="T18" fmla="*/ 6 w 434"/>
                <a:gd name="T19" fmla="*/ 363 h 364"/>
                <a:gd name="T20" fmla="*/ 6 w 434"/>
                <a:gd name="T21" fmla="*/ 361 h 364"/>
                <a:gd name="T22" fmla="*/ 6 w 434"/>
                <a:gd name="T23" fmla="*/ 331 h 364"/>
                <a:gd name="T24" fmla="*/ 6 w 434"/>
                <a:gd name="T25" fmla="*/ 304 h 364"/>
                <a:gd name="T26" fmla="*/ 7 w 434"/>
                <a:gd name="T27" fmla="*/ 297 h 364"/>
                <a:gd name="T28" fmla="*/ 9 w 434"/>
                <a:gd name="T29" fmla="*/ 295 h 364"/>
                <a:gd name="T30" fmla="*/ 11 w 434"/>
                <a:gd name="T31" fmla="*/ 296 h 364"/>
                <a:gd name="T32" fmla="*/ 12 w 434"/>
                <a:gd name="T33" fmla="*/ 274 h 364"/>
                <a:gd name="T34" fmla="*/ 12 w 434"/>
                <a:gd name="T35" fmla="*/ 267 h 364"/>
                <a:gd name="T36" fmla="*/ 14 w 434"/>
                <a:gd name="T37" fmla="*/ 271 h 364"/>
                <a:gd name="T38" fmla="*/ 15 w 434"/>
                <a:gd name="T39" fmla="*/ 265 h 364"/>
                <a:gd name="T40" fmla="*/ 16 w 434"/>
                <a:gd name="T41" fmla="*/ 256 h 364"/>
                <a:gd name="T42" fmla="*/ 16 w 434"/>
                <a:gd name="T43" fmla="*/ 231 h 364"/>
                <a:gd name="T44" fmla="*/ 17 w 434"/>
                <a:gd name="T45" fmla="*/ 211 h 364"/>
                <a:gd name="T46" fmla="*/ 18 w 434"/>
                <a:gd name="T47" fmla="*/ 209 h 364"/>
                <a:gd name="T48" fmla="*/ 20 w 434"/>
                <a:gd name="T49" fmla="*/ 185 h 364"/>
                <a:gd name="T50" fmla="*/ 20 w 434"/>
                <a:gd name="T51" fmla="*/ 172 h 364"/>
                <a:gd name="T52" fmla="*/ 21 w 434"/>
                <a:gd name="T53" fmla="*/ 161 h 364"/>
                <a:gd name="T54" fmla="*/ 23 w 434"/>
                <a:gd name="T55" fmla="*/ 139 h 364"/>
                <a:gd name="T56" fmla="*/ 23 w 434"/>
                <a:gd name="T57" fmla="*/ 130 h 364"/>
                <a:gd name="T58" fmla="*/ 25 w 434"/>
                <a:gd name="T59" fmla="*/ 132 h 364"/>
                <a:gd name="T60" fmla="*/ 26 w 434"/>
                <a:gd name="T61" fmla="*/ 144 h 364"/>
                <a:gd name="T62" fmla="*/ 28 w 434"/>
                <a:gd name="T63" fmla="*/ 142 h 364"/>
                <a:gd name="T64" fmla="*/ 29 w 434"/>
                <a:gd name="T65" fmla="*/ 158 h 364"/>
                <a:gd name="T66" fmla="*/ 29 w 434"/>
                <a:gd name="T67" fmla="*/ 190 h 364"/>
                <a:gd name="T68" fmla="*/ 30 w 434"/>
                <a:gd name="T69" fmla="*/ 182 h 364"/>
                <a:gd name="T70" fmla="*/ 31 w 434"/>
                <a:gd name="T71" fmla="*/ 160 h 364"/>
                <a:gd name="T72" fmla="*/ 31 w 434"/>
                <a:gd name="T73" fmla="*/ 155 h 364"/>
                <a:gd name="T74" fmla="*/ 30 w 434"/>
                <a:gd name="T75" fmla="*/ 122 h 364"/>
                <a:gd name="T76" fmla="*/ 30 w 434"/>
                <a:gd name="T77" fmla="*/ 91 h 364"/>
                <a:gd name="T78" fmla="*/ 31 w 434"/>
                <a:gd name="T79" fmla="*/ 64 h 364"/>
                <a:gd name="T80" fmla="*/ 31 w 434"/>
                <a:gd name="T81" fmla="*/ 38 h 364"/>
                <a:gd name="T82" fmla="*/ 30 w 434"/>
                <a:gd name="T83" fmla="*/ 16 h 364"/>
                <a:gd name="T84" fmla="*/ 28 w 434"/>
                <a:gd name="T85" fmla="*/ 24 h 364"/>
                <a:gd name="T86" fmla="*/ 25 w 434"/>
                <a:gd name="T87" fmla="*/ 24 h 364"/>
                <a:gd name="T88" fmla="*/ 24 w 434"/>
                <a:gd name="T89" fmla="*/ 29 h 364"/>
                <a:gd name="T90" fmla="*/ 21 w 434"/>
                <a:gd name="T91" fmla="*/ 26 h 364"/>
                <a:gd name="T92" fmla="*/ 19 w 434"/>
                <a:gd name="T93" fmla="*/ 42 h 364"/>
                <a:gd name="T94" fmla="*/ 19 w 434"/>
                <a:gd name="T95" fmla="*/ 28 h 364"/>
                <a:gd name="T96" fmla="*/ 17 w 434"/>
                <a:gd name="T97" fmla="*/ 19 h 364"/>
                <a:gd name="T98" fmla="*/ 16 w 434"/>
                <a:gd name="T99" fmla="*/ 41 h 364"/>
                <a:gd name="T100" fmla="*/ 14 w 434"/>
                <a:gd name="T101" fmla="*/ 34 h 364"/>
                <a:gd name="T102" fmla="*/ 12 w 434"/>
                <a:gd name="T103" fmla="*/ 29 h 364"/>
                <a:gd name="T104" fmla="*/ 9 w 434"/>
                <a:gd name="T105" fmla="*/ 10 h 364"/>
                <a:gd name="T106" fmla="*/ 6 w 434"/>
                <a:gd name="T107" fmla="*/ 0 h 364"/>
                <a:gd name="T108" fmla="*/ 6 w 434"/>
                <a:gd name="T109" fmla="*/ 4 h 364"/>
                <a:gd name="T110" fmla="*/ 6 w 434"/>
                <a:gd name="T111" fmla="*/ 22 h 364"/>
                <a:gd name="T112" fmla="*/ 6 w 434"/>
                <a:gd name="T113" fmla="*/ 43 h 364"/>
                <a:gd name="T114" fmla="*/ 6 w 434"/>
                <a:gd name="T115" fmla="*/ 48 h 364"/>
                <a:gd name="T116" fmla="*/ 6 w 434"/>
                <a:gd name="T117" fmla="*/ 67 h 364"/>
                <a:gd name="T118" fmla="*/ 6 w 434"/>
                <a:gd name="T119" fmla="*/ 77 h 364"/>
                <a:gd name="T120" fmla="*/ 6 w 434"/>
                <a:gd name="T121" fmla="*/ 89 h 364"/>
                <a:gd name="T122" fmla="*/ 6 w 434"/>
                <a:gd name="T123" fmla="*/ 112 h 364"/>
                <a:gd name="T124" fmla="*/ 6 w 434"/>
                <a:gd name="T125" fmla="*/ 106 h 3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34"/>
                <a:gd name="T190" fmla="*/ 0 h 364"/>
                <a:gd name="T191" fmla="*/ 434 w 434"/>
                <a:gd name="T192" fmla="*/ 364 h 3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34" h="364">
                  <a:moveTo>
                    <a:pt x="2" y="107"/>
                  </a:moveTo>
                  <a:lnTo>
                    <a:pt x="0" y="115"/>
                  </a:lnTo>
                  <a:lnTo>
                    <a:pt x="0" y="121"/>
                  </a:lnTo>
                  <a:lnTo>
                    <a:pt x="2" y="128"/>
                  </a:lnTo>
                  <a:lnTo>
                    <a:pt x="3" y="136"/>
                  </a:lnTo>
                  <a:lnTo>
                    <a:pt x="5" y="146"/>
                  </a:lnTo>
                  <a:lnTo>
                    <a:pt x="7" y="150"/>
                  </a:lnTo>
                  <a:lnTo>
                    <a:pt x="5" y="157"/>
                  </a:lnTo>
                  <a:lnTo>
                    <a:pt x="9" y="160"/>
                  </a:lnTo>
                  <a:lnTo>
                    <a:pt x="9" y="165"/>
                  </a:lnTo>
                  <a:lnTo>
                    <a:pt x="7" y="170"/>
                  </a:lnTo>
                  <a:lnTo>
                    <a:pt x="4" y="176"/>
                  </a:lnTo>
                  <a:lnTo>
                    <a:pt x="7" y="184"/>
                  </a:lnTo>
                  <a:lnTo>
                    <a:pt x="9" y="200"/>
                  </a:lnTo>
                  <a:lnTo>
                    <a:pt x="12" y="209"/>
                  </a:lnTo>
                  <a:lnTo>
                    <a:pt x="14" y="220"/>
                  </a:lnTo>
                  <a:lnTo>
                    <a:pt x="20" y="238"/>
                  </a:lnTo>
                  <a:lnTo>
                    <a:pt x="20" y="253"/>
                  </a:lnTo>
                  <a:lnTo>
                    <a:pt x="25" y="263"/>
                  </a:lnTo>
                  <a:lnTo>
                    <a:pt x="26" y="285"/>
                  </a:lnTo>
                  <a:lnTo>
                    <a:pt x="28" y="297"/>
                  </a:lnTo>
                  <a:lnTo>
                    <a:pt x="28" y="307"/>
                  </a:lnTo>
                  <a:lnTo>
                    <a:pt x="31" y="318"/>
                  </a:lnTo>
                  <a:lnTo>
                    <a:pt x="35" y="328"/>
                  </a:lnTo>
                  <a:lnTo>
                    <a:pt x="39" y="339"/>
                  </a:lnTo>
                  <a:lnTo>
                    <a:pt x="44" y="350"/>
                  </a:lnTo>
                  <a:lnTo>
                    <a:pt x="47" y="355"/>
                  </a:lnTo>
                  <a:lnTo>
                    <a:pt x="50" y="351"/>
                  </a:lnTo>
                  <a:lnTo>
                    <a:pt x="60" y="359"/>
                  </a:lnTo>
                  <a:lnTo>
                    <a:pt x="62" y="363"/>
                  </a:lnTo>
                  <a:lnTo>
                    <a:pt x="67" y="364"/>
                  </a:lnTo>
                  <a:lnTo>
                    <a:pt x="73" y="357"/>
                  </a:lnTo>
                  <a:lnTo>
                    <a:pt x="81" y="361"/>
                  </a:lnTo>
                  <a:lnTo>
                    <a:pt x="80" y="351"/>
                  </a:lnTo>
                  <a:lnTo>
                    <a:pt x="88" y="339"/>
                  </a:lnTo>
                  <a:lnTo>
                    <a:pt x="88" y="331"/>
                  </a:lnTo>
                  <a:lnTo>
                    <a:pt x="83" y="323"/>
                  </a:lnTo>
                  <a:lnTo>
                    <a:pt x="75" y="313"/>
                  </a:lnTo>
                  <a:lnTo>
                    <a:pt x="80" y="304"/>
                  </a:lnTo>
                  <a:lnTo>
                    <a:pt x="89" y="302"/>
                  </a:lnTo>
                  <a:lnTo>
                    <a:pt x="94" y="295"/>
                  </a:lnTo>
                  <a:lnTo>
                    <a:pt x="102" y="297"/>
                  </a:lnTo>
                  <a:lnTo>
                    <a:pt x="111" y="301"/>
                  </a:lnTo>
                  <a:lnTo>
                    <a:pt x="123" y="306"/>
                  </a:lnTo>
                  <a:lnTo>
                    <a:pt x="126" y="295"/>
                  </a:lnTo>
                  <a:lnTo>
                    <a:pt x="133" y="296"/>
                  </a:lnTo>
                  <a:lnTo>
                    <a:pt x="139" y="286"/>
                  </a:lnTo>
                  <a:lnTo>
                    <a:pt x="143" y="296"/>
                  </a:lnTo>
                  <a:lnTo>
                    <a:pt x="150" y="293"/>
                  </a:lnTo>
                  <a:lnTo>
                    <a:pt x="153" y="280"/>
                  </a:lnTo>
                  <a:lnTo>
                    <a:pt x="151" y="274"/>
                  </a:lnTo>
                  <a:lnTo>
                    <a:pt x="151" y="261"/>
                  </a:lnTo>
                  <a:lnTo>
                    <a:pt x="157" y="260"/>
                  </a:lnTo>
                  <a:lnTo>
                    <a:pt x="158" y="267"/>
                  </a:lnTo>
                  <a:lnTo>
                    <a:pt x="165" y="274"/>
                  </a:lnTo>
                  <a:lnTo>
                    <a:pt x="176" y="272"/>
                  </a:lnTo>
                  <a:lnTo>
                    <a:pt x="183" y="271"/>
                  </a:lnTo>
                  <a:lnTo>
                    <a:pt x="195" y="276"/>
                  </a:lnTo>
                  <a:lnTo>
                    <a:pt x="204" y="273"/>
                  </a:lnTo>
                  <a:lnTo>
                    <a:pt x="205" y="265"/>
                  </a:lnTo>
                  <a:lnTo>
                    <a:pt x="207" y="256"/>
                  </a:lnTo>
                  <a:lnTo>
                    <a:pt x="214" y="253"/>
                  </a:lnTo>
                  <a:lnTo>
                    <a:pt x="220" y="256"/>
                  </a:lnTo>
                  <a:lnTo>
                    <a:pt x="224" y="252"/>
                  </a:lnTo>
                  <a:lnTo>
                    <a:pt x="226" y="245"/>
                  </a:lnTo>
                  <a:lnTo>
                    <a:pt x="221" y="231"/>
                  </a:lnTo>
                  <a:lnTo>
                    <a:pt x="229" y="227"/>
                  </a:lnTo>
                  <a:lnTo>
                    <a:pt x="236" y="220"/>
                  </a:lnTo>
                  <a:lnTo>
                    <a:pt x="238" y="211"/>
                  </a:lnTo>
                  <a:lnTo>
                    <a:pt x="243" y="202"/>
                  </a:lnTo>
                  <a:lnTo>
                    <a:pt x="250" y="205"/>
                  </a:lnTo>
                  <a:lnTo>
                    <a:pt x="258" y="209"/>
                  </a:lnTo>
                  <a:lnTo>
                    <a:pt x="264" y="200"/>
                  </a:lnTo>
                  <a:lnTo>
                    <a:pt x="268" y="193"/>
                  </a:lnTo>
                  <a:lnTo>
                    <a:pt x="277" y="185"/>
                  </a:lnTo>
                  <a:lnTo>
                    <a:pt x="282" y="183"/>
                  </a:lnTo>
                  <a:lnTo>
                    <a:pt x="285" y="178"/>
                  </a:lnTo>
                  <a:lnTo>
                    <a:pt x="278" y="172"/>
                  </a:lnTo>
                  <a:lnTo>
                    <a:pt x="276" y="167"/>
                  </a:lnTo>
                  <a:lnTo>
                    <a:pt x="286" y="165"/>
                  </a:lnTo>
                  <a:lnTo>
                    <a:pt x="293" y="161"/>
                  </a:lnTo>
                  <a:lnTo>
                    <a:pt x="299" y="158"/>
                  </a:lnTo>
                  <a:lnTo>
                    <a:pt x="304" y="152"/>
                  </a:lnTo>
                  <a:lnTo>
                    <a:pt x="306" y="139"/>
                  </a:lnTo>
                  <a:lnTo>
                    <a:pt x="304" y="131"/>
                  </a:lnTo>
                  <a:lnTo>
                    <a:pt x="308" y="126"/>
                  </a:lnTo>
                  <a:lnTo>
                    <a:pt x="317" y="130"/>
                  </a:lnTo>
                  <a:lnTo>
                    <a:pt x="326" y="134"/>
                  </a:lnTo>
                  <a:lnTo>
                    <a:pt x="331" y="128"/>
                  </a:lnTo>
                  <a:lnTo>
                    <a:pt x="335" y="132"/>
                  </a:lnTo>
                  <a:lnTo>
                    <a:pt x="346" y="137"/>
                  </a:lnTo>
                  <a:lnTo>
                    <a:pt x="348" y="145"/>
                  </a:lnTo>
                  <a:lnTo>
                    <a:pt x="356" y="144"/>
                  </a:lnTo>
                  <a:lnTo>
                    <a:pt x="363" y="147"/>
                  </a:lnTo>
                  <a:lnTo>
                    <a:pt x="367" y="144"/>
                  </a:lnTo>
                  <a:lnTo>
                    <a:pt x="374" y="142"/>
                  </a:lnTo>
                  <a:lnTo>
                    <a:pt x="380" y="139"/>
                  </a:lnTo>
                  <a:lnTo>
                    <a:pt x="389" y="145"/>
                  </a:lnTo>
                  <a:lnTo>
                    <a:pt x="391" y="158"/>
                  </a:lnTo>
                  <a:lnTo>
                    <a:pt x="388" y="174"/>
                  </a:lnTo>
                  <a:lnTo>
                    <a:pt x="392" y="182"/>
                  </a:lnTo>
                  <a:lnTo>
                    <a:pt x="396" y="190"/>
                  </a:lnTo>
                  <a:lnTo>
                    <a:pt x="406" y="199"/>
                  </a:lnTo>
                  <a:lnTo>
                    <a:pt x="409" y="190"/>
                  </a:lnTo>
                  <a:lnTo>
                    <a:pt x="411" y="182"/>
                  </a:lnTo>
                  <a:lnTo>
                    <a:pt x="413" y="170"/>
                  </a:lnTo>
                  <a:lnTo>
                    <a:pt x="415" y="161"/>
                  </a:lnTo>
                  <a:lnTo>
                    <a:pt x="420" y="160"/>
                  </a:lnTo>
                  <a:lnTo>
                    <a:pt x="428" y="165"/>
                  </a:lnTo>
                  <a:lnTo>
                    <a:pt x="433" y="162"/>
                  </a:lnTo>
                  <a:lnTo>
                    <a:pt x="434" y="155"/>
                  </a:lnTo>
                  <a:lnTo>
                    <a:pt x="430" y="145"/>
                  </a:lnTo>
                  <a:lnTo>
                    <a:pt x="420" y="138"/>
                  </a:lnTo>
                  <a:lnTo>
                    <a:pt x="417" y="122"/>
                  </a:lnTo>
                  <a:lnTo>
                    <a:pt x="416" y="112"/>
                  </a:lnTo>
                  <a:lnTo>
                    <a:pt x="409" y="105"/>
                  </a:lnTo>
                  <a:lnTo>
                    <a:pt x="416" y="91"/>
                  </a:lnTo>
                  <a:lnTo>
                    <a:pt x="421" y="82"/>
                  </a:lnTo>
                  <a:lnTo>
                    <a:pt x="415" y="75"/>
                  </a:lnTo>
                  <a:lnTo>
                    <a:pt x="421" y="64"/>
                  </a:lnTo>
                  <a:lnTo>
                    <a:pt x="418" y="55"/>
                  </a:lnTo>
                  <a:lnTo>
                    <a:pt x="423" y="46"/>
                  </a:lnTo>
                  <a:lnTo>
                    <a:pt x="428" y="38"/>
                  </a:lnTo>
                  <a:lnTo>
                    <a:pt x="422" y="32"/>
                  </a:lnTo>
                  <a:lnTo>
                    <a:pt x="415" y="24"/>
                  </a:lnTo>
                  <a:lnTo>
                    <a:pt x="410" y="16"/>
                  </a:lnTo>
                  <a:lnTo>
                    <a:pt x="396" y="14"/>
                  </a:lnTo>
                  <a:lnTo>
                    <a:pt x="388" y="15"/>
                  </a:lnTo>
                  <a:lnTo>
                    <a:pt x="375" y="24"/>
                  </a:lnTo>
                  <a:lnTo>
                    <a:pt x="368" y="20"/>
                  </a:lnTo>
                  <a:lnTo>
                    <a:pt x="360" y="24"/>
                  </a:lnTo>
                  <a:lnTo>
                    <a:pt x="340" y="24"/>
                  </a:lnTo>
                  <a:lnTo>
                    <a:pt x="341" y="33"/>
                  </a:lnTo>
                  <a:lnTo>
                    <a:pt x="331" y="29"/>
                  </a:lnTo>
                  <a:lnTo>
                    <a:pt x="323" y="29"/>
                  </a:lnTo>
                  <a:lnTo>
                    <a:pt x="311" y="32"/>
                  </a:lnTo>
                  <a:lnTo>
                    <a:pt x="308" y="26"/>
                  </a:lnTo>
                  <a:lnTo>
                    <a:pt x="293" y="26"/>
                  </a:lnTo>
                  <a:lnTo>
                    <a:pt x="285" y="34"/>
                  </a:lnTo>
                  <a:lnTo>
                    <a:pt x="279" y="41"/>
                  </a:lnTo>
                  <a:lnTo>
                    <a:pt x="270" y="42"/>
                  </a:lnTo>
                  <a:lnTo>
                    <a:pt x="261" y="39"/>
                  </a:lnTo>
                  <a:lnTo>
                    <a:pt x="250" y="36"/>
                  </a:lnTo>
                  <a:lnTo>
                    <a:pt x="261" y="28"/>
                  </a:lnTo>
                  <a:lnTo>
                    <a:pt x="256" y="15"/>
                  </a:lnTo>
                  <a:lnTo>
                    <a:pt x="240" y="13"/>
                  </a:lnTo>
                  <a:lnTo>
                    <a:pt x="229" y="19"/>
                  </a:lnTo>
                  <a:lnTo>
                    <a:pt x="222" y="24"/>
                  </a:lnTo>
                  <a:lnTo>
                    <a:pt x="222" y="34"/>
                  </a:lnTo>
                  <a:lnTo>
                    <a:pt x="217" y="41"/>
                  </a:lnTo>
                  <a:lnTo>
                    <a:pt x="202" y="50"/>
                  </a:lnTo>
                  <a:lnTo>
                    <a:pt x="191" y="42"/>
                  </a:lnTo>
                  <a:lnTo>
                    <a:pt x="189" y="34"/>
                  </a:lnTo>
                  <a:lnTo>
                    <a:pt x="182" y="26"/>
                  </a:lnTo>
                  <a:lnTo>
                    <a:pt x="172" y="29"/>
                  </a:lnTo>
                  <a:lnTo>
                    <a:pt x="158" y="29"/>
                  </a:lnTo>
                  <a:lnTo>
                    <a:pt x="145" y="28"/>
                  </a:lnTo>
                  <a:lnTo>
                    <a:pt x="138" y="20"/>
                  </a:lnTo>
                  <a:lnTo>
                    <a:pt x="121" y="10"/>
                  </a:lnTo>
                  <a:lnTo>
                    <a:pt x="105" y="8"/>
                  </a:lnTo>
                  <a:lnTo>
                    <a:pt x="102" y="1"/>
                  </a:lnTo>
                  <a:lnTo>
                    <a:pt x="89" y="0"/>
                  </a:lnTo>
                  <a:lnTo>
                    <a:pt x="83" y="3"/>
                  </a:lnTo>
                  <a:lnTo>
                    <a:pt x="73" y="4"/>
                  </a:lnTo>
                  <a:lnTo>
                    <a:pt x="69" y="4"/>
                  </a:lnTo>
                  <a:lnTo>
                    <a:pt x="71" y="10"/>
                  </a:lnTo>
                  <a:lnTo>
                    <a:pt x="71" y="16"/>
                  </a:lnTo>
                  <a:lnTo>
                    <a:pt x="65" y="22"/>
                  </a:lnTo>
                  <a:lnTo>
                    <a:pt x="71" y="28"/>
                  </a:lnTo>
                  <a:lnTo>
                    <a:pt x="75" y="34"/>
                  </a:lnTo>
                  <a:lnTo>
                    <a:pt x="72" y="43"/>
                  </a:lnTo>
                  <a:lnTo>
                    <a:pt x="63" y="45"/>
                  </a:lnTo>
                  <a:lnTo>
                    <a:pt x="55" y="47"/>
                  </a:lnTo>
                  <a:lnTo>
                    <a:pt x="50" y="48"/>
                  </a:lnTo>
                  <a:lnTo>
                    <a:pt x="58" y="55"/>
                  </a:lnTo>
                  <a:lnTo>
                    <a:pt x="71" y="62"/>
                  </a:lnTo>
                  <a:lnTo>
                    <a:pt x="72" y="67"/>
                  </a:lnTo>
                  <a:lnTo>
                    <a:pt x="69" y="79"/>
                  </a:lnTo>
                  <a:lnTo>
                    <a:pt x="64" y="83"/>
                  </a:lnTo>
                  <a:lnTo>
                    <a:pt x="59" y="77"/>
                  </a:lnTo>
                  <a:lnTo>
                    <a:pt x="47" y="74"/>
                  </a:lnTo>
                  <a:lnTo>
                    <a:pt x="50" y="82"/>
                  </a:lnTo>
                  <a:lnTo>
                    <a:pt x="47" y="89"/>
                  </a:lnTo>
                  <a:lnTo>
                    <a:pt x="39" y="95"/>
                  </a:lnTo>
                  <a:lnTo>
                    <a:pt x="35" y="103"/>
                  </a:lnTo>
                  <a:lnTo>
                    <a:pt x="31" y="112"/>
                  </a:lnTo>
                  <a:lnTo>
                    <a:pt x="20" y="106"/>
                  </a:lnTo>
                  <a:lnTo>
                    <a:pt x="14" y="106"/>
                  </a:lnTo>
                  <a:lnTo>
                    <a:pt x="7" y="106"/>
                  </a:lnTo>
                  <a:lnTo>
                    <a:pt x="2" y="107"/>
                  </a:lnTo>
                  <a:close/>
                </a:path>
              </a:pathLst>
            </a:custGeom>
            <a:solidFill>
              <a:srgbClr val="FFCC00"/>
            </a:solidFill>
            <a:ln w="9525">
              <a:noFill/>
              <a:round/>
              <a:headEnd/>
              <a:tailEnd/>
            </a:ln>
          </p:spPr>
          <p:txBody>
            <a:bodyPr/>
            <a:lstStyle/>
            <a:p>
              <a:endParaRPr lang="en-US"/>
            </a:p>
          </p:txBody>
        </p:sp>
        <p:sp>
          <p:nvSpPr>
            <p:cNvPr id="44078" name="Freeform 56"/>
            <p:cNvSpPr>
              <a:spLocks/>
            </p:cNvSpPr>
            <p:nvPr/>
          </p:nvSpPr>
          <p:spPr bwMode="auto">
            <a:xfrm>
              <a:off x="4608" y="2547"/>
              <a:ext cx="132" cy="263"/>
            </a:xfrm>
            <a:custGeom>
              <a:avLst/>
              <a:gdLst>
                <a:gd name="T0" fmla="*/ 6 w 143"/>
                <a:gd name="T1" fmla="*/ 0 h 263"/>
                <a:gd name="T2" fmla="*/ 6 w 143"/>
                <a:gd name="T3" fmla="*/ 9 h 263"/>
                <a:gd name="T4" fmla="*/ 6 w 143"/>
                <a:gd name="T5" fmla="*/ 29 h 263"/>
                <a:gd name="T6" fmla="*/ 6 w 143"/>
                <a:gd name="T7" fmla="*/ 41 h 263"/>
                <a:gd name="T8" fmla="*/ 6 w 143"/>
                <a:gd name="T9" fmla="*/ 56 h 263"/>
                <a:gd name="T10" fmla="*/ 6 w 143"/>
                <a:gd name="T11" fmla="*/ 65 h 263"/>
                <a:gd name="T12" fmla="*/ 6 w 143"/>
                <a:gd name="T13" fmla="*/ 75 h 263"/>
                <a:gd name="T14" fmla="*/ 6 w 143"/>
                <a:gd name="T15" fmla="*/ 80 h 263"/>
                <a:gd name="T16" fmla="*/ 6 w 143"/>
                <a:gd name="T17" fmla="*/ 89 h 263"/>
                <a:gd name="T18" fmla="*/ 6 w 143"/>
                <a:gd name="T19" fmla="*/ 106 h 263"/>
                <a:gd name="T20" fmla="*/ 6 w 143"/>
                <a:gd name="T21" fmla="*/ 115 h 263"/>
                <a:gd name="T22" fmla="*/ 7 w 143"/>
                <a:gd name="T23" fmla="*/ 128 h 263"/>
                <a:gd name="T24" fmla="*/ 7 w 143"/>
                <a:gd name="T25" fmla="*/ 141 h 263"/>
                <a:gd name="T26" fmla="*/ 9 w 143"/>
                <a:gd name="T27" fmla="*/ 146 h 263"/>
                <a:gd name="T28" fmla="*/ 9 w 143"/>
                <a:gd name="T29" fmla="*/ 169 h 263"/>
                <a:gd name="T30" fmla="*/ 9 w 143"/>
                <a:gd name="T31" fmla="*/ 190 h 263"/>
                <a:gd name="T32" fmla="*/ 10 w 143"/>
                <a:gd name="T33" fmla="*/ 209 h 263"/>
                <a:gd name="T34" fmla="*/ 9 w 143"/>
                <a:gd name="T35" fmla="*/ 226 h 263"/>
                <a:gd name="T36" fmla="*/ 10 w 143"/>
                <a:gd name="T37" fmla="*/ 241 h 263"/>
                <a:gd name="T38" fmla="*/ 10 w 143"/>
                <a:gd name="T39" fmla="*/ 258 h 263"/>
                <a:gd name="T40" fmla="*/ 9 w 143"/>
                <a:gd name="T41" fmla="*/ 263 h 263"/>
                <a:gd name="T42" fmla="*/ 7 w 143"/>
                <a:gd name="T43" fmla="*/ 256 h 263"/>
                <a:gd name="T44" fmla="*/ 6 w 143"/>
                <a:gd name="T45" fmla="*/ 236 h 263"/>
                <a:gd name="T46" fmla="*/ 6 w 143"/>
                <a:gd name="T47" fmla="*/ 224 h 263"/>
                <a:gd name="T48" fmla="*/ 6 w 143"/>
                <a:gd name="T49" fmla="*/ 200 h 263"/>
                <a:gd name="T50" fmla="*/ 6 w 143"/>
                <a:gd name="T51" fmla="*/ 177 h 263"/>
                <a:gd name="T52" fmla="*/ 6 w 143"/>
                <a:gd name="T53" fmla="*/ 158 h 263"/>
                <a:gd name="T54" fmla="*/ 6 w 143"/>
                <a:gd name="T55" fmla="*/ 145 h 263"/>
                <a:gd name="T56" fmla="*/ 6 w 143"/>
                <a:gd name="T57" fmla="*/ 133 h 263"/>
                <a:gd name="T58" fmla="*/ 6 w 143"/>
                <a:gd name="T59" fmla="*/ 122 h 263"/>
                <a:gd name="T60" fmla="*/ 6 w 143"/>
                <a:gd name="T61" fmla="*/ 110 h 263"/>
                <a:gd name="T62" fmla="*/ 6 w 143"/>
                <a:gd name="T63" fmla="*/ 110 h 263"/>
                <a:gd name="T64" fmla="*/ 6 w 143"/>
                <a:gd name="T65" fmla="*/ 103 h 263"/>
                <a:gd name="T66" fmla="*/ 6 w 143"/>
                <a:gd name="T67" fmla="*/ 86 h 263"/>
                <a:gd name="T68" fmla="*/ 6 w 143"/>
                <a:gd name="T69" fmla="*/ 67 h 263"/>
                <a:gd name="T70" fmla="*/ 6 w 143"/>
                <a:gd name="T71" fmla="*/ 57 h 263"/>
                <a:gd name="T72" fmla="*/ 6 w 143"/>
                <a:gd name="T73" fmla="*/ 43 h 263"/>
                <a:gd name="T74" fmla="*/ 6 w 143"/>
                <a:gd name="T75" fmla="*/ 25 h 263"/>
                <a:gd name="T76" fmla="*/ 0 w 143"/>
                <a:gd name="T77" fmla="*/ 6 h 2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3"/>
                <a:gd name="T118" fmla="*/ 0 h 263"/>
                <a:gd name="T119" fmla="*/ 143 w 143"/>
                <a:gd name="T120" fmla="*/ 263 h 2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3" h="263">
                  <a:moveTo>
                    <a:pt x="0" y="2"/>
                  </a:moveTo>
                  <a:lnTo>
                    <a:pt x="7" y="0"/>
                  </a:lnTo>
                  <a:lnTo>
                    <a:pt x="13" y="6"/>
                  </a:lnTo>
                  <a:lnTo>
                    <a:pt x="21" y="9"/>
                  </a:lnTo>
                  <a:lnTo>
                    <a:pt x="25" y="19"/>
                  </a:lnTo>
                  <a:lnTo>
                    <a:pt x="28" y="29"/>
                  </a:lnTo>
                  <a:lnTo>
                    <a:pt x="36" y="35"/>
                  </a:lnTo>
                  <a:lnTo>
                    <a:pt x="43" y="41"/>
                  </a:lnTo>
                  <a:lnTo>
                    <a:pt x="52" y="47"/>
                  </a:lnTo>
                  <a:lnTo>
                    <a:pt x="63" y="56"/>
                  </a:lnTo>
                  <a:lnTo>
                    <a:pt x="70" y="58"/>
                  </a:lnTo>
                  <a:lnTo>
                    <a:pt x="76" y="65"/>
                  </a:lnTo>
                  <a:lnTo>
                    <a:pt x="84" y="72"/>
                  </a:lnTo>
                  <a:lnTo>
                    <a:pt x="84" y="75"/>
                  </a:lnTo>
                  <a:lnTo>
                    <a:pt x="86" y="78"/>
                  </a:lnTo>
                  <a:lnTo>
                    <a:pt x="78" y="80"/>
                  </a:lnTo>
                  <a:lnTo>
                    <a:pt x="90" y="86"/>
                  </a:lnTo>
                  <a:lnTo>
                    <a:pt x="97" y="89"/>
                  </a:lnTo>
                  <a:lnTo>
                    <a:pt x="100" y="96"/>
                  </a:lnTo>
                  <a:lnTo>
                    <a:pt x="97" y="106"/>
                  </a:lnTo>
                  <a:lnTo>
                    <a:pt x="102" y="112"/>
                  </a:lnTo>
                  <a:lnTo>
                    <a:pt x="103" y="115"/>
                  </a:lnTo>
                  <a:lnTo>
                    <a:pt x="110" y="119"/>
                  </a:lnTo>
                  <a:lnTo>
                    <a:pt x="110" y="128"/>
                  </a:lnTo>
                  <a:lnTo>
                    <a:pt x="105" y="135"/>
                  </a:lnTo>
                  <a:lnTo>
                    <a:pt x="106" y="141"/>
                  </a:lnTo>
                  <a:lnTo>
                    <a:pt x="115" y="155"/>
                  </a:lnTo>
                  <a:lnTo>
                    <a:pt x="124" y="146"/>
                  </a:lnTo>
                  <a:lnTo>
                    <a:pt x="131" y="153"/>
                  </a:lnTo>
                  <a:lnTo>
                    <a:pt x="129" y="169"/>
                  </a:lnTo>
                  <a:lnTo>
                    <a:pt x="125" y="178"/>
                  </a:lnTo>
                  <a:lnTo>
                    <a:pt x="128" y="190"/>
                  </a:lnTo>
                  <a:lnTo>
                    <a:pt x="135" y="195"/>
                  </a:lnTo>
                  <a:lnTo>
                    <a:pt x="133" y="209"/>
                  </a:lnTo>
                  <a:lnTo>
                    <a:pt x="125" y="218"/>
                  </a:lnTo>
                  <a:lnTo>
                    <a:pt x="126" y="226"/>
                  </a:lnTo>
                  <a:lnTo>
                    <a:pt x="130" y="234"/>
                  </a:lnTo>
                  <a:lnTo>
                    <a:pt x="137" y="241"/>
                  </a:lnTo>
                  <a:lnTo>
                    <a:pt x="143" y="246"/>
                  </a:lnTo>
                  <a:lnTo>
                    <a:pt x="142" y="258"/>
                  </a:lnTo>
                  <a:lnTo>
                    <a:pt x="134" y="261"/>
                  </a:lnTo>
                  <a:lnTo>
                    <a:pt x="127" y="263"/>
                  </a:lnTo>
                  <a:lnTo>
                    <a:pt x="118" y="263"/>
                  </a:lnTo>
                  <a:lnTo>
                    <a:pt x="112" y="256"/>
                  </a:lnTo>
                  <a:lnTo>
                    <a:pt x="104" y="246"/>
                  </a:lnTo>
                  <a:lnTo>
                    <a:pt x="97" y="236"/>
                  </a:lnTo>
                  <a:lnTo>
                    <a:pt x="93" y="229"/>
                  </a:lnTo>
                  <a:lnTo>
                    <a:pt x="86" y="224"/>
                  </a:lnTo>
                  <a:lnTo>
                    <a:pt x="85" y="214"/>
                  </a:lnTo>
                  <a:lnTo>
                    <a:pt x="77" y="200"/>
                  </a:lnTo>
                  <a:lnTo>
                    <a:pt x="72" y="185"/>
                  </a:lnTo>
                  <a:lnTo>
                    <a:pt x="71" y="177"/>
                  </a:lnTo>
                  <a:lnTo>
                    <a:pt x="74" y="167"/>
                  </a:lnTo>
                  <a:lnTo>
                    <a:pt x="69" y="158"/>
                  </a:lnTo>
                  <a:lnTo>
                    <a:pt x="66" y="151"/>
                  </a:lnTo>
                  <a:lnTo>
                    <a:pt x="61" y="145"/>
                  </a:lnTo>
                  <a:lnTo>
                    <a:pt x="62" y="136"/>
                  </a:lnTo>
                  <a:lnTo>
                    <a:pt x="69" y="133"/>
                  </a:lnTo>
                  <a:lnTo>
                    <a:pt x="63" y="128"/>
                  </a:lnTo>
                  <a:lnTo>
                    <a:pt x="52" y="122"/>
                  </a:lnTo>
                  <a:lnTo>
                    <a:pt x="52" y="114"/>
                  </a:lnTo>
                  <a:lnTo>
                    <a:pt x="59" y="110"/>
                  </a:lnTo>
                  <a:lnTo>
                    <a:pt x="64" y="114"/>
                  </a:lnTo>
                  <a:lnTo>
                    <a:pt x="68" y="110"/>
                  </a:lnTo>
                  <a:lnTo>
                    <a:pt x="65" y="110"/>
                  </a:lnTo>
                  <a:lnTo>
                    <a:pt x="55" y="103"/>
                  </a:lnTo>
                  <a:lnTo>
                    <a:pt x="48" y="96"/>
                  </a:lnTo>
                  <a:lnTo>
                    <a:pt x="48" y="86"/>
                  </a:lnTo>
                  <a:lnTo>
                    <a:pt x="38" y="76"/>
                  </a:lnTo>
                  <a:lnTo>
                    <a:pt x="34" y="67"/>
                  </a:lnTo>
                  <a:lnTo>
                    <a:pt x="30" y="60"/>
                  </a:lnTo>
                  <a:lnTo>
                    <a:pt x="23" y="57"/>
                  </a:lnTo>
                  <a:lnTo>
                    <a:pt x="19" y="51"/>
                  </a:lnTo>
                  <a:lnTo>
                    <a:pt x="19" y="43"/>
                  </a:lnTo>
                  <a:lnTo>
                    <a:pt x="13" y="37"/>
                  </a:lnTo>
                  <a:lnTo>
                    <a:pt x="8" y="25"/>
                  </a:lnTo>
                  <a:lnTo>
                    <a:pt x="5" y="16"/>
                  </a:lnTo>
                  <a:lnTo>
                    <a:pt x="0" y="6"/>
                  </a:lnTo>
                  <a:lnTo>
                    <a:pt x="0" y="2"/>
                  </a:lnTo>
                  <a:close/>
                </a:path>
              </a:pathLst>
            </a:custGeom>
            <a:solidFill>
              <a:srgbClr val="FFCC00"/>
            </a:solidFill>
            <a:ln w="9525">
              <a:noFill/>
              <a:round/>
              <a:headEnd/>
              <a:tailEnd/>
            </a:ln>
          </p:spPr>
          <p:txBody>
            <a:bodyPr/>
            <a:lstStyle/>
            <a:p>
              <a:endParaRPr lang="en-US"/>
            </a:p>
          </p:txBody>
        </p:sp>
        <p:sp>
          <p:nvSpPr>
            <p:cNvPr id="44079" name="Freeform 57"/>
            <p:cNvSpPr>
              <a:spLocks/>
            </p:cNvSpPr>
            <p:nvPr/>
          </p:nvSpPr>
          <p:spPr bwMode="auto">
            <a:xfrm>
              <a:off x="4681" y="2507"/>
              <a:ext cx="200" cy="313"/>
            </a:xfrm>
            <a:custGeom>
              <a:avLst/>
              <a:gdLst>
                <a:gd name="T0" fmla="*/ 6 w 217"/>
                <a:gd name="T1" fmla="*/ 110 h 313"/>
                <a:gd name="T2" fmla="*/ 6 w 217"/>
                <a:gd name="T3" fmla="*/ 117 h 313"/>
                <a:gd name="T4" fmla="*/ 6 w 217"/>
                <a:gd name="T5" fmla="*/ 108 h 313"/>
                <a:gd name="T6" fmla="*/ 6 w 217"/>
                <a:gd name="T7" fmla="*/ 103 h 313"/>
                <a:gd name="T8" fmla="*/ 6 w 217"/>
                <a:gd name="T9" fmla="*/ 97 h 313"/>
                <a:gd name="T10" fmla="*/ 6 w 217"/>
                <a:gd name="T11" fmla="*/ 82 h 313"/>
                <a:gd name="T12" fmla="*/ 6 w 217"/>
                <a:gd name="T13" fmla="*/ 75 h 313"/>
                <a:gd name="T14" fmla="*/ 6 w 217"/>
                <a:gd name="T15" fmla="*/ 72 h 313"/>
                <a:gd name="T16" fmla="*/ 6 w 217"/>
                <a:gd name="T17" fmla="*/ 56 h 313"/>
                <a:gd name="T18" fmla="*/ 6 w 217"/>
                <a:gd name="T19" fmla="*/ 42 h 313"/>
                <a:gd name="T20" fmla="*/ 6 w 217"/>
                <a:gd name="T21" fmla="*/ 42 h 313"/>
                <a:gd name="T22" fmla="*/ 8 w 217"/>
                <a:gd name="T23" fmla="*/ 51 h 313"/>
                <a:gd name="T24" fmla="*/ 9 w 217"/>
                <a:gd name="T25" fmla="*/ 42 h 313"/>
                <a:gd name="T26" fmla="*/ 10 w 217"/>
                <a:gd name="T27" fmla="*/ 33 h 313"/>
                <a:gd name="T28" fmla="*/ 11 w 217"/>
                <a:gd name="T29" fmla="*/ 29 h 313"/>
                <a:gd name="T30" fmla="*/ 13 w 217"/>
                <a:gd name="T31" fmla="*/ 24 h 313"/>
                <a:gd name="T32" fmla="*/ 14 w 217"/>
                <a:gd name="T33" fmla="*/ 24 h 313"/>
                <a:gd name="T34" fmla="*/ 14 w 217"/>
                <a:gd name="T35" fmla="*/ 22 h 313"/>
                <a:gd name="T36" fmla="*/ 15 w 217"/>
                <a:gd name="T37" fmla="*/ 4 h 313"/>
                <a:gd name="T38" fmla="*/ 15 w 217"/>
                <a:gd name="T39" fmla="*/ 8 h 313"/>
                <a:gd name="T40" fmla="*/ 16 w 217"/>
                <a:gd name="T41" fmla="*/ 22 h 313"/>
                <a:gd name="T42" fmla="*/ 15 w 217"/>
                <a:gd name="T43" fmla="*/ 38 h 313"/>
                <a:gd name="T44" fmla="*/ 15 w 217"/>
                <a:gd name="T45" fmla="*/ 64 h 313"/>
                <a:gd name="T46" fmla="*/ 14 w 217"/>
                <a:gd name="T47" fmla="*/ 88 h 313"/>
                <a:gd name="T48" fmla="*/ 14 w 217"/>
                <a:gd name="T49" fmla="*/ 110 h 313"/>
                <a:gd name="T50" fmla="*/ 14 w 217"/>
                <a:gd name="T51" fmla="*/ 138 h 313"/>
                <a:gd name="T52" fmla="*/ 14 w 217"/>
                <a:gd name="T53" fmla="*/ 167 h 313"/>
                <a:gd name="T54" fmla="*/ 14 w 217"/>
                <a:gd name="T55" fmla="*/ 185 h 313"/>
                <a:gd name="T56" fmla="*/ 14 w 217"/>
                <a:gd name="T57" fmla="*/ 189 h 313"/>
                <a:gd name="T58" fmla="*/ 12 w 217"/>
                <a:gd name="T59" fmla="*/ 181 h 313"/>
                <a:gd name="T60" fmla="*/ 11 w 217"/>
                <a:gd name="T61" fmla="*/ 198 h 313"/>
                <a:gd name="T62" fmla="*/ 10 w 217"/>
                <a:gd name="T63" fmla="*/ 216 h 313"/>
                <a:gd name="T64" fmla="*/ 11 w 217"/>
                <a:gd name="T65" fmla="*/ 238 h 313"/>
                <a:gd name="T66" fmla="*/ 12 w 217"/>
                <a:gd name="T67" fmla="*/ 245 h 313"/>
                <a:gd name="T68" fmla="*/ 13 w 217"/>
                <a:gd name="T69" fmla="*/ 249 h 313"/>
                <a:gd name="T70" fmla="*/ 10 w 217"/>
                <a:gd name="T71" fmla="*/ 253 h 313"/>
                <a:gd name="T72" fmla="*/ 8 w 217"/>
                <a:gd name="T73" fmla="*/ 255 h 313"/>
                <a:gd name="T74" fmla="*/ 7 w 217"/>
                <a:gd name="T75" fmla="*/ 262 h 313"/>
                <a:gd name="T76" fmla="*/ 6 w 217"/>
                <a:gd name="T77" fmla="*/ 270 h 313"/>
                <a:gd name="T78" fmla="*/ 6 w 217"/>
                <a:gd name="T79" fmla="*/ 278 h 313"/>
                <a:gd name="T80" fmla="*/ 6 w 217"/>
                <a:gd name="T81" fmla="*/ 293 h 313"/>
                <a:gd name="T82" fmla="*/ 6 w 217"/>
                <a:gd name="T83" fmla="*/ 306 h 313"/>
                <a:gd name="T84" fmla="*/ 6 w 217"/>
                <a:gd name="T85" fmla="*/ 313 h 313"/>
                <a:gd name="T86" fmla="*/ 6 w 217"/>
                <a:gd name="T87" fmla="*/ 310 h 313"/>
                <a:gd name="T88" fmla="*/ 6 w 217"/>
                <a:gd name="T89" fmla="*/ 298 h 313"/>
                <a:gd name="T90" fmla="*/ 6 w 217"/>
                <a:gd name="T91" fmla="*/ 282 h 313"/>
                <a:gd name="T92" fmla="*/ 6 w 217"/>
                <a:gd name="T93" fmla="*/ 268 h 313"/>
                <a:gd name="T94" fmla="*/ 6 w 217"/>
                <a:gd name="T95" fmla="*/ 253 h 313"/>
                <a:gd name="T96" fmla="*/ 6 w 217"/>
                <a:gd name="T97" fmla="*/ 239 h 313"/>
                <a:gd name="T98" fmla="*/ 6 w 217"/>
                <a:gd name="T99" fmla="*/ 230 h 313"/>
                <a:gd name="T100" fmla="*/ 6 w 217"/>
                <a:gd name="T101" fmla="*/ 213 h 313"/>
                <a:gd name="T102" fmla="*/ 6 w 217"/>
                <a:gd name="T103" fmla="*/ 192 h 313"/>
                <a:gd name="T104" fmla="*/ 6 w 217"/>
                <a:gd name="T105" fmla="*/ 196 h 313"/>
                <a:gd name="T106" fmla="*/ 6 w 217"/>
                <a:gd name="T107" fmla="*/ 175 h 313"/>
                <a:gd name="T108" fmla="*/ 6 w 217"/>
                <a:gd name="T109" fmla="*/ 158 h 313"/>
                <a:gd name="T110" fmla="*/ 6 w 217"/>
                <a:gd name="T111" fmla="*/ 144 h 313"/>
                <a:gd name="T112" fmla="*/ 6 w 217"/>
                <a:gd name="T113" fmla="*/ 128 h 313"/>
                <a:gd name="T114" fmla="*/ 0 w 217"/>
                <a:gd name="T115" fmla="*/ 121 h 313"/>
                <a:gd name="T116" fmla="*/ 3 w 217"/>
                <a:gd name="T117" fmla="*/ 112 h 3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7"/>
                <a:gd name="T178" fmla="*/ 0 h 313"/>
                <a:gd name="T179" fmla="*/ 217 w 217"/>
                <a:gd name="T180" fmla="*/ 313 h 3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7" h="313">
                  <a:moveTo>
                    <a:pt x="1" y="108"/>
                  </a:moveTo>
                  <a:lnTo>
                    <a:pt x="7" y="110"/>
                  </a:lnTo>
                  <a:lnTo>
                    <a:pt x="17" y="112"/>
                  </a:lnTo>
                  <a:lnTo>
                    <a:pt x="28" y="117"/>
                  </a:lnTo>
                  <a:lnTo>
                    <a:pt x="34" y="103"/>
                  </a:lnTo>
                  <a:lnTo>
                    <a:pt x="50" y="108"/>
                  </a:lnTo>
                  <a:lnTo>
                    <a:pt x="62" y="110"/>
                  </a:lnTo>
                  <a:lnTo>
                    <a:pt x="65" y="103"/>
                  </a:lnTo>
                  <a:lnTo>
                    <a:pt x="66" y="98"/>
                  </a:lnTo>
                  <a:lnTo>
                    <a:pt x="78" y="97"/>
                  </a:lnTo>
                  <a:lnTo>
                    <a:pt x="82" y="88"/>
                  </a:lnTo>
                  <a:lnTo>
                    <a:pt x="79" y="82"/>
                  </a:lnTo>
                  <a:lnTo>
                    <a:pt x="74" y="82"/>
                  </a:lnTo>
                  <a:lnTo>
                    <a:pt x="66" y="75"/>
                  </a:lnTo>
                  <a:lnTo>
                    <a:pt x="60" y="74"/>
                  </a:lnTo>
                  <a:lnTo>
                    <a:pt x="54" y="72"/>
                  </a:lnTo>
                  <a:lnTo>
                    <a:pt x="64" y="65"/>
                  </a:lnTo>
                  <a:lnTo>
                    <a:pt x="71" y="56"/>
                  </a:lnTo>
                  <a:lnTo>
                    <a:pt x="77" y="50"/>
                  </a:lnTo>
                  <a:lnTo>
                    <a:pt x="82" y="42"/>
                  </a:lnTo>
                  <a:lnTo>
                    <a:pt x="89" y="38"/>
                  </a:lnTo>
                  <a:lnTo>
                    <a:pt x="98" y="42"/>
                  </a:lnTo>
                  <a:lnTo>
                    <a:pt x="105" y="46"/>
                  </a:lnTo>
                  <a:lnTo>
                    <a:pt x="114" y="51"/>
                  </a:lnTo>
                  <a:lnTo>
                    <a:pt x="121" y="47"/>
                  </a:lnTo>
                  <a:lnTo>
                    <a:pt x="126" y="42"/>
                  </a:lnTo>
                  <a:lnTo>
                    <a:pt x="126" y="35"/>
                  </a:lnTo>
                  <a:lnTo>
                    <a:pt x="136" y="33"/>
                  </a:lnTo>
                  <a:lnTo>
                    <a:pt x="145" y="29"/>
                  </a:lnTo>
                  <a:lnTo>
                    <a:pt x="155" y="29"/>
                  </a:lnTo>
                  <a:lnTo>
                    <a:pt x="165" y="27"/>
                  </a:lnTo>
                  <a:lnTo>
                    <a:pt x="170" y="24"/>
                  </a:lnTo>
                  <a:lnTo>
                    <a:pt x="177" y="24"/>
                  </a:lnTo>
                  <a:lnTo>
                    <a:pt x="185" y="24"/>
                  </a:lnTo>
                  <a:lnTo>
                    <a:pt x="191" y="22"/>
                  </a:lnTo>
                  <a:lnTo>
                    <a:pt x="199" y="22"/>
                  </a:lnTo>
                  <a:lnTo>
                    <a:pt x="202" y="15"/>
                  </a:lnTo>
                  <a:lnTo>
                    <a:pt x="208" y="4"/>
                  </a:lnTo>
                  <a:lnTo>
                    <a:pt x="212" y="0"/>
                  </a:lnTo>
                  <a:lnTo>
                    <a:pt x="215" y="8"/>
                  </a:lnTo>
                  <a:lnTo>
                    <a:pt x="217" y="16"/>
                  </a:lnTo>
                  <a:lnTo>
                    <a:pt x="217" y="22"/>
                  </a:lnTo>
                  <a:lnTo>
                    <a:pt x="215" y="31"/>
                  </a:lnTo>
                  <a:lnTo>
                    <a:pt x="211" y="38"/>
                  </a:lnTo>
                  <a:lnTo>
                    <a:pt x="206" y="51"/>
                  </a:lnTo>
                  <a:lnTo>
                    <a:pt x="200" y="64"/>
                  </a:lnTo>
                  <a:lnTo>
                    <a:pt x="198" y="77"/>
                  </a:lnTo>
                  <a:lnTo>
                    <a:pt x="191" y="88"/>
                  </a:lnTo>
                  <a:lnTo>
                    <a:pt x="187" y="98"/>
                  </a:lnTo>
                  <a:lnTo>
                    <a:pt x="188" y="110"/>
                  </a:lnTo>
                  <a:lnTo>
                    <a:pt x="190" y="125"/>
                  </a:lnTo>
                  <a:lnTo>
                    <a:pt x="192" y="138"/>
                  </a:lnTo>
                  <a:lnTo>
                    <a:pt x="194" y="155"/>
                  </a:lnTo>
                  <a:lnTo>
                    <a:pt x="192" y="167"/>
                  </a:lnTo>
                  <a:lnTo>
                    <a:pt x="191" y="175"/>
                  </a:lnTo>
                  <a:lnTo>
                    <a:pt x="193" y="185"/>
                  </a:lnTo>
                  <a:lnTo>
                    <a:pt x="193" y="191"/>
                  </a:lnTo>
                  <a:lnTo>
                    <a:pt x="185" y="189"/>
                  </a:lnTo>
                  <a:lnTo>
                    <a:pt x="176" y="183"/>
                  </a:lnTo>
                  <a:lnTo>
                    <a:pt x="163" y="181"/>
                  </a:lnTo>
                  <a:lnTo>
                    <a:pt x="159" y="186"/>
                  </a:lnTo>
                  <a:lnTo>
                    <a:pt x="154" y="198"/>
                  </a:lnTo>
                  <a:lnTo>
                    <a:pt x="150" y="208"/>
                  </a:lnTo>
                  <a:lnTo>
                    <a:pt x="144" y="216"/>
                  </a:lnTo>
                  <a:lnTo>
                    <a:pt x="141" y="231"/>
                  </a:lnTo>
                  <a:lnTo>
                    <a:pt x="146" y="238"/>
                  </a:lnTo>
                  <a:lnTo>
                    <a:pt x="153" y="243"/>
                  </a:lnTo>
                  <a:lnTo>
                    <a:pt x="158" y="245"/>
                  </a:lnTo>
                  <a:lnTo>
                    <a:pt x="163" y="244"/>
                  </a:lnTo>
                  <a:lnTo>
                    <a:pt x="170" y="249"/>
                  </a:lnTo>
                  <a:lnTo>
                    <a:pt x="149" y="249"/>
                  </a:lnTo>
                  <a:lnTo>
                    <a:pt x="137" y="253"/>
                  </a:lnTo>
                  <a:lnTo>
                    <a:pt x="130" y="254"/>
                  </a:lnTo>
                  <a:lnTo>
                    <a:pt x="121" y="255"/>
                  </a:lnTo>
                  <a:lnTo>
                    <a:pt x="114" y="257"/>
                  </a:lnTo>
                  <a:lnTo>
                    <a:pt x="108" y="262"/>
                  </a:lnTo>
                  <a:lnTo>
                    <a:pt x="101" y="264"/>
                  </a:lnTo>
                  <a:lnTo>
                    <a:pt x="98" y="270"/>
                  </a:lnTo>
                  <a:lnTo>
                    <a:pt x="104" y="273"/>
                  </a:lnTo>
                  <a:lnTo>
                    <a:pt x="100" y="278"/>
                  </a:lnTo>
                  <a:lnTo>
                    <a:pt x="103" y="289"/>
                  </a:lnTo>
                  <a:lnTo>
                    <a:pt x="99" y="293"/>
                  </a:lnTo>
                  <a:lnTo>
                    <a:pt x="93" y="298"/>
                  </a:lnTo>
                  <a:lnTo>
                    <a:pt x="79" y="306"/>
                  </a:lnTo>
                  <a:lnTo>
                    <a:pt x="74" y="309"/>
                  </a:lnTo>
                  <a:lnTo>
                    <a:pt x="68" y="313"/>
                  </a:lnTo>
                  <a:lnTo>
                    <a:pt x="57" y="313"/>
                  </a:lnTo>
                  <a:lnTo>
                    <a:pt x="50" y="310"/>
                  </a:lnTo>
                  <a:lnTo>
                    <a:pt x="45" y="302"/>
                  </a:lnTo>
                  <a:lnTo>
                    <a:pt x="62" y="298"/>
                  </a:lnTo>
                  <a:lnTo>
                    <a:pt x="62" y="290"/>
                  </a:lnTo>
                  <a:lnTo>
                    <a:pt x="59" y="282"/>
                  </a:lnTo>
                  <a:lnTo>
                    <a:pt x="51" y="274"/>
                  </a:lnTo>
                  <a:lnTo>
                    <a:pt x="45" y="268"/>
                  </a:lnTo>
                  <a:lnTo>
                    <a:pt x="45" y="258"/>
                  </a:lnTo>
                  <a:lnTo>
                    <a:pt x="48" y="253"/>
                  </a:lnTo>
                  <a:lnTo>
                    <a:pt x="52" y="247"/>
                  </a:lnTo>
                  <a:lnTo>
                    <a:pt x="54" y="239"/>
                  </a:lnTo>
                  <a:lnTo>
                    <a:pt x="55" y="232"/>
                  </a:lnTo>
                  <a:lnTo>
                    <a:pt x="50" y="230"/>
                  </a:lnTo>
                  <a:lnTo>
                    <a:pt x="44" y="219"/>
                  </a:lnTo>
                  <a:lnTo>
                    <a:pt x="47" y="213"/>
                  </a:lnTo>
                  <a:lnTo>
                    <a:pt x="50" y="201"/>
                  </a:lnTo>
                  <a:lnTo>
                    <a:pt x="51" y="192"/>
                  </a:lnTo>
                  <a:lnTo>
                    <a:pt x="43" y="184"/>
                  </a:lnTo>
                  <a:lnTo>
                    <a:pt x="35" y="196"/>
                  </a:lnTo>
                  <a:lnTo>
                    <a:pt x="27" y="181"/>
                  </a:lnTo>
                  <a:lnTo>
                    <a:pt x="26" y="175"/>
                  </a:lnTo>
                  <a:lnTo>
                    <a:pt x="30" y="169"/>
                  </a:lnTo>
                  <a:lnTo>
                    <a:pt x="30" y="158"/>
                  </a:lnTo>
                  <a:lnTo>
                    <a:pt x="20" y="152"/>
                  </a:lnTo>
                  <a:lnTo>
                    <a:pt x="17" y="144"/>
                  </a:lnTo>
                  <a:lnTo>
                    <a:pt x="22" y="136"/>
                  </a:lnTo>
                  <a:lnTo>
                    <a:pt x="18" y="128"/>
                  </a:lnTo>
                  <a:lnTo>
                    <a:pt x="10" y="124"/>
                  </a:lnTo>
                  <a:lnTo>
                    <a:pt x="0" y="121"/>
                  </a:lnTo>
                  <a:lnTo>
                    <a:pt x="10" y="120"/>
                  </a:lnTo>
                  <a:lnTo>
                    <a:pt x="3" y="112"/>
                  </a:lnTo>
                  <a:lnTo>
                    <a:pt x="1" y="108"/>
                  </a:lnTo>
                  <a:close/>
                </a:path>
              </a:pathLst>
            </a:custGeom>
            <a:solidFill>
              <a:srgbClr val="FFCC00"/>
            </a:solidFill>
            <a:ln w="9525">
              <a:noFill/>
              <a:round/>
              <a:headEnd/>
              <a:tailEnd/>
            </a:ln>
          </p:spPr>
          <p:txBody>
            <a:bodyPr/>
            <a:lstStyle/>
            <a:p>
              <a:endParaRPr lang="en-US"/>
            </a:p>
          </p:txBody>
        </p:sp>
        <p:sp>
          <p:nvSpPr>
            <p:cNvPr id="44080" name="Freeform 58"/>
            <p:cNvSpPr>
              <a:spLocks/>
            </p:cNvSpPr>
            <p:nvPr/>
          </p:nvSpPr>
          <p:spPr bwMode="auto">
            <a:xfrm>
              <a:off x="4578" y="2229"/>
              <a:ext cx="219" cy="397"/>
            </a:xfrm>
            <a:custGeom>
              <a:avLst/>
              <a:gdLst>
                <a:gd name="T0" fmla="*/ 6 w 238"/>
                <a:gd name="T1" fmla="*/ 322 h 397"/>
                <a:gd name="T2" fmla="*/ 6 w 238"/>
                <a:gd name="T3" fmla="*/ 347 h 397"/>
                <a:gd name="T4" fmla="*/ 6 w 238"/>
                <a:gd name="T5" fmla="*/ 367 h 397"/>
                <a:gd name="T6" fmla="*/ 6 w 238"/>
                <a:gd name="T7" fmla="*/ 387 h 397"/>
                <a:gd name="T8" fmla="*/ 9 w 238"/>
                <a:gd name="T9" fmla="*/ 383 h 397"/>
                <a:gd name="T10" fmla="*/ 12 w 238"/>
                <a:gd name="T11" fmla="*/ 394 h 397"/>
                <a:gd name="T12" fmla="*/ 13 w 238"/>
                <a:gd name="T13" fmla="*/ 373 h 397"/>
                <a:gd name="T14" fmla="*/ 12 w 238"/>
                <a:gd name="T15" fmla="*/ 363 h 397"/>
                <a:gd name="T16" fmla="*/ 11 w 238"/>
                <a:gd name="T17" fmla="*/ 353 h 397"/>
                <a:gd name="T18" fmla="*/ 13 w 238"/>
                <a:gd name="T19" fmla="*/ 323 h 397"/>
                <a:gd name="T20" fmla="*/ 14 w 238"/>
                <a:gd name="T21" fmla="*/ 320 h 397"/>
                <a:gd name="T22" fmla="*/ 15 w 238"/>
                <a:gd name="T23" fmla="*/ 294 h 397"/>
                <a:gd name="T24" fmla="*/ 15 w 238"/>
                <a:gd name="T25" fmla="*/ 272 h 397"/>
                <a:gd name="T26" fmla="*/ 13 w 238"/>
                <a:gd name="T27" fmla="*/ 255 h 397"/>
                <a:gd name="T28" fmla="*/ 12 w 238"/>
                <a:gd name="T29" fmla="*/ 263 h 397"/>
                <a:gd name="T30" fmla="*/ 10 w 238"/>
                <a:gd name="T31" fmla="*/ 253 h 397"/>
                <a:gd name="T32" fmla="*/ 10 w 238"/>
                <a:gd name="T33" fmla="*/ 248 h 397"/>
                <a:gd name="T34" fmla="*/ 9 w 238"/>
                <a:gd name="T35" fmla="*/ 223 h 397"/>
                <a:gd name="T36" fmla="*/ 8 w 238"/>
                <a:gd name="T37" fmla="*/ 204 h 397"/>
                <a:gd name="T38" fmla="*/ 11 w 238"/>
                <a:gd name="T39" fmla="*/ 193 h 397"/>
                <a:gd name="T40" fmla="*/ 10 w 238"/>
                <a:gd name="T41" fmla="*/ 175 h 397"/>
                <a:gd name="T42" fmla="*/ 9 w 238"/>
                <a:gd name="T43" fmla="*/ 163 h 397"/>
                <a:gd name="T44" fmla="*/ 11 w 238"/>
                <a:gd name="T45" fmla="*/ 152 h 397"/>
                <a:gd name="T46" fmla="*/ 12 w 238"/>
                <a:gd name="T47" fmla="*/ 132 h 397"/>
                <a:gd name="T48" fmla="*/ 11 w 238"/>
                <a:gd name="T49" fmla="*/ 113 h 397"/>
                <a:gd name="T50" fmla="*/ 11 w 238"/>
                <a:gd name="T51" fmla="*/ 92 h 397"/>
                <a:gd name="T52" fmla="*/ 12 w 238"/>
                <a:gd name="T53" fmla="*/ 66 h 397"/>
                <a:gd name="T54" fmla="*/ 13 w 238"/>
                <a:gd name="T55" fmla="*/ 41 h 397"/>
                <a:gd name="T56" fmla="*/ 12 w 238"/>
                <a:gd name="T57" fmla="*/ 17 h 397"/>
                <a:gd name="T58" fmla="*/ 11 w 238"/>
                <a:gd name="T59" fmla="*/ 10 h 397"/>
                <a:gd name="T60" fmla="*/ 9 w 238"/>
                <a:gd name="T61" fmla="*/ 27 h 397"/>
                <a:gd name="T62" fmla="*/ 9 w 238"/>
                <a:gd name="T63" fmla="*/ 52 h 397"/>
                <a:gd name="T64" fmla="*/ 8 w 238"/>
                <a:gd name="T65" fmla="*/ 63 h 397"/>
                <a:gd name="T66" fmla="*/ 6 w 238"/>
                <a:gd name="T67" fmla="*/ 68 h 397"/>
                <a:gd name="T68" fmla="*/ 6 w 238"/>
                <a:gd name="T69" fmla="*/ 54 h 397"/>
                <a:gd name="T70" fmla="*/ 6 w 238"/>
                <a:gd name="T71" fmla="*/ 78 h 397"/>
                <a:gd name="T72" fmla="*/ 6 w 238"/>
                <a:gd name="T73" fmla="*/ 91 h 397"/>
                <a:gd name="T74" fmla="*/ 6 w 238"/>
                <a:gd name="T75" fmla="*/ 91 h 397"/>
                <a:gd name="T76" fmla="*/ 6 w 238"/>
                <a:gd name="T77" fmla="*/ 99 h 397"/>
                <a:gd name="T78" fmla="*/ 6 w 238"/>
                <a:gd name="T79" fmla="*/ 97 h 397"/>
                <a:gd name="T80" fmla="*/ 6 w 238"/>
                <a:gd name="T81" fmla="*/ 119 h 397"/>
                <a:gd name="T82" fmla="*/ 5 w 238"/>
                <a:gd name="T83" fmla="*/ 146 h 397"/>
                <a:gd name="T84" fmla="*/ 5 w 238"/>
                <a:gd name="T85" fmla="*/ 178 h 397"/>
                <a:gd name="T86" fmla="*/ 2 w 238"/>
                <a:gd name="T87" fmla="*/ 206 h 397"/>
                <a:gd name="T88" fmla="*/ 6 w 238"/>
                <a:gd name="T89" fmla="*/ 241 h 397"/>
                <a:gd name="T90" fmla="*/ 6 w 238"/>
                <a:gd name="T91" fmla="*/ 288 h 397"/>
                <a:gd name="T92" fmla="*/ 6 w 238"/>
                <a:gd name="T93" fmla="*/ 311 h 3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8"/>
                <a:gd name="T142" fmla="*/ 0 h 397"/>
                <a:gd name="T143" fmla="*/ 238 w 238"/>
                <a:gd name="T144" fmla="*/ 397 h 3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8" h="397">
                  <a:moveTo>
                    <a:pt x="28" y="320"/>
                  </a:moveTo>
                  <a:lnTo>
                    <a:pt x="36" y="322"/>
                  </a:lnTo>
                  <a:lnTo>
                    <a:pt x="41" y="322"/>
                  </a:lnTo>
                  <a:lnTo>
                    <a:pt x="51" y="325"/>
                  </a:lnTo>
                  <a:lnTo>
                    <a:pt x="58" y="332"/>
                  </a:lnTo>
                  <a:lnTo>
                    <a:pt x="60" y="347"/>
                  </a:lnTo>
                  <a:lnTo>
                    <a:pt x="68" y="353"/>
                  </a:lnTo>
                  <a:lnTo>
                    <a:pt x="82" y="361"/>
                  </a:lnTo>
                  <a:lnTo>
                    <a:pt x="87" y="367"/>
                  </a:lnTo>
                  <a:lnTo>
                    <a:pt x="99" y="376"/>
                  </a:lnTo>
                  <a:lnTo>
                    <a:pt x="106" y="382"/>
                  </a:lnTo>
                  <a:lnTo>
                    <a:pt x="111" y="387"/>
                  </a:lnTo>
                  <a:lnTo>
                    <a:pt x="122" y="390"/>
                  </a:lnTo>
                  <a:lnTo>
                    <a:pt x="143" y="397"/>
                  </a:lnTo>
                  <a:lnTo>
                    <a:pt x="147" y="383"/>
                  </a:lnTo>
                  <a:lnTo>
                    <a:pt x="161" y="386"/>
                  </a:lnTo>
                  <a:lnTo>
                    <a:pt x="167" y="389"/>
                  </a:lnTo>
                  <a:lnTo>
                    <a:pt x="176" y="394"/>
                  </a:lnTo>
                  <a:lnTo>
                    <a:pt x="179" y="377"/>
                  </a:lnTo>
                  <a:lnTo>
                    <a:pt x="188" y="378"/>
                  </a:lnTo>
                  <a:lnTo>
                    <a:pt x="191" y="373"/>
                  </a:lnTo>
                  <a:lnTo>
                    <a:pt x="194" y="368"/>
                  </a:lnTo>
                  <a:lnTo>
                    <a:pt x="191" y="363"/>
                  </a:lnTo>
                  <a:lnTo>
                    <a:pt x="186" y="363"/>
                  </a:lnTo>
                  <a:lnTo>
                    <a:pt x="183" y="358"/>
                  </a:lnTo>
                  <a:lnTo>
                    <a:pt x="174" y="353"/>
                  </a:lnTo>
                  <a:lnTo>
                    <a:pt x="168" y="353"/>
                  </a:lnTo>
                  <a:lnTo>
                    <a:pt x="178" y="344"/>
                  </a:lnTo>
                  <a:lnTo>
                    <a:pt x="187" y="333"/>
                  </a:lnTo>
                  <a:lnTo>
                    <a:pt x="193" y="323"/>
                  </a:lnTo>
                  <a:lnTo>
                    <a:pt x="199" y="318"/>
                  </a:lnTo>
                  <a:lnTo>
                    <a:pt x="211" y="324"/>
                  </a:lnTo>
                  <a:lnTo>
                    <a:pt x="221" y="320"/>
                  </a:lnTo>
                  <a:lnTo>
                    <a:pt x="230" y="308"/>
                  </a:lnTo>
                  <a:lnTo>
                    <a:pt x="235" y="304"/>
                  </a:lnTo>
                  <a:lnTo>
                    <a:pt x="238" y="294"/>
                  </a:lnTo>
                  <a:lnTo>
                    <a:pt x="233" y="286"/>
                  </a:lnTo>
                  <a:lnTo>
                    <a:pt x="225" y="280"/>
                  </a:lnTo>
                  <a:lnTo>
                    <a:pt x="225" y="272"/>
                  </a:lnTo>
                  <a:lnTo>
                    <a:pt x="218" y="270"/>
                  </a:lnTo>
                  <a:lnTo>
                    <a:pt x="210" y="261"/>
                  </a:lnTo>
                  <a:lnTo>
                    <a:pt x="205" y="255"/>
                  </a:lnTo>
                  <a:lnTo>
                    <a:pt x="199" y="253"/>
                  </a:lnTo>
                  <a:lnTo>
                    <a:pt x="194" y="251"/>
                  </a:lnTo>
                  <a:lnTo>
                    <a:pt x="183" y="263"/>
                  </a:lnTo>
                  <a:lnTo>
                    <a:pt x="175" y="263"/>
                  </a:lnTo>
                  <a:lnTo>
                    <a:pt x="169" y="261"/>
                  </a:lnTo>
                  <a:lnTo>
                    <a:pt x="159" y="253"/>
                  </a:lnTo>
                  <a:lnTo>
                    <a:pt x="151" y="264"/>
                  </a:lnTo>
                  <a:lnTo>
                    <a:pt x="147" y="257"/>
                  </a:lnTo>
                  <a:lnTo>
                    <a:pt x="150" y="248"/>
                  </a:lnTo>
                  <a:lnTo>
                    <a:pt x="149" y="241"/>
                  </a:lnTo>
                  <a:lnTo>
                    <a:pt x="139" y="231"/>
                  </a:lnTo>
                  <a:lnTo>
                    <a:pt x="142" y="223"/>
                  </a:lnTo>
                  <a:lnTo>
                    <a:pt x="136" y="217"/>
                  </a:lnTo>
                  <a:lnTo>
                    <a:pt x="134" y="213"/>
                  </a:lnTo>
                  <a:lnTo>
                    <a:pt x="133" y="204"/>
                  </a:lnTo>
                  <a:lnTo>
                    <a:pt x="141" y="201"/>
                  </a:lnTo>
                  <a:lnTo>
                    <a:pt x="153" y="199"/>
                  </a:lnTo>
                  <a:lnTo>
                    <a:pt x="161" y="193"/>
                  </a:lnTo>
                  <a:lnTo>
                    <a:pt x="163" y="188"/>
                  </a:lnTo>
                  <a:lnTo>
                    <a:pt x="163" y="180"/>
                  </a:lnTo>
                  <a:lnTo>
                    <a:pt x="156" y="175"/>
                  </a:lnTo>
                  <a:lnTo>
                    <a:pt x="140" y="175"/>
                  </a:lnTo>
                  <a:lnTo>
                    <a:pt x="137" y="170"/>
                  </a:lnTo>
                  <a:lnTo>
                    <a:pt x="143" y="163"/>
                  </a:lnTo>
                  <a:lnTo>
                    <a:pt x="151" y="158"/>
                  </a:lnTo>
                  <a:lnTo>
                    <a:pt x="153" y="153"/>
                  </a:lnTo>
                  <a:lnTo>
                    <a:pt x="169" y="152"/>
                  </a:lnTo>
                  <a:lnTo>
                    <a:pt x="178" y="145"/>
                  </a:lnTo>
                  <a:lnTo>
                    <a:pt x="182" y="139"/>
                  </a:lnTo>
                  <a:lnTo>
                    <a:pt x="176" y="132"/>
                  </a:lnTo>
                  <a:lnTo>
                    <a:pt x="182" y="125"/>
                  </a:lnTo>
                  <a:lnTo>
                    <a:pt x="178" y="118"/>
                  </a:lnTo>
                  <a:lnTo>
                    <a:pt x="171" y="113"/>
                  </a:lnTo>
                  <a:lnTo>
                    <a:pt x="176" y="106"/>
                  </a:lnTo>
                  <a:lnTo>
                    <a:pt x="171" y="99"/>
                  </a:lnTo>
                  <a:lnTo>
                    <a:pt x="167" y="92"/>
                  </a:lnTo>
                  <a:lnTo>
                    <a:pt x="174" y="85"/>
                  </a:lnTo>
                  <a:lnTo>
                    <a:pt x="177" y="77"/>
                  </a:lnTo>
                  <a:lnTo>
                    <a:pt x="178" y="66"/>
                  </a:lnTo>
                  <a:lnTo>
                    <a:pt x="178" y="51"/>
                  </a:lnTo>
                  <a:lnTo>
                    <a:pt x="183" y="48"/>
                  </a:lnTo>
                  <a:lnTo>
                    <a:pt x="191" y="41"/>
                  </a:lnTo>
                  <a:lnTo>
                    <a:pt x="183" y="34"/>
                  </a:lnTo>
                  <a:lnTo>
                    <a:pt x="180" y="25"/>
                  </a:lnTo>
                  <a:lnTo>
                    <a:pt x="184" y="17"/>
                  </a:lnTo>
                  <a:lnTo>
                    <a:pt x="184" y="6"/>
                  </a:lnTo>
                  <a:lnTo>
                    <a:pt x="168" y="0"/>
                  </a:lnTo>
                  <a:lnTo>
                    <a:pt x="162" y="10"/>
                  </a:lnTo>
                  <a:lnTo>
                    <a:pt x="159" y="22"/>
                  </a:lnTo>
                  <a:lnTo>
                    <a:pt x="154" y="25"/>
                  </a:lnTo>
                  <a:lnTo>
                    <a:pt x="145" y="27"/>
                  </a:lnTo>
                  <a:lnTo>
                    <a:pt x="151" y="39"/>
                  </a:lnTo>
                  <a:lnTo>
                    <a:pt x="151" y="49"/>
                  </a:lnTo>
                  <a:lnTo>
                    <a:pt x="147" y="52"/>
                  </a:lnTo>
                  <a:lnTo>
                    <a:pt x="139" y="49"/>
                  </a:lnTo>
                  <a:lnTo>
                    <a:pt x="132" y="55"/>
                  </a:lnTo>
                  <a:lnTo>
                    <a:pt x="130" y="63"/>
                  </a:lnTo>
                  <a:lnTo>
                    <a:pt x="128" y="68"/>
                  </a:lnTo>
                  <a:lnTo>
                    <a:pt x="120" y="73"/>
                  </a:lnTo>
                  <a:lnTo>
                    <a:pt x="106" y="68"/>
                  </a:lnTo>
                  <a:lnTo>
                    <a:pt x="96" y="70"/>
                  </a:lnTo>
                  <a:lnTo>
                    <a:pt x="88" y="71"/>
                  </a:lnTo>
                  <a:lnTo>
                    <a:pt x="82" y="54"/>
                  </a:lnTo>
                  <a:lnTo>
                    <a:pt x="77" y="57"/>
                  </a:lnTo>
                  <a:lnTo>
                    <a:pt x="76" y="68"/>
                  </a:lnTo>
                  <a:lnTo>
                    <a:pt x="78" y="78"/>
                  </a:lnTo>
                  <a:lnTo>
                    <a:pt x="76" y="85"/>
                  </a:lnTo>
                  <a:lnTo>
                    <a:pt x="73" y="91"/>
                  </a:lnTo>
                  <a:lnTo>
                    <a:pt x="69" y="91"/>
                  </a:lnTo>
                  <a:lnTo>
                    <a:pt x="64" y="84"/>
                  </a:lnTo>
                  <a:lnTo>
                    <a:pt x="61" y="90"/>
                  </a:lnTo>
                  <a:lnTo>
                    <a:pt x="55" y="91"/>
                  </a:lnTo>
                  <a:lnTo>
                    <a:pt x="49" y="92"/>
                  </a:lnTo>
                  <a:lnTo>
                    <a:pt x="49" y="101"/>
                  </a:lnTo>
                  <a:lnTo>
                    <a:pt x="36" y="99"/>
                  </a:lnTo>
                  <a:lnTo>
                    <a:pt x="26" y="93"/>
                  </a:lnTo>
                  <a:lnTo>
                    <a:pt x="18" y="92"/>
                  </a:lnTo>
                  <a:lnTo>
                    <a:pt x="14" y="97"/>
                  </a:lnTo>
                  <a:lnTo>
                    <a:pt x="5" y="101"/>
                  </a:lnTo>
                  <a:lnTo>
                    <a:pt x="0" y="109"/>
                  </a:lnTo>
                  <a:lnTo>
                    <a:pt x="8" y="119"/>
                  </a:lnTo>
                  <a:lnTo>
                    <a:pt x="14" y="125"/>
                  </a:lnTo>
                  <a:lnTo>
                    <a:pt x="13" y="135"/>
                  </a:lnTo>
                  <a:lnTo>
                    <a:pt x="5" y="146"/>
                  </a:lnTo>
                  <a:lnTo>
                    <a:pt x="4" y="154"/>
                  </a:lnTo>
                  <a:lnTo>
                    <a:pt x="5" y="163"/>
                  </a:lnTo>
                  <a:lnTo>
                    <a:pt x="5" y="178"/>
                  </a:lnTo>
                  <a:lnTo>
                    <a:pt x="3" y="190"/>
                  </a:lnTo>
                  <a:lnTo>
                    <a:pt x="5" y="199"/>
                  </a:lnTo>
                  <a:lnTo>
                    <a:pt x="2" y="206"/>
                  </a:lnTo>
                  <a:lnTo>
                    <a:pt x="4" y="211"/>
                  </a:lnTo>
                  <a:lnTo>
                    <a:pt x="5" y="223"/>
                  </a:lnTo>
                  <a:lnTo>
                    <a:pt x="10" y="241"/>
                  </a:lnTo>
                  <a:lnTo>
                    <a:pt x="21" y="267"/>
                  </a:lnTo>
                  <a:lnTo>
                    <a:pt x="26" y="280"/>
                  </a:lnTo>
                  <a:lnTo>
                    <a:pt x="24" y="288"/>
                  </a:lnTo>
                  <a:lnTo>
                    <a:pt x="28" y="295"/>
                  </a:lnTo>
                  <a:lnTo>
                    <a:pt x="28" y="306"/>
                  </a:lnTo>
                  <a:lnTo>
                    <a:pt x="26" y="311"/>
                  </a:lnTo>
                  <a:lnTo>
                    <a:pt x="28" y="320"/>
                  </a:lnTo>
                  <a:close/>
                </a:path>
              </a:pathLst>
            </a:custGeom>
            <a:solidFill>
              <a:srgbClr val="FFCC00"/>
            </a:solidFill>
            <a:ln w="25400">
              <a:noFill/>
              <a:prstDash val="sysDot"/>
              <a:round/>
              <a:headEnd/>
              <a:tailEnd/>
            </a:ln>
          </p:spPr>
          <p:txBody>
            <a:bodyPr/>
            <a:lstStyle/>
            <a:p>
              <a:endParaRPr lang="en-US"/>
            </a:p>
          </p:txBody>
        </p:sp>
        <p:sp>
          <p:nvSpPr>
            <p:cNvPr id="44081" name="Freeform 59"/>
            <p:cNvSpPr>
              <a:spLocks/>
            </p:cNvSpPr>
            <p:nvPr/>
          </p:nvSpPr>
          <p:spPr bwMode="auto">
            <a:xfrm>
              <a:off x="4701" y="2155"/>
              <a:ext cx="410" cy="401"/>
            </a:xfrm>
            <a:custGeom>
              <a:avLst/>
              <a:gdLst>
                <a:gd name="T0" fmla="*/ 7 w 444"/>
                <a:gd name="T1" fmla="*/ 398 h 401"/>
                <a:gd name="T2" fmla="*/ 8 w 444"/>
                <a:gd name="T3" fmla="*/ 387 h 401"/>
                <a:gd name="T4" fmla="*/ 11 w 444"/>
                <a:gd name="T5" fmla="*/ 376 h 401"/>
                <a:gd name="T6" fmla="*/ 13 w 444"/>
                <a:gd name="T7" fmla="*/ 373 h 401"/>
                <a:gd name="T8" fmla="*/ 14 w 444"/>
                <a:gd name="T9" fmla="*/ 346 h 401"/>
                <a:gd name="T10" fmla="*/ 14 w 444"/>
                <a:gd name="T11" fmla="*/ 312 h 401"/>
                <a:gd name="T12" fmla="*/ 14 w 444"/>
                <a:gd name="T13" fmla="*/ 282 h 401"/>
                <a:gd name="T14" fmla="*/ 14 w 444"/>
                <a:gd name="T15" fmla="*/ 243 h 401"/>
                <a:gd name="T16" fmla="*/ 16 w 444"/>
                <a:gd name="T17" fmla="*/ 223 h 401"/>
                <a:gd name="T18" fmla="*/ 17 w 444"/>
                <a:gd name="T19" fmla="*/ 219 h 401"/>
                <a:gd name="T20" fmla="*/ 18 w 444"/>
                <a:gd name="T21" fmla="*/ 198 h 401"/>
                <a:gd name="T22" fmla="*/ 22 w 444"/>
                <a:gd name="T23" fmla="*/ 196 h 401"/>
                <a:gd name="T24" fmla="*/ 20 w 444"/>
                <a:gd name="T25" fmla="*/ 177 h 401"/>
                <a:gd name="T26" fmla="*/ 22 w 444"/>
                <a:gd name="T27" fmla="*/ 177 h 401"/>
                <a:gd name="T28" fmla="*/ 23 w 444"/>
                <a:gd name="T29" fmla="*/ 152 h 401"/>
                <a:gd name="T30" fmla="*/ 26 w 444"/>
                <a:gd name="T31" fmla="*/ 126 h 401"/>
                <a:gd name="T32" fmla="*/ 28 w 444"/>
                <a:gd name="T33" fmla="*/ 97 h 401"/>
                <a:gd name="T34" fmla="*/ 30 w 444"/>
                <a:gd name="T35" fmla="*/ 70 h 401"/>
                <a:gd name="T36" fmla="*/ 30 w 444"/>
                <a:gd name="T37" fmla="*/ 36 h 401"/>
                <a:gd name="T38" fmla="*/ 31 w 444"/>
                <a:gd name="T39" fmla="*/ 23 h 401"/>
                <a:gd name="T40" fmla="*/ 30 w 444"/>
                <a:gd name="T41" fmla="*/ 34 h 401"/>
                <a:gd name="T42" fmla="*/ 28 w 444"/>
                <a:gd name="T43" fmla="*/ 48 h 401"/>
                <a:gd name="T44" fmla="*/ 28 w 444"/>
                <a:gd name="T45" fmla="*/ 31 h 401"/>
                <a:gd name="T46" fmla="*/ 26 w 444"/>
                <a:gd name="T47" fmla="*/ 47 h 401"/>
                <a:gd name="T48" fmla="*/ 24 w 444"/>
                <a:gd name="T49" fmla="*/ 60 h 401"/>
                <a:gd name="T50" fmla="*/ 24 w 444"/>
                <a:gd name="T51" fmla="*/ 76 h 401"/>
                <a:gd name="T52" fmla="*/ 22 w 444"/>
                <a:gd name="T53" fmla="*/ 70 h 401"/>
                <a:gd name="T54" fmla="*/ 22 w 444"/>
                <a:gd name="T55" fmla="*/ 98 h 401"/>
                <a:gd name="T56" fmla="*/ 18 w 444"/>
                <a:gd name="T57" fmla="*/ 111 h 401"/>
                <a:gd name="T58" fmla="*/ 17 w 444"/>
                <a:gd name="T59" fmla="*/ 116 h 401"/>
                <a:gd name="T60" fmla="*/ 16 w 444"/>
                <a:gd name="T61" fmla="*/ 92 h 401"/>
                <a:gd name="T62" fmla="*/ 15 w 444"/>
                <a:gd name="T63" fmla="*/ 72 h 401"/>
                <a:gd name="T64" fmla="*/ 14 w 444"/>
                <a:gd name="T65" fmla="*/ 54 h 401"/>
                <a:gd name="T66" fmla="*/ 14 w 444"/>
                <a:gd name="T67" fmla="*/ 17 h 401"/>
                <a:gd name="T68" fmla="*/ 12 w 444"/>
                <a:gd name="T69" fmla="*/ 22 h 401"/>
                <a:gd name="T70" fmla="*/ 10 w 444"/>
                <a:gd name="T71" fmla="*/ 13 h 401"/>
                <a:gd name="T72" fmla="*/ 7 w 444"/>
                <a:gd name="T73" fmla="*/ 4 h 401"/>
                <a:gd name="T74" fmla="*/ 6 w 444"/>
                <a:gd name="T75" fmla="*/ 8 h 401"/>
                <a:gd name="T76" fmla="*/ 6 w 444"/>
                <a:gd name="T77" fmla="*/ 31 h 401"/>
                <a:gd name="T78" fmla="*/ 6 w 444"/>
                <a:gd name="T79" fmla="*/ 39 h 401"/>
                <a:gd name="T80" fmla="*/ 6 w 444"/>
                <a:gd name="T81" fmla="*/ 48 h 401"/>
                <a:gd name="T82" fmla="*/ 6 w 444"/>
                <a:gd name="T83" fmla="*/ 70 h 401"/>
                <a:gd name="T84" fmla="*/ 6 w 444"/>
                <a:gd name="T85" fmla="*/ 94 h 401"/>
                <a:gd name="T86" fmla="*/ 6 w 444"/>
                <a:gd name="T87" fmla="*/ 113 h 401"/>
                <a:gd name="T88" fmla="*/ 6 w 444"/>
                <a:gd name="T89" fmla="*/ 135 h 401"/>
                <a:gd name="T90" fmla="*/ 6 w 444"/>
                <a:gd name="T91" fmla="*/ 164 h 401"/>
                <a:gd name="T92" fmla="*/ 6 w 444"/>
                <a:gd name="T93" fmla="*/ 181 h 401"/>
                <a:gd name="T94" fmla="*/ 6 w 444"/>
                <a:gd name="T95" fmla="*/ 203 h 401"/>
                <a:gd name="T96" fmla="*/ 6 w 444"/>
                <a:gd name="T97" fmla="*/ 216 h 401"/>
                <a:gd name="T98" fmla="*/ 6 w 444"/>
                <a:gd name="T99" fmla="*/ 230 h 401"/>
                <a:gd name="T100" fmla="*/ 6 w 444"/>
                <a:gd name="T101" fmla="*/ 246 h 401"/>
                <a:gd name="T102" fmla="*/ 6 w 444"/>
                <a:gd name="T103" fmla="*/ 253 h 401"/>
                <a:gd name="T104" fmla="*/ 6 w 444"/>
                <a:gd name="T105" fmla="*/ 275 h 401"/>
                <a:gd name="T106" fmla="*/ 4 w 444"/>
                <a:gd name="T107" fmla="*/ 292 h 401"/>
                <a:gd name="T108" fmla="*/ 6 w 444"/>
                <a:gd name="T109" fmla="*/ 310 h 401"/>
                <a:gd name="T110" fmla="*/ 6 w 444"/>
                <a:gd name="T111" fmla="*/ 331 h 401"/>
                <a:gd name="T112" fmla="*/ 6 w 444"/>
                <a:gd name="T113" fmla="*/ 333 h 401"/>
                <a:gd name="T114" fmla="*/ 6 w 444"/>
                <a:gd name="T115" fmla="*/ 326 h 401"/>
                <a:gd name="T116" fmla="*/ 6 w 444"/>
                <a:gd name="T117" fmla="*/ 341 h 401"/>
                <a:gd name="T118" fmla="*/ 6 w 444"/>
                <a:gd name="T119" fmla="*/ 361 h 401"/>
                <a:gd name="T120" fmla="*/ 6 w 444"/>
                <a:gd name="T121" fmla="*/ 386 h 4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4"/>
                <a:gd name="T184" fmla="*/ 0 h 401"/>
                <a:gd name="T185" fmla="*/ 444 w 444"/>
                <a:gd name="T186" fmla="*/ 401 h 40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4" h="401">
                  <a:moveTo>
                    <a:pt x="84" y="395"/>
                  </a:moveTo>
                  <a:lnTo>
                    <a:pt x="89" y="401"/>
                  </a:lnTo>
                  <a:lnTo>
                    <a:pt x="105" y="398"/>
                  </a:lnTo>
                  <a:lnTo>
                    <a:pt x="107" y="394"/>
                  </a:lnTo>
                  <a:lnTo>
                    <a:pt x="108" y="386"/>
                  </a:lnTo>
                  <a:lnTo>
                    <a:pt x="116" y="387"/>
                  </a:lnTo>
                  <a:lnTo>
                    <a:pt x="122" y="382"/>
                  </a:lnTo>
                  <a:lnTo>
                    <a:pt x="141" y="384"/>
                  </a:lnTo>
                  <a:lnTo>
                    <a:pt x="154" y="376"/>
                  </a:lnTo>
                  <a:lnTo>
                    <a:pt x="157" y="376"/>
                  </a:lnTo>
                  <a:lnTo>
                    <a:pt x="167" y="376"/>
                  </a:lnTo>
                  <a:lnTo>
                    <a:pt x="180" y="373"/>
                  </a:lnTo>
                  <a:lnTo>
                    <a:pt x="187" y="362"/>
                  </a:lnTo>
                  <a:lnTo>
                    <a:pt x="193" y="352"/>
                  </a:lnTo>
                  <a:lnTo>
                    <a:pt x="195" y="346"/>
                  </a:lnTo>
                  <a:lnTo>
                    <a:pt x="191" y="333"/>
                  </a:lnTo>
                  <a:lnTo>
                    <a:pt x="184" y="322"/>
                  </a:lnTo>
                  <a:lnTo>
                    <a:pt x="188" y="312"/>
                  </a:lnTo>
                  <a:lnTo>
                    <a:pt x="188" y="303"/>
                  </a:lnTo>
                  <a:lnTo>
                    <a:pt x="191" y="292"/>
                  </a:lnTo>
                  <a:lnTo>
                    <a:pt x="186" y="282"/>
                  </a:lnTo>
                  <a:lnTo>
                    <a:pt x="185" y="269"/>
                  </a:lnTo>
                  <a:lnTo>
                    <a:pt x="191" y="258"/>
                  </a:lnTo>
                  <a:lnTo>
                    <a:pt x="191" y="243"/>
                  </a:lnTo>
                  <a:lnTo>
                    <a:pt x="206" y="231"/>
                  </a:lnTo>
                  <a:lnTo>
                    <a:pt x="214" y="224"/>
                  </a:lnTo>
                  <a:lnTo>
                    <a:pt x="225" y="223"/>
                  </a:lnTo>
                  <a:lnTo>
                    <a:pt x="230" y="227"/>
                  </a:lnTo>
                  <a:lnTo>
                    <a:pt x="237" y="227"/>
                  </a:lnTo>
                  <a:lnTo>
                    <a:pt x="242" y="219"/>
                  </a:lnTo>
                  <a:lnTo>
                    <a:pt x="243" y="213"/>
                  </a:lnTo>
                  <a:lnTo>
                    <a:pt x="249" y="207"/>
                  </a:lnTo>
                  <a:lnTo>
                    <a:pt x="261" y="198"/>
                  </a:lnTo>
                  <a:lnTo>
                    <a:pt x="269" y="199"/>
                  </a:lnTo>
                  <a:lnTo>
                    <a:pt x="288" y="197"/>
                  </a:lnTo>
                  <a:lnTo>
                    <a:pt x="298" y="196"/>
                  </a:lnTo>
                  <a:lnTo>
                    <a:pt x="288" y="189"/>
                  </a:lnTo>
                  <a:lnTo>
                    <a:pt x="281" y="183"/>
                  </a:lnTo>
                  <a:lnTo>
                    <a:pt x="281" y="177"/>
                  </a:lnTo>
                  <a:lnTo>
                    <a:pt x="298" y="179"/>
                  </a:lnTo>
                  <a:lnTo>
                    <a:pt x="306" y="180"/>
                  </a:lnTo>
                  <a:lnTo>
                    <a:pt x="311" y="177"/>
                  </a:lnTo>
                  <a:lnTo>
                    <a:pt x="309" y="169"/>
                  </a:lnTo>
                  <a:lnTo>
                    <a:pt x="313" y="161"/>
                  </a:lnTo>
                  <a:lnTo>
                    <a:pt x="318" y="152"/>
                  </a:lnTo>
                  <a:lnTo>
                    <a:pt x="328" y="143"/>
                  </a:lnTo>
                  <a:lnTo>
                    <a:pt x="348" y="133"/>
                  </a:lnTo>
                  <a:lnTo>
                    <a:pt x="356" y="126"/>
                  </a:lnTo>
                  <a:lnTo>
                    <a:pt x="361" y="119"/>
                  </a:lnTo>
                  <a:lnTo>
                    <a:pt x="370" y="103"/>
                  </a:lnTo>
                  <a:lnTo>
                    <a:pt x="384" y="97"/>
                  </a:lnTo>
                  <a:lnTo>
                    <a:pt x="396" y="89"/>
                  </a:lnTo>
                  <a:lnTo>
                    <a:pt x="410" y="79"/>
                  </a:lnTo>
                  <a:lnTo>
                    <a:pt x="418" y="70"/>
                  </a:lnTo>
                  <a:lnTo>
                    <a:pt x="426" y="53"/>
                  </a:lnTo>
                  <a:lnTo>
                    <a:pt x="429" y="44"/>
                  </a:lnTo>
                  <a:lnTo>
                    <a:pt x="432" y="36"/>
                  </a:lnTo>
                  <a:lnTo>
                    <a:pt x="444" y="29"/>
                  </a:lnTo>
                  <a:lnTo>
                    <a:pt x="441" y="25"/>
                  </a:lnTo>
                  <a:lnTo>
                    <a:pt x="437" y="23"/>
                  </a:lnTo>
                  <a:lnTo>
                    <a:pt x="429" y="24"/>
                  </a:lnTo>
                  <a:lnTo>
                    <a:pt x="422" y="32"/>
                  </a:lnTo>
                  <a:lnTo>
                    <a:pt x="409" y="34"/>
                  </a:lnTo>
                  <a:lnTo>
                    <a:pt x="401" y="40"/>
                  </a:lnTo>
                  <a:lnTo>
                    <a:pt x="401" y="43"/>
                  </a:lnTo>
                  <a:lnTo>
                    <a:pt x="397" y="48"/>
                  </a:lnTo>
                  <a:lnTo>
                    <a:pt x="389" y="44"/>
                  </a:lnTo>
                  <a:lnTo>
                    <a:pt x="382" y="44"/>
                  </a:lnTo>
                  <a:lnTo>
                    <a:pt x="374" y="31"/>
                  </a:lnTo>
                  <a:lnTo>
                    <a:pt x="366" y="38"/>
                  </a:lnTo>
                  <a:lnTo>
                    <a:pt x="360" y="40"/>
                  </a:lnTo>
                  <a:lnTo>
                    <a:pt x="358" y="47"/>
                  </a:lnTo>
                  <a:lnTo>
                    <a:pt x="352" y="56"/>
                  </a:lnTo>
                  <a:lnTo>
                    <a:pt x="342" y="59"/>
                  </a:lnTo>
                  <a:lnTo>
                    <a:pt x="336" y="60"/>
                  </a:lnTo>
                  <a:lnTo>
                    <a:pt x="332" y="70"/>
                  </a:lnTo>
                  <a:lnTo>
                    <a:pt x="327" y="76"/>
                  </a:lnTo>
                  <a:lnTo>
                    <a:pt x="323" y="76"/>
                  </a:lnTo>
                  <a:lnTo>
                    <a:pt x="316" y="85"/>
                  </a:lnTo>
                  <a:lnTo>
                    <a:pt x="312" y="77"/>
                  </a:lnTo>
                  <a:lnTo>
                    <a:pt x="307" y="70"/>
                  </a:lnTo>
                  <a:lnTo>
                    <a:pt x="302" y="77"/>
                  </a:lnTo>
                  <a:lnTo>
                    <a:pt x="299" y="86"/>
                  </a:lnTo>
                  <a:lnTo>
                    <a:pt x="295" y="98"/>
                  </a:lnTo>
                  <a:lnTo>
                    <a:pt x="286" y="105"/>
                  </a:lnTo>
                  <a:lnTo>
                    <a:pt x="280" y="110"/>
                  </a:lnTo>
                  <a:lnTo>
                    <a:pt x="263" y="111"/>
                  </a:lnTo>
                  <a:lnTo>
                    <a:pt x="255" y="114"/>
                  </a:lnTo>
                  <a:lnTo>
                    <a:pt x="249" y="114"/>
                  </a:lnTo>
                  <a:lnTo>
                    <a:pt x="244" y="116"/>
                  </a:lnTo>
                  <a:lnTo>
                    <a:pt x="238" y="110"/>
                  </a:lnTo>
                  <a:lnTo>
                    <a:pt x="233" y="103"/>
                  </a:lnTo>
                  <a:lnTo>
                    <a:pt x="227" y="92"/>
                  </a:lnTo>
                  <a:lnTo>
                    <a:pt x="220" y="86"/>
                  </a:lnTo>
                  <a:lnTo>
                    <a:pt x="214" y="76"/>
                  </a:lnTo>
                  <a:lnTo>
                    <a:pt x="207" y="72"/>
                  </a:lnTo>
                  <a:lnTo>
                    <a:pt x="198" y="70"/>
                  </a:lnTo>
                  <a:lnTo>
                    <a:pt x="186" y="62"/>
                  </a:lnTo>
                  <a:lnTo>
                    <a:pt x="183" y="54"/>
                  </a:lnTo>
                  <a:lnTo>
                    <a:pt x="180" y="45"/>
                  </a:lnTo>
                  <a:lnTo>
                    <a:pt x="182" y="29"/>
                  </a:lnTo>
                  <a:lnTo>
                    <a:pt x="182" y="17"/>
                  </a:lnTo>
                  <a:lnTo>
                    <a:pt x="174" y="13"/>
                  </a:lnTo>
                  <a:lnTo>
                    <a:pt x="163" y="16"/>
                  </a:lnTo>
                  <a:lnTo>
                    <a:pt x="158" y="22"/>
                  </a:lnTo>
                  <a:lnTo>
                    <a:pt x="145" y="19"/>
                  </a:lnTo>
                  <a:lnTo>
                    <a:pt x="139" y="20"/>
                  </a:lnTo>
                  <a:lnTo>
                    <a:pt x="139" y="13"/>
                  </a:lnTo>
                  <a:lnTo>
                    <a:pt x="125" y="2"/>
                  </a:lnTo>
                  <a:lnTo>
                    <a:pt x="120" y="5"/>
                  </a:lnTo>
                  <a:lnTo>
                    <a:pt x="107" y="4"/>
                  </a:lnTo>
                  <a:lnTo>
                    <a:pt x="101" y="0"/>
                  </a:lnTo>
                  <a:lnTo>
                    <a:pt x="98" y="3"/>
                  </a:lnTo>
                  <a:lnTo>
                    <a:pt x="102" y="8"/>
                  </a:lnTo>
                  <a:lnTo>
                    <a:pt x="99" y="18"/>
                  </a:lnTo>
                  <a:lnTo>
                    <a:pt x="96" y="26"/>
                  </a:lnTo>
                  <a:lnTo>
                    <a:pt x="91" y="31"/>
                  </a:lnTo>
                  <a:lnTo>
                    <a:pt x="85" y="37"/>
                  </a:lnTo>
                  <a:lnTo>
                    <a:pt x="83" y="39"/>
                  </a:lnTo>
                  <a:lnTo>
                    <a:pt x="81" y="39"/>
                  </a:lnTo>
                  <a:lnTo>
                    <a:pt x="71" y="39"/>
                  </a:lnTo>
                  <a:lnTo>
                    <a:pt x="70" y="45"/>
                  </a:lnTo>
                  <a:lnTo>
                    <a:pt x="79" y="48"/>
                  </a:lnTo>
                  <a:lnTo>
                    <a:pt x="76" y="54"/>
                  </a:lnTo>
                  <a:lnTo>
                    <a:pt x="68" y="60"/>
                  </a:lnTo>
                  <a:lnTo>
                    <a:pt x="59" y="70"/>
                  </a:lnTo>
                  <a:lnTo>
                    <a:pt x="55" y="77"/>
                  </a:lnTo>
                  <a:lnTo>
                    <a:pt x="50" y="85"/>
                  </a:lnTo>
                  <a:lnTo>
                    <a:pt x="49" y="94"/>
                  </a:lnTo>
                  <a:lnTo>
                    <a:pt x="49" y="103"/>
                  </a:lnTo>
                  <a:lnTo>
                    <a:pt x="55" y="111"/>
                  </a:lnTo>
                  <a:lnTo>
                    <a:pt x="59" y="113"/>
                  </a:lnTo>
                  <a:lnTo>
                    <a:pt x="55" y="125"/>
                  </a:lnTo>
                  <a:lnTo>
                    <a:pt x="44" y="126"/>
                  </a:lnTo>
                  <a:lnTo>
                    <a:pt x="44" y="135"/>
                  </a:lnTo>
                  <a:lnTo>
                    <a:pt x="45" y="153"/>
                  </a:lnTo>
                  <a:lnTo>
                    <a:pt x="41" y="163"/>
                  </a:lnTo>
                  <a:lnTo>
                    <a:pt x="38" y="164"/>
                  </a:lnTo>
                  <a:lnTo>
                    <a:pt x="34" y="169"/>
                  </a:lnTo>
                  <a:lnTo>
                    <a:pt x="40" y="177"/>
                  </a:lnTo>
                  <a:lnTo>
                    <a:pt x="43" y="181"/>
                  </a:lnTo>
                  <a:lnTo>
                    <a:pt x="39" y="189"/>
                  </a:lnTo>
                  <a:lnTo>
                    <a:pt x="47" y="196"/>
                  </a:lnTo>
                  <a:lnTo>
                    <a:pt x="49" y="203"/>
                  </a:lnTo>
                  <a:lnTo>
                    <a:pt x="42" y="207"/>
                  </a:lnTo>
                  <a:lnTo>
                    <a:pt x="49" y="213"/>
                  </a:lnTo>
                  <a:lnTo>
                    <a:pt x="49" y="216"/>
                  </a:lnTo>
                  <a:lnTo>
                    <a:pt x="43" y="224"/>
                  </a:lnTo>
                  <a:lnTo>
                    <a:pt x="34" y="228"/>
                  </a:lnTo>
                  <a:lnTo>
                    <a:pt x="24" y="230"/>
                  </a:lnTo>
                  <a:lnTo>
                    <a:pt x="19" y="231"/>
                  </a:lnTo>
                  <a:lnTo>
                    <a:pt x="14" y="237"/>
                  </a:lnTo>
                  <a:lnTo>
                    <a:pt x="7" y="246"/>
                  </a:lnTo>
                  <a:lnTo>
                    <a:pt x="10" y="250"/>
                  </a:lnTo>
                  <a:lnTo>
                    <a:pt x="19" y="250"/>
                  </a:lnTo>
                  <a:lnTo>
                    <a:pt x="30" y="253"/>
                  </a:lnTo>
                  <a:lnTo>
                    <a:pt x="27" y="266"/>
                  </a:lnTo>
                  <a:lnTo>
                    <a:pt x="22" y="273"/>
                  </a:lnTo>
                  <a:lnTo>
                    <a:pt x="13" y="275"/>
                  </a:lnTo>
                  <a:lnTo>
                    <a:pt x="3" y="277"/>
                  </a:lnTo>
                  <a:lnTo>
                    <a:pt x="0" y="283"/>
                  </a:lnTo>
                  <a:lnTo>
                    <a:pt x="4" y="292"/>
                  </a:lnTo>
                  <a:lnTo>
                    <a:pt x="13" y="294"/>
                  </a:lnTo>
                  <a:lnTo>
                    <a:pt x="7" y="300"/>
                  </a:lnTo>
                  <a:lnTo>
                    <a:pt x="10" y="310"/>
                  </a:lnTo>
                  <a:lnTo>
                    <a:pt x="16" y="314"/>
                  </a:lnTo>
                  <a:lnTo>
                    <a:pt x="16" y="320"/>
                  </a:lnTo>
                  <a:lnTo>
                    <a:pt x="15" y="331"/>
                  </a:lnTo>
                  <a:lnTo>
                    <a:pt x="16" y="336"/>
                  </a:lnTo>
                  <a:lnTo>
                    <a:pt x="26" y="327"/>
                  </a:lnTo>
                  <a:lnTo>
                    <a:pt x="35" y="333"/>
                  </a:lnTo>
                  <a:lnTo>
                    <a:pt x="43" y="337"/>
                  </a:lnTo>
                  <a:lnTo>
                    <a:pt x="55" y="334"/>
                  </a:lnTo>
                  <a:lnTo>
                    <a:pt x="61" y="326"/>
                  </a:lnTo>
                  <a:lnTo>
                    <a:pt x="72" y="327"/>
                  </a:lnTo>
                  <a:lnTo>
                    <a:pt x="80" y="340"/>
                  </a:lnTo>
                  <a:lnTo>
                    <a:pt x="84" y="341"/>
                  </a:lnTo>
                  <a:lnTo>
                    <a:pt x="92" y="346"/>
                  </a:lnTo>
                  <a:lnTo>
                    <a:pt x="95" y="354"/>
                  </a:lnTo>
                  <a:lnTo>
                    <a:pt x="103" y="361"/>
                  </a:lnTo>
                  <a:lnTo>
                    <a:pt x="106" y="367"/>
                  </a:lnTo>
                  <a:lnTo>
                    <a:pt x="105" y="374"/>
                  </a:lnTo>
                  <a:lnTo>
                    <a:pt x="94" y="386"/>
                  </a:lnTo>
                  <a:lnTo>
                    <a:pt x="88" y="394"/>
                  </a:lnTo>
                  <a:lnTo>
                    <a:pt x="84" y="395"/>
                  </a:lnTo>
                  <a:close/>
                </a:path>
              </a:pathLst>
            </a:custGeom>
            <a:solidFill>
              <a:srgbClr val="FFCC00"/>
            </a:solidFill>
            <a:ln w="9525">
              <a:noFill/>
              <a:round/>
              <a:headEnd/>
              <a:tailEnd/>
            </a:ln>
          </p:spPr>
          <p:txBody>
            <a:bodyPr/>
            <a:lstStyle/>
            <a:p>
              <a:endParaRPr lang="en-US"/>
            </a:p>
          </p:txBody>
        </p:sp>
        <p:sp>
          <p:nvSpPr>
            <p:cNvPr id="44082" name="Freeform 60"/>
            <p:cNvSpPr>
              <a:spLocks/>
            </p:cNvSpPr>
            <p:nvPr/>
          </p:nvSpPr>
          <p:spPr bwMode="auto">
            <a:xfrm>
              <a:off x="4942" y="2000"/>
              <a:ext cx="287" cy="267"/>
            </a:xfrm>
            <a:custGeom>
              <a:avLst/>
              <a:gdLst>
                <a:gd name="T0" fmla="*/ 6 w 311"/>
                <a:gd name="T1" fmla="*/ 260 h 267"/>
                <a:gd name="T2" fmla="*/ 6 w 311"/>
                <a:gd name="T3" fmla="*/ 223 h 267"/>
                <a:gd name="T4" fmla="*/ 6 w 311"/>
                <a:gd name="T5" fmla="*/ 229 h 267"/>
                <a:gd name="T6" fmla="*/ 6 w 311"/>
                <a:gd name="T7" fmla="*/ 205 h 267"/>
                <a:gd name="T8" fmla="*/ 7 w 311"/>
                <a:gd name="T9" fmla="*/ 187 h 267"/>
                <a:gd name="T10" fmla="*/ 9 w 311"/>
                <a:gd name="T11" fmla="*/ 200 h 267"/>
                <a:gd name="T12" fmla="*/ 11 w 311"/>
                <a:gd name="T13" fmla="*/ 190 h 267"/>
                <a:gd name="T14" fmla="*/ 13 w 311"/>
                <a:gd name="T15" fmla="*/ 178 h 267"/>
                <a:gd name="T16" fmla="*/ 14 w 311"/>
                <a:gd name="T17" fmla="*/ 183 h 267"/>
                <a:gd name="T18" fmla="*/ 16 w 311"/>
                <a:gd name="T19" fmla="*/ 162 h 267"/>
                <a:gd name="T20" fmla="*/ 18 w 311"/>
                <a:gd name="T21" fmla="*/ 147 h 267"/>
                <a:gd name="T22" fmla="*/ 19 w 311"/>
                <a:gd name="T23" fmla="*/ 132 h 267"/>
                <a:gd name="T24" fmla="*/ 20 w 311"/>
                <a:gd name="T25" fmla="*/ 114 h 267"/>
                <a:gd name="T26" fmla="*/ 20 w 311"/>
                <a:gd name="T27" fmla="*/ 78 h 267"/>
                <a:gd name="T28" fmla="*/ 22 w 311"/>
                <a:gd name="T29" fmla="*/ 55 h 267"/>
                <a:gd name="T30" fmla="*/ 21 w 311"/>
                <a:gd name="T31" fmla="*/ 35 h 267"/>
                <a:gd name="T32" fmla="*/ 19 w 311"/>
                <a:gd name="T33" fmla="*/ 19 h 267"/>
                <a:gd name="T34" fmla="*/ 17 w 311"/>
                <a:gd name="T35" fmla="*/ 4 h 267"/>
                <a:gd name="T36" fmla="*/ 17 w 311"/>
                <a:gd name="T37" fmla="*/ 20 h 267"/>
                <a:gd name="T38" fmla="*/ 16 w 311"/>
                <a:gd name="T39" fmla="*/ 27 h 267"/>
                <a:gd name="T40" fmla="*/ 15 w 311"/>
                <a:gd name="T41" fmla="*/ 24 h 267"/>
                <a:gd name="T42" fmla="*/ 15 w 311"/>
                <a:gd name="T43" fmla="*/ 5 h 267"/>
                <a:gd name="T44" fmla="*/ 13 w 311"/>
                <a:gd name="T45" fmla="*/ 7 h 267"/>
                <a:gd name="T46" fmla="*/ 11 w 311"/>
                <a:gd name="T47" fmla="*/ 20 h 267"/>
                <a:gd name="T48" fmla="*/ 10 w 311"/>
                <a:gd name="T49" fmla="*/ 14 h 267"/>
                <a:gd name="T50" fmla="*/ 8 w 311"/>
                <a:gd name="T51" fmla="*/ 24 h 267"/>
                <a:gd name="T52" fmla="*/ 8 w 311"/>
                <a:gd name="T53" fmla="*/ 45 h 267"/>
                <a:gd name="T54" fmla="*/ 7 w 311"/>
                <a:gd name="T55" fmla="*/ 55 h 267"/>
                <a:gd name="T56" fmla="*/ 7 w 311"/>
                <a:gd name="T57" fmla="*/ 77 h 267"/>
                <a:gd name="T58" fmla="*/ 6 w 311"/>
                <a:gd name="T59" fmla="*/ 84 h 267"/>
                <a:gd name="T60" fmla="*/ 6 w 311"/>
                <a:gd name="T61" fmla="*/ 89 h 267"/>
                <a:gd name="T62" fmla="*/ 6 w 311"/>
                <a:gd name="T63" fmla="*/ 108 h 267"/>
                <a:gd name="T64" fmla="*/ 6 w 311"/>
                <a:gd name="T65" fmla="*/ 138 h 267"/>
                <a:gd name="T66" fmla="*/ 6 w 311"/>
                <a:gd name="T67" fmla="*/ 149 h 267"/>
                <a:gd name="T68" fmla="*/ 6 w 311"/>
                <a:gd name="T69" fmla="*/ 162 h 267"/>
                <a:gd name="T70" fmla="*/ 6 w 311"/>
                <a:gd name="T71" fmla="*/ 152 h 267"/>
                <a:gd name="T72" fmla="*/ 6 w 311"/>
                <a:gd name="T73" fmla="*/ 146 h 267"/>
                <a:gd name="T74" fmla="*/ 6 w 311"/>
                <a:gd name="T75" fmla="*/ 159 h 267"/>
                <a:gd name="T76" fmla="*/ 6 w 311"/>
                <a:gd name="T77" fmla="*/ 176 h 267"/>
                <a:gd name="T78" fmla="*/ 6 w 311"/>
                <a:gd name="T79" fmla="*/ 198 h 267"/>
                <a:gd name="T80" fmla="*/ 6 w 311"/>
                <a:gd name="T81" fmla="*/ 217 h 267"/>
                <a:gd name="T82" fmla="*/ 5 w 311"/>
                <a:gd name="T83" fmla="*/ 251 h 2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1"/>
                <a:gd name="T127" fmla="*/ 0 h 267"/>
                <a:gd name="T128" fmla="*/ 311 w 311"/>
                <a:gd name="T129" fmla="*/ 267 h 2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1" h="267">
                  <a:moveTo>
                    <a:pt x="0" y="266"/>
                  </a:moveTo>
                  <a:lnTo>
                    <a:pt x="16" y="267"/>
                  </a:lnTo>
                  <a:lnTo>
                    <a:pt x="24" y="260"/>
                  </a:lnTo>
                  <a:lnTo>
                    <a:pt x="33" y="253"/>
                  </a:lnTo>
                  <a:lnTo>
                    <a:pt x="36" y="241"/>
                  </a:lnTo>
                  <a:lnTo>
                    <a:pt x="45" y="223"/>
                  </a:lnTo>
                  <a:lnTo>
                    <a:pt x="55" y="237"/>
                  </a:lnTo>
                  <a:lnTo>
                    <a:pt x="60" y="231"/>
                  </a:lnTo>
                  <a:lnTo>
                    <a:pt x="68" y="229"/>
                  </a:lnTo>
                  <a:lnTo>
                    <a:pt x="76" y="214"/>
                  </a:lnTo>
                  <a:lnTo>
                    <a:pt x="89" y="213"/>
                  </a:lnTo>
                  <a:lnTo>
                    <a:pt x="95" y="205"/>
                  </a:lnTo>
                  <a:lnTo>
                    <a:pt x="98" y="195"/>
                  </a:lnTo>
                  <a:lnTo>
                    <a:pt x="106" y="193"/>
                  </a:lnTo>
                  <a:lnTo>
                    <a:pt x="112" y="187"/>
                  </a:lnTo>
                  <a:lnTo>
                    <a:pt x="118" y="194"/>
                  </a:lnTo>
                  <a:lnTo>
                    <a:pt x="120" y="199"/>
                  </a:lnTo>
                  <a:lnTo>
                    <a:pt x="130" y="200"/>
                  </a:lnTo>
                  <a:lnTo>
                    <a:pt x="134" y="204"/>
                  </a:lnTo>
                  <a:lnTo>
                    <a:pt x="140" y="196"/>
                  </a:lnTo>
                  <a:lnTo>
                    <a:pt x="149" y="190"/>
                  </a:lnTo>
                  <a:lnTo>
                    <a:pt x="163" y="189"/>
                  </a:lnTo>
                  <a:lnTo>
                    <a:pt x="165" y="180"/>
                  </a:lnTo>
                  <a:lnTo>
                    <a:pt x="174" y="178"/>
                  </a:lnTo>
                  <a:lnTo>
                    <a:pt x="178" y="178"/>
                  </a:lnTo>
                  <a:lnTo>
                    <a:pt x="184" y="183"/>
                  </a:lnTo>
                  <a:lnTo>
                    <a:pt x="189" y="183"/>
                  </a:lnTo>
                  <a:lnTo>
                    <a:pt x="197" y="171"/>
                  </a:lnTo>
                  <a:lnTo>
                    <a:pt x="206" y="168"/>
                  </a:lnTo>
                  <a:lnTo>
                    <a:pt x="219" y="162"/>
                  </a:lnTo>
                  <a:lnTo>
                    <a:pt x="234" y="157"/>
                  </a:lnTo>
                  <a:lnTo>
                    <a:pt x="245" y="156"/>
                  </a:lnTo>
                  <a:lnTo>
                    <a:pt x="250" y="147"/>
                  </a:lnTo>
                  <a:lnTo>
                    <a:pt x="259" y="140"/>
                  </a:lnTo>
                  <a:lnTo>
                    <a:pt x="266" y="138"/>
                  </a:lnTo>
                  <a:lnTo>
                    <a:pt x="271" y="132"/>
                  </a:lnTo>
                  <a:lnTo>
                    <a:pt x="280" y="131"/>
                  </a:lnTo>
                  <a:lnTo>
                    <a:pt x="283" y="119"/>
                  </a:lnTo>
                  <a:lnTo>
                    <a:pt x="289" y="114"/>
                  </a:lnTo>
                  <a:lnTo>
                    <a:pt x="298" y="104"/>
                  </a:lnTo>
                  <a:lnTo>
                    <a:pt x="288" y="87"/>
                  </a:lnTo>
                  <a:lnTo>
                    <a:pt x="284" y="78"/>
                  </a:lnTo>
                  <a:lnTo>
                    <a:pt x="292" y="63"/>
                  </a:lnTo>
                  <a:lnTo>
                    <a:pt x="301" y="57"/>
                  </a:lnTo>
                  <a:lnTo>
                    <a:pt x="311" y="55"/>
                  </a:lnTo>
                  <a:lnTo>
                    <a:pt x="306" y="46"/>
                  </a:lnTo>
                  <a:lnTo>
                    <a:pt x="302" y="38"/>
                  </a:lnTo>
                  <a:lnTo>
                    <a:pt x="294" y="35"/>
                  </a:lnTo>
                  <a:lnTo>
                    <a:pt x="281" y="34"/>
                  </a:lnTo>
                  <a:lnTo>
                    <a:pt x="277" y="24"/>
                  </a:lnTo>
                  <a:lnTo>
                    <a:pt x="271" y="19"/>
                  </a:lnTo>
                  <a:lnTo>
                    <a:pt x="259" y="14"/>
                  </a:lnTo>
                  <a:lnTo>
                    <a:pt x="259" y="7"/>
                  </a:lnTo>
                  <a:lnTo>
                    <a:pt x="249" y="4"/>
                  </a:lnTo>
                  <a:lnTo>
                    <a:pt x="241" y="5"/>
                  </a:lnTo>
                  <a:lnTo>
                    <a:pt x="245" y="14"/>
                  </a:lnTo>
                  <a:lnTo>
                    <a:pt x="239" y="20"/>
                  </a:lnTo>
                  <a:lnTo>
                    <a:pt x="232" y="25"/>
                  </a:lnTo>
                  <a:lnTo>
                    <a:pt x="232" y="32"/>
                  </a:lnTo>
                  <a:lnTo>
                    <a:pt x="226" y="27"/>
                  </a:lnTo>
                  <a:lnTo>
                    <a:pt x="222" y="21"/>
                  </a:lnTo>
                  <a:lnTo>
                    <a:pt x="210" y="17"/>
                  </a:lnTo>
                  <a:lnTo>
                    <a:pt x="204" y="24"/>
                  </a:lnTo>
                  <a:lnTo>
                    <a:pt x="200" y="24"/>
                  </a:lnTo>
                  <a:lnTo>
                    <a:pt x="197" y="15"/>
                  </a:lnTo>
                  <a:lnTo>
                    <a:pt x="198" y="5"/>
                  </a:lnTo>
                  <a:lnTo>
                    <a:pt x="193" y="0"/>
                  </a:lnTo>
                  <a:lnTo>
                    <a:pt x="183" y="1"/>
                  </a:lnTo>
                  <a:lnTo>
                    <a:pt x="174" y="7"/>
                  </a:lnTo>
                  <a:lnTo>
                    <a:pt x="165" y="12"/>
                  </a:lnTo>
                  <a:lnTo>
                    <a:pt x="156" y="16"/>
                  </a:lnTo>
                  <a:lnTo>
                    <a:pt x="150" y="20"/>
                  </a:lnTo>
                  <a:lnTo>
                    <a:pt x="145" y="17"/>
                  </a:lnTo>
                  <a:lnTo>
                    <a:pt x="140" y="14"/>
                  </a:lnTo>
                  <a:lnTo>
                    <a:pt x="135" y="14"/>
                  </a:lnTo>
                  <a:lnTo>
                    <a:pt x="127" y="20"/>
                  </a:lnTo>
                  <a:lnTo>
                    <a:pt x="121" y="23"/>
                  </a:lnTo>
                  <a:lnTo>
                    <a:pt x="114" y="24"/>
                  </a:lnTo>
                  <a:lnTo>
                    <a:pt x="110" y="31"/>
                  </a:lnTo>
                  <a:lnTo>
                    <a:pt x="115" y="41"/>
                  </a:lnTo>
                  <a:lnTo>
                    <a:pt x="121" y="45"/>
                  </a:lnTo>
                  <a:lnTo>
                    <a:pt x="123" y="51"/>
                  </a:lnTo>
                  <a:lnTo>
                    <a:pt x="119" y="55"/>
                  </a:lnTo>
                  <a:lnTo>
                    <a:pt x="104" y="55"/>
                  </a:lnTo>
                  <a:lnTo>
                    <a:pt x="104" y="63"/>
                  </a:lnTo>
                  <a:lnTo>
                    <a:pt x="104" y="69"/>
                  </a:lnTo>
                  <a:lnTo>
                    <a:pt x="106" y="77"/>
                  </a:lnTo>
                  <a:lnTo>
                    <a:pt x="95" y="74"/>
                  </a:lnTo>
                  <a:lnTo>
                    <a:pt x="95" y="81"/>
                  </a:lnTo>
                  <a:lnTo>
                    <a:pt x="94" y="84"/>
                  </a:lnTo>
                  <a:lnTo>
                    <a:pt x="83" y="84"/>
                  </a:lnTo>
                  <a:lnTo>
                    <a:pt x="74" y="84"/>
                  </a:lnTo>
                  <a:lnTo>
                    <a:pt x="64" y="89"/>
                  </a:lnTo>
                  <a:lnTo>
                    <a:pt x="63" y="97"/>
                  </a:lnTo>
                  <a:lnTo>
                    <a:pt x="55" y="102"/>
                  </a:lnTo>
                  <a:lnTo>
                    <a:pt x="54" y="108"/>
                  </a:lnTo>
                  <a:lnTo>
                    <a:pt x="54" y="118"/>
                  </a:lnTo>
                  <a:lnTo>
                    <a:pt x="55" y="129"/>
                  </a:lnTo>
                  <a:lnTo>
                    <a:pt x="56" y="138"/>
                  </a:lnTo>
                  <a:lnTo>
                    <a:pt x="65" y="144"/>
                  </a:lnTo>
                  <a:lnTo>
                    <a:pt x="69" y="145"/>
                  </a:lnTo>
                  <a:lnTo>
                    <a:pt x="74" y="149"/>
                  </a:lnTo>
                  <a:lnTo>
                    <a:pt x="71" y="154"/>
                  </a:lnTo>
                  <a:lnTo>
                    <a:pt x="66" y="159"/>
                  </a:lnTo>
                  <a:lnTo>
                    <a:pt x="62" y="162"/>
                  </a:lnTo>
                  <a:lnTo>
                    <a:pt x="53" y="161"/>
                  </a:lnTo>
                  <a:lnTo>
                    <a:pt x="47" y="157"/>
                  </a:lnTo>
                  <a:lnTo>
                    <a:pt x="41" y="152"/>
                  </a:lnTo>
                  <a:lnTo>
                    <a:pt x="38" y="150"/>
                  </a:lnTo>
                  <a:lnTo>
                    <a:pt x="32" y="146"/>
                  </a:lnTo>
                  <a:lnTo>
                    <a:pt x="24" y="146"/>
                  </a:lnTo>
                  <a:lnTo>
                    <a:pt x="23" y="148"/>
                  </a:lnTo>
                  <a:lnTo>
                    <a:pt x="21" y="157"/>
                  </a:lnTo>
                  <a:lnTo>
                    <a:pt x="27" y="159"/>
                  </a:lnTo>
                  <a:lnTo>
                    <a:pt x="30" y="161"/>
                  </a:lnTo>
                  <a:lnTo>
                    <a:pt x="28" y="171"/>
                  </a:lnTo>
                  <a:lnTo>
                    <a:pt x="32" y="176"/>
                  </a:lnTo>
                  <a:lnTo>
                    <a:pt x="34" y="185"/>
                  </a:lnTo>
                  <a:lnTo>
                    <a:pt x="36" y="190"/>
                  </a:lnTo>
                  <a:lnTo>
                    <a:pt x="34" y="198"/>
                  </a:lnTo>
                  <a:lnTo>
                    <a:pt x="31" y="203"/>
                  </a:lnTo>
                  <a:lnTo>
                    <a:pt x="27" y="211"/>
                  </a:lnTo>
                  <a:lnTo>
                    <a:pt x="21" y="217"/>
                  </a:lnTo>
                  <a:lnTo>
                    <a:pt x="16" y="228"/>
                  </a:lnTo>
                  <a:lnTo>
                    <a:pt x="12" y="235"/>
                  </a:lnTo>
                  <a:lnTo>
                    <a:pt x="5" y="251"/>
                  </a:lnTo>
                  <a:lnTo>
                    <a:pt x="5" y="258"/>
                  </a:lnTo>
                  <a:lnTo>
                    <a:pt x="0" y="266"/>
                  </a:lnTo>
                  <a:close/>
                </a:path>
              </a:pathLst>
            </a:custGeom>
            <a:solidFill>
              <a:srgbClr val="FFCC00"/>
            </a:solidFill>
            <a:ln w="9525">
              <a:noFill/>
              <a:round/>
              <a:headEnd/>
              <a:tailEnd/>
            </a:ln>
          </p:spPr>
          <p:txBody>
            <a:bodyPr/>
            <a:lstStyle/>
            <a:p>
              <a:endParaRPr lang="en-US"/>
            </a:p>
          </p:txBody>
        </p:sp>
        <p:sp>
          <p:nvSpPr>
            <p:cNvPr id="44083" name="Freeform 61"/>
            <p:cNvSpPr>
              <a:spLocks/>
            </p:cNvSpPr>
            <p:nvPr/>
          </p:nvSpPr>
          <p:spPr bwMode="auto">
            <a:xfrm>
              <a:off x="4590" y="1759"/>
              <a:ext cx="492" cy="510"/>
            </a:xfrm>
            <a:custGeom>
              <a:avLst/>
              <a:gdLst>
                <a:gd name="T0" fmla="*/ 18 w 532"/>
                <a:gd name="T1" fmla="*/ 8 h 510"/>
                <a:gd name="T2" fmla="*/ 19 w 532"/>
                <a:gd name="T3" fmla="*/ 36 h 510"/>
                <a:gd name="T4" fmla="*/ 18 w 532"/>
                <a:gd name="T5" fmla="*/ 62 h 510"/>
                <a:gd name="T6" fmla="*/ 17 w 532"/>
                <a:gd name="T7" fmla="*/ 89 h 510"/>
                <a:gd name="T8" fmla="*/ 16 w 532"/>
                <a:gd name="T9" fmla="*/ 125 h 510"/>
                <a:gd name="T10" fmla="*/ 18 w 532"/>
                <a:gd name="T11" fmla="*/ 145 h 510"/>
                <a:gd name="T12" fmla="*/ 18 w 532"/>
                <a:gd name="T13" fmla="*/ 119 h 510"/>
                <a:gd name="T14" fmla="*/ 18 w 532"/>
                <a:gd name="T15" fmla="*/ 84 h 510"/>
                <a:gd name="T16" fmla="*/ 19 w 532"/>
                <a:gd name="T17" fmla="*/ 94 h 510"/>
                <a:gd name="T18" fmla="*/ 21 w 532"/>
                <a:gd name="T19" fmla="*/ 97 h 510"/>
                <a:gd name="T20" fmla="*/ 25 w 532"/>
                <a:gd name="T21" fmla="*/ 80 h 510"/>
                <a:gd name="T22" fmla="*/ 25 w 532"/>
                <a:gd name="T23" fmla="*/ 108 h 510"/>
                <a:gd name="T24" fmla="*/ 27 w 532"/>
                <a:gd name="T25" fmla="*/ 103 h 510"/>
                <a:gd name="T26" fmla="*/ 29 w 532"/>
                <a:gd name="T27" fmla="*/ 102 h 510"/>
                <a:gd name="T28" fmla="*/ 33 w 532"/>
                <a:gd name="T29" fmla="*/ 121 h 510"/>
                <a:gd name="T30" fmla="*/ 34 w 532"/>
                <a:gd name="T31" fmla="*/ 160 h 510"/>
                <a:gd name="T32" fmla="*/ 37 w 532"/>
                <a:gd name="T33" fmla="*/ 160 h 510"/>
                <a:gd name="T34" fmla="*/ 39 w 532"/>
                <a:gd name="T35" fmla="*/ 184 h 510"/>
                <a:gd name="T36" fmla="*/ 40 w 532"/>
                <a:gd name="T37" fmla="*/ 218 h 510"/>
                <a:gd name="T38" fmla="*/ 40 w 532"/>
                <a:gd name="T39" fmla="*/ 251 h 510"/>
                <a:gd name="T40" fmla="*/ 37 w 532"/>
                <a:gd name="T41" fmla="*/ 279 h 510"/>
                <a:gd name="T42" fmla="*/ 37 w 532"/>
                <a:gd name="T43" fmla="*/ 303 h 510"/>
                <a:gd name="T44" fmla="*/ 34 w 532"/>
                <a:gd name="T45" fmla="*/ 324 h 510"/>
                <a:gd name="T46" fmla="*/ 33 w 532"/>
                <a:gd name="T47" fmla="*/ 350 h 510"/>
                <a:gd name="T48" fmla="*/ 34 w 532"/>
                <a:gd name="T49" fmla="*/ 394 h 510"/>
                <a:gd name="T50" fmla="*/ 31 w 532"/>
                <a:gd name="T51" fmla="*/ 388 h 510"/>
                <a:gd name="T52" fmla="*/ 31 w 532"/>
                <a:gd name="T53" fmla="*/ 423 h 510"/>
                <a:gd name="T54" fmla="*/ 31 w 532"/>
                <a:gd name="T55" fmla="*/ 459 h 510"/>
                <a:gd name="T56" fmla="*/ 29 w 532"/>
                <a:gd name="T57" fmla="*/ 508 h 510"/>
                <a:gd name="T58" fmla="*/ 27 w 532"/>
                <a:gd name="T59" fmla="*/ 482 h 510"/>
                <a:gd name="T60" fmla="*/ 25 w 532"/>
                <a:gd name="T61" fmla="*/ 452 h 510"/>
                <a:gd name="T62" fmla="*/ 26 w 532"/>
                <a:gd name="T63" fmla="*/ 430 h 510"/>
                <a:gd name="T64" fmla="*/ 25 w 532"/>
                <a:gd name="T65" fmla="*/ 387 h 510"/>
                <a:gd name="T66" fmla="*/ 25 w 532"/>
                <a:gd name="T67" fmla="*/ 356 h 510"/>
                <a:gd name="T68" fmla="*/ 25 w 532"/>
                <a:gd name="T69" fmla="*/ 319 h 510"/>
                <a:gd name="T70" fmla="*/ 25 w 532"/>
                <a:gd name="T71" fmla="*/ 284 h 510"/>
                <a:gd name="T72" fmla="*/ 21 w 532"/>
                <a:gd name="T73" fmla="*/ 291 h 510"/>
                <a:gd name="T74" fmla="*/ 18 w 532"/>
                <a:gd name="T75" fmla="*/ 301 h 510"/>
                <a:gd name="T76" fmla="*/ 16 w 532"/>
                <a:gd name="T77" fmla="*/ 296 h 510"/>
                <a:gd name="T78" fmla="*/ 13 w 532"/>
                <a:gd name="T79" fmla="*/ 305 h 510"/>
                <a:gd name="T80" fmla="*/ 11 w 532"/>
                <a:gd name="T81" fmla="*/ 295 h 510"/>
                <a:gd name="T82" fmla="*/ 7 w 532"/>
                <a:gd name="T83" fmla="*/ 312 h 510"/>
                <a:gd name="T84" fmla="*/ 6 w 532"/>
                <a:gd name="T85" fmla="*/ 297 h 510"/>
                <a:gd name="T86" fmla="*/ 6 w 532"/>
                <a:gd name="T87" fmla="*/ 281 h 510"/>
                <a:gd name="T88" fmla="*/ 4 w 532"/>
                <a:gd name="T89" fmla="*/ 257 h 510"/>
                <a:gd name="T90" fmla="*/ 6 w 532"/>
                <a:gd name="T91" fmla="*/ 226 h 510"/>
                <a:gd name="T92" fmla="*/ 6 w 532"/>
                <a:gd name="T93" fmla="*/ 199 h 510"/>
                <a:gd name="T94" fmla="*/ 6 w 532"/>
                <a:gd name="T95" fmla="*/ 165 h 510"/>
                <a:gd name="T96" fmla="*/ 6 w 532"/>
                <a:gd name="T97" fmla="*/ 127 h 510"/>
                <a:gd name="T98" fmla="*/ 6 w 532"/>
                <a:gd name="T99" fmla="*/ 103 h 510"/>
                <a:gd name="T100" fmla="*/ 6 w 532"/>
                <a:gd name="T101" fmla="*/ 115 h 510"/>
                <a:gd name="T102" fmla="*/ 6 w 532"/>
                <a:gd name="T103" fmla="*/ 117 h 510"/>
                <a:gd name="T104" fmla="*/ 6 w 532"/>
                <a:gd name="T105" fmla="*/ 153 h 510"/>
                <a:gd name="T106" fmla="*/ 6 w 532"/>
                <a:gd name="T107" fmla="*/ 167 h 510"/>
                <a:gd name="T108" fmla="*/ 8 w 532"/>
                <a:gd name="T109" fmla="*/ 145 h 510"/>
                <a:gd name="T110" fmla="*/ 11 w 532"/>
                <a:gd name="T111" fmla="*/ 132 h 510"/>
                <a:gd name="T112" fmla="*/ 12 w 532"/>
                <a:gd name="T113" fmla="*/ 104 h 510"/>
                <a:gd name="T114" fmla="*/ 14 w 532"/>
                <a:gd name="T115" fmla="*/ 83 h 510"/>
                <a:gd name="T116" fmla="*/ 12 w 532"/>
                <a:gd name="T117" fmla="*/ 78 h 510"/>
                <a:gd name="T118" fmla="*/ 10 w 532"/>
                <a:gd name="T119" fmla="*/ 52 h 510"/>
                <a:gd name="T120" fmla="*/ 13 w 532"/>
                <a:gd name="T121" fmla="*/ 32 h 510"/>
                <a:gd name="T122" fmla="*/ 15 w 532"/>
                <a:gd name="T123" fmla="*/ 8 h 5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
                <a:gd name="T187" fmla="*/ 0 h 510"/>
                <a:gd name="T188" fmla="*/ 532 w 532"/>
                <a:gd name="T189" fmla="*/ 510 h 5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 h="510">
                  <a:moveTo>
                    <a:pt x="213" y="0"/>
                  </a:moveTo>
                  <a:lnTo>
                    <a:pt x="217" y="0"/>
                  </a:lnTo>
                  <a:lnTo>
                    <a:pt x="219" y="1"/>
                  </a:lnTo>
                  <a:lnTo>
                    <a:pt x="222" y="1"/>
                  </a:lnTo>
                  <a:lnTo>
                    <a:pt x="225" y="1"/>
                  </a:lnTo>
                  <a:lnTo>
                    <a:pt x="228" y="1"/>
                  </a:lnTo>
                  <a:lnTo>
                    <a:pt x="231" y="3"/>
                  </a:lnTo>
                  <a:lnTo>
                    <a:pt x="233" y="3"/>
                  </a:lnTo>
                  <a:lnTo>
                    <a:pt x="236" y="3"/>
                  </a:lnTo>
                  <a:lnTo>
                    <a:pt x="239" y="3"/>
                  </a:lnTo>
                  <a:lnTo>
                    <a:pt x="242" y="3"/>
                  </a:lnTo>
                  <a:lnTo>
                    <a:pt x="245" y="5"/>
                  </a:lnTo>
                  <a:lnTo>
                    <a:pt x="246" y="8"/>
                  </a:lnTo>
                  <a:lnTo>
                    <a:pt x="249" y="8"/>
                  </a:lnTo>
                  <a:lnTo>
                    <a:pt x="251" y="10"/>
                  </a:lnTo>
                  <a:lnTo>
                    <a:pt x="254" y="13"/>
                  </a:lnTo>
                  <a:lnTo>
                    <a:pt x="257" y="13"/>
                  </a:lnTo>
                  <a:lnTo>
                    <a:pt x="259" y="13"/>
                  </a:lnTo>
                  <a:lnTo>
                    <a:pt x="262" y="14"/>
                  </a:lnTo>
                  <a:lnTo>
                    <a:pt x="262" y="17"/>
                  </a:lnTo>
                  <a:lnTo>
                    <a:pt x="264" y="20"/>
                  </a:lnTo>
                  <a:lnTo>
                    <a:pt x="262" y="22"/>
                  </a:lnTo>
                  <a:lnTo>
                    <a:pt x="259" y="23"/>
                  </a:lnTo>
                  <a:lnTo>
                    <a:pt x="258" y="26"/>
                  </a:lnTo>
                  <a:lnTo>
                    <a:pt x="256" y="29"/>
                  </a:lnTo>
                  <a:lnTo>
                    <a:pt x="256" y="32"/>
                  </a:lnTo>
                  <a:lnTo>
                    <a:pt x="253" y="34"/>
                  </a:lnTo>
                  <a:lnTo>
                    <a:pt x="251" y="36"/>
                  </a:lnTo>
                  <a:lnTo>
                    <a:pt x="251" y="39"/>
                  </a:lnTo>
                  <a:lnTo>
                    <a:pt x="254" y="41"/>
                  </a:lnTo>
                  <a:lnTo>
                    <a:pt x="257" y="42"/>
                  </a:lnTo>
                  <a:lnTo>
                    <a:pt x="259" y="45"/>
                  </a:lnTo>
                  <a:lnTo>
                    <a:pt x="256" y="47"/>
                  </a:lnTo>
                  <a:lnTo>
                    <a:pt x="253" y="47"/>
                  </a:lnTo>
                  <a:lnTo>
                    <a:pt x="250" y="47"/>
                  </a:lnTo>
                  <a:lnTo>
                    <a:pt x="248" y="49"/>
                  </a:lnTo>
                  <a:lnTo>
                    <a:pt x="248" y="52"/>
                  </a:lnTo>
                  <a:lnTo>
                    <a:pt x="250" y="55"/>
                  </a:lnTo>
                  <a:lnTo>
                    <a:pt x="250" y="58"/>
                  </a:lnTo>
                  <a:lnTo>
                    <a:pt x="250" y="62"/>
                  </a:lnTo>
                  <a:lnTo>
                    <a:pt x="247" y="62"/>
                  </a:lnTo>
                  <a:lnTo>
                    <a:pt x="245" y="62"/>
                  </a:lnTo>
                  <a:lnTo>
                    <a:pt x="242" y="62"/>
                  </a:lnTo>
                  <a:lnTo>
                    <a:pt x="239" y="63"/>
                  </a:lnTo>
                  <a:lnTo>
                    <a:pt x="239" y="66"/>
                  </a:lnTo>
                  <a:lnTo>
                    <a:pt x="237" y="69"/>
                  </a:lnTo>
                  <a:lnTo>
                    <a:pt x="234" y="69"/>
                  </a:lnTo>
                  <a:lnTo>
                    <a:pt x="232" y="69"/>
                  </a:lnTo>
                  <a:lnTo>
                    <a:pt x="229" y="72"/>
                  </a:lnTo>
                  <a:lnTo>
                    <a:pt x="226" y="74"/>
                  </a:lnTo>
                  <a:lnTo>
                    <a:pt x="223" y="76"/>
                  </a:lnTo>
                  <a:lnTo>
                    <a:pt x="220" y="76"/>
                  </a:lnTo>
                  <a:lnTo>
                    <a:pt x="219" y="80"/>
                  </a:lnTo>
                  <a:lnTo>
                    <a:pt x="218" y="83"/>
                  </a:lnTo>
                  <a:lnTo>
                    <a:pt x="218" y="86"/>
                  </a:lnTo>
                  <a:lnTo>
                    <a:pt x="219" y="89"/>
                  </a:lnTo>
                  <a:lnTo>
                    <a:pt x="220" y="91"/>
                  </a:lnTo>
                  <a:lnTo>
                    <a:pt x="220" y="94"/>
                  </a:lnTo>
                  <a:lnTo>
                    <a:pt x="218" y="96"/>
                  </a:lnTo>
                  <a:lnTo>
                    <a:pt x="215" y="98"/>
                  </a:lnTo>
                  <a:lnTo>
                    <a:pt x="212" y="100"/>
                  </a:lnTo>
                  <a:lnTo>
                    <a:pt x="210" y="103"/>
                  </a:lnTo>
                  <a:lnTo>
                    <a:pt x="210" y="105"/>
                  </a:lnTo>
                  <a:lnTo>
                    <a:pt x="208" y="108"/>
                  </a:lnTo>
                  <a:lnTo>
                    <a:pt x="207" y="111"/>
                  </a:lnTo>
                  <a:lnTo>
                    <a:pt x="207" y="114"/>
                  </a:lnTo>
                  <a:lnTo>
                    <a:pt x="205" y="116"/>
                  </a:lnTo>
                  <a:lnTo>
                    <a:pt x="204" y="119"/>
                  </a:lnTo>
                  <a:lnTo>
                    <a:pt x="204" y="122"/>
                  </a:lnTo>
                  <a:lnTo>
                    <a:pt x="204" y="125"/>
                  </a:lnTo>
                  <a:lnTo>
                    <a:pt x="204" y="128"/>
                  </a:lnTo>
                  <a:lnTo>
                    <a:pt x="205" y="130"/>
                  </a:lnTo>
                  <a:lnTo>
                    <a:pt x="208" y="132"/>
                  </a:lnTo>
                  <a:lnTo>
                    <a:pt x="212" y="135"/>
                  </a:lnTo>
                  <a:lnTo>
                    <a:pt x="213" y="137"/>
                  </a:lnTo>
                  <a:lnTo>
                    <a:pt x="215" y="140"/>
                  </a:lnTo>
                  <a:lnTo>
                    <a:pt x="216" y="143"/>
                  </a:lnTo>
                  <a:lnTo>
                    <a:pt x="218" y="144"/>
                  </a:lnTo>
                  <a:lnTo>
                    <a:pt x="221" y="143"/>
                  </a:lnTo>
                  <a:lnTo>
                    <a:pt x="224" y="142"/>
                  </a:lnTo>
                  <a:lnTo>
                    <a:pt x="227" y="142"/>
                  </a:lnTo>
                  <a:lnTo>
                    <a:pt x="230" y="142"/>
                  </a:lnTo>
                  <a:lnTo>
                    <a:pt x="232" y="144"/>
                  </a:lnTo>
                  <a:lnTo>
                    <a:pt x="234" y="145"/>
                  </a:lnTo>
                  <a:lnTo>
                    <a:pt x="236" y="147"/>
                  </a:lnTo>
                  <a:lnTo>
                    <a:pt x="239" y="149"/>
                  </a:lnTo>
                  <a:lnTo>
                    <a:pt x="242" y="149"/>
                  </a:lnTo>
                  <a:lnTo>
                    <a:pt x="245" y="147"/>
                  </a:lnTo>
                  <a:lnTo>
                    <a:pt x="246" y="145"/>
                  </a:lnTo>
                  <a:lnTo>
                    <a:pt x="247" y="143"/>
                  </a:lnTo>
                  <a:lnTo>
                    <a:pt x="247" y="140"/>
                  </a:lnTo>
                  <a:lnTo>
                    <a:pt x="247" y="137"/>
                  </a:lnTo>
                  <a:lnTo>
                    <a:pt x="247" y="133"/>
                  </a:lnTo>
                  <a:lnTo>
                    <a:pt x="246" y="130"/>
                  </a:lnTo>
                  <a:lnTo>
                    <a:pt x="245" y="128"/>
                  </a:lnTo>
                  <a:lnTo>
                    <a:pt x="244" y="125"/>
                  </a:lnTo>
                  <a:lnTo>
                    <a:pt x="243" y="122"/>
                  </a:lnTo>
                  <a:lnTo>
                    <a:pt x="243" y="119"/>
                  </a:lnTo>
                  <a:lnTo>
                    <a:pt x="243" y="116"/>
                  </a:lnTo>
                  <a:lnTo>
                    <a:pt x="243" y="114"/>
                  </a:lnTo>
                  <a:lnTo>
                    <a:pt x="243" y="111"/>
                  </a:lnTo>
                  <a:lnTo>
                    <a:pt x="243" y="108"/>
                  </a:lnTo>
                  <a:lnTo>
                    <a:pt x="242" y="105"/>
                  </a:lnTo>
                  <a:lnTo>
                    <a:pt x="242" y="103"/>
                  </a:lnTo>
                  <a:lnTo>
                    <a:pt x="241" y="100"/>
                  </a:lnTo>
                  <a:lnTo>
                    <a:pt x="240" y="97"/>
                  </a:lnTo>
                  <a:lnTo>
                    <a:pt x="239" y="94"/>
                  </a:lnTo>
                  <a:lnTo>
                    <a:pt x="239" y="91"/>
                  </a:lnTo>
                  <a:lnTo>
                    <a:pt x="238" y="89"/>
                  </a:lnTo>
                  <a:lnTo>
                    <a:pt x="236" y="86"/>
                  </a:lnTo>
                  <a:lnTo>
                    <a:pt x="239" y="84"/>
                  </a:lnTo>
                  <a:lnTo>
                    <a:pt x="242" y="84"/>
                  </a:lnTo>
                  <a:lnTo>
                    <a:pt x="245" y="84"/>
                  </a:lnTo>
                  <a:lnTo>
                    <a:pt x="245" y="81"/>
                  </a:lnTo>
                  <a:lnTo>
                    <a:pt x="248" y="79"/>
                  </a:lnTo>
                  <a:lnTo>
                    <a:pt x="251" y="76"/>
                  </a:lnTo>
                  <a:lnTo>
                    <a:pt x="254" y="76"/>
                  </a:lnTo>
                  <a:lnTo>
                    <a:pt x="254" y="80"/>
                  </a:lnTo>
                  <a:lnTo>
                    <a:pt x="252" y="83"/>
                  </a:lnTo>
                  <a:lnTo>
                    <a:pt x="250" y="86"/>
                  </a:lnTo>
                  <a:lnTo>
                    <a:pt x="249" y="89"/>
                  </a:lnTo>
                  <a:lnTo>
                    <a:pt x="252" y="90"/>
                  </a:lnTo>
                  <a:lnTo>
                    <a:pt x="255" y="92"/>
                  </a:lnTo>
                  <a:lnTo>
                    <a:pt x="258" y="94"/>
                  </a:lnTo>
                  <a:lnTo>
                    <a:pt x="260" y="94"/>
                  </a:lnTo>
                  <a:lnTo>
                    <a:pt x="264" y="94"/>
                  </a:lnTo>
                  <a:lnTo>
                    <a:pt x="267" y="95"/>
                  </a:lnTo>
                  <a:lnTo>
                    <a:pt x="270" y="96"/>
                  </a:lnTo>
                  <a:lnTo>
                    <a:pt x="272" y="98"/>
                  </a:lnTo>
                  <a:lnTo>
                    <a:pt x="274" y="95"/>
                  </a:lnTo>
                  <a:lnTo>
                    <a:pt x="273" y="92"/>
                  </a:lnTo>
                  <a:lnTo>
                    <a:pt x="272" y="90"/>
                  </a:lnTo>
                  <a:lnTo>
                    <a:pt x="272" y="87"/>
                  </a:lnTo>
                  <a:lnTo>
                    <a:pt x="275" y="85"/>
                  </a:lnTo>
                  <a:lnTo>
                    <a:pt x="278" y="85"/>
                  </a:lnTo>
                  <a:lnTo>
                    <a:pt x="280" y="88"/>
                  </a:lnTo>
                  <a:lnTo>
                    <a:pt x="281" y="90"/>
                  </a:lnTo>
                  <a:lnTo>
                    <a:pt x="283" y="93"/>
                  </a:lnTo>
                  <a:lnTo>
                    <a:pt x="284" y="96"/>
                  </a:lnTo>
                  <a:lnTo>
                    <a:pt x="286" y="97"/>
                  </a:lnTo>
                  <a:lnTo>
                    <a:pt x="287" y="94"/>
                  </a:lnTo>
                  <a:lnTo>
                    <a:pt x="290" y="93"/>
                  </a:lnTo>
                  <a:lnTo>
                    <a:pt x="293" y="93"/>
                  </a:lnTo>
                  <a:lnTo>
                    <a:pt x="296" y="93"/>
                  </a:lnTo>
                  <a:lnTo>
                    <a:pt x="299" y="94"/>
                  </a:lnTo>
                  <a:lnTo>
                    <a:pt x="301" y="94"/>
                  </a:lnTo>
                  <a:lnTo>
                    <a:pt x="302" y="91"/>
                  </a:lnTo>
                  <a:lnTo>
                    <a:pt x="303" y="89"/>
                  </a:lnTo>
                  <a:lnTo>
                    <a:pt x="303" y="86"/>
                  </a:lnTo>
                  <a:lnTo>
                    <a:pt x="306" y="81"/>
                  </a:lnTo>
                  <a:lnTo>
                    <a:pt x="309" y="80"/>
                  </a:lnTo>
                  <a:lnTo>
                    <a:pt x="312" y="79"/>
                  </a:lnTo>
                  <a:lnTo>
                    <a:pt x="314" y="79"/>
                  </a:lnTo>
                  <a:lnTo>
                    <a:pt x="317" y="80"/>
                  </a:lnTo>
                  <a:lnTo>
                    <a:pt x="321" y="81"/>
                  </a:lnTo>
                  <a:lnTo>
                    <a:pt x="322" y="84"/>
                  </a:lnTo>
                  <a:lnTo>
                    <a:pt x="322" y="87"/>
                  </a:lnTo>
                  <a:lnTo>
                    <a:pt x="321" y="90"/>
                  </a:lnTo>
                  <a:lnTo>
                    <a:pt x="317" y="91"/>
                  </a:lnTo>
                  <a:lnTo>
                    <a:pt x="317" y="94"/>
                  </a:lnTo>
                  <a:lnTo>
                    <a:pt x="314" y="96"/>
                  </a:lnTo>
                  <a:lnTo>
                    <a:pt x="312" y="98"/>
                  </a:lnTo>
                  <a:lnTo>
                    <a:pt x="310" y="101"/>
                  </a:lnTo>
                  <a:lnTo>
                    <a:pt x="310" y="103"/>
                  </a:lnTo>
                  <a:lnTo>
                    <a:pt x="310" y="106"/>
                  </a:lnTo>
                  <a:lnTo>
                    <a:pt x="313" y="108"/>
                  </a:lnTo>
                  <a:lnTo>
                    <a:pt x="316" y="108"/>
                  </a:lnTo>
                  <a:lnTo>
                    <a:pt x="319" y="108"/>
                  </a:lnTo>
                  <a:lnTo>
                    <a:pt x="322" y="108"/>
                  </a:lnTo>
                  <a:lnTo>
                    <a:pt x="324" y="106"/>
                  </a:lnTo>
                  <a:lnTo>
                    <a:pt x="327" y="103"/>
                  </a:lnTo>
                  <a:lnTo>
                    <a:pt x="328" y="101"/>
                  </a:lnTo>
                  <a:lnTo>
                    <a:pt x="331" y="100"/>
                  </a:lnTo>
                  <a:lnTo>
                    <a:pt x="334" y="99"/>
                  </a:lnTo>
                  <a:lnTo>
                    <a:pt x="337" y="97"/>
                  </a:lnTo>
                  <a:lnTo>
                    <a:pt x="340" y="97"/>
                  </a:lnTo>
                  <a:lnTo>
                    <a:pt x="342" y="97"/>
                  </a:lnTo>
                  <a:lnTo>
                    <a:pt x="345" y="97"/>
                  </a:lnTo>
                  <a:lnTo>
                    <a:pt x="348" y="98"/>
                  </a:lnTo>
                  <a:lnTo>
                    <a:pt x="351" y="100"/>
                  </a:lnTo>
                  <a:lnTo>
                    <a:pt x="354" y="102"/>
                  </a:lnTo>
                  <a:lnTo>
                    <a:pt x="356" y="103"/>
                  </a:lnTo>
                  <a:lnTo>
                    <a:pt x="359" y="104"/>
                  </a:lnTo>
                  <a:lnTo>
                    <a:pt x="362" y="104"/>
                  </a:lnTo>
                  <a:lnTo>
                    <a:pt x="366" y="105"/>
                  </a:lnTo>
                  <a:lnTo>
                    <a:pt x="368" y="106"/>
                  </a:lnTo>
                  <a:lnTo>
                    <a:pt x="371" y="106"/>
                  </a:lnTo>
                  <a:lnTo>
                    <a:pt x="374" y="106"/>
                  </a:lnTo>
                  <a:lnTo>
                    <a:pt x="378" y="105"/>
                  </a:lnTo>
                  <a:lnTo>
                    <a:pt x="381" y="105"/>
                  </a:lnTo>
                  <a:lnTo>
                    <a:pt x="383" y="104"/>
                  </a:lnTo>
                  <a:lnTo>
                    <a:pt x="386" y="103"/>
                  </a:lnTo>
                  <a:lnTo>
                    <a:pt x="389" y="103"/>
                  </a:lnTo>
                  <a:lnTo>
                    <a:pt x="392" y="103"/>
                  </a:lnTo>
                  <a:lnTo>
                    <a:pt x="395" y="102"/>
                  </a:lnTo>
                  <a:lnTo>
                    <a:pt x="397" y="102"/>
                  </a:lnTo>
                  <a:lnTo>
                    <a:pt x="400" y="102"/>
                  </a:lnTo>
                  <a:lnTo>
                    <a:pt x="403" y="102"/>
                  </a:lnTo>
                  <a:lnTo>
                    <a:pt x="406" y="103"/>
                  </a:lnTo>
                  <a:lnTo>
                    <a:pt x="408" y="104"/>
                  </a:lnTo>
                  <a:lnTo>
                    <a:pt x="410" y="107"/>
                  </a:lnTo>
                  <a:lnTo>
                    <a:pt x="413" y="109"/>
                  </a:lnTo>
                  <a:lnTo>
                    <a:pt x="415" y="112"/>
                  </a:lnTo>
                  <a:lnTo>
                    <a:pt x="418" y="114"/>
                  </a:lnTo>
                  <a:lnTo>
                    <a:pt x="421" y="116"/>
                  </a:lnTo>
                  <a:lnTo>
                    <a:pt x="423" y="117"/>
                  </a:lnTo>
                  <a:lnTo>
                    <a:pt x="426" y="118"/>
                  </a:lnTo>
                  <a:lnTo>
                    <a:pt x="430" y="118"/>
                  </a:lnTo>
                  <a:lnTo>
                    <a:pt x="433" y="119"/>
                  </a:lnTo>
                  <a:lnTo>
                    <a:pt x="436" y="121"/>
                  </a:lnTo>
                  <a:lnTo>
                    <a:pt x="437" y="124"/>
                  </a:lnTo>
                  <a:lnTo>
                    <a:pt x="437" y="127"/>
                  </a:lnTo>
                  <a:lnTo>
                    <a:pt x="437" y="130"/>
                  </a:lnTo>
                  <a:lnTo>
                    <a:pt x="436" y="132"/>
                  </a:lnTo>
                  <a:lnTo>
                    <a:pt x="436" y="135"/>
                  </a:lnTo>
                  <a:lnTo>
                    <a:pt x="433" y="138"/>
                  </a:lnTo>
                  <a:lnTo>
                    <a:pt x="433" y="142"/>
                  </a:lnTo>
                  <a:lnTo>
                    <a:pt x="433" y="144"/>
                  </a:lnTo>
                  <a:lnTo>
                    <a:pt x="433" y="147"/>
                  </a:lnTo>
                  <a:lnTo>
                    <a:pt x="435" y="150"/>
                  </a:lnTo>
                  <a:lnTo>
                    <a:pt x="435" y="153"/>
                  </a:lnTo>
                  <a:lnTo>
                    <a:pt x="436" y="156"/>
                  </a:lnTo>
                  <a:lnTo>
                    <a:pt x="436" y="158"/>
                  </a:lnTo>
                  <a:lnTo>
                    <a:pt x="439" y="160"/>
                  </a:lnTo>
                  <a:lnTo>
                    <a:pt x="442" y="161"/>
                  </a:lnTo>
                  <a:lnTo>
                    <a:pt x="445" y="162"/>
                  </a:lnTo>
                  <a:lnTo>
                    <a:pt x="448" y="164"/>
                  </a:lnTo>
                  <a:lnTo>
                    <a:pt x="450" y="164"/>
                  </a:lnTo>
                  <a:lnTo>
                    <a:pt x="453" y="165"/>
                  </a:lnTo>
                  <a:lnTo>
                    <a:pt x="456" y="166"/>
                  </a:lnTo>
                  <a:lnTo>
                    <a:pt x="459" y="168"/>
                  </a:lnTo>
                  <a:lnTo>
                    <a:pt x="462" y="169"/>
                  </a:lnTo>
                  <a:lnTo>
                    <a:pt x="464" y="169"/>
                  </a:lnTo>
                  <a:lnTo>
                    <a:pt x="467" y="169"/>
                  </a:lnTo>
                  <a:lnTo>
                    <a:pt x="469" y="166"/>
                  </a:lnTo>
                  <a:lnTo>
                    <a:pt x="472" y="165"/>
                  </a:lnTo>
                  <a:lnTo>
                    <a:pt x="473" y="162"/>
                  </a:lnTo>
                  <a:lnTo>
                    <a:pt x="476" y="160"/>
                  </a:lnTo>
                  <a:lnTo>
                    <a:pt x="478" y="159"/>
                  </a:lnTo>
                  <a:lnTo>
                    <a:pt x="482" y="159"/>
                  </a:lnTo>
                  <a:lnTo>
                    <a:pt x="485" y="161"/>
                  </a:lnTo>
                  <a:lnTo>
                    <a:pt x="487" y="163"/>
                  </a:lnTo>
                  <a:lnTo>
                    <a:pt x="490" y="166"/>
                  </a:lnTo>
                  <a:lnTo>
                    <a:pt x="492" y="168"/>
                  </a:lnTo>
                  <a:lnTo>
                    <a:pt x="495" y="170"/>
                  </a:lnTo>
                  <a:lnTo>
                    <a:pt x="496" y="173"/>
                  </a:lnTo>
                  <a:lnTo>
                    <a:pt x="499" y="175"/>
                  </a:lnTo>
                  <a:lnTo>
                    <a:pt x="501" y="178"/>
                  </a:lnTo>
                  <a:lnTo>
                    <a:pt x="502" y="181"/>
                  </a:lnTo>
                  <a:lnTo>
                    <a:pt x="504" y="184"/>
                  </a:lnTo>
                  <a:lnTo>
                    <a:pt x="506" y="184"/>
                  </a:lnTo>
                  <a:lnTo>
                    <a:pt x="509" y="184"/>
                  </a:lnTo>
                  <a:lnTo>
                    <a:pt x="512" y="184"/>
                  </a:lnTo>
                  <a:lnTo>
                    <a:pt x="513" y="187"/>
                  </a:lnTo>
                  <a:lnTo>
                    <a:pt x="513" y="190"/>
                  </a:lnTo>
                  <a:lnTo>
                    <a:pt x="513" y="193"/>
                  </a:lnTo>
                  <a:lnTo>
                    <a:pt x="513" y="196"/>
                  </a:lnTo>
                  <a:lnTo>
                    <a:pt x="513" y="198"/>
                  </a:lnTo>
                  <a:lnTo>
                    <a:pt x="513" y="201"/>
                  </a:lnTo>
                  <a:lnTo>
                    <a:pt x="513" y="204"/>
                  </a:lnTo>
                  <a:lnTo>
                    <a:pt x="514" y="208"/>
                  </a:lnTo>
                  <a:lnTo>
                    <a:pt x="515" y="211"/>
                  </a:lnTo>
                  <a:lnTo>
                    <a:pt x="517" y="213"/>
                  </a:lnTo>
                  <a:lnTo>
                    <a:pt x="518" y="216"/>
                  </a:lnTo>
                  <a:lnTo>
                    <a:pt x="521" y="217"/>
                  </a:lnTo>
                  <a:lnTo>
                    <a:pt x="524" y="218"/>
                  </a:lnTo>
                  <a:lnTo>
                    <a:pt x="527" y="219"/>
                  </a:lnTo>
                  <a:lnTo>
                    <a:pt x="530" y="220"/>
                  </a:lnTo>
                  <a:lnTo>
                    <a:pt x="532" y="222"/>
                  </a:lnTo>
                  <a:lnTo>
                    <a:pt x="532" y="224"/>
                  </a:lnTo>
                  <a:lnTo>
                    <a:pt x="532" y="227"/>
                  </a:lnTo>
                  <a:lnTo>
                    <a:pt x="532" y="230"/>
                  </a:lnTo>
                  <a:lnTo>
                    <a:pt x="532" y="233"/>
                  </a:lnTo>
                  <a:lnTo>
                    <a:pt x="531" y="236"/>
                  </a:lnTo>
                  <a:lnTo>
                    <a:pt x="528" y="238"/>
                  </a:lnTo>
                  <a:lnTo>
                    <a:pt x="527" y="240"/>
                  </a:lnTo>
                  <a:lnTo>
                    <a:pt x="524" y="242"/>
                  </a:lnTo>
                  <a:lnTo>
                    <a:pt x="521" y="245"/>
                  </a:lnTo>
                  <a:lnTo>
                    <a:pt x="520" y="248"/>
                  </a:lnTo>
                  <a:lnTo>
                    <a:pt x="520" y="251"/>
                  </a:lnTo>
                  <a:lnTo>
                    <a:pt x="520" y="253"/>
                  </a:lnTo>
                  <a:lnTo>
                    <a:pt x="517" y="254"/>
                  </a:lnTo>
                  <a:lnTo>
                    <a:pt x="515" y="256"/>
                  </a:lnTo>
                  <a:lnTo>
                    <a:pt x="512" y="258"/>
                  </a:lnTo>
                  <a:lnTo>
                    <a:pt x="509" y="259"/>
                  </a:lnTo>
                  <a:lnTo>
                    <a:pt x="506" y="261"/>
                  </a:lnTo>
                  <a:lnTo>
                    <a:pt x="504" y="263"/>
                  </a:lnTo>
                  <a:lnTo>
                    <a:pt x="501" y="265"/>
                  </a:lnTo>
                  <a:lnTo>
                    <a:pt x="497" y="265"/>
                  </a:lnTo>
                  <a:lnTo>
                    <a:pt x="495" y="267"/>
                  </a:lnTo>
                  <a:lnTo>
                    <a:pt x="494" y="270"/>
                  </a:lnTo>
                  <a:lnTo>
                    <a:pt x="494" y="274"/>
                  </a:lnTo>
                  <a:lnTo>
                    <a:pt x="495" y="277"/>
                  </a:lnTo>
                  <a:lnTo>
                    <a:pt x="495" y="279"/>
                  </a:lnTo>
                  <a:lnTo>
                    <a:pt x="497" y="282"/>
                  </a:lnTo>
                  <a:lnTo>
                    <a:pt x="500" y="283"/>
                  </a:lnTo>
                  <a:lnTo>
                    <a:pt x="502" y="286"/>
                  </a:lnTo>
                  <a:lnTo>
                    <a:pt x="504" y="289"/>
                  </a:lnTo>
                  <a:lnTo>
                    <a:pt x="504" y="292"/>
                  </a:lnTo>
                  <a:lnTo>
                    <a:pt x="503" y="294"/>
                  </a:lnTo>
                  <a:lnTo>
                    <a:pt x="500" y="294"/>
                  </a:lnTo>
                  <a:lnTo>
                    <a:pt x="497" y="294"/>
                  </a:lnTo>
                  <a:lnTo>
                    <a:pt x="494" y="294"/>
                  </a:lnTo>
                  <a:lnTo>
                    <a:pt x="491" y="294"/>
                  </a:lnTo>
                  <a:lnTo>
                    <a:pt x="488" y="294"/>
                  </a:lnTo>
                  <a:lnTo>
                    <a:pt x="487" y="297"/>
                  </a:lnTo>
                  <a:lnTo>
                    <a:pt x="487" y="300"/>
                  </a:lnTo>
                  <a:lnTo>
                    <a:pt x="487" y="303"/>
                  </a:lnTo>
                  <a:lnTo>
                    <a:pt x="487" y="305"/>
                  </a:lnTo>
                  <a:lnTo>
                    <a:pt x="487" y="308"/>
                  </a:lnTo>
                  <a:lnTo>
                    <a:pt x="487" y="311"/>
                  </a:lnTo>
                  <a:lnTo>
                    <a:pt x="487" y="314"/>
                  </a:lnTo>
                  <a:lnTo>
                    <a:pt x="483" y="315"/>
                  </a:lnTo>
                  <a:lnTo>
                    <a:pt x="480" y="315"/>
                  </a:lnTo>
                  <a:lnTo>
                    <a:pt x="478" y="318"/>
                  </a:lnTo>
                  <a:lnTo>
                    <a:pt x="477" y="320"/>
                  </a:lnTo>
                  <a:lnTo>
                    <a:pt x="477" y="323"/>
                  </a:lnTo>
                  <a:lnTo>
                    <a:pt x="474" y="323"/>
                  </a:lnTo>
                  <a:lnTo>
                    <a:pt x="471" y="323"/>
                  </a:lnTo>
                  <a:lnTo>
                    <a:pt x="468" y="323"/>
                  </a:lnTo>
                  <a:lnTo>
                    <a:pt x="465" y="324"/>
                  </a:lnTo>
                  <a:lnTo>
                    <a:pt x="463" y="324"/>
                  </a:lnTo>
                  <a:lnTo>
                    <a:pt x="460" y="324"/>
                  </a:lnTo>
                  <a:lnTo>
                    <a:pt x="457" y="324"/>
                  </a:lnTo>
                  <a:lnTo>
                    <a:pt x="454" y="326"/>
                  </a:lnTo>
                  <a:lnTo>
                    <a:pt x="451" y="326"/>
                  </a:lnTo>
                  <a:lnTo>
                    <a:pt x="449" y="328"/>
                  </a:lnTo>
                  <a:lnTo>
                    <a:pt x="448" y="331"/>
                  </a:lnTo>
                  <a:lnTo>
                    <a:pt x="447" y="333"/>
                  </a:lnTo>
                  <a:lnTo>
                    <a:pt x="446" y="336"/>
                  </a:lnTo>
                  <a:lnTo>
                    <a:pt x="443" y="338"/>
                  </a:lnTo>
                  <a:lnTo>
                    <a:pt x="440" y="340"/>
                  </a:lnTo>
                  <a:lnTo>
                    <a:pt x="437" y="341"/>
                  </a:lnTo>
                  <a:lnTo>
                    <a:pt x="436" y="345"/>
                  </a:lnTo>
                  <a:lnTo>
                    <a:pt x="436" y="347"/>
                  </a:lnTo>
                  <a:lnTo>
                    <a:pt x="436" y="350"/>
                  </a:lnTo>
                  <a:lnTo>
                    <a:pt x="436" y="353"/>
                  </a:lnTo>
                  <a:lnTo>
                    <a:pt x="436" y="356"/>
                  </a:lnTo>
                  <a:lnTo>
                    <a:pt x="436" y="359"/>
                  </a:lnTo>
                  <a:lnTo>
                    <a:pt x="436" y="361"/>
                  </a:lnTo>
                  <a:lnTo>
                    <a:pt x="436" y="364"/>
                  </a:lnTo>
                  <a:lnTo>
                    <a:pt x="436" y="367"/>
                  </a:lnTo>
                  <a:lnTo>
                    <a:pt x="442" y="380"/>
                  </a:lnTo>
                  <a:lnTo>
                    <a:pt x="444" y="383"/>
                  </a:lnTo>
                  <a:lnTo>
                    <a:pt x="447" y="385"/>
                  </a:lnTo>
                  <a:lnTo>
                    <a:pt x="449" y="386"/>
                  </a:lnTo>
                  <a:lnTo>
                    <a:pt x="452" y="387"/>
                  </a:lnTo>
                  <a:lnTo>
                    <a:pt x="455" y="388"/>
                  </a:lnTo>
                  <a:lnTo>
                    <a:pt x="456" y="391"/>
                  </a:lnTo>
                  <a:lnTo>
                    <a:pt x="455" y="394"/>
                  </a:lnTo>
                  <a:lnTo>
                    <a:pt x="452" y="396"/>
                  </a:lnTo>
                  <a:lnTo>
                    <a:pt x="450" y="399"/>
                  </a:lnTo>
                  <a:lnTo>
                    <a:pt x="448" y="400"/>
                  </a:lnTo>
                  <a:lnTo>
                    <a:pt x="445" y="401"/>
                  </a:lnTo>
                  <a:lnTo>
                    <a:pt x="442" y="401"/>
                  </a:lnTo>
                  <a:lnTo>
                    <a:pt x="439" y="401"/>
                  </a:lnTo>
                  <a:lnTo>
                    <a:pt x="436" y="401"/>
                  </a:lnTo>
                  <a:lnTo>
                    <a:pt x="433" y="401"/>
                  </a:lnTo>
                  <a:lnTo>
                    <a:pt x="430" y="400"/>
                  </a:lnTo>
                  <a:lnTo>
                    <a:pt x="428" y="397"/>
                  </a:lnTo>
                  <a:lnTo>
                    <a:pt x="427" y="394"/>
                  </a:lnTo>
                  <a:lnTo>
                    <a:pt x="425" y="392"/>
                  </a:lnTo>
                  <a:lnTo>
                    <a:pt x="422" y="390"/>
                  </a:lnTo>
                  <a:lnTo>
                    <a:pt x="419" y="388"/>
                  </a:lnTo>
                  <a:lnTo>
                    <a:pt x="405" y="388"/>
                  </a:lnTo>
                  <a:lnTo>
                    <a:pt x="404" y="391"/>
                  </a:lnTo>
                  <a:lnTo>
                    <a:pt x="404" y="394"/>
                  </a:lnTo>
                  <a:lnTo>
                    <a:pt x="405" y="397"/>
                  </a:lnTo>
                  <a:lnTo>
                    <a:pt x="408" y="398"/>
                  </a:lnTo>
                  <a:lnTo>
                    <a:pt x="409" y="401"/>
                  </a:lnTo>
                  <a:lnTo>
                    <a:pt x="409" y="403"/>
                  </a:lnTo>
                  <a:lnTo>
                    <a:pt x="409" y="406"/>
                  </a:lnTo>
                  <a:lnTo>
                    <a:pt x="408" y="409"/>
                  </a:lnTo>
                  <a:lnTo>
                    <a:pt x="411" y="412"/>
                  </a:lnTo>
                  <a:lnTo>
                    <a:pt x="412" y="413"/>
                  </a:lnTo>
                  <a:lnTo>
                    <a:pt x="413" y="416"/>
                  </a:lnTo>
                  <a:lnTo>
                    <a:pt x="413" y="420"/>
                  </a:lnTo>
                  <a:lnTo>
                    <a:pt x="414" y="423"/>
                  </a:lnTo>
                  <a:lnTo>
                    <a:pt x="415" y="426"/>
                  </a:lnTo>
                  <a:lnTo>
                    <a:pt x="417" y="428"/>
                  </a:lnTo>
                  <a:lnTo>
                    <a:pt x="417" y="431"/>
                  </a:lnTo>
                  <a:lnTo>
                    <a:pt x="417" y="434"/>
                  </a:lnTo>
                  <a:lnTo>
                    <a:pt x="420" y="434"/>
                  </a:lnTo>
                  <a:lnTo>
                    <a:pt x="420" y="437"/>
                  </a:lnTo>
                  <a:lnTo>
                    <a:pt x="418" y="440"/>
                  </a:lnTo>
                  <a:lnTo>
                    <a:pt x="416" y="442"/>
                  </a:lnTo>
                  <a:lnTo>
                    <a:pt x="414" y="445"/>
                  </a:lnTo>
                  <a:lnTo>
                    <a:pt x="412" y="448"/>
                  </a:lnTo>
                  <a:lnTo>
                    <a:pt x="411" y="451"/>
                  </a:lnTo>
                  <a:lnTo>
                    <a:pt x="409" y="453"/>
                  </a:lnTo>
                  <a:lnTo>
                    <a:pt x="408" y="456"/>
                  </a:lnTo>
                  <a:lnTo>
                    <a:pt x="406" y="459"/>
                  </a:lnTo>
                  <a:lnTo>
                    <a:pt x="403" y="461"/>
                  </a:lnTo>
                  <a:lnTo>
                    <a:pt x="401" y="464"/>
                  </a:lnTo>
                  <a:lnTo>
                    <a:pt x="398" y="466"/>
                  </a:lnTo>
                  <a:lnTo>
                    <a:pt x="399" y="469"/>
                  </a:lnTo>
                  <a:lnTo>
                    <a:pt x="395" y="475"/>
                  </a:lnTo>
                  <a:lnTo>
                    <a:pt x="387" y="494"/>
                  </a:lnTo>
                  <a:lnTo>
                    <a:pt x="386" y="497"/>
                  </a:lnTo>
                  <a:lnTo>
                    <a:pt x="386" y="500"/>
                  </a:lnTo>
                  <a:lnTo>
                    <a:pt x="386" y="503"/>
                  </a:lnTo>
                  <a:lnTo>
                    <a:pt x="386" y="506"/>
                  </a:lnTo>
                  <a:lnTo>
                    <a:pt x="383" y="506"/>
                  </a:lnTo>
                  <a:lnTo>
                    <a:pt x="381" y="506"/>
                  </a:lnTo>
                  <a:lnTo>
                    <a:pt x="378" y="507"/>
                  </a:lnTo>
                  <a:lnTo>
                    <a:pt x="374" y="508"/>
                  </a:lnTo>
                  <a:lnTo>
                    <a:pt x="371" y="509"/>
                  </a:lnTo>
                  <a:lnTo>
                    <a:pt x="368" y="510"/>
                  </a:lnTo>
                  <a:lnTo>
                    <a:pt x="366" y="510"/>
                  </a:lnTo>
                  <a:lnTo>
                    <a:pt x="363" y="510"/>
                  </a:lnTo>
                  <a:lnTo>
                    <a:pt x="361" y="507"/>
                  </a:lnTo>
                  <a:lnTo>
                    <a:pt x="359" y="505"/>
                  </a:lnTo>
                  <a:lnTo>
                    <a:pt x="357" y="502"/>
                  </a:lnTo>
                  <a:lnTo>
                    <a:pt x="355" y="499"/>
                  </a:lnTo>
                  <a:lnTo>
                    <a:pt x="354" y="496"/>
                  </a:lnTo>
                  <a:lnTo>
                    <a:pt x="352" y="494"/>
                  </a:lnTo>
                  <a:lnTo>
                    <a:pt x="350" y="491"/>
                  </a:lnTo>
                  <a:lnTo>
                    <a:pt x="349" y="487"/>
                  </a:lnTo>
                  <a:lnTo>
                    <a:pt x="347" y="485"/>
                  </a:lnTo>
                  <a:lnTo>
                    <a:pt x="344" y="482"/>
                  </a:lnTo>
                  <a:lnTo>
                    <a:pt x="341" y="481"/>
                  </a:lnTo>
                  <a:lnTo>
                    <a:pt x="340" y="478"/>
                  </a:lnTo>
                  <a:lnTo>
                    <a:pt x="339" y="475"/>
                  </a:lnTo>
                  <a:lnTo>
                    <a:pt x="338" y="472"/>
                  </a:lnTo>
                  <a:lnTo>
                    <a:pt x="335" y="470"/>
                  </a:lnTo>
                  <a:lnTo>
                    <a:pt x="332" y="469"/>
                  </a:lnTo>
                  <a:lnTo>
                    <a:pt x="329" y="467"/>
                  </a:lnTo>
                  <a:lnTo>
                    <a:pt x="327" y="467"/>
                  </a:lnTo>
                  <a:lnTo>
                    <a:pt x="324" y="466"/>
                  </a:lnTo>
                  <a:lnTo>
                    <a:pt x="322" y="463"/>
                  </a:lnTo>
                  <a:lnTo>
                    <a:pt x="321" y="460"/>
                  </a:lnTo>
                  <a:lnTo>
                    <a:pt x="322" y="457"/>
                  </a:lnTo>
                  <a:lnTo>
                    <a:pt x="324" y="454"/>
                  </a:lnTo>
                  <a:lnTo>
                    <a:pt x="326" y="452"/>
                  </a:lnTo>
                  <a:lnTo>
                    <a:pt x="326" y="449"/>
                  </a:lnTo>
                  <a:lnTo>
                    <a:pt x="327" y="446"/>
                  </a:lnTo>
                  <a:lnTo>
                    <a:pt x="327" y="443"/>
                  </a:lnTo>
                  <a:lnTo>
                    <a:pt x="327" y="440"/>
                  </a:lnTo>
                  <a:lnTo>
                    <a:pt x="327" y="438"/>
                  </a:lnTo>
                  <a:lnTo>
                    <a:pt x="327" y="435"/>
                  </a:lnTo>
                  <a:lnTo>
                    <a:pt x="326" y="432"/>
                  </a:lnTo>
                  <a:lnTo>
                    <a:pt x="326" y="429"/>
                  </a:lnTo>
                  <a:lnTo>
                    <a:pt x="328" y="428"/>
                  </a:lnTo>
                  <a:lnTo>
                    <a:pt x="331" y="428"/>
                  </a:lnTo>
                  <a:lnTo>
                    <a:pt x="334" y="427"/>
                  </a:lnTo>
                  <a:lnTo>
                    <a:pt x="337" y="428"/>
                  </a:lnTo>
                  <a:lnTo>
                    <a:pt x="340" y="429"/>
                  </a:lnTo>
                  <a:lnTo>
                    <a:pt x="342" y="430"/>
                  </a:lnTo>
                  <a:lnTo>
                    <a:pt x="345" y="432"/>
                  </a:lnTo>
                  <a:lnTo>
                    <a:pt x="348" y="431"/>
                  </a:lnTo>
                  <a:lnTo>
                    <a:pt x="349" y="428"/>
                  </a:lnTo>
                  <a:lnTo>
                    <a:pt x="349" y="426"/>
                  </a:lnTo>
                  <a:lnTo>
                    <a:pt x="349" y="423"/>
                  </a:lnTo>
                  <a:lnTo>
                    <a:pt x="349" y="420"/>
                  </a:lnTo>
                  <a:lnTo>
                    <a:pt x="348" y="416"/>
                  </a:lnTo>
                  <a:lnTo>
                    <a:pt x="345" y="413"/>
                  </a:lnTo>
                  <a:lnTo>
                    <a:pt x="342" y="413"/>
                  </a:lnTo>
                  <a:lnTo>
                    <a:pt x="340" y="412"/>
                  </a:lnTo>
                  <a:lnTo>
                    <a:pt x="337" y="409"/>
                  </a:lnTo>
                  <a:lnTo>
                    <a:pt x="335" y="406"/>
                  </a:lnTo>
                  <a:lnTo>
                    <a:pt x="334" y="403"/>
                  </a:lnTo>
                  <a:lnTo>
                    <a:pt x="332" y="387"/>
                  </a:lnTo>
                  <a:lnTo>
                    <a:pt x="332" y="385"/>
                  </a:lnTo>
                  <a:lnTo>
                    <a:pt x="331" y="382"/>
                  </a:lnTo>
                  <a:lnTo>
                    <a:pt x="329" y="379"/>
                  </a:lnTo>
                  <a:lnTo>
                    <a:pt x="327" y="378"/>
                  </a:lnTo>
                  <a:lnTo>
                    <a:pt x="324" y="377"/>
                  </a:lnTo>
                  <a:lnTo>
                    <a:pt x="321" y="375"/>
                  </a:lnTo>
                  <a:lnTo>
                    <a:pt x="319" y="373"/>
                  </a:lnTo>
                  <a:lnTo>
                    <a:pt x="322" y="370"/>
                  </a:lnTo>
                  <a:lnTo>
                    <a:pt x="324" y="368"/>
                  </a:lnTo>
                  <a:lnTo>
                    <a:pt x="326" y="365"/>
                  </a:lnTo>
                  <a:lnTo>
                    <a:pt x="328" y="364"/>
                  </a:lnTo>
                  <a:lnTo>
                    <a:pt x="329" y="361"/>
                  </a:lnTo>
                  <a:lnTo>
                    <a:pt x="331" y="359"/>
                  </a:lnTo>
                  <a:lnTo>
                    <a:pt x="333" y="356"/>
                  </a:lnTo>
                  <a:lnTo>
                    <a:pt x="333" y="353"/>
                  </a:lnTo>
                  <a:lnTo>
                    <a:pt x="333" y="350"/>
                  </a:lnTo>
                  <a:lnTo>
                    <a:pt x="330" y="347"/>
                  </a:lnTo>
                  <a:lnTo>
                    <a:pt x="329" y="346"/>
                  </a:lnTo>
                  <a:lnTo>
                    <a:pt x="330" y="343"/>
                  </a:lnTo>
                  <a:lnTo>
                    <a:pt x="333" y="341"/>
                  </a:lnTo>
                  <a:lnTo>
                    <a:pt x="335" y="338"/>
                  </a:lnTo>
                  <a:lnTo>
                    <a:pt x="335" y="335"/>
                  </a:lnTo>
                  <a:lnTo>
                    <a:pt x="335" y="332"/>
                  </a:lnTo>
                  <a:lnTo>
                    <a:pt x="335" y="330"/>
                  </a:lnTo>
                  <a:lnTo>
                    <a:pt x="334" y="327"/>
                  </a:lnTo>
                  <a:lnTo>
                    <a:pt x="333" y="324"/>
                  </a:lnTo>
                  <a:lnTo>
                    <a:pt x="333" y="321"/>
                  </a:lnTo>
                  <a:lnTo>
                    <a:pt x="335" y="319"/>
                  </a:lnTo>
                  <a:lnTo>
                    <a:pt x="338" y="317"/>
                  </a:lnTo>
                  <a:lnTo>
                    <a:pt x="340" y="315"/>
                  </a:lnTo>
                  <a:lnTo>
                    <a:pt x="341" y="312"/>
                  </a:lnTo>
                  <a:lnTo>
                    <a:pt x="341" y="309"/>
                  </a:lnTo>
                  <a:lnTo>
                    <a:pt x="340" y="306"/>
                  </a:lnTo>
                  <a:lnTo>
                    <a:pt x="338" y="305"/>
                  </a:lnTo>
                  <a:lnTo>
                    <a:pt x="336" y="302"/>
                  </a:lnTo>
                  <a:lnTo>
                    <a:pt x="333" y="299"/>
                  </a:lnTo>
                  <a:lnTo>
                    <a:pt x="330" y="297"/>
                  </a:lnTo>
                  <a:lnTo>
                    <a:pt x="328" y="294"/>
                  </a:lnTo>
                  <a:lnTo>
                    <a:pt x="327" y="292"/>
                  </a:lnTo>
                  <a:lnTo>
                    <a:pt x="324" y="289"/>
                  </a:lnTo>
                  <a:lnTo>
                    <a:pt x="322" y="287"/>
                  </a:lnTo>
                  <a:lnTo>
                    <a:pt x="319" y="284"/>
                  </a:lnTo>
                  <a:lnTo>
                    <a:pt x="316" y="284"/>
                  </a:lnTo>
                  <a:lnTo>
                    <a:pt x="313" y="284"/>
                  </a:lnTo>
                  <a:lnTo>
                    <a:pt x="310" y="284"/>
                  </a:lnTo>
                  <a:lnTo>
                    <a:pt x="307" y="284"/>
                  </a:lnTo>
                  <a:lnTo>
                    <a:pt x="304" y="284"/>
                  </a:lnTo>
                  <a:lnTo>
                    <a:pt x="301" y="284"/>
                  </a:lnTo>
                  <a:lnTo>
                    <a:pt x="299" y="284"/>
                  </a:lnTo>
                  <a:lnTo>
                    <a:pt x="296" y="286"/>
                  </a:lnTo>
                  <a:lnTo>
                    <a:pt x="293" y="288"/>
                  </a:lnTo>
                  <a:lnTo>
                    <a:pt x="290" y="290"/>
                  </a:lnTo>
                  <a:lnTo>
                    <a:pt x="287" y="291"/>
                  </a:lnTo>
                  <a:lnTo>
                    <a:pt x="285" y="292"/>
                  </a:lnTo>
                  <a:lnTo>
                    <a:pt x="282" y="292"/>
                  </a:lnTo>
                  <a:lnTo>
                    <a:pt x="279" y="291"/>
                  </a:lnTo>
                  <a:lnTo>
                    <a:pt x="276" y="291"/>
                  </a:lnTo>
                  <a:lnTo>
                    <a:pt x="273" y="292"/>
                  </a:lnTo>
                  <a:lnTo>
                    <a:pt x="270" y="294"/>
                  </a:lnTo>
                  <a:lnTo>
                    <a:pt x="267" y="294"/>
                  </a:lnTo>
                  <a:lnTo>
                    <a:pt x="264" y="294"/>
                  </a:lnTo>
                  <a:lnTo>
                    <a:pt x="262" y="294"/>
                  </a:lnTo>
                  <a:lnTo>
                    <a:pt x="259" y="294"/>
                  </a:lnTo>
                  <a:lnTo>
                    <a:pt x="256" y="294"/>
                  </a:lnTo>
                  <a:lnTo>
                    <a:pt x="253" y="295"/>
                  </a:lnTo>
                  <a:lnTo>
                    <a:pt x="252" y="298"/>
                  </a:lnTo>
                  <a:lnTo>
                    <a:pt x="251" y="301"/>
                  </a:lnTo>
                  <a:lnTo>
                    <a:pt x="248" y="302"/>
                  </a:lnTo>
                  <a:lnTo>
                    <a:pt x="245" y="302"/>
                  </a:lnTo>
                  <a:lnTo>
                    <a:pt x="243" y="301"/>
                  </a:lnTo>
                  <a:lnTo>
                    <a:pt x="240" y="300"/>
                  </a:lnTo>
                  <a:lnTo>
                    <a:pt x="237" y="299"/>
                  </a:lnTo>
                  <a:lnTo>
                    <a:pt x="234" y="299"/>
                  </a:lnTo>
                  <a:lnTo>
                    <a:pt x="232" y="299"/>
                  </a:lnTo>
                  <a:lnTo>
                    <a:pt x="229" y="299"/>
                  </a:lnTo>
                  <a:lnTo>
                    <a:pt x="226" y="299"/>
                  </a:lnTo>
                  <a:lnTo>
                    <a:pt x="223" y="298"/>
                  </a:lnTo>
                  <a:lnTo>
                    <a:pt x="220" y="297"/>
                  </a:lnTo>
                  <a:lnTo>
                    <a:pt x="218" y="296"/>
                  </a:lnTo>
                  <a:lnTo>
                    <a:pt x="213" y="295"/>
                  </a:lnTo>
                  <a:lnTo>
                    <a:pt x="210" y="295"/>
                  </a:lnTo>
                  <a:lnTo>
                    <a:pt x="207" y="295"/>
                  </a:lnTo>
                  <a:lnTo>
                    <a:pt x="204" y="295"/>
                  </a:lnTo>
                  <a:lnTo>
                    <a:pt x="203" y="296"/>
                  </a:lnTo>
                  <a:lnTo>
                    <a:pt x="199" y="298"/>
                  </a:lnTo>
                  <a:lnTo>
                    <a:pt x="196" y="300"/>
                  </a:lnTo>
                  <a:lnTo>
                    <a:pt x="195" y="303"/>
                  </a:lnTo>
                  <a:lnTo>
                    <a:pt x="194" y="305"/>
                  </a:lnTo>
                  <a:lnTo>
                    <a:pt x="193" y="308"/>
                  </a:lnTo>
                  <a:lnTo>
                    <a:pt x="191" y="308"/>
                  </a:lnTo>
                  <a:lnTo>
                    <a:pt x="188" y="309"/>
                  </a:lnTo>
                  <a:lnTo>
                    <a:pt x="185" y="309"/>
                  </a:lnTo>
                  <a:lnTo>
                    <a:pt x="182" y="309"/>
                  </a:lnTo>
                  <a:lnTo>
                    <a:pt x="179" y="309"/>
                  </a:lnTo>
                  <a:lnTo>
                    <a:pt x="177" y="307"/>
                  </a:lnTo>
                  <a:lnTo>
                    <a:pt x="174" y="306"/>
                  </a:lnTo>
                  <a:lnTo>
                    <a:pt x="171" y="305"/>
                  </a:lnTo>
                  <a:lnTo>
                    <a:pt x="168" y="305"/>
                  </a:lnTo>
                  <a:lnTo>
                    <a:pt x="167" y="302"/>
                  </a:lnTo>
                  <a:lnTo>
                    <a:pt x="170" y="301"/>
                  </a:lnTo>
                  <a:lnTo>
                    <a:pt x="173" y="300"/>
                  </a:lnTo>
                  <a:lnTo>
                    <a:pt x="173" y="297"/>
                  </a:lnTo>
                  <a:lnTo>
                    <a:pt x="172" y="294"/>
                  </a:lnTo>
                  <a:lnTo>
                    <a:pt x="170" y="292"/>
                  </a:lnTo>
                  <a:lnTo>
                    <a:pt x="169" y="289"/>
                  </a:lnTo>
                  <a:lnTo>
                    <a:pt x="169" y="286"/>
                  </a:lnTo>
                  <a:lnTo>
                    <a:pt x="163" y="283"/>
                  </a:lnTo>
                  <a:lnTo>
                    <a:pt x="160" y="283"/>
                  </a:lnTo>
                  <a:lnTo>
                    <a:pt x="156" y="283"/>
                  </a:lnTo>
                  <a:lnTo>
                    <a:pt x="153" y="283"/>
                  </a:lnTo>
                  <a:lnTo>
                    <a:pt x="150" y="283"/>
                  </a:lnTo>
                  <a:lnTo>
                    <a:pt x="134" y="295"/>
                  </a:lnTo>
                  <a:lnTo>
                    <a:pt x="134" y="298"/>
                  </a:lnTo>
                  <a:lnTo>
                    <a:pt x="134" y="301"/>
                  </a:lnTo>
                  <a:lnTo>
                    <a:pt x="133" y="304"/>
                  </a:lnTo>
                  <a:lnTo>
                    <a:pt x="130" y="305"/>
                  </a:lnTo>
                  <a:lnTo>
                    <a:pt x="127" y="307"/>
                  </a:lnTo>
                  <a:lnTo>
                    <a:pt x="125" y="310"/>
                  </a:lnTo>
                  <a:lnTo>
                    <a:pt x="123" y="313"/>
                  </a:lnTo>
                  <a:lnTo>
                    <a:pt x="121" y="314"/>
                  </a:lnTo>
                  <a:lnTo>
                    <a:pt x="118" y="315"/>
                  </a:lnTo>
                  <a:lnTo>
                    <a:pt x="115" y="316"/>
                  </a:lnTo>
                  <a:lnTo>
                    <a:pt x="112" y="317"/>
                  </a:lnTo>
                  <a:lnTo>
                    <a:pt x="109" y="317"/>
                  </a:lnTo>
                  <a:lnTo>
                    <a:pt x="107" y="315"/>
                  </a:lnTo>
                  <a:lnTo>
                    <a:pt x="104" y="312"/>
                  </a:lnTo>
                  <a:lnTo>
                    <a:pt x="101" y="309"/>
                  </a:lnTo>
                  <a:lnTo>
                    <a:pt x="101" y="306"/>
                  </a:lnTo>
                  <a:lnTo>
                    <a:pt x="101" y="304"/>
                  </a:lnTo>
                  <a:lnTo>
                    <a:pt x="99" y="301"/>
                  </a:lnTo>
                  <a:lnTo>
                    <a:pt x="98" y="298"/>
                  </a:lnTo>
                  <a:lnTo>
                    <a:pt x="95" y="297"/>
                  </a:lnTo>
                  <a:lnTo>
                    <a:pt x="92" y="297"/>
                  </a:lnTo>
                  <a:lnTo>
                    <a:pt x="89" y="297"/>
                  </a:lnTo>
                  <a:lnTo>
                    <a:pt x="86" y="297"/>
                  </a:lnTo>
                  <a:lnTo>
                    <a:pt x="83" y="297"/>
                  </a:lnTo>
                  <a:lnTo>
                    <a:pt x="81" y="297"/>
                  </a:lnTo>
                  <a:lnTo>
                    <a:pt x="78" y="297"/>
                  </a:lnTo>
                  <a:lnTo>
                    <a:pt x="75" y="297"/>
                  </a:lnTo>
                  <a:lnTo>
                    <a:pt x="72" y="297"/>
                  </a:lnTo>
                  <a:lnTo>
                    <a:pt x="69" y="297"/>
                  </a:lnTo>
                  <a:lnTo>
                    <a:pt x="67" y="297"/>
                  </a:lnTo>
                  <a:lnTo>
                    <a:pt x="64" y="297"/>
                  </a:lnTo>
                  <a:lnTo>
                    <a:pt x="61" y="297"/>
                  </a:lnTo>
                  <a:lnTo>
                    <a:pt x="58" y="296"/>
                  </a:lnTo>
                  <a:lnTo>
                    <a:pt x="56" y="293"/>
                  </a:lnTo>
                  <a:lnTo>
                    <a:pt x="54" y="292"/>
                  </a:lnTo>
                  <a:lnTo>
                    <a:pt x="52" y="289"/>
                  </a:lnTo>
                  <a:lnTo>
                    <a:pt x="49" y="288"/>
                  </a:lnTo>
                  <a:lnTo>
                    <a:pt x="47" y="284"/>
                  </a:lnTo>
                  <a:lnTo>
                    <a:pt x="44" y="284"/>
                  </a:lnTo>
                  <a:lnTo>
                    <a:pt x="41" y="283"/>
                  </a:lnTo>
                  <a:lnTo>
                    <a:pt x="38" y="282"/>
                  </a:lnTo>
                  <a:lnTo>
                    <a:pt x="35" y="281"/>
                  </a:lnTo>
                  <a:lnTo>
                    <a:pt x="32" y="279"/>
                  </a:lnTo>
                  <a:lnTo>
                    <a:pt x="29" y="279"/>
                  </a:lnTo>
                  <a:lnTo>
                    <a:pt x="27" y="279"/>
                  </a:lnTo>
                  <a:lnTo>
                    <a:pt x="24" y="278"/>
                  </a:lnTo>
                  <a:lnTo>
                    <a:pt x="21" y="277"/>
                  </a:lnTo>
                  <a:lnTo>
                    <a:pt x="18" y="275"/>
                  </a:lnTo>
                  <a:lnTo>
                    <a:pt x="15" y="274"/>
                  </a:lnTo>
                  <a:lnTo>
                    <a:pt x="13" y="272"/>
                  </a:lnTo>
                  <a:lnTo>
                    <a:pt x="10" y="269"/>
                  </a:lnTo>
                  <a:lnTo>
                    <a:pt x="7" y="269"/>
                  </a:lnTo>
                  <a:lnTo>
                    <a:pt x="5" y="265"/>
                  </a:lnTo>
                  <a:lnTo>
                    <a:pt x="5" y="263"/>
                  </a:lnTo>
                  <a:lnTo>
                    <a:pt x="5" y="260"/>
                  </a:lnTo>
                  <a:lnTo>
                    <a:pt x="4" y="257"/>
                  </a:lnTo>
                  <a:lnTo>
                    <a:pt x="3" y="254"/>
                  </a:lnTo>
                  <a:lnTo>
                    <a:pt x="3" y="251"/>
                  </a:lnTo>
                  <a:lnTo>
                    <a:pt x="4" y="249"/>
                  </a:lnTo>
                  <a:lnTo>
                    <a:pt x="6" y="246"/>
                  </a:lnTo>
                  <a:lnTo>
                    <a:pt x="8" y="243"/>
                  </a:lnTo>
                  <a:lnTo>
                    <a:pt x="8" y="240"/>
                  </a:lnTo>
                  <a:lnTo>
                    <a:pt x="9" y="238"/>
                  </a:lnTo>
                  <a:lnTo>
                    <a:pt x="6" y="236"/>
                  </a:lnTo>
                  <a:lnTo>
                    <a:pt x="3" y="235"/>
                  </a:lnTo>
                  <a:lnTo>
                    <a:pt x="0" y="234"/>
                  </a:lnTo>
                  <a:lnTo>
                    <a:pt x="0" y="231"/>
                  </a:lnTo>
                  <a:lnTo>
                    <a:pt x="2" y="230"/>
                  </a:lnTo>
                  <a:lnTo>
                    <a:pt x="5" y="228"/>
                  </a:lnTo>
                  <a:lnTo>
                    <a:pt x="8" y="226"/>
                  </a:lnTo>
                  <a:lnTo>
                    <a:pt x="11" y="225"/>
                  </a:lnTo>
                  <a:lnTo>
                    <a:pt x="14" y="224"/>
                  </a:lnTo>
                  <a:lnTo>
                    <a:pt x="16" y="222"/>
                  </a:lnTo>
                  <a:lnTo>
                    <a:pt x="18" y="219"/>
                  </a:lnTo>
                  <a:lnTo>
                    <a:pt x="17" y="216"/>
                  </a:lnTo>
                  <a:lnTo>
                    <a:pt x="15" y="213"/>
                  </a:lnTo>
                  <a:lnTo>
                    <a:pt x="13" y="212"/>
                  </a:lnTo>
                  <a:lnTo>
                    <a:pt x="11" y="209"/>
                  </a:lnTo>
                  <a:lnTo>
                    <a:pt x="9" y="206"/>
                  </a:lnTo>
                  <a:lnTo>
                    <a:pt x="10" y="203"/>
                  </a:lnTo>
                  <a:lnTo>
                    <a:pt x="13" y="203"/>
                  </a:lnTo>
                  <a:lnTo>
                    <a:pt x="15" y="203"/>
                  </a:lnTo>
                  <a:lnTo>
                    <a:pt x="18" y="201"/>
                  </a:lnTo>
                  <a:lnTo>
                    <a:pt x="21" y="199"/>
                  </a:lnTo>
                  <a:lnTo>
                    <a:pt x="24" y="198"/>
                  </a:lnTo>
                  <a:lnTo>
                    <a:pt x="26" y="195"/>
                  </a:lnTo>
                  <a:lnTo>
                    <a:pt x="28" y="196"/>
                  </a:lnTo>
                  <a:lnTo>
                    <a:pt x="29" y="193"/>
                  </a:lnTo>
                  <a:lnTo>
                    <a:pt x="30" y="190"/>
                  </a:lnTo>
                  <a:lnTo>
                    <a:pt x="30" y="187"/>
                  </a:lnTo>
                  <a:lnTo>
                    <a:pt x="30" y="184"/>
                  </a:lnTo>
                  <a:lnTo>
                    <a:pt x="30" y="182"/>
                  </a:lnTo>
                  <a:lnTo>
                    <a:pt x="29" y="179"/>
                  </a:lnTo>
                  <a:lnTo>
                    <a:pt x="29" y="176"/>
                  </a:lnTo>
                  <a:lnTo>
                    <a:pt x="29" y="173"/>
                  </a:lnTo>
                  <a:lnTo>
                    <a:pt x="30" y="170"/>
                  </a:lnTo>
                  <a:lnTo>
                    <a:pt x="31" y="168"/>
                  </a:lnTo>
                  <a:lnTo>
                    <a:pt x="32" y="165"/>
                  </a:lnTo>
                  <a:lnTo>
                    <a:pt x="34" y="162"/>
                  </a:lnTo>
                  <a:lnTo>
                    <a:pt x="37" y="160"/>
                  </a:lnTo>
                  <a:lnTo>
                    <a:pt x="38" y="157"/>
                  </a:lnTo>
                  <a:lnTo>
                    <a:pt x="37" y="155"/>
                  </a:lnTo>
                  <a:lnTo>
                    <a:pt x="33" y="153"/>
                  </a:lnTo>
                  <a:lnTo>
                    <a:pt x="32" y="150"/>
                  </a:lnTo>
                  <a:lnTo>
                    <a:pt x="30" y="147"/>
                  </a:lnTo>
                  <a:lnTo>
                    <a:pt x="30" y="144"/>
                  </a:lnTo>
                  <a:lnTo>
                    <a:pt x="30" y="142"/>
                  </a:lnTo>
                  <a:lnTo>
                    <a:pt x="30" y="138"/>
                  </a:lnTo>
                  <a:lnTo>
                    <a:pt x="30" y="135"/>
                  </a:lnTo>
                  <a:lnTo>
                    <a:pt x="30" y="132"/>
                  </a:lnTo>
                  <a:lnTo>
                    <a:pt x="30" y="130"/>
                  </a:lnTo>
                  <a:lnTo>
                    <a:pt x="30" y="127"/>
                  </a:lnTo>
                  <a:lnTo>
                    <a:pt x="30" y="124"/>
                  </a:lnTo>
                  <a:lnTo>
                    <a:pt x="33" y="123"/>
                  </a:lnTo>
                  <a:lnTo>
                    <a:pt x="37" y="123"/>
                  </a:lnTo>
                  <a:lnTo>
                    <a:pt x="40" y="123"/>
                  </a:lnTo>
                  <a:lnTo>
                    <a:pt x="50" y="114"/>
                  </a:lnTo>
                  <a:lnTo>
                    <a:pt x="47" y="115"/>
                  </a:lnTo>
                  <a:lnTo>
                    <a:pt x="44" y="113"/>
                  </a:lnTo>
                  <a:lnTo>
                    <a:pt x="41" y="110"/>
                  </a:lnTo>
                  <a:lnTo>
                    <a:pt x="41" y="107"/>
                  </a:lnTo>
                  <a:lnTo>
                    <a:pt x="40" y="104"/>
                  </a:lnTo>
                  <a:lnTo>
                    <a:pt x="37" y="102"/>
                  </a:lnTo>
                  <a:lnTo>
                    <a:pt x="40" y="102"/>
                  </a:lnTo>
                  <a:lnTo>
                    <a:pt x="42" y="103"/>
                  </a:lnTo>
                  <a:lnTo>
                    <a:pt x="46" y="103"/>
                  </a:lnTo>
                  <a:lnTo>
                    <a:pt x="49" y="100"/>
                  </a:lnTo>
                  <a:lnTo>
                    <a:pt x="50" y="96"/>
                  </a:lnTo>
                  <a:lnTo>
                    <a:pt x="53" y="95"/>
                  </a:lnTo>
                  <a:lnTo>
                    <a:pt x="55" y="96"/>
                  </a:lnTo>
                  <a:lnTo>
                    <a:pt x="56" y="99"/>
                  </a:lnTo>
                  <a:lnTo>
                    <a:pt x="59" y="101"/>
                  </a:lnTo>
                  <a:lnTo>
                    <a:pt x="61" y="103"/>
                  </a:lnTo>
                  <a:lnTo>
                    <a:pt x="58" y="104"/>
                  </a:lnTo>
                  <a:lnTo>
                    <a:pt x="55" y="106"/>
                  </a:lnTo>
                  <a:lnTo>
                    <a:pt x="54" y="109"/>
                  </a:lnTo>
                  <a:lnTo>
                    <a:pt x="53" y="112"/>
                  </a:lnTo>
                  <a:lnTo>
                    <a:pt x="55" y="114"/>
                  </a:lnTo>
                  <a:lnTo>
                    <a:pt x="58" y="115"/>
                  </a:lnTo>
                  <a:lnTo>
                    <a:pt x="61" y="115"/>
                  </a:lnTo>
                  <a:lnTo>
                    <a:pt x="64" y="115"/>
                  </a:lnTo>
                  <a:lnTo>
                    <a:pt x="67" y="115"/>
                  </a:lnTo>
                  <a:lnTo>
                    <a:pt x="69" y="114"/>
                  </a:lnTo>
                  <a:lnTo>
                    <a:pt x="72" y="112"/>
                  </a:lnTo>
                  <a:lnTo>
                    <a:pt x="75" y="111"/>
                  </a:lnTo>
                  <a:lnTo>
                    <a:pt x="78" y="111"/>
                  </a:lnTo>
                  <a:lnTo>
                    <a:pt x="81" y="111"/>
                  </a:lnTo>
                  <a:lnTo>
                    <a:pt x="83" y="111"/>
                  </a:lnTo>
                  <a:lnTo>
                    <a:pt x="85" y="114"/>
                  </a:lnTo>
                  <a:lnTo>
                    <a:pt x="86" y="116"/>
                  </a:lnTo>
                  <a:lnTo>
                    <a:pt x="83" y="116"/>
                  </a:lnTo>
                  <a:lnTo>
                    <a:pt x="81" y="116"/>
                  </a:lnTo>
                  <a:lnTo>
                    <a:pt x="78" y="116"/>
                  </a:lnTo>
                  <a:lnTo>
                    <a:pt x="75" y="117"/>
                  </a:lnTo>
                  <a:lnTo>
                    <a:pt x="75" y="120"/>
                  </a:lnTo>
                  <a:lnTo>
                    <a:pt x="72" y="121"/>
                  </a:lnTo>
                  <a:lnTo>
                    <a:pt x="70" y="124"/>
                  </a:lnTo>
                  <a:lnTo>
                    <a:pt x="70" y="127"/>
                  </a:lnTo>
                  <a:lnTo>
                    <a:pt x="70" y="130"/>
                  </a:lnTo>
                  <a:lnTo>
                    <a:pt x="72" y="132"/>
                  </a:lnTo>
                  <a:lnTo>
                    <a:pt x="72" y="135"/>
                  </a:lnTo>
                  <a:lnTo>
                    <a:pt x="70" y="138"/>
                  </a:lnTo>
                  <a:lnTo>
                    <a:pt x="69" y="142"/>
                  </a:lnTo>
                  <a:lnTo>
                    <a:pt x="71" y="144"/>
                  </a:lnTo>
                  <a:lnTo>
                    <a:pt x="74" y="146"/>
                  </a:lnTo>
                  <a:lnTo>
                    <a:pt x="75" y="149"/>
                  </a:lnTo>
                  <a:lnTo>
                    <a:pt x="74" y="152"/>
                  </a:lnTo>
                  <a:lnTo>
                    <a:pt x="71" y="153"/>
                  </a:lnTo>
                  <a:lnTo>
                    <a:pt x="68" y="153"/>
                  </a:lnTo>
                  <a:lnTo>
                    <a:pt x="66" y="153"/>
                  </a:lnTo>
                  <a:lnTo>
                    <a:pt x="63" y="153"/>
                  </a:lnTo>
                  <a:lnTo>
                    <a:pt x="60" y="155"/>
                  </a:lnTo>
                  <a:lnTo>
                    <a:pt x="57" y="157"/>
                  </a:lnTo>
                  <a:lnTo>
                    <a:pt x="55" y="159"/>
                  </a:lnTo>
                  <a:lnTo>
                    <a:pt x="55" y="162"/>
                  </a:lnTo>
                  <a:lnTo>
                    <a:pt x="56" y="165"/>
                  </a:lnTo>
                  <a:lnTo>
                    <a:pt x="59" y="167"/>
                  </a:lnTo>
                  <a:lnTo>
                    <a:pt x="62" y="168"/>
                  </a:lnTo>
                  <a:lnTo>
                    <a:pt x="65" y="168"/>
                  </a:lnTo>
                  <a:lnTo>
                    <a:pt x="68" y="168"/>
                  </a:lnTo>
                  <a:lnTo>
                    <a:pt x="70" y="167"/>
                  </a:lnTo>
                  <a:lnTo>
                    <a:pt x="73" y="167"/>
                  </a:lnTo>
                  <a:lnTo>
                    <a:pt x="76" y="167"/>
                  </a:lnTo>
                  <a:lnTo>
                    <a:pt x="79" y="168"/>
                  </a:lnTo>
                  <a:lnTo>
                    <a:pt x="82" y="168"/>
                  </a:lnTo>
                  <a:lnTo>
                    <a:pt x="84" y="168"/>
                  </a:lnTo>
                  <a:lnTo>
                    <a:pt x="86" y="165"/>
                  </a:lnTo>
                  <a:lnTo>
                    <a:pt x="88" y="162"/>
                  </a:lnTo>
                  <a:lnTo>
                    <a:pt x="89" y="159"/>
                  </a:lnTo>
                  <a:lnTo>
                    <a:pt x="91" y="157"/>
                  </a:lnTo>
                  <a:lnTo>
                    <a:pt x="94" y="154"/>
                  </a:lnTo>
                  <a:lnTo>
                    <a:pt x="95" y="151"/>
                  </a:lnTo>
                  <a:lnTo>
                    <a:pt x="98" y="149"/>
                  </a:lnTo>
                  <a:lnTo>
                    <a:pt x="101" y="147"/>
                  </a:lnTo>
                  <a:lnTo>
                    <a:pt x="104" y="145"/>
                  </a:lnTo>
                  <a:lnTo>
                    <a:pt x="107" y="145"/>
                  </a:lnTo>
                  <a:lnTo>
                    <a:pt x="109" y="145"/>
                  </a:lnTo>
                  <a:lnTo>
                    <a:pt x="112" y="145"/>
                  </a:lnTo>
                  <a:lnTo>
                    <a:pt x="115" y="147"/>
                  </a:lnTo>
                  <a:lnTo>
                    <a:pt x="118" y="149"/>
                  </a:lnTo>
                  <a:lnTo>
                    <a:pt x="121" y="151"/>
                  </a:lnTo>
                  <a:lnTo>
                    <a:pt x="146" y="149"/>
                  </a:lnTo>
                  <a:lnTo>
                    <a:pt x="149" y="147"/>
                  </a:lnTo>
                  <a:lnTo>
                    <a:pt x="150" y="144"/>
                  </a:lnTo>
                  <a:lnTo>
                    <a:pt x="150" y="142"/>
                  </a:lnTo>
                  <a:lnTo>
                    <a:pt x="148" y="138"/>
                  </a:lnTo>
                  <a:lnTo>
                    <a:pt x="146" y="137"/>
                  </a:lnTo>
                  <a:lnTo>
                    <a:pt x="142" y="137"/>
                  </a:lnTo>
                  <a:lnTo>
                    <a:pt x="139" y="135"/>
                  </a:lnTo>
                  <a:lnTo>
                    <a:pt x="137" y="132"/>
                  </a:lnTo>
                  <a:lnTo>
                    <a:pt x="140" y="130"/>
                  </a:lnTo>
                  <a:lnTo>
                    <a:pt x="143" y="130"/>
                  </a:lnTo>
                  <a:lnTo>
                    <a:pt x="146" y="130"/>
                  </a:lnTo>
                  <a:lnTo>
                    <a:pt x="149" y="130"/>
                  </a:lnTo>
                  <a:lnTo>
                    <a:pt x="151" y="130"/>
                  </a:lnTo>
                  <a:lnTo>
                    <a:pt x="153" y="127"/>
                  </a:lnTo>
                  <a:lnTo>
                    <a:pt x="153" y="124"/>
                  </a:lnTo>
                  <a:lnTo>
                    <a:pt x="153" y="121"/>
                  </a:lnTo>
                  <a:lnTo>
                    <a:pt x="153" y="118"/>
                  </a:lnTo>
                  <a:lnTo>
                    <a:pt x="150" y="116"/>
                  </a:lnTo>
                  <a:lnTo>
                    <a:pt x="150" y="113"/>
                  </a:lnTo>
                  <a:lnTo>
                    <a:pt x="149" y="110"/>
                  </a:lnTo>
                  <a:lnTo>
                    <a:pt x="149" y="107"/>
                  </a:lnTo>
                  <a:lnTo>
                    <a:pt x="150" y="104"/>
                  </a:lnTo>
                  <a:lnTo>
                    <a:pt x="151" y="102"/>
                  </a:lnTo>
                  <a:lnTo>
                    <a:pt x="155" y="101"/>
                  </a:lnTo>
                  <a:lnTo>
                    <a:pt x="158" y="99"/>
                  </a:lnTo>
                  <a:lnTo>
                    <a:pt x="161" y="98"/>
                  </a:lnTo>
                  <a:lnTo>
                    <a:pt x="164" y="98"/>
                  </a:lnTo>
                  <a:lnTo>
                    <a:pt x="166" y="99"/>
                  </a:lnTo>
                  <a:lnTo>
                    <a:pt x="169" y="99"/>
                  </a:lnTo>
                  <a:lnTo>
                    <a:pt x="172" y="99"/>
                  </a:lnTo>
                  <a:lnTo>
                    <a:pt x="175" y="97"/>
                  </a:lnTo>
                  <a:lnTo>
                    <a:pt x="176" y="94"/>
                  </a:lnTo>
                  <a:lnTo>
                    <a:pt x="177" y="91"/>
                  </a:lnTo>
                  <a:lnTo>
                    <a:pt x="177" y="89"/>
                  </a:lnTo>
                  <a:lnTo>
                    <a:pt x="177" y="86"/>
                  </a:lnTo>
                  <a:lnTo>
                    <a:pt x="177" y="83"/>
                  </a:lnTo>
                  <a:lnTo>
                    <a:pt x="178" y="80"/>
                  </a:lnTo>
                  <a:lnTo>
                    <a:pt x="179" y="76"/>
                  </a:lnTo>
                  <a:lnTo>
                    <a:pt x="179" y="74"/>
                  </a:lnTo>
                  <a:lnTo>
                    <a:pt x="177" y="72"/>
                  </a:lnTo>
                  <a:lnTo>
                    <a:pt x="174" y="72"/>
                  </a:lnTo>
                  <a:lnTo>
                    <a:pt x="171" y="71"/>
                  </a:lnTo>
                  <a:lnTo>
                    <a:pt x="168" y="69"/>
                  </a:lnTo>
                  <a:lnTo>
                    <a:pt x="166" y="71"/>
                  </a:lnTo>
                  <a:lnTo>
                    <a:pt x="164" y="74"/>
                  </a:lnTo>
                  <a:lnTo>
                    <a:pt x="161" y="76"/>
                  </a:lnTo>
                  <a:lnTo>
                    <a:pt x="158" y="78"/>
                  </a:lnTo>
                  <a:lnTo>
                    <a:pt x="156" y="78"/>
                  </a:lnTo>
                  <a:lnTo>
                    <a:pt x="153" y="78"/>
                  </a:lnTo>
                  <a:lnTo>
                    <a:pt x="150" y="78"/>
                  </a:lnTo>
                  <a:lnTo>
                    <a:pt x="147" y="76"/>
                  </a:lnTo>
                  <a:lnTo>
                    <a:pt x="144" y="74"/>
                  </a:lnTo>
                  <a:lnTo>
                    <a:pt x="141" y="72"/>
                  </a:lnTo>
                  <a:lnTo>
                    <a:pt x="138" y="72"/>
                  </a:lnTo>
                  <a:lnTo>
                    <a:pt x="136" y="71"/>
                  </a:lnTo>
                  <a:lnTo>
                    <a:pt x="133" y="69"/>
                  </a:lnTo>
                  <a:lnTo>
                    <a:pt x="130" y="69"/>
                  </a:lnTo>
                  <a:lnTo>
                    <a:pt x="127" y="67"/>
                  </a:lnTo>
                  <a:lnTo>
                    <a:pt x="125" y="64"/>
                  </a:lnTo>
                  <a:lnTo>
                    <a:pt x="125" y="62"/>
                  </a:lnTo>
                  <a:lnTo>
                    <a:pt x="124" y="59"/>
                  </a:lnTo>
                  <a:lnTo>
                    <a:pt x="124" y="56"/>
                  </a:lnTo>
                  <a:lnTo>
                    <a:pt x="124" y="53"/>
                  </a:lnTo>
                  <a:lnTo>
                    <a:pt x="127" y="52"/>
                  </a:lnTo>
                  <a:lnTo>
                    <a:pt x="130" y="50"/>
                  </a:lnTo>
                  <a:lnTo>
                    <a:pt x="129" y="47"/>
                  </a:lnTo>
                  <a:lnTo>
                    <a:pt x="136" y="47"/>
                  </a:lnTo>
                  <a:lnTo>
                    <a:pt x="138" y="45"/>
                  </a:lnTo>
                  <a:lnTo>
                    <a:pt x="139" y="42"/>
                  </a:lnTo>
                  <a:lnTo>
                    <a:pt x="141" y="39"/>
                  </a:lnTo>
                  <a:lnTo>
                    <a:pt x="144" y="38"/>
                  </a:lnTo>
                  <a:lnTo>
                    <a:pt x="147" y="37"/>
                  </a:lnTo>
                  <a:lnTo>
                    <a:pt x="150" y="36"/>
                  </a:lnTo>
                  <a:lnTo>
                    <a:pt x="153" y="36"/>
                  </a:lnTo>
                  <a:lnTo>
                    <a:pt x="156" y="36"/>
                  </a:lnTo>
                  <a:lnTo>
                    <a:pt x="158" y="34"/>
                  </a:lnTo>
                  <a:lnTo>
                    <a:pt x="161" y="34"/>
                  </a:lnTo>
                  <a:lnTo>
                    <a:pt x="164" y="32"/>
                  </a:lnTo>
                  <a:lnTo>
                    <a:pt x="167" y="30"/>
                  </a:lnTo>
                  <a:lnTo>
                    <a:pt x="170" y="28"/>
                  </a:lnTo>
                  <a:lnTo>
                    <a:pt x="172" y="25"/>
                  </a:lnTo>
                  <a:lnTo>
                    <a:pt x="174" y="22"/>
                  </a:lnTo>
                  <a:lnTo>
                    <a:pt x="177" y="22"/>
                  </a:lnTo>
                  <a:lnTo>
                    <a:pt x="179" y="21"/>
                  </a:lnTo>
                  <a:lnTo>
                    <a:pt x="182" y="21"/>
                  </a:lnTo>
                  <a:lnTo>
                    <a:pt x="185" y="19"/>
                  </a:lnTo>
                  <a:lnTo>
                    <a:pt x="186" y="16"/>
                  </a:lnTo>
                  <a:lnTo>
                    <a:pt x="188" y="13"/>
                  </a:lnTo>
                  <a:lnTo>
                    <a:pt x="190" y="10"/>
                  </a:lnTo>
                  <a:lnTo>
                    <a:pt x="192" y="9"/>
                  </a:lnTo>
                  <a:lnTo>
                    <a:pt x="195" y="8"/>
                  </a:lnTo>
                  <a:lnTo>
                    <a:pt x="198" y="8"/>
                  </a:lnTo>
                  <a:lnTo>
                    <a:pt x="201" y="8"/>
                  </a:lnTo>
                  <a:lnTo>
                    <a:pt x="204" y="8"/>
                  </a:lnTo>
                  <a:lnTo>
                    <a:pt x="207" y="6"/>
                  </a:lnTo>
                  <a:lnTo>
                    <a:pt x="210" y="5"/>
                  </a:lnTo>
                  <a:lnTo>
                    <a:pt x="213" y="0"/>
                  </a:lnTo>
                  <a:close/>
                </a:path>
              </a:pathLst>
            </a:custGeom>
            <a:solidFill>
              <a:srgbClr val="FFCC00"/>
            </a:solidFill>
            <a:ln w="9525">
              <a:noFill/>
              <a:round/>
              <a:headEnd/>
              <a:tailEnd/>
            </a:ln>
          </p:spPr>
          <p:txBody>
            <a:bodyPr/>
            <a:lstStyle/>
            <a:p>
              <a:endParaRPr lang="en-US"/>
            </a:p>
          </p:txBody>
        </p:sp>
        <p:sp>
          <p:nvSpPr>
            <p:cNvPr id="44084" name="Freeform 62"/>
            <p:cNvSpPr>
              <a:spLocks/>
            </p:cNvSpPr>
            <p:nvPr/>
          </p:nvSpPr>
          <p:spPr bwMode="auto">
            <a:xfrm>
              <a:off x="4741" y="1499"/>
              <a:ext cx="344" cy="429"/>
            </a:xfrm>
            <a:custGeom>
              <a:avLst/>
              <a:gdLst>
                <a:gd name="T0" fmla="*/ 7 w 373"/>
                <a:gd name="T1" fmla="*/ 14 h 429"/>
                <a:gd name="T2" fmla="*/ 10 w 373"/>
                <a:gd name="T3" fmla="*/ 31 h 429"/>
                <a:gd name="T4" fmla="*/ 11 w 373"/>
                <a:gd name="T5" fmla="*/ 45 h 429"/>
                <a:gd name="T6" fmla="*/ 13 w 373"/>
                <a:gd name="T7" fmla="*/ 58 h 429"/>
                <a:gd name="T8" fmla="*/ 13 w 373"/>
                <a:gd name="T9" fmla="*/ 71 h 429"/>
                <a:gd name="T10" fmla="*/ 12 w 373"/>
                <a:gd name="T11" fmla="*/ 92 h 429"/>
                <a:gd name="T12" fmla="*/ 11 w 373"/>
                <a:gd name="T13" fmla="*/ 121 h 429"/>
                <a:gd name="T14" fmla="*/ 11 w 373"/>
                <a:gd name="T15" fmla="*/ 144 h 429"/>
                <a:gd name="T16" fmla="*/ 13 w 373"/>
                <a:gd name="T17" fmla="*/ 152 h 429"/>
                <a:gd name="T18" fmla="*/ 16 w 373"/>
                <a:gd name="T19" fmla="*/ 187 h 429"/>
                <a:gd name="T20" fmla="*/ 17 w 373"/>
                <a:gd name="T21" fmla="*/ 205 h 429"/>
                <a:gd name="T22" fmla="*/ 18 w 373"/>
                <a:gd name="T23" fmla="*/ 213 h 429"/>
                <a:gd name="T24" fmla="*/ 21 w 373"/>
                <a:gd name="T25" fmla="*/ 223 h 429"/>
                <a:gd name="T26" fmla="*/ 23 w 373"/>
                <a:gd name="T27" fmla="*/ 223 h 429"/>
                <a:gd name="T28" fmla="*/ 25 w 373"/>
                <a:gd name="T29" fmla="*/ 240 h 429"/>
                <a:gd name="T30" fmla="*/ 25 w 373"/>
                <a:gd name="T31" fmla="*/ 270 h 429"/>
                <a:gd name="T32" fmla="*/ 25 w 373"/>
                <a:gd name="T33" fmla="*/ 289 h 429"/>
                <a:gd name="T34" fmla="*/ 26 w 373"/>
                <a:gd name="T35" fmla="*/ 306 h 429"/>
                <a:gd name="T36" fmla="*/ 25 w 373"/>
                <a:gd name="T37" fmla="*/ 314 h 429"/>
                <a:gd name="T38" fmla="*/ 24 w 373"/>
                <a:gd name="T39" fmla="*/ 339 h 429"/>
                <a:gd name="T40" fmla="*/ 22 w 373"/>
                <a:gd name="T41" fmla="*/ 353 h 429"/>
                <a:gd name="T42" fmla="*/ 22 w 373"/>
                <a:gd name="T43" fmla="*/ 383 h 429"/>
                <a:gd name="T44" fmla="*/ 21 w 373"/>
                <a:gd name="T45" fmla="*/ 423 h 429"/>
                <a:gd name="T46" fmla="*/ 19 w 373"/>
                <a:gd name="T47" fmla="*/ 422 h 429"/>
                <a:gd name="T48" fmla="*/ 18 w 373"/>
                <a:gd name="T49" fmla="*/ 408 h 429"/>
                <a:gd name="T50" fmla="*/ 18 w 373"/>
                <a:gd name="T51" fmla="*/ 382 h 429"/>
                <a:gd name="T52" fmla="*/ 17 w 373"/>
                <a:gd name="T53" fmla="*/ 361 h 429"/>
                <a:gd name="T54" fmla="*/ 14 w 373"/>
                <a:gd name="T55" fmla="*/ 361 h 429"/>
                <a:gd name="T56" fmla="*/ 12 w 373"/>
                <a:gd name="T57" fmla="*/ 369 h 429"/>
                <a:gd name="T58" fmla="*/ 11 w 373"/>
                <a:gd name="T59" fmla="*/ 355 h 429"/>
                <a:gd name="T60" fmla="*/ 11 w 373"/>
                <a:gd name="T61" fmla="*/ 341 h 429"/>
                <a:gd name="T62" fmla="*/ 9 w 373"/>
                <a:gd name="T63" fmla="*/ 351 h 429"/>
                <a:gd name="T64" fmla="*/ 7 w 373"/>
                <a:gd name="T65" fmla="*/ 344 h 429"/>
                <a:gd name="T66" fmla="*/ 6 w 373"/>
                <a:gd name="T67" fmla="*/ 355 h 429"/>
                <a:gd name="T68" fmla="*/ 6 w 373"/>
                <a:gd name="T69" fmla="*/ 342 h 429"/>
                <a:gd name="T70" fmla="*/ 6 w 373"/>
                <a:gd name="T71" fmla="*/ 368 h 429"/>
                <a:gd name="T72" fmla="*/ 6 w 373"/>
                <a:gd name="T73" fmla="*/ 400 h 429"/>
                <a:gd name="T74" fmla="*/ 6 w 373"/>
                <a:gd name="T75" fmla="*/ 401 h 429"/>
                <a:gd name="T76" fmla="*/ 6 w 373"/>
                <a:gd name="T77" fmla="*/ 391 h 429"/>
                <a:gd name="T78" fmla="*/ 6 w 373"/>
                <a:gd name="T79" fmla="*/ 361 h 429"/>
                <a:gd name="T80" fmla="*/ 6 w 373"/>
                <a:gd name="T81" fmla="*/ 333 h 429"/>
                <a:gd name="T82" fmla="*/ 6 w 373"/>
                <a:gd name="T83" fmla="*/ 322 h 429"/>
                <a:gd name="T84" fmla="*/ 6 w 373"/>
                <a:gd name="T85" fmla="*/ 300 h 429"/>
                <a:gd name="T86" fmla="*/ 6 w 373"/>
                <a:gd name="T87" fmla="*/ 270 h 429"/>
                <a:gd name="T88" fmla="*/ 6 w 373"/>
                <a:gd name="T89" fmla="*/ 258 h 429"/>
                <a:gd name="T90" fmla="*/ 6 w 373"/>
                <a:gd name="T91" fmla="*/ 247 h 429"/>
                <a:gd name="T92" fmla="*/ 5 w 373"/>
                <a:gd name="T93" fmla="*/ 245 h 429"/>
                <a:gd name="T94" fmla="*/ 3 w 373"/>
                <a:gd name="T95" fmla="*/ 205 h 429"/>
                <a:gd name="T96" fmla="*/ 6 w 373"/>
                <a:gd name="T97" fmla="*/ 170 h 429"/>
                <a:gd name="T98" fmla="*/ 6 w 373"/>
                <a:gd name="T99" fmla="*/ 137 h 429"/>
                <a:gd name="T100" fmla="*/ 1 w 373"/>
                <a:gd name="T101" fmla="*/ 117 h 429"/>
                <a:gd name="T102" fmla="*/ 6 w 373"/>
                <a:gd name="T103" fmla="*/ 77 h 429"/>
                <a:gd name="T104" fmla="*/ 6 w 373"/>
                <a:gd name="T105" fmla="*/ 52 h 429"/>
                <a:gd name="T106" fmla="*/ 6 w 373"/>
                <a:gd name="T107" fmla="*/ 16 h 429"/>
                <a:gd name="T108" fmla="*/ 6 w 373"/>
                <a:gd name="T109" fmla="*/ 7 h 429"/>
                <a:gd name="T110" fmla="*/ 6 w 373"/>
                <a:gd name="T111" fmla="*/ 8 h 42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3"/>
                <a:gd name="T169" fmla="*/ 0 h 429"/>
                <a:gd name="T170" fmla="*/ 373 w 373"/>
                <a:gd name="T171" fmla="*/ 429 h 42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3" h="429">
                  <a:moveTo>
                    <a:pt x="92" y="2"/>
                  </a:moveTo>
                  <a:lnTo>
                    <a:pt x="99" y="7"/>
                  </a:lnTo>
                  <a:lnTo>
                    <a:pt x="105" y="14"/>
                  </a:lnTo>
                  <a:lnTo>
                    <a:pt x="112" y="25"/>
                  </a:lnTo>
                  <a:lnTo>
                    <a:pt x="121" y="29"/>
                  </a:lnTo>
                  <a:lnTo>
                    <a:pt x="133" y="31"/>
                  </a:lnTo>
                  <a:lnTo>
                    <a:pt x="137" y="38"/>
                  </a:lnTo>
                  <a:lnTo>
                    <a:pt x="147" y="42"/>
                  </a:lnTo>
                  <a:lnTo>
                    <a:pt x="148" y="45"/>
                  </a:lnTo>
                  <a:lnTo>
                    <a:pt x="147" y="48"/>
                  </a:lnTo>
                  <a:lnTo>
                    <a:pt x="161" y="53"/>
                  </a:lnTo>
                  <a:lnTo>
                    <a:pt x="177" y="58"/>
                  </a:lnTo>
                  <a:lnTo>
                    <a:pt x="184" y="65"/>
                  </a:lnTo>
                  <a:lnTo>
                    <a:pt x="187" y="67"/>
                  </a:lnTo>
                  <a:lnTo>
                    <a:pt x="176" y="71"/>
                  </a:lnTo>
                  <a:lnTo>
                    <a:pt x="175" y="81"/>
                  </a:lnTo>
                  <a:lnTo>
                    <a:pt x="165" y="84"/>
                  </a:lnTo>
                  <a:lnTo>
                    <a:pt x="164" y="92"/>
                  </a:lnTo>
                  <a:lnTo>
                    <a:pt x="157" y="101"/>
                  </a:lnTo>
                  <a:lnTo>
                    <a:pt x="156" y="110"/>
                  </a:lnTo>
                  <a:lnTo>
                    <a:pt x="151" y="121"/>
                  </a:lnTo>
                  <a:lnTo>
                    <a:pt x="145" y="127"/>
                  </a:lnTo>
                  <a:lnTo>
                    <a:pt x="141" y="134"/>
                  </a:lnTo>
                  <a:lnTo>
                    <a:pt x="143" y="144"/>
                  </a:lnTo>
                  <a:lnTo>
                    <a:pt x="154" y="148"/>
                  </a:lnTo>
                  <a:lnTo>
                    <a:pt x="169" y="148"/>
                  </a:lnTo>
                  <a:lnTo>
                    <a:pt x="179" y="152"/>
                  </a:lnTo>
                  <a:lnTo>
                    <a:pt x="189" y="168"/>
                  </a:lnTo>
                  <a:lnTo>
                    <a:pt x="201" y="176"/>
                  </a:lnTo>
                  <a:lnTo>
                    <a:pt x="215" y="187"/>
                  </a:lnTo>
                  <a:lnTo>
                    <a:pt x="228" y="194"/>
                  </a:lnTo>
                  <a:lnTo>
                    <a:pt x="235" y="198"/>
                  </a:lnTo>
                  <a:lnTo>
                    <a:pt x="245" y="205"/>
                  </a:lnTo>
                  <a:lnTo>
                    <a:pt x="255" y="203"/>
                  </a:lnTo>
                  <a:lnTo>
                    <a:pt x="258" y="208"/>
                  </a:lnTo>
                  <a:lnTo>
                    <a:pt x="271" y="213"/>
                  </a:lnTo>
                  <a:lnTo>
                    <a:pt x="279" y="210"/>
                  </a:lnTo>
                  <a:lnTo>
                    <a:pt x="281" y="214"/>
                  </a:lnTo>
                  <a:lnTo>
                    <a:pt x="302" y="223"/>
                  </a:lnTo>
                  <a:lnTo>
                    <a:pt x="310" y="228"/>
                  </a:lnTo>
                  <a:lnTo>
                    <a:pt x="317" y="225"/>
                  </a:lnTo>
                  <a:lnTo>
                    <a:pt x="331" y="223"/>
                  </a:lnTo>
                  <a:lnTo>
                    <a:pt x="337" y="227"/>
                  </a:lnTo>
                  <a:lnTo>
                    <a:pt x="342" y="234"/>
                  </a:lnTo>
                  <a:lnTo>
                    <a:pt x="350" y="240"/>
                  </a:lnTo>
                  <a:lnTo>
                    <a:pt x="363" y="252"/>
                  </a:lnTo>
                  <a:lnTo>
                    <a:pt x="365" y="261"/>
                  </a:lnTo>
                  <a:lnTo>
                    <a:pt x="358" y="270"/>
                  </a:lnTo>
                  <a:lnTo>
                    <a:pt x="348" y="273"/>
                  </a:lnTo>
                  <a:lnTo>
                    <a:pt x="346" y="280"/>
                  </a:lnTo>
                  <a:lnTo>
                    <a:pt x="352" y="289"/>
                  </a:lnTo>
                  <a:lnTo>
                    <a:pt x="347" y="295"/>
                  </a:lnTo>
                  <a:lnTo>
                    <a:pt x="354" y="302"/>
                  </a:lnTo>
                  <a:lnTo>
                    <a:pt x="365" y="306"/>
                  </a:lnTo>
                  <a:lnTo>
                    <a:pt x="373" y="309"/>
                  </a:lnTo>
                  <a:lnTo>
                    <a:pt x="369" y="315"/>
                  </a:lnTo>
                  <a:lnTo>
                    <a:pt x="355" y="314"/>
                  </a:lnTo>
                  <a:lnTo>
                    <a:pt x="344" y="318"/>
                  </a:lnTo>
                  <a:lnTo>
                    <a:pt x="343" y="327"/>
                  </a:lnTo>
                  <a:lnTo>
                    <a:pt x="337" y="339"/>
                  </a:lnTo>
                  <a:lnTo>
                    <a:pt x="332" y="346"/>
                  </a:lnTo>
                  <a:lnTo>
                    <a:pt x="325" y="350"/>
                  </a:lnTo>
                  <a:lnTo>
                    <a:pt x="314" y="353"/>
                  </a:lnTo>
                  <a:lnTo>
                    <a:pt x="308" y="360"/>
                  </a:lnTo>
                  <a:lnTo>
                    <a:pt x="312" y="374"/>
                  </a:lnTo>
                  <a:lnTo>
                    <a:pt x="314" y="383"/>
                  </a:lnTo>
                  <a:lnTo>
                    <a:pt x="310" y="398"/>
                  </a:lnTo>
                  <a:lnTo>
                    <a:pt x="309" y="412"/>
                  </a:lnTo>
                  <a:lnTo>
                    <a:pt x="308" y="423"/>
                  </a:lnTo>
                  <a:lnTo>
                    <a:pt x="299" y="429"/>
                  </a:lnTo>
                  <a:lnTo>
                    <a:pt x="288" y="426"/>
                  </a:lnTo>
                  <a:lnTo>
                    <a:pt x="281" y="422"/>
                  </a:lnTo>
                  <a:lnTo>
                    <a:pt x="273" y="421"/>
                  </a:lnTo>
                  <a:lnTo>
                    <a:pt x="269" y="417"/>
                  </a:lnTo>
                  <a:lnTo>
                    <a:pt x="270" y="408"/>
                  </a:lnTo>
                  <a:lnTo>
                    <a:pt x="268" y="402"/>
                  </a:lnTo>
                  <a:lnTo>
                    <a:pt x="273" y="393"/>
                  </a:lnTo>
                  <a:lnTo>
                    <a:pt x="271" y="382"/>
                  </a:lnTo>
                  <a:lnTo>
                    <a:pt x="260" y="376"/>
                  </a:lnTo>
                  <a:lnTo>
                    <a:pt x="253" y="374"/>
                  </a:lnTo>
                  <a:lnTo>
                    <a:pt x="240" y="361"/>
                  </a:lnTo>
                  <a:lnTo>
                    <a:pt x="222" y="365"/>
                  </a:lnTo>
                  <a:lnTo>
                    <a:pt x="207" y="367"/>
                  </a:lnTo>
                  <a:lnTo>
                    <a:pt x="187" y="361"/>
                  </a:lnTo>
                  <a:lnTo>
                    <a:pt x="176" y="356"/>
                  </a:lnTo>
                  <a:lnTo>
                    <a:pt x="161" y="363"/>
                  </a:lnTo>
                  <a:lnTo>
                    <a:pt x="157" y="369"/>
                  </a:lnTo>
                  <a:lnTo>
                    <a:pt x="145" y="369"/>
                  </a:lnTo>
                  <a:lnTo>
                    <a:pt x="148" y="358"/>
                  </a:lnTo>
                  <a:lnTo>
                    <a:pt x="154" y="355"/>
                  </a:lnTo>
                  <a:lnTo>
                    <a:pt x="158" y="349"/>
                  </a:lnTo>
                  <a:lnTo>
                    <a:pt x="153" y="341"/>
                  </a:lnTo>
                  <a:lnTo>
                    <a:pt x="145" y="341"/>
                  </a:lnTo>
                  <a:lnTo>
                    <a:pt x="139" y="347"/>
                  </a:lnTo>
                  <a:lnTo>
                    <a:pt x="133" y="356"/>
                  </a:lnTo>
                  <a:lnTo>
                    <a:pt x="127" y="351"/>
                  </a:lnTo>
                  <a:lnTo>
                    <a:pt x="121" y="356"/>
                  </a:lnTo>
                  <a:lnTo>
                    <a:pt x="113" y="346"/>
                  </a:lnTo>
                  <a:lnTo>
                    <a:pt x="107" y="344"/>
                  </a:lnTo>
                  <a:lnTo>
                    <a:pt x="107" y="358"/>
                  </a:lnTo>
                  <a:lnTo>
                    <a:pt x="99" y="355"/>
                  </a:lnTo>
                  <a:lnTo>
                    <a:pt x="94" y="355"/>
                  </a:lnTo>
                  <a:lnTo>
                    <a:pt x="87" y="350"/>
                  </a:lnTo>
                  <a:lnTo>
                    <a:pt x="89" y="338"/>
                  </a:lnTo>
                  <a:lnTo>
                    <a:pt x="81" y="342"/>
                  </a:lnTo>
                  <a:lnTo>
                    <a:pt x="69" y="346"/>
                  </a:lnTo>
                  <a:lnTo>
                    <a:pt x="74" y="353"/>
                  </a:lnTo>
                  <a:lnTo>
                    <a:pt x="74" y="368"/>
                  </a:lnTo>
                  <a:lnTo>
                    <a:pt x="77" y="383"/>
                  </a:lnTo>
                  <a:lnTo>
                    <a:pt x="79" y="386"/>
                  </a:lnTo>
                  <a:lnTo>
                    <a:pt x="82" y="400"/>
                  </a:lnTo>
                  <a:lnTo>
                    <a:pt x="77" y="409"/>
                  </a:lnTo>
                  <a:lnTo>
                    <a:pt x="69" y="407"/>
                  </a:lnTo>
                  <a:lnTo>
                    <a:pt x="67" y="401"/>
                  </a:lnTo>
                  <a:lnTo>
                    <a:pt x="53" y="404"/>
                  </a:lnTo>
                  <a:lnTo>
                    <a:pt x="50" y="398"/>
                  </a:lnTo>
                  <a:lnTo>
                    <a:pt x="43" y="391"/>
                  </a:lnTo>
                  <a:lnTo>
                    <a:pt x="38" y="387"/>
                  </a:lnTo>
                  <a:lnTo>
                    <a:pt x="43" y="374"/>
                  </a:lnTo>
                  <a:lnTo>
                    <a:pt x="44" y="361"/>
                  </a:lnTo>
                  <a:lnTo>
                    <a:pt x="56" y="356"/>
                  </a:lnTo>
                  <a:lnTo>
                    <a:pt x="52" y="343"/>
                  </a:lnTo>
                  <a:lnTo>
                    <a:pt x="59" y="333"/>
                  </a:lnTo>
                  <a:lnTo>
                    <a:pt x="69" y="330"/>
                  </a:lnTo>
                  <a:lnTo>
                    <a:pt x="76" y="321"/>
                  </a:lnTo>
                  <a:lnTo>
                    <a:pt x="85" y="322"/>
                  </a:lnTo>
                  <a:lnTo>
                    <a:pt x="87" y="309"/>
                  </a:lnTo>
                  <a:lnTo>
                    <a:pt x="92" y="304"/>
                  </a:lnTo>
                  <a:lnTo>
                    <a:pt x="88" y="300"/>
                  </a:lnTo>
                  <a:lnTo>
                    <a:pt x="93" y="291"/>
                  </a:lnTo>
                  <a:lnTo>
                    <a:pt x="97" y="271"/>
                  </a:lnTo>
                  <a:lnTo>
                    <a:pt x="83" y="270"/>
                  </a:lnTo>
                  <a:lnTo>
                    <a:pt x="77" y="264"/>
                  </a:lnTo>
                  <a:lnTo>
                    <a:pt x="66" y="262"/>
                  </a:lnTo>
                  <a:lnTo>
                    <a:pt x="56" y="258"/>
                  </a:lnTo>
                  <a:lnTo>
                    <a:pt x="47" y="261"/>
                  </a:lnTo>
                  <a:lnTo>
                    <a:pt x="43" y="253"/>
                  </a:lnTo>
                  <a:lnTo>
                    <a:pt x="36" y="247"/>
                  </a:lnTo>
                  <a:lnTo>
                    <a:pt x="28" y="250"/>
                  </a:lnTo>
                  <a:lnTo>
                    <a:pt x="15" y="252"/>
                  </a:lnTo>
                  <a:lnTo>
                    <a:pt x="5" y="245"/>
                  </a:lnTo>
                  <a:lnTo>
                    <a:pt x="12" y="234"/>
                  </a:lnTo>
                  <a:lnTo>
                    <a:pt x="8" y="220"/>
                  </a:lnTo>
                  <a:lnTo>
                    <a:pt x="3" y="205"/>
                  </a:lnTo>
                  <a:lnTo>
                    <a:pt x="19" y="190"/>
                  </a:lnTo>
                  <a:lnTo>
                    <a:pt x="17" y="179"/>
                  </a:lnTo>
                  <a:lnTo>
                    <a:pt x="13" y="170"/>
                  </a:lnTo>
                  <a:lnTo>
                    <a:pt x="19" y="161"/>
                  </a:lnTo>
                  <a:lnTo>
                    <a:pt x="14" y="152"/>
                  </a:lnTo>
                  <a:lnTo>
                    <a:pt x="14" y="137"/>
                  </a:lnTo>
                  <a:lnTo>
                    <a:pt x="5" y="134"/>
                  </a:lnTo>
                  <a:lnTo>
                    <a:pt x="3" y="130"/>
                  </a:lnTo>
                  <a:lnTo>
                    <a:pt x="1" y="117"/>
                  </a:lnTo>
                  <a:lnTo>
                    <a:pt x="0" y="102"/>
                  </a:lnTo>
                  <a:lnTo>
                    <a:pt x="7" y="87"/>
                  </a:lnTo>
                  <a:lnTo>
                    <a:pt x="14" y="77"/>
                  </a:lnTo>
                  <a:lnTo>
                    <a:pt x="23" y="67"/>
                  </a:lnTo>
                  <a:lnTo>
                    <a:pt x="26" y="60"/>
                  </a:lnTo>
                  <a:lnTo>
                    <a:pt x="33" y="52"/>
                  </a:lnTo>
                  <a:lnTo>
                    <a:pt x="35" y="40"/>
                  </a:lnTo>
                  <a:lnTo>
                    <a:pt x="38" y="26"/>
                  </a:lnTo>
                  <a:lnTo>
                    <a:pt x="33" y="16"/>
                  </a:lnTo>
                  <a:lnTo>
                    <a:pt x="43" y="14"/>
                  </a:lnTo>
                  <a:lnTo>
                    <a:pt x="62" y="14"/>
                  </a:lnTo>
                  <a:lnTo>
                    <a:pt x="55" y="7"/>
                  </a:lnTo>
                  <a:lnTo>
                    <a:pt x="59" y="2"/>
                  </a:lnTo>
                  <a:lnTo>
                    <a:pt x="73" y="0"/>
                  </a:lnTo>
                  <a:lnTo>
                    <a:pt x="82" y="8"/>
                  </a:lnTo>
                  <a:lnTo>
                    <a:pt x="90" y="13"/>
                  </a:lnTo>
                  <a:lnTo>
                    <a:pt x="92" y="2"/>
                  </a:lnTo>
                  <a:close/>
                </a:path>
              </a:pathLst>
            </a:custGeom>
            <a:solidFill>
              <a:srgbClr val="FFCC00"/>
            </a:solidFill>
            <a:ln w="9525">
              <a:noFill/>
              <a:round/>
              <a:headEnd/>
              <a:tailEnd/>
            </a:ln>
          </p:spPr>
          <p:txBody>
            <a:bodyPr/>
            <a:lstStyle/>
            <a:p>
              <a:endParaRPr lang="en-US"/>
            </a:p>
          </p:txBody>
        </p:sp>
        <p:sp>
          <p:nvSpPr>
            <p:cNvPr id="44085" name="Freeform 63"/>
            <p:cNvSpPr>
              <a:spLocks/>
            </p:cNvSpPr>
            <p:nvPr/>
          </p:nvSpPr>
          <p:spPr bwMode="auto">
            <a:xfrm>
              <a:off x="5025" y="1719"/>
              <a:ext cx="229" cy="312"/>
            </a:xfrm>
            <a:custGeom>
              <a:avLst/>
              <a:gdLst>
                <a:gd name="T0" fmla="*/ 6 w 248"/>
                <a:gd name="T1" fmla="*/ 0 h 312"/>
                <a:gd name="T2" fmla="*/ 6 w 248"/>
                <a:gd name="T3" fmla="*/ 9 h 312"/>
                <a:gd name="T4" fmla="*/ 6 w 248"/>
                <a:gd name="T5" fmla="*/ 20 h 312"/>
                <a:gd name="T6" fmla="*/ 6 w 248"/>
                <a:gd name="T7" fmla="*/ 30 h 312"/>
                <a:gd name="T8" fmla="*/ 7 w 248"/>
                <a:gd name="T9" fmla="*/ 38 h 312"/>
                <a:gd name="T10" fmla="*/ 8 w 248"/>
                <a:gd name="T11" fmla="*/ 41 h 312"/>
                <a:gd name="T12" fmla="*/ 11 w 248"/>
                <a:gd name="T13" fmla="*/ 47 h 312"/>
                <a:gd name="T14" fmla="*/ 13 w 248"/>
                <a:gd name="T15" fmla="*/ 59 h 312"/>
                <a:gd name="T16" fmla="*/ 14 w 248"/>
                <a:gd name="T17" fmla="*/ 58 h 312"/>
                <a:gd name="T18" fmla="*/ 16 w 248"/>
                <a:gd name="T19" fmla="*/ 58 h 312"/>
                <a:gd name="T20" fmla="*/ 17 w 248"/>
                <a:gd name="T21" fmla="*/ 53 h 312"/>
                <a:gd name="T22" fmla="*/ 17 w 248"/>
                <a:gd name="T23" fmla="*/ 58 h 312"/>
                <a:gd name="T24" fmla="*/ 17 w 248"/>
                <a:gd name="T25" fmla="*/ 75 h 312"/>
                <a:gd name="T26" fmla="*/ 17 w 248"/>
                <a:gd name="T27" fmla="*/ 89 h 312"/>
                <a:gd name="T28" fmla="*/ 17 w 248"/>
                <a:gd name="T29" fmla="*/ 107 h 312"/>
                <a:gd name="T30" fmla="*/ 17 w 248"/>
                <a:gd name="T31" fmla="*/ 127 h 312"/>
                <a:gd name="T32" fmla="*/ 17 w 248"/>
                <a:gd name="T33" fmla="*/ 152 h 312"/>
                <a:gd name="T34" fmla="*/ 16 w 248"/>
                <a:gd name="T35" fmla="*/ 175 h 312"/>
                <a:gd name="T36" fmla="*/ 16 w 248"/>
                <a:gd name="T37" fmla="*/ 196 h 312"/>
                <a:gd name="T38" fmla="*/ 15 w 248"/>
                <a:gd name="T39" fmla="*/ 207 h 312"/>
                <a:gd name="T40" fmla="*/ 14 w 248"/>
                <a:gd name="T41" fmla="*/ 215 h 312"/>
                <a:gd name="T42" fmla="*/ 12 w 248"/>
                <a:gd name="T43" fmla="*/ 224 h 312"/>
                <a:gd name="T44" fmla="*/ 10 w 248"/>
                <a:gd name="T45" fmla="*/ 225 h 312"/>
                <a:gd name="T46" fmla="*/ 11 w 248"/>
                <a:gd name="T47" fmla="*/ 242 h 312"/>
                <a:gd name="T48" fmla="*/ 12 w 248"/>
                <a:gd name="T49" fmla="*/ 256 h 312"/>
                <a:gd name="T50" fmla="*/ 14 w 248"/>
                <a:gd name="T51" fmla="*/ 267 h 312"/>
                <a:gd name="T52" fmla="*/ 14 w 248"/>
                <a:gd name="T53" fmla="*/ 291 h 312"/>
                <a:gd name="T54" fmla="*/ 13 w 248"/>
                <a:gd name="T55" fmla="*/ 296 h 312"/>
                <a:gd name="T56" fmla="*/ 11 w 248"/>
                <a:gd name="T57" fmla="*/ 282 h 312"/>
                <a:gd name="T58" fmla="*/ 11 w 248"/>
                <a:gd name="T59" fmla="*/ 296 h 312"/>
                <a:gd name="T60" fmla="*/ 10 w 248"/>
                <a:gd name="T61" fmla="*/ 312 h 312"/>
                <a:gd name="T62" fmla="*/ 8 w 248"/>
                <a:gd name="T63" fmla="*/ 298 h 312"/>
                <a:gd name="T64" fmla="*/ 7 w 248"/>
                <a:gd name="T65" fmla="*/ 296 h 312"/>
                <a:gd name="T66" fmla="*/ 6 w 248"/>
                <a:gd name="T67" fmla="*/ 279 h 312"/>
                <a:gd name="T68" fmla="*/ 6 w 248"/>
                <a:gd name="T69" fmla="*/ 291 h 312"/>
                <a:gd name="T70" fmla="*/ 6 w 248"/>
                <a:gd name="T71" fmla="*/ 298 h 312"/>
                <a:gd name="T72" fmla="*/ 6 w 248"/>
                <a:gd name="T73" fmla="*/ 284 h 312"/>
                <a:gd name="T74" fmla="*/ 6 w 248"/>
                <a:gd name="T75" fmla="*/ 259 h 312"/>
                <a:gd name="T76" fmla="*/ 6 w 248"/>
                <a:gd name="T77" fmla="*/ 233 h 312"/>
                <a:gd name="T78" fmla="*/ 6 w 248"/>
                <a:gd name="T79" fmla="*/ 223 h 312"/>
                <a:gd name="T80" fmla="*/ 6 w 248"/>
                <a:gd name="T81" fmla="*/ 201 h 312"/>
                <a:gd name="T82" fmla="*/ 1 w 248"/>
                <a:gd name="T83" fmla="*/ 183 h 312"/>
                <a:gd name="T84" fmla="*/ 5 w 248"/>
                <a:gd name="T85" fmla="*/ 156 h 312"/>
                <a:gd name="T86" fmla="*/ 6 w 248"/>
                <a:gd name="T87" fmla="*/ 129 h 312"/>
                <a:gd name="T88" fmla="*/ 6 w 248"/>
                <a:gd name="T89" fmla="*/ 107 h 312"/>
                <a:gd name="T90" fmla="*/ 6 w 248"/>
                <a:gd name="T91" fmla="*/ 95 h 312"/>
                <a:gd name="T92" fmla="*/ 6 w 248"/>
                <a:gd name="T93" fmla="*/ 89 h 312"/>
                <a:gd name="T94" fmla="*/ 6 w 248"/>
                <a:gd name="T95" fmla="*/ 76 h 312"/>
                <a:gd name="T96" fmla="*/ 6 w 248"/>
                <a:gd name="T97" fmla="*/ 49 h 312"/>
                <a:gd name="T98" fmla="*/ 6 w 248"/>
                <a:gd name="T99" fmla="*/ 25 h 312"/>
                <a:gd name="T100" fmla="*/ 6 w 248"/>
                <a:gd name="T101" fmla="*/ 10 h 3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8"/>
                <a:gd name="T154" fmla="*/ 0 h 312"/>
                <a:gd name="T155" fmla="*/ 248 w 248"/>
                <a:gd name="T156" fmla="*/ 312 h 3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8" h="312">
                  <a:moveTo>
                    <a:pt x="27" y="6"/>
                  </a:moveTo>
                  <a:lnTo>
                    <a:pt x="35" y="0"/>
                  </a:lnTo>
                  <a:lnTo>
                    <a:pt x="46" y="5"/>
                  </a:lnTo>
                  <a:lnTo>
                    <a:pt x="58" y="9"/>
                  </a:lnTo>
                  <a:lnTo>
                    <a:pt x="67" y="9"/>
                  </a:lnTo>
                  <a:lnTo>
                    <a:pt x="64" y="20"/>
                  </a:lnTo>
                  <a:lnTo>
                    <a:pt x="73" y="26"/>
                  </a:lnTo>
                  <a:lnTo>
                    <a:pt x="84" y="30"/>
                  </a:lnTo>
                  <a:lnTo>
                    <a:pt x="93" y="32"/>
                  </a:lnTo>
                  <a:lnTo>
                    <a:pt x="107" y="38"/>
                  </a:lnTo>
                  <a:lnTo>
                    <a:pt x="113" y="35"/>
                  </a:lnTo>
                  <a:lnTo>
                    <a:pt x="119" y="41"/>
                  </a:lnTo>
                  <a:lnTo>
                    <a:pt x="128" y="47"/>
                  </a:lnTo>
                  <a:lnTo>
                    <a:pt x="147" y="47"/>
                  </a:lnTo>
                  <a:lnTo>
                    <a:pt x="161" y="53"/>
                  </a:lnTo>
                  <a:lnTo>
                    <a:pt x="169" y="59"/>
                  </a:lnTo>
                  <a:lnTo>
                    <a:pt x="178" y="53"/>
                  </a:lnTo>
                  <a:lnTo>
                    <a:pt x="191" y="58"/>
                  </a:lnTo>
                  <a:lnTo>
                    <a:pt x="201" y="56"/>
                  </a:lnTo>
                  <a:lnTo>
                    <a:pt x="213" y="58"/>
                  </a:lnTo>
                  <a:lnTo>
                    <a:pt x="227" y="55"/>
                  </a:lnTo>
                  <a:lnTo>
                    <a:pt x="234" y="53"/>
                  </a:lnTo>
                  <a:lnTo>
                    <a:pt x="243" y="46"/>
                  </a:lnTo>
                  <a:lnTo>
                    <a:pt x="248" y="58"/>
                  </a:lnTo>
                  <a:lnTo>
                    <a:pt x="246" y="65"/>
                  </a:lnTo>
                  <a:lnTo>
                    <a:pt x="238" y="75"/>
                  </a:lnTo>
                  <a:lnTo>
                    <a:pt x="236" y="83"/>
                  </a:lnTo>
                  <a:lnTo>
                    <a:pt x="240" y="89"/>
                  </a:lnTo>
                  <a:lnTo>
                    <a:pt x="243" y="98"/>
                  </a:lnTo>
                  <a:lnTo>
                    <a:pt x="241" y="107"/>
                  </a:lnTo>
                  <a:lnTo>
                    <a:pt x="233" y="116"/>
                  </a:lnTo>
                  <a:lnTo>
                    <a:pt x="237" y="127"/>
                  </a:lnTo>
                  <a:lnTo>
                    <a:pt x="242" y="136"/>
                  </a:lnTo>
                  <a:lnTo>
                    <a:pt x="240" y="152"/>
                  </a:lnTo>
                  <a:lnTo>
                    <a:pt x="234" y="163"/>
                  </a:lnTo>
                  <a:lnTo>
                    <a:pt x="230" y="175"/>
                  </a:lnTo>
                  <a:lnTo>
                    <a:pt x="227" y="185"/>
                  </a:lnTo>
                  <a:lnTo>
                    <a:pt x="218" y="196"/>
                  </a:lnTo>
                  <a:lnTo>
                    <a:pt x="209" y="197"/>
                  </a:lnTo>
                  <a:lnTo>
                    <a:pt x="205" y="207"/>
                  </a:lnTo>
                  <a:lnTo>
                    <a:pt x="196" y="211"/>
                  </a:lnTo>
                  <a:lnTo>
                    <a:pt x="182" y="215"/>
                  </a:lnTo>
                  <a:lnTo>
                    <a:pt x="171" y="220"/>
                  </a:lnTo>
                  <a:lnTo>
                    <a:pt x="163" y="224"/>
                  </a:lnTo>
                  <a:lnTo>
                    <a:pt x="150" y="223"/>
                  </a:lnTo>
                  <a:lnTo>
                    <a:pt x="138" y="225"/>
                  </a:lnTo>
                  <a:lnTo>
                    <a:pt x="143" y="242"/>
                  </a:lnTo>
                  <a:lnTo>
                    <a:pt x="152" y="242"/>
                  </a:lnTo>
                  <a:lnTo>
                    <a:pt x="156" y="250"/>
                  </a:lnTo>
                  <a:lnTo>
                    <a:pt x="167" y="256"/>
                  </a:lnTo>
                  <a:lnTo>
                    <a:pt x="178" y="258"/>
                  </a:lnTo>
                  <a:lnTo>
                    <a:pt x="182" y="267"/>
                  </a:lnTo>
                  <a:lnTo>
                    <a:pt x="194" y="273"/>
                  </a:lnTo>
                  <a:lnTo>
                    <a:pt x="195" y="291"/>
                  </a:lnTo>
                  <a:lnTo>
                    <a:pt x="184" y="300"/>
                  </a:lnTo>
                  <a:lnTo>
                    <a:pt x="170" y="296"/>
                  </a:lnTo>
                  <a:lnTo>
                    <a:pt x="167" y="283"/>
                  </a:lnTo>
                  <a:lnTo>
                    <a:pt x="152" y="282"/>
                  </a:lnTo>
                  <a:lnTo>
                    <a:pt x="152" y="285"/>
                  </a:lnTo>
                  <a:lnTo>
                    <a:pt x="154" y="296"/>
                  </a:lnTo>
                  <a:lnTo>
                    <a:pt x="144" y="305"/>
                  </a:lnTo>
                  <a:lnTo>
                    <a:pt x="140" y="312"/>
                  </a:lnTo>
                  <a:lnTo>
                    <a:pt x="133" y="301"/>
                  </a:lnTo>
                  <a:lnTo>
                    <a:pt x="120" y="298"/>
                  </a:lnTo>
                  <a:lnTo>
                    <a:pt x="111" y="303"/>
                  </a:lnTo>
                  <a:lnTo>
                    <a:pt x="106" y="296"/>
                  </a:lnTo>
                  <a:lnTo>
                    <a:pt x="106" y="279"/>
                  </a:lnTo>
                  <a:lnTo>
                    <a:pt x="95" y="279"/>
                  </a:lnTo>
                  <a:lnTo>
                    <a:pt x="83" y="285"/>
                  </a:lnTo>
                  <a:lnTo>
                    <a:pt x="71" y="291"/>
                  </a:lnTo>
                  <a:lnTo>
                    <a:pt x="64" y="295"/>
                  </a:lnTo>
                  <a:lnTo>
                    <a:pt x="58" y="298"/>
                  </a:lnTo>
                  <a:lnTo>
                    <a:pt x="48" y="291"/>
                  </a:lnTo>
                  <a:lnTo>
                    <a:pt x="46" y="284"/>
                  </a:lnTo>
                  <a:lnTo>
                    <a:pt x="56" y="278"/>
                  </a:lnTo>
                  <a:lnTo>
                    <a:pt x="60" y="259"/>
                  </a:lnTo>
                  <a:lnTo>
                    <a:pt x="41" y="251"/>
                  </a:lnTo>
                  <a:lnTo>
                    <a:pt x="38" y="233"/>
                  </a:lnTo>
                  <a:lnTo>
                    <a:pt x="38" y="223"/>
                  </a:lnTo>
                  <a:lnTo>
                    <a:pt x="29" y="223"/>
                  </a:lnTo>
                  <a:lnTo>
                    <a:pt x="23" y="210"/>
                  </a:lnTo>
                  <a:lnTo>
                    <a:pt x="10" y="201"/>
                  </a:lnTo>
                  <a:lnTo>
                    <a:pt x="1" y="199"/>
                  </a:lnTo>
                  <a:lnTo>
                    <a:pt x="1" y="183"/>
                  </a:lnTo>
                  <a:lnTo>
                    <a:pt x="5" y="170"/>
                  </a:lnTo>
                  <a:lnTo>
                    <a:pt x="5" y="156"/>
                  </a:lnTo>
                  <a:lnTo>
                    <a:pt x="0" y="138"/>
                  </a:lnTo>
                  <a:lnTo>
                    <a:pt x="18" y="129"/>
                  </a:lnTo>
                  <a:lnTo>
                    <a:pt x="29" y="119"/>
                  </a:lnTo>
                  <a:lnTo>
                    <a:pt x="35" y="107"/>
                  </a:lnTo>
                  <a:lnTo>
                    <a:pt x="38" y="97"/>
                  </a:lnTo>
                  <a:lnTo>
                    <a:pt x="50" y="95"/>
                  </a:lnTo>
                  <a:lnTo>
                    <a:pt x="61" y="94"/>
                  </a:lnTo>
                  <a:lnTo>
                    <a:pt x="64" y="89"/>
                  </a:lnTo>
                  <a:lnTo>
                    <a:pt x="56" y="83"/>
                  </a:lnTo>
                  <a:lnTo>
                    <a:pt x="41" y="76"/>
                  </a:lnTo>
                  <a:lnTo>
                    <a:pt x="36" y="58"/>
                  </a:lnTo>
                  <a:lnTo>
                    <a:pt x="51" y="49"/>
                  </a:lnTo>
                  <a:lnTo>
                    <a:pt x="56" y="38"/>
                  </a:lnTo>
                  <a:lnTo>
                    <a:pt x="50" y="25"/>
                  </a:lnTo>
                  <a:lnTo>
                    <a:pt x="41" y="18"/>
                  </a:lnTo>
                  <a:lnTo>
                    <a:pt x="33" y="10"/>
                  </a:lnTo>
                  <a:lnTo>
                    <a:pt x="27" y="6"/>
                  </a:lnTo>
                  <a:close/>
                </a:path>
              </a:pathLst>
            </a:custGeom>
            <a:solidFill>
              <a:srgbClr val="FFCC00"/>
            </a:solidFill>
            <a:ln w="9525">
              <a:noFill/>
              <a:round/>
              <a:headEnd/>
              <a:tailEnd/>
            </a:ln>
          </p:spPr>
          <p:txBody>
            <a:bodyPr/>
            <a:lstStyle/>
            <a:p>
              <a:endParaRPr lang="en-US"/>
            </a:p>
          </p:txBody>
        </p:sp>
        <p:sp>
          <p:nvSpPr>
            <p:cNvPr id="44086" name="Freeform 64"/>
            <p:cNvSpPr>
              <a:spLocks/>
            </p:cNvSpPr>
            <p:nvPr/>
          </p:nvSpPr>
          <p:spPr bwMode="auto">
            <a:xfrm>
              <a:off x="5242" y="1676"/>
              <a:ext cx="46" cy="52"/>
            </a:xfrm>
            <a:custGeom>
              <a:avLst/>
              <a:gdLst>
                <a:gd name="T0" fmla="*/ 4 w 50"/>
                <a:gd name="T1" fmla="*/ 45 h 52"/>
                <a:gd name="T2" fmla="*/ 6 w 50"/>
                <a:gd name="T3" fmla="*/ 49 h 52"/>
                <a:gd name="T4" fmla="*/ 6 w 50"/>
                <a:gd name="T5" fmla="*/ 52 h 52"/>
                <a:gd name="T6" fmla="*/ 6 w 50"/>
                <a:gd name="T7" fmla="*/ 48 h 52"/>
                <a:gd name="T8" fmla="*/ 6 w 50"/>
                <a:gd name="T9" fmla="*/ 48 h 52"/>
                <a:gd name="T10" fmla="*/ 6 w 50"/>
                <a:gd name="T11" fmla="*/ 42 h 52"/>
                <a:gd name="T12" fmla="*/ 6 w 50"/>
                <a:gd name="T13" fmla="*/ 36 h 52"/>
                <a:gd name="T14" fmla="*/ 6 w 50"/>
                <a:gd name="T15" fmla="*/ 28 h 52"/>
                <a:gd name="T16" fmla="*/ 6 w 50"/>
                <a:gd name="T17" fmla="*/ 16 h 52"/>
                <a:gd name="T18" fmla="*/ 6 w 50"/>
                <a:gd name="T19" fmla="*/ 9 h 52"/>
                <a:gd name="T20" fmla="*/ 6 w 50"/>
                <a:gd name="T21" fmla="*/ 0 h 52"/>
                <a:gd name="T22" fmla="*/ 6 w 50"/>
                <a:gd name="T23" fmla="*/ 7 h 52"/>
                <a:gd name="T24" fmla="*/ 6 w 50"/>
                <a:gd name="T25" fmla="*/ 13 h 52"/>
                <a:gd name="T26" fmla="*/ 0 w 50"/>
                <a:gd name="T27" fmla="*/ 14 h 52"/>
                <a:gd name="T28" fmla="*/ 6 w 50"/>
                <a:gd name="T29" fmla="*/ 24 h 52"/>
                <a:gd name="T30" fmla="*/ 6 w 50"/>
                <a:gd name="T31" fmla="*/ 32 h 52"/>
                <a:gd name="T32" fmla="*/ 2 w 50"/>
                <a:gd name="T33" fmla="*/ 38 h 52"/>
                <a:gd name="T34" fmla="*/ 4 w 50"/>
                <a:gd name="T35" fmla="*/ 45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52"/>
                <a:gd name="T56" fmla="*/ 50 w 50"/>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52">
                  <a:moveTo>
                    <a:pt x="4" y="45"/>
                  </a:moveTo>
                  <a:lnTo>
                    <a:pt x="12" y="49"/>
                  </a:lnTo>
                  <a:lnTo>
                    <a:pt x="25" y="52"/>
                  </a:lnTo>
                  <a:lnTo>
                    <a:pt x="32" y="48"/>
                  </a:lnTo>
                  <a:lnTo>
                    <a:pt x="43" y="48"/>
                  </a:lnTo>
                  <a:lnTo>
                    <a:pt x="50" y="42"/>
                  </a:lnTo>
                  <a:lnTo>
                    <a:pt x="40" y="36"/>
                  </a:lnTo>
                  <a:lnTo>
                    <a:pt x="41" y="28"/>
                  </a:lnTo>
                  <a:lnTo>
                    <a:pt x="43" y="16"/>
                  </a:lnTo>
                  <a:lnTo>
                    <a:pt x="43" y="9"/>
                  </a:lnTo>
                  <a:lnTo>
                    <a:pt x="29" y="0"/>
                  </a:lnTo>
                  <a:lnTo>
                    <a:pt x="17" y="7"/>
                  </a:lnTo>
                  <a:lnTo>
                    <a:pt x="9" y="13"/>
                  </a:lnTo>
                  <a:lnTo>
                    <a:pt x="0" y="14"/>
                  </a:lnTo>
                  <a:lnTo>
                    <a:pt x="9" y="24"/>
                  </a:lnTo>
                  <a:lnTo>
                    <a:pt x="9" y="32"/>
                  </a:lnTo>
                  <a:lnTo>
                    <a:pt x="2" y="38"/>
                  </a:lnTo>
                  <a:lnTo>
                    <a:pt x="4" y="45"/>
                  </a:lnTo>
                  <a:close/>
                </a:path>
              </a:pathLst>
            </a:custGeom>
            <a:solidFill>
              <a:srgbClr val="006699"/>
            </a:solidFill>
            <a:ln w="9525">
              <a:noFill/>
              <a:round/>
              <a:headEnd/>
              <a:tailEnd/>
            </a:ln>
          </p:spPr>
          <p:txBody>
            <a:bodyPr/>
            <a:lstStyle/>
            <a:p>
              <a:endParaRPr lang="en-US"/>
            </a:p>
          </p:txBody>
        </p:sp>
        <p:sp>
          <p:nvSpPr>
            <p:cNvPr id="44087" name="Freeform 65"/>
            <p:cNvSpPr>
              <a:spLocks/>
            </p:cNvSpPr>
            <p:nvPr/>
          </p:nvSpPr>
          <p:spPr bwMode="auto">
            <a:xfrm>
              <a:off x="5282" y="1664"/>
              <a:ext cx="153" cy="88"/>
            </a:xfrm>
            <a:custGeom>
              <a:avLst/>
              <a:gdLst>
                <a:gd name="T0" fmla="*/ 6 w 166"/>
                <a:gd name="T1" fmla="*/ 57 h 88"/>
                <a:gd name="T2" fmla="*/ 6 w 166"/>
                <a:gd name="T3" fmla="*/ 50 h 88"/>
                <a:gd name="T4" fmla="*/ 6 w 166"/>
                <a:gd name="T5" fmla="*/ 37 h 88"/>
                <a:gd name="T6" fmla="*/ 6 w 166"/>
                <a:gd name="T7" fmla="*/ 31 h 88"/>
                <a:gd name="T8" fmla="*/ 6 w 166"/>
                <a:gd name="T9" fmla="*/ 21 h 88"/>
                <a:gd name="T10" fmla="*/ 6 w 166"/>
                <a:gd name="T11" fmla="*/ 13 h 88"/>
                <a:gd name="T12" fmla="*/ 6 w 166"/>
                <a:gd name="T13" fmla="*/ 6 h 88"/>
                <a:gd name="T14" fmla="*/ 6 w 166"/>
                <a:gd name="T15" fmla="*/ 0 h 88"/>
                <a:gd name="T16" fmla="*/ 6 w 166"/>
                <a:gd name="T17" fmla="*/ 0 h 88"/>
                <a:gd name="T18" fmla="*/ 6 w 166"/>
                <a:gd name="T19" fmla="*/ 0 h 88"/>
                <a:gd name="T20" fmla="*/ 6 w 166"/>
                <a:gd name="T21" fmla="*/ 1 h 88"/>
                <a:gd name="T22" fmla="*/ 6 w 166"/>
                <a:gd name="T23" fmla="*/ 11 h 88"/>
                <a:gd name="T24" fmla="*/ 6 w 166"/>
                <a:gd name="T25" fmla="*/ 14 h 88"/>
                <a:gd name="T26" fmla="*/ 6 w 166"/>
                <a:gd name="T27" fmla="*/ 10 h 88"/>
                <a:gd name="T28" fmla="*/ 7 w 166"/>
                <a:gd name="T29" fmla="*/ 13 h 88"/>
                <a:gd name="T30" fmla="*/ 9 w 166"/>
                <a:gd name="T31" fmla="*/ 10 h 88"/>
                <a:gd name="T32" fmla="*/ 10 w 166"/>
                <a:gd name="T33" fmla="*/ 11 h 88"/>
                <a:gd name="T34" fmla="*/ 10 w 166"/>
                <a:gd name="T35" fmla="*/ 21 h 88"/>
                <a:gd name="T36" fmla="*/ 10 w 166"/>
                <a:gd name="T37" fmla="*/ 32 h 88"/>
                <a:gd name="T38" fmla="*/ 11 w 166"/>
                <a:gd name="T39" fmla="*/ 41 h 88"/>
                <a:gd name="T40" fmla="*/ 11 w 166"/>
                <a:gd name="T41" fmla="*/ 45 h 88"/>
                <a:gd name="T42" fmla="*/ 12 w 166"/>
                <a:gd name="T43" fmla="*/ 47 h 88"/>
                <a:gd name="T44" fmla="*/ 12 w 166"/>
                <a:gd name="T45" fmla="*/ 63 h 88"/>
                <a:gd name="T46" fmla="*/ 12 w 166"/>
                <a:gd name="T47" fmla="*/ 75 h 88"/>
                <a:gd name="T48" fmla="*/ 12 w 166"/>
                <a:gd name="T49" fmla="*/ 78 h 88"/>
                <a:gd name="T50" fmla="*/ 10 w 166"/>
                <a:gd name="T51" fmla="*/ 77 h 88"/>
                <a:gd name="T52" fmla="*/ 8 w 166"/>
                <a:gd name="T53" fmla="*/ 83 h 88"/>
                <a:gd name="T54" fmla="*/ 7 w 166"/>
                <a:gd name="T55" fmla="*/ 88 h 88"/>
                <a:gd name="T56" fmla="*/ 6 w 166"/>
                <a:gd name="T57" fmla="*/ 85 h 88"/>
                <a:gd name="T58" fmla="*/ 6 w 166"/>
                <a:gd name="T59" fmla="*/ 80 h 88"/>
                <a:gd name="T60" fmla="*/ 6 w 166"/>
                <a:gd name="T61" fmla="*/ 83 h 88"/>
                <a:gd name="T62" fmla="*/ 6 w 166"/>
                <a:gd name="T63" fmla="*/ 87 h 88"/>
                <a:gd name="T64" fmla="*/ 6 w 166"/>
                <a:gd name="T65" fmla="*/ 85 h 88"/>
                <a:gd name="T66" fmla="*/ 6 w 166"/>
                <a:gd name="T67" fmla="*/ 85 h 88"/>
                <a:gd name="T68" fmla="*/ 6 w 166"/>
                <a:gd name="T69" fmla="*/ 83 h 88"/>
                <a:gd name="T70" fmla="*/ 6 w 166"/>
                <a:gd name="T71" fmla="*/ 76 h 88"/>
                <a:gd name="T72" fmla="*/ 4 w 166"/>
                <a:gd name="T73" fmla="*/ 72 h 88"/>
                <a:gd name="T74" fmla="*/ 0 w 166"/>
                <a:gd name="T75" fmla="*/ 65 h 88"/>
                <a:gd name="T76" fmla="*/ 6 w 166"/>
                <a:gd name="T77" fmla="*/ 5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6"/>
                <a:gd name="T118" fmla="*/ 0 h 88"/>
                <a:gd name="T119" fmla="*/ 166 w 16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6" h="88">
                  <a:moveTo>
                    <a:pt x="6" y="57"/>
                  </a:moveTo>
                  <a:lnTo>
                    <a:pt x="13" y="50"/>
                  </a:lnTo>
                  <a:lnTo>
                    <a:pt x="16" y="37"/>
                  </a:lnTo>
                  <a:lnTo>
                    <a:pt x="27" y="31"/>
                  </a:lnTo>
                  <a:lnTo>
                    <a:pt x="27" y="21"/>
                  </a:lnTo>
                  <a:lnTo>
                    <a:pt x="42" y="13"/>
                  </a:lnTo>
                  <a:lnTo>
                    <a:pt x="47" y="6"/>
                  </a:lnTo>
                  <a:lnTo>
                    <a:pt x="55" y="0"/>
                  </a:lnTo>
                  <a:lnTo>
                    <a:pt x="67" y="0"/>
                  </a:lnTo>
                  <a:lnTo>
                    <a:pt x="81" y="0"/>
                  </a:lnTo>
                  <a:lnTo>
                    <a:pt x="87" y="1"/>
                  </a:lnTo>
                  <a:lnTo>
                    <a:pt x="88" y="11"/>
                  </a:lnTo>
                  <a:lnTo>
                    <a:pt x="91" y="14"/>
                  </a:lnTo>
                  <a:lnTo>
                    <a:pt x="101" y="10"/>
                  </a:lnTo>
                  <a:lnTo>
                    <a:pt x="113" y="13"/>
                  </a:lnTo>
                  <a:lnTo>
                    <a:pt x="125" y="10"/>
                  </a:lnTo>
                  <a:lnTo>
                    <a:pt x="137" y="11"/>
                  </a:lnTo>
                  <a:lnTo>
                    <a:pt x="142" y="21"/>
                  </a:lnTo>
                  <a:lnTo>
                    <a:pt x="139" y="32"/>
                  </a:lnTo>
                  <a:lnTo>
                    <a:pt x="145" y="41"/>
                  </a:lnTo>
                  <a:lnTo>
                    <a:pt x="154" y="45"/>
                  </a:lnTo>
                  <a:lnTo>
                    <a:pt x="163" y="47"/>
                  </a:lnTo>
                  <a:lnTo>
                    <a:pt x="163" y="63"/>
                  </a:lnTo>
                  <a:lnTo>
                    <a:pt x="166" y="75"/>
                  </a:lnTo>
                  <a:lnTo>
                    <a:pt x="162" y="78"/>
                  </a:lnTo>
                  <a:lnTo>
                    <a:pt x="137" y="77"/>
                  </a:lnTo>
                  <a:lnTo>
                    <a:pt x="123" y="83"/>
                  </a:lnTo>
                  <a:lnTo>
                    <a:pt x="109" y="88"/>
                  </a:lnTo>
                  <a:lnTo>
                    <a:pt x="96" y="85"/>
                  </a:lnTo>
                  <a:lnTo>
                    <a:pt x="87" y="80"/>
                  </a:lnTo>
                  <a:lnTo>
                    <a:pt x="76" y="83"/>
                  </a:lnTo>
                  <a:lnTo>
                    <a:pt x="62" y="87"/>
                  </a:lnTo>
                  <a:lnTo>
                    <a:pt x="47" y="85"/>
                  </a:lnTo>
                  <a:lnTo>
                    <a:pt x="38" y="85"/>
                  </a:lnTo>
                  <a:lnTo>
                    <a:pt x="19" y="83"/>
                  </a:lnTo>
                  <a:lnTo>
                    <a:pt x="11" y="76"/>
                  </a:lnTo>
                  <a:lnTo>
                    <a:pt x="4" y="72"/>
                  </a:lnTo>
                  <a:lnTo>
                    <a:pt x="0" y="65"/>
                  </a:lnTo>
                  <a:lnTo>
                    <a:pt x="6" y="57"/>
                  </a:lnTo>
                  <a:close/>
                </a:path>
              </a:pathLst>
            </a:custGeom>
            <a:solidFill>
              <a:srgbClr val="006699"/>
            </a:solidFill>
            <a:ln w="9525">
              <a:noFill/>
              <a:round/>
              <a:headEnd/>
              <a:tailEnd/>
            </a:ln>
          </p:spPr>
          <p:txBody>
            <a:bodyPr/>
            <a:lstStyle/>
            <a:p>
              <a:endParaRPr lang="en-US"/>
            </a:p>
          </p:txBody>
        </p:sp>
        <p:sp>
          <p:nvSpPr>
            <p:cNvPr id="44088" name="Freeform 66"/>
            <p:cNvSpPr>
              <a:spLocks/>
            </p:cNvSpPr>
            <p:nvPr/>
          </p:nvSpPr>
          <p:spPr bwMode="auto">
            <a:xfrm>
              <a:off x="5407" y="1880"/>
              <a:ext cx="57" cy="81"/>
            </a:xfrm>
            <a:custGeom>
              <a:avLst/>
              <a:gdLst>
                <a:gd name="T0" fmla="*/ 7 w 61"/>
                <a:gd name="T1" fmla="*/ 0 h 81"/>
                <a:gd name="T2" fmla="*/ 7 w 61"/>
                <a:gd name="T3" fmla="*/ 6 h 81"/>
                <a:gd name="T4" fmla="*/ 7 w 61"/>
                <a:gd name="T5" fmla="*/ 9 h 81"/>
                <a:gd name="T6" fmla="*/ 7 w 61"/>
                <a:gd name="T7" fmla="*/ 18 h 81"/>
                <a:gd name="T8" fmla="*/ 7 w 61"/>
                <a:gd name="T9" fmla="*/ 27 h 81"/>
                <a:gd name="T10" fmla="*/ 7 w 61"/>
                <a:gd name="T11" fmla="*/ 36 h 81"/>
                <a:gd name="T12" fmla="*/ 7 w 61"/>
                <a:gd name="T13" fmla="*/ 41 h 81"/>
                <a:gd name="T14" fmla="*/ 7 w 61"/>
                <a:gd name="T15" fmla="*/ 41 h 81"/>
                <a:gd name="T16" fmla="*/ 7 w 61"/>
                <a:gd name="T17" fmla="*/ 45 h 81"/>
                <a:gd name="T18" fmla="*/ 7 w 61"/>
                <a:gd name="T19" fmla="*/ 53 h 81"/>
                <a:gd name="T20" fmla="*/ 7 w 61"/>
                <a:gd name="T21" fmla="*/ 60 h 81"/>
                <a:gd name="T22" fmla="*/ 7 w 61"/>
                <a:gd name="T23" fmla="*/ 74 h 81"/>
                <a:gd name="T24" fmla="*/ 7 w 61"/>
                <a:gd name="T25" fmla="*/ 81 h 81"/>
                <a:gd name="T26" fmla="*/ 7 w 61"/>
                <a:gd name="T27" fmla="*/ 76 h 81"/>
                <a:gd name="T28" fmla="*/ 7 w 61"/>
                <a:gd name="T29" fmla="*/ 70 h 81"/>
                <a:gd name="T30" fmla="*/ 7 w 61"/>
                <a:gd name="T31" fmla="*/ 76 h 81"/>
                <a:gd name="T32" fmla="*/ 7 w 61"/>
                <a:gd name="T33" fmla="*/ 76 h 81"/>
                <a:gd name="T34" fmla="*/ 7 w 61"/>
                <a:gd name="T35" fmla="*/ 72 h 81"/>
                <a:gd name="T36" fmla="*/ 7 w 61"/>
                <a:gd name="T37" fmla="*/ 64 h 81"/>
                <a:gd name="T38" fmla="*/ 3 w 61"/>
                <a:gd name="T39" fmla="*/ 57 h 81"/>
                <a:gd name="T40" fmla="*/ 0 w 61"/>
                <a:gd name="T41" fmla="*/ 49 h 81"/>
                <a:gd name="T42" fmla="*/ 0 w 61"/>
                <a:gd name="T43" fmla="*/ 41 h 81"/>
                <a:gd name="T44" fmla="*/ 7 w 61"/>
                <a:gd name="T45" fmla="*/ 37 h 81"/>
                <a:gd name="T46" fmla="*/ 7 w 61"/>
                <a:gd name="T47" fmla="*/ 29 h 81"/>
                <a:gd name="T48" fmla="*/ 7 w 61"/>
                <a:gd name="T49" fmla="*/ 22 h 81"/>
                <a:gd name="T50" fmla="*/ 7 w 61"/>
                <a:gd name="T51" fmla="*/ 21 h 81"/>
                <a:gd name="T52" fmla="*/ 7 w 61"/>
                <a:gd name="T53" fmla="*/ 17 h 81"/>
                <a:gd name="T54" fmla="*/ 7 w 61"/>
                <a:gd name="T55" fmla="*/ 17 h 81"/>
                <a:gd name="T56" fmla="*/ 7 w 61"/>
                <a:gd name="T57" fmla="*/ 10 h 81"/>
                <a:gd name="T58" fmla="*/ 7 w 61"/>
                <a:gd name="T59" fmla="*/ 3 h 81"/>
                <a:gd name="T60" fmla="*/ 7 w 61"/>
                <a:gd name="T61" fmla="*/ 0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
                <a:gd name="T94" fmla="*/ 0 h 81"/>
                <a:gd name="T95" fmla="*/ 61 w 61"/>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 h="81">
                  <a:moveTo>
                    <a:pt x="46" y="0"/>
                  </a:moveTo>
                  <a:lnTo>
                    <a:pt x="55" y="6"/>
                  </a:lnTo>
                  <a:lnTo>
                    <a:pt x="59" y="9"/>
                  </a:lnTo>
                  <a:lnTo>
                    <a:pt x="55" y="18"/>
                  </a:lnTo>
                  <a:lnTo>
                    <a:pt x="55" y="27"/>
                  </a:lnTo>
                  <a:lnTo>
                    <a:pt x="61" y="36"/>
                  </a:lnTo>
                  <a:lnTo>
                    <a:pt x="55" y="41"/>
                  </a:lnTo>
                  <a:lnTo>
                    <a:pt x="47" y="41"/>
                  </a:lnTo>
                  <a:lnTo>
                    <a:pt x="41" y="45"/>
                  </a:lnTo>
                  <a:lnTo>
                    <a:pt x="41" y="53"/>
                  </a:lnTo>
                  <a:lnTo>
                    <a:pt x="35" y="60"/>
                  </a:lnTo>
                  <a:lnTo>
                    <a:pt x="34" y="74"/>
                  </a:lnTo>
                  <a:lnTo>
                    <a:pt x="30" y="81"/>
                  </a:lnTo>
                  <a:lnTo>
                    <a:pt x="21" y="76"/>
                  </a:lnTo>
                  <a:lnTo>
                    <a:pt x="17" y="70"/>
                  </a:lnTo>
                  <a:lnTo>
                    <a:pt x="16" y="76"/>
                  </a:lnTo>
                  <a:lnTo>
                    <a:pt x="13" y="76"/>
                  </a:lnTo>
                  <a:lnTo>
                    <a:pt x="7" y="72"/>
                  </a:lnTo>
                  <a:lnTo>
                    <a:pt x="7" y="64"/>
                  </a:lnTo>
                  <a:lnTo>
                    <a:pt x="3" y="57"/>
                  </a:lnTo>
                  <a:lnTo>
                    <a:pt x="0" y="49"/>
                  </a:lnTo>
                  <a:lnTo>
                    <a:pt x="0" y="41"/>
                  </a:lnTo>
                  <a:lnTo>
                    <a:pt x="8" y="37"/>
                  </a:lnTo>
                  <a:lnTo>
                    <a:pt x="8" y="29"/>
                  </a:lnTo>
                  <a:lnTo>
                    <a:pt x="13" y="22"/>
                  </a:lnTo>
                  <a:lnTo>
                    <a:pt x="21" y="21"/>
                  </a:lnTo>
                  <a:lnTo>
                    <a:pt x="27" y="17"/>
                  </a:lnTo>
                  <a:lnTo>
                    <a:pt x="35" y="17"/>
                  </a:lnTo>
                  <a:lnTo>
                    <a:pt x="40" y="10"/>
                  </a:lnTo>
                  <a:lnTo>
                    <a:pt x="40" y="3"/>
                  </a:lnTo>
                  <a:lnTo>
                    <a:pt x="46" y="0"/>
                  </a:lnTo>
                  <a:close/>
                </a:path>
              </a:pathLst>
            </a:custGeom>
            <a:solidFill>
              <a:srgbClr val="006699"/>
            </a:solidFill>
            <a:ln w="9525">
              <a:noFill/>
              <a:round/>
              <a:headEnd/>
              <a:tailEnd/>
            </a:ln>
          </p:spPr>
          <p:txBody>
            <a:bodyPr/>
            <a:lstStyle/>
            <a:p>
              <a:endParaRPr lang="en-US"/>
            </a:p>
          </p:txBody>
        </p:sp>
        <p:sp>
          <p:nvSpPr>
            <p:cNvPr id="44089" name="Freeform 67"/>
            <p:cNvSpPr>
              <a:spLocks/>
            </p:cNvSpPr>
            <p:nvPr/>
          </p:nvSpPr>
          <p:spPr bwMode="auto">
            <a:xfrm>
              <a:off x="5458" y="1878"/>
              <a:ext cx="59" cy="123"/>
            </a:xfrm>
            <a:custGeom>
              <a:avLst/>
              <a:gdLst>
                <a:gd name="T0" fmla="*/ 4 w 64"/>
                <a:gd name="T1" fmla="*/ 12 h 123"/>
                <a:gd name="T2" fmla="*/ 6 w 64"/>
                <a:gd name="T3" fmla="*/ 12 h 123"/>
                <a:gd name="T4" fmla="*/ 6 w 64"/>
                <a:gd name="T5" fmla="*/ 6 h 123"/>
                <a:gd name="T6" fmla="*/ 6 w 64"/>
                <a:gd name="T7" fmla="*/ 1 h 123"/>
                <a:gd name="T8" fmla="*/ 6 w 64"/>
                <a:gd name="T9" fmla="*/ 0 h 123"/>
                <a:gd name="T10" fmla="*/ 6 w 64"/>
                <a:gd name="T11" fmla="*/ 5 h 123"/>
                <a:gd name="T12" fmla="*/ 6 w 64"/>
                <a:gd name="T13" fmla="*/ 14 h 123"/>
                <a:gd name="T14" fmla="*/ 6 w 64"/>
                <a:gd name="T15" fmla="*/ 17 h 123"/>
                <a:gd name="T16" fmla="*/ 6 w 64"/>
                <a:gd name="T17" fmla="*/ 20 h 123"/>
                <a:gd name="T18" fmla="*/ 6 w 64"/>
                <a:gd name="T19" fmla="*/ 29 h 123"/>
                <a:gd name="T20" fmla="*/ 6 w 64"/>
                <a:gd name="T21" fmla="*/ 39 h 123"/>
                <a:gd name="T22" fmla="*/ 6 w 64"/>
                <a:gd name="T23" fmla="*/ 49 h 123"/>
                <a:gd name="T24" fmla="*/ 6 w 64"/>
                <a:gd name="T25" fmla="*/ 63 h 123"/>
                <a:gd name="T26" fmla="*/ 6 w 64"/>
                <a:gd name="T27" fmla="*/ 71 h 123"/>
                <a:gd name="T28" fmla="*/ 6 w 64"/>
                <a:gd name="T29" fmla="*/ 79 h 123"/>
                <a:gd name="T30" fmla="*/ 6 w 64"/>
                <a:gd name="T31" fmla="*/ 81 h 123"/>
                <a:gd name="T32" fmla="*/ 6 w 64"/>
                <a:gd name="T33" fmla="*/ 99 h 123"/>
                <a:gd name="T34" fmla="*/ 6 w 64"/>
                <a:gd name="T35" fmla="*/ 106 h 123"/>
                <a:gd name="T36" fmla="*/ 6 w 64"/>
                <a:gd name="T37" fmla="*/ 116 h 123"/>
                <a:gd name="T38" fmla="*/ 6 w 64"/>
                <a:gd name="T39" fmla="*/ 123 h 123"/>
                <a:gd name="T40" fmla="*/ 6 w 64"/>
                <a:gd name="T41" fmla="*/ 123 h 123"/>
                <a:gd name="T42" fmla="*/ 6 w 64"/>
                <a:gd name="T43" fmla="*/ 119 h 123"/>
                <a:gd name="T44" fmla="*/ 6 w 64"/>
                <a:gd name="T45" fmla="*/ 119 h 123"/>
                <a:gd name="T46" fmla="*/ 6 w 64"/>
                <a:gd name="T47" fmla="*/ 114 h 123"/>
                <a:gd name="T48" fmla="*/ 6 w 64"/>
                <a:gd name="T49" fmla="*/ 104 h 123"/>
                <a:gd name="T50" fmla="*/ 6 w 64"/>
                <a:gd name="T51" fmla="*/ 91 h 123"/>
                <a:gd name="T52" fmla="*/ 6 w 64"/>
                <a:gd name="T53" fmla="*/ 81 h 123"/>
                <a:gd name="T54" fmla="*/ 6 w 64"/>
                <a:gd name="T55" fmla="*/ 73 h 123"/>
                <a:gd name="T56" fmla="*/ 6 w 64"/>
                <a:gd name="T57" fmla="*/ 65 h 123"/>
                <a:gd name="T58" fmla="*/ 5 w 64"/>
                <a:gd name="T59" fmla="*/ 60 h 123"/>
                <a:gd name="T60" fmla="*/ 6 w 64"/>
                <a:gd name="T61" fmla="*/ 51 h 123"/>
                <a:gd name="T62" fmla="*/ 4 w 64"/>
                <a:gd name="T63" fmla="*/ 43 h 123"/>
                <a:gd name="T64" fmla="*/ 6 w 64"/>
                <a:gd name="T65" fmla="*/ 37 h 123"/>
                <a:gd name="T66" fmla="*/ 0 w 64"/>
                <a:gd name="T67" fmla="*/ 28 h 123"/>
                <a:gd name="T68" fmla="*/ 1 w 64"/>
                <a:gd name="T69" fmla="*/ 22 h 123"/>
                <a:gd name="T70" fmla="*/ 4 w 64"/>
                <a:gd name="T71" fmla="*/ 12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123"/>
                <a:gd name="T110" fmla="*/ 64 w 64"/>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123">
                  <a:moveTo>
                    <a:pt x="4" y="12"/>
                  </a:moveTo>
                  <a:lnTo>
                    <a:pt x="12" y="12"/>
                  </a:lnTo>
                  <a:lnTo>
                    <a:pt x="17" y="6"/>
                  </a:lnTo>
                  <a:lnTo>
                    <a:pt x="21" y="1"/>
                  </a:lnTo>
                  <a:lnTo>
                    <a:pt x="26" y="0"/>
                  </a:lnTo>
                  <a:lnTo>
                    <a:pt x="34" y="5"/>
                  </a:lnTo>
                  <a:lnTo>
                    <a:pt x="37" y="14"/>
                  </a:lnTo>
                  <a:lnTo>
                    <a:pt x="45" y="17"/>
                  </a:lnTo>
                  <a:lnTo>
                    <a:pt x="53" y="20"/>
                  </a:lnTo>
                  <a:lnTo>
                    <a:pt x="60" y="29"/>
                  </a:lnTo>
                  <a:lnTo>
                    <a:pt x="64" y="39"/>
                  </a:lnTo>
                  <a:lnTo>
                    <a:pt x="64" y="49"/>
                  </a:lnTo>
                  <a:lnTo>
                    <a:pt x="62" y="63"/>
                  </a:lnTo>
                  <a:lnTo>
                    <a:pt x="60" y="71"/>
                  </a:lnTo>
                  <a:lnTo>
                    <a:pt x="57" y="79"/>
                  </a:lnTo>
                  <a:lnTo>
                    <a:pt x="51" y="81"/>
                  </a:lnTo>
                  <a:lnTo>
                    <a:pt x="49" y="99"/>
                  </a:lnTo>
                  <a:lnTo>
                    <a:pt x="52" y="106"/>
                  </a:lnTo>
                  <a:lnTo>
                    <a:pt x="54" y="116"/>
                  </a:lnTo>
                  <a:lnTo>
                    <a:pt x="54" y="123"/>
                  </a:lnTo>
                  <a:lnTo>
                    <a:pt x="44" y="123"/>
                  </a:lnTo>
                  <a:lnTo>
                    <a:pt x="40" y="119"/>
                  </a:lnTo>
                  <a:lnTo>
                    <a:pt x="31" y="119"/>
                  </a:lnTo>
                  <a:lnTo>
                    <a:pt x="24" y="114"/>
                  </a:lnTo>
                  <a:lnTo>
                    <a:pt x="22" y="104"/>
                  </a:lnTo>
                  <a:lnTo>
                    <a:pt x="17" y="91"/>
                  </a:lnTo>
                  <a:lnTo>
                    <a:pt x="13" y="81"/>
                  </a:lnTo>
                  <a:lnTo>
                    <a:pt x="14" y="73"/>
                  </a:lnTo>
                  <a:lnTo>
                    <a:pt x="12" y="65"/>
                  </a:lnTo>
                  <a:lnTo>
                    <a:pt x="5" y="60"/>
                  </a:lnTo>
                  <a:lnTo>
                    <a:pt x="8" y="51"/>
                  </a:lnTo>
                  <a:lnTo>
                    <a:pt x="4" y="43"/>
                  </a:lnTo>
                  <a:lnTo>
                    <a:pt x="7" y="37"/>
                  </a:lnTo>
                  <a:lnTo>
                    <a:pt x="0" y="28"/>
                  </a:lnTo>
                  <a:lnTo>
                    <a:pt x="1" y="22"/>
                  </a:lnTo>
                  <a:lnTo>
                    <a:pt x="4" y="12"/>
                  </a:lnTo>
                  <a:close/>
                </a:path>
              </a:pathLst>
            </a:custGeom>
            <a:solidFill>
              <a:srgbClr val="006699"/>
            </a:solidFill>
            <a:ln w="9525">
              <a:noFill/>
              <a:round/>
              <a:headEnd/>
              <a:tailEnd/>
            </a:ln>
          </p:spPr>
          <p:txBody>
            <a:bodyPr/>
            <a:lstStyle/>
            <a:p>
              <a:endParaRPr lang="en-US"/>
            </a:p>
          </p:txBody>
        </p:sp>
        <p:sp>
          <p:nvSpPr>
            <p:cNvPr id="44090" name="Freeform 68"/>
            <p:cNvSpPr>
              <a:spLocks/>
            </p:cNvSpPr>
            <p:nvPr/>
          </p:nvSpPr>
          <p:spPr bwMode="auto">
            <a:xfrm>
              <a:off x="5336" y="1785"/>
              <a:ext cx="144" cy="62"/>
            </a:xfrm>
            <a:custGeom>
              <a:avLst/>
              <a:gdLst>
                <a:gd name="T0" fmla="*/ 3 w 156"/>
                <a:gd name="T1" fmla="*/ 51 h 62"/>
                <a:gd name="T2" fmla="*/ 2 w 156"/>
                <a:gd name="T3" fmla="*/ 45 h 62"/>
                <a:gd name="T4" fmla="*/ 0 w 156"/>
                <a:gd name="T5" fmla="*/ 36 h 62"/>
                <a:gd name="T6" fmla="*/ 5 w 156"/>
                <a:gd name="T7" fmla="*/ 29 h 62"/>
                <a:gd name="T8" fmla="*/ 6 w 156"/>
                <a:gd name="T9" fmla="*/ 24 h 62"/>
                <a:gd name="T10" fmla="*/ 6 w 156"/>
                <a:gd name="T11" fmla="*/ 23 h 62"/>
                <a:gd name="T12" fmla="*/ 6 w 156"/>
                <a:gd name="T13" fmla="*/ 20 h 62"/>
                <a:gd name="T14" fmla="*/ 6 w 156"/>
                <a:gd name="T15" fmla="*/ 10 h 62"/>
                <a:gd name="T16" fmla="*/ 6 w 156"/>
                <a:gd name="T17" fmla="*/ 3 h 62"/>
                <a:gd name="T18" fmla="*/ 6 w 156"/>
                <a:gd name="T19" fmla="*/ 10 h 62"/>
                <a:gd name="T20" fmla="*/ 6 w 156"/>
                <a:gd name="T21" fmla="*/ 11 h 62"/>
                <a:gd name="T22" fmla="*/ 6 w 156"/>
                <a:gd name="T23" fmla="*/ 11 h 62"/>
                <a:gd name="T24" fmla="*/ 6 w 156"/>
                <a:gd name="T25" fmla="*/ 11 h 62"/>
                <a:gd name="T26" fmla="*/ 6 w 156"/>
                <a:gd name="T27" fmla="*/ 14 h 62"/>
                <a:gd name="T28" fmla="*/ 6 w 156"/>
                <a:gd name="T29" fmla="*/ 16 h 62"/>
                <a:gd name="T30" fmla="*/ 6 w 156"/>
                <a:gd name="T31" fmla="*/ 10 h 62"/>
                <a:gd name="T32" fmla="*/ 7 w 156"/>
                <a:gd name="T33" fmla="*/ 2 h 62"/>
                <a:gd name="T34" fmla="*/ 8 w 156"/>
                <a:gd name="T35" fmla="*/ 3 h 62"/>
                <a:gd name="T36" fmla="*/ 9 w 156"/>
                <a:gd name="T37" fmla="*/ 0 h 62"/>
                <a:gd name="T38" fmla="*/ 10 w 156"/>
                <a:gd name="T39" fmla="*/ 7 h 62"/>
                <a:gd name="T40" fmla="*/ 9 w 156"/>
                <a:gd name="T41" fmla="*/ 21 h 62"/>
                <a:gd name="T42" fmla="*/ 10 w 156"/>
                <a:gd name="T43" fmla="*/ 20 h 62"/>
                <a:gd name="T44" fmla="*/ 10 w 156"/>
                <a:gd name="T45" fmla="*/ 13 h 62"/>
                <a:gd name="T46" fmla="*/ 11 w 156"/>
                <a:gd name="T47" fmla="*/ 19 h 62"/>
                <a:gd name="T48" fmla="*/ 11 w 156"/>
                <a:gd name="T49" fmla="*/ 29 h 62"/>
                <a:gd name="T50" fmla="*/ 12 w 156"/>
                <a:gd name="T51" fmla="*/ 44 h 62"/>
                <a:gd name="T52" fmla="*/ 12 w 156"/>
                <a:gd name="T53" fmla="*/ 50 h 62"/>
                <a:gd name="T54" fmla="*/ 11 w 156"/>
                <a:gd name="T55" fmla="*/ 58 h 62"/>
                <a:gd name="T56" fmla="*/ 11 w 156"/>
                <a:gd name="T57" fmla="*/ 62 h 62"/>
                <a:gd name="T58" fmla="*/ 8 w 156"/>
                <a:gd name="T59" fmla="*/ 53 h 62"/>
                <a:gd name="T60" fmla="*/ 8 w 156"/>
                <a:gd name="T61" fmla="*/ 53 h 62"/>
                <a:gd name="T62" fmla="*/ 6 w 156"/>
                <a:gd name="T63" fmla="*/ 53 h 62"/>
                <a:gd name="T64" fmla="*/ 6 w 156"/>
                <a:gd name="T65" fmla="*/ 55 h 62"/>
                <a:gd name="T66" fmla="*/ 6 w 156"/>
                <a:gd name="T67" fmla="*/ 53 h 62"/>
                <a:gd name="T68" fmla="*/ 6 w 156"/>
                <a:gd name="T69" fmla="*/ 54 h 62"/>
                <a:gd name="T70" fmla="*/ 6 w 156"/>
                <a:gd name="T71" fmla="*/ 57 h 62"/>
                <a:gd name="T72" fmla="*/ 6 w 156"/>
                <a:gd name="T73" fmla="*/ 54 h 62"/>
                <a:gd name="T74" fmla="*/ 6 w 156"/>
                <a:gd name="T75" fmla="*/ 51 h 62"/>
                <a:gd name="T76" fmla="*/ 3 w 156"/>
                <a:gd name="T77" fmla="*/ 51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6"/>
                <a:gd name="T118" fmla="*/ 0 h 62"/>
                <a:gd name="T119" fmla="*/ 156 w 156"/>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6" h="62">
                  <a:moveTo>
                    <a:pt x="3" y="51"/>
                  </a:moveTo>
                  <a:lnTo>
                    <a:pt x="2" y="45"/>
                  </a:lnTo>
                  <a:lnTo>
                    <a:pt x="0" y="36"/>
                  </a:lnTo>
                  <a:lnTo>
                    <a:pt x="5" y="29"/>
                  </a:lnTo>
                  <a:lnTo>
                    <a:pt x="9" y="24"/>
                  </a:lnTo>
                  <a:lnTo>
                    <a:pt x="15" y="23"/>
                  </a:lnTo>
                  <a:lnTo>
                    <a:pt x="19" y="20"/>
                  </a:lnTo>
                  <a:lnTo>
                    <a:pt x="19" y="10"/>
                  </a:lnTo>
                  <a:lnTo>
                    <a:pt x="23" y="3"/>
                  </a:lnTo>
                  <a:lnTo>
                    <a:pt x="31" y="10"/>
                  </a:lnTo>
                  <a:lnTo>
                    <a:pt x="45" y="11"/>
                  </a:lnTo>
                  <a:lnTo>
                    <a:pt x="56" y="11"/>
                  </a:lnTo>
                  <a:lnTo>
                    <a:pt x="74" y="11"/>
                  </a:lnTo>
                  <a:lnTo>
                    <a:pt x="78" y="14"/>
                  </a:lnTo>
                  <a:lnTo>
                    <a:pt x="90" y="16"/>
                  </a:lnTo>
                  <a:lnTo>
                    <a:pt x="98" y="10"/>
                  </a:lnTo>
                  <a:lnTo>
                    <a:pt x="109" y="2"/>
                  </a:lnTo>
                  <a:lnTo>
                    <a:pt x="120" y="3"/>
                  </a:lnTo>
                  <a:lnTo>
                    <a:pt x="131" y="0"/>
                  </a:lnTo>
                  <a:lnTo>
                    <a:pt x="132" y="7"/>
                  </a:lnTo>
                  <a:lnTo>
                    <a:pt x="131" y="21"/>
                  </a:lnTo>
                  <a:lnTo>
                    <a:pt x="136" y="20"/>
                  </a:lnTo>
                  <a:lnTo>
                    <a:pt x="140" y="13"/>
                  </a:lnTo>
                  <a:lnTo>
                    <a:pt x="149" y="19"/>
                  </a:lnTo>
                  <a:lnTo>
                    <a:pt x="151" y="29"/>
                  </a:lnTo>
                  <a:lnTo>
                    <a:pt x="156" y="44"/>
                  </a:lnTo>
                  <a:lnTo>
                    <a:pt x="156" y="50"/>
                  </a:lnTo>
                  <a:lnTo>
                    <a:pt x="150" y="58"/>
                  </a:lnTo>
                  <a:lnTo>
                    <a:pt x="143" y="62"/>
                  </a:lnTo>
                  <a:lnTo>
                    <a:pt x="121" y="53"/>
                  </a:lnTo>
                  <a:lnTo>
                    <a:pt x="113" y="53"/>
                  </a:lnTo>
                  <a:lnTo>
                    <a:pt x="96" y="53"/>
                  </a:lnTo>
                  <a:lnTo>
                    <a:pt x="83" y="55"/>
                  </a:lnTo>
                  <a:lnTo>
                    <a:pt x="61" y="53"/>
                  </a:lnTo>
                  <a:lnTo>
                    <a:pt x="40" y="54"/>
                  </a:lnTo>
                  <a:lnTo>
                    <a:pt x="31" y="57"/>
                  </a:lnTo>
                  <a:lnTo>
                    <a:pt x="17" y="54"/>
                  </a:lnTo>
                  <a:lnTo>
                    <a:pt x="7" y="51"/>
                  </a:lnTo>
                  <a:lnTo>
                    <a:pt x="3" y="51"/>
                  </a:lnTo>
                  <a:close/>
                </a:path>
              </a:pathLst>
            </a:custGeom>
            <a:solidFill>
              <a:srgbClr val="006699"/>
            </a:solidFill>
            <a:ln w="9525">
              <a:noFill/>
              <a:round/>
              <a:headEnd/>
              <a:tailEnd/>
            </a:ln>
          </p:spPr>
          <p:txBody>
            <a:bodyPr/>
            <a:lstStyle/>
            <a:p>
              <a:endParaRPr lang="en-US"/>
            </a:p>
          </p:txBody>
        </p:sp>
        <p:sp>
          <p:nvSpPr>
            <p:cNvPr id="44091" name="Freeform 69"/>
            <p:cNvSpPr>
              <a:spLocks/>
            </p:cNvSpPr>
            <p:nvPr/>
          </p:nvSpPr>
          <p:spPr bwMode="auto">
            <a:xfrm>
              <a:off x="5487" y="1782"/>
              <a:ext cx="86" cy="124"/>
            </a:xfrm>
            <a:custGeom>
              <a:avLst/>
              <a:gdLst>
                <a:gd name="T0" fmla="*/ 6 w 93"/>
                <a:gd name="T1" fmla="*/ 102 h 124"/>
                <a:gd name="T2" fmla="*/ 6 w 93"/>
                <a:gd name="T3" fmla="*/ 94 h 124"/>
                <a:gd name="T4" fmla="*/ 4 w 93"/>
                <a:gd name="T5" fmla="*/ 87 h 124"/>
                <a:gd name="T6" fmla="*/ 1 w 93"/>
                <a:gd name="T7" fmla="*/ 80 h 124"/>
                <a:gd name="T8" fmla="*/ 0 w 93"/>
                <a:gd name="T9" fmla="*/ 70 h 124"/>
                <a:gd name="T10" fmla="*/ 6 w 93"/>
                <a:gd name="T11" fmla="*/ 60 h 124"/>
                <a:gd name="T12" fmla="*/ 6 w 93"/>
                <a:gd name="T13" fmla="*/ 49 h 124"/>
                <a:gd name="T14" fmla="*/ 6 w 93"/>
                <a:gd name="T15" fmla="*/ 39 h 124"/>
                <a:gd name="T16" fmla="*/ 6 w 93"/>
                <a:gd name="T17" fmla="*/ 39 h 124"/>
                <a:gd name="T18" fmla="*/ 6 w 93"/>
                <a:gd name="T19" fmla="*/ 37 h 124"/>
                <a:gd name="T20" fmla="*/ 6 w 93"/>
                <a:gd name="T21" fmla="*/ 26 h 124"/>
                <a:gd name="T22" fmla="*/ 6 w 93"/>
                <a:gd name="T23" fmla="*/ 26 h 124"/>
                <a:gd name="T24" fmla="*/ 6 w 93"/>
                <a:gd name="T25" fmla="*/ 26 h 124"/>
                <a:gd name="T26" fmla="*/ 6 w 93"/>
                <a:gd name="T27" fmla="*/ 16 h 124"/>
                <a:gd name="T28" fmla="*/ 6 w 93"/>
                <a:gd name="T29" fmla="*/ 12 h 124"/>
                <a:gd name="T30" fmla="*/ 6 w 93"/>
                <a:gd name="T31" fmla="*/ 0 h 124"/>
                <a:gd name="T32" fmla="*/ 6 w 93"/>
                <a:gd name="T33" fmla="*/ 0 h 124"/>
                <a:gd name="T34" fmla="*/ 6 w 93"/>
                <a:gd name="T35" fmla="*/ 13 h 124"/>
                <a:gd name="T36" fmla="*/ 6 w 93"/>
                <a:gd name="T37" fmla="*/ 26 h 124"/>
                <a:gd name="T38" fmla="*/ 6 w 93"/>
                <a:gd name="T39" fmla="*/ 35 h 124"/>
                <a:gd name="T40" fmla="*/ 6 w 93"/>
                <a:gd name="T41" fmla="*/ 41 h 124"/>
                <a:gd name="T42" fmla="*/ 6 w 93"/>
                <a:gd name="T43" fmla="*/ 51 h 124"/>
                <a:gd name="T44" fmla="*/ 6 w 93"/>
                <a:gd name="T45" fmla="*/ 60 h 124"/>
                <a:gd name="T46" fmla="*/ 6 w 93"/>
                <a:gd name="T47" fmla="*/ 70 h 124"/>
                <a:gd name="T48" fmla="*/ 6 w 93"/>
                <a:gd name="T49" fmla="*/ 79 h 124"/>
                <a:gd name="T50" fmla="*/ 6 w 93"/>
                <a:gd name="T51" fmla="*/ 87 h 124"/>
                <a:gd name="T52" fmla="*/ 6 w 93"/>
                <a:gd name="T53" fmla="*/ 97 h 124"/>
                <a:gd name="T54" fmla="*/ 6 w 93"/>
                <a:gd name="T55" fmla="*/ 113 h 124"/>
                <a:gd name="T56" fmla="*/ 6 w 93"/>
                <a:gd name="T57" fmla="*/ 116 h 124"/>
                <a:gd name="T58" fmla="*/ 6 w 93"/>
                <a:gd name="T59" fmla="*/ 124 h 124"/>
                <a:gd name="T60" fmla="*/ 6 w 93"/>
                <a:gd name="T61" fmla="*/ 115 h 124"/>
                <a:gd name="T62" fmla="*/ 6 w 93"/>
                <a:gd name="T63" fmla="*/ 117 h 124"/>
                <a:gd name="T64" fmla="*/ 6 w 93"/>
                <a:gd name="T65" fmla="*/ 115 h 124"/>
                <a:gd name="T66" fmla="*/ 6 w 93"/>
                <a:gd name="T67" fmla="*/ 121 h 124"/>
                <a:gd name="T68" fmla="*/ 6 w 93"/>
                <a:gd name="T69" fmla="*/ 118 h 124"/>
                <a:gd name="T70" fmla="*/ 6 w 93"/>
                <a:gd name="T71" fmla="*/ 112 h 124"/>
                <a:gd name="T72" fmla="*/ 6 w 93"/>
                <a:gd name="T73" fmla="*/ 110 h 124"/>
                <a:gd name="T74" fmla="*/ 6 w 93"/>
                <a:gd name="T75" fmla="*/ 102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24"/>
                <a:gd name="T116" fmla="*/ 93 w 93"/>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24">
                  <a:moveTo>
                    <a:pt x="6" y="102"/>
                  </a:moveTo>
                  <a:lnTo>
                    <a:pt x="7" y="94"/>
                  </a:lnTo>
                  <a:lnTo>
                    <a:pt x="4" y="87"/>
                  </a:lnTo>
                  <a:lnTo>
                    <a:pt x="1" y="80"/>
                  </a:lnTo>
                  <a:lnTo>
                    <a:pt x="0" y="70"/>
                  </a:lnTo>
                  <a:lnTo>
                    <a:pt x="6" y="60"/>
                  </a:lnTo>
                  <a:lnTo>
                    <a:pt x="13" y="49"/>
                  </a:lnTo>
                  <a:lnTo>
                    <a:pt x="25" y="39"/>
                  </a:lnTo>
                  <a:lnTo>
                    <a:pt x="27" y="39"/>
                  </a:lnTo>
                  <a:lnTo>
                    <a:pt x="35" y="37"/>
                  </a:lnTo>
                  <a:lnTo>
                    <a:pt x="37" y="26"/>
                  </a:lnTo>
                  <a:lnTo>
                    <a:pt x="50" y="26"/>
                  </a:lnTo>
                  <a:lnTo>
                    <a:pt x="60" y="26"/>
                  </a:lnTo>
                  <a:lnTo>
                    <a:pt x="62" y="16"/>
                  </a:lnTo>
                  <a:lnTo>
                    <a:pt x="71" y="12"/>
                  </a:lnTo>
                  <a:lnTo>
                    <a:pt x="77" y="0"/>
                  </a:lnTo>
                  <a:lnTo>
                    <a:pt x="87" y="0"/>
                  </a:lnTo>
                  <a:lnTo>
                    <a:pt x="88" y="13"/>
                  </a:lnTo>
                  <a:lnTo>
                    <a:pt x="87" y="26"/>
                  </a:lnTo>
                  <a:lnTo>
                    <a:pt x="82" y="35"/>
                  </a:lnTo>
                  <a:lnTo>
                    <a:pt x="85" y="41"/>
                  </a:lnTo>
                  <a:lnTo>
                    <a:pt x="93" y="51"/>
                  </a:lnTo>
                  <a:lnTo>
                    <a:pt x="88" y="60"/>
                  </a:lnTo>
                  <a:lnTo>
                    <a:pt x="83" y="70"/>
                  </a:lnTo>
                  <a:lnTo>
                    <a:pt x="78" y="79"/>
                  </a:lnTo>
                  <a:lnTo>
                    <a:pt x="78" y="87"/>
                  </a:lnTo>
                  <a:lnTo>
                    <a:pt x="77" y="97"/>
                  </a:lnTo>
                  <a:lnTo>
                    <a:pt x="73" y="113"/>
                  </a:lnTo>
                  <a:lnTo>
                    <a:pt x="64" y="116"/>
                  </a:lnTo>
                  <a:lnTo>
                    <a:pt x="67" y="124"/>
                  </a:lnTo>
                  <a:lnTo>
                    <a:pt x="50" y="115"/>
                  </a:lnTo>
                  <a:lnTo>
                    <a:pt x="44" y="117"/>
                  </a:lnTo>
                  <a:lnTo>
                    <a:pt x="30" y="115"/>
                  </a:lnTo>
                  <a:lnTo>
                    <a:pt x="33" y="121"/>
                  </a:lnTo>
                  <a:lnTo>
                    <a:pt x="25" y="118"/>
                  </a:lnTo>
                  <a:lnTo>
                    <a:pt x="16" y="112"/>
                  </a:lnTo>
                  <a:lnTo>
                    <a:pt x="8" y="110"/>
                  </a:lnTo>
                  <a:lnTo>
                    <a:pt x="6" y="102"/>
                  </a:lnTo>
                  <a:close/>
                </a:path>
              </a:pathLst>
            </a:custGeom>
            <a:solidFill>
              <a:srgbClr val="006699"/>
            </a:solidFill>
            <a:ln w="9525">
              <a:noFill/>
              <a:round/>
              <a:headEnd/>
              <a:tailEnd/>
            </a:ln>
          </p:spPr>
          <p:txBody>
            <a:bodyPr/>
            <a:lstStyle/>
            <a:p>
              <a:endParaRPr lang="en-US"/>
            </a:p>
          </p:txBody>
        </p:sp>
        <p:sp>
          <p:nvSpPr>
            <p:cNvPr id="44092" name="Freeform 70"/>
            <p:cNvSpPr>
              <a:spLocks/>
            </p:cNvSpPr>
            <p:nvPr/>
          </p:nvSpPr>
          <p:spPr bwMode="auto">
            <a:xfrm>
              <a:off x="5507" y="1725"/>
              <a:ext cx="79" cy="98"/>
            </a:xfrm>
            <a:custGeom>
              <a:avLst/>
              <a:gdLst>
                <a:gd name="T0" fmla="*/ 1 w 85"/>
                <a:gd name="T1" fmla="*/ 97 h 98"/>
                <a:gd name="T2" fmla="*/ 7 w 85"/>
                <a:gd name="T3" fmla="*/ 98 h 98"/>
                <a:gd name="T4" fmla="*/ 7 w 85"/>
                <a:gd name="T5" fmla="*/ 85 h 98"/>
                <a:gd name="T6" fmla="*/ 7 w 85"/>
                <a:gd name="T7" fmla="*/ 85 h 98"/>
                <a:gd name="T8" fmla="*/ 7 w 85"/>
                <a:gd name="T9" fmla="*/ 85 h 98"/>
                <a:gd name="T10" fmla="*/ 7 w 85"/>
                <a:gd name="T11" fmla="*/ 73 h 98"/>
                <a:gd name="T12" fmla="*/ 7 w 85"/>
                <a:gd name="T13" fmla="*/ 70 h 98"/>
                <a:gd name="T14" fmla="*/ 7 w 85"/>
                <a:gd name="T15" fmla="*/ 60 h 98"/>
                <a:gd name="T16" fmla="*/ 7 w 85"/>
                <a:gd name="T17" fmla="*/ 60 h 98"/>
                <a:gd name="T18" fmla="*/ 7 w 85"/>
                <a:gd name="T19" fmla="*/ 68 h 98"/>
                <a:gd name="T20" fmla="*/ 7 w 85"/>
                <a:gd name="T21" fmla="*/ 64 h 98"/>
                <a:gd name="T22" fmla="*/ 7 w 85"/>
                <a:gd name="T23" fmla="*/ 56 h 98"/>
                <a:gd name="T24" fmla="*/ 7 w 85"/>
                <a:gd name="T25" fmla="*/ 48 h 98"/>
                <a:gd name="T26" fmla="*/ 7 w 85"/>
                <a:gd name="T27" fmla="*/ 39 h 98"/>
                <a:gd name="T28" fmla="*/ 7 w 85"/>
                <a:gd name="T29" fmla="*/ 24 h 98"/>
                <a:gd name="T30" fmla="*/ 7 w 85"/>
                <a:gd name="T31" fmla="*/ 17 h 98"/>
                <a:gd name="T32" fmla="*/ 7 w 85"/>
                <a:gd name="T33" fmla="*/ 11 h 98"/>
                <a:gd name="T34" fmla="*/ 7 w 85"/>
                <a:gd name="T35" fmla="*/ 0 h 98"/>
                <a:gd name="T36" fmla="*/ 7 w 85"/>
                <a:gd name="T37" fmla="*/ 1 h 98"/>
                <a:gd name="T38" fmla="*/ 7 w 85"/>
                <a:gd name="T39" fmla="*/ 2 h 98"/>
                <a:gd name="T40" fmla="*/ 7 w 85"/>
                <a:gd name="T41" fmla="*/ 9 h 98"/>
                <a:gd name="T42" fmla="*/ 7 w 85"/>
                <a:gd name="T43" fmla="*/ 18 h 98"/>
                <a:gd name="T44" fmla="*/ 7 w 85"/>
                <a:gd name="T45" fmla="*/ 26 h 98"/>
                <a:gd name="T46" fmla="*/ 7 w 85"/>
                <a:gd name="T47" fmla="*/ 36 h 98"/>
                <a:gd name="T48" fmla="*/ 7 w 85"/>
                <a:gd name="T49" fmla="*/ 43 h 98"/>
                <a:gd name="T50" fmla="*/ 7 w 85"/>
                <a:gd name="T51" fmla="*/ 53 h 98"/>
                <a:gd name="T52" fmla="*/ 7 w 85"/>
                <a:gd name="T53" fmla="*/ 60 h 98"/>
                <a:gd name="T54" fmla="*/ 7 w 85"/>
                <a:gd name="T55" fmla="*/ 68 h 98"/>
                <a:gd name="T56" fmla="*/ 7 w 85"/>
                <a:gd name="T57" fmla="*/ 63 h 98"/>
                <a:gd name="T58" fmla="*/ 3 w 85"/>
                <a:gd name="T59" fmla="*/ 68 h 98"/>
                <a:gd name="T60" fmla="*/ 3 w 85"/>
                <a:gd name="T61" fmla="*/ 76 h 98"/>
                <a:gd name="T62" fmla="*/ 0 w 85"/>
                <a:gd name="T63" fmla="*/ 83 h 98"/>
                <a:gd name="T64" fmla="*/ 2 w 85"/>
                <a:gd name="T65" fmla="*/ 90 h 98"/>
                <a:gd name="T66" fmla="*/ 1 w 85"/>
                <a:gd name="T67" fmla="*/ 9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98"/>
                <a:gd name="T104" fmla="*/ 85 w 85"/>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98">
                  <a:moveTo>
                    <a:pt x="1" y="97"/>
                  </a:moveTo>
                  <a:lnTo>
                    <a:pt x="10" y="98"/>
                  </a:lnTo>
                  <a:lnTo>
                    <a:pt x="17" y="85"/>
                  </a:lnTo>
                  <a:lnTo>
                    <a:pt x="31" y="85"/>
                  </a:lnTo>
                  <a:lnTo>
                    <a:pt x="40" y="85"/>
                  </a:lnTo>
                  <a:lnTo>
                    <a:pt x="40" y="73"/>
                  </a:lnTo>
                  <a:lnTo>
                    <a:pt x="47" y="70"/>
                  </a:lnTo>
                  <a:lnTo>
                    <a:pt x="54" y="60"/>
                  </a:lnTo>
                  <a:lnTo>
                    <a:pt x="62" y="60"/>
                  </a:lnTo>
                  <a:lnTo>
                    <a:pt x="68" y="68"/>
                  </a:lnTo>
                  <a:lnTo>
                    <a:pt x="73" y="64"/>
                  </a:lnTo>
                  <a:lnTo>
                    <a:pt x="76" y="56"/>
                  </a:lnTo>
                  <a:lnTo>
                    <a:pt x="76" y="48"/>
                  </a:lnTo>
                  <a:lnTo>
                    <a:pt x="70" y="39"/>
                  </a:lnTo>
                  <a:lnTo>
                    <a:pt x="73" y="24"/>
                  </a:lnTo>
                  <a:lnTo>
                    <a:pt x="80" y="17"/>
                  </a:lnTo>
                  <a:lnTo>
                    <a:pt x="85" y="11"/>
                  </a:lnTo>
                  <a:lnTo>
                    <a:pt x="82" y="0"/>
                  </a:lnTo>
                  <a:lnTo>
                    <a:pt x="76" y="1"/>
                  </a:lnTo>
                  <a:lnTo>
                    <a:pt x="63" y="2"/>
                  </a:lnTo>
                  <a:lnTo>
                    <a:pt x="56" y="9"/>
                  </a:lnTo>
                  <a:lnTo>
                    <a:pt x="52" y="18"/>
                  </a:lnTo>
                  <a:lnTo>
                    <a:pt x="45" y="26"/>
                  </a:lnTo>
                  <a:lnTo>
                    <a:pt x="38" y="36"/>
                  </a:lnTo>
                  <a:lnTo>
                    <a:pt x="33" y="43"/>
                  </a:lnTo>
                  <a:lnTo>
                    <a:pt x="27" y="53"/>
                  </a:lnTo>
                  <a:lnTo>
                    <a:pt x="18" y="60"/>
                  </a:lnTo>
                  <a:lnTo>
                    <a:pt x="13" y="68"/>
                  </a:lnTo>
                  <a:lnTo>
                    <a:pt x="8" y="63"/>
                  </a:lnTo>
                  <a:lnTo>
                    <a:pt x="3" y="68"/>
                  </a:lnTo>
                  <a:lnTo>
                    <a:pt x="3" y="76"/>
                  </a:lnTo>
                  <a:lnTo>
                    <a:pt x="0" y="83"/>
                  </a:lnTo>
                  <a:lnTo>
                    <a:pt x="2" y="90"/>
                  </a:lnTo>
                  <a:lnTo>
                    <a:pt x="1" y="97"/>
                  </a:lnTo>
                  <a:close/>
                </a:path>
              </a:pathLst>
            </a:custGeom>
            <a:solidFill>
              <a:srgbClr val="006699"/>
            </a:solidFill>
            <a:ln w="9525">
              <a:noFill/>
              <a:round/>
              <a:headEnd/>
              <a:tailEnd/>
            </a:ln>
          </p:spPr>
          <p:txBody>
            <a:bodyPr/>
            <a:lstStyle/>
            <a:p>
              <a:endParaRPr lang="en-US"/>
            </a:p>
          </p:txBody>
        </p:sp>
        <p:sp>
          <p:nvSpPr>
            <p:cNvPr id="44093" name="Freeform 71"/>
            <p:cNvSpPr>
              <a:spLocks/>
            </p:cNvSpPr>
            <p:nvPr/>
          </p:nvSpPr>
          <p:spPr bwMode="auto">
            <a:xfrm>
              <a:off x="5244" y="1725"/>
              <a:ext cx="96" cy="67"/>
            </a:xfrm>
            <a:custGeom>
              <a:avLst/>
              <a:gdLst>
                <a:gd name="T0" fmla="*/ 0 w 104"/>
                <a:gd name="T1" fmla="*/ 0 h 67"/>
                <a:gd name="T2" fmla="*/ 6 w 104"/>
                <a:gd name="T3" fmla="*/ 5 h 67"/>
                <a:gd name="T4" fmla="*/ 6 w 104"/>
                <a:gd name="T5" fmla="*/ 3 h 67"/>
                <a:gd name="T6" fmla="*/ 6 w 104"/>
                <a:gd name="T7" fmla="*/ 3 h 67"/>
                <a:gd name="T8" fmla="*/ 6 w 104"/>
                <a:gd name="T9" fmla="*/ 0 h 67"/>
                <a:gd name="T10" fmla="*/ 6 w 104"/>
                <a:gd name="T11" fmla="*/ 2 h 67"/>
                <a:gd name="T12" fmla="*/ 6 w 104"/>
                <a:gd name="T13" fmla="*/ 10 h 67"/>
                <a:gd name="T14" fmla="*/ 6 w 104"/>
                <a:gd name="T15" fmla="*/ 16 h 67"/>
                <a:gd name="T16" fmla="*/ 6 w 104"/>
                <a:gd name="T17" fmla="*/ 25 h 67"/>
                <a:gd name="T18" fmla="*/ 6 w 104"/>
                <a:gd name="T19" fmla="*/ 25 h 67"/>
                <a:gd name="T20" fmla="*/ 6 w 104"/>
                <a:gd name="T21" fmla="*/ 24 h 67"/>
                <a:gd name="T22" fmla="*/ 6 w 104"/>
                <a:gd name="T23" fmla="*/ 31 h 67"/>
                <a:gd name="T24" fmla="*/ 6 w 104"/>
                <a:gd name="T25" fmla="*/ 39 h 67"/>
                <a:gd name="T26" fmla="*/ 6 w 104"/>
                <a:gd name="T27" fmla="*/ 43 h 67"/>
                <a:gd name="T28" fmla="*/ 7 w 104"/>
                <a:gd name="T29" fmla="*/ 46 h 67"/>
                <a:gd name="T30" fmla="*/ 6 w 104"/>
                <a:gd name="T31" fmla="*/ 54 h 67"/>
                <a:gd name="T32" fmla="*/ 6 w 104"/>
                <a:gd name="T33" fmla="*/ 58 h 67"/>
                <a:gd name="T34" fmla="*/ 6 w 104"/>
                <a:gd name="T35" fmla="*/ 67 h 67"/>
                <a:gd name="T36" fmla="*/ 6 w 104"/>
                <a:gd name="T37" fmla="*/ 67 h 67"/>
                <a:gd name="T38" fmla="*/ 6 w 104"/>
                <a:gd name="T39" fmla="*/ 62 h 67"/>
                <a:gd name="T40" fmla="*/ 6 w 104"/>
                <a:gd name="T41" fmla="*/ 58 h 67"/>
                <a:gd name="T42" fmla="*/ 6 w 104"/>
                <a:gd name="T43" fmla="*/ 51 h 67"/>
                <a:gd name="T44" fmla="*/ 6 w 104"/>
                <a:gd name="T45" fmla="*/ 51 h 67"/>
                <a:gd name="T46" fmla="*/ 6 w 104"/>
                <a:gd name="T47" fmla="*/ 57 h 67"/>
                <a:gd name="T48" fmla="*/ 6 w 104"/>
                <a:gd name="T49" fmla="*/ 49 h 67"/>
                <a:gd name="T50" fmla="*/ 6 w 104"/>
                <a:gd name="T51" fmla="*/ 43 h 67"/>
                <a:gd name="T52" fmla="*/ 6 w 104"/>
                <a:gd name="T53" fmla="*/ 40 h 67"/>
                <a:gd name="T54" fmla="*/ 6 w 104"/>
                <a:gd name="T55" fmla="*/ 35 h 67"/>
                <a:gd name="T56" fmla="*/ 6 w 104"/>
                <a:gd name="T57" fmla="*/ 38 h 67"/>
                <a:gd name="T58" fmla="*/ 6 w 104"/>
                <a:gd name="T59" fmla="*/ 38 h 67"/>
                <a:gd name="T60" fmla="*/ 6 w 104"/>
                <a:gd name="T61" fmla="*/ 33 h 67"/>
                <a:gd name="T62" fmla="*/ 6 w 104"/>
                <a:gd name="T63" fmla="*/ 26 h 67"/>
                <a:gd name="T64" fmla="*/ 6 w 104"/>
                <a:gd name="T65" fmla="*/ 18 h 67"/>
                <a:gd name="T66" fmla="*/ 4 w 104"/>
                <a:gd name="T67" fmla="*/ 12 h 67"/>
                <a:gd name="T68" fmla="*/ 1 w 104"/>
                <a:gd name="T69" fmla="*/ 6 h 67"/>
                <a:gd name="T70" fmla="*/ 0 w 104"/>
                <a:gd name="T71" fmla="*/ 0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67"/>
                <a:gd name="T110" fmla="*/ 104 w 104"/>
                <a:gd name="T111" fmla="*/ 67 h 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67">
                  <a:moveTo>
                    <a:pt x="0" y="0"/>
                  </a:moveTo>
                  <a:lnTo>
                    <a:pt x="8" y="5"/>
                  </a:lnTo>
                  <a:lnTo>
                    <a:pt x="19" y="3"/>
                  </a:lnTo>
                  <a:lnTo>
                    <a:pt x="27" y="3"/>
                  </a:lnTo>
                  <a:lnTo>
                    <a:pt x="33" y="0"/>
                  </a:lnTo>
                  <a:lnTo>
                    <a:pt x="43" y="2"/>
                  </a:lnTo>
                  <a:lnTo>
                    <a:pt x="44" y="10"/>
                  </a:lnTo>
                  <a:lnTo>
                    <a:pt x="52" y="16"/>
                  </a:lnTo>
                  <a:lnTo>
                    <a:pt x="68" y="25"/>
                  </a:lnTo>
                  <a:lnTo>
                    <a:pt x="79" y="25"/>
                  </a:lnTo>
                  <a:lnTo>
                    <a:pt x="94" y="24"/>
                  </a:lnTo>
                  <a:lnTo>
                    <a:pt x="95" y="31"/>
                  </a:lnTo>
                  <a:lnTo>
                    <a:pt x="98" y="39"/>
                  </a:lnTo>
                  <a:lnTo>
                    <a:pt x="103" y="43"/>
                  </a:lnTo>
                  <a:lnTo>
                    <a:pt x="104" y="46"/>
                  </a:lnTo>
                  <a:lnTo>
                    <a:pt x="97" y="54"/>
                  </a:lnTo>
                  <a:lnTo>
                    <a:pt x="88" y="58"/>
                  </a:lnTo>
                  <a:lnTo>
                    <a:pt x="82" y="67"/>
                  </a:lnTo>
                  <a:lnTo>
                    <a:pt x="76" y="67"/>
                  </a:lnTo>
                  <a:lnTo>
                    <a:pt x="68" y="62"/>
                  </a:lnTo>
                  <a:lnTo>
                    <a:pt x="60" y="58"/>
                  </a:lnTo>
                  <a:lnTo>
                    <a:pt x="56" y="51"/>
                  </a:lnTo>
                  <a:lnTo>
                    <a:pt x="52" y="51"/>
                  </a:lnTo>
                  <a:lnTo>
                    <a:pt x="50" y="57"/>
                  </a:lnTo>
                  <a:lnTo>
                    <a:pt x="41" y="49"/>
                  </a:lnTo>
                  <a:lnTo>
                    <a:pt x="35" y="43"/>
                  </a:lnTo>
                  <a:lnTo>
                    <a:pt x="27" y="40"/>
                  </a:lnTo>
                  <a:lnTo>
                    <a:pt x="19" y="35"/>
                  </a:lnTo>
                  <a:lnTo>
                    <a:pt x="14" y="38"/>
                  </a:lnTo>
                  <a:lnTo>
                    <a:pt x="12" y="38"/>
                  </a:lnTo>
                  <a:lnTo>
                    <a:pt x="7" y="33"/>
                  </a:lnTo>
                  <a:lnTo>
                    <a:pt x="11" y="26"/>
                  </a:lnTo>
                  <a:lnTo>
                    <a:pt x="9" y="18"/>
                  </a:lnTo>
                  <a:lnTo>
                    <a:pt x="4" y="12"/>
                  </a:lnTo>
                  <a:lnTo>
                    <a:pt x="1" y="6"/>
                  </a:lnTo>
                  <a:lnTo>
                    <a:pt x="0" y="0"/>
                  </a:lnTo>
                  <a:close/>
                </a:path>
              </a:pathLst>
            </a:custGeom>
            <a:solidFill>
              <a:srgbClr val="006699"/>
            </a:solidFill>
            <a:ln w="9525">
              <a:noFill/>
              <a:round/>
              <a:headEnd/>
              <a:tailEnd/>
            </a:ln>
          </p:spPr>
          <p:txBody>
            <a:bodyPr/>
            <a:lstStyle/>
            <a:p>
              <a:endParaRPr lang="en-US"/>
            </a:p>
          </p:txBody>
        </p:sp>
        <p:sp>
          <p:nvSpPr>
            <p:cNvPr id="44094" name="Freeform 72"/>
            <p:cNvSpPr>
              <a:spLocks/>
            </p:cNvSpPr>
            <p:nvPr/>
          </p:nvSpPr>
          <p:spPr bwMode="auto">
            <a:xfrm>
              <a:off x="5333" y="1660"/>
              <a:ext cx="281" cy="228"/>
            </a:xfrm>
            <a:custGeom>
              <a:avLst/>
              <a:gdLst>
                <a:gd name="T0" fmla="*/ 6 w 305"/>
                <a:gd name="T1" fmla="*/ 125 h 228"/>
                <a:gd name="T2" fmla="*/ 6 w 305"/>
                <a:gd name="T3" fmla="*/ 139 h 228"/>
                <a:gd name="T4" fmla="*/ 6 w 305"/>
                <a:gd name="T5" fmla="*/ 148 h 228"/>
                <a:gd name="T6" fmla="*/ 6 w 305"/>
                <a:gd name="T7" fmla="*/ 128 h 228"/>
                <a:gd name="T8" fmla="*/ 6 w 305"/>
                <a:gd name="T9" fmla="*/ 134 h 228"/>
                <a:gd name="T10" fmla="*/ 6 w 305"/>
                <a:gd name="T11" fmla="*/ 139 h 228"/>
                <a:gd name="T12" fmla="*/ 6 w 305"/>
                <a:gd name="T13" fmla="*/ 133 h 228"/>
                <a:gd name="T14" fmla="*/ 9 w 305"/>
                <a:gd name="T15" fmla="*/ 128 h 228"/>
                <a:gd name="T16" fmla="*/ 10 w 305"/>
                <a:gd name="T17" fmla="*/ 133 h 228"/>
                <a:gd name="T18" fmla="*/ 10 w 305"/>
                <a:gd name="T19" fmla="*/ 145 h 228"/>
                <a:gd name="T20" fmla="*/ 11 w 305"/>
                <a:gd name="T21" fmla="*/ 148 h 228"/>
                <a:gd name="T22" fmla="*/ 11 w 305"/>
                <a:gd name="T23" fmla="*/ 166 h 228"/>
                <a:gd name="T24" fmla="*/ 11 w 305"/>
                <a:gd name="T25" fmla="*/ 183 h 228"/>
                <a:gd name="T26" fmla="*/ 10 w 305"/>
                <a:gd name="T27" fmla="*/ 192 h 228"/>
                <a:gd name="T28" fmla="*/ 9 w 305"/>
                <a:gd name="T29" fmla="*/ 215 h 228"/>
                <a:gd name="T30" fmla="*/ 10 w 305"/>
                <a:gd name="T31" fmla="*/ 223 h 228"/>
                <a:gd name="T32" fmla="*/ 11 w 305"/>
                <a:gd name="T33" fmla="*/ 220 h 228"/>
                <a:gd name="T34" fmla="*/ 12 w 305"/>
                <a:gd name="T35" fmla="*/ 222 h 228"/>
                <a:gd name="T36" fmla="*/ 12 w 305"/>
                <a:gd name="T37" fmla="*/ 202 h 228"/>
                <a:gd name="T38" fmla="*/ 13 w 305"/>
                <a:gd name="T39" fmla="*/ 177 h 228"/>
                <a:gd name="T40" fmla="*/ 14 w 305"/>
                <a:gd name="T41" fmla="*/ 159 h 228"/>
                <a:gd name="T42" fmla="*/ 14 w 305"/>
                <a:gd name="T43" fmla="*/ 140 h 228"/>
                <a:gd name="T44" fmla="*/ 14 w 305"/>
                <a:gd name="T45" fmla="*/ 127 h 228"/>
                <a:gd name="T46" fmla="*/ 15 w 305"/>
                <a:gd name="T47" fmla="*/ 111 h 228"/>
                <a:gd name="T48" fmla="*/ 16 w 305"/>
                <a:gd name="T49" fmla="*/ 83 h 228"/>
                <a:gd name="T50" fmla="*/ 18 w 305"/>
                <a:gd name="T51" fmla="*/ 63 h 228"/>
                <a:gd name="T52" fmla="*/ 18 w 305"/>
                <a:gd name="T53" fmla="*/ 49 h 228"/>
                <a:gd name="T54" fmla="*/ 19 w 305"/>
                <a:gd name="T55" fmla="*/ 41 h 228"/>
                <a:gd name="T56" fmla="*/ 20 w 305"/>
                <a:gd name="T57" fmla="*/ 35 h 228"/>
                <a:gd name="T58" fmla="*/ 20 w 305"/>
                <a:gd name="T59" fmla="*/ 20 h 228"/>
                <a:gd name="T60" fmla="*/ 19 w 305"/>
                <a:gd name="T61" fmla="*/ 0 h 228"/>
                <a:gd name="T62" fmla="*/ 18 w 305"/>
                <a:gd name="T63" fmla="*/ 2 h 228"/>
                <a:gd name="T64" fmla="*/ 18 w 305"/>
                <a:gd name="T65" fmla="*/ 17 h 228"/>
                <a:gd name="T66" fmla="*/ 17 w 305"/>
                <a:gd name="T67" fmla="*/ 27 h 228"/>
                <a:gd name="T68" fmla="*/ 16 w 305"/>
                <a:gd name="T69" fmla="*/ 36 h 228"/>
                <a:gd name="T70" fmla="*/ 15 w 305"/>
                <a:gd name="T71" fmla="*/ 59 h 228"/>
                <a:gd name="T72" fmla="*/ 14 w 305"/>
                <a:gd name="T73" fmla="*/ 72 h 228"/>
                <a:gd name="T74" fmla="*/ 13 w 305"/>
                <a:gd name="T75" fmla="*/ 72 h 228"/>
                <a:gd name="T76" fmla="*/ 12 w 305"/>
                <a:gd name="T77" fmla="*/ 72 h 228"/>
                <a:gd name="T78" fmla="*/ 11 w 305"/>
                <a:gd name="T79" fmla="*/ 67 h 228"/>
                <a:gd name="T80" fmla="*/ 10 w 305"/>
                <a:gd name="T81" fmla="*/ 75 h 228"/>
                <a:gd name="T82" fmla="*/ 8 w 305"/>
                <a:gd name="T83" fmla="*/ 76 h 228"/>
                <a:gd name="T84" fmla="*/ 7 w 305"/>
                <a:gd name="T85" fmla="*/ 81 h 228"/>
                <a:gd name="T86" fmla="*/ 6 w 305"/>
                <a:gd name="T87" fmla="*/ 81 h 228"/>
                <a:gd name="T88" fmla="*/ 6 w 305"/>
                <a:gd name="T89" fmla="*/ 93 h 228"/>
                <a:gd name="T90" fmla="*/ 6 w 305"/>
                <a:gd name="T91" fmla="*/ 83 h 228"/>
                <a:gd name="T92" fmla="*/ 0 w 305"/>
                <a:gd name="T93" fmla="*/ 90 h 228"/>
                <a:gd name="T94" fmla="*/ 6 w 305"/>
                <a:gd name="T95" fmla="*/ 114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5"/>
                <a:gd name="T145" fmla="*/ 0 h 228"/>
                <a:gd name="T146" fmla="*/ 305 w 305"/>
                <a:gd name="T147" fmla="*/ 228 h 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5" h="228">
                  <a:moveTo>
                    <a:pt x="10" y="114"/>
                  </a:moveTo>
                  <a:lnTo>
                    <a:pt x="10" y="125"/>
                  </a:lnTo>
                  <a:lnTo>
                    <a:pt x="12" y="131"/>
                  </a:lnTo>
                  <a:lnTo>
                    <a:pt x="13" y="139"/>
                  </a:lnTo>
                  <a:lnTo>
                    <a:pt x="13" y="147"/>
                  </a:lnTo>
                  <a:lnTo>
                    <a:pt x="24" y="148"/>
                  </a:lnTo>
                  <a:lnTo>
                    <a:pt x="22" y="139"/>
                  </a:lnTo>
                  <a:lnTo>
                    <a:pt x="28" y="128"/>
                  </a:lnTo>
                  <a:lnTo>
                    <a:pt x="37" y="134"/>
                  </a:lnTo>
                  <a:lnTo>
                    <a:pt x="51" y="134"/>
                  </a:lnTo>
                  <a:lnTo>
                    <a:pt x="77" y="135"/>
                  </a:lnTo>
                  <a:lnTo>
                    <a:pt x="88" y="139"/>
                  </a:lnTo>
                  <a:lnTo>
                    <a:pt x="92" y="141"/>
                  </a:lnTo>
                  <a:lnTo>
                    <a:pt x="105" y="133"/>
                  </a:lnTo>
                  <a:lnTo>
                    <a:pt x="112" y="126"/>
                  </a:lnTo>
                  <a:lnTo>
                    <a:pt x="126" y="128"/>
                  </a:lnTo>
                  <a:lnTo>
                    <a:pt x="139" y="125"/>
                  </a:lnTo>
                  <a:lnTo>
                    <a:pt x="138" y="133"/>
                  </a:lnTo>
                  <a:lnTo>
                    <a:pt x="136" y="141"/>
                  </a:lnTo>
                  <a:lnTo>
                    <a:pt x="138" y="145"/>
                  </a:lnTo>
                  <a:lnTo>
                    <a:pt x="144" y="137"/>
                  </a:lnTo>
                  <a:lnTo>
                    <a:pt x="155" y="148"/>
                  </a:lnTo>
                  <a:lnTo>
                    <a:pt x="159" y="157"/>
                  </a:lnTo>
                  <a:lnTo>
                    <a:pt x="161" y="166"/>
                  </a:lnTo>
                  <a:lnTo>
                    <a:pt x="160" y="176"/>
                  </a:lnTo>
                  <a:lnTo>
                    <a:pt x="152" y="183"/>
                  </a:lnTo>
                  <a:lnTo>
                    <a:pt x="145" y="189"/>
                  </a:lnTo>
                  <a:lnTo>
                    <a:pt x="139" y="192"/>
                  </a:lnTo>
                  <a:lnTo>
                    <a:pt x="135" y="199"/>
                  </a:lnTo>
                  <a:lnTo>
                    <a:pt x="132" y="215"/>
                  </a:lnTo>
                  <a:lnTo>
                    <a:pt x="131" y="220"/>
                  </a:lnTo>
                  <a:lnTo>
                    <a:pt x="139" y="223"/>
                  </a:lnTo>
                  <a:lnTo>
                    <a:pt x="147" y="228"/>
                  </a:lnTo>
                  <a:lnTo>
                    <a:pt x="155" y="220"/>
                  </a:lnTo>
                  <a:lnTo>
                    <a:pt x="160" y="215"/>
                  </a:lnTo>
                  <a:lnTo>
                    <a:pt x="173" y="222"/>
                  </a:lnTo>
                  <a:lnTo>
                    <a:pt x="174" y="211"/>
                  </a:lnTo>
                  <a:lnTo>
                    <a:pt x="170" y="202"/>
                  </a:lnTo>
                  <a:lnTo>
                    <a:pt x="168" y="191"/>
                  </a:lnTo>
                  <a:lnTo>
                    <a:pt x="178" y="177"/>
                  </a:lnTo>
                  <a:lnTo>
                    <a:pt x="189" y="163"/>
                  </a:lnTo>
                  <a:lnTo>
                    <a:pt x="193" y="159"/>
                  </a:lnTo>
                  <a:lnTo>
                    <a:pt x="190" y="148"/>
                  </a:lnTo>
                  <a:lnTo>
                    <a:pt x="194" y="140"/>
                  </a:lnTo>
                  <a:lnTo>
                    <a:pt x="194" y="129"/>
                  </a:lnTo>
                  <a:lnTo>
                    <a:pt x="199" y="127"/>
                  </a:lnTo>
                  <a:lnTo>
                    <a:pt x="204" y="131"/>
                  </a:lnTo>
                  <a:lnTo>
                    <a:pt x="219" y="111"/>
                  </a:lnTo>
                  <a:lnTo>
                    <a:pt x="235" y="95"/>
                  </a:lnTo>
                  <a:lnTo>
                    <a:pt x="242" y="83"/>
                  </a:lnTo>
                  <a:lnTo>
                    <a:pt x="250" y="65"/>
                  </a:lnTo>
                  <a:lnTo>
                    <a:pt x="267" y="63"/>
                  </a:lnTo>
                  <a:lnTo>
                    <a:pt x="272" y="55"/>
                  </a:lnTo>
                  <a:lnTo>
                    <a:pt x="279" y="49"/>
                  </a:lnTo>
                  <a:lnTo>
                    <a:pt x="286" y="49"/>
                  </a:lnTo>
                  <a:lnTo>
                    <a:pt x="291" y="41"/>
                  </a:lnTo>
                  <a:lnTo>
                    <a:pt x="299" y="41"/>
                  </a:lnTo>
                  <a:lnTo>
                    <a:pt x="305" y="35"/>
                  </a:lnTo>
                  <a:lnTo>
                    <a:pt x="303" y="27"/>
                  </a:lnTo>
                  <a:lnTo>
                    <a:pt x="299" y="20"/>
                  </a:lnTo>
                  <a:lnTo>
                    <a:pt x="296" y="10"/>
                  </a:lnTo>
                  <a:lnTo>
                    <a:pt x="289" y="0"/>
                  </a:lnTo>
                  <a:lnTo>
                    <a:pt x="283" y="0"/>
                  </a:lnTo>
                  <a:lnTo>
                    <a:pt x="276" y="2"/>
                  </a:lnTo>
                  <a:lnTo>
                    <a:pt x="271" y="8"/>
                  </a:lnTo>
                  <a:lnTo>
                    <a:pt x="270" y="17"/>
                  </a:lnTo>
                  <a:lnTo>
                    <a:pt x="260" y="19"/>
                  </a:lnTo>
                  <a:lnTo>
                    <a:pt x="249" y="27"/>
                  </a:lnTo>
                  <a:lnTo>
                    <a:pt x="237" y="32"/>
                  </a:lnTo>
                  <a:lnTo>
                    <a:pt x="230" y="36"/>
                  </a:lnTo>
                  <a:lnTo>
                    <a:pt x="221" y="42"/>
                  </a:lnTo>
                  <a:lnTo>
                    <a:pt x="218" y="59"/>
                  </a:lnTo>
                  <a:lnTo>
                    <a:pt x="212" y="66"/>
                  </a:lnTo>
                  <a:lnTo>
                    <a:pt x="202" y="72"/>
                  </a:lnTo>
                  <a:lnTo>
                    <a:pt x="186" y="71"/>
                  </a:lnTo>
                  <a:lnTo>
                    <a:pt x="183" y="72"/>
                  </a:lnTo>
                  <a:lnTo>
                    <a:pt x="170" y="75"/>
                  </a:lnTo>
                  <a:lnTo>
                    <a:pt x="162" y="72"/>
                  </a:lnTo>
                  <a:lnTo>
                    <a:pt x="160" y="61"/>
                  </a:lnTo>
                  <a:lnTo>
                    <a:pt x="154" y="67"/>
                  </a:lnTo>
                  <a:lnTo>
                    <a:pt x="146" y="69"/>
                  </a:lnTo>
                  <a:lnTo>
                    <a:pt x="139" y="75"/>
                  </a:lnTo>
                  <a:lnTo>
                    <a:pt x="129" y="74"/>
                  </a:lnTo>
                  <a:lnTo>
                    <a:pt x="122" y="76"/>
                  </a:lnTo>
                  <a:lnTo>
                    <a:pt x="114" y="78"/>
                  </a:lnTo>
                  <a:lnTo>
                    <a:pt x="111" y="81"/>
                  </a:lnTo>
                  <a:lnTo>
                    <a:pt x="95" y="83"/>
                  </a:lnTo>
                  <a:lnTo>
                    <a:pt x="84" y="81"/>
                  </a:lnTo>
                  <a:lnTo>
                    <a:pt x="69" y="86"/>
                  </a:lnTo>
                  <a:lnTo>
                    <a:pt x="49" y="93"/>
                  </a:lnTo>
                  <a:lnTo>
                    <a:pt x="38" y="85"/>
                  </a:lnTo>
                  <a:lnTo>
                    <a:pt x="28" y="83"/>
                  </a:lnTo>
                  <a:lnTo>
                    <a:pt x="13" y="91"/>
                  </a:lnTo>
                  <a:lnTo>
                    <a:pt x="0" y="90"/>
                  </a:lnTo>
                  <a:lnTo>
                    <a:pt x="2" y="100"/>
                  </a:lnTo>
                  <a:lnTo>
                    <a:pt x="10" y="114"/>
                  </a:lnTo>
                  <a:close/>
                </a:path>
              </a:pathLst>
            </a:custGeom>
            <a:solidFill>
              <a:srgbClr val="006699"/>
            </a:solidFill>
            <a:ln w="9525">
              <a:noFill/>
              <a:round/>
              <a:headEnd/>
              <a:tailEnd/>
            </a:ln>
          </p:spPr>
          <p:txBody>
            <a:bodyPr/>
            <a:lstStyle/>
            <a:p>
              <a:endParaRPr lang="en-US"/>
            </a:p>
          </p:txBody>
        </p:sp>
        <p:sp>
          <p:nvSpPr>
            <p:cNvPr id="44095" name="Freeform 73"/>
            <p:cNvSpPr>
              <a:spLocks/>
            </p:cNvSpPr>
            <p:nvPr/>
          </p:nvSpPr>
          <p:spPr bwMode="auto">
            <a:xfrm>
              <a:off x="5154" y="1757"/>
              <a:ext cx="161" cy="299"/>
            </a:xfrm>
            <a:custGeom>
              <a:avLst/>
              <a:gdLst>
                <a:gd name="T0" fmla="*/ 8 w 174"/>
                <a:gd name="T1" fmla="*/ 11 h 299"/>
                <a:gd name="T2" fmla="*/ 10 w 174"/>
                <a:gd name="T3" fmla="*/ 18 h 299"/>
                <a:gd name="T4" fmla="*/ 8 w 174"/>
                <a:gd name="T5" fmla="*/ 29 h 299"/>
                <a:gd name="T6" fmla="*/ 7 w 174"/>
                <a:gd name="T7" fmla="*/ 43 h 299"/>
                <a:gd name="T8" fmla="*/ 9 w 174"/>
                <a:gd name="T9" fmla="*/ 57 h 299"/>
                <a:gd name="T10" fmla="*/ 11 w 174"/>
                <a:gd name="T11" fmla="*/ 68 h 299"/>
                <a:gd name="T12" fmla="*/ 12 w 174"/>
                <a:gd name="T13" fmla="*/ 78 h 299"/>
                <a:gd name="T14" fmla="*/ 10 w 174"/>
                <a:gd name="T15" fmla="*/ 80 h 299"/>
                <a:gd name="T16" fmla="*/ 10 w 174"/>
                <a:gd name="T17" fmla="*/ 97 h 299"/>
                <a:gd name="T18" fmla="*/ 8 w 174"/>
                <a:gd name="T19" fmla="*/ 111 h 299"/>
                <a:gd name="T20" fmla="*/ 9 w 174"/>
                <a:gd name="T21" fmla="*/ 125 h 299"/>
                <a:gd name="T22" fmla="*/ 10 w 174"/>
                <a:gd name="T23" fmla="*/ 136 h 299"/>
                <a:gd name="T24" fmla="*/ 12 w 174"/>
                <a:gd name="T25" fmla="*/ 145 h 299"/>
                <a:gd name="T26" fmla="*/ 12 w 174"/>
                <a:gd name="T27" fmla="*/ 158 h 299"/>
                <a:gd name="T28" fmla="*/ 11 w 174"/>
                <a:gd name="T29" fmla="*/ 173 h 299"/>
                <a:gd name="T30" fmla="*/ 13 w 174"/>
                <a:gd name="T31" fmla="*/ 192 h 299"/>
                <a:gd name="T32" fmla="*/ 14 w 174"/>
                <a:gd name="T33" fmla="*/ 215 h 299"/>
                <a:gd name="T34" fmla="*/ 13 w 174"/>
                <a:gd name="T35" fmla="*/ 236 h 299"/>
                <a:gd name="T36" fmla="*/ 14 w 174"/>
                <a:gd name="T37" fmla="*/ 260 h 299"/>
                <a:gd name="T38" fmla="*/ 14 w 174"/>
                <a:gd name="T39" fmla="*/ 280 h 299"/>
                <a:gd name="T40" fmla="*/ 14 w 174"/>
                <a:gd name="T41" fmla="*/ 292 h 299"/>
                <a:gd name="T42" fmla="*/ 13 w 174"/>
                <a:gd name="T43" fmla="*/ 289 h 299"/>
                <a:gd name="T44" fmla="*/ 12 w 174"/>
                <a:gd name="T45" fmla="*/ 291 h 299"/>
                <a:gd name="T46" fmla="*/ 11 w 174"/>
                <a:gd name="T47" fmla="*/ 282 h 299"/>
                <a:gd name="T48" fmla="*/ 10 w 174"/>
                <a:gd name="T49" fmla="*/ 291 h 299"/>
                <a:gd name="T50" fmla="*/ 10 w 174"/>
                <a:gd name="T51" fmla="*/ 299 h 299"/>
                <a:gd name="T52" fmla="*/ 9 w 174"/>
                <a:gd name="T53" fmla="*/ 297 h 299"/>
                <a:gd name="T54" fmla="*/ 9 w 174"/>
                <a:gd name="T55" fmla="*/ 282 h 299"/>
                <a:gd name="T56" fmla="*/ 7 w 174"/>
                <a:gd name="T57" fmla="*/ 292 h 299"/>
                <a:gd name="T58" fmla="*/ 6 w 174"/>
                <a:gd name="T59" fmla="*/ 297 h 299"/>
                <a:gd name="T60" fmla="*/ 6 w 174"/>
                <a:gd name="T61" fmla="*/ 280 h 299"/>
                <a:gd name="T62" fmla="*/ 6 w 174"/>
                <a:gd name="T63" fmla="*/ 277 h 299"/>
                <a:gd name="T64" fmla="*/ 6 w 174"/>
                <a:gd name="T65" fmla="*/ 263 h 299"/>
                <a:gd name="T66" fmla="*/ 6 w 174"/>
                <a:gd name="T67" fmla="*/ 250 h 299"/>
                <a:gd name="T68" fmla="*/ 6 w 174"/>
                <a:gd name="T69" fmla="*/ 230 h 299"/>
                <a:gd name="T70" fmla="*/ 6 w 174"/>
                <a:gd name="T71" fmla="*/ 220 h 299"/>
                <a:gd name="T72" fmla="*/ 6 w 174"/>
                <a:gd name="T73" fmla="*/ 205 h 299"/>
                <a:gd name="T74" fmla="*/ 0 w 174"/>
                <a:gd name="T75" fmla="*/ 186 h 299"/>
                <a:gd name="T76" fmla="*/ 6 w 174"/>
                <a:gd name="T77" fmla="*/ 188 h 299"/>
                <a:gd name="T78" fmla="*/ 6 w 174"/>
                <a:gd name="T79" fmla="*/ 177 h 299"/>
                <a:gd name="T80" fmla="*/ 6 w 174"/>
                <a:gd name="T81" fmla="*/ 172 h 299"/>
                <a:gd name="T82" fmla="*/ 6 w 174"/>
                <a:gd name="T83" fmla="*/ 159 h 299"/>
                <a:gd name="T84" fmla="*/ 6 w 174"/>
                <a:gd name="T85" fmla="*/ 153 h 299"/>
                <a:gd name="T86" fmla="*/ 6 w 174"/>
                <a:gd name="T87" fmla="*/ 143 h 299"/>
                <a:gd name="T88" fmla="*/ 7 w 174"/>
                <a:gd name="T89" fmla="*/ 118 h 299"/>
                <a:gd name="T90" fmla="*/ 8 w 174"/>
                <a:gd name="T91" fmla="*/ 99 h 299"/>
                <a:gd name="T92" fmla="*/ 6 w 174"/>
                <a:gd name="T93" fmla="*/ 81 h 299"/>
                <a:gd name="T94" fmla="*/ 8 w 174"/>
                <a:gd name="T95" fmla="*/ 69 h 299"/>
                <a:gd name="T96" fmla="*/ 7 w 174"/>
                <a:gd name="T97" fmla="*/ 51 h 299"/>
                <a:gd name="T98" fmla="*/ 7 w 174"/>
                <a:gd name="T99" fmla="*/ 33 h 299"/>
                <a:gd name="T100" fmla="*/ 8 w 174"/>
                <a:gd name="T101" fmla="*/ 20 h 299"/>
                <a:gd name="T102" fmla="*/ 7 w 17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
                <a:gd name="T157" fmla="*/ 0 h 299"/>
                <a:gd name="T158" fmla="*/ 174 w 17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 h="299">
                  <a:moveTo>
                    <a:pt x="107" y="2"/>
                  </a:moveTo>
                  <a:lnTo>
                    <a:pt x="107" y="11"/>
                  </a:lnTo>
                  <a:lnTo>
                    <a:pt x="118" y="15"/>
                  </a:lnTo>
                  <a:lnTo>
                    <a:pt x="124" y="18"/>
                  </a:lnTo>
                  <a:lnTo>
                    <a:pt x="119" y="24"/>
                  </a:lnTo>
                  <a:lnTo>
                    <a:pt x="110" y="29"/>
                  </a:lnTo>
                  <a:lnTo>
                    <a:pt x="100" y="36"/>
                  </a:lnTo>
                  <a:lnTo>
                    <a:pt x="101" y="43"/>
                  </a:lnTo>
                  <a:lnTo>
                    <a:pt x="110" y="51"/>
                  </a:lnTo>
                  <a:lnTo>
                    <a:pt x="119" y="57"/>
                  </a:lnTo>
                  <a:lnTo>
                    <a:pt x="124" y="65"/>
                  </a:lnTo>
                  <a:lnTo>
                    <a:pt x="132" y="68"/>
                  </a:lnTo>
                  <a:lnTo>
                    <a:pt x="139" y="69"/>
                  </a:lnTo>
                  <a:lnTo>
                    <a:pt x="143" y="78"/>
                  </a:lnTo>
                  <a:lnTo>
                    <a:pt x="140" y="81"/>
                  </a:lnTo>
                  <a:lnTo>
                    <a:pt x="128" y="80"/>
                  </a:lnTo>
                  <a:lnTo>
                    <a:pt x="121" y="92"/>
                  </a:lnTo>
                  <a:lnTo>
                    <a:pt x="123" y="97"/>
                  </a:lnTo>
                  <a:lnTo>
                    <a:pt x="115" y="99"/>
                  </a:lnTo>
                  <a:lnTo>
                    <a:pt x="106" y="111"/>
                  </a:lnTo>
                  <a:lnTo>
                    <a:pt x="106" y="117"/>
                  </a:lnTo>
                  <a:lnTo>
                    <a:pt x="115" y="125"/>
                  </a:lnTo>
                  <a:lnTo>
                    <a:pt x="124" y="129"/>
                  </a:lnTo>
                  <a:lnTo>
                    <a:pt x="128" y="136"/>
                  </a:lnTo>
                  <a:lnTo>
                    <a:pt x="138" y="142"/>
                  </a:lnTo>
                  <a:lnTo>
                    <a:pt x="146" y="145"/>
                  </a:lnTo>
                  <a:lnTo>
                    <a:pt x="155" y="151"/>
                  </a:lnTo>
                  <a:lnTo>
                    <a:pt x="149" y="158"/>
                  </a:lnTo>
                  <a:lnTo>
                    <a:pt x="142" y="164"/>
                  </a:lnTo>
                  <a:lnTo>
                    <a:pt x="141" y="173"/>
                  </a:lnTo>
                  <a:lnTo>
                    <a:pt x="150" y="181"/>
                  </a:lnTo>
                  <a:lnTo>
                    <a:pt x="155" y="192"/>
                  </a:lnTo>
                  <a:lnTo>
                    <a:pt x="158" y="204"/>
                  </a:lnTo>
                  <a:lnTo>
                    <a:pt x="165" y="215"/>
                  </a:lnTo>
                  <a:lnTo>
                    <a:pt x="162" y="221"/>
                  </a:lnTo>
                  <a:lnTo>
                    <a:pt x="160" y="236"/>
                  </a:lnTo>
                  <a:lnTo>
                    <a:pt x="165" y="249"/>
                  </a:lnTo>
                  <a:lnTo>
                    <a:pt x="166" y="260"/>
                  </a:lnTo>
                  <a:lnTo>
                    <a:pt x="165" y="266"/>
                  </a:lnTo>
                  <a:lnTo>
                    <a:pt x="170" y="280"/>
                  </a:lnTo>
                  <a:lnTo>
                    <a:pt x="174" y="288"/>
                  </a:lnTo>
                  <a:lnTo>
                    <a:pt x="170" y="292"/>
                  </a:lnTo>
                  <a:lnTo>
                    <a:pt x="158" y="298"/>
                  </a:lnTo>
                  <a:lnTo>
                    <a:pt x="155" y="289"/>
                  </a:lnTo>
                  <a:lnTo>
                    <a:pt x="152" y="296"/>
                  </a:lnTo>
                  <a:lnTo>
                    <a:pt x="147" y="291"/>
                  </a:lnTo>
                  <a:lnTo>
                    <a:pt x="138" y="296"/>
                  </a:lnTo>
                  <a:lnTo>
                    <a:pt x="138" y="282"/>
                  </a:lnTo>
                  <a:lnTo>
                    <a:pt x="133" y="285"/>
                  </a:lnTo>
                  <a:lnTo>
                    <a:pt x="128" y="291"/>
                  </a:lnTo>
                  <a:lnTo>
                    <a:pt x="129" y="299"/>
                  </a:lnTo>
                  <a:lnTo>
                    <a:pt x="124" y="299"/>
                  </a:lnTo>
                  <a:lnTo>
                    <a:pt x="122" y="285"/>
                  </a:lnTo>
                  <a:lnTo>
                    <a:pt x="119" y="297"/>
                  </a:lnTo>
                  <a:lnTo>
                    <a:pt x="115" y="295"/>
                  </a:lnTo>
                  <a:lnTo>
                    <a:pt x="114" y="282"/>
                  </a:lnTo>
                  <a:lnTo>
                    <a:pt x="108" y="286"/>
                  </a:lnTo>
                  <a:lnTo>
                    <a:pt x="98" y="292"/>
                  </a:lnTo>
                  <a:lnTo>
                    <a:pt x="90" y="299"/>
                  </a:lnTo>
                  <a:lnTo>
                    <a:pt x="81" y="297"/>
                  </a:lnTo>
                  <a:lnTo>
                    <a:pt x="76" y="288"/>
                  </a:lnTo>
                  <a:lnTo>
                    <a:pt x="72" y="280"/>
                  </a:lnTo>
                  <a:lnTo>
                    <a:pt x="60" y="278"/>
                  </a:lnTo>
                  <a:lnTo>
                    <a:pt x="51" y="277"/>
                  </a:lnTo>
                  <a:lnTo>
                    <a:pt x="49" y="267"/>
                  </a:lnTo>
                  <a:lnTo>
                    <a:pt x="46" y="263"/>
                  </a:lnTo>
                  <a:lnTo>
                    <a:pt x="51" y="257"/>
                  </a:lnTo>
                  <a:lnTo>
                    <a:pt x="56" y="250"/>
                  </a:lnTo>
                  <a:lnTo>
                    <a:pt x="56" y="236"/>
                  </a:lnTo>
                  <a:lnTo>
                    <a:pt x="42" y="230"/>
                  </a:lnTo>
                  <a:lnTo>
                    <a:pt x="37" y="226"/>
                  </a:lnTo>
                  <a:lnTo>
                    <a:pt x="34" y="220"/>
                  </a:lnTo>
                  <a:lnTo>
                    <a:pt x="16" y="213"/>
                  </a:lnTo>
                  <a:lnTo>
                    <a:pt x="12" y="205"/>
                  </a:lnTo>
                  <a:lnTo>
                    <a:pt x="2" y="204"/>
                  </a:lnTo>
                  <a:lnTo>
                    <a:pt x="0" y="186"/>
                  </a:lnTo>
                  <a:lnTo>
                    <a:pt x="6" y="186"/>
                  </a:lnTo>
                  <a:lnTo>
                    <a:pt x="16" y="188"/>
                  </a:lnTo>
                  <a:lnTo>
                    <a:pt x="29" y="184"/>
                  </a:lnTo>
                  <a:lnTo>
                    <a:pt x="40" y="177"/>
                  </a:lnTo>
                  <a:lnTo>
                    <a:pt x="51" y="179"/>
                  </a:lnTo>
                  <a:lnTo>
                    <a:pt x="58" y="172"/>
                  </a:lnTo>
                  <a:lnTo>
                    <a:pt x="67" y="171"/>
                  </a:lnTo>
                  <a:lnTo>
                    <a:pt x="70" y="159"/>
                  </a:lnTo>
                  <a:lnTo>
                    <a:pt x="77" y="160"/>
                  </a:lnTo>
                  <a:lnTo>
                    <a:pt x="83" y="153"/>
                  </a:lnTo>
                  <a:lnTo>
                    <a:pt x="87" y="150"/>
                  </a:lnTo>
                  <a:lnTo>
                    <a:pt x="91" y="143"/>
                  </a:lnTo>
                  <a:lnTo>
                    <a:pt x="93" y="131"/>
                  </a:lnTo>
                  <a:lnTo>
                    <a:pt x="98" y="118"/>
                  </a:lnTo>
                  <a:lnTo>
                    <a:pt x="102" y="107"/>
                  </a:lnTo>
                  <a:lnTo>
                    <a:pt x="104" y="99"/>
                  </a:lnTo>
                  <a:lnTo>
                    <a:pt x="98" y="89"/>
                  </a:lnTo>
                  <a:lnTo>
                    <a:pt x="95" y="81"/>
                  </a:lnTo>
                  <a:lnTo>
                    <a:pt x="98" y="72"/>
                  </a:lnTo>
                  <a:lnTo>
                    <a:pt x="104" y="69"/>
                  </a:lnTo>
                  <a:lnTo>
                    <a:pt x="106" y="57"/>
                  </a:lnTo>
                  <a:lnTo>
                    <a:pt x="103" y="51"/>
                  </a:lnTo>
                  <a:lnTo>
                    <a:pt x="97" y="42"/>
                  </a:lnTo>
                  <a:lnTo>
                    <a:pt x="103" y="33"/>
                  </a:lnTo>
                  <a:lnTo>
                    <a:pt x="110" y="24"/>
                  </a:lnTo>
                  <a:lnTo>
                    <a:pt x="110" y="20"/>
                  </a:lnTo>
                  <a:lnTo>
                    <a:pt x="106" y="11"/>
                  </a:lnTo>
                  <a:lnTo>
                    <a:pt x="103" y="0"/>
                  </a:lnTo>
                  <a:lnTo>
                    <a:pt x="107" y="2"/>
                  </a:lnTo>
                  <a:close/>
                </a:path>
              </a:pathLst>
            </a:custGeom>
            <a:solidFill>
              <a:srgbClr val="006699"/>
            </a:solidFill>
            <a:ln w="9525">
              <a:noFill/>
              <a:round/>
              <a:headEnd/>
              <a:tailEnd/>
            </a:ln>
          </p:spPr>
          <p:txBody>
            <a:bodyPr/>
            <a:lstStyle/>
            <a:p>
              <a:endParaRPr lang="en-US"/>
            </a:p>
          </p:txBody>
        </p:sp>
        <p:sp>
          <p:nvSpPr>
            <p:cNvPr id="44096" name="Freeform 74"/>
            <p:cNvSpPr>
              <a:spLocks/>
            </p:cNvSpPr>
            <p:nvPr/>
          </p:nvSpPr>
          <p:spPr bwMode="auto">
            <a:xfrm>
              <a:off x="5410" y="1578"/>
              <a:ext cx="271" cy="162"/>
            </a:xfrm>
            <a:custGeom>
              <a:avLst/>
              <a:gdLst>
                <a:gd name="T0" fmla="*/ 6 w 293"/>
                <a:gd name="T1" fmla="*/ 109 h 162"/>
                <a:gd name="T2" fmla="*/ 6 w 293"/>
                <a:gd name="T3" fmla="*/ 101 h 162"/>
                <a:gd name="T4" fmla="*/ 6 w 293"/>
                <a:gd name="T5" fmla="*/ 107 h 162"/>
                <a:gd name="T6" fmla="*/ 6 w 293"/>
                <a:gd name="T7" fmla="*/ 88 h 162"/>
                <a:gd name="T8" fmla="*/ 6 w 293"/>
                <a:gd name="T9" fmla="*/ 77 h 162"/>
                <a:gd name="T10" fmla="*/ 6 w 293"/>
                <a:gd name="T11" fmla="*/ 59 h 162"/>
                <a:gd name="T12" fmla="*/ 7 w 293"/>
                <a:gd name="T13" fmla="*/ 53 h 162"/>
                <a:gd name="T14" fmla="*/ 9 w 293"/>
                <a:gd name="T15" fmla="*/ 39 h 162"/>
                <a:gd name="T16" fmla="*/ 11 w 293"/>
                <a:gd name="T17" fmla="*/ 17 h 162"/>
                <a:gd name="T18" fmla="*/ 13 w 293"/>
                <a:gd name="T19" fmla="*/ 16 h 162"/>
                <a:gd name="T20" fmla="*/ 14 w 293"/>
                <a:gd name="T21" fmla="*/ 28 h 162"/>
                <a:gd name="T22" fmla="*/ 15 w 293"/>
                <a:gd name="T23" fmla="*/ 31 h 162"/>
                <a:gd name="T24" fmla="*/ 16 w 293"/>
                <a:gd name="T25" fmla="*/ 7 h 162"/>
                <a:gd name="T26" fmla="*/ 17 w 293"/>
                <a:gd name="T27" fmla="*/ 0 h 162"/>
                <a:gd name="T28" fmla="*/ 18 w 293"/>
                <a:gd name="T29" fmla="*/ 11 h 162"/>
                <a:gd name="T30" fmla="*/ 17 w 293"/>
                <a:gd name="T31" fmla="*/ 27 h 162"/>
                <a:gd name="T32" fmla="*/ 18 w 293"/>
                <a:gd name="T33" fmla="*/ 23 h 162"/>
                <a:gd name="T34" fmla="*/ 18 w 293"/>
                <a:gd name="T35" fmla="*/ 44 h 162"/>
                <a:gd name="T36" fmla="*/ 17 w 293"/>
                <a:gd name="T37" fmla="*/ 60 h 162"/>
                <a:gd name="T38" fmla="*/ 18 w 293"/>
                <a:gd name="T39" fmla="*/ 57 h 162"/>
                <a:gd name="T40" fmla="*/ 19 w 293"/>
                <a:gd name="T41" fmla="*/ 62 h 162"/>
                <a:gd name="T42" fmla="*/ 21 w 293"/>
                <a:gd name="T43" fmla="*/ 66 h 162"/>
                <a:gd name="T44" fmla="*/ 23 w 293"/>
                <a:gd name="T45" fmla="*/ 82 h 162"/>
                <a:gd name="T46" fmla="*/ 21 w 293"/>
                <a:gd name="T47" fmla="*/ 92 h 162"/>
                <a:gd name="T48" fmla="*/ 21 w 293"/>
                <a:gd name="T49" fmla="*/ 111 h 162"/>
                <a:gd name="T50" fmla="*/ 21 w 293"/>
                <a:gd name="T51" fmla="*/ 129 h 162"/>
                <a:gd name="T52" fmla="*/ 21 w 293"/>
                <a:gd name="T53" fmla="*/ 132 h 162"/>
                <a:gd name="T54" fmla="*/ 19 w 293"/>
                <a:gd name="T55" fmla="*/ 119 h 162"/>
                <a:gd name="T56" fmla="*/ 18 w 293"/>
                <a:gd name="T57" fmla="*/ 129 h 162"/>
                <a:gd name="T58" fmla="*/ 17 w 293"/>
                <a:gd name="T59" fmla="*/ 142 h 162"/>
                <a:gd name="T60" fmla="*/ 16 w 293"/>
                <a:gd name="T61" fmla="*/ 154 h 162"/>
                <a:gd name="T62" fmla="*/ 15 w 293"/>
                <a:gd name="T63" fmla="*/ 161 h 162"/>
                <a:gd name="T64" fmla="*/ 15 w 293"/>
                <a:gd name="T65" fmla="*/ 148 h 162"/>
                <a:gd name="T66" fmla="*/ 15 w 293"/>
                <a:gd name="T67" fmla="*/ 136 h 162"/>
                <a:gd name="T68" fmla="*/ 16 w 293"/>
                <a:gd name="T69" fmla="*/ 126 h 162"/>
                <a:gd name="T70" fmla="*/ 17 w 293"/>
                <a:gd name="T71" fmla="*/ 111 h 162"/>
                <a:gd name="T72" fmla="*/ 16 w 293"/>
                <a:gd name="T73" fmla="*/ 80 h 162"/>
                <a:gd name="T74" fmla="*/ 15 w 293"/>
                <a:gd name="T75" fmla="*/ 92 h 162"/>
                <a:gd name="T76" fmla="*/ 15 w 293"/>
                <a:gd name="T77" fmla="*/ 104 h 162"/>
                <a:gd name="T78" fmla="*/ 13 w 293"/>
                <a:gd name="T79" fmla="*/ 110 h 162"/>
                <a:gd name="T80" fmla="*/ 11 w 293"/>
                <a:gd name="T81" fmla="*/ 123 h 162"/>
                <a:gd name="T82" fmla="*/ 10 w 293"/>
                <a:gd name="T83" fmla="*/ 146 h 162"/>
                <a:gd name="T84" fmla="*/ 8 w 293"/>
                <a:gd name="T85" fmla="*/ 156 h 162"/>
                <a:gd name="T86" fmla="*/ 6 w 293"/>
                <a:gd name="T87" fmla="*/ 159 h 162"/>
                <a:gd name="T88" fmla="*/ 6 w 293"/>
                <a:gd name="T89" fmla="*/ 145 h 162"/>
                <a:gd name="T90" fmla="*/ 6 w 293"/>
                <a:gd name="T91" fmla="*/ 153 h 162"/>
                <a:gd name="T92" fmla="*/ 6 w 293"/>
                <a:gd name="T93" fmla="*/ 161 h 162"/>
                <a:gd name="T94" fmla="*/ 6 w 293"/>
                <a:gd name="T95" fmla="*/ 150 h 162"/>
                <a:gd name="T96" fmla="*/ 6 w 293"/>
                <a:gd name="T97" fmla="*/ 134 h 162"/>
                <a:gd name="T98" fmla="*/ 2 w 293"/>
                <a:gd name="T99" fmla="*/ 121 h 162"/>
                <a:gd name="T100" fmla="*/ 0 w 293"/>
                <a:gd name="T101" fmla="*/ 105 h 1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3"/>
                <a:gd name="T154" fmla="*/ 0 h 162"/>
                <a:gd name="T155" fmla="*/ 293 w 293"/>
                <a:gd name="T156" fmla="*/ 162 h 1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3" h="162">
                  <a:moveTo>
                    <a:pt x="0" y="105"/>
                  </a:moveTo>
                  <a:lnTo>
                    <a:pt x="13" y="109"/>
                  </a:lnTo>
                  <a:lnTo>
                    <a:pt x="23" y="113"/>
                  </a:lnTo>
                  <a:lnTo>
                    <a:pt x="30" y="101"/>
                  </a:lnTo>
                  <a:lnTo>
                    <a:pt x="33" y="102"/>
                  </a:lnTo>
                  <a:lnTo>
                    <a:pt x="48" y="107"/>
                  </a:lnTo>
                  <a:lnTo>
                    <a:pt x="55" y="97"/>
                  </a:lnTo>
                  <a:lnTo>
                    <a:pt x="58" y="88"/>
                  </a:lnTo>
                  <a:lnTo>
                    <a:pt x="65" y="84"/>
                  </a:lnTo>
                  <a:lnTo>
                    <a:pt x="71" y="77"/>
                  </a:lnTo>
                  <a:lnTo>
                    <a:pt x="77" y="70"/>
                  </a:lnTo>
                  <a:lnTo>
                    <a:pt x="79" y="59"/>
                  </a:lnTo>
                  <a:lnTo>
                    <a:pt x="85" y="54"/>
                  </a:lnTo>
                  <a:lnTo>
                    <a:pt x="105" y="53"/>
                  </a:lnTo>
                  <a:lnTo>
                    <a:pt x="113" y="47"/>
                  </a:lnTo>
                  <a:lnTo>
                    <a:pt x="119" y="39"/>
                  </a:lnTo>
                  <a:lnTo>
                    <a:pt x="126" y="28"/>
                  </a:lnTo>
                  <a:lnTo>
                    <a:pt x="134" y="17"/>
                  </a:lnTo>
                  <a:lnTo>
                    <a:pt x="141" y="11"/>
                  </a:lnTo>
                  <a:lnTo>
                    <a:pt x="158" y="16"/>
                  </a:lnTo>
                  <a:lnTo>
                    <a:pt x="162" y="23"/>
                  </a:lnTo>
                  <a:lnTo>
                    <a:pt x="174" y="28"/>
                  </a:lnTo>
                  <a:lnTo>
                    <a:pt x="177" y="28"/>
                  </a:lnTo>
                  <a:lnTo>
                    <a:pt x="187" y="31"/>
                  </a:lnTo>
                  <a:lnTo>
                    <a:pt x="194" y="20"/>
                  </a:lnTo>
                  <a:lnTo>
                    <a:pt x="201" y="7"/>
                  </a:lnTo>
                  <a:lnTo>
                    <a:pt x="215" y="1"/>
                  </a:lnTo>
                  <a:lnTo>
                    <a:pt x="222" y="0"/>
                  </a:lnTo>
                  <a:lnTo>
                    <a:pt x="226" y="9"/>
                  </a:lnTo>
                  <a:lnTo>
                    <a:pt x="235" y="11"/>
                  </a:lnTo>
                  <a:lnTo>
                    <a:pt x="228" y="18"/>
                  </a:lnTo>
                  <a:lnTo>
                    <a:pt x="224" y="27"/>
                  </a:lnTo>
                  <a:lnTo>
                    <a:pt x="228" y="29"/>
                  </a:lnTo>
                  <a:lnTo>
                    <a:pt x="232" y="23"/>
                  </a:lnTo>
                  <a:lnTo>
                    <a:pt x="244" y="29"/>
                  </a:lnTo>
                  <a:lnTo>
                    <a:pt x="244" y="44"/>
                  </a:lnTo>
                  <a:lnTo>
                    <a:pt x="240" y="53"/>
                  </a:lnTo>
                  <a:lnTo>
                    <a:pt x="228" y="60"/>
                  </a:lnTo>
                  <a:lnTo>
                    <a:pt x="236" y="65"/>
                  </a:lnTo>
                  <a:lnTo>
                    <a:pt x="245" y="57"/>
                  </a:lnTo>
                  <a:lnTo>
                    <a:pt x="257" y="61"/>
                  </a:lnTo>
                  <a:lnTo>
                    <a:pt x="260" y="62"/>
                  </a:lnTo>
                  <a:lnTo>
                    <a:pt x="281" y="62"/>
                  </a:lnTo>
                  <a:lnTo>
                    <a:pt x="288" y="66"/>
                  </a:lnTo>
                  <a:lnTo>
                    <a:pt x="288" y="74"/>
                  </a:lnTo>
                  <a:lnTo>
                    <a:pt x="293" y="82"/>
                  </a:lnTo>
                  <a:lnTo>
                    <a:pt x="283" y="88"/>
                  </a:lnTo>
                  <a:lnTo>
                    <a:pt x="277" y="92"/>
                  </a:lnTo>
                  <a:lnTo>
                    <a:pt x="268" y="92"/>
                  </a:lnTo>
                  <a:lnTo>
                    <a:pt x="275" y="111"/>
                  </a:lnTo>
                  <a:lnTo>
                    <a:pt x="286" y="122"/>
                  </a:lnTo>
                  <a:lnTo>
                    <a:pt x="288" y="129"/>
                  </a:lnTo>
                  <a:lnTo>
                    <a:pt x="285" y="129"/>
                  </a:lnTo>
                  <a:lnTo>
                    <a:pt x="276" y="132"/>
                  </a:lnTo>
                  <a:lnTo>
                    <a:pt x="268" y="122"/>
                  </a:lnTo>
                  <a:lnTo>
                    <a:pt x="255" y="119"/>
                  </a:lnTo>
                  <a:lnTo>
                    <a:pt x="243" y="124"/>
                  </a:lnTo>
                  <a:lnTo>
                    <a:pt x="233" y="129"/>
                  </a:lnTo>
                  <a:lnTo>
                    <a:pt x="225" y="136"/>
                  </a:lnTo>
                  <a:lnTo>
                    <a:pt x="220" y="142"/>
                  </a:lnTo>
                  <a:lnTo>
                    <a:pt x="214" y="148"/>
                  </a:lnTo>
                  <a:lnTo>
                    <a:pt x="206" y="154"/>
                  </a:lnTo>
                  <a:lnTo>
                    <a:pt x="207" y="161"/>
                  </a:lnTo>
                  <a:lnTo>
                    <a:pt x="192" y="161"/>
                  </a:lnTo>
                  <a:lnTo>
                    <a:pt x="187" y="156"/>
                  </a:lnTo>
                  <a:lnTo>
                    <a:pt x="185" y="148"/>
                  </a:lnTo>
                  <a:lnTo>
                    <a:pt x="182" y="145"/>
                  </a:lnTo>
                  <a:lnTo>
                    <a:pt x="194" y="136"/>
                  </a:lnTo>
                  <a:lnTo>
                    <a:pt x="202" y="132"/>
                  </a:lnTo>
                  <a:lnTo>
                    <a:pt x="207" y="126"/>
                  </a:lnTo>
                  <a:lnTo>
                    <a:pt x="218" y="122"/>
                  </a:lnTo>
                  <a:lnTo>
                    <a:pt x="215" y="111"/>
                  </a:lnTo>
                  <a:lnTo>
                    <a:pt x="210" y="93"/>
                  </a:lnTo>
                  <a:lnTo>
                    <a:pt x="201" y="80"/>
                  </a:lnTo>
                  <a:lnTo>
                    <a:pt x="189" y="89"/>
                  </a:lnTo>
                  <a:lnTo>
                    <a:pt x="187" y="92"/>
                  </a:lnTo>
                  <a:lnTo>
                    <a:pt x="183" y="94"/>
                  </a:lnTo>
                  <a:lnTo>
                    <a:pt x="185" y="104"/>
                  </a:lnTo>
                  <a:lnTo>
                    <a:pt x="170" y="104"/>
                  </a:lnTo>
                  <a:lnTo>
                    <a:pt x="161" y="110"/>
                  </a:lnTo>
                  <a:lnTo>
                    <a:pt x="148" y="116"/>
                  </a:lnTo>
                  <a:lnTo>
                    <a:pt x="137" y="123"/>
                  </a:lnTo>
                  <a:lnTo>
                    <a:pt x="135" y="134"/>
                  </a:lnTo>
                  <a:lnTo>
                    <a:pt x="130" y="146"/>
                  </a:lnTo>
                  <a:lnTo>
                    <a:pt x="120" y="153"/>
                  </a:lnTo>
                  <a:lnTo>
                    <a:pt x="112" y="156"/>
                  </a:lnTo>
                  <a:lnTo>
                    <a:pt x="95" y="156"/>
                  </a:lnTo>
                  <a:lnTo>
                    <a:pt x="79" y="159"/>
                  </a:lnTo>
                  <a:lnTo>
                    <a:pt x="76" y="156"/>
                  </a:lnTo>
                  <a:lnTo>
                    <a:pt x="76" y="145"/>
                  </a:lnTo>
                  <a:lnTo>
                    <a:pt x="69" y="150"/>
                  </a:lnTo>
                  <a:lnTo>
                    <a:pt x="63" y="153"/>
                  </a:lnTo>
                  <a:lnTo>
                    <a:pt x="54" y="159"/>
                  </a:lnTo>
                  <a:lnTo>
                    <a:pt x="45" y="161"/>
                  </a:lnTo>
                  <a:lnTo>
                    <a:pt x="27" y="162"/>
                  </a:lnTo>
                  <a:lnTo>
                    <a:pt x="24" y="150"/>
                  </a:lnTo>
                  <a:lnTo>
                    <a:pt x="24" y="143"/>
                  </a:lnTo>
                  <a:lnTo>
                    <a:pt x="24" y="134"/>
                  </a:lnTo>
                  <a:lnTo>
                    <a:pt x="9" y="129"/>
                  </a:lnTo>
                  <a:lnTo>
                    <a:pt x="2" y="121"/>
                  </a:lnTo>
                  <a:lnTo>
                    <a:pt x="4" y="113"/>
                  </a:lnTo>
                  <a:lnTo>
                    <a:pt x="0" y="105"/>
                  </a:lnTo>
                  <a:close/>
                </a:path>
              </a:pathLst>
            </a:custGeom>
            <a:solidFill>
              <a:srgbClr val="006699"/>
            </a:solidFill>
            <a:ln w="9525">
              <a:noFill/>
              <a:round/>
              <a:headEnd/>
              <a:tailEnd/>
            </a:ln>
          </p:spPr>
          <p:txBody>
            <a:bodyPr/>
            <a:lstStyle/>
            <a:p>
              <a:endParaRPr lang="en-US"/>
            </a:p>
          </p:txBody>
        </p:sp>
        <p:sp>
          <p:nvSpPr>
            <p:cNvPr id="44097" name="Freeform 75"/>
            <p:cNvSpPr>
              <a:spLocks/>
            </p:cNvSpPr>
            <p:nvPr/>
          </p:nvSpPr>
          <p:spPr bwMode="auto">
            <a:xfrm>
              <a:off x="5667" y="1612"/>
              <a:ext cx="29" cy="56"/>
            </a:xfrm>
            <a:custGeom>
              <a:avLst/>
              <a:gdLst>
                <a:gd name="T0" fmla="*/ 1 w 32"/>
                <a:gd name="T1" fmla="*/ 0 h 56"/>
                <a:gd name="T2" fmla="*/ 5 w 32"/>
                <a:gd name="T3" fmla="*/ 3 h 56"/>
                <a:gd name="T4" fmla="*/ 5 w 32"/>
                <a:gd name="T5" fmla="*/ 11 h 56"/>
                <a:gd name="T6" fmla="*/ 5 w 32"/>
                <a:gd name="T7" fmla="*/ 11 h 56"/>
                <a:gd name="T8" fmla="*/ 5 w 32"/>
                <a:gd name="T9" fmla="*/ 6 h 56"/>
                <a:gd name="T10" fmla="*/ 5 w 32"/>
                <a:gd name="T11" fmla="*/ 9 h 56"/>
                <a:gd name="T12" fmla="*/ 5 w 32"/>
                <a:gd name="T13" fmla="*/ 17 h 56"/>
                <a:gd name="T14" fmla="*/ 5 w 32"/>
                <a:gd name="T15" fmla="*/ 23 h 56"/>
                <a:gd name="T16" fmla="*/ 5 w 32"/>
                <a:gd name="T17" fmla="*/ 30 h 56"/>
                <a:gd name="T18" fmla="*/ 5 w 32"/>
                <a:gd name="T19" fmla="*/ 44 h 56"/>
                <a:gd name="T20" fmla="*/ 5 w 32"/>
                <a:gd name="T21" fmla="*/ 50 h 56"/>
                <a:gd name="T22" fmla="*/ 5 w 32"/>
                <a:gd name="T23" fmla="*/ 56 h 56"/>
                <a:gd name="T24" fmla="*/ 5 w 32"/>
                <a:gd name="T25" fmla="*/ 53 h 56"/>
                <a:gd name="T26" fmla="*/ 5 w 32"/>
                <a:gd name="T27" fmla="*/ 48 h 56"/>
                <a:gd name="T28" fmla="*/ 5 w 32"/>
                <a:gd name="T29" fmla="*/ 42 h 56"/>
                <a:gd name="T30" fmla="*/ 5 w 32"/>
                <a:gd name="T31" fmla="*/ 33 h 56"/>
                <a:gd name="T32" fmla="*/ 5 w 32"/>
                <a:gd name="T33" fmla="*/ 28 h 56"/>
                <a:gd name="T34" fmla="*/ 5 w 32"/>
                <a:gd name="T35" fmla="*/ 26 h 56"/>
                <a:gd name="T36" fmla="*/ 1 w 32"/>
                <a:gd name="T37" fmla="*/ 20 h 56"/>
                <a:gd name="T38" fmla="*/ 0 w 32"/>
                <a:gd name="T39" fmla="*/ 11 h 56"/>
                <a:gd name="T40" fmla="*/ 1 w 32"/>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56"/>
                <a:gd name="T65" fmla="*/ 32 w 3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56">
                  <a:moveTo>
                    <a:pt x="1" y="0"/>
                  </a:moveTo>
                  <a:lnTo>
                    <a:pt x="7" y="3"/>
                  </a:lnTo>
                  <a:lnTo>
                    <a:pt x="13" y="11"/>
                  </a:lnTo>
                  <a:lnTo>
                    <a:pt x="19" y="11"/>
                  </a:lnTo>
                  <a:lnTo>
                    <a:pt x="26" y="6"/>
                  </a:lnTo>
                  <a:lnTo>
                    <a:pt x="32" y="9"/>
                  </a:lnTo>
                  <a:lnTo>
                    <a:pt x="31" y="17"/>
                  </a:lnTo>
                  <a:lnTo>
                    <a:pt x="32" y="23"/>
                  </a:lnTo>
                  <a:lnTo>
                    <a:pt x="32" y="30"/>
                  </a:lnTo>
                  <a:lnTo>
                    <a:pt x="32" y="44"/>
                  </a:lnTo>
                  <a:lnTo>
                    <a:pt x="31" y="50"/>
                  </a:lnTo>
                  <a:lnTo>
                    <a:pt x="27" y="56"/>
                  </a:lnTo>
                  <a:lnTo>
                    <a:pt x="22" y="53"/>
                  </a:lnTo>
                  <a:lnTo>
                    <a:pt x="14" y="48"/>
                  </a:lnTo>
                  <a:lnTo>
                    <a:pt x="8" y="42"/>
                  </a:lnTo>
                  <a:lnTo>
                    <a:pt x="13" y="33"/>
                  </a:lnTo>
                  <a:lnTo>
                    <a:pt x="10" y="28"/>
                  </a:lnTo>
                  <a:lnTo>
                    <a:pt x="5" y="26"/>
                  </a:lnTo>
                  <a:lnTo>
                    <a:pt x="1" y="20"/>
                  </a:lnTo>
                  <a:lnTo>
                    <a:pt x="0" y="11"/>
                  </a:lnTo>
                  <a:lnTo>
                    <a:pt x="1" y="0"/>
                  </a:lnTo>
                  <a:close/>
                </a:path>
              </a:pathLst>
            </a:custGeom>
            <a:solidFill>
              <a:srgbClr val="006699"/>
            </a:solidFill>
            <a:ln w="9525">
              <a:noFill/>
              <a:round/>
              <a:headEnd/>
              <a:tailEnd/>
            </a:ln>
          </p:spPr>
          <p:txBody>
            <a:bodyPr/>
            <a:lstStyle/>
            <a:p>
              <a:endParaRPr lang="en-US"/>
            </a:p>
          </p:txBody>
        </p:sp>
        <p:sp>
          <p:nvSpPr>
            <p:cNvPr id="44098" name="Freeform 76"/>
            <p:cNvSpPr>
              <a:spLocks/>
            </p:cNvSpPr>
            <p:nvPr/>
          </p:nvSpPr>
          <p:spPr bwMode="auto">
            <a:xfrm>
              <a:off x="5242" y="1676"/>
              <a:ext cx="46" cy="52"/>
            </a:xfrm>
            <a:custGeom>
              <a:avLst/>
              <a:gdLst>
                <a:gd name="T0" fmla="*/ 4 w 50"/>
                <a:gd name="T1" fmla="*/ 45 h 52"/>
                <a:gd name="T2" fmla="*/ 6 w 50"/>
                <a:gd name="T3" fmla="*/ 49 h 52"/>
                <a:gd name="T4" fmla="*/ 6 w 50"/>
                <a:gd name="T5" fmla="*/ 52 h 52"/>
                <a:gd name="T6" fmla="*/ 6 w 50"/>
                <a:gd name="T7" fmla="*/ 48 h 52"/>
                <a:gd name="T8" fmla="*/ 6 w 50"/>
                <a:gd name="T9" fmla="*/ 48 h 52"/>
                <a:gd name="T10" fmla="*/ 6 w 50"/>
                <a:gd name="T11" fmla="*/ 42 h 52"/>
                <a:gd name="T12" fmla="*/ 6 w 50"/>
                <a:gd name="T13" fmla="*/ 36 h 52"/>
                <a:gd name="T14" fmla="*/ 6 w 50"/>
                <a:gd name="T15" fmla="*/ 28 h 52"/>
                <a:gd name="T16" fmla="*/ 6 w 50"/>
                <a:gd name="T17" fmla="*/ 16 h 52"/>
                <a:gd name="T18" fmla="*/ 6 w 50"/>
                <a:gd name="T19" fmla="*/ 9 h 52"/>
                <a:gd name="T20" fmla="*/ 6 w 50"/>
                <a:gd name="T21" fmla="*/ 0 h 52"/>
                <a:gd name="T22" fmla="*/ 6 w 50"/>
                <a:gd name="T23" fmla="*/ 7 h 52"/>
                <a:gd name="T24" fmla="*/ 6 w 50"/>
                <a:gd name="T25" fmla="*/ 13 h 52"/>
                <a:gd name="T26" fmla="*/ 0 w 50"/>
                <a:gd name="T27" fmla="*/ 14 h 52"/>
                <a:gd name="T28" fmla="*/ 6 w 50"/>
                <a:gd name="T29" fmla="*/ 24 h 52"/>
                <a:gd name="T30" fmla="*/ 6 w 50"/>
                <a:gd name="T31" fmla="*/ 32 h 52"/>
                <a:gd name="T32" fmla="*/ 2 w 50"/>
                <a:gd name="T33" fmla="*/ 38 h 52"/>
                <a:gd name="T34" fmla="*/ 4 w 50"/>
                <a:gd name="T35" fmla="*/ 45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52"/>
                <a:gd name="T56" fmla="*/ 50 w 50"/>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52">
                  <a:moveTo>
                    <a:pt x="4" y="45"/>
                  </a:moveTo>
                  <a:lnTo>
                    <a:pt x="12" y="49"/>
                  </a:lnTo>
                  <a:lnTo>
                    <a:pt x="25" y="52"/>
                  </a:lnTo>
                  <a:lnTo>
                    <a:pt x="32" y="48"/>
                  </a:lnTo>
                  <a:lnTo>
                    <a:pt x="43" y="48"/>
                  </a:lnTo>
                  <a:lnTo>
                    <a:pt x="50" y="42"/>
                  </a:lnTo>
                  <a:lnTo>
                    <a:pt x="40" y="36"/>
                  </a:lnTo>
                  <a:lnTo>
                    <a:pt x="41" y="28"/>
                  </a:lnTo>
                  <a:lnTo>
                    <a:pt x="43" y="16"/>
                  </a:lnTo>
                  <a:lnTo>
                    <a:pt x="43" y="9"/>
                  </a:lnTo>
                  <a:lnTo>
                    <a:pt x="29" y="0"/>
                  </a:lnTo>
                  <a:lnTo>
                    <a:pt x="17" y="7"/>
                  </a:lnTo>
                  <a:lnTo>
                    <a:pt x="9" y="13"/>
                  </a:lnTo>
                  <a:lnTo>
                    <a:pt x="0" y="14"/>
                  </a:lnTo>
                  <a:lnTo>
                    <a:pt x="9" y="24"/>
                  </a:lnTo>
                  <a:lnTo>
                    <a:pt x="9" y="32"/>
                  </a:lnTo>
                  <a:lnTo>
                    <a:pt x="2" y="38"/>
                  </a:lnTo>
                  <a:lnTo>
                    <a:pt x="4" y="45"/>
                  </a:lnTo>
                  <a:close/>
                </a:path>
              </a:pathLst>
            </a:custGeom>
            <a:solidFill>
              <a:srgbClr val="FFCC00"/>
            </a:solidFill>
            <a:ln w="9525">
              <a:noFill/>
              <a:round/>
              <a:headEnd/>
              <a:tailEnd/>
            </a:ln>
          </p:spPr>
          <p:txBody>
            <a:bodyPr/>
            <a:lstStyle/>
            <a:p>
              <a:endParaRPr lang="en-US"/>
            </a:p>
          </p:txBody>
        </p:sp>
        <p:sp>
          <p:nvSpPr>
            <p:cNvPr id="44099" name="Freeform 77"/>
            <p:cNvSpPr>
              <a:spLocks/>
            </p:cNvSpPr>
            <p:nvPr/>
          </p:nvSpPr>
          <p:spPr bwMode="auto">
            <a:xfrm>
              <a:off x="5282" y="1664"/>
              <a:ext cx="153" cy="88"/>
            </a:xfrm>
            <a:custGeom>
              <a:avLst/>
              <a:gdLst>
                <a:gd name="T0" fmla="*/ 6 w 166"/>
                <a:gd name="T1" fmla="*/ 57 h 88"/>
                <a:gd name="T2" fmla="*/ 6 w 166"/>
                <a:gd name="T3" fmla="*/ 50 h 88"/>
                <a:gd name="T4" fmla="*/ 6 w 166"/>
                <a:gd name="T5" fmla="*/ 37 h 88"/>
                <a:gd name="T6" fmla="*/ 6 w 166"/>
                <a:gd name="T7" fmla="*/ 31 h 88"/>
                <a:gd name="T8" fmla="*/ 6 w 166"/>
                <a:gd name="T9" fmla="*/ 21 h 88"/>
                <a:gd name="T10" fmla="*/ 6 w 166"/>
                <a:gd name="T11" fmla="*/ 13 h 88"/>
                <a:gd name="T12" fmla="*/ 6 w 166"/>
                <a:gd name="T13" fmla="*/ 6 h 88"/>
                <a:gd name="T14" fmla="*/ 6 w 166"/>
                <a:gd name="T15" fmla="*/ 0 h 88"/>
                <a:gd name="T16" fmla="*/ 6 w 166"/>
                <a:gd name="T17" fmla="*/ 0 h 88"/>
                <a:gd name="T18" fmla="*/ 6 w 166"/>
                <a:gd name="T19" fmla="*/ 0 h 88"/>
                <a:gd name="T20" fmla="*/ 6 w 166"/>
                <a:gd name="T21" fmla="*/ 1 h 88"/>
                <a:gd name="T22" fmla="*/ 6 w 166"/>
                <a:gd name="T23" fmla="*/ 11 h 88"/>
                <a:gd name="T24" fmla="*/ 6 w 166"/>
                <a:gd name="T25" fmla="*/ 14 h 88"/>
                <a:gd name="T26" fmla="*/ 6 w 166"/>
                <a:gd name="T27" fmla="*/ 10 h 88"/>
                <a:gd name="T28" fmla="*/ 7 w 166"/>
                <a:gd name="T29" fmla="*/ 13 h 88"/>
                <a:gd name="T30" fmla="*/ 9 w 166"/>
                <a:gd name="T31" fmla="*/ 10 h 88"/>
                <a:gd name="T32" fmla="*/ 10 w 166"/>
                <a:gd name="T33" fmla="*/ 11 h 88"/>
                <a:gd name="T34" fmla="*/ 10 w 166"/>
                <a:gd name="T35" fmla="*/ 21 h 88"/>
                <a:gd name="T36" fmla="*/ 10 w 166"/>
                <a:gd name="T37" fmla="*/ 32 h 88"/>
                <a:gd name="T38" fmla="*/ 11 w 166"/>
                <a:gd name="T39" fmla="*/ 41 h 88"/>
                <a:gd name="T40" fmla="*/ 11 w 166"/>
                <a:gd name="T41" fmla="*/ 45 h 88"/>
                <a:gd name="T42" fmla="*/ 12 w 166"/>
                <a:gd name="T43" fmla="*/ 47 h 88"/>
                <a:gd name="T44" fmla="*/ 12 w 166"/>
                <a:gd name="T45" fmla="*/ 63 h 88"/>
                <a:gd name="T46" fmla="*/ 12 w 166"/>
                <a:gd name="T47" fmla="*/ 75 h 88"/>
                <a:gd name="T48" fmla="*/ 12 w 166"/>
                <a:gd name="T49" fmla="*/ 78 h 88"/>
                <a:gd name="T50" fmla="*/ 10 w 166"/>
                <a:gd name="T51" fmla="*/ 77 h 88"/>
                <a:gd name="T52" fmla="*/ 8 w 166"/>
                <a:gd name="T53" fmla="*/ 83 h 88"/>
                <a:gd name="T54" fmla="*/ 7 w 166"/>
                <a:gd name="T55" fmla="*/ 88 h 88"/>
                <a:gd name="T56" fmla="*/ 6 w 166"/>
                <a:gd name="T57" fmla="*/ 85 h 88"/>
                <a:gd name="T58" fmla="*/ 6 w 166"/>
                <a:gd name="T59" fmla="*/ 80 h 88"/>
                <a:gd name="T60" fmla="*/ 6 w 166"/>
                <a:gd name="T61" fmla="*/ 83 h 88"/>
                <a:gd name="T62" fmla="*/ 6 w 166"/>
                <a:gd name="T63" fmla="*/ 87 h 88"/>
                <a:gd name="T64" fmla="*/ 6 w 166"/>
                <a:gd name="T65" fmla="*/ 85 h 88"/>
                <a:gd name="T66" fmla="*/ 6 w 166"/>
                <a:gd name="T67" fmla="*/ 85 h 88"/>
                <a:gd name="T68" fmla="*/ 6 w 166"/>
                <a:gd name="T69" fmla="*/ 83 h 88"/>
                <a:gd name="T70" fmla="*/ 6 w 166"/>
                <a:gd name="T71" fmla="*/ 76 h 88"/>
                <a:gd name="T72" fmla="*/ 4 w 166"/>
                <a:gd name="T73" fmla="*/ 72 h 88"/>
                <a:gd name="T74" fmla="*/ 0 w 166"/>
                <a:gd name="T75" fmla="*/ 65 h 88"/>
                <a:gd name="T76" fmla="*/ 6 w 166"/>
                <a:gd name="T77" fmla="*/ 57 h 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6"/>
                <a:gd name="T118" fmla="*/ 0 h 88"/>
                <a:gd name="T119" fmla="*/ 166 w 166"/>
                <a:gd name="T120" fmla="*/ 88 h 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6" h="88">
                  <a:moveTo>
                    <a:pt x="6" y="57"/>
                  </a:moveTo>
                  <a:lnTo>
                    <a:pt x="13" y="50"/>
                  </a:lnTo>
                  <a:lnTo>
                    <a:pt x="16" y="37"/>
                  </a:lnTo>
                  <a:lnTo>
                    <a:pt x="27" y="31"/>
                  </a:lnTo>
                  <a:lnTo>
                    <a:pt x="27" y="21"/>
                  </a:lnTo>
                  <a:lnTo>
                    <a:pt x="42" y="13"/>
                  </a:lnTo>
                  <a:lnTo>
                    <a:pt x="47" y="6"/>
                  </a:lnTo>
                  <a:lnTo>
                    <a:pt x="55" y="0"/>
                  </a:lnTo>
                  <a:lnTo>
                    <a:pt x="67" y="0"/>
                  </a:lnTo>
                  <a:lnTo>
                    <a:pt x="81" y="0"/>
                  </a:lnTo>
                  <a:lnTo>
                    <a:pt x="87" y="1"/>
                  </a:lnTo>
                  <a:lnTo>
                    <a:pt x="88" y="11"/>
                  </a:lnTo>
                  <a:lnTo>
                    <a:pt x="91" y="14"/>
                  </a:lnTo>
                  <a:lnTo>
                    <a:pt x="101" y="10"/>
                  </a:lnTo>
                  <a:lnTo>
                    <a:pt x="113" y="13"/>
                  </a:lnTo>
                  <a:lnTo>
                    <a:pt x="125" y="10"/>
                  </a:lnTo>
                  <a:lnTo>
                    <a:pt x="137" y="11"/>
                  </a:lnTo>
                  <a:lnTo>
                    <a:pt x="142" y="21"/>
                  </a:lnTo>
                  <a:lnTo>
                    <a:pt x="139" y="32"/>
                  </a:lnTo>
                  <a:lnTo>
                    <a:pt x="145" y="41"/>
                  </a:lnTo>
                  <a:lnTo>
                    <a:pt x="154" y="45"/>
                  </a:lnTo>
                  <a:lnTo>
                    <a:pt x="163" y="47"/>
                  </a:lnTo>
                  <a:lnTo>
                    <a:pt x="163" y="63"/>
                  </a:lnTo>
                  <a:lnTo>
                    <a:pt x="166" y="75"/>
                  </a:lnTo>
                  <a:lnTo>
                    <a:pt x="162" y="78"/>
                  </a:lnTo>
                  <a:lnTo>
                    <a:pt x="137" y="77"/>
                  </a:lnTo>
                  <a:lnTo>
                    <a:pt x="123" y="83"/>
                  </a:lnTo>
                  <a:lnTo>
                    <a:pt x="109" y="88"/>
                  </a:lnTo>
                  <a:lnTo>
                    <a:pt x="96" y="85"/>
                  </a:lnTo>
                  <a:lnTo>
                    <a:pt x="87" y="80"/>
                  </a:lnTo>
                  <a:lnTo>
                    <a:pt x="76" y="83"/>
                  </a:lnTo>
                  <a:lnTo>
                    <a:pt x="62" y="87"/>
                  </a:lnTo>
                  <a:lnTo>
                    <a:pt x="47" y="85"/>
                  </a:lnTo>
                  <a:lnTo>
                    <a:pt x="38" y="85"/>
                  </a:lnTo>
                  <a:lnTo>
                    <a:pt x="19" y="83"/>
                  </a:lnTo>
                  <a:lnTo>
                    <a:pt x="11" y="76"/>
                  </a:lnTo>
                  <a:lnTo>
                    <a:pt x="4" y="72"/>
                  </a:lnTo>
                  <a:lnTo>
                    <a:pt x="0" y="65"/>
                  </a:lnTo>
                  <a:lnTo>
                    <a:pt x="6" y="57"/>
                  </a:lnTo>
                  <a:close/>
                </a:path>
              </a:pathLst>
            </a:custGeom>
            <a:solidFill>
              <a:srgbClr val="FFCC00"/>
            </a:solidFill>
            <a:ln w="9525">
              <a:noFill/>
              <a:round/>
              <a:headEnd/>
              <a:tailEnd/>
            </a:ln>
          </p:spPr>
          <p:txBody>
            <a:bodyPr/>
            <a:lstStyle/>
            <a:p>
              <a:endParaRPr lang="en-US"/>
            </a:p>
          </p:txBody>
        </p:sp>
        <p:sp>
          <p:nvSpPr>
            <p:cNvPr id="44100" name="Freeform 78"/>
            <p:cNvSpPr>
              <a:spLocks/>
            </p:cNvSpPr>
            <p:nvPr/>
          </p:nvSpPr>
          <p:spPr bwMode="auto">
            <a:xfrm>
              <a:off x="5407" y="1880"/>
              <a:ext cx="57" cy="81"/>
            </a:xfrm>
            <a:custGeom>
              <a:avLst/>
              <a:gdLst>
                <a:gd name="T0" fmla="*/ 7 w 61"/>
                <a:gd name="T1" fmla="*/ 0 h 81"/>
                <a:gd name="T2" fmla="*/ 7 w 61"/>
                <a:gd name="T3" fmla="*/ 6 h 81"/>
                <a:gd name="T4" fmla="*/ 7 w 61"/>
                <a:gd name="T5" fmla="*/ 9 h 81"/>
                <a:gd name="T6" fmla="*/ 7 w 61"/>
                <a:gd name="T7" fmla="*/ 18 h 81"/>
                <a:gd name="T8" fmla="*/ 7 w 61"/>
                <a:gd name="T9" fmla="*/ 27 h 81"/>
                <a:gd name="T10" fmla="*/ 7 w 61"/>
                <a:gd name="T11" fmla="*/ 36 h 81"/>
                <a:gd name="T12" fmla="*/ 7 w 61"/>
                <a:gd name="T13" fmla="*/ 41 h 81"/>
                <a:gd name="T14" fmla="*/ 7 w 61"/>
                <a:gd name="T15" fmla="*/ 41 h 81"/>
                <a:gd name="T16" fmla="*/ 7 w 61"/>
                <a:gd name="T17" fmla="*/ 45 h 81"/>
                <a:gd name="T18" fmla="*/ 7 w 61"/>
                <a:gd name="T19" fmla="*/ 53 h 81"/>
                <a:gd name="T20" fmla="*/ 7 w 61"/>
                <a:gd name="T21" fmla="*/ 60 h 81"/>
                <a:gd name="T22" fmla="*/ 7 w 61"/>
                <a:gd name="T23" fmla="*/ 74 h 81"/>
                <a:gd name="T24" fmla="*/ 7 w 61"/>
                <a:gd name="T25" fmla="*/ 81 h 81"/>
                <a:gd name="T26" fmla="*/ 7 w 61"/>
                <a:gd name="T27" fmla="*/ 76 h 81"/>
                <a:gd name="T28" fmla="*/ 7 w 61"/>
                <a:gd name="T29" fmla="*/ 70 h 81"/>
                <a:gd name="T30" fmla="*/ 7 w 61"/>
                <a:gd name="T31" fmla="*/ 76 h 81"/>
                <a:gd name="T32" fmla="*/ 7 w 61"/>
                <a:gd name="T33" fmla="*/ 76 h 81"/>
                <a:gd name="T34" fmla="*/ 7 w 61"/>
                <a:gd name="T35" fmla="*/ 72 h 81"/>
                <a:gd name="T36" fmla="*/ 7 w 61"/>
                <a:gd name="T37" fmla="*/ 64 h 81"/>
                <a:gd name="T38" fmla="*/ 3 w 61"/>
                <a:gd name="T39" fmla="*/ 57 h 81"/>
                <a:gd name="T40" fmla="*/ 0 w 61"/>
                <a:gd name="T41" fmla="*/ 49 h 81"/>
                <a:gd name="T42" fmla="*/ 0 w 61"/>
                <a:gd name="T43" fmla="*/ 41 h 81"/>
                <a:gd name="T44" fmla="*/ 7 w 61"/>
                <a:gd name="T45" fmla="*/ 37 h 81"/>
                <a:gd name="T46" fmla="*/ 7 w 61"/>
                <a:gd name="T47" fmla="*/ 29 h 81"/>
                <a:gd name="T48" fmla="*/ 7 w 61"/>
                <a:gd name="T49" fmla="*/ 22 h 81"/>
                <a:gd name="T50" fmla="*/ 7 w 61"/>
                <a:gd name="T51" fmla="*/ 21 h 81"/>
                <a:gd name="T52" fmla="*/ 7 w 61"/>
                <a:gd name="T53" fmla="*/ 17 h 81"/>
                <a:gd name="T54" fmla="*/ 7 w 61"/>
                <a:gd name="T55" fmla="*/ 17 h 81"/>
                <a:gd name="T56" fmla="*/ 7 w 61"/>
                <a:gd name="T57" fmla="*/ 10 h 81"/>
                <a:gd name="T58" fmla="*/ 7 w 61"/>
                <a:gd name="T59" fmla="*/ 3 h 81"/>
                <a:gd name="T60" fmla="*/ 7 w 61"/>
                <a:gd name="T61" fmla="*/ 0 h 8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1"/>
                <a:gd name="T94" fmla="*/ 0 h 81"/>
                <a:gd name="T95" fmla="*/ 61 w 61"/>
                <a:gd name="T96" fmla="*/ 81 h 8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1" h="81">
                  <a:moveTo>
                    <a:pt x="46" y="0"/>
                  </a:moveTo>
                  <a:lnTo>
                    <a:pt x="55" y="6"/>
                  </a:lnTo>
                  <a:lnTo>
                    <a:pt x="59" y="9"/>
                  </a:lnTo>
                  <a:lnTo>
                    <a:pt x="55" y="18"/>
                  </a:lnTo>
                  <a:lnTo>
                    <a:pt x="55" y="27"/>
                  </a:lnTo>
                  <a:lnTo>
                    <a:pt x="61" y="36"/>
                  </a:lnTo>
                  <a:lnTo>
                    <a:pt x="55" y="41"/>
                  </a:lnTo>
                  <a:lnTo>
                    <a:pt x="47" y="41"/>
                  </a:lnTo>
                  <a:lnTo>
                    <a:pt x="41" y="45"/>
                  </a:lnTo>
                  <a:lnTo>
                    <a:pt x="41" y="53"/>
                  </a:lnTo>
                  <a:lnTo>
                    <a:pt x="35" y="60"/>
                  </a:lnTo>
                  <a:lnTo>
                    <a:pt x="34" y="74"/>
                  </a:lnTo>
                  <a:lnTo>
                    <a:pt x="30" y="81"/>
                  </a:lnTo>
                  <a:lnTo>
                    <a:pt x="21" y="76"/>
                  </a:lnTo>
                  <a:lnTo>
                    <a:pt x="17" y="70"/>
                  </a:lnTo>
                  <a:lnTo>
                    <a:pt x="16" y="76"/>
                  </a:lnTo>
                  <a:lnTo>
                    <a:pt x="13" y="76"/>
                  </a:lnTo>
                  <a:lnTo>
                    <a:pt x="7" y="72"/>
                  </a:lnTo>
                  <a:lnTo>
                    <a:pt x="7" y="64"/>
                  </a:lnTo>
                  <a:lnTo>
                    <a:pt x="3" y="57"/>
                  </a:lnTo>
                  <a:lnTo>
                    <a:pt x="0" y="49"/>
                  </a:lnTo>
                  <a:lnTo>
                    <a:pt x="0" y="41"/>
                  </a:lnTo>
                  <a:lnTo>
                    <a:pt x="8" y="37"/>
                  </a:lnTo>
                  <a:lnTo>
                    <a:pt x="8" y="29"/>
                  </a:lnTo>
                  <a:lnTo>
                    <a:pt x="13" y="22"/>
                  </a:lnTo>
                  <a:lnTo>
                    <a:pt x="21" y="21"/>
                  </a:lnTo>
                  <a:lnTo>
                    <a:pt x="27" y="17"/>
                  </a:lnTo>
                  <a:lnTo>
                    <a:pt x="35" y="17"/>
                  </a:lnTo>
                  <a:lnTo>
                    <a:pt x="40" y="10"/>
                  </a:lnTo>
                  <a:lnTo>
                    <a:pt x="40" y="3"/>
                  </a:lnTo>
                  <a:lnTo>
                    <a:pt x="46" y="0"/>
                  </a:lnTo>
                  <a:close/>
                </a:path>
              </a:pathLst>
            </a:custGeom>
            <a:solidFill>
              <a:srgbClr val="FFCC00"/>
            </a:solidFill>
            <a:ln w="9525">
              <a:noFill/>
              <a:round/>
              <a:headEnd/>
              <a:tailEnd/>
            </a:ln>
          </p:spPr>
          <p:txBody>
            <a:bodyPr/>
            <a:lstStyle/>
            <a:p>
              <a:endParaRPr lang="en-US"/>
            </a:p>
          </p:txBody>
        </p:sp>
        <p:sp>
          <p:nvSpPr>
            <p:cNvPr id="44101" name="Freeform 79"/>
            <p:cNvSpPr>
              <a:spLocks/>
            </p:cNvSpPr>
            <p:nvPr/>
          </p:nvSpPr>
          <p:spPr bwMode="auto">
            <a:xfrm>
              <a:off x="5458" y="1878"/>
              <a:ext cx="59" cy="123"/>
            </a:xfrm>
            <a:custGeom>
              <a:avLst/>
              <a:gdLst>
                <a:gd name="T0" fmla="*/ 4 w 64"/>
                <a:gd name="T1" fmla="*/ 12 h 123"/>
                <a:gd name="T2" fmla="*/ 6 w 64"/>
                <a:gd name="T3" fmla="*/ 12 h 123"/>
                <a:gd name="T4" fmla="*/ 6 w 64"/>
                <a:gd name="T5" fmla="*/ 6 h 123"/>
                <a:gd name="T6" fmla="*/ 6 w 64"/>
                <a:gd name="T7" fmla="*/ 1 h 123"/>
                <a:gd name="T8" fmla="*/ 6 w 64"/>
                <a:gd name="T9" fmla="*/ 0 h 123"/>
                <a:gd name="T10" fmla="*/ 6 w 64"/>
                <a:gd name="T11" fmla="*/ 5 h 123"/>
                <a:gd name="T12" fmla="*/ 6 w 64"/>
                <a:gd name="T13" fmla="*/ 14 h 123"/>
                <a:gd name="T14" fmla="*/ 6 w 64"/>
                <a:gd name="T15" fmla="*/ 17 h 123"/>
                <a:gd name="T16" fmla="*/ 6 w 64"/>
                <a:gd name="T17" fmla="*/ 20 h 123"/>
                <a:gd name="T18" fmla="*/ 6 w 64"/>
                <a:gd name="T19" fmla="*/ 29 h 123"/>
                <a:gd name="T20" fmla="*/ 6 w 64"/>
                <a:gd name="T21" fmla="*/ 39 h 123"/>
                <a:gd name="T22" fmla="*/ 6 w 64"/>
                <a:gd name="T23" fmla="*/ 49 h 123"/>
                <a:gd name="T24" fmla="*/ 6 w 64"/>
                <a:gd name="T25" fmla="*/ 63 h 123"/>
                <a:gd name="T26" fmla="*/ 6 w 64"/>
                <a:gd name="T27" fmla="*/ 71 h 123"/>
                <a:gd name="T28" fmla="*/ 6 w 64"/>
                <a:gd name="T29" fmla="*/ 79 h 123"/>
                <a:gd name="T30" fmla="*/ 6 w 64"/>
                <a:gd name="T31" fmla="*/ 81 h 123"/>
                <a:gd name="T32" fmla="*/ 6 w 64"/>
                <a:gd name="T33" fmla="*/ 99 h 123"/>
                <a:gd name="T34" fmla="*/ 6 w 64"/>
                <a:gd name="T35" fmla="*/ 106 h 123"/>
                <a:gd name="T36" fmla="*/ 6 w 64"/>
                <a:gd name="T37" fmla="*/ 116 h 123"/>
                <a:gd name="T38" fmla="*/ 6 w 64"/>
                <a:gd name="T39" fmla="*/ 123 h 123"/>
                <a:gd name="T40" fmla="*/ 6 w 64"/>
                <a:gd name="T41" fmla="*/ 123 h 123"/>
                <a:gd name="T42" fmla="*/ 6 w 64"/>
                <a:gd name="T43" fmla="*/ 119 h 123"/>
                <a:gd name="T44" fmla="*/ 6 w 64"/>
                <a:gd name="T45" fmla="*/ 119 h 123"/>
                <a:gd name="T46" fmla="*/ 6 w 64"/>
                <a:gd name="T47" fmla="*/ 114 h 123"/>
                <a:gd name="T48" fmla="*/ 6 w 64"/>
                <a:gd name="T49" fmla="*/ 104 h 123"/>
                <a:gd name="T50" fmla="*/ 6 w 64"/>
                <a:gd name="T51" fmla="*/ 91 h 123"/>
                <a:gd name="T52" fmla="*/ 6 w 64"/>
                <a:gd name="T53" fmla="*/ 81 h 123"/>
                <a:gd name="T54" fmla="*/ 6 w 64"/>
                <a:gd name="T55" fmla="*/ 73 h 123"/>
                <a:gd name="T56" fmla="*/ 6 w 64"/>
                <a:gd name="T57" fmla="*/ 65 h 123"/>
                <a:gd name="T58" fmla="*/ 5 w 64"/>
                <a:gd name="T59" fmla="*/ 60 h 123"/>
                <a:gd name="T60" fmla="*/ 6 w 64"/>
                <a:gd name="T61" fmla="*/ 51 h 123"/>
                <a:gd name="T62" fmla="*/ 4 w 64"/>
                <a:gd name="T63" fmla="*/ 43 h 123"/>
                <a:gd name="T64" fmla="*/ 6 w 64"/>
                <a:gd name="T65" fmla="*/ 37 h 123"/>
                <a:gd name="T66" fmla="*/ 0 w 64"/>
                <a:gd name="T67" fmla="*/ 28 h 123"/>
                <a:gd name="T68" fmla="*/ 1 w 64"/>
                <a:gd name="T69" fmla="*/ 22 h 123"/>
                <a:gd name="T70" fmla="*/ 4 w 64"/>
                <a:gd name="T71" fmla="*/ 12 h 1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
                <a:gd name="T109" fmla="*/ 0 h 123"/>
                <a:gd name="T110" fmla="*/ 64 w 64"/>
                <a:gd name="T111" fmla="*/ 123 h 1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 h="123">
                  <a:moveTo>
                    <a:pt x="4" y="12"/>
                  </a:moveTo>
                  <a:lnTo>
                    <a:pt x="12" y="12"/>
                  </a:lnTo>
                  <a:lnTo>
                    <a:pt x="17" y="6"/>
                  </a:lnTo>
                  <a:lnTo>
                    <a:pt x="21" y="1"/>
                  </a:lnTo>
                  <a:lnTo>
                    <a:pt x="26" y="0"/>
                  </a:lnTo>
                  <a:lnTo>
                    <a:pt x="34" y="5"/>
                  </a:lnTo>
                  <a:lnTo>
                    <a:pt x="37" y="14"/>
                  </a:lnTo>
                  <a:lnTo>
                    <a:pt x="45" y="17"/>
                  </a:lnTo>
                  <a:lnTo>
                    <a:pt x="53" y="20"/>
                  </a:lnTo>
                  <a:lnTo>
                    <a:pt x="60" y="29"/>
                  </a:lnTo>
                  <a:lnTo>
                    <a:pt x="64" y="39"/>
                  </a:lnTo>
                  <a:lnTo>
                    <a:pt x="64" y="49"/>
                  </a:lnTo>
                  <a:lnTo>
                    <a:pt x="62" y="63"/>
                  </a:lnTo>
                  <a:lnTo>
                    <a:pt x="60" y="71"/>
                  </a:lnTo>
                  <a:lnTo>
                    <a:pt x="57" y="79"/>
                  </a:lnTo>
                  <a:lnTo>
                    <a:pt x="51" y="81"/>
                  </a:lnTo>
                  <a:lnTo>
                    <a:pt x="49" y="99"/>
                  </a:lnTo>
                  <a:lnTo>
                    <a:pt x="52" y="106"/>
                  </a:lnTo>
                  <a:lnTo>
                    <a:pt x="54" y="116"/>
                  </a:lnTo>
                  <a:lnTo>
                    <a:pt x="54" y="123"/>
                  </a:lnTo>
                  <a:lnTo>
                    <a:pt x="44" y="123"/>
                  </a:lnTo>
                  <a:lnTo>
                    <a:pt x="40" y="119"/>
                  </a:lnTo>
                  <a:lnTo>
                    <a:pt x="31" y="119"/>
                  </a:lnTo>
                  <a:lnTo>
                    <a:pt x="24" y="114"/>
                  </a:lnTo>
                  <a:lnTo>
                    <a:pt x="22" y="104"/>
                  </a:lnTo>
                  <a:lnTo>
                    <a:pt x="17" y="91"/>
                  </a:lnTo>
                  <a:lnTo>
                    <a:pt x="13" y="81"/>
                  </a:lnTo>
                  <a:lnTo>
                    <a:pt x="14" y="73"/>
                  </a:lnTo>
                  <a:lnTo>
                    <a:pt x="12" y="65"/>
                  </a:lnTo>
                  <a:lnTo>
                    <a:pt x="5" y="60"/>
                  </a:lnTo>
                  <a:lnTo>
                    <a:pt x="8" y="51"/>
                  </a:lnTo>
                  <a:lnTo>
                    <a:pt x="4" y="43"/>
                  </a:lnTo>
                  <a:lnTo>
                    <a:pt x="7" y="37"/>
                  </a:lnTo>
                  <a:lnTo>
                    <a:pt x="0" y="28"/>
                  </a:lnTo>
                  <a:lnTo>
                    <a:pt x="1" y="22"/>
                  </a:lnTo>
                  <a:lnTo>
                    <a:pt x="4" y="12"/>
                  </a:lnTo>
                  <a:close/>
                </a:path>
              </a:pathLst>
            </a:custGeom>
            <a:solidFill>
              <a:srgbClr val="FFCC00"/>
            </a:solidFill>
            <a:ln w="9525">
              <a:noFill/>
              <a:round/>
              <a:headEnd/>
              <a:tailEnd/>
            </a:ln>
          </p:spPr>
          <p:txBody>
            <a:bodyPr/>
            <a:lstStyle/>
            <a:p>
              <a:endParaRPr lang="en-US"/>
            </a:p>
          </p:txBody>
        </p:sp>
        <p:sp>
          <p:nvSpPr>
            <p:cNvPr id="44102" name="Freeform 80"/>
            <p:cNvSpPr>
              <a:spLocks/>
            </p:cNvSpPr>
            <p:nvPr/>
          </p:nvSpPr>
          <p:spPr bwMode="auto">
            <a:xfrm>
              <a:off x="5336" y="1785"/>
              <a:ext cx="144" cy="62"/>
            </a:xfrm>
            <a:custGeom>
              <a:avLst/>
              <a:gdLst>
                <a:gd name="T0" fmla="*/ 3 w 156"/>
                <a:gd name="T1" fmla="*/ 51 h 62"/>
                <a:gd name="T2" fmla="*/ 2 w 156"/>
                <a:gd name="T3" fmla="*/ 45 h 62"/>
                <a:gd name="T4" fmla="*/ 0 w 156"/>
                <a:gd name="T5" fmla="*/ 36 h 62"/>
                <a:gd name="T6" fmla="*/ 5 w 156"/>
                <a:gd name="T7" fmla="*/ 29 h 62"/>
                <a:gd name="T8" fmla="*/ 6 w 156"/>
                <a:gd name="T9" fmla="*/ 24 h 62"/>
                <a:gd name="T10" fmla="*/ 6 w 156"/>
                <a:gd name="T11" fmla="*/ 23 h 62"/>
                <a:gd name="T12" fmla="*/ 6 w 156"/>
                <a:gd name="T13" fmla="*/ 20 h 62"/>
                <a:gd name="T14" fmla="*/ 6 w 156"/>
                <a:gd name="T15" fmla="*/ 10 h 62"/>
                <a:gd name="T16" fmla="*/ 6 w 156"/>
                <a:gd name="T17" fmla="*/ 3 h 62"/>
                <a:gd name="T18" fmla="*/ 6 w 156"/>
                <a:gd name="T19" fmla="*/ 10 h 62"/>
                <a:gd name="T20" fmla="*/ 6 w 156"/>
                <a:gd name="T21" fmla="*/ 11 h 62"/>
                <a:gd name="T22" fmla="*/ 6 w 156"/>
                <a:gd name="T23" fmla="*/ 11 h 62"/>
                <a:gd name="T24" fmla="*/ 6 w 156"/>
                <a:gd name="T25" fmla="*/ 11 h 62"/>
                <a:gd name="T26" fmla="*/ 6 w 156"/>
                <a:gd name="T27" fmla="*/ 14 h 62"/>
                <a:gd name="T28" fmla="*/ 6 w 156"/>
                <a:gd name="T29" fmla="*/ 16 h 62"/>
                <a:gd name="T30" fmla="*/ 6 w 156"/>
                <a:gd name="T31" fmla="*/ 10 h 62"/>
                <a:gd name="T32" fmla="*/ 7 w 156"/>
                <a:gd name="T33" fmla="*/ 2 h 62"/>
                <a:gd name="T34" fmla="*/ 8 w 156"/>
                <a:gd name="T35" fmla="*/ 3 h 62"/>
                <a:gd name="T36" fmla="*/ 9 w 156"/>
                <a:gd name="T37" fmla="*/ 0 h 62"/>
                <a:gd name="T38" fmla="*/ 10 w 156"/>
                <a:gd name="T39" fmla="*/ 7 h 62"/>
                <a:gd name="T40" fmla="*/ 9 w 156"/>
                <a:gd name="T41" fmla="*/ 21 h 62"/>
                <a:gd name="T42" fmla="*/ 10 w 156"/>
                <a:gd name="T43" fmla="*/ 20 h 62"/>
                <a:gd name="T44" fmla="*/ 10 w 156"/>
                <a:gd name="T45" fmla="*/ 13 h 62"/>
                <a:gd name="T46" fmla="*/ 11 w 156"/>
                <a:gd name="T47" fmla="*/ 19 h 62"/>
                <a:gd name="T48" fmla="*/ 11 w 156"/>
                <a:gd name="T49" fmla="*/ 29 h 62"/>
                <a:gd name="T50" fmla="*/ 12 w 156"/>
                <a:gd name="T51" fmla="*/ 44 h 62"/>
                <a:gd name="T52" fmla="*/ 12 w 156"/>
                <a:gd name="T53" fmla="*/ 50 h 62"/>
                <a:gd name="T54" fmla="*/ 11 w 156"/>
                <a:gd name="T55" fmla="*/ 58 h 62"/>
                <a:gd name="T56" fmla="*/ 11 w 156"/>
                <a:gd name="T57" fmla="*/ 62 h 62"/>
                <a:gd name="T58" fmla="*/ 8 w 156"/>
                <a:gd name="T59" fmla="*/ 53 h 62"/>
                <a:gd name="T60" fmla="*/ 8 w 156"/>
                <a:gd name="T61" fmla="*/ 53 h 62"/>
                <a:gd name="T62" fmla="*/ 6 w 156"/>
                <a:gd name="T63" fmla="*/ 53 h 62"/>
                <a:gd name="T64" fmla="*/ 6 w 156"/>
                <a:gd name="T65" fmla="*/ 55 h 62"/>
                <a:gd name="T66" fmla="*/ 6 w 156"/>
                <a:gd name="T67" fmla="*/ 53 h 62"/>
                <a:gd name="T68" fmla="*/ 6 w 156"/>
                <a:gd name="T69" fmla="*/ 54 h 62"/>
                <a:gd name="T70" fmla="*/ 6 w 156"/>
                <a:gd name="T71" fmla="*/ 57 h 62"/>
                <a:gd name="T72" fmla="*/ 6 w 156"/>
                <a:gd name="T73" fmla="*/ 54 h 62"/>
                <a:gd name="T74" fmla="*/ 6 w 156"/>
                <a:gd name="T75" fmla="*/ 51 h 62"/>
                <a:gd name="T76" fmla="*/ 3 w 156"/>
                <a:gd name="T77" fmla="*/ 51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6"/>
                <a:gd name="T118" fmla="*/ 0 h 62"/>
                <a:gd name="T119" fmla="*/ 156 w 156"/>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6" h="62">
                  <a:moveTo>
                    <a:pt x="3" y="51"/>
                  </a:moveTo>
                  <a:lnTo>
                    <a:pt x="2" y="45"/>
                  </a:lnTo>
                  <a:lnTo>
                    <a:pt x="0" y="36"/>
                  </a:lnTo>
                  <a:lnTo>
                    <a:pt x="5" y="29"/>
                  </a:lnTo>
                  <a:lnTo>
                    <a:pt x="9" y="24"/>
                  </a:lnTo>
                  <a:lnTo>
                    <a:pt x="15" y="23"/>
                  </a:lnTo>
                  <a:lnTo>
                    <a:pt x="19" y="20"/>
                  </a:lnTo>
                  <a:lnTo>
                    <a:pt x="19" y="10"/>
                  </a:lnTo>
                  <a:lnTo>
                    <a:pt x="23" y="3"/>
                  </a:lnTo>
                  <a:lnTo>
                    <a:pt x="31" y="10"/>
                  </a:lnTo>
                  <a:lnTo>
                    <a:pt x="45" y="11"/>
                  </a:lnTo>
                  <a:lnTo>
                    <a:pt x="56" y="11"/>
                  </a:lnTo>
                  <a:lnTo>
                    <a:pt x="74" y="11"/>
                  </a:lnTo>
                  <a:lnTo>
                    <a:pt x="78" y="14"/>
                  </a:lnTo>
                  <a:lnTo>
                    <a:pt x="90" y="16"/>
                  </a:lnTo>
                  <a:lnTo>
                    <a:pt x="98" y="10"/>
                  </a:lnTo>
                  <a:lnTo>
                    <a:pt x="109" y="2"/>
                  </a:lnTo>
                  <a:lnTo>
                    <a:pt x="120" y="3"/>
                  </a:lnTo>
                  <a:lnTo>
                    <a:pt x="131" y="0"/>
                  </a:lnTo>
                  <a:lnTo>
                    <a:pt x="132" y="7"/>
                  </a:lnTo>
                  <a:lnTo>
                    <a:pt x="131" y="21"/>
                  </a:lnTo>
                  <a:lnTo>
                    <a:pt x="136" y="20"/>
                  </a:lnTo>
                  <a:lnTo>
                    <a:pt x="140" y="13"/>
                  </a:lnTo>
                  <a:lnTo>
                    <a:pt x="149" y="19"/>
                  </a:lnTo>
                  <a:lnTo>
                    <a:pt x="151" y="29"/>
                  </a:lnTo>
                  <a:lnTo>
                    <a:pt x="156" y="44"/>
                  </a:lnTo>
                  <a:lnTo>
                    <a:pt x="156" y="50"/>
                  </a:lnTo>
                  <a:lnTo>
                    <a:pt x="150" y="58"/>
                  </a:lnTo>
                  <a:lnTo>
                    <a:pt x="143" y="62"/>
                  </a:lnTo>
                  <a:lnTo>
                    <a:pt x="121" y="53"/>
                  </a:lnTo>
                  <a:lnTo>
                    <a:pt x="113" y="53"/>
                  </a:lnTo>
                  <a:lnTo>
                    <a:pt x="96" y="53"/>
                  </a:lnTo>
                  <a:lnTo>
                    <a:pt x="83" y="55"/>
                  </a:lnTo>
                  <a:lnTo>
                    <a:pt x="61" y="53"/>
                  </a:lnTo>
                  <a:lnTo>
                    <a:pt x="40" y="54"/>
                  </a:lnTo>
                  <a:lnTo>
                    <a:pt x="31" y="57"/>
                  </a:lnTo>
                  <a:lnTo>
                    <a:pt x="17" y="54"/>
                  </a:lnTo>
                  <a:lnTo>
                    <a:pt x="7" y="51"/>
                  </a:lnTo>
                  <a:lnTo>
                    <a:pt x="3" y="51"/>
                  </a:lnTo>
                  <a:close/>
                </a:path>
              </a:pathLst>
            </a:custGeom>
            <a:solidFill>
              <a:srgbClr val="FFCC00"/>
            </a:solidFill>
            <a:ln w="9525">
              <a:noFill/>
              <a:round/>
              <a:headEnd/>
              <a:tailEnd/>
            </a:ln>
          </p:spPr>
          <p:txBody>
            <a:bodyPr/>
            <a:lstStyle/>
            <a:p>
              <a:endParaRPr lang="en-US"/>
            </a:p>
          </p:txBody>
        </p:sp>
        <p:sp>
          <p:nvSpPr>
            <p:cNvPr id="44103" name="Freeform 81"/>
            <p:cNvSpPr>
              <a:spLocks/>
            </p:cNvSpPr>
            <p:nvPr/>
          </p:nvSpPr>
          <p:spPr bwMode="auto">
            <a:xfrm>
              <a:off x="5487" y="1782"/>
              <a:ext cx="86" cy="124"/>
            </a:xfrm>
            <a:custGeom>
              <a:avLst/>
              <a:gdLst>
                <a:gd name="T0" fmla="*/ 6 w 93"/>
                <a:gd name="T1" fmla="*/ 102 h 124"/>
                <a:gd name="T2" fmla="*/ 6 w 93"/>
                <a:gd name="T3" fmla="*/ 94 h 124"/>
                <a:gd name="T4" fmla="*/ 4 w 93"/>
                <a:gd name="T5" fmla="*/ 87 h 124"/>
                <a:gd name="T6" fmla="*/ 1 w 93"/>
                <a:gd name="T7" fmla="*/ 80 h 124"/>
                <a:gd name="T8" fmla="*/ 0 w 93"/>
                <a:gd name="T9" fmla="*/ 70 h 124"/>
                <a:gd name="T10" fmla="*/ 6 w 93"/>
                <a:gd name="T11" fmla="*/ 60 h 124"/>
                <a:gd name="T12" fmla="*/ 6 w 93"/>
                <a:gd name="T13" fmla="*/ 49 h 124"/>
                <a:gd name="T14" fmla="*/ 6 w 93"/>
                <a:gd name="T15" fmla="*/ 39 h 124"/>
                <a:gd name="T16" fmla="*/ 6 w 93"/>
                <a:gd name="T17" fmla="*/ 39 h 124"/>
                <a:gd name="T18" fmla="*/ 6 w 93"/>
                <a:gd name="T19" fmla="*/ 37 h 124"/>
                <a:gd name="T20" fmla="*/ 6 w 93"/>
                <a:gd name="T21" fmla="*/ 26 h 124"/>
                <a:gd name="T22" fmla="*/ 6 w 93"/>
                <a:gd name="T23" fmla="*/ 26 h 124"/>
                <a:gd name="T24" fmla="*/ 6 w 93"/>
                <a:gd name="T25" fmla="*/ 26 h 124"/>
                <a:gd name="T26" fmla="*/ 6 w 93"/>
                <a:gd name="T27" fmla="*/ 16 h 124"/>
                <a:gd name="T28" fmla="*/ 6 w 93"/>
                <a:gd name="T29" fmla="*/ 12 h 124"/>
                <a:gd name="T30" fmla="*/ 6 w 93"/>
                <a:gd name="T31" fmla="*/ 0 h 124"/>
                <a:gd name="T32" fmla="*/ 6 w 93"/>
                <a:gd name="T33" fmla="*/ 0 h 124"/>
                <a:gd name="T34" fmla="*/ 6 w 93"/>
                <a:gd name="T35" fmla="*/ 13 h 124"/>
                <a:gd name="T36" fmla="*/ 6 w 93"/>
                <a:gd name="T37" fmla="*/ 26 h 124"/>
                <a:gd name="T38" fmla="*/ 6 w 93"/>
                <a:gd name="T39" fmla="*/ 35 h 124"/>
                <a:gd name="T40" fmla="*/ 6 w 93"/>
                <a:gd name="T41" fmla="*/ 41 h 124"/>
                <a:gd name="T42" fmla="*/ 6 w 93"/>
                <a:gd name="T43" fmla="*/ 51 h 124"/>
                <a:gd name="T44" fmla="*/ 6 w 93"/>
                <a:gd name="T45" fmla="*/ 60 h 124"/>
                <a:gd name="T46" fmla="*/ 6 w 93"/>
                <a:gd name="T47" fmla="*/ 70 h 124"/>
                <a:gd name="T48" fmla="*/ 6 w 93"/>
                <a:gd name="T49" fmla="*/ 79 h 124"/>
                <a:gd name="T50" fmla="*/ 6 w 93"/>
                <a:gd name="T51" fmla="*/ 87 h 124"/>
                <a:gd name="T52" fmla="*/ 6 w 93"/>
                <a:gd name="T53" fmla="*/ 97 h 124"/>
                <a:gd name="T54" fmla="*/ 6 w 93"/>
                <a:gd name="T55" fmla="*/ 113 h 124"/>
                <a:gd name="T56" fmla="*/ 6 w 93"/>
                <a:gd name="T57" fmla="*/ 116 h 124"/>
                <a:gd name="T58" fmla="*/ 6 w 93"/>
                <a:gd name="T59" fmla="*/ 124 h 124"/>
                <a:gd name="T60" fmla="*/ 6 w 93"/>
                <a:gd name="T61" fmla="*/ 115 h 124"/>
                <a:gd name="T62" fmla="*/ 6 w 93"/>
                <a:gd name="T63" fmla="*/ 117 h 124"/>
                <a:gd name="T64" fmla="*/ 6 w 93"/>
                <a:gd name="T65" fmla="*/ 115 h 124"/>
                <a:gd name="T66" fmla="*/ 6 w 93"/>
                <a:gd name="T67" fmla="*/ 121 h 124"/>
                <a:gd name="T68" fmla="*/ 6 w 93"/>
                <a:gd name="T69" fmla="*/ 118 h 124"/>
                <a:gd name="T70" fmla="*/ 6 w 93"/>
                <a:gd name="T71" fmla="*/ 112 h 124"/>
                <a:gd name="T72" fmla="*/ 6 w 93"/>
                <a:gd name="T73" fmla="*/ 110 h 124"/>
                <a:gd name="T74" fmla="*/ 6 w 93"/>
                <a:gd name="T75" fmla="*/ 102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24"/>
                <a:gd name="T116" fmla="*/ 93 w 93"/>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24">
                  <a:moveTo>
                    <a:pt x="6" y="102"/>
                  </a:moveTo>
                  <a:lnTo>
                    <a:pt x="7" y="94"/>
                  </a:lnTo>
                  <a:lnTo>
                    <a:pt x="4" y="87"/>
                  </a:lnTo>
                  <a:lnTo>
                    <a:pt x="1" y="80"/>
                  </a:lnTo>
                  <a:lnTo>
                    <a:pt x="0" y="70"/>
                  </a:lnTo>
                  <a:lnTo>
                    <a:pt x="6" y="60"/>
                  </a:lnTo>
                  <a:lnTo>
                    <a:pt x="13" y="49"/>
                  </a:lnTo>
                  <a:lnTo>
                    <a:pt x="25" y="39"/>
                  </a:lnTo>
                  <a:lnTo>
                    <a:pt x="27" y="39"/>
                  </a:lnTo>
                  <a:lnTo>
                    <a:pt x="35" y="37"/>
                  </a:lnTo>
                  <a:lnTo>
                    <a:pt x="37" y="26"/>
                  </a:lnTo>
                  <a:lnTo>
                    <a:pt x="50" y="26"/>
                  </a:lnTo>
                  <a:lnTo>
                    <a:pt x="60" y="26"/>
                  </a:lnTo>
                  <a:lnTo>
                    <a:pt x="62" y="16"/>
                  </a:lnTo>
                  <a:lnTo>
                    <a:pt x="71" y="12"/>
                  </a:lnTo>
                  <a:lnTo>
                    <a:pt x="77" y="0"/>
                  </a:lnTo>
                  <a:lnTo>
                    <a:pt x="87" y="0"/>
                  </a:lnTo>
                  <a:lnTo>
                    <a:pt x="88" y="13"/>
                  </a:lnTo>
                  <a:lnTo>
                    <a:pt x="87" y="26"/>
                  </a:lnTo>
                  <a:lnTo>
                    <a:pt x="82" y="35"/>
                  </a:lnTo>
                  <a:lnTo>
                    <a:pt x="85" y="41"/>
                  </a:lnTo>
                  <a:lnTo>
                    <a:pt x="93" y="51"/>
                  </a:lnTo>
                  <a:lnTo>
                    <a:pt x="88" y="60"/>
                  </a:lnTo>
                  <a:lnTo>
                    <a:pt x="83" y="70"/>
                  </a:lnTo>
                  <a:lnTo>
                    <a:pt x="78" y="79"/>
                  </a:lnTo>
                  <a:lnTo>
                    <a:pt x="78" y="87"/>
                  </a:lnTo>
                  <a:lnTo>
                    <a:pt x="77" y="97"/>
                  </a:lnTo>
                  <a:lnTo>
                    <a:pt x="73" y="113"/>
                  </a:lnTo>
                  <a:lnTo>
                    <a:pt x="64" y="116"/>
                  </a:lnTo>
                  <a:lnTo>
                    <a:pt x="67" y="124"/>
                  </a:lnTo>
                  <a:lnTo>
                    <a:pt x="50" y="115"/>
                  </a:lnTo>
                  <a:lnTo>
                    <a:pt x="44" y="117"/>
                  </a:lnTo>
                  <a:lnTo>
                    <a:pt x="30" y="115"/>
                  </a:lnTo>
                  <a:lnTo>
                    <a:pt x="33" y="121"/>
                  </a:lnTo>
                  <a:lnTo>
                    <a:pt x="25" y="118"/>
                  </a:lnTo>
                  <a:lnTo>
                    <a:pt x="16" y="112"/>
                  </a:lnTo>
                  <a:lnTo>
                    <a:pt x="8" y="110"/>
                  </a:lnTo>
                  <a:lnTo>
                    <a:pt x="6" y="102"/>
                  </a:lnTo>
                  <a:close/>
                </a:path>
              </a:pathLst>
            </a:custGeom>
            <a:solidFill>
              <a:srgbClr val="FFCC00"/>
            </a:solidFill>
            <a:ln w="9525">
              <a:noFill/>
              <a:round/>
              <a:headEnd/>
              <a:tailEnd/>
            </a:ln>
          </p:spPr>
          <p:txBody>
            <a:bodyPr/>
            <a:lstStyle/>
            <a:p>
              <a:endParaRPr lang="en-US"/>
            </a:p>
          </p:txBody>
        </p:sp>
        <p:sp>
          <p:nvSpPr>
            <p:cNvPr id="44104" name="Freeform 82"/>
            <p:cNvSpPr>
              <a:spLocks/>
            </p:cNvSpPr>
            <p:nvPr/>
          </p:nvSpPr>
          <p:spPr bwMode="auto">
            <a:xfrm>
              <a:off x="5507" y="1725"/>
              <a:ext cx="79" cy="98"/>
            </a:xfrm>
            <a:custGeom>
              <a:avLst/>
              <a:gdLst>
                <a:gd name="T0" fmla="*/ 1 w 85"/>
                <a:gd name="T1" fmla="*/ 97 h 98"/>
                <a:gd name="T2" fmla="*/ 7 w 85"/>
                <a:gd name="T3" fmla="*/ 98 h 98"/>
                <a:gd name="T4" fmla="*/ 7 w 85"/>
                <a:gd name="T5" fmla="*/ 85 h 98"/>
                <a:gd name="T6" fmla="*/ 7 w 85"/>
                <a:gd name="T7" fmla="*/ 85 h 98"/>
                <a:gd name="T8" fmla="*/ 7 w 85"/>
                <a:gd name="T9" fmla="*/ 85 h 98"/>
                <a:gd name="T10" fmla="*/ 7 w 85"/>
                <a:gd name="T11" fmla="*/ 73 h 98"/>
                <a:gd name="T12" fmla="*/ 7 w 85"/>
                <a:gd name="T13" fmla="*/ 70 h 98"/>
                <a:gd name="T14" fmla="*/ 7 w 85"/>
                <a:gd name="T15" fmla="*/ 60 h 98"/>
                <a:gd name="T16" fmla="*/ 7 w 85"/>
                <a:gd name="T17" fmla="*/ 60 h 98"/>
                <a:gd name="T18" fmla="*/ 7 w 85"/>
                <a:gd name="T19" fmla="*/ 68 h 98"/>
                <a:gd name="T20" fmla="*/ 7 w 85"/>
                <a:gd name="T21" fmla="*/ 64 h 98"/>
                <a:gd name="T22" fmla="*/ 7 w 85"/>
                <a:gd name="T23" fmla="*/ 56 h 98"/>
                <a:gd name="T24" fmla="*/ 7 w 85"/>
                <a:gd name="T25" fmla="*/ 48 h 98"/>
                <a:gd name="T26" fmla="*/ 7 w 85"/>
                <a:gd name="T27" fmla="*/ 39 h 98"/>
                <a:gd name="T28" fmla="*/ 7 w 85"/>
                <a:gd name="T29" fmla="*/ 24 h 98"/>
                <a:gd name="T30" fmla="*/ 7 w 85"/>
                <a:gd name="T31" fmla="*/ 17 h 98"/>
                <a:gd name="T32" fmla="*/ 7 w 85"/>
                <a:gd name="T33" fmla="*/ 11 h 98"/>
                <a:gd name="T34" fmla="*/ 7 w 85"/>
                <a:gd name="T35" fmla="*/ 0 h 98"/>
                <a:gd name="T36" fmla="*/ 7 w 85"/>
                <a:gd name="T37" fmla="*/ 1 h 98"/>
                <a:gd name="T38" fmla="*/ 7 w 85"/>
                <a:gd name="T39" fmla="*/ 2 h 98"/>
                <a:gd name="T40" fmla="*/ 7 w 85"/>
                <a:gd name="T41" fmla="*/ 9 h 98"/>
                <a:gd name="T42" fmla="*/ 7 w 85"/>
                <a:gd name="T43" fmla="*/ 18 h 98"/>
                <a:gd name="T44" fmla="*/ 7 w 85"/>
                <a:gd name="T45" fmla="*/ 26 h 98"/>
                <a:gd name="T46" fmla="*/ 7 w 85"/>
                <a:gd name="T47" fmla="*/ 36 h 98"/>
                <a:gd name="T48" fmla="*/ 7 w 85"/>
                <a:gd name="T49" fmla="*/ 43 h 98"/>
                <a:gd name="T50" fmla="*/ 7 w 85"/>
                <a:gd name="T51" fmla="*/ 53 h 98"/>
                <a:gd name="T52" fmla="*/ 7 w 85"/>
                <a:gd name="T53" fmla="*/ 60 h 98"/>
                <a:gd name="T54" fmla="*/ 7 w 85"/>
                <a:gd name="T55" fmla="*/ 68 h 98"/>
                <a:gd name="T56" fmla="*/ 7 w 85"/>
                <a:gd name="T57" fmla="*/ 63 h 98"/>
                <a:gd name="T58" fmla="*/ 3 w 85"/>
                <a:gd name="T59" fmla="*/ 68 h 98"/>
                <a:gd name="T60" fmla="*/ 3 w 85"/>
                <a:gd name="T61" fmla="*/ 76 h 98"/>
                <a:gd name="T62" fmla="*/ 0 w 85"/>
                <a:gd name="T63" fmla="*/ 83 h 98"/>
                <a:gd name="T64" fmla="*/ 2 w 85"/>
                <a:gd name="T65" fmla="*/ 90 h 98"/>
                <a:gd name="T66" fmla="*/ 1 w 85"/>
                <a:gd name="T67" fmla="*/ 97 h 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5"/>
                <a:gd name="T103" fmla="*/ 0 h 98"/>
                <a:gd name="T104" fmla="*/ 85 w 85"/>
                <a:gd name="T105" fmla="*/ 98 h 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5" h="98">
                  <a:moveTo>
                    <a:pt x="1" y="97"/>
                  </a:moveTo>
                  <a:lnTo>
                    <a:pt x="10" y="98"/>
                  </a:lnTo>
                  <a:lnTo>
                    <a:pt x="17" y="85"/>
                  </a:lnTo>
                  <a:lnTo>
                    <a:pt x="31" y="85"/>
                  </a:lnTo>
                  <a:lnTo>
                    <a:pt x="40" y="85"/>
                  </a:lnTo>
                  <a:lnTo>
                    <a:pt x="40" y="73"/>
                  </a:lnTo>
                  <a:lnTo>
                    <a:pt x="47" y="70"/>
                  </a:lnTo>
                  <a:lnTo>
                    <a:pt x="54" y="60"/>
                  </a:lnTo>
                  <a:lnTo>
                    <a:pt x="62" y="60"/>
                  </a:lnTo>
                  <a:lnTo>
                    <a:pt x="68" y="68"/>
                  </a:lnTo>
                  <a:lnTo>
                    <a:pt x="73" y="64"/>
                  </a:lnTo>
                  <a:lnTo>
                    <a:pt x="76" y="56"/>
                  </a:lnTo>
                  <a:lnTo>
                    <a:pt x="76" y="48"/>
                  </a:lnTo>
                  <a:lnTo>
                    <a:pt x="70" y="39"/>
                  </a:lnTo>
                  <a:lnTo>
                    <a:pt x="73" y="24"/>
                  </a:lnTo>
                  <a:lnTo>
                    <a:pt x="80" y="17"/>
                  </a:lnTo>
                  <a:lnTo>
                    <a:pt x="85" y="11"/>
                  </a:lnTo>
                  <a:lnTo>
                    <a:pt x="82" y="0"/>
                  </a:lnTo>
                  <a:lnTo>
                    <a:pt x="76" y="1"/>
                  </a:lnTo>
                  <a:lnTo>
                    <a:pt x="63" y="2"/>
                  </a:lnTo>
                  <a:lnTo>
                    <a:pt x="56" y="9"/>
                  </a:lnTo>
                  <a:lnTo>
                    <a:pt x="52" y="18"/>
                  </a:lnTo>
                  <a:lnTo>
                    <a:pt x="45" y="26"/>
                  </a:lnTo>
                  <a:lnTo>
                    <a:pt x="38" y="36"/>
                  </a:lnTo>
                  <a:lnTo>
                    <a:pt x="33" y="43"/>
                  </a:lnTo>
                  <a:lnTo>
                    <a:pt x="27" y="53"/>
                  </a:lnTo>
                  <a:lnTo>
                    <a:pt x="18" y="60"/>
                  </a:lnTo>
                  <a:lnTo>
                    <a:pt x="13" y="68"/>
                  </a:lnTo>
                  <a:lnTo>
                    <a:pt x="8" y="63"/>
                  </a:lnTo>
                  <a:lnTo>
                    <a:pt x="3" y="68"/>
                  </a:lnTo>
                  <a:lnTo>
                    <a:pt x="3" y="76"/>
                  </a:lnTo>
                  <a:lnTo>
                    <a:pt x="0" y="83"/>
                  </a:lnTo>
                  <a:lnTo>
                    <a:pt x="2" y="90"/>
                  </a:lnTo>
                  <a:lnTo>
                    <a:pt x="1" y="97"/>
                  </a:lnTo>
                  <a:close/>
                </a:path>
              </a:pathLst>
            </a:custGeom>
            <a:solidFill>
              <a:srgbClr val="FFCC00"/>
            </a:solidFill>
            <a:ln w="9525">
              <a:noFill/>
              <a:round/>
              <a:headEnd/>
              <a:tailEnd/>
            </a:ln>
          </p:spPr>
          <p:txBody>
            <a:bodyPr/>
            <a:lstStyle/>
            <a:p>
              <a:endParaRPr lang="en-US"/>
            </a:p>
          </p:txBody>
        </p:sp>
        <p:sp>
          <p:nvSpPr>
            <p:cNvPr id="44105" name="Freeform 83"/>
            <p:cNvSpPr>
              <a:spLocks/>
            </p:cNvSpPr>
            <p:nvPr/>
          </p:nvSpPr>
          <p:spPr bwMode="auto">
            <a:xfrm>
              <a:off x="5244" y="1725"/>
              <a:ext cx="96" cy="67"/>
            </a:xfrm>
            <a:custGeom>
              <a:avLst/>
              <a:gdLst>
                <a:gd name="T0" fmla="*/ 0 w 104"/>
                <a:gd name="T1" fmla="*/ 0 h 67"/>
                <a:gd name="T2" fmla="*/ 6 w 104"/>
                <a:gd name="T3" fmla="*/ 5 h 67"/>
                <a:gd name="T4" fmla="*/ 6 w 104"/>
                <a:gd name="T5" fmla="*/ 3 h 67"/>
                <a:gd name="T6" fmla="*/ 6 w 104"/>
                <a:gd name="T7" fmla="*/ 3 h 67"/>
                <a:gd name="T8" fmla="*/ 6 w 104"/>
                <a:gd name="T9" fmla="*/ 0 h 67"/>
                <a:gd name="T10" fmla="*/ 6 w 104"/>
                <a:gd name="T11" fmla="*/ 2 h 67"/>
                <a:gd name="T12" fmla="*/ 6 w 104"/>
                <a:gd name="T13" fmla="*/ 10 h 67"/>
                <a:gd name="T14" fmla="*/ 6 w 104"/>
                <a:gd name="T15" fmla="*/ 16 h 67"/>
                <a:gd name="T16" fmla="*/ 6 w 104"/>
                <a:gd name="T17" fmla="*/ 25 h 67"/>
                <a:gd name="T18" fmla="*/ 6 w 104"/>
                <a:gd name="T19" fmla="*/ 25 h 67"/>
                <a:gd name="T20" fmla="*/ 6 w 104"/>
                <a:gd name="T21" fmla="*/ 24 h 67"/>
                <a:gd name="T22" fmla="*/ 6 w 104"/>
                <a:gd name="T23" fmla="*/ 31 h 67"/>
                <a:gd name="T24" fmla="*/ 6 w 104"/>
                <a:gd name="T25" fmla="*/ 39 h 67"/>
                <a:gd name="T26" fmla="*/ 6 w 104"/>
                <a:gd name="T27" fmla="*/ 43 h 67"/>
                <a:gd name="T28" fmla="*/ 7 w 104"/>
                <a:gd name="T29" fmla="*/ 46 h 67"/>
                <a:gd name="T30" fmla="*/ 6 w 104"/>
                <a:gd name="T31" fmla="*/ 54 h 67"/>
                <a:gd name="T32" fmla="*/ 6 w 104"/>
                <a:gd name="T33" fmla="*/ 58 h 67"/>
                <a:gd name="T34" fmla="*/ 6 w 104"/>
                <a:gd name="T35" fmla="*/ 67 h 67"/>
                <a:gd name="T36" fmla="*/ 6 w 104"/>
                <a:gd name="T37" fmla="*/ 67 h 67"/>
                <a:gd name="T38" fmla="*/ 6 w 104"/>
                <a:gd name="T39" fmla="*/ 62 h 67"/>
                <a:gd name="T40" fmla="*/ 6 w 104"/>
                <a:gd name="T41" fmla="*/ 58 h 67"/>
                <a:gd name="T42" fmla="*/ 6 w 104"/>
                <a:gd name="T43" fmla="*/ 51 h 67"/>
                <a:gd name="T44" fmla="*/ 6 w 104"/>
                <a:gd name="T45" fmla="*/ 51 h 67"/>
                <a:gd name="T46" fmla="*/ 6 w 104"/>
                <a:gd name="T47" fmla="*/ 57 h 67"/>
                <a:gd name="T48" fmla="*/ 6 w 104"/>
                <a:gd name="T49" fmla="*/ 49 h 67"/>
                <a:gd name="T50" fmla="*/ 6 w 104"/>
                <a:gd name="T51" fmla="*/ 43 h 67"/>
                <a:gd name="T52" fmla="*/ 6 w 104"/>
                <a:gd name="T53" fmla="*/ 40 h 67"/>
                <a:gd name="T54" fmla="*/ 6 w 104"/>
                <a:gd name="T55" fmla="*/ 35 h 67"/>
                <a:gd name="T56" fmla="*/ 6 w 104"/>
                <a:gd name="T57" fmla="*/ 38 h 67"/>
                <a:gd name="T58" fmla="*/ 6 w 104"/>
                <a:gd name="T59" fmla="*/ 38 h 67"/>
                <a:gd name="T60" fmla="*/ 6 w 104"/>
                <a:gd name="T61" fmla="*/ 33 h 67"/>
                <a:gd name="T62" fmla="*/ 6 w 104"/>
                <a:gd name="T63" fmla="*/ 26 h 67"/>
                <a:gd name="T64" fmla="*/ 6 w 104"/>
                <a:gd name="T65" fmla="*/ 18 h 67"/>
                <a:gd name="T66" fmla="*/ 4 w 104"/>
                <a:gd name="T67" fmla="*/ 12 h 67"/>
                <a:gd name="T68" fmla="*/ 1 w 104"/>
                <a:gd name="T69" fmla="*/ 6 h 67"/>
                <a:gd name="T70" fmla="*/ 0 w 104"/>
                <a:gd name="T71" fmla="*/ 0 h 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67"/>
                <a:gd name="T110" fmla="*/ 104 w 104"/>
                <a:gd name="T111" fmla="*/ 67 h 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67">
                  <a:moveTo>
                    <a:pt x="0" y="0"/>
                  </a:moveTo>
                  <a:lnTo>
                    <a:pt x="8" y="5"/>
                  </a:lnTo>
                  <a:lnTo>
                    <a:pt x="19" y="3"/>
                  </a:lnTo>
                  <a:lnTo>
                    <a:pt x="27" y="3"/>
                  </a:lnTo>
                  <a:lnTo>
                    <a:pt x="33" y="0"/>
                  </a:lnTo>
                  <a:lnTo>
                    <a:pt x="43" y="2"/>
                  </a:lnTo>
                  <a:lnTo>
                    <a:pt x="44" y="10"/>
                  </a:lnTo>
                  <a:lnTo>
                    <a:pt x="52" y="16"/>
                  </a:lnTo>
                  <a:lnTo>
                    <a:pt x="68" y="25"/>
                  </a:lnTo>
                  <a:lnTo>
                    <a:pt x="79" y="25"/>
                  </a:lnTo>
                  <a:lnTo>
                    <a:pt x="94" y="24"/>
                  </a:lnTo>
                  <a:lnTo>
                    <a:pt x="95" y="31"/>
                  </a:lnTo>
                  <a:lnTo>
                    <a:pt x="98" y="39"/>
                  </a:lnTo>
                  <a:lnTo>
                    <a:pt x="103" y="43"/>
                  </a:lnTo>
                  <a:lnTo>
                    <a:pt x="104" y="46"/>
                  </a:lnTo>
                  <a:lnTo>
                    <a:pt x="97" y="54"/>
                  </a:lnTo>
                  <a:lnTo>
                    <a:pt x="88" y="58"/>
                  </a:lnTo>
                  <a:lnTo>
                    <a:pt x="82" y="67"/>
                  </a:lnTo>
                  <a:lnTo>
                    <a:pt x="76" y="67"/>
                  </a:lnTo>
                  <a:lnTo>
                    <a:pt x="68" y="62"/>
                  </a:lnTo>
                  <a:lnTo>
                    <a:pt x="60" y="58"/>
                  </a:lnTo>
                  <a:lnTo>
                    <a:pt x="56" y="51"/>
                  </a:lnTo>
                  <a:lnTo>
                    <a:pt x="52" y="51"/>
                  </a:lnTo>
                  <a:lnTo>
                    <a:pt x="50" y="57"/>
                  </a:lnTo>
                  <a:lnTo>
                    <a:pt x="41" y="49"/>
                  </a:lnTo>
                  <a:lnTo>
                    <a:pt x="35" y="43"/>
                  </a:lnTo>
                  <a:lnTo>
                    <a:pt x="27" y="40"/>
                  </a:lnTo>
                  <a:lnTo>
                    <a:pt x="19" y="35"/>
                  </a:lnTo>
                  <a:lnTo>
                    <a:pt x="14" y="38"/>
                  </a:lnTo>
                  <a:lnTo>
                    <a:pt x="12" y="38"/>
                  </a:lnTo>
                  <a:lnTo>
                    <a:pt x="7" y="33"/>
                  </a:lnTo>
                  <a:lnTo>
                    <a:pt x="11" y="26"/>
                  </a:lnTo>
                  <a:lnTo>
                    <a:pt x="9" y="18"/>
                  </a:lnTo>
                  <a:lnTo>
                    <a:pt x="4" y="12"/>
                  </a:lnTo>
                  <a:lnTo>
                    <a:pt x="1" y="6"/>
                  </a:lnTo>
                  <a:lnTo>
                    <a:pt x="0" y="0"/>
                  </a:lnTo>
                  <a:close/>
                </a:path>
              </a:pathLst>
            </a:custGeom>
            <a:solidFill>
              <a:srgbClr val="FFCC00"/>
            </a:solidFill>
            <a:ln w="9525">
              <a:noFill/>
              <a:round/>
              <a:headEnd/>
              <a:tailEnd/>
            </a:ln>
          </p:spPr>
          <p:txBody>
            <a:bodyPr/>
            <a:lstStyle/>
            <a:p>
              <a:endParaRPr lang="en-US"/>
            </a:p>
          </p:txBody>
        </p:sp>
        <p:sp>
          <p:nvSpPr>
            <p:cNvPr id="44106" name="Freeform 84"/>
            <p:cNvSpPr>
              <a:spLocks/>
            </p:cNvSpPr>
            <p:nvPr/>
          </p:nvSpPr>
          <p:spPr bwMode="auto">
            <a:xfrm>
              <a:off x="5333" y="1660"/>
              <a:ext cx="281" cy="228"/>
            </a:xfrm>
            <a:custGeom>
              <a:avLst/>
              <a:gdLst>
                <a:gd name="T0" fmla="*/ 6 w 305"/>
                <a:gd name="T1" fmla="*/ 125 h 228"/>
                <a:gd name="T2" fmla="*/ 6 w 305"/>
                <a:gd name="T3" fmla="*/ 139 h 228"/>
                <a:gd name="T4" fmla="*/ 6 w 305"/>
                <a:gd name="T5" fmla="*/ 148 h 228"/>
                <a:gd name="T6" fmla="*/ 6 w 305"/>
                <a:gd name="T7" fmla="*/ 128 h 228"/>
                <a:gd name="T8" fmla="*/ 6 w 305"/>
                <a:gd name="T9" fmla="*/ 134 h 228"/>
                <a:gd name="T10" fmla="*/ 6 w 305"/>
                <a:gd name="T11" fmla="*/ 139 h 228"/>
                <a:gd name="T12" fmla="*/ 6 w 305"/>
                <a:gd name="T13" fmla="*/ 133 h 228"/>
                <a:gd name="T14" fmla="*/ 9 w 305"/>
                <a:gd name="T15" fmla="*/ 128 h 228"/>
                <a:gd name="T16" fmla="*/ 10 w 305"/>
                <a:gd name="T17" fmla="*/ 133 h 228"/>
                <a:gd name="T18" fmla="*/ 10 w 305"/>
                <a:gd name="T19" fmla="*/ 145 h 228"/>
                <a:gd name="T20" fmla="*/ 11 w 305"/>
                <a:gd name="T21" fmla="*/ 148 h 228"/>
                <a:gd name="T22" fmla="*/ 11 w 305"/>
                <a:gd name="T23" fmla="*/ 166 h 228"/>
                <a:gd name="T24" fmla="*/ 11 w 305"/>
                <a:gd name="T25" fmla="*/ 183 h 228"/>
                <a:gd name="T26" fmla="*/ 10 w 305"/>
                <a:gd name="T27" fmla="*/ 192 h 228"/>
                <a:gd name="T28" fmla="*/ 9 w 305"/>
                <a:gd name="T29" fmla="*/ 215 h 228"/>
                <a:gd name="T30" fmla="*/ 10 w 305"/>
                <a:gd name="T31" fmla="*/ 223 h 228"/>
                <a:gd name="T32" fmla="*/ 11 w 305"/>
                <a:gd name="T33" fmla="*/ 220 h 228"/>
                <a:gd name="T34" fmla="*/ 12 w 305"/>
                <a:gd name="T35" fmla="*/ 222 h 228"/>
                <a:gd name="T36" fmla="*/ 12 w 305"/>
                <a:gd name="T37" fmla="*/ 202 h 228"/>
                <a:gd name="T38" fmla="*/ 13 w 305"/>
                <a:gd name="T39" fmla="*/ 177 h 228"/>
                <a:gd name="T40" fmla="*/ 14 w 305"/>
                <a:gd name="T41" fmla="*/ 159 h 228"/>
                <a:gd name="T42" fmla="*/ 14 w 305"/>
                <a:gd name="T43" fmla="*/ 140 h 228"/>
                <a:gd name="T44" fmla="*/ 14 w 305"/>
                <a:gd name="T45" fmla="*/ 127 h 228"/>
                <a:gd name="T46" fmla="*/ 15 w 305"/>
                <a:gd name="T47" fmla="*/ 111 h 228"/>
                <a:gd name="T48" fmla="*/ 16 w 305"/>
                <a:gd name="T49" fmla="*/ 83 h 228"/>
                <a:gd name="T50" fmla="*/ 18 w 305"/>
                <a:gd name="T51" fmla="*/ 63 h 228"/>
                <a:gd name="T52" fmla="*/ 18 w 305"/>
                <a:gd name="T53" fmla="*/ 49 h 228"/>
                <a:gd name="T54" fmla="*/ 19 w 305"/>
                <a:gd name="T55" fmla="*/ 41 h 228"/>
                <a:gd name="T56" fmla="*/ 20 w 305"/>
                <a:gd name="T57" fmla="*/ 35 h 228"/>
                <a:gd name="T58" fmla="*/ 20 w 305"/>
                <a:gd name="T59" fmla="*/ 20 h 228"/>
                <a:gd name="T60" fmla="*/ 19 w 305"/>
                <a:gd name="T61" fmla="*/ 0 h 228"/>
                <a:gd name="T62" fmla="*/ 18 w 305"/>
                <a:gd name="T63" fmla="*/ 2 h 228"/>
                <a:gd name="T64" fmla="*/ 18 w 305"/>
                <a:gd name="T65" fmla="*/ 17 h 228"/>
                <a:gd name="T66" fmla="*/ 17 w 305"/>
                <a:gd name="T67" fmla="*/ 27 h 228"/>
                <a:gd name="T68" fmla="*/ 16 w 305"/>
                <a:gd name="T69" fmla="*/ 36 h 228"/>
                <a:gd name="T70" fmla="*/ 15 w 305"/>
                <a:gd name="T71" fmla="*/ 59 h 228"/>
                <a:gd name="T72" fmla="*/ 14 w 305"/>
                <a:gd name="T73" fmla="*/ 72 h 228"/>
                <a:gd name="T74" fmla="*/ 13 w 305"/>
                <a:gd name="T75" fmla="*/ 72 h 228"/>
                <a:gd name="T76" fmla="*/ 12 w 305"/>
                <a:gd name="T77" fmla="*/ 72 h 228"/>
                <a:gd name="T78" fmla="*/ 11 w 305"/>
                <a:gd name="T79" fmla="*/ 67 h 228"/>
                <a:gd name="T80" fmla="*/ 10 w 305"/>
                <a:gd name="T81" fmla="*/ 75 h 228"/>
                <a:gd name="T82" fmla="*/ 8 w 305"/>
                <a:gd name="T83" fmla="*/ 76 h 228"/>
                <a:gd name="T84" fmla="*/ 7 w 305"/>
                <a:gd name="T85" fmla="*/ 81 h 228"/>
                <a:gd name="T86" fmla="*/ 6 w 305"/>
                <a:gd name="T87" fmla="*/ 81 h 228"/>
                <a:gd name="T88" fmla="*/ 6 w 305"/>
                <a:gd name="T89" fmla="*/ 93 h 228"/>
                <a:gd name="T90" fmla="*/ 6 w 305"/>
                <a:gd name="T91" fmla="*/ 83 h 228"/>
                <a:gd name="T92" fmla="*/ 0 w 305"/>
                <a:gd name="T93" fmla="*/ 90 h 228"/>
                <a:gd name="T94" fmla="*/ 6 w 305"/>
                <a:gd name="T95" fmla="*/ 114 h 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5"/>
                <a:gd name="T145" fmla="*/ 0 h 228"/>
                <a:gd name="T146" fmla="*/ 305 w 305"/>
                <a:gd name="T147" fmla="*/ 228 h 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5" h="228">
                  <a:moveTo>
                    <a:pt x="10" y="114"/>
                  </a:moveTo>
                  <a:lnTo>
                    <a:pt x="10" y="125"/>
                  </a:lnTo>
                  <a:lnTo>
                    <a:pt x="12" y="131"/>
                  </a:lnTo>
                  <a:lnTo>
                    <a:pt x="13" y="139"/>
                  </a:lnTo>
                  <a:lnTo>
                    <a:pt x="13" y="147"/>
                  </a:lnTo>
                  <a:lnTo>
                    <a:pt x="24" y="148"/>
                  </a:lnTo>
                  <a:lnTo>
                    <a:pt x="22" y="139"/>
                  </a:lnTo>
                  <a:lnTo>
                    <a:pt x="28" y="128"/>
                  </a:lnTo>
                  <a:lnTo>
                    <a:pt x="37" y="134"/>
                  </a:lnTo>
                  <a:lnTo>
                    <a:pt x="51" y="134"/>
                  </a:lnTo>
                  <a:lnTo>
                    <a:pt x="77" y="135"/>
                  </a:lnTo>
                  <a:lnTo>
                    <a:pt x="88" y="139"/>
                  </a:lnTo>
                  <a:lnTo>
                    <a:pt x="92" y="141"/>
                  </a:lnTo>
                  <a:lnTo>
                    <a:pt x="105" y="133"/>
                  </a:lnTo>
                  <a:lnTo>
                    <a:pt x="112" y="126"/>
                  </a:lnTo>
                  <a:lnTo>
                    <a:pt x="126" y="128"/>
                  </a:lnTo>
                  <a:lnTo>
                    <a:pt x="139" y="125"/>
                  </a:lnTo>
                  <a:lnTo>
                    <a:pt x="138" y="133"/>
                  </a:lnTo>
                  <a:lnTo>
                    <a:pt x="136" y="141"/>
                  </a:lnTo>
                  <a:lnTo>
                    <a:pt x="138" y="145"/>
                  </a:lnTo>
                  <a:lnTo>
                    <a:pt x="144" y="137"/>
                  </a:lnTo>
                  <a:lnTo>
                    <a:pt x="155" y="148"/>
                  </a:lnTo>
                  <a:lnTo>
                    <a:pt x="159" y="157"/>
                  </a:lnTo>
                  <a:lnTo>
                    <a:pt x="161" y="166"/>
                  </a:lnTo>
                  <a:lnTo>
                    <a:pt x="160" y="176"/>
                  </a:lnTo>
                  <a:lnTo>
                    <a:pt x="152" y="183"/>
                  </a:lnTo>
                  <a:lnTo>
                    <a:pt x="145" y="189"/>
                  </a:lnTo>
                  <a:lnTo>
                    <a:pt x="139" y="192"/>
                  </a:lnTo>
                  <a:lnTo>
                    <a:pt x="135" y="199"/>
                  </a:lnTo>
                  <a:lnTo>
                    <a:pt x="132" y="215"/>
                  </a:lnTo>
                  <a:lnTo>
                    <a:pt x="131" y="220"/>
                  </a:lnTo>
                  <a:lnTo>
                    <a:pt x="139" y="223"/>
                  </a:lnTo>
                  <a:lnTo>
                    <a:pt x="147" y="228"/>
                  </a:lnTo>
                  <a:lnTo>
                    <a:pt x="155" y="220"/>
                  </a:lnTo>
                  <a:lnTo>
                    <a:pt x="160" y="215"/>
                  </a:lnTo>
                  <a:lnTo>
                    <a:pt x="173" y="222"/>
                  </a:lnTo>
                  <a:lnTo>
                    <a:pt x="174" y="211"/>
                  </a:lnTo>
                  <a:lnTo>
                    <a:pt x="170" y="202"/>
                  </a:lnTo>
                  <a:lnTo>
                    <a:pt x="168" y="191"/>
                  </a:lnTo>
                  <a:lnTo>
                    <a:pt x="178" y="177"/>
                  </a:lnTo>
                  <a:lnTo>
                    <a:pt x="189" y="163"/>
                  </a:lnTo>
                  <a:lnTo>
                    <a:pt x="193" y="159"/>
                  </a:lnTo>
                  <a:lnTo>
                    <a:pt x="190" y="148"/>
                  </a:lnTo>
                  <a:lnTo>
                    <a:pt x="194" y="140"/>
                  </a:lnTo>
                  <a:lnTo>
                    <a:pt x="194" y="129"/>
                  </a:lnTo>
                  <a:lnTo>
                    <a:pt x="199" y="127"/>
                  </a:lnTo>
                  <a:lnTo>
                    <a:pt x="204" y="131"/>
                  </a:lnTo>
                  <a:lnTo>
                    <a:pt x="219" y="111"/>
                  </a:lnTo>
                  <a:lnTo>
                    <a:pt x="235" y="95"/>
                  </a:lnTo>
                  <a:lnTo>
                    <a:pt x="242" y="83"/>
                  </a:lnTo>
                  <a:lnTo>
                    <a:pt x="250" y="65"/>
                  </a:lnTo>
                  <a:lnTo>
                    <a:pt x="267" y="63"/>
                  </a:lnTo>
                  <a:lnTo>
                    <a:pt x="272" y="55"/>
                  </a:lnTo>
                  <a:lnTo>
                    <a:pt x="279" y="49"/>
                  </a:lnTo>
                  <a:lnTo>
                    <a:pt x="286" y="49"/>
                  </a:lnTo>
                  <a:lnTo>
                    <a:pt x="291" y="41"/>
                  </a:lnTo>
                  <a:lnTo>
                    <a:pt x="299" y="41"/>
                  </a:lnTo>
                  <a:lnTo>
                    <a:pt x="305" y="35"/>
                  </a:lnTo>
                  <a:lnTo>
                    <a:pt x="303" y="27"/>
                  </a:lnTo>
                  <a:lnTo>
                    <a:pt x="299" y="20"/>
                  </a:lnTo>
                  <a:lnTo>
                    <a:pt x="296" y="10"/>
                  </a:lnTo>
                  <a:lnTo>
                    <a:pt x="289" y="0"/>
                  </a:lnTo>
                  <a:lnTo>
                    <a:pt x="283" y="0"/>
                  </a:lnTo>
                  <a:lnTo>
                    <a:pt x="276" y="2"/>
                  </a:lnTo>
                  <a:lnTo>
                    <a:pt x="271" y="8"/>
                  </a:lnTo>
                  <a:lnTo>
                    <a:pt x="270" y="17"/>
                  </a:lnTo>
                  <a:lnTo>
                    <a:pt x="260" y="19"/>
                  </a:lnTo>
                  <a:lnTo>
                    <a:pt x="249" y="27"/>
                  </a:lnTo>
                  <a:lnTo>
                    <a:pt x="237" y="32"/>
                  </a:lnTo>
                  <a:lnTo>
                    <a:pt x="230" y="36"/>
                  </a:lnTo>
                  <a:lnTo>
                    <a:pt x="221" y="42"/>
                  </a:lnTo>
                  <a:lnTo>
                    <a:pt x="218" y="59"/>
                  </a:lnTo>
                  <a:lnTo>
                    <a:pt x="212" y="66"/>
                  </a:lnTo>
                  <a:lnTo>
                    <a:pt x="202" y="72"/>
                  </a:lnTo>
                  <a:lnTo>
                    <a:pt x="186" y="71"/>
                  </a:lnTo>
                  <a:lnTo>
                    <a:pt x="183" y="72"/>
                  </a:lnTo>
                  <a:lnTo>
                    <a:pt x="170" y="75"/>
                  </a:lnTo>
                  <a:lnTo>
                    <a:pt x="162" y="72"/>
                  </a:lnTo>
                  <a:lnTo>
                    <a:pt x="160" y="61"/>
                  </a:lnTo>
                  <a:lnTo>
                    <a:pt x="154" y="67"/>
                  </a:lnTo>
                  <a:lnTo>
                    <a:pt x="146" y="69"/>
                  </a:lnTo>
                  <a:lnTo>
                    <a:pt x="139" y="75"/>
                  </a:lnTo>
                  <a:lnTo>
                    <a:pt x="129" y="74"/>
                  </a:lnTo>
                  <a:lnTo>
                    <a:pt x="122" y="76"/>
                  </a:lnTo>
                  <a:lnTo>
                    <a:pt x="114" y="78"/>
                  </a:lnTo>
                  <a:lnTo>
                    <a:pt x="111" y="81"/>
                  </a:lnTo>
                  <a:lnTo>
                    <a:pt x="95" y="83"/>
                  </a:lnTo>
                  <a:lnTo>
                    <a:pt x="84" y="81"/>
                  </a:lnTo>
                  <a:lnTo>
                    <a:pt x="69" y="86"/>
                  </a:lnTo>
                  <a:lnTo>
                    <a:pt x="49" y="93"/>
                  </a:lnTo>
                  <a:lnTo>
                    <a:pt x="38" y="85"/>
                  </a:lnTo>
                  <a:lnTo>
                    <a:pt x="28" y="83"/>
                  </a:lnTo>
                  <a:lnTo>
                    <a:pt x="13" y="91"/>
                  </a:lnTo>
                  <a:lnTo>
                    <a:pt x="0" y="90"/>
                  </a:lnTo>
                  <a:lnTo>
                    <a:pt x="2" y="100"/>
                  </a:lnTo>
                  <a:lnTo>
                    <a:pt x="10" y="114"/>
                  </a:lnTo>
                  <a:close/>
                </a:path>
              </a:pathLst>
            </a:custGeom>
            <a:solidFill>
              <a:srgbClr val="FFCC00"/>
            </a:solidFill>
            <a:ln w="9525">
              <a:noFill/>
              <a:round/>
              <a:headEnd/>
              <a:tailEnd/>
            </a:ln>
          </p:spPr>
          <p:txBody>
            <a:bodyPr/>
            <a:lstStyle/>
            <a:p>
              <a:endParaRPr lang="en-US"/>
            </a:p>
          </p:txBody>
        </p:sp>
        <p:sp>
          <p:nvSpPr>
            <p:cNvPr id="44107" name="Freeform 85"/>
            <p:cNvSpPr>
              <a:spLocks/>
            </p:cNvSpPr>
            <p:nvPr/>
          </p:nvSpPr>
          <p:spPr bwMode="auto">
            <a:xfrm>
              <a:off x="5154" y="1757"/>
              <a:ext cx="161" cy="299"/>
            </a:xfrm>
            <a:custGeom>
              <a:avLst/>
              <a:gdLst>
                <a:gd name="T0" fmla="*/ 8 w 174"/>
                <a:gd name="T1" fmla="*/ 11 h 299"/>
                <a:gd name="T2" fmla="*/ 10 w 174"/>
                <a:gd name="T3" fmla="*/ 18 h 299"/>
                <a:gd name="T4" fmla="*/ 8 w 174"/>
                <a:gd name="T5" fmla="*/ 29 h 299"/>
                <a:gd name="T6" fmla="*/ 7 w 174"/>
                <a:gd name="T7" fmla="*/ 43 h 299"/>
                <a:gd name="T8" fmla="*/ 9 w 174"/>
                <a:gd name="T9" fmla="*/ 57 h 299"/>
                <a:gd name="T10" fmla="*/ 11 w 174"/>
                <a:gd name="T11" fmla="*/ 68 h 299"/>
                <a:gd name="T12" fmla="*/ 12 w 174"/>
                <a:gd name="T13" fmla="*/ 78 h 299"/>
                <a:gd name="T14" fmla="*/ 10 w 174"/>
                <a:gd name="T15" fmla="*/ 80 h 299"/>
                <a:gd name="T16" fmla="*/ 10 w 174"/>
                <a:gd name="T17" fmla="*/ 97 h 299"/>
                <a:gd name="T18" fmla="*/ 8 w 174"/>
                <a:gd name="T19" fmla="*/ 111 h 299"/>
                <a:gd name="T20" fmla="*/ 9 w 174"/>
                <a:gd name="T21" fmla="*/ 125 h 299"/>
                <a:gd name="T22" fmla="*/ 10 w 174"/>
                <a:gd name="T23" fmla="*/ 136 h 299"/>
                <a:gd name="T24" fmla="*/ 12 w 174"/>
                <a:gd name="T25" fmla="*/ 145 h 299"/>
                <a:gd name="T26" fmla="*/ 12 w 174"/>
                <a:gd name="T27" fmla="*/ 158 h 299"/>
                <a:gd name="T28" fmla="*/ 11 w 174"/>
                <a:gd name="T29" fmla="*/ 173 h 299"/>
                <a:gd name="T30" fmla="*/ 13 w 174"/>
                <a:gd name="T31" fmla="*/ 192 h 299"/>
                <a:gd name="T32" fmla="*/ 14 w 174"/>
                <a:gd name="T33" fmla="*/ 215 h 299"/>
                <a:gd name="T34" fmla="*/ 13 w 174"/>
                <a:gd name="T35" fmla="*/ 236 h 299"/>
                <a:gd name="T36" fmla="*/ 14 w 174"/>
                <a:gd name="T37" fmla="*/ 260 h 299"/>
                <a:gd name="T38" fmla="*/ 14 w 174"/>
                <a:gd name="T39" fmla="*/ 280 h 299"/>
                <a:gd name="T40" fmla="*/ 14 w 174"/>
                <a:gd name="T41" fmla="*/ 292 h 299"/>
                <a:gd name="T42" fmla="*/ 13 w 174"/>
                <a:gd name="T43" fmla="*/ 289 h 299"/>
                <a:gd name="T44" fmla="*/ 12 w 174"/>
                <a:gd name="T45" fmla="*/ 291 h 299"/>
                <a:gd name="T46" fmla="*/ 11 w 174"/>
                <a:gd name="T47" fmla="*/ 282 h 299"/>
                <a:gd name="T48" fmla="*/ 10 w 174"/>
                <a:gd name="T49" fmla="*/ 291 h 299"/>
                <a:gd name="T50" fmla="*/ 10 w 174"/>
                <a:gd name="T51" fmla="*/ 299 h 299"/>
                <a:gd name="T52" fmla="*/ 9 w 174"/>
                <a:gd name="T53" fmla="*/ 297 h 299"/>
                <a:gd name="T54" fmla="*/ 9 w 174"/>
                <a:gd name="T55" fmla="*/ 282 h 299"/>
                <a:gd name="T56" fmla="*/ 7 w 174"/>
                <a:gd name="T57" fmla="*/ 292 h 299"/>
                <a:gd name="T58" fmla="*/ 6 w 174"/>
                <a:gd name="T59" fmla="*/ 297 h 299"/>
                <a:gd name="T60" fmla="*/ 6 w 174"/>
                <a:gd name="T61" fmla="*/ 280 h 299"/>
                <a:gd name="T62" fmla="*/ 6 w 174"/>
                <a:gd name="T63" fmla="*/ 277 h 299"/>
                <a:gd name="T64" fmla="*/ 6 w 174"/>
                <a:gd name="T65" fmla="*/ 263 h 299"/>
                <a:gd name="T66" fmla="*/ 6 w 174"/>
                <a:gd name="T67" fmla="*/ 250 h 299"/>
                <a:gd name="T68" fmla="*/ 6 w 174"/>
                <a:gd name="T69" fmla="*/ 230 h 299"/>
                <a:gd name="T70" fmla="*/ 6 w 174"/>
                <a:gd name="T71" fmla="*/ 220 h 299"/>
                <a:gd name="T72" fmla="*/ 6 w 174"/>
                <a:gd name="T73" fmla="*/ 205 h 299"/>
                <a:gd name="T74" fmla="*/ 0 w 174"/>
                <a:gd name="T75" fmla="*/ 186 h 299"/>
                <a:gd name="T76" fmla="*/ 6 w 174"/>
                <a:gd name="T77" fmla="*/ 188 h 299"/>
                <a:gd name="T78" fmla="*/ 6 w 174"/>
                <a:gd name="T79" fmla="*/ 177 h 299"/>
                <a:gd name="T80" fmla="*/ 6 w 174"/>
                <a:gd name="T81" fmla="*/ 172 h 299"/>
                <a:gd name="T82" fmla="*/ 6 w 174"/>
                <a:gd name="T83" fmla="*/ 159 h 299"/>
                <a:gd name="T84" fmla="*/ 6 w 174"/>
                <a:gd name="T85" fmla="*/ 153 h 299"/>
                <a:gd name="T86" fmla="*/ 6 w 174"/>
                <a:gd name="T87" fmla="*/ 143 h 299"/>
                <a:gd name="T88" fmla="*/ 7 w 174"/>
                <a:gd name="T89" fmla="*/ 118 h 299"/>
                <a:gd name="T90" fmla="*/ 8 w 174"/>
                <a:gd name="T91" fmla="*/ 99 h 299"/>
                <a:gd name="T92" fmla="*/ 6 w 174"/>
                <a:gd name="T93" fmla="*/ 81 h 299"/>
                <a:gd name="T94" fmla="*/ 8 w 174"/>
                <a:gd name="T95" fmla="*/ 69 h 299"/>
                <a:gd name="T96" fmla="*/ 7 w 174"/>
                <a:gd name="T97" fmla="*/ 51 h 299"/>
                <a:gd name="T98" fmla="*/ 7 w 174"/>
                <a:gd name="T99" fmla="*/ 33 h 299"/>
                <a:gd name="T100" fmla="*/ 8 w 174"/>
                <a:gd name="T101" fmla="*/ 20 h 299"/>
                <a:gd name="T102" fmla="*/ 7 w 174"/>
                <a:gd name="T103" fmla="*/ 0 h 29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4"/>
                <a:gd name="T157" fmla="*/ 0 h 299"/>
                <a:gd name="T158" fmla="*/ 174 w 174"/>
                <a:gd name="T159" fmla="*/ 299 h 29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4" h="299">
                  <a:moveTo>
                    <a:pt x="107" y="2"/>
                  </a:moveTo>
                  <a:lnTo>
                    <a:pt x="107" y="11"/>
                  </a:lnTo>
                  <a:lnTo>
                    <a:pt x="118" y="15"/>
                  </a:lnTo>
                  <a:lnTo>
                    <a:pt x="124" y="18"/>
                  </a:lnTo>
                  <a:lnTo>
                    <a:pt x="119" y="24"/>
                  </a:lnTo>
                  <a:lnTo>
                    <a:pt x="110" y="29"/>
                  </a:lnTo>
                  <a:lnTo>
                    <a:pt x="100" y="36"/>
                  </a:lnTo>
                  <a:lnTo>
                    <a:pt x="101" y="43"/>
                  </a:lnTo>
                  <a:lnTo>
                    <a:pt x="110" y="51"/>
                  </a:lnTo>
                  <a:lnTo>
                    <a:pt x="119" y="57"/>
                  </a:lnTo>
                  <a:lnTo>
                    <a:pt x="124" y="65"/>
                  </a:lnTo>
                  <a:lnTo>
                    <a:pt x="132" y="68"/>
                  </a:lnTo>
                  <a:lnTo>
                    <a:pt x="139" y="69"/>
                  </a:lnTo>
                  <a:lnTo>
                    <a:pt x="143" y="78"/>
                  </a:lnTo>
                  <a:lnTo>
                    <a:pt x="140" y="81"/>
                  </a:lnTo>
                  <a:lnTo>
                    <a:pt x="128" y="80"/>
                  </a:lnTo>
                  <a:lnTo>
                    <a:pt x="121" y="92"/>
                  </a:lnTo>
                  <a:lnTo>
                    <a:pt x="123" y="97"/>
                  </a:lnTo>
                  <a:lnTo>
                    <a:pt x="115" y="99"/>
                  </a:lnTo>
                  <a:lnTo>
                    <a:pt x="106" y="111"/>
                  </a:lnTo>
                  <a:lnTo>
                    <a:pt x="106" y="117"/>
                  </a:lnTo>
                  <a:lnTo>
                    <a:pt x="115" y="125"/>
                  </a:lnTo>
                  <a:lnTo>
                    <a:pt x="124" y="129"/>
                  </a:lnTo>
                  <a:lnTo>
                    <a:pt x="128" y="136"/>
                  </a:lnTo>
                  <a:lnTo>
                    <a:pt x="138" y="142"/>
                  </a:lnTo>
                  <a:lnTo>
                    <a:pt x="146" y="145"/>
                  </a:lnTo>
                  <a:lnTo>
                    <a:pt x="155" y="151"/>
                  </a:lnTo>
                  <a:lnTo>
                    <a:pt x="149" y="158"/>
                  </a:lnTo>
                  <a:lnTo>
                    <a:pt x="142" y="164"/>
                  </a:lnTo>
                  <a:lnTo>
                    <a:pt x="141" y="173"/>
                  </a:lnTo>
                  <a:lnTo>
                    <a:pt x="150" y="181"/>
                  </a:lnTo>
                  <a:lnTo>
                    <a:pt x="155" y="192"/>
                  </a:lnTo>
                  <a:lnTo>
                    <a:pt x="158" y="204"/>
                  </a:lnTo>
                  <a:lnTo>
                    <a:pt x="165" y="215"/>
                  </a:lnTo>
                  <a:lnTo>
                    <a:pt x="162" y="221"/>
                  </a:lnTo>
                  <a:lnTo>
                    <a:pt x="160" y="236"/>
                  </a:lnTo>
                  <a:lnTo>
                    <a:pt x="165" y="249"/>
                  </a:lnTo>
                  <a:lnTo>
                    <a:pt x="166" y="260"/>
                  </a:lnTo>
                  <a:lnTo>
                    <a:pt x="165" y="266"/>
                  </a:lnTo>
                  <a:lnTo>
                    <a:pt x="170" y="280"/>
                  </a:lnTo>
                  <a:lnTo>
                    <a:pt x="174" y="288"/>
                  </a:lnTo>
                  <a:lnTo>
                    <a:pt x="170" y="292"/>
                  </a:lnTo>
                  <a:lnTo>
                    <a:pt x="158" y="298"/>
                  </a:lnTo>
                  <a:lnTo>
                    <a:pt x="155" y="289"/>
                  </a:lnTo>
                  <a:lnTo>
                    <a:pt x="152" y="296"/>
                  </a:lnTo>
                  <a:lnTo>
                    <a:pt x="147" y="291"/>
                  </a:lnTo>
                  <a:lnTo>
                    <a:pt x="138" y="296"/>
                  </a:lnTo>
                  <a:lnTo>
                    <a:pt x="138" y="282"/>
                  </a:lnTo>
                  <a:lnTo>
                    <a:pt x="133" y="285"/>
                  </a:lnTo>
                  <a:lnTo>
                    <a:pt x="128" y="291"/>
                  </a:lnTo>
                  <a:lnTo>
                    <a:pt x="129" y="299"/>
                  </a:lnTo>
                  <a:lnTo>
                    <a:pt x="124" y="299"/>
                  </a:lnTo>
                  <a:lnTo>
                    <a:pt x="122" y="285"/>
                  </a:lnTo>
                  <a:lnTo>
                    <a:pt x="119" y="297"/>
                  </a:lnTo>
                  <a:lnTo>
                    <a:pt x="115" y="295"/>
                  </a:lnTo>
                  <a:lnTo>
                    <a:pt x="114" y="282"/>
                  </a:lnTo>
                  <a:lnTo>
                    <a:pt x="108" y="286"/>
                  </a:lnTo>
                  <a:lnTo>
                    <a:pt x="98" y="292"/>
                  </a:lnTo>
                  <a:lnTo>
                    <a:pt x="90" y="299"/>
                  </a:lnTo>
                  <a:lnTo>
                    <a:pt x="81" y="297"/>
                  </a:lnTo>
                  <a:lnTo>
                    <a:pt x="76" y="288"/>
                  </a:lnTo>
                  <a:lnTo>
                    <a:pt x="72" y="280"/>
                  </a:lnTo>
                  <a:lnTo>
                    <a:pt x="60" y="278"/>
                  </a:lnTo>
                  <a:lnTo>
                    <a:pt x="51" y="277"/>
                  </a:lnTo>
                  <a:lnTo>
                    <a:pt x="49" y="267"/>
                  </a:lnTo>
                  <a:lnTo>
                    <a:pt x="46" y="263"/>
                  </a:lnTo>
                  <a:lnTo>
                    <a:pt x="51" y="257"/>
                  </a:lnTo>
                  <a:lnTo>
                    <a:pt x="56" y="250"/>
                  </a:lnTo>
                  <a:lnTo>
                    <a:pt x="56" y="236"/>
                  </a:lnTo>
                  <a:lnTo>
                    <a:pt x="42" y="230"/>
                  </a:lnTo>
                  <a:lnTo>
                    <a:pt x="37" y="226"/>
                  </a:lnTo>
                  <a:lnTo>
                    <a:pt x="34" y="220"/>
                  </a:lnTo>
                  <a:lnTo>
                    <a:pt x="16" y="213"/>
                  </a:lnTo>
                  <a:lnTo>
                    <a:pt x="12" y="205"/>
                  </a:lnTo>
                  <a:lnTo>
                    <a:pt x="2" y="204"/>
                  </a:lnTo>
                  <a:lnTo>
                    <a:pt x="0" y="186"/>
                  </a:lnTo>
                  <a:lnTo>
                    <a:pt x="6" y="186"/>
                  </a:lnTo>
                  <a:lnTo>
                    <a:pt x="16" y="188"/>
                  </a:lnTo>
                  <a:lnTo>
                    <a:pt x="29" y="184"/>
                  </a:lnTo>
                  <a:lnTo>
                    <a:pt x="40" y="177"/>
                  </a:lnTo>
                  <a:lnTo>
                    <a:pt x="51" y="179"/>
                  </a:lnTo>
                  <a:lnTo>
                    <a:pt x="58" y="172"/>
                  </a:lnTo>
                  <a:lnTo>
                    <a:pt x="67" y="171"/>
                  </a:lnTo>
                  <a:lnTo>
                    <a:pt x="70" y="159"/>
                  </a:lnTo>
                  <a:lnTo>
                    <a:pt x="77" y="160"/>
                  </a:lnTo>
                  <a:lnTo>
                    <a:pt x="83" y="153"/>
                  </a:lnTo>
                  <a:lnTo>
                    <a:pt x="87" y="150"/>
                  </a:lnTo>
                  <a:lnTo>
                    <a:pt x="91" y="143"/>
                  </a:lnTo>
                  <a:lnTo>
                    <a:pt x="93" y="131"/>
                  </a:lnTo>
                  <a:lnTo>
                    <a:pt x="98" y="118"/>
                  </a:lnTo>
                  <a:lnTo>
                    <a:pt x="102" y="107"/>
                  </a:lnTo>
                  <a:lnTo>
                    <a:pt x="104" y="99"/>
                  </a:lnTo>
                  <a:lnTo>
                    <a:pt x="98" y="89"/>
                  </a:lnTo>
                  <a:lnTo>
                    <a:pt x="95" y="81"/>
                  </a:lnTo>
                  <a:lnTo>
                    <a:pt x="98" y="72"/>
                  </a:lnTo>
                  <a:lnTo>
                    <a:pt x="104" y="69"/>
                  </a:lnTo>
                  <a:lnTo>
                    <a:pt x="106" y="57"/>
                  </a:lnTo>
                  <a:lnTo>
                    <a:pt x="103" y="51"/>
                  </a:lnTo>
                  <a:lnTo>
                    <a:pt x="97" y="42"/>
                  </a:lnTo>
                  <a:lnTo>
                    <a:pt x="103" y="33"/>
                  </a:lnTo>
                  <a:lnTo>
                    <a:pt x="110" y="24"/>
                  </a:lnTo>
                  <a:lnTo>
                    <a:pt x="110" y="20"/>
                  </a:lnTo>
                  <a:lnTo>
                    <a:pt x="106" y="11"/>
                  </a:lnTo>
                  <a:lnTo>
                    <a:pt x="103" y="0"/>
                  </a:lnTo>
                  <a:lnTo>
                    <a:pt x="107" y="2"/>
                  </a:lnTo>
                  <a:close/>
                </a:path>
              </a:pathLst>
            </a:custGeom>
            <a:solidFill>
              <a:srgbClr val="FFCC00"/>
            </a:solidFill>
            <a:ln w="9525">
              <a:noFill/>
              <a:round/>
              <a:headEnd/>
              <a:tailEnd/>
            </a:ln>
          </p:spPr>
          <p:txBody>
            <a:bodyPr/>
            <a:lstStyle/>
            <a:p>
              <a:endParaRPr lang="en-US"/>
            </a:p>
          </p:txBody>
        </p:sp>
        <p:sp>
          <p:nvSpPr>
            <p:cNvPr id="44108" name="Freeform 86"/>
            <p:cNvSpPr>
              <a:spLocks/>
            </p:cNvSpPr>
            <p:nvPr/>
          </p:nvSpPr>
          <p:spPr bwMode="auto">
            <a:xfrm>
              <a:off x="5410" y="1578"/>
              <a:ext cx="271" cy="162"/>
            </a:xfrm>
            <a:custGeom>
              <a:avLst/>
              <a:gdLst>
                <a:gd name="T0" fmla="*/ 6 w 293"/>
                <a:gd name="T1" fmla="*/ 109 h 162"/>
                <a:gd name="T2" fmla="*/ 6 w 293"/>
                <a:gd name="T3" fmla="*/ 101 h 162"/>
                <a:gd name="T4" fmla="*/ 6 w 293"/>
                <a:gd name="T5" fmla="*/ 107 h 162"/>
                <a:gd name="T6" fmla="*/ 6 w 293"/>
                <a:gd name="T7" fmla="*/ 88 h 162"/>
                <a:gd name="T8" fmla="*/ 6 w 293"/>
                <a:gd name="T9" fmla="*/ 77 h 162"/>
                <a:gd name="T10" fmla="*/ 6 w 293"/>
                <a:gd name="T11" fmla="*/ 59 h 162"/>
                <a:gd name="T12" fmla="*/ 7 w 293"/>
                <a:gd name="T13" fmla="*/ 53 h 162"/>
                <a:gd name="T14" fmla="*/ 9 w 293"/>
                <a:gd name="T15" fmla="*/ 39 h 162"/>
                <a:gd name="T16" fmla="*/ 11 w 293"/>
                <a:gd name="T17" fmla="*/ 17 h 162"/>
                <a:gd name="T18" fmla="*/ 13 w 293"/>
                <a:gd name="T19" fmla="*/ 16 h 162"/>
                <a:gd name="T20" fmla="*/ 14 w 293"/>
                <a:gd name="T21" fmla="*/ 28 h 162"/>
                <a:gd name="T22" fmla="*/ 15 w 293"/>
                <a:gd name="T23" fmla="*/ 31 h 162"/>
                <a:gd name="T24" fmla="*/ 16 w 293"/>
                <a:gd name="T25" fmla="*/ 7 h 162"/>
                <a:gd name="T26" fmla="*/ 17 w 293"/>
                <a:gd name="T27" fmla="*/ 0 h 162"/>
                <a:gd name="T28" fmla="*/ 18 w 293"/>
                <a:gd name="T29" fmla="*/ 11 h 162"/>
                <a:gd name="T30" fmla="*/ 17 w 293"/>
                <a:gd name="T31" fmla="*/ 27 h 162"/>
                <a:gd name="T32" fmla="*/ 18 w 293"/>
                <a:gd name="T33" fmla="*/ 23 h 162"/>
                <a:gd name="T34" fmla="*/ 18 w 293"/>
                <a:gd name="T35" fmla="*/ 44 h 162"/>
                <a:gd name="T36" fmla="*/ 17 w 293"/>
                <a:gd name="T37" fmla="*/ 60 h 162"/>
                <a:gd name="T38" fmla="*/ 18 w 293"/>
                <a:gd name="T39" fmla="*/ 57 h 162"/>
                <a:gd name="T40" fmla="*/ 19 w 293"/>
                <a:gd name="T41" fmla="*/ 62 h 162"/>
                <a:gd name="T42" fmla="*/ 21 w 293"/>
                <a:gd name="T43" fmla="*/ 66 h 162"/>
                <a:gd name="T44" fmla="*/ 23 w 293"/>
                <a:gd name="T45" fmla="*/ 82 h 162"/>
                <a:gd name="T46" fmla="*/ 21 w 293"/>
                <a:gd name="T47" fmla="*/ 92 h 162"/>
                <a:gd name="T48" fmla="*/ 21 w 293"/>
                <a:gd name="T49" fmla="*/ 111 h 162"/>
                <a:gd name="T50" fmla="*/ 21 w 293"/>
                <a:gd name="T51" fmla="*/ 129 h 162"/>
                <a:gd name="T52" fmla="*/ 21 w 293"/>
                <a:gd name="T53" fmla="*/ 132 h 162"/>
                <a:gd name="T54" fmla="*/ 19 w 293"/>
                <a:gd name="T55" fmla="*/ 119 h 162"/>
                <a:gd name="T56" fmla="*/ 18 w 293"/>
                <a:gd name="T57" fmla="*/ 129 h 162"/>
                <a:gd name="T58" fmla="*/ 17 w 293"/>
                <a:gd name="T59" fmla="*/ 142 h 162"/>
                <a:gd name="T60" fmla="*/ 16 w 293"/>
                <a:gd name="T61" fmla="*/ 154 h 162"/>
                <a:gd name="T62" fmla="*/ 15 w 293"/>
                <a:gd name="T63" fmla="*/ 161 h 162"/>
                <a:gd name="T64" fmla="*/ 15 w 293"/>
                <a:gd name="T65" fmla="*/ 148 h 162"/>
                <a:gd name="T66" fmla="*/ 15 w 293"/>
                <a:gd name="T67" fmla="*/ 136 h 162"/>
                <a:gd name="T68" fmla="*/ 16 w 293"/>
                <a:gd name="T69" fmla="*/ 126 h 162"/>
                <a:gd name="T70" fmla="*/ 17 w 293"/>
                <a:gd name="T71" fmla="*/ 111 h 162"/>
                <a:gd name="T72" fmla="*/ 16 w 293"/>
                <a:gd name="T73" fmla="*/ 80 h 162"/>
                <a:gd name="T74" fmla="*/ 15 w 293"/>
                <a:gd name="T75" fmla="*/ 92 h 162"/>
                <a:gd name="T76" fmla="*/ 15 w 293"/>
                <a:gd name="T77" fmla="*/ 104 h 162"/>
                <a:gd name="T78" fmla="*/ 13 w 293"/>
                <a:gd name="T79" fmla="*/ 110 h 162"/>
                <a:gd name="T80" fmla="*/ 11 w 293"/>
                <a:gd name="T81" fmla="*/ 123 h 162"/>
                <a:gd name="T82" fmla="*/ 10 w 293"/>
                <a:gd name="T83" fmla="*/ 146 h 162"/>
                <a:gd name="T84" fmla="*/ 8 w 293"/>
                <a:gd name="T85" fmla="*/ 156 h 162"/>
                <a:gd name="T86" fmla="*/ 6 w 293"/>
                <a:gd name="T87" fmla="*/ 159 h 162"/>
                <a:gd name="T88" fmla="*/ 6 w 293"/>
                <a:gd name="T89" fmla="*/ 145 h 162"/>
                <a:gd name="T90" fmla="*/ 6 w 293"/>
                <a:gd name="T91" fmla="*/ 153 h 162"/>
                <a:gd name="T92" fmla="*/ 6 w 293"/>
                <a:gd name="T93" fmla="*/ 161 h 162"/>
                <a:gd name="T94" fmla="*/ 6 w 293"/>
                <a:gd name="T95" fmla="*/ 150 h 162"/>
                <a:gd name="T96" fmla="*/ 6 w 293"/>
                <a:gd name="T97" fmla="*/ 134 h 162"/>
                <a:gd name="T98" fmla="*/ 2 w 293"/>
                <a:gd name="T99" fmla="*/ 121 h 162"/>
                <a:gd name="T100" fmla="*/ 0 w 293"/>
                <a:gd name="T101" fmla="*/ 105 h 1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3"/>
                <a:gd name="T154" fmla="*/ 0 h 162"/>
                <a:gd name="T155" fmla="*/ 293 w 293"/>
                <a:gd name="T156" fmla="*/ 162 h 1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3" h="162">
                  <a:moveTo>
                    <a:pt x="0" y="105"/>
                  </a:moveTo>
                  <a:lnTo>
                    <a:pt x="13" y="109"/>
                  </a:lnTo>
                  <a:lnTo>
                    <a:pt x="23" y="113"/>
                  </a:lnTo>
                  <a:lnTo>
                    <a:pt x="30" y="101"/>
                  </a:lnTo>
                  <a:lnTo>
                    <a:pt x="33" y="102"/>
                  </a:lnTo>
                  <a:lnTo>
                    <a:pt x="48" y="107"/>
                  </a:lnTo>
                  <a:lnTo>
                    <a:pt x="55" y="97"/>
                  </a:lnTo>
                  <a:lnTo>
                    <a:pt x="58" y="88"/>
                  </a:lnTo>
                  <a:lnTo>
                    <a:pt x="65" y="84"/>
                  </a:lnTo>
                  <a:lnTo>
                    <a:pt x="71" y="77"/>
                  </a:lnTo>
                  <a:lnTo>
                    <a:pt x="77" y="70"/>
                  </a:lnTo>
                  <a:lnTo>
                    <a:pt x="79" y="59"/>
                  </a:lnTo>
                  <a:lnTo>
                    <a:pt x="85" y="54"/>
                  </a:lnTo>
                  <a:lnTo>
                    <a:pt x="105" y="53"/>
                  </a:lnTo>
                  <a:lnTo>
                    <a:pt x="113" y="47"/>
                  </a:lnTo>
                  <a:lnTo>
                    <a:pt x="119" y="39"/>
                  </a:lnTo>
                  <a:lnTo>
                    <a:pt x="126" y="28"/>
                  </a:lnTo>
                  <a:lnTo>
                    <a:pt x="134" y="17"/>
                  </a:lnTo>
                  <a:lnTo>
                    <a:pt x="141" y="11"/>
                  </a:lnTo>
                  <a:lnTo>
                    <a:pt x="158" y="16"/>
                  </a:lnTo>
                  <a:lnTo>
                    <a:pt x="162" y="23"/>
                  </a:lnTo>
                  <a:lnTo>
                    <a:pt x="174" y="28"/>
                  </a:lnTo>
                  <a:lnTo>
                    <a:pt x="177" y="28"/>
                  </a:lnTo>
                  <a:lnTo>
                    <a:pt x="187" y="31"/>
                  </a:lnTo>
                  <a:lnTo>
                    <a:pt x="194" y="20"/>
                  </a:lnTo>
                  <a:lnTo>
                    <a:pt x="201" y="7"/>
                  </a:lnTo>
                  <a:lnTo>
                    <a:pt x="215" y="1"/>
                  </a:lnTo>
                  <a:lnTo>
                    <a:pt x="222" y="0"/>
                  </a:lnTo>
                  <a:lnTo>
                    <a:pt x="226" y="9"/>
                  </a:lnTo>
                  <a:lnTo>
                    <a:pt x="235" y="11"/>
                  </a:lnTo>
                  <a:lnTo>
                    <a:pt x="228" y="18"/>
                  </a:lnTo>
                  <a:lnTo>
                    <a:pt x="224" y="27"/>
                  </a:lnTo>
                  <a:lnTo>
                    <a:pt x="228" y="29"/>
                  </a:lnTo>
                  <a:lnTo>
                    <a:pt x="232" y="23"/>
                  </a:lnTo>
                  <a:lnTo>
                    <a:pt x="244" y="29"/>
                  </a:lnTo>
                  <a:lnTo>
                    <a:pt x="244" y="44"/>
                  </a:lnTo>
                  <a:lnTo>
                    <a:pt x="240" y="53"/>
                  </a:lnTo>
                  <a:lnTo>
                    <a:pt x="228" y="60"/>
                  </a:lnTo>
                  <a:lnTo>
                    <a:pt x="236" y="65"/>
                  </a:lnTo>
                  <a:lnTo>
                    <a:pt x="245" y="57"/>
                  </a:lnTo>
                  <a:lnTo>
                    <a:pt x="257" y="61"/>
                  </a:lnTo>
                  <a:lnTo>
                    <a:pt x="260" y="62"/>
                  </a:lnTo>
                  <a:lnTo>
                    <a:pt x="281" y="62"/>
                  </a:lnTo>
                  <a:lnTo>
                    <a:pt x="288" y="66"/>
                  </a:lnTo>
                  <a:lnTo>
                    <a:pt x="288" y="74"/>
                  </a:lnTo>
                  <a:lnTo>
                    <a:pt x="293" y="82"/>
                  </a:lnTo>
                  <a:lnTo>
                    <a:pt x="283" y="88"/>
                  </a:lnTo>
                  <a:lnTo>
                    <a:pt x="277" y="92"/>
                  </a:lnTo>
                  <a:lnTo>
                    <a:pt x="268" y="92"/>
                  </a:lnTo>
                  <a:lnTo>
                    <a:pt x="275" y="111"/>
                  </a:lnTo>
                  <a:lnTo>
                    <a:pt x="286" y="122"/>
                  </a:lnTo>
                  <a:lnTo>
                    <a:pt x="288" y="129"/>
                  </a:lnTo>
                  <a:lnTo>
                    <a:pt x="285" y="129"/>
                  </a:lnTo>
                  <a:lnTo>
                    <a:pt x="276" y="132"/>
                  </a:lnTo>
                  <a:lnTo>
                    <a:pt x="268" y="122"/>
                  </a:lnTo>
                  <a:lnTo>
                    <a:pt x="255" y="119"/>
                  </a:lnTo>
                  <a:lnTo>
                    <a:pt x="243" y="124"/>
                  </a:lnTo>
                  <a:lnTo>
                    <a:pt x="233" y="129"/>
                  </a:lnTo>
                  <a:lnTo>
                    <a:pt x="225" y="136"/>
                  </a:lnTo>
                  <a:lnTo>
                    <a:pt x="220" y="142"/>
                  </a:lnTo>
                  <a:lnTo>
                    <a:pt x="214" y="148"/>
                  </a:lnTo>
                  <a:lnTo>
                    <a:pt x="206" y="154"/>
                  </a:lnTo>
                  <a:lnTo>
                    <a:pt x="207" y="161"/>
                  </a:lnTo>
                  <a:lnTo>
                    <a:pt x="192" y="161"/>
                  </a:lnTo>
                  <a:lnTo>
                    <a:pt x="187" y="156"/>
                  </a:lnTo>
                  <a:lnTo>
                    <a:pt x="185" y="148"/>
                  </a:lnTo>
                  <a:lnTo>
                    <a:pt x="182" y="145"/>
                  </a:lnTo>
                  <a:lnTo>
                    <a:pt x="194" y="136"/>
                  </a:lnTo>
                  <a:lnTo>
                    <a:pt x="202" y="132"/>
                  </a:lnTo>
                  <a:lnTo>
                    <a:pt x="207" y="126"/>
                  </a:lnTo>
                  <a:lnTo>
                    <a:pt x="218" y="122"/>
                  </a:lnTo>
                  <a:lnTo>
                    <a:pt x="215" y="111"/>
                  </a:lnTo>
                  <a:lnTo>
                    <a:pt x="210" y="93"/>
                  </a:lnTo>
                  <a:lnTo>
                    <a:pt x="201" y="80"/>
                  </a:lnTo>
                  <a:lnTo>
                    <a:pt x="189" y="89"/>
                  </a:lnTo>
                  <a:lnTo>
                    <a:pt x="187" y="92"/>
                  </a:lnTo>
                  <a:lnTo>
                    <a:pt x="183" y="94"/>
                  </a:lnTo>
                  <a:lnTo>
                    <a:pt x="185" y="104"/>
                  </a:lnTo>
                  <a:lnTo>
                    <a:pt x="170" y="104"/>
                  </a:lnTo>
                  <a:lnTo>
                    <a:pt x="161" y="110"/>
                  </a:lnTo>
                  <a:lnTo>
                    <a:pt x="148" y="116"/>
                  </a:lnTo>
                  <a:lnTo>
                    <a:pt x="137" y="123"/>
                  </a:lnTo>
                  <a:lnTo>
                    <a:pt x="135" y="134"/>
                  </a:lnTo>
                  <a:lnTo>
                    <a:pt x="130" y="146"/>
                  </a:lnTo>
                  <a:lnTo>
                    <a:pt x="120" y="153"/>
                  </a:lnTo>
                  <a:lnTo>
                    <a:pt x="112" y="156"/>
                  </a:lnTo>
                  <a:lnTo>
                    <a:pt x="95" y="156"/>
                  </a:lnTo>
                  <a:lnTo>
                    <a:pt x="79" y="159"/>
                  </a:lnTo>
                  <a:lnTo>
                    <a:pt x="76" y="156"/>
                  </a:lnTo>
                  <a:lnTo>
                    <a:pt x="76" y="145"/>
                  </a:lnTo>
                  <a:lnTo>
                    <a:pt x="69" y="150"/>
                  </a:lnTo>
                  <a:lnTo>
                    <a:pt x="63" y="153"/>
                  </a:lnTo>
                  <a:lnTo>
                    <a:pt x="54" y="159"/>
                  </a:lnTo>
                  <a:lnTo>
                    <a:pt x="45" y="161"/>
                  </a:lnTo>
                  <a:lnTo>
                    <a:pt x="27" y="162"/>
                  </a:lnTo>
                  <a:lnTo>
                    <a:pt x="24" y="150"/>
                  </a:lnTo>
                  <a:lnTo>
                    <a:pt x="24" y="143"/>
                  </a:lnTo>
                  <a:lnTo>
                    <a:pt x="24" y="134"/>
                  </a:lnTo>
                  <a:lnTo>
                    <a:pt x="9" y="129"/>
                  </a:lnTo>
                  <a:lnTo>
                    <a:pt x="2" y="121"/>
                  </a:lnTo>
                  <a:lnTo>
                    <a:pt x="4" y="113"/>
                  </a:lnTo>
                  <a:lnTo>
                    <a:pt x="0" y="105"/>
                  </a:lnTo>
                  <a:close/>
                </a:path>
              </a:pathLst>
            </a:custGeom>
            <a:solidFill>
              <a:srgbClr val="FFCC00"/>
            </a:solidFill>
            <a:ln w="9525">
              <a:noFill/>
              <a:round/>
              <a:headEnd/>
              <a:tailEnd/>
            </a:ln>
          </p:spPr>
          <p:txBody>
            <a:bodyPr/>
            <a:lstStyle/>
            <a:p>
              <a:endParaRPr lang="en-US"/>
            </a:p>
          </p:txBody>
        </p:sp>
        <p:sp>
          <p:nvSpPr>
            <p:cNvPr id="44109" name="Freeform 87"/>
            <p:cNvSpPr>
              <a:spLocks/>
            </p:cNvSpPr>
            <p:nvPr/>
          </p:nvSpPr>
          <p:spPr bwMode="auto">
            <a:xfrm>
              <a:off x="5667" y="1612"/>
              <a:ext cx="29" cy="56"/>
            </a:xfrm>
            <a:custGeom>
              <a:avLst/>
              <a:gdLst>
                <a:gd name="T0" fmla="*/ 1 w 32"/>
                <a:gd name="T1" fmla="*/ 0 h 56"/>
                <a:gd name="T2" fmla="*/ 5 w 32"/>
                <a:gd name="T3" fmla="*/ 3 h 56"/>
                <a:gd name="T4" fmla="*/ 5 w 32"/>
                <a:gd name="T5" fmla="*/ 11 h 56"/>
                <a:gd name="T6" fmla="*/ 5 w 32"/>
                <a:gd name="T7" fmla="*/ 11 h 56"/>
                <a:gd name="T8" fmla="*/ 5 w 32"/>
                <a:gd name="T9" fmla="*/ 6 h 56"/>
                <a:gd name="T10" fmla="*/ 5 w 32"/>
                <a:gd name="T11" fmla="*/ 9 h 56"/>
                <a:gd name="T12" fmla="*/ 5 w 32"/>
                <a:gd name="T13" fmla="*/ 17 h 56"/>
                <a:gd name="T14" fmla="*/ 5 w 32"/>
                <a:gd name="T15" fmla="*/ 23 h 56"/>
                <a:gd name="T16" fmla="*/ 5 w 32"/>
                <a:gd name="T17" fmla="*/ 30 h 56"/>
                <a:gd name="T18" fmla="*/ 5 w 32"/>
                <a:gd name="T19" fmla="*/ 44 h 56"/>
                <a:gd name="T20" fmla="*/ 5 w 32"/>
                <a:gd name="T21" fmla="*/ 50 h 56"/>
                <a:gd name="T22" fmla="*/ 5 w 32"/>
                <a:gd name="T23" fmla="*/ 56 h 56"/>
                <a:gd name="T24" fmla="*/ 5 w 32"/>
                <a:gd name="T25" fmla="*/ 53 h 56"/>
                <a:gd name="T26" fmla="*/ 5 w 32"/>
                <a:gd name="T27" fmla="*/ 48 h 56"/>
                <a:gd name="T28" fmla="*/ 5 w 32"/>
                <a:gd name="T29" fmla="*/ 42 h 56"/>
                <a:gd name="T30" fmla="*/ 5 w 32"/>
                <a:gd name="T31" fmla="*/ 33 h 56"/>
                <a:gd name="T32" fmla="*/ 5 w 32"/>
                <a:gd name="T33" fmla="*/ 28 h 56"/>
                <a:gd name="T34" fmla="*/ 5 w 32"/>
                <a:gd name="T35" fmla="*/ 26 h 56"/>
                <a:gd name="T36" fmla="*/ 1 w 32"/>
                <a:gd name="T37" fmla="*/ 20 h 56"/>
                <a:gd name="T38" fmla="*/ 0 w 32"/>
                <a:gd name="T39" fmla="*/ 11 h 56"/>
                <a:gd name="T40" fmla="*/ 1 w 32"/>
                <a:gd name="T41" fmla="*/ 0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56"/>
                <a:gd name="T65" fmla="*/ 32 w 3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56">
                  <a:moveTo>
                    <a:pt x="1" y="0"/>
                  </a:moveTo>
                  <a:lnTo>
                    <a:pt x="7" y="3"/>
                  </a:lnTo>
                  <a:lnTo>
                    <a:pt x="13" y="11"/>
                  </a:lnTo>
                  <a:lnTo>
                    <a:pt x="19" y="11"/>
                  </a:lnTo>
                  <a:lnTo>
                    <a:pt x="26" y="6"/>
                  </a:lnTo>
                  <a:lnTo>
                    <a:pt x="32" y="9"/>
                  </a:lnTo>
                  <a:lnTo>
                    <a:pt x="31" y="17"/>
                  </a:lnTo>
                  <a:lnTo>
                    <a:pt x="32" y="23"/>
                  </a:lnTo>
                  <a:lnTo>
                    <a:pt x="32" y="30"/>
                  </a:lnTo>
                  <a:lnTo>
                    <a:pt x="32" y="44"/>
                  </a:lnTo>
                  <a:lnTo>
                    <a:pt x="31" y="50"/>
                  </a:lnTo>
                  <a:lnTo>
                    <a:pt x="27" y="56"/>
                  </a:lnTo>
                  <a:lnTo>
                    <a:pt x="22" y="53"/>
                  </a:lnTo>
                  <a:lnTo>
                    <a:pt x="14" y="48"/>
                  </a:lnTo>
                  <a:lnTo>
                    <a:pt x="8" y="42"/>
                  </a:lnTo>
                  <a:lnTo>
                    <a:pt x="13" y="33"/>
                  </a:lnTo>
                  <a:lnTo>
                    <a:pt x="10" y="28"/>
                  </a:lnTo>
                  <a:lnTo>
                    <a:pt x="5" y="26"/>
                  </a:lnTo>
                  <a:lnTo>
                    <a:pt x="1" y="20"/>
                  </a:lnTo>
                  <a:lnTo>
                    <a:pt x="0" y="11"/>
                  </a:lnTo>
                  <a:lnTo>
                    <a:pt x="1" y="0"/>
                  </a:lnTo>
                  <a:close/>
                </a:path>
              </a:pathLst>
            </a:custGeom>
            <a:solidFill>
              <a:srgbClr val="FFCC00"/>
            </a:solidFill>
            <a:ln w="9525">
              <a:noFill/>
              <a:round/>
              <a:headEnd/>
              <a:tailEnd/>
            </a:ln>
          </p:spPr>
          <p:txBody>
            <a:bodyPr/>
            <a:lstStyle/>
            <a:p>
              <a:endParaRPr lang="en-US"/>
            </a:p>
          </p:txBody>
        </p:sp>
        <p:sp>
          <p:nvSpPr>
            <p:cNvPr id="44110" name="Oval 88"/>
            <p:cNvSpPr>
              <a:spLocks noChangeArrowheads="1"/>
            </p:cNvSpPr>
            <p:nvPr/>
          </p:nvSpPr>
          <p:spPr bwMode="auto">
            <a:xfrm>
              <a:off x="4494" y="2149"/>
              <a:ext cx="51" cy="55"/>
            </a:xfrm>
            <a:prstGeom prst="ellipse">
              <a:avLst/>
            </a:prstGeom>
            <a:solidFill>
              <a:srgbClr val="FFCC00"/>
            </a:solidFill>
            <a:ln w="0">
              <a:noFill/>
              <a:round/>
              <a:headEnd/>
              <a:tailEnd/>
            </a:ln>
          </p:spPr>
          <p:txBody>
            <a:bodyPr/>
            <a:lstStyle/>
            <a:p>
              <a:endParaRPr lang="en-US">
                <a:latin typeface="Cambria" pitchFamily="18" charset="0"/>
              </a:endParaRPr>
            </a:p>
          </p:txBody>
        </p:sp>
      </p:grpSp>
      <p:pic>
        <p:nvPicPr>
          <p:cNvPr id="44048" name="Picture 89"/>
          <p:cNvPicPr>
            <a:picLocks noChangeAspect="1" noChangeArrowheads="1"/>
          </p:cNvPicPr>
          <p:nvPr/>
        </p:nvPicPr>
        <p:blipFill>
          <a:blip r:embed="rId5"/>
          <a:srcRect/>
          <a:stretch>
            <a:fillRect/>
          </a:stretch>
        </p:blipFill>
        <p:spPr bwMode="auto">
          <a:xfrm>
            <a:off x="4864100" y="2093913"/>
            <a:ext cx="1993900" cy="2351087"/>
          </a:xfrm>
          <a:prstGeom prst="rect">
            <a:avLst/>
          </a:prstGeom>
          <a:noFill/>
          <a:ln w="9525">
            <a:noFill/>
            <a:miter lim="800000"/>
            <a:headEnd/>
            <a:tailEnd/>
          </a:ln>
        </p:spPr>
      </p:pic>
      <p:pic>
        <p:nvPicPr>
          <p:cNvPr id="44049" name="Picture 90"/>
          <p:cNvPicPr>
            <a:picLocks noChangeAspect="1" noChangeArrowheads="1"/>
          </p:cNvPicPr>
          <p:nvPr/>
        </p:nvPicPr>
        <p:blipFill>
          <a:blip r:embed="rId6"/>
          <a:srcRect/>
          <a:stretch>
            <a:fillRect/>
          </a:stretch>
        </p:blipFill>
        <p:spPr bwMode="auto">
          <a:xfrm>
            <a:off x="3175000" y="2319338"/>
            <a:ext cx="1625600" cy="191928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39"/>
          <p:cNvSpPr txBox="1">
            <a:spLocks noChangeArrowheads="1"/>
          </p:cNvSpPr>
          <p:nvPr/>
        </p:nvSpPr>
        <p:spPr bwMode="auto">
          <a:xfrm>
            <a:off x="69275" y="124695"/>
            <a:ext cx="8229600" cy="1077218"/>
          </a:xfrm>
          <a:prstGeom prst="rect">
            <a:avLst/>
          </a:prstGeom>
          <a:noFill/>
          <a:ln w="9525">
            <a:noFill/>
            <a:miter lim="800000"/>
            <a:headEnd/>
            <a:tailEnd/>
          </a:ln>
        </p:spPr>
        <p:txBody>
          <a:bodyPr anchor="ctr"/>
          <a:lstStyle/>
          <a:p>
            <a:pPr eaLnBrk="0" hangingPunct="0">
              <a:defRPr/>
            </a:pPr>
            <a:r>
              <a:rPr lang="en-US" sz="3200" b="1" dirty="0">
                <a:gradFill>
                  <a:gsLst>
                    <a:gs pos="0">
                      <a:srgbClr val="0099CC"/>
                    </a:gs>
                    <a:gs pos="100000">
                      <a:srgbClr val="002060"/>
                    </a:gs>
                  </a:gsLst>
                  <a:lin ang="5400000" scaled="0"/>
                </a:gradFill>
                <a:latin typeface="Futura Lt BT" pitchFamily="34" charset="0"/>
              </a:rPr>
              <a:t>Growth of an IDEA</a:t>
            </a:r>
          </a:p>
        </p:txBody>
      </p:sp>
      <p:cxnSp>
        <p:nvCxnSpPr>
          <p:cNvPr id="15" name="Straight Connector 14"/>
          <p:cNvCxnSpPr/>
          <p:nvPr/>
        </p:nvCxnSpPr>
        <p:spPr>
          <a:xfrm>
            <a:off x="457200" y="3732213"/>
            <a:ext cx="8305800" cy="1587"/>
          </a:xfrm>
          <a:prstGeom prst="line">
            <a:avLst/>
          </a:prstGeom>
          <a:ln/>
        </p:spPr>
        <p:style>
          <a:lnRef idx="2">
            <a:schemeClr val="dk1"/>
          </a:lnRef>
          <a:fillRef idx="0">
            <a:schemeClr val="dk1"/>
          </a:fillRef>
          <a:effectRef idx="1">
            <a:schemeClr val="dk1"/>
          </a:effectRef>
          <a:fontRef idx="minor">
            <a:schemeClr val="tx1"/>
          </a:fontRef>
        </p:style>
      </p:cxnSp>
      <p:grpSp>
        <p:nvGrpSpPr>
          <p:cNvPr id="45060" name="Group 23"/>
          <p:cNvGrpSpPr>
            <a:grpSpLocks/>
          </p:cNvGrpSpPr>
          <p:nvPr/>
        </p:nvGrpSpPr>
        <p:grpSpPr bwMode="auto">
          <a:xfrm>
            <a:off x="381000" y="4191000"/>
            <a:ext cx="8382000" cy="1371600"/>
            <a:chOff x="609600" y="3962400"/>
            <a:chExt cx="8077200" cy="1371600"/>
          </a:xfrm>
        </p:grpSpPr>
        <p:sp>
          <p:nvSpPr>
            <p:cNvPr id="9" name="Rounded Rectangle 8"/>
            <p:cNvSpPr/>
            <p:nvPr/>
          </p:nvSpPr>
          <p:spPr>
            <a:xfrm>
              <a:off x="609600" y="3962400"/>
              <a:ext cx="8077200" cy="1371600"/>
            </a:xfrm>
            <a:prstGeom prst="roundRect">
              <a:avLst/>
            </a:prstGeom>
            <a:ln/>
          </p:spPr>
          <p:style>
            <a:lnRef idx="2">
              <a:schemeClr val="dk1"/>
            </a:lnRef>
            <a:fillRef idx="1">
              <a:schemeClr val="lt1"/>
            </a:fillRef>
            <a:effectRef idx="0">
              <a:schemeClr val="dk1"/>
            </a:effectRef>
            <a:fontRef idx="minor">
              <a:schemeClr val="dk1"/>
            </a:fontRef>
          </p:style>
          <p:txBody>
            <a:bodyPr anchor="ctr"/>
            <a:lstStyle/>
            <a:p>
              <a:pPr>
                <a:defRPr/>
              </a:pPr>
              <a:endParaRPr lang="en-US" sz="2400" b="1" dirty="0">
                <a:solidFill>
                  <a:schemeClr val="tx1"/>
                </a:solidFill>
              </a:endParaRPr>
            </a:p>
            <a:p>
              <a:pPr>
                <a:defRPr/>
              </a:pPr>
              <a:r>
                <a:rPr lang="en-US" sz="2000" b="1" dirty="0">
                  <a:solidFill>
                    <a:schemeClr val="tx1"/>
                  </a:solidFill>
                  <a:latin typeface="Cambria" pitchFamily="18" charset="0"/>
                </a:rPr>
                <a:t>IDEA Cellular  “EMERGING COMPANY OF THE YEAR 2009”</a:t>
              </a:r>
            </a:p>
            <a:p>
              <a:pPr>
                <a:defRPr/>
              </a:pPr>
              <a:r>
                <a:rPr lang="en-US" sz="2400" b="1" dirty="0">
                  <a:solidFill>
                    <a:schemeClr val="tx1"/>
                  </a:solidFill>
                  <a:latin typeface="Cambria" pitchFamily="18" charset="0"/>
                </a:rPr>
                <a:t>	</a:t>
              </a:r>
            </a:p>
            <a:p>
              <a:pPr>
                <a:defRPr/>
              </a:pPr>
              <a:r>
                <a:rPr lang="en-US" sz="2400" b="1" dirty="0">
                  <a:solidFill>
                    <a:schemeClr val="tx1"/>
                  </a:solidFill>
                </a:rPr>
                <a:t>	- </a:t>
              </a:r>
            </a:p>
            <a:p>
              <a:pPr>
                <a:defRPr/>
              </a:pPr>
              <a:endParaRPr lang="en-US" sz="2400" b="1" dirty="0">
                <a:solidFill>
                  <a:schemeClr val="tx1"/>
                </a:solidFill>
              </a:endParaRPr>
            </a:p>
          </p:txBody>
        </p:sp>
        <p:pic>
          <p:nvPicPr>
            <p:cNvPr id="45065" name="Picture 3"/>
            <p:cNvPicPr>
              <a:picLocks noChangeAspect="1" noChangeArrowheads="1"/>
            </p:cNvPicPr>
            <p:nvPr/>
          </p:nvPicPr>
          <p:blipFill>
            <a:blip r:embed="rId3"/>
            <a:srcRect/>
            <a:stretch>
              <a:fillRect/>
            </a:stretch>
          </p:blipFill>
          <p:spPr bwMode="auto">
            <a:xfrm>
              <a:off x="1790700" y="4800600"/>
              <a:ext cx="3695700" cy="438150"/>
            </a:xfrm>
            <a:prstGeom prst="rect">
              <a:avLst/>
            </a:prstGeom>
            <a:noFill/>
            <a:ln w="9525">
              <a:noFill/>
              <a:miter lim="800000"/>
              <a:headEnd/>
              <a:tailEnd/>
            </a:ln>
          </p:spPr>
        </p:pic>
      </p:grpSp>
      <p:grpSp>
        <p:nvGrpSpPr>
          <p:cNvPr id="45061" name="Group 22"/>
          <p:cNvGrpSpPr>
            <a:grpSpLocks/>
          </p:cNvGrpSpPr>
          <p:nvPr/>
        </p:nvGrpSpPr>
        <p:grpSpPr bwMode="auto">
          <a:xfrm>
            <a:off x="228600" y="1219200"/>
            <a:ext cx="8610600" cy="2209800"/>
            <a:chOff x="228600" y="990600"/>
            <a:chExt cx="8610600" cy="1447800"/>
          </a:xfrm>
        </p:grpSpPr>
        <p:sp>
          <p:nvSpPr>
            <p:cNvPr id="13" name="Rounded Rectangle 12"/>
            <p:cNvSpPr/>
            <p:nvPr/>
          </p:nvSpPr>
          <p:spPr>
            <a:xfrm>
              <a:off x="228600" y="990600"/>
              <a:ext cx="8610600" cy="1447800"/>
            </a:xfrm>
            <a:prstGeom prst="roundRect">
              <a:avLst/>
            </a:prstGeom>
            <a:ln/>
          </p:spPr>
          <p:style>
            <a:lnRef idx="2">
              <a:schemeClr val="dk1"/>
            </a:lnRef>
            <a:fillRef idx="1">
              <a:schemeClr val="lt1"/>
            </a:fillRef>
            <a:effectRef idx="0">
              <a:schemeClr val="dk1"/>
            </a:effectRef>
            <a:fontRef idx="minor">
              <a:schemeClr val="dk1"/>
            </a:fontRef>
          </p:style>
          <p:txBody>
            <a:bodyPr/>
            <a:lstStyle/>
            <a:p>
              <a:pPr>
                <a:defRPr/>
              </a:pPr>
              <a:r>
                <a:rPr lang="en-US" sz="2000" b="1" dirty="0">
                  <a:solidFill>
                    <a:schemeClr val="tx1"/>
                  </a:solidFill>
                  <a:latin typeface="Cambria" pitchFamily="18" charset="0"/>
                </a:rPr>
                <a:t>IDEA Cellular  “FASTEST GROWING COMPANY IN INDIA” – 2010</a:t>
              </a:r>
            </a:p>
            <a:p>
              <a:pPr>
                <a:defRPr/>
              </a:pPr>
              <a:endParaRPr lang="en-US" sz="800" b="1" dirty="0">
                <a:solidFill>
                  <a:schemeClr val="tx1"/>
                </a:solidFill>
                <a:latin typeface="Cambria" pitchFamily="18" charset="0"/>
              </a:endParaRPr>
            </a:p>
            <a:p>
              <a:pPr lvl="1">
                <a:defRPr/>
              </a:pPr>
              <a:r>
                <a:rPr lang="en-US" sz="2000" b="1" dirty="0">
                  <a:solidFill>
                    <a:srgbClr val="C00000"/>
                  </a:solidFill>
                  <a:latin typeface="Cambria" pitchFamily="18" charset="0"/>
                </a:rPr>
                <a:t>Average 4 Year Sales growth – 59.6%</a:t>
              </a:r>
            </a:p>
            <a:p>
              <a:pPr lvl="1">
                <a:defRPr/>
              </a:pPr>
              <a:r>
                <a:rPr lang="en-US" sz="2000" b="1" dirty="0">
                  <a:solidFill>
                    <a:srgbClr val="C00000"/>
                  </a:solidFill>
                  <a:latin typeface="Cambria" pitchFamily="18" charset="0"/>
                </a:rPr>
                <a:t>Average 4 Year PAT growth – 102.2%</a:t>
              </a:r>
              <a:r>
                <a:rPr lang="en-US" sz="2000" b="1" dirty="0">
                  <a:solidFill>
                    <a:schemeClr val="tx1"/>
                  </a:solidFill>
                  <a:latin typeface="Cambria" pitchFamily="18" charset="0"/>
                </a:rPr>
                <a:t> </a:t>
              </a:r>
            </a:p>
            <a:p>
              <a:pPr>
                <a:defRPr/>
              </a:pPr>
              <a:r>
                <a:rPr lang="en-US" sz="2400" b="1" dirty="0">
                  <a:solidFill>
                    <a:schemeClr val="tx1"/>
                  </a:solidFill>
                </a:rPr>
                <a:t>	    </a:t>
              </a:r>
            </a:p>
            <a:p>
              <a:pPr>
                <a:defRPr/>
              </a:pPr>
              <a:r>
                <a:rPr lang="en-US" sz="2400" b="1" dirty="0">
                  <a:solidFill>
                    <a:schemeClr val="tx1"/>
                  </a:solidFill>
                </a:rPr>
                <a:t>	 -</a:t>
              </a:r>
            </a:p>
            <a:p>
              <a:pPr>
                <a:defRPr/>
              </a:pPr>
              <a:endParaRPr lang="en-US" sz="2400" b="1" i="1" dirty="0">
                <a:solidFill>
                  <a:schemeClr val="tx1"/>
                </a:solidFill>
              </a:endParaRPr>
            </a:p>
          </p:txBody>
        </p:sp>
        <p:pic>
          <p:nvPicPr>
            <p:cNvPr id="45063" name="Picture 20" descr="Business-World.jpg"/>
            <p:cNvPicPr>
              <a:picLocks noChangeAspect="1"/>
            </p:cNvPicPr>
            <p:nvPr/>
          </p:nvPicPr>
          <p:blipFill>
            <a:blip r:embed="rId4"/>
            <a:srcRect/>
            <a:stretch>
              <a:fillRect/>
            </a:stretch>
          </p:blipFill>
          <p:spPr bwMode="auto">
            <a:xfrm>
              <a:off x="1828800" y="1854316"/>
              <a:ext cx="1905000" cy="508583"/>
            </a:xfrm>
            <a:prstGeom prst="rect">
              <a:avLst/>
            </a:prstGeom>
            <a:noFill/>
            <a:ln w="9525">
              <a:noFill/>
              <a:miter lim="800000"/>
              <a:headEnd/>
              <a:tailEnd/>
            </a:ln>
          </p:spPr>
        </p:pic>
      </p:gr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Grp="1"/>
          </p:cNvSpPr>
          <p:nvPr>
            <p:ph type="title"/>
          </p:nvPr>
        </p:nvSpPr>
        <p:spPr>
          <a:xfrm>
            <a:off x="162240" y="88488"/>
            <a:ext cx="7162800" cy="1143000"/>
          </a:xfrm>
        </p:spPr>
        <p:txBody>
          <a:bodyPr/>
          <a:lstStyle/>
          <a:p>
            <a:pPr algn="l">
              <a:defRPr/>
            </a:pPr>
            <a:r>
              <a:rPr lang="en-US" sz="3200" b="1" dirty="0" smtClean="0">
                <a:gradFill>
                  <a:gsLst>
                    <a:gs pos="0">
                      <a:srgbClr val="0099CC"/>
                    </a:gs>
                    <a:gs pos="100000">
                      <a:srgbClr val="002060"/>
                    </a:gs>
                  </a:gsLst>
                  <a:lin ang="5400000" scaled="0"/>
                </a:gradFill>
                <a:latin typeface="Futura Lt BT" pitchFamily="34" charset="0"/>
                <a:ea typeface="ＭＳ Ｐゴシック"/>
              </a:rPr>
              <a:t>Performance Snapshot</a:t>
            </a:r>
          </a:p>
        </p:txBody>
      </p:sp>
      <p:grpSp>
        <p:nvGrpSpPr>
          <p:cNvPr id="1028" name="Group 9"/>
          <p:cNvGrpSpPr>
            <a:grpSpLocks/>
          </p:cNvGrpSpPr>
          <p:nvPr/>
        </p:nvGrpSpPr>
        <p:grpSpPr bwMode="auto">
          <a:xfrm>
            <a:off x="1143000" y="1328738"/>
            <a:ext cx="5921375" cy="3319462"/>
            <a:chOff x="1354138" y="1367333"/>
            <a:chExt cx="5846414" cy="3561855"/>
          </a:xfrm>
        </p:grpSpPr>
        <p:graphicFrame>
          <p:nvGraphicFramePr>
            <p:cNvPr id="1026" name="Object 2"/>
            <p:cNvGraphicFramePr>
              <a:graphicFrameLocks noChangeAspect="1"/>
            </p:cNvGraphicFramePr>
            <p:nvPr/>
          </p:nvGraphicFramePr>
          <p:xfrm>
            <a:off x="1354138" y="1701800"/>
            <a:ext cx="5608637" cy="3227388"/>
          </p:xfrm>
          <a:graphic>
            <a:graphicData uri="http://schemas.openxmlformats.org/presentationml/2006/ole">
              <p:oleObj spid="_x0000_s1026" name="Worksheet" r:id="rId4" imgW="3028752" imgH="1742979" progId="Excel.Sheet.8">
                <p:link updateAutomatic="1"/>
              </p:oleObj>
            </a:graphicData>
          </a:graphic>
        </p:graphicFrame>
        <p:sp>
          <p:nvSpPr>
            <p:cNvPr id="1029" name="TextBox 7"/>
            <p:cNvSpPr txBox="1">
              <a:spLocks noChangeArrowheads="1"/>
            </p:cNvSpPr>
            <p:nvPr/>
          </p:nvSpPr>
          <p:spPr bwMode="auto">
            <a:xfrm>
              <a:off x="6057872" y="1367333"/>
              <a:ext cx="1142680" cy="363201"/>
            </a:xfrm>
            <a:prstGeom prst="rect">
              <a:avLst/>
            </a:prstGeom>
            <a:noFill/>
            <a:ln w="9525">
              <a:noFill/>
              <a:miter lim="800000"/>
              <a:headEnd/>
              <a:tailEnd/>
            </a:ln>
          </p:spPr>
          <p:txBody>
            <a:bodyPr>
              <a:spAutoFit/>
            </a:bodyPr>
            <a:lstStyle/>
            <a:p>
              <a:r>
                <a:rPr lang="en-US" sz="1600" b="1">
                  <a:latin typeface="Cambria" pitchFamily="18" charset="0"/>
                </a:rPr>
                <a:t>In Rs Cr.</a:t>
              </a:r>
            </a:p>
          </p:txBody>
        </p:sp>
      </p:gr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ea typeface="ＭＳ Ｐゴシック"/>
            </a:endParaRPr>
          </a:p>
        </p:txBody>
      </p:sp>
      <p:sp>
        <p:nvSpPr>
          <p:cNvPr id="13315" name="Content Placeholder 2"/>
          <p:cNvSpPr>
            <a:spLocks noGrp="1"/>
          </p:cNvSpPr>
          <p:nvPr>
            <p:ph idx="1"/>
          </p:nvPr>
        </p:nvSpPr>
        <p:spPr/>
        <p:txBody>
          <a:bodyPr/>
          <a:lstStyle/>
          <a:p>
            <a:pPr algn="ctr">
              <a:buFont typeface="Arial" pitchFamily="34" charset="0"/>
              <a:buNone/>
            </a:pPr>
            <a:endParaRPr lang="en-US" smtClean="0">
              <a:ea typeface="ＭＳ Ｐゴシック"/>
            </a:endParaRPr>
          </a:p>
          <a:p>
            <a:pPr algn="ctr">
              <a:buFont typeface="Arial" pitchFamily="34" charset="0"/>
              <a:buNone/>
            </a:pPr>
            <a:endParaRPr lang="en-US" smtClean="0">
              <a:ea typeface="ＭＳ Ｐゴシック"/>
            </a:endParaRPr>
          </a:p>
          <a:p>
            <a:pPr algn="ctr">
              <a:buFont typeface="Arial" pitchFamily="34" charset="0"/>
              <a:buNone/>
            </a:pPr>
            <a:r>
              <a:rPr lang="en-US" smtClean="0">
                <a:ea typeface="ＭＳ Ｐゴシック"/>
              </a:rPr>
              <a:t>Why Leadership Development</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69913" y="4757738"/>
            <a:ext cx="3581400" cy="441325"/>
          </a:xfrm>
          <a:prstGeom prst="roundRect">
            <a:avLst/>
          </a:prstGeom>
          <a:noFill/>
          <a:ln w="25400" cmpd="sng">
            <a:no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GB" sz="2000" b="1" dirty="0">
                <a:latin typeface="Cambria" pitchFamily="18" charset="0"/>
              </a:rPr>
              <a:t>Fastest growing major telco</a:t>
            </a:r>
          </a:p>
        </p:txBody>
      </p:sp>
      <p:sp>
        <p:nvSpPr>
          <p:cNvPr id="8196" name="Text Box 239"/>
          <p:cNvSpPr txBox="1">
            <a:spLocks noChangeArrowheads="1"/>
          </p:cNvSpPr>
          <p:nvPr/>
        </p:nvSpPr>
        <p:spPr bwMode="auto">
          <a:xfrm>
            <a:off x="304800" y="83125"/>
            <a:ext cx="7467600" cy="1077218"/>
          </a:xfrm>
          <a:prstGeom prst="rect">
            <a:avLst/>
          </a:prstGeom>
          <a:noFill/>
          <a:ln w="9525">
            <a:noFill/>
            <a:miter lim="800000"/>
            <a:headEnd/>
            <a:tailEnd/>
          </a:ln>
        </p:spPr>
        <p:txBody>
          <a:bodyPr anchor="ctr"/>
          <a:lstStyle/>
          <a:p>
            <a:pPr eaLnBrk="0" hangingPunct="0">
              <a:defRPr/>
            </a:pPr>
            <a:r>
              <a:rPr lang="en-US" sz="3200" b="1" dirty="0">
                <a:gradFill>
                  <a:gsLst>
                    <a:gs pos="0">
                      <a:srgbClr val="0099CC"/>
                    </a:gs>
                    <a:gs pos="100000">
                      <a:srgbClr val="002060"/>
                    </a:gs>
                  </a:gsLst>
                  <a:lin ang="5400000" scaled="0"/>
                </a:gradFill>
                <a:latin typeface="Futura Lt BT" pitchFamily="34" charset="0"/>
              </a:rPr>
              <a:t>Idea – India’s 3rd Largest Telco </a:t>
            </a:r>
          </a:p>
        </p:txBody>
      </p:sp>
      <p:sp>
        <p:nvSpPr>
          <p:cNvPr id="2053" name="TextBox 11"/>
          <p:cNvSpPr txBox="1">
            <a:spLocks noChangeArrowheads="1"/>
          </p:cNvSpPr>
          <p:nvPr/>
        </p:nvSpPr>
        <p:spPr bwMode="auto">
          <a:xfrm>
            <a:off x="5715000" y="6248400"/>
            <a:ext cx="2667000" cy="276225"/>
          </a:xfrm>
          <a:prstGeom prst="rect">
            <a:avLst/>
          </a:prstGeom>
          <a:noFill/>
          <a:ln w="9525">
            <a:noFill/>
            <a:miter lim="800000"/>
            <a:headEnd/>
            <a:tailEnd/>
          </a:ln>
        </p:spPr>
        <p:txBody>
          <a:bodyPr>
            <a:spAutoFit/>
          </a:bodyPr>
          <a:lstStyle/>
          <a:p>
            <a:r>
              <a:rPr lang="en-GB" sz="1200"/>
              <a:t>Source: TRAI Revenue Report</a:t>
            </a:r>
          </a:p>
        </p:txBody>
      </p:sp>
      <p:graphicFrame>
        <p:nvGraphicFramePr>
          <p:cNvPr id="7" name="Chart 6"/>
          <p:cNvGraphicFramePr/>
          <p:nvPr/>
        </p:nvGraphicFramePr>
        <p:xfrm>
          <a:off x="914400" y="1066800"/>
          <a:ext cx="6934200" cy="3657600"/>
        </p:xfrm>
        <a:graphic>
          <a:graphicData uri="http://schemas.openxmlformats.org/drawingml/2006/chart">
            <c:chart xmlns:c="http://schemas.openxmlformats.org/drawingml/2006/chart" xmlns:r="http://schemas.openxmlformats.org/officeDocument/2006/relationships" r:id="rId4"/>
          </a:graphicData>
        </a:graphic>
      </p:graphicFrame>
      <p:grpSp>
        <p:nvGrpSpPr>
          <p:cNvPr id="2055" name="Group 9"/>
          <p:cNvGrpSpPr>
            <a:grpSpLocks/>
          </p:cNvGrpSpPr>
          <p:nvPr/>
        </p:nvGrpSpPr>
        <p:grpSpPr bwMode="auto">
          <a:xfrm>
            <a:off x="4495800" y="4572000"/>
            <a:ext cx="4086225" cy="1465263"/>
            <a:chOff x="4829175" y="4724400"/>
            <a:chExt cx="4086225" cy="1465263"/>
          </a:xfrm>
        </p:grpSpPr>
        <p:graphicFrame>
          <p:nvGraphicFramePr>
            <p:cNvPr id="2050" name="Object 4"/>
            <p:cNvGraphicFramePr>
              <a:graphicFrameLocks noChangeAspect="1"/>
            </p:cNvGraphicFramePr>
            <p:nvPr/>
          </p:nvGraphicFramePr>
          <p:xfrm>
            <a:off x="4829175" y="5011738"/>
            <a:ext cx="3925888" cy="1177925"/>
          </p:xfrm>
          <a:graphic>
            <a:graphicData uri="http://schemas.openxmlformats.org/presentationml/2006/ole">
              <p:oleObj spid="_x0000_s2050" name="Worksheet" r:id="rId5" imgW="3238557" imgH="971410" progId="Excel.Sheet.8">
                <p:link updateAutomatic="1"/>
              </p:oleObj>
            </a:graphicData>
          </a:graphic>
        </p:graphicFrame>
        <p:sp>
          <p:nvSpPr>
            <p:cNvPr id="14" name="TextBox 13"/>
            <p:cNvSpPr txBox="1"/>
            <p:nvPr/>
          </p:nvSpPr>
          <p:spPr>
            <a:xfrm>
              <a:off x="8001000" y="4724400"/>
              <a:ext cx="914400" cy="307975"/>
            </a:xfrm>
            <a:prstGeom prst="rect">
              <a:avLst/>
            </a:prstGeom>
            <a:noFill/>
          </p:spPr>
          <p:txBody>
            <a:bodyPr>
              <a:spAutoFit/>
            </a:bodyPr>
            <a:lstStyle/>
            <a:p>
              <a:pPr>
                <a:defRPr/>
              </a:pPr>
              <a:r>
                <a:rPr lang="en-US" sz="1400" b="1" dirty="0">
                  <a:latin typeface="+mj-lt"/>
                </a:rPr>
                <a:t>In Rs. Cr</a:t>
              </a:r>
            </a:p>
          </p:txBody>
        </p:sp>
      </p:gr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6070600" y="3201988"/>
            <a:ext cx="685800" cy="2514600"/>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7170" name="Rectangle 2"/>
          <p:cNvSpPr>
            <a:spLocks noGrp="1"/>
          </p:cNvSpPr>
          <p:nvPr>
            <p:ph type="title" idx="4294967295"/>
          </p:nvPr>
        </p:nvSpPr>
        <p:spPr>
          <a:xfrm>
            <a:off x="152405" y="41565"/>
            <a:ext cx="8229600" cy="1143000"/>
          </a:xfrm>
        </p:spPr>
        <p:txBody>
          <a:bodyPr/>
          <a:lstStyle/>
          <a:p>
            <a:pPr algn="l">
              <a:defRPr/>
            </a:pPr>
            <a:r>
              <a:rPr lang="en-US" sz="3200" b="1" dirty="0">
                <a:gradFill>
                  <a:gsLst>
                    <a:gs pos="0">
                      <a:srgbClr val="0099CC"/>
                    </a:gs>
                    <a:gs pos="100000">
                      <a:srgbClr val="002060"/>
                    </a:gs>
                  </a:gsLst>
                  <a:lin ang="5400000" scaled="0"/>
                </a:gradFill>
                <a:latin typeface="Futura Lt BT" pitchFamily="34" charset="0"/>
                <a:ea typeface="ＭＳ Ｐゴシック"/>
              </a:rPr>
              <a:t>Amongst Top 10 </a:t>
            </a:r>
            <a:r>
              <a:rPr lang="en-US" sz="3200" b="1" dirty="0" smtClean="0">
                <a:gradFill>
                  <a:gsLst>
                    <a:gs pos="0">
                      <a:srgbClr val="0099CC"/>
                    </a:gs>
                    <a:gs pos="100000">
                      <a:srgbClr val="002060"/>
                    </a:gs>
                  </a:gsLst>
                  <a:lin ang="5400000" scaled="0"/>
                </a:gradFill>
                <a:latin typeface="Futura Lt BT" pitchFamily="34" charset="0"/>
                <a:ea typeface="ＭＳ Ｐゴシック"/>
              </a:rPr>
              <a:t>telcos </a:t>
            </a:r>
            <a:r>
              <a:rPr lang="en-US" sz="3200" b="1" dirty="0">
                <a:gradFill>
                  <a:gsLst>
                    <a:gs pos="0">
                      <a:srgbClr val="0099CC"/>
                    </a:gs>
                    <a:gs pos="100000">
                      <a:srgbClr val="002060"/>
                    </a:gs>
                  </a:gsLst>
                  <a:lin ang="5400000" scaled="0"/>
                </a:gradFill>
                <a:latin typeface="Futura Lt BT" pitchFamily="34" charset="0"/>
                <a:ea typeface="ＭＳ Ｐゴシック"/>
              </a:rPr>
              <a:t>in the world</a:t>
            </a:r>
            <a:br>
              <a:rPr lang="en-US" sz="3200" b="1" dirty="0">
                <a:gradFill>
                  <a:gsLst>
                    <a:gs pos="0">
                      <a:srgbClr val="0099CC"/>
                    </a:gs>
                    <a:gs pos="100000">
                      <a:srgbClr val="002060"/>
                    </a:gs>
                  </a:gsLst>
                  <a:lin ang="5400000" scaled="0"/>
                </a:gradFill>
                <a:latin typeface="Futura Lt BT" pitchFamily="34" charset="0"/>
                <a:ea typeface="ＭＳ Ｐゴシック"/>
              </a:rPr>
            </a:br>
            <a:r>
              <a:rPr lang="en-US" sz="2000" b="1" dirty="0">
                <a:gradFill>
                  <a:gsLst>
                    <a:gs pos="0">
                      <a:srgbClr val="0099CC"/>
                    </a:gs>
                    <a:gs pos="100000">
                      <a:srgbClr val="002060"/>
                    </a:gs>
                  </a:gsLst>
                  <a:lin ang="5400000" scaled="0"/>
                </a:gradFill>
                <a:latin typeface="Futura Lt BT" pitchFamily="34" charset="0"/>
                <a:ea typeface="ＭＳ Ｐゴシック"/>
              </a:rPr>
              <a:t>( Bn MOUs Per day )</a:t>
            </a:r>
            <a:endParaRPr lang="en-US" sz="3200" b="1" dirty="0">
              <a:gradFill>
                <a:gsLst>
                  <a:gs pos="0">
                    <a:srgbClr val="0099CC"/>
                  </a:gs>
                  <a:gs pos="100000">
                    <a:srgbClr val="002060"/>
                  </a:gs>
                </a:gsLst>
                <a:lin ang="5400000" scaled="0"/>
              </a:gradFill>
              <a:latin typeface="Futura Lt BT" pitchFamily="34" charset="0"/>
              <a:ea typeface="ＭＳ Ｐゴシック"/>
            </a:endParaRPr>
          </a:p>
        </p:txBody>
      </p:sp>
      <p:sp>
        <p:nvSpPr>
          <p:cNvPr id="3077" name="Text Box 4"/>
          <p:cNvSpPr txBox="1">
            <a:spLocks noChangeArrowheads="1"/>
          </p:cNvSpPr>
          <p:nvPr/>
        </p:nvSpPr>
        <p:spPr bwMode="auto">
          <a:xfrm>
            <a:off x="6510338" y="6359525"/>
            <a:ext cx="2786062" cy="244475"/>
          </a:xfrm>
          <a:prstGeom prst="rect">
            <a:avLst/>
          </a:prstGeom>
          <a:noFill/>
          <a:ln w="50800" cap="rnd" algn="ctr">
            <a:noFill/>
            <a:prstDash val="sysDot"/>
            <a:miter lim="800000"/>
            <a:headEnd/>
            <a:tailEnd/>
          </a:ln>
        </p:spPr>
        <p:txBody>
          <a:bodyPr lIns="45720" rIns="45720">
            <a:spAutoFit/>
          </a:bodyPr>
          <a:lstStyle/>
          <a:p>
            <a:pPr>
              <a:spcBef>
                <a:spcPct val="50000"/>
              </a:spcBef>
            </a:pPr>
            <a:r>
              <a:rPr lang="en-US" sz="1000" b="1" i="1"/>
              <a:t>MOUs for Verizon on Estimated Basis. </a:t>
            </a:r>
          </a:p>
        </p:txBody>
      </p:sp>
      <p:sp>
        <p:nvSpPr>
          <p:cNvPr id="16" name="Rectangle 15"/>
          <p:cNvSpPr/>
          <p:nvPr/>
        </p:nvSpPr>
        <p:spPr>
          <a:xfrm>
            <a:off x="152400" y="5334000"/>
            <a:ext cx="25146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074" name="Object 5"/>
          <p:cNvGraphicFramePr>
            <a:graphicFrameLocks noChangeAspect="1"/>
          </p:cNvGraphicFramePr>
          <p:nvPr>
            <p:ph idx="4294967295"/>
          </p:nvPr>
        </p:nvGraphicFramePr>
        <p:xfrm>
          <a:off x="304800" y="1143000"/>
          <a:ext cx="8610600" cy="4740275"/>
        </p:xfrm>
        <a:graphic>
          <a:graphicData uri="http://schemas.openxmlformats.org/presentationml/2006/ole">
            <p:oleObj spid="_x0000_s3074" name="Chart" r:id="rId4" imgW="8229600" imgH="4533900" progId="MSGraph.Chart.8">
              <p:embed followColorScheme="full"/>
            </p:oleObj>
          </a:graphicData>
        </a:graphic>
      </p:graphicFrame>
      <p:sp>
        <p:nvSpPr>
          <p:cNvPr id="3079" name="Text Box 8"/>
          <p:cNvSpPr txBox="1">
            <a:spLocks noChangeArrowheads="1"/>
          </p:cNvSpPr>
          <p:nvPr/>
        </p:nvSpPr>
        <p:spPr bwMode="auto">
          <a:xfrm>
            <a:off x="2362200" y="5486400"/>
            <a:ext cx="787400" cy="261938"/>
          </a:xfrm>
          <a:prstGeom prst="rect">
            <a:avLst/>
          </a:prstGeom>
          <a:noFill/>
          <a:ln w="9525">
            <a:noFill/>
            <a:miter lim="800000"/>
            <a:headEnd/>
            <a:tailEnd/>
          </a:ln>
        </p:spPr>
        <p:txBody>
          <a:bodyPr wrap="none">
            <a:spAutoFit/>
          </a:bodyPr>
          <a:lstStyle/>
          <a:p>
            <a:r>
              <a:rPr lang="en-US" sz="1100" b="1">
                <a:solidFill>
                  <a:schemeClr val="hlink"/>
                </a:solidFill>
              </a:rPr>
              <a:t> Q3 FY11</a:t>
            </a:r>
          </a:p>
        </p:txBody>
      </p:sp>
      <p:sp>
        <p:nvSpPr>
          <p:cNvPr id="3080" name="Text Box 11"/>
          <p:cNvSpPr txBox="1">
            <a:spLocks noChangeArrowheads="1"/>
          </p:cNvSpPr>
          <p:nvPr/>
        </p:nvSpPr>
        <p:spPr bwMode="auto">
          <a:xfrm>
            <a:off x="3048000" y="5486400"/>
            <a:ext cx="787400" cy="261938"/>
          </a:xfrm>
          <a:prstGeom prst="rect">
            <a:avLst/>
          </a:prstGeom>
          <a:noFill/>
          <a:ln w="9525">
            <a:noFill/>
            <a:miter lim="800000"/>
            <a:headEnd/>
            <a:tailEnd/>
          </a:ln>
        </p:spPr>
        <p:txBody>
          <a:bodyPr wrap="none">
            <a:spAutoFit/>
          </a:bodyPr>
          <a:lstStyle/>
          <a:p>
            <a:r>
              <a:rPr lang="en-US" sz="1100" b="1">
                <a:solidFill>
                  <a:schemeClr val="hlink"/>
                </a:solidFill>
              </a:rPr>
              <a:t> Q2 FY11</a:t>
            </a:r>
          </a:p>
        </p:txBody>
      </p:sp>
      <p:sp>
        <p:nvSpPr>
          <p:cNvPr id="3081" name="Text Box 12"/>
          <p:cNvSpPr txBox="1">
            <a:spLocks noChangeArrowheads="1"/>
          </p:cNvSpPr>
          <p:nvPr/>
        </p:nvSpPr>
        <p:spPr bwMode="auto">
          <a:xfrm>
            <a:off x="6172200" y="5715000"/>
            <a:ext cx="519113" cy="428625"/>
          </a:xfrm>
          <a:prstGeom prst="rect">
            <a:avLst/>
          </a:prstGeom>
          <a:noFill/>
          <a:ln w="9525">
            <a:noFill/>
            <a:miter lim="800000"/>
            <a:headEnd/>
            <a:tailEnd/>
          </a:ln>
        </p:spPr>
        <p:txBody>
          <a:bodyPr wrap="none">
            <a:spAutoFit/>
          </a:bodyPr>
          <a:lstStyle/>
          <a:p>
            <a:r>
              <a:rPr lang="en-US" sz="1100" b="1">
                <a:solidFill>
                  <a:schemeClr val="hlink"/>
                </a:solidFill>
              </a:rPr>
              <a:t> Q4 </a:t>
            </a:r>
          </a:p>
          <a:p>
            <a:r>
              <a:rPr lang="en-US" sz="1100" b="1">
                <a:solidFill>
                  <a:schemeClr val="hlink"/>
                </a:solidFill>
              </a:rPr>
              <a:t>FY11</a:t>
            </a:r>
          </a:p>
        </p:txBody>
      </p:sp>
      <p:sp>
        <p:nvSpPr>
          <p:cNvPr id="3082" name="Text Box 14"/>
          <p:cNvSpPr txBox="1">
            <a:spLocks noChangeArrowheads="1"/>
          </p:cNvSpPr>
          <p:nvPr/>
        </p:nvSpPr>
        <p:spPr bwMode="auto">
          <a:xfrm>
            <a:off x="4738688" y="5715000"/>
            <a:ext cx="519112" cy="428625"/>
          </a:xfrm>
          <a:prstGeom prst="rect">
            <a:avLst/>
          </a:prstGeom>
          <a:noFill/>
          <a:ln w="9525">
            <a:noFill/>
            <a:miter lim="800000"/>
            <a:headEnd/>
            <a:tailEnd/>
          </a:ln>
        </p:spPr>
        <p:txBody>
          <a:bodyPr wrap="none">
            <a:spAutoFit/>
          </a:bodyPr>
          <a:lstStyle/>
          <a:p>
            <a:r>
              <a:rPr lang="en-US" sz="1100" b="1">
                <a:solidFill>
                  <a:schemeClr val="hlink"/>
                </a:solidFill>
              </a:rPr>
              <a:t> Q3 </a:t>
            </a:r>
          </a:p>
          <a:p>
            <a:r>
              <a:rPr lang="en-US" sz="1100" b="1">
                <a:solidFill>
                  <a:schemeClr val="hlink"/>
                </a:solidFill>
              </a:rPr>
              <a:t>FY11</a:t>
            </a:r>
          </a:p>
        </p:txBody>
      </p:sp>
      <p:sp>
        <p:nvSpPr>
          <p:cNvPr id="3083" name="Text Box 15"/>
          <p:cNvSpPr txBox="1">
            <a:spLocks noChangeArrowheads="1"/>
          </p:cNvSpPr>
          <p:nvPr/>
        </p:nvSpPr>
        <p:spPr bwMode="auto">
          <a:xfrm>
            <a:off x="5410200" y="5715000"/>
            <a:ext cx="519113" cy="428625"/>
          </a:xfrm>
          <a:prstGeom prst="rect">
            <a:avLst/>
          </a:prstGeom>
          <a:noFill/>
          <a:ln w="9525">
            <a:noFill/>
            <a:miter lim="800000"/>
            <a:headEnd/>
            <a:tailEnd/>
          </a:ln>
        </p:spPr>
        <p:txBody>
          <a:bodyPr wrap="none">
            <a:spAutoFit/>
          </a:bodyPr>
          <a:lstStyle/>
          <a:p>
            <a:r>
              <a:rPr lang="en-US" sz="1100" b="1">
                <a:solidFill>
                  <a:schemeClr val="hlink"/>
                </a:solidFill>
              </a:rPr>
              <a:t> Q4 </a:t>
            </a:r>
          </a:p>
          <a:p>
            <a:r>
              <a:rPr lang="en-US" sz="1100" b="1">
                <a:solidFill>
                  <a:schemeClr val="hlink"/>
                </a:solidFill>
              </a:rPr>
              <a:t>FY11</a:t>
            </a:r>
          </a:p>
        </p:txBody>
      </p:sp>
      <p:sp>
        <p:nvSpPr>
          <p:cNvPr id="3084" name="Text Box 16"/>
          <p:cNvSpPr txBox="1">
            <a:spLocks noChangeArrowheads="1"/>
          </p:cNvSpPr>
          <p:nvPr/>
        </p:nvSpPr>
        <p:spPr bwMode="auto">
          <a:xfrm>
            <a:off x="6858000" y="5715000"/>
            <a:ext cx="519113" cy="428625"/>
          </a:xfrm>
          <a:prstGeom prst="rect">
            <a:avLst/>
          </a:prstGeom>
          <a:noFill/>
          <a:ln w="9525">
            <a:noFill/>
            <a:miter lim="800000"/>
            <a:headEnd/>
            <a:tailEnd/>
          </a:ln>
        </p:spPr>
        <p:txBody>
          <a:bodyPr wrap="none">
            <a:spAutoFit/>
          </a:bodyPr>
          <a:lstStyle/>
          <a:p>
            <a:r>
              <a:rPr lang="en-US" sz="1100" b="1">
                <a:solidFill>
                  <a:schemeClr val="hlink"/>
                </a:solidFill>
              </a:rPr>
              <a:t> Q4 </a:t>
            </a:r>
          </a:p>
          <a:p>
            <a:r>
              <a:rPr lang="en-US" sz="1100" b="1">
                <a:solidFill>
                  <a:schemeClr val="hlink"/>
                </a:solidFill>
              </a:rPr>
              <a:t>FY11</a:t>
            </a:r>
          </a:p>
        </p:txBody>
      </p:sp>
      <p:sp>
        <p:nvSpPr>
          <p:cNvPr id="3085" name="Text Box 17"/>
          <p:cNvSpPr txBox="1">
            <a:spLocks noChangeArrowheads="1"/>
          </p:cNvSpPr>
          <p:nvPr/>
        </p:nvSpPr>
        <p:spPr bwMode="auto">
          <a:xfrm>
            <a:off x="7620000" y="5715000"/>
            <a:ext cx="519113" cy="428625"/>
          </a:xfrm>
          <a:prstGeom prst="rect">
            <a:avLst/>
          </a:prstGeom>
          <a:noFill/>
          <a:ln w="9525">
            <a:noFill/>
            <a:miter lim="800000"/>
            <a:headEnd/>
            <a:tailEnd/>
          </a:ln>
        </p:spPr>
        <p:txBody>
          <a:bodyPr wrap="none">
            <a:spAutoFit/>
          </a:bodyPr>
          <a:lstStyle/>
          <a:p>
            <a:r>
              <a:rPr lang="en-US" sz="1100" b="1">
                <a:solidFill>
                  <a:schemeClr val="hlink"/>
                </a:solidFill>
              </a:rPr>
              <a:t> Q3 </a:t>
            </a:r>
          </a:p>
          <a:p>
            <a:r>
              <a:rPr lang="en-US" sz="1100" b="1">
                <a:solidFill>
                  <a:schemeClr val="hlink"/>
                </a:solidFill>
              </a:rPr>
              <a:t>FY11</a:t>
            </a:r>
          </a:p>
        </p:txBody>
      </p:sp>
      <p:sp>
        <p:nvSpPr>
          <p:cNvPr id="3086" name="Text Box 18"/>
          <p:cNvSpPr txBox="1">
            <a:spLocks noChangeArrowheads="1"/>
          </p:cNvSpPr>
          <p:nvPr/>
        </p:nvSpPr>
        <p:spPr bwMode="auto">
          <a:xfrm>
            <a:off x="3810000" y="5715000"/>
            <a:ext cx="798513" cy="428625"/>
          </a:xfrm>
          <a:prstGeom prst="rect">
            <a:avLst/>
          </a:prstGeom>
          <a:noFill/>
          <a:ln w="9525">
            <a:noFill/>
            <a:miter lim="800000"/>
            <a:headEnd/>
            <a:tailEnd/>
          </a:ln>
        </p:spPr>
        <p:txBody>
          <a:bodyPr wrap="none">
            <a:spAutoFit/>
          </a:bodyPr>
          <a:lstStyle/>
          <a:p>
            <a:r>
              <a:rPr lang="en-US" sz="1100" b="1">
                <a:solidFill>
                  <a:schemeClr val="hlink"/>
                </a:solidFill>
              </a:rPr>
              <a:t>YTD Sep </a:t>
            </a:r>
          </a:p>
          <a:p>
            <a:r>
              <a:rPr lang="en-US" sz="1100" b="1">
                <a:solidFill>
                  <a:schemeClr val="hlink"/>
                </a:solidFill>
              </a:rPr>
              <a:t>  CY 10</a:t>
            </a:r>
          </a:p>
        </p:txBody>
      </p:sp>
      <p:sp>
        <p:nvSpPr>
          <p:cNvPr id="3087" name="Text Box 12"/>
          <p:cNvSpPr txBox="1">
            <a:spLocks noChangeArrowheads="1"/>
          </p:cNvSpPr>
          <p:nvPr/>
        </p:nvSpPr>
        <p:spPr bwMode="auto">
          <a:xfrm>
            <a:off x="838200" y="5638800"/>
            <a:ext cx="838200" cy="261938"/>
          </a:xfrm>
          <a:prstGeom prst="rect">
            <a:avLst/>
          </a:prstGeom>
          <a:noFill/>
          <a:ln w="9525">
            <a:noFill/>
            <a:miter lim="800000"/>
            <a:headEnd/>
            <a:tailEnd/>
          </a:ln>
        </p:spPr>
        <p:txBody>
          <a:bodyPr>
            <a:spAutoFit/>
          </a:bodyPr>
          <a:lstStyle/>
          <a:p>
            <a:r>
              <a:rPr lang="en-US" sz="1100" b="1">
                <a:solidFill>
                  <a:schemeClr val="hlink"/>
                </a:solidFill>
              </a:rPr>
              <a:t> Q4 FY11</a:t>
            </a:r>
          </a:p>
        </p:txBody>
      </p:sp>
      <p:sp>
        <p:nvSpPr>
          <p:cNvPr id="3088" name="Text Box 12"/>
          <p:cNvSpPr txBox="1">
            <a:spLocks noChangeArrowheads="1"/>
          </p:cNvSpPr>
          <p:nvPr/>
        </p:nvSpPr>
        <p:spPr bwMode="auto">
          <a:xfrm>
            <a:off x="1600200" y="5638800"/>
            <a:ext cx="838200" cy="261938"/>
          </a:xfrm>
          <a:prstGeom prst="rect">
            <a:avLst/>
          </a:prstGeom>
          <a:noFill/>
          <a:ln w="9525">
            <a:noFill/>
            <a:miter lim="800000"/>
            <a:headEnd/>
            <a:tailEnd/>
          </a:ln>
        </p:spPr>
        <p:txBody>
          <a:bodyPr>
            <a:spAutoFit/>
          </a:bodyPr>
          <a:lstStyle/>
          <a:p>
            <a:r>
              <a:rPr lang="en-US" sz="1100" b="1">
                <a:solidFill>
                  <a:schemeClr val="hlink"/>
                </a:solidFill>
              </a:rPr>
              <a:t> Q4 FY11</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Grp="1"/>
          </p:cNvSpPr>
          <p:nvPr>
            <p:ph type="title"/>
          </p:nvPr>
        </p:nvSpPr>
        <p:spPr>
          <a:xfrm>
            <a:off x="162240" y="88488"/>
            <a:ext cx="7162800" cy="1143000"/>
          </a:xfrm>
        </p:spPr>
        <p:txBody>
          <a:bodyPr/>
          <a:lstStyle/>
          <a:p>
            <a:pPr algn="l">
              <a:defRPr/>
            </a:pPr>
            <a:r>
              <a:rPr lang="en-US" sz="3200" b="1" dirty="0" smtClean="0">
                <a:gradFill>
                  <a:gsLst>
                    <a:gs pos="0">
                      <a:srgbClr val="0099CC"/>
                    </a:gs>
                    <a:gs pos="100000">
                      <a:srgbClr val="002060"/>
                    </a:gs>
                  </a:gsLst>
                  <a:lin ang="5400000" scaled="0"/>
                </a:gradFill>
                <a:latin typeface="Futura Lt BT" pitchFamily="34" charset="0"/>
                <a:ea typeface="ＭＳ Ｐゴシック"/>
              </a:rPr>
              <a:t>Steady &amp; Swift Subscriber Growth</a:t>
            </a:r>
          </a:p>
        </p:txBody>
      </p:sp>
      <p:sp>
        <p:nvSpPr>
          <p:cNvPr id="2052" name="Text Box 12"/>
          <p:cNvSpPr txBox="1">
            <a:spLocks noChangeArrowheads="1"/>
          </p:cNvSpPr>
          <p:nvPr/>
        </p:nvSpPr>
        <p:spPr bwMode="auto">
          <a:xfrm rot="16200000">
            <a:off x="-822324" y="2817812"/>
            <a:ext cx="3505200" cy="307975"/>
          </a:xfrm>
          <a:prstGeom prst="rect">
            <a:avLst/>
          </a:prstGeom>
          <a:noFill/>
          <a:ln w="9525">
            <a:noFill/>
            <a:miter lim="800000"/>
            <a:headEnd/>
            <a:tailEnd/>
          </a:ln>
        </p:spPr>
        <p:txBody>
          <a:bodyPr>
            <a:spAutoFit/>
          </a:bodyPr>
          <a:lstStyle/>
          <a:p>
            <a:pPr algn="ctr">
              <a:spcBef>
                <a:spcPct val="50000"/>
              </a:spcBef>
              <a:defRPr/>
            </a:pPr>
            <a:r>
              <a:rPr lang="en-US" sz="1400" b="1">
                <a:latin typeface="+mj-lt"/>
              </a:rPr>
              <a:t>No. Of Subscribers (Mn)</a:t>
            </a:r>
          </a:p>
        </p:txBody>
      </p:sp>
      <p:sp>
        <p:nvSpPr>
          <p:cNvPr id="2053" name="Text Box 13"/>
          <p:cNvSpPr txBox="1">
            <a:spLocks noChangeArrowheads="1"/>
          </p:cNvSpPr>
          <p:nvPr/>
        </p:nvSpPr>
        <p:spPr bwMode="auto">
          <a:xfrm>
            <a:off x="838200" y="5410200"/>
            <a:ext cx="7543800" cy="400050"/>
          </a:xfrm>
          <a:prstGeom prst="rect">
            <a:avLst/>
          </a:prstGeom>
          <a:noFill/>
          <a:ln w="9525">
            <a:noFill/>
            <a:miter lim="800000"/>
            <a:headEnd/>
            <a:tailEnd/>
          </a:ln>
        </p:spPr>
        <p:txBody>
          <a:bodyPr>
            <a:spAutoFit/>
          </a:bodyPr>
          <a:lstStyle/>
          <a:p>
            <a:pPr>
              <a:spcBef>
                <a:spcPct val="50000"/>
              </a:spcBef>
              <a:defRPr/>
            </a:pPr>
            <a:r>
              <a:rPr lang="en-US" sz="2000" b="1" dirty="0">
                <a:latin typeface="+mj-lt"/>
              </a:rPr>
              <a:t>65% Average Growth Rate Over the Past 6 Years</a:t>
            </a:r>
          </a:p>
        </p:txBody>
      </p:sp>
      <p:graphicFrame>
        <p:nvGraphicFramePr>
          <p:cNvPr id="7" name="Chart 6"/>
          <p:cNvGraphicFramePr/>
          <p:nvPr/>
        </p:nvGraphicFramePr>
        <p:xfrm>
          <a:off x="381000" y="1524000"/>
          <a:ext cx="74676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467600" y="1371600"/>
            <a:ext cx="990600" cy="369888"/>
          </a:xfrm>
          <a:prstGeom prst="rect">
            <a:avLst/>
          </a:prstGeom>
          <a:noFill/>
        </p:spPr>
        <p:txBody>
          <a:bodyPr>
            <a:spAutoFit/>
          </a:bodyPr>
          <a:lstStyle/>
          <a:p>
            <a:pPr>
              <a:defRPr/>
            </a:pPr>
            <a:r>
              <a:rPr lang="en-US" b="1" dirty="0">
                <a:latin typeface="+mj-lt"/>
              </a:rPr>
              <a:t>95.04</a:t>
            </a:r>
          </a:p>
        </p:txBody>
      </p:sp>
      <p:sp>
        <p:nvSpPr>
          <p:cNvPr id="9" name="Freeform 8"/>
          <p:cNvSpPr/>
          <p:nvPr/>
        </p:nvSpPr>
        <p:spPr>
          <a:xfrm>
            <a:off x="7178675" y="1676400"/>
            <a:ext cx="441325" cy="350838"/>
          </a:xfrm>
          <a:custGeom>
            <a:avLst/>
            <a:gdLst>
              <a:gd name="connsiteX0" fmla="*/ 0 w 441960"/>
              <a:gd name="connsiteY0" fmla="*/ 350520 h 350520"/>
              <a:gd name="connsiteX1" fmla="*/ 289560 w 441960"/>
              <a:gd name="connsiteY1" fmla="*/ 167640 h 350520"/>
              <a:gd name="connsiteX2" fmla="*/ 441960 w 441960"/>
              <a:gd name="connsiteY2" fmla="*/ 0 h 350520"/>
            </a:gdLst>
            <a:ahLst/>
            <a:cxnLst>
              <a:cxn ang="0">
                <a:pos x="connsiteX0" y="connsiteY0"/>
              </a:cxn>
              <a:cxn ang="0">
                <a:pos x="connsiteX1" y="connsiteY1"/>
              </a:cxn>
              <a:cxn ang="0">
                <a:pos x="connsiteX2" y="connsiteY2"/>
              </a:cxn>
            </a:cxnLst>
            <a:rect l="l" t="t" r="r" b="b"/>
            <a:pathLst>
              <a:path w="441960" h="350520">
                <a:moveTo>
                  <a:pt x="0" y="350520"/>
                </a:moveTo>
                <a:cubicBezTo>
                  <a:pt x="107950" y="288290"/>
                  <a:pt x="215900" y="226060"/>
                  <a:pt x="289560" y="167640"/>
                </a:cubicBezTo>
                <a:cubicBezTo>
                  <a:pt x="363220" y="109220"/>
                  <a:pt x="402590" y="54610"/>
                  <a:pt x="441960" y="0"/>
                </a:cubicBezTo>
              </a:path>
            </a:pathLst>
          </a:custGeom>
          <a:solidFill>
            <a:srgbClr val="002060"/>
          </a:solidFill>
          <a:ln w="381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70C0"/>
              </a:solidFill>
            </a:endParaRPr>
          </a:p>
        </p:txBody>
      </p:sp>
      <p:sp>
        <p:nvSpPr>
          <p:cNvPr id="10" name="TextBox 9"/>
          <p:cNvSpPr txBox="1"/>
          <p:nvPr/>
        </p:nvSpPr>
        <p:spPr>
          <a:xfrm>
            <a:off x="8001000" y="4572000"/>
            <a:ext cx="1676400" cy="369888"/>
          </a:xfrm>
          <a:prstGeom prst="rect">
            <a:avLst/>
          </a:prstGeom>
          <a:noFill/>
        </p:spPr>
        <p:txBody>
          <a:bodyPr>
            <a:spAutoFit/>
          </a:bodyPr>
          <a:lstStyle/>
          <a:p>
            <a:pPr>
              <a:defRPr/>
            </a:pPr>
            <a:r>
              <a:rPr lang="en-US" b="1" dirty="0">
                <a:latin typeface="+mj-lt"/>
              </a:rPr>
              <a:t>Jun-11</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p:cNvSpPr>
          <p:nvPr>
            <p:ph type="title" idx="4294967295"/>
          </p:nvPr>
        </p:nvSpPr>
        <p:spPr>
          <a:xfrm>
            <a:off x="152400" y="269718"/>
            <a:ext cx="7162800" cy="715962"/>
          </a:xfrm>
        </p:spPr>
        <p:txBody>
          <a:bodyPr/>
          <a:lstStyle/>
          <a:p>
            <a:pPr algn="l">
              <a:defRPr/>
            </a:pPr>
            <a:r>
              <a:rPr lang="en-US" sz="3200" b="1" dirty="0">
                <a:gradFill>
                  <a:gsLst>
                    <a:gs pos="0">
                      <a:srgbClr val="0099CC"/>
                    </a:gs>
                    <a:gs pos="100000">
                      <a:srgbClr val="002060"/>
                    </a:gs>
                  </a:gsLst>
                  <a:lin ang="5400000" scaled="0"/>
                </a:gradFill>
                <a:latin typeface="Futura Lt BT" pitchFamily="34" charset="0"/>
                <a:ea typeface="ＭＳ Ｐゴシック"/>
              </a:rPr>
              <a:t>Idea: A Champion Brand</a:t>
            </a:r>
          </a:p>
        </p:txBody>
      </p:sp>
      <p:sp>
        <p:nvSpPr>
          <p:cNvPr id="25603" name="Rectangle 3"/>
          <p:cNvSpPr>
            <a:spLocks noGrp="1"/>
          </p:cNvSpPr>
          <p:nvPr>
            <p:ph type="body" idx="4294967295"/>
          </p:nvPr>
        </p:nvSpPr>
        <p:spPr>
          <a:xfrm>
            <a:off x="228600" y="1143000"/>
            <a:ext cx="5791200" cy="5638800"/>
          </a:xfrm>
        </p:spPr>
        <p:txBody>
          <a:bodyPr/>
          <a:lstStyle/>
          <a:p>
            <a:pPr>
              <a:lnSpc>
                <a:spcPct val="140000"/>
              </a:lnSpc>
              <a:buFont typeface="Arial" pitchFamily="34" charset="0"/>
              <a:buChar char="۩"/>
              <a:defRPr/>
            </a:pPr>
            <a:r>
              <a:rPr lang="en-US" sz="1650" dirty="0" smtClean="0">
                <a:solidFill>
                  <a:srgbClr val="262626"/>
                </a:solidFill>
                <a:latin typeface="Cambria" pitchFamily="18" charset="0"/>
                <a:ea typeface="ＭＳ Ｐゴシック"/>
              </a:rPr>
              <a:t>4</a:t>
            </a:r>
            <a:r>
              <a:rPr lang="en-US" sz="1650" baseline="30000" dirty="0" smtClean="0">
                <a:solidFill>
                  <a:srgbClr val="262626"/>
                </a:solidFill>
                <a:latin typeface="Cambria" pitchFamily="18" charset="0"/>
                <a:ea typeface="ＭＳ Ｐゴシック"/>
              </a:rPr>
              <a:t>th</a:t>
            </a:r>
            <a:r>
              <a:rPr lang="en-US" sz="1650" dirty="0" smtClean="0">
                <a:solidFill>
                  <a:srgbClr val="262626"/>
                </a:solidFill>
                <a:latin typeface="Cambria" pitchFamily="18" charset="0"/>
                <a:ea typeface="ＭＳ Ｐゴシック"/>
              </a:rPr>
              <a:t> Buzziest Brand of the Year - 2008, 2009 &amp; 2010 - Afaqs</a:t>
            </a:r>
          </a:p>
          <a:p>
            <a:pPr>
              <a:lnSpc>
                <a:spcPct val="140000"/>
              </a:lnSpc>
              <a:buFont typeface="Arial" pitchFamily="34" charset="0"/>
              <a:buChar char="۩"/>
              <a:defRPr/>
            </a:pPr>
            <a:r>
              <a:rPr lang="en-US" sz="1650" dirty="0" smtClean="0">
                <a:solidFill>
                  <a:srgbClr val="262626"/>
                </a:solidFill>
                <a:latin typeface="Cambria" pitchFamily="18" charset="0"/>
                <a:ea typeface="ＭＳ Ｐゴシック"/>
              </a:rPr>
              <a:t>Effies 2009 Silver Award for “Democracy” campaign</a:t>
            </a:r>
          </a:p>
          <a:p>
            <a:pPr>
              <a:lnSpc>
                <a:spcPct val="140000"/>
              </a:lnSpc>
              <a:buFont typeface="Arial" pitchFamily="34" charset="0"/>
              <a:buChar char="۩"/>
              <a:defRPr/>
            </a:pPr>
            <a:r>
              <a:rPr lang="en-US" sz="1650" dirty="0" smtClean="0">
                <a:solidFill>
                  <a:srgbClr val="262626"/>
                </a:solidFill>
                <a:latin typeface="Cambria" pitchFamily="18" charset="0"/>
                <a:ea typeface="ＭＳ Ｐゴシック"/>
              </a:rPr>
              <a:t>Effies 2008 for “Education for All” campaign</a:t>
            </a:r>
          </a:p>
          <a:p>
            <a:pPr>
              <a:lnSpc>
                <a:spcPct val="140000"/>
              </a:lnSpc>
              <a:buFont typeface="Arial" pitchFamily="34" charset="0"/>
              <a:buChar char="۩"/>
              <a:defRPr/>
            </a:pPr>
            <a:r>
              <a:rPr lang="en-US" sz="1650" dirty="0" smtClean="0">
                <a:solidFill>
                  <a:srgbClr val="262626"/>
                </a:solidFill>
                <a:latin typeface="Cambria" pitchFamily="18" charset="0"/>
                <a:ea typeface="ＭＳ Ｐゴシック"/>
              </a:rPr>
              <a:t>Campaign of the Year – Awards for Brand Excellence</a:t>
            </a:r>
          </a:p>
          <a:p>
            <a:pPr>
              <a:lnSpc>
                <a:spcPct val="140000"/>
              </a:lnSpc>
              <a:buFont typeface="Arial" pitchFamily="34" charset="0"/>
              <a:buChar char="۩"/>
              <a:defRPr/>
            </a:pPr>
            <a:r>
              <a:rPr lang="en-US" sz="1650" dirty="0" smtClean="0">
                <a:latin typeface="Cambria" pitchFamily="18" charset="0"/>
                <a:ea typeface="ＭＳ Ｐゴシック"/>
              </a:rPr>
              <a:t>Digital Brand of the Year 2010</a:t>
            </a:r>
            <a:r>
              <a:rPr lang="en-US" sz="1650" dirty="0" smtClean="0">
                <a:solidFill>
                  <a:srgbClr val="262626"/>
                </a:solidFill>
                <a:latin typeface="Cambria" pitchFamily="18" charset="0"/>
                <a:ea typeface="ＭＳ Ｐゴシック"/>
              </a:rPr>
              <a:t> – BBC Campaign India</a:t>
            </a:r>
          </a:p>
          <a:p>
            <a:pPr>
              <a:lnSpc>
                <a:spcPct val="140000"/>
              </a:lnSpc>
              <a:buFont typeface="Arial" pitchFamily="34" charset="0"/>
              <a:buChar char="۩"/>
              <a:defRPr/>
            </a:pPr>
            <a:r>
              <a:rPr lang="en-US" sz="1650" dirty="0" smtClean="0">
                <a:solidFill>
                  <a:srgbClr val="262626"/>
                </a:solidFill>
                <a:latin typeface="Cambria" pitchFamily="18" charset="0"/>
                <a:ea typeface="ＭＳ Ｐゴシック"/>
              </a:rPr>
              <a:t>Silver ABBY for ‘Best Website with Social Media Integration’ for Mobile Roadie Hunt @ Idea &amp; Silver Olive Crown for ‘Best Digital Campaign’</a:t>
            </a:r>
          </a:p>
          <a:p>
            <a:pPr>
              <a:lnSpc>
                <a:spcPct val="140000"/>
              </a:lnSpc>
              <a:buFont typeface="Arial" pitchFamily="34" charset="0"/>
              <a:buChar char="۩"/>
              <a:defRPr/>
            </a:pPr>
            <a:r>
              <a:rPr lang="en-US" sz="1650" dirty="0" smtClean="0">
                <a:solidFill>
                  <a:srgbClr val="262626"/>
                </a:solidFill>
                <a:latin typeface="Cambria" pitchFamily="18" charset="0"/>
                <a:ea typeface="ＭＳ Ｐゴシック"/>
              </a:rPr>
              <a:t>Yahoo Big Chair Award for ‘Best Mobile Innovation’</a:t>
            </a:r>
          </a:p>
          <a:p>
            <a:pPr>
              <a:lnSpc>
                <a:spcPct val="140000"/>
              </a:lnSpc>
              <a:buFont typeface="Arial" pitchFamily="34" charset="0"/>
              <a:buChar char="۩"/>
              <a:defRPr/>
            </a:pPr>
            <a:r>
              <a:rPr lang="en-US" sz="1650" dirty="0" smtClean="0">
                <a:solidFill>
                  <a:srgbClr val="262626"/>
                </a:solidFill>
                <a:latin typeface="Cambria" pitchFamily="18" charset="0"/>
                <a:ea typeface="ＭＳ Ｐゴシック"/>
              </a:rPr>
              <a:t>Silver– Outdoor Advertising Awards (Plan of the year - local)</a:t>
            </a:r>
          </a:p>
          <a:p>
            <a:pPr>
              <a:lnSpc>
                <a:spcPct val="140000"/>
              </a:lnSpc>
              <a:buFont typeface="Arial" pitchFamily="34" charset="0"/>
              <a:buNone/>
              <a:defRPr/>
            </a:pPr>
            <a:endParaRPr lang="en-US" sz="1700" dirty="0" smtClean="0">
              <a:solidFill>
                <a:srgbClr val="262626"/>
              </a:solidFill>
              <a:ea typeface="ＭＳ Ｐゴシック"/>
            </a:endParaRPr>
          </a:p>
        </p:txBody>
      </p:sp>
      <p:pic>
        <p:nvPicPr>
          <p:cNvPr id="47108" name="Picture 6"/>
          <p:cNvPicPr>
            <a:picLocks noChangeAspect="1" noChangeArrowheads="1"/>
          </p:cNvPicPr>
          <p:nvPr/>
        </p:nvPicPr>
        <p:blipFill>
          <a:blip r:embed="rId3"/>
          <a:srcRect/>
          <a:stretch>
            <a:fillRect/>
          </a:stretch>
        </p:blipFill>
        <p:spPr bwMode="auto">
          <a:xfrm>
            <a:off x="6400800" y="4914900"/>
            <a:ext cx="2362200" cy="1409700"/>
          </a:xfrm>
          <a:prstGeom prst="rect">
            <a:avLst/>
          </a:prstGeom>
          <a:noFill/>
          <a:ln w="9525">
            <a:noFill/>
            <a:miter lim="800000"/>
            <a:headEnd/>
            <a:tailEnd/>
          </a:ln>
        </p:spPr>
      </p:pic>
      <p:pic>
        <p:nvPicPr>
          <p:cNvPr id="47109" name="Picture 8" descr="abc_emvies_365_0"/>
          <p:cNvPicPr>
            <a:picLocks noChangeAspect="1" noChangeArrowheads="1"/>
          </p:cNvPicPr>
          <p:nvPr/>
        </p:nvPicPr>
        <p:blipFill>
          <a:blip r:embed="rId4"/>
          <a:srcRect l="32466" t="44482" r="21507"/>
          <a:stretch>
            <a:fillRect/>
          </a:stretch>
        </p:blipFill>
        <p:spPr bwMode="auto">
          <a:xfrm>
            <a:off x="6400800" y="2819400"/>
            <a:ext cx="2286000" cy="1095375"/>
          </a:xfrm>
          <a:prstGeom prst="rect">
            <a:avLst/>
          </a:prstGeom>
          <a:noFill/>
          <a:ln w="9525">
            <a:noFill/>
            <a:miter lim="800000"/>
            <a:headEnd/>
            <a:tailEnd/>
          </a:ln>
        </p:spPr>
      </p:pic>
      <p:pic>
        <p:nvPicPr>
          <p:cNvPr id="47110" name="Picture 12" descr="http://img124.imageshack.us/img124/658/effie.jpg"/>
          <p:cNvPicPr>
            <a:picLocks noChangeAspect="1" noChangeArrowheads="1"/>
          </p:cNvPicPr>
          <p:nvPr/>
        </p:nvPicPr>
        <p:blipFill>
          <a:blip r:embed="rId5"/>
          <a:srcRect/>
          <a:stretch>
            <a:fillRect/>
          </a:stretch>
        </p:blipFill>
        <p:spPr bwMode="auto">
          <a:xfrm>
            <a:off x="6400800" y="1295400"/>
            <a:ext cx="2271713" cy="1430338"/>
          </a:xfrm>
          <a:prstGeom prst="rect">
            <a:avLst/>
          </a:prstGeom>
          <a:noFill/>
          <a:ln w="9525">
            <a:noFill/>
            <a:miter lim="800000"/>
            <a:headEnd/>
            <a:tailEnd/>
          </a:ln>
        </p:spPr>
      </p:pic>
      <p:pic>
        <p:nvPicPr>
          <p:cNvPr id="47111" name="Picture 14" descr="http://www.hitachiconsumer.com/data/resources/images/awards/NDTV%20Techife%20Awards%202009%20High-Res%20Logo.jpg"/>
          <p:cNvPicPr>
            <a:picLocks noChangeAspect="1" noChangeArrowheads="1"/>
          </p:cNvPicPr>
          <p:nvPr/>
        </p:nvPicPr>
        <p:blipFill>
          <a:blip r:embed="rId6"/>
          <a:srcRect/>
          <a:stretch>
            <a:fillRect/>
          </a:stretch>
        </p:blipFill>
        <p:spPr bwMode="auto">
          <a:xfrm>
            <a:off x="6400800" y="4038600"/>
            <a:ext cx="2286000" cy="8223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a:stretch>
            <a:fillRect/>
          </a:stretch>
        </p:blipFill>
        <p:spPr bwMode="auto">
          <a:xfrm>
            <a:off x="73025" y="1047750"/>
            <a:ext cx="2286000" cy="2498725"/>
          </a:xfrm>
          <a:prstGeom prst="rect">
            <a:avLst/>
          </a:prstGeom>
          <a:noFill/>
          <a:ln w="3175">
            <a:solidFill>
              <a:schemeClr val="tx1"/>
            </a:solidFill>
            <a:miter lim="800000"/>
            <a:headEnd/>
            <a:tailEnd/>
          </a:ln>
        </p:spPr>
      </p:pic>
      <p:pic>
        <p:nvPicPr>
          <p:cNvPr id="48131" name="Picture 3"/>
          <p:cNvPicPr>
            <a:picLocks noChangeAspect="1" noChangeArrowheads="1"/>
          </p:cNvPicPr>
          <p:nvPr/>
        </p:nvPicPr>
        <p:blipFill>
          <a:blip r:embed="rId4"/>
          <a:srcRect/>
          <a:stretch>
            <a:fillRect/>
          </a:stretch>
        </p:blipFill>
        <p:spPr bwMode="auto">
          <a:xfrm>
            <a:off x="3276600" y="1058863"/>
            <a:ext cx="2286000" cy="2522537"/>
          </a:xfrm>
          <a:prstGeom prst="rect">
            <a:avLst/>
          </a:prstGeom>
          <a:noFill/>
          <a:ln w="6350">
            <a:solidFill>
              <a:schemeClr val="tx1"/>
            </a:solidFill>
            <a:miter lim="800000"/>
            <a:headEnd/>
            <a:tailEnd/>
          </a:ln>
        </p:spPr>
      </p:pic>
      <p:pic>
        <p:nvPicPr>
          <p:cNvPr id="48132" name="Picture 4" descr="Poster"/>
          <p:cNvPicPr>
            <a:picLocks noChangeAspect="1" noChangeArrowheads="1"/>
          </p:cNvPicPr>
          <p:nvPr/>
        </p:nvPicPr>
        <p:blipFill>
          <a:blip r:embed="rId5"/>
          <a:srcRect/>
          <a:stretch>
            <a:fillRect/>
          </a:stretch>
        </p:blipFill>
        <p:spPr bwMode="auto">
          <a:xfrm>
            <a:off x="6553200" y="1060450"/>
            <a:ext cx="2133600" cy="2482850"/>
          </a:xfrm>
          <a:prstGeom prst="rect">
            <a:avLst/>
          </a:prstGeom>
          <a:noFill/>
          <a:ln w="3175">
            <a:solidFill>
              <a:srgbClr val="000000"/>
            </a:solidFill>
            <a:miter lim="800000"/>
            <a:headEnd/>
            <a:tailEnd/>
          </a:ln>
        </p:spPr>
      </p:pic>
      <p:sp>
        <p:nvSpPr>
          <p:cNvPr id="164869" name="Rectangle 5"/>
          <p:cNvSpPr>
            <a:spLocks noGrp="1" noChangeAspect="1" noChangeArrowheads="1"/>
          </p:cNvSpPr>
          <p:nvPr isPhoto="1"/>
        </p:nvSpPr>
        <p:spPr bwMode="auto">
          <a:xfrm>
            <a:off x="152400" y="4211052"/>
            <a:ext cx="2256966" cy="2646948"/>
          </a:xfrm>
          <a:prstGeom prst="rect">
            <a:avLst/>
          </a:prstGeom>
          <a:blipFill dpi="0" rotWithShape="1">
            <a:blip r:embed="rId6" cstate="print"/>
            <a:srcRect/>
            <a:stretch>
              <a:fillRect r="-3026"/>
            </a:stretch>
          </a:blipFill>
          <a:ln w="9525">
            <a:solidFill>
              <a:schemeClr val="tx1"/>
            </a:solidFill>
            <a:miter lim="800000"/>
            <a:headEnd/>
            <a:tailEnd/>
          </a:ln>
          <a:effectLst/>
        </p:spPr>
        <p:txBody>
          <a:bodyPr/>
          <a:lstStyle/>
          <a:p>
            <a:pPr>
              <a:defRPr/>
            </a:pPr>
            <a:endParaRPr lang="en-US"/>
          </a:p>
        </p:txBody>
      </p:sp>
      <p:pic>
        <p:nvPicPr>
          <p:cNvPr id="48136" name="Picture 2" descr="3x4.jpg"/>
          <p:cNvPicPr>
            <a:picLocks noChangeAspect="1"/>
          </p:cNvPicPr>
          <p:nvPr/>
        </p:nvPicPr>
        <p:blipFill>
          <a:blip r:embed="rId7"/>
          <a:srcRect/>
          <a:stretch>
            <a:fillRect/>
          </a:stretch>
        </p:blipFill>
        <p:spPr bwMode="auto">
          <a:xfrm>
            <a:off x="3352800" y="4191000"/>
            <a:ext cx="2286000" cy="2667000"/>
          </a:xfrm>
          <a:prstGeom prst="rect">
            <a:avLst/>
          </a:prstGeom>
          <a:noFill/>
          <a:ln w="3175">
            <a:solidFill>
              <a:srgbClr val="000000"/>
            </a:solidFill>
            <a:miter lim="800000"/>
            <a:headEnd/>
            <a:tailEnd/>
          </a:ln>
        </p:spPr>
      </p:pic>
      <p:pic>
        <p:nvPicPr>
          <p:cNvPr id="48137" name="Picture 1" descr="V 2x1.jpg"/>
          <p:cNvPicPr>
            <a:picLocks noGrp="1" noChangeAspect="1"/>
          </p:cNvPicPr>
          <p:nvPr isPhoto="1"/>
        </p:nvPicPr>
        <p:blipFill>
          <a:blip r:embed="rId8"/>
          <a:srcRect/>
          <a:stretch>
            <a:fillRect/>
          </a:stretch>
        </p:blipFill>
        <p:spPr bwMode="auto">
          <a:xfrm>
            <a:off x="6629400" y="4122738"/>
            <a:ext cx="2286000" cy="2735262"/>
          </a:xfrm>
          <a:prstGeom prst="rect">
            <a:avLst/>
          </a:prstGeom>
          <a:noFill/>
          <a:ln w="3175">
            <a:solidFill>
              <a:srgbClr val="000000"/>
            </a:solidFill>
            <a:miter lim="800000"/>
            <a:headEnd/>
            <a:tailEnd/>
          </a:ln>
        </p:spPr>
      </p:pic>
      <p:sp>
        <p:nvSpPr>
          <p:cNvPr id="8" name="TextBox 2"/>
          <p:cNvSpPr txBox="1">
            <a:spLocks noChangeArrowheads="1"/>
          </p:cNvSpPr>
          <p:nvPr/>
        </p:nvSpPr>
        <p:spPr bwMode="auto">
          <a:xfrm>
            <a:off x="228600" y="3653879"/>
            <a:ext cx="8686800" cy="38472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1900" b="1" dirty="0">
                <a:solidFill>
                  <a:schemeClr val="bg1"/>
                </a:solidFill>
                <a:latin typeface="Futura Bk BT"/>
              </a:rPr>
              <a:t>“What an idea </a:t>
            </a:r>
            <a:r>
              <a:rPr lang="en-US" sz="1900" b="1" dirty="0" err="1">
                <a:solidFill>
                  <a:schemeClr val="bg1"/>
                </a:solidFill>
                <a:latin typeface="Futura Bk BT"/>
              </a:rPr>
              <a:t>Sirji</a:t>
            </a:r>
            <a:r>
              <a:rPr lang="en-US" sz="1900" b="1" dirty="0">
                <a:solidFill>
                  <a:schemeClr val="bg1"/>
                </a:solidFill>
                <a:latin typeface="Futura Bk BT"/>
              </a:rPr>
              <a:t>” </a:t>
            </a:r>
            <a:r>
              <a:rPr lang="en-US" sz="1900" dirty="0">
                <a:solidFill>
                  <a:schemeClr val="bg1"/>
                </a:solidFill>
                <a:latin typeface="Futura Bk BT"/>
              </a:rPr>
              <a:t>campaigns offering simple solutions to complex problems </a:t>
            </a:r>
            <a:endParaRPr lang="en-IN" sz="1900" dirty="0">
              <a:solidFill>
                <a:schemeClr val="bg1"/>
              </a:solidFill>
              <a:latin typeface="Futura Bk BT"/>
            </a:endParaRPr>
          </a:p>
        </p:txBody>
      </p:sp>
      <p:sp>
        <p:nvSpPr>
          <p:cNvPr id="9" name="Rectangle 2"/>
          <p:cNvSpPr txBox="1">
            <a:spLocks noChangeArrowheads="1"/>
          </p:cNvSpPr>
          <p:nvPr/>
        </p:nvSpPr>
        <p:spPr bwMode="auto">
          <a:xfrm>
            <a:off x="0" y="76200"/>
            <a:ext cx="8652668" cy="609600"/>
          </a:xfrm>
          <a:prstGeom prst="rect">
            <a:avLst/>
          </a:prstGeom>
          <a:noFill/>
          <a:ln w="9525">
            <a:noFill/>
            <a:miter lim="800000"/>
            <a:headEnd/>
            <a:tailEnd/>
          </a:ln>
        </p:spPr>
        <p:txBody>
          <a:bodyPr/>
          <a:lstStyle/>
          <a:p>
            <a:pPr eaLnBrk="0" hangingPunct="0">
              <a:defRPr/>
            </a:pPr>
            <a:r>
              <a:rPr lang="en-US" sz="3200" b="1" dirty="0">
                <a:gradFill>
                  <a:gsLst>
                    <a:gs pos="0">
                      <a:srgbClr val="0099CC"/>
                    </a:gs>
                    <a:gs pos="100000">
                      <a:srgbClr val="002060"/>
                    </a:gs>
                  </a:gsLst>
                  <a:lin ang="5400000" scaled="0"/>
                </a:gradFill>
                <a:latin typeface="Futura Lt BT" pitchFamily="34" charset="0"/>
              </a:rPr>
              <a:t>The Power of an Idea</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a:spLocks noChangeArrowheads="1"/>
          </p:cNvSpPr>
          <p:nvPr/>
        </p:nvSpPr>
        <p:spPr bwMode="auto">
          <a:xfrm>
            <a:off x="2971800" y="5392056"/>
            <a:ext cx="5943600" cy="1015663"/>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a:spcBef>
                <a:spcPts val="600"/>
              </a:spcBef>
              <a:spcAft>
                <a:spcPts val="600"/>
              </a:spcAft>
              <a:defRPr/>
            </a:pPr>
            <a:r>
              <a:rPr lang="en-US" sz="2000" b="1" i="1" dirty="0">
                <a:solidFill>
                  <a:schemeClr val="tx1"/>
                </a:solidFill>
              </a:rPr>
              <a:t>“When a gifted team dedicates itself to unselfish trust and combines instinct with boldness and effort, it is ready to climb”</a:t>
            </a:r>
          </a:p>
        </p:txBody>
      </p:sp>
      <p:sp>
        <p:nvSpPr>
          <p:cNvPr id="9" name="Rectangle 2"/>
          <p:cNvSpPr txBox="1">
            <a:spLocks noChangeArrowheads="1"/>
          </p:cNvSpPr>
          <p:nvPr/>
        </p:nvSpPr>
        <p:spPr bwMode="auto">
          <a:xfrm>
            <a:off x="159325" y="284020"/>
            <a:ext cx="8652668" cy="762000"/>
          </a:xfrm>
          <a:prstGeom prst="rect">
            <a:avLst/>
          </a:prstGeom>
          <a:noFill/>
          <a:ln w="9525">
            <a:noFill/>
            <a:miter lim="800000"/>
            <a:headEnd/>
            <a:tailEnd/>
          </a:ln>
        </p:spPr>
        <p:txBody>
          <a:bodyPr/>
          <a:lstStyle/>
          <a:p>
            <a:pPr eaLnBrk="0" hangingPunct="0">
              <a:defRPr/>
            </a:pPr>
            <a:r>
              <a:rPr lang="en-US" altLang="zh-CN" sz="3200" b="1" dirty="0">
                <a:gradFill>
                  <a:gsLst>
                    <a:gs pos="0">
                      <a:srgbClr val="0099CC"/>
                    </a:gs>
                    <a:gs pos="100000">
                      <a:srgbClr val="002060"/>
                    </a:gs>
                  </a:gsLst>
                  <a:lin ang="5400000" scaled="0"/>
                </a:gradFill>
                <a:latin typeface="Futura Lt BT" pitchFamily="34" charset="0"/>
              </a:rPr>
              <a:t>Fuelling Our Growth - People Power</a:t>
            </a:r>
          </a:p>
        </p:txBody>
      </p:sp>
      <p:graphicFrame>
        <p:nvGraphicFramePr>
          <p:cNvPr id="4" name="Diagram 3"/>
          <p:cNvGraphicFramePr/>
          <p:nvPr/>
        </p:nvGraphicFramePr>
        <p:xfrm>
          <a:off x="228600" y="914400"/>
          <a:ext cx="92202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hlinkClick r:id="rId7" action="ppaction://hlinksldjump"/>
          </p:cNvPr>
          <p:cNvSpPr/>
          <p:nvPr/>
        </p:nvSpPr>
        <p:spPr>
          <a:xfrm>
            <a:off x="1143000" y="4419600"/>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Trust based leadership</a:t>
            </a:r>
          </a:p>
        </p:txBody>
      </p:sp>
      <p:sp>
        <p:nvSpPr>
          <p:cNvPr id="6" name="Rectangle 5">
            <a:hlinkClick r:id="rId7" action="ppaction://hlinksldjump"/>
          </p:cNvPr>
          <p:cNvSpPr/>
          <p:nvPr/>
        </p:nvSpPr>
        <p:spPr>
          <a:xfrm>
            <a:off x="1828800" y="3733800"/>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Connect with the last mile</a:t>
            </a:r>
          </a:p>
        </p:txBody>
      </p:sp>
      <p:sp>
        <p:nvSpPr>
          <p:cNvPr id="7" name="Rectangle 6">
            <a:hlinkClick r:id="rId7" action="ppaction://hlinksldjump"/>
          </p:cNvPr>
          <p:cNvSpPr/>
          <p:nvPr/>
        </p:nvSpPr>
        <p:spPr>
          <a:xfrm>
            <a:off x="2590800" y="2971800"/>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Engage &amp; Express</a:t>
            </a:r>
          </a:p>
        </p:txBody>
      </p:sp>
      <p:sp>
        <p:nvSpPr>
          <p:cNvPr id="10" name="Rectangle 9">
            <a:hlinkClick r:id="rId7" action="ppaction://hlinksldjump"/>
          </p:cNvPr>
          <p:cNvSpPr/>
          <p:nvPr/>
        </p:nvSpPr>
        <p:spPr>
          <a:xfrm>
            <a:off x="5105400" y="1905000"/>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Developing  capability</a:t>
            </a:r>
          </a:p>
        </p:txBody>
      </p:sp>
      <p:sp>
        <p:nvSpPr>
          <p:cNvPr id="11" name="Rectangle 10">
            <a:hlinkClick r:id="rId7" action="ppaction://hlinksldjump"/>
          </p:cNvPr>
          <p:cNvSpPr/>
          <p:nvPr/>
        </p:nvSpPr>
        <p:spPr>
          <a:xfrm>
            <a:off x="6324600" y="1676400"/>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Balancing work-life</a:t>
            </a:r>
          </a:p>
        </p:txBody>
      </p:sp>
      <p:sp>
        <p:nvSpPr>
          <p:cNvPr id="12" name="Rectangle 11">
            <a:hlinkClick r:id="rId7" action="ppaction://hlinksldjump"/>
          </p:cNvPr>
          <p:cNvSpPr/>
          <p:nvPr/>
        </p:nvSpPr>
        <p:spPr>
          <a:xfrm>
            <a:off x="7543800" y="1600200"/>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Being a good Social citizen</a:t>
            </a:r>
          </a:p>
        </p:txBody>
      </p:sp>
      <p:sp>
        <p:nvSpPr>
          <p:cNvPr id="13" name="Rectangle 12">
            <a:hlinkClick r:id="rId7" action="ppaction://hlinksldjump"/>
          </p:cNvPr>
          <p:cNvSpPr/>
          <p:nvPr/>
        </p:nvSpPr>
        <p:spPr>
          <a:xfrm>
            <a:off x="3733800" y="2286000"/>
            <a:ext cx="1066800" cy="609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Inspiring excellence</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35"/>
          <p:cNvGrpSpPr>
            <a:grpSpLocks/>
          </p:cNvGrpSpPr>
          <p:nvPr/>
        </p:nvGrpSpPr>
        <p:grpSpPr bwMode="auto">
          <a:xfrm>
            <a:off x="1558925" y="1824038"/>
            <a:ext cx="2395538" cy="3810000"/>
            <a:chOff x="457200" y="2514601"/>
            <a:chExt cx="2286000" cy="3810000"/>
          </a:xfrm>
        </p:grpSpPr>
        <p:sp>
          <p:nvSpPr>
            <p:cNvPr id="3" name="Text Box 12"/>
            <p:cNvSpPr txBox="1">
              <a:spLocks noChangeArrowheads="1"/>
            </p:cNvSpPr>
            <p:nvPr/>
          </p:nvSpPr>
          <p:spPr bwMode="auto">
            <a:xfrm>
              <a:off x="457200" y="2514601"/>
              <a:ext cx="2286000" cy="3810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46" tIns="91446" rIns="91446" bIns="91446"/>
            <a:lstStyle/>
            <a:p>
              <a:pPr defTabSz="360363">
                <a:lnSpc>
                  <a:spcPts val="1000"/>
                </a:lnSpc>
                <a:defRPr/>
              </a:pPr>
              <a:endParaRPr lang="en-US" sz="1600" b="1" dirty="0">
                <a:latin typeface="Cambria" pitchFamily="18" charset="0"/>
              </a:endParaRPr>
            </a:p>
          </p:txBody>
        </p:sp>
        <p:sp>
          <p:nvSpPr>
            <p:cNvPr id="50208" name="TextBox 35"/>
            <p:cNvSpPr txBox="1">
              <a:spLocks noChangeArrowheads="1"/>
            </p:cNvSpPr>
            <p:nvPr/>
          </p:nvSpPr>
          <p:spPr bwMode="auto">
            <a:xfrm>
              <a:off x="457200" y="2757153"/>
              <a:ext cx="2209800" cy="3046988"/>
            </a:xfrm>
            <a:prstGeom prst="rect">
              <a:avLst/>
            </a:prstGeom>
            <a:noFill/>
            <a:ln w="9525">
              <a:noFill/>
              <a:miter lim="800000"/>
              <a:headEnd/>
              <a:tailEnd/>
            </a:ln>
          </p:spPr>
          <p:txBody>
            <a:bodyPr>
              <a:spAutoFit/>
            </a:bodyPr>
            <a:lstStyle/>
            <a:p>
              <a:pPr>
                <a:buFont typeface="Arial" pitchFamily="34" charset="0"/>
                <a:buChar char="•"/>
              </a:pPr>
              <a:r>
                <a:rPr lang="en-US" sz="1600">
                  <a:latin typeface="Cambria" pitchFamily="18" charset="0"/>
                </a:rPr>
                <a:t>  Fostering ambition, aggression and achievement</a:t>
              </a:r>
            </a:p>
            <a:p>
              <a:pPr>
                <a:buFont typeface="Arial" pitchFamily="34" charset="0"/>
                <a:buChar char="•"/>
              </a:pPr>
              <a:endParaRPr lang="en-US" sz="1600">
                <a:latin typeface="Cambria" pitchFamily="18" charset="0"/>
              </a:endParaRPr>
            </a:p>
            <a:p>
              <a:pPr>
                <a:buFont typeface="Arial" pitchFamily="34" charset="0"/>
                <a:buChar char="•"/>
              </a:pPr>
              <a:r>
                <a:rPr lang="en-US" sz="1600">
                  <a:latin typeface="Cambria" pitchFamily="18" charset="0"/>
                </a:rPr>
                <a:t>   Open &amp; Transparent communication</a:t>
              </a:r>
            </a:p>
            <a:p>
              <a:pPr>
                <a:buFont typeface="Arial" pitchFamily="34" charset="0"/>
                <a:buChar char="•"/>
              </a:pPr>
              <a:endParaRPr lang="en-US" sz="1600">
                <a:latin typeface="Cambria" pitchFamily="18" charset="0"/>
              </a:endParaRPr>
            </a:p>
            <a:p>
              <a:pPr>
                <a:buFont typeface="Arial" pitchFamily="34" charset="0"/>
                <a:buChar char="•"/>
              </a:pPr>
              <a:r>
                <a:rPr lang="en-US" sz="1600">
                  <a:latin typeface="Cambria" pitchFamily="18" charset="0"/>
                </a:rPr>
                <a:t>   </a:t>
              </a:r>
              <a:r>
                <a:rPr lang="en-US" altLang="ko-KR" sz="1600">
                  <a:latin typeface="Cambria" pitchFamily="18" charset="0"/>
                </a:rPr>
                <a:t>Decentralized structure</a:t>
              </a:r>
            </a:p>
            <a:p>
              <a:pPr>
                <a:buFont typeface="Arial" pitchFamily="34" charset="0"/>
                <a:buChar char="•"/>
              </a:pPr>
              <a:endParaRPr lang="en-US" altLang="ko-KR" sz="1600">
                <a:latin typeface="Cambria" pitchFamily="18" charset="0"/>
              </a:endParaRPr>
            </a:p>
            <a:p>
              <a:pPr>
                <a:buFont typeface="Arial" pitchFamily="34" charset="0"/>
                <a:buChar char="•"/>
              </a:pPr>
              <a:r>
                <a:rPr lang="en-US" altLang="ko-KR" sz="1600">
                  <a:latin typeface="Cambria" pitchFamily="18" charset="0"/>
                </a:rPr>
                <a:t>   Leadership accessibility</a:t>
              </a:r>
            </a:p>
          </p:txBody>
        </p:sp>
      </p:grpSp>
      <p:grpSp>
        <p:nvGrpSpPr>
          <p:cNvPr id="50179" name="Group 39"/>
          <p:cNvGrpSpPr>
            <a:grpSpLocks/>
          </p:cNvGrpSpPr>
          <p:nvPr/>
        </p:nvGrpSpPr>
        <p:grpSpPr bwMode="auto">
          <a:xfrm>
            <a:off x="7167563" y="1798638"/>
            <a:ext cx="1981200" cy="3886200"/>
            <a:chOff x="6477000" y="2438400"/>
            <a:chExt cx="2667000" cy="4127531"/>
          </a:xfrm>
        </p:grpSpPr>
        <p:sp>
          <p:nvSpPr>
            <p:cNvPr id="6" name="Text Box 15"/>
            <p:cNvSpPr txBox="1">
              <a:spLocks noChangeArrowheads="1"/>
            </p:cNvSpPr>
            <p:nvPr/>
          </p:nvSpPr>
          <p:spPr bwMode="auto">
            <a:xfrm>
              <a:off x="6628728" y="2438400"/>
              <a:ext cx="2363543" cy="4127531"/>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46" tIns="91446" rIns="91446" bIns="91446"/>
            <a:lstStyle/>
            <a:p>
              <a:pPr defTabSz="360363">
                <a:lnSpc>
                  <a:spcPts val="1000"/>
                </a:lnSpc>
                <a:defRPr/>
              </a:pPr>
              <a:endParaRPr lang="en-US" b="1" dirty="0">
                <a:latin typeface="Helvetica" pitchFamily="34" charset="0"/>
              </a:endParaRPr>
            </a:p>
          </p:txBody>
        </p:sp>
        <p:sp>
          <p:nvSpPr>
            <p:cNvPr id="50206" name="TextBox 36"/>
            <p:cNvSpPr txBox="1">
              <a:spLocks noChangeArrowheads="1"/>
            </p:cNvSpPr>
            <p:nvPr/>
          </p:nvSpPr>
          <p:spPr bwMode="auto">
            <a:xfrm>
              <a:off x="6477000" y="3581400"/>
              <a:ext cx="2667000" cy="1078735"/>
            </a:xfrm>
            <a:prstGeom prst="rect">
              <a:avLst/>
            </a:prstGeom>
            <a:noFill/>
            <a:ln w="9525">
              <a:noFill/>
              <a:miter lim="800000"/>
              <a:headEnd/>
              <a:tailEnd/>
            </a:ln>
          </p:spPr>
          <p:txBody>
            <a:bodyPr>
              <a:spAutoFit/>
            </a:bodyPr>
            <a:lstStyle/>
            <a:p>
              <a:pPr marL="342900" indent="-342900" algn="ctr"/>
              <a:r>
                <a:rPr lang="en-US" sz="2000" b="1">
                  <a:latin typeface="Cambria" pitchFamily="18" charset="0"/>
                </a:rPr>
                <a:t>Value</a:t>
              </a:r>
            </a:p>
            <a:p>
              <a:pPr marL="342900" indent="-342900" algn="ctr"/>
              <a:r>
                <a:rPr lang="en-US" sz="2000" b="1">
                  <a:latin typeface="Cambria" pitchFamily="18" charset="0"/>
                </a:rPr>
                <a:t>Centric </a:t>
              </a:r>
            </a:p>
            <a:p>
              <a:pPr marL="342900" indent="-342900" algn="ctr"/>
              <a:r>
                <a:rPr lang="en-US" sz="2000" b="1">
                  <a:latin typeface="Cambria" pitchFamily="18" charset="0"/>
                </a:rPr>
                <a:t>Culture</a:t>
              </a:r>
            </a:p>
          </p:txBody>
        </p:sp>
      </p:grpSp>
      <p:sp>
        <p:nvSpPr>
          <p:cNvPr id="38" name="TextBox 37"/>
          <p:cNvSpPr txBox="1"/>
          <p:nvPr/>
        </p:nvSpPr>
        <p:spPr>
          <a:xfrm>
            <a:off x="152400" y="277090"/>
            <a:ext cx="6096000" cy="584775"/>
          </a:xfrm>
          <a:prstGeom prst="rect">
            <a:avLst/>
          </a:prstGeom>
          <a:noFill/>
        </p:spPr>
        <p:txBody>
          <a:bodyPr>
            <a:spAutoFit/>
          </a:bodyPr>
          <a:lstStyle/>
          <a:p>
            <a:pPr eaLnBrk="0" hangingPunct="0">
              <a:defRPr/>
            </a:pPr>
            <a:r>
              <a:rPr lang="en-US" altLang="zh-CN" sz="3200" b="1" dirty="0">
                <a:gradFill>
                  <a:gsLst>
                    <a:gs pos="100000">
                      <a:srgbClr val="005674"/>
                    </a:gs>
                    <a:gs pos="0">
                      <a:srgbClr val="0099CC"/>
                    </a:gs>
                  </a:gsLst>
                  <a:lin ang="5400000" scaled="0"/>
                </a:gradFill>
                <a:latin typeface="Futura Lt BT" pitchFamily="34" charset="0"/>
              </a:rPr>
              <a:t>Trust based leadership</a:t>
            </a:r>
          </a:p>
        </p:txBody>
      </p:sp>
      <p:grpSp>
        <p:nvGrpSpPr>
          <p:cNvPr id="50181" name="Group 36"/>
          <p:cNvGrpSpPr>
            <a:grpSpLocks/>
          </p:cNvGrpSpPr>
          <p:nvPr/>
        </p:nvGrpSpPr>
        <p:grpSpPr bwMode="auto">
          <a:xfrm>
            <a:off x="3736975" y="3398838"/>
            <a:ext cx="4203700" cy="990600"/>
            <a:chOff x="2854713" y="4267200"/>
            <a:chExt cx="4481416" cy="1001713"/>
          </a:xfrm>
        </p:grpSpPr>
        <p:sp>
          <p:nvSpPr>
            <p:cNvPr id="50203" name="Freeform 11"/>
            <p:cNvSpPr>
              <a:spLocks/>
            </p:cNvSpPr>
            <p:nvPr/>
          </p:nvSpPr>
          <p:spPr bwMode="auto">
            <a:xfrm>
              <a:off x="3429000" y="4267200"/>
              <a:ext cx="2501900" cy="1001713"/>
            </a:xfrm>
            <a:custGeom>
              <a:avLst/>
              <a:gdLst>
                <a:gd name="T0" fmla="*/ 2147483647 w 1576"/>
                <a:gd name="T1" fmla="*/ 2147483647 h 631"/>
                <a:gd name="T2" fmla="*/ 2147483647 w 1576"/>
                <a:gd name="T3" fmla="*/ 2147483647 h 631"/>
                <a:gd name="T4" fmla="*/ 2147483647 w 1576"/>
                <a:gd name="T5" fmla="*/ 0 h 631"/>
                <a:gd name="T6" fmla="*/ 2147483647 w 1576"/>
                <a:gd name="T7" fmla="*/ 2147483647 h 631"/>
                <a:gd name="T8" fmla="*/ 0 w 1576"/>
                <a:gd name="T9" fmla="*/ 2147483647 h 631"/>
                <a:gd name="T10" fmla="*/ 2147483647 w 1576"/>
                <a:gd name="T11" fmla="*/ 2147483647 h 631"/>
                <a:gd name="T12" fmla="*/ 2147483647 w 1576"/>
                <a:gd name="T13" fmla="*/ 2147483647 h 631"/>
                <a:gd name="T14" fmla="*/ 2147483647 w 1576"/>
                <a:gd name="T15" fmla="*/ 2147483647 h 631"/>
                <a:gd name="T16" fmla="*/ 0 60000 65536"/>
                <a:gd name="T17" fmla="*/ 0 60000 65536"/>
                <a:gd name="T18" fmla="*/ 0 60000 65536"/>
                <a:gd name="T19" fmla="*/ 0 60000 65536"/>
                <a:gd name="T20" fmla="*/ 0 60000 65536"/>
                <a:gd name="T21" fmla="*/ 0 60000 65536"/>
                <a:gd name="T22" fmla="*/ 0 60000 65536"/>
                <a:gd name="T23" fmla="*/ 0 60000 65536"/>
                <a:gd name="T24" fmla="*/ 0 w 1576"/>
                <a:gd name="T25" fmla="*/ 0 h 631"/>
                <a:gd name="T26" fmla="*/ 1576 w 1576"/>
                <a:gd name="T27" fmla="*/ 631 h 6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6" h="631">
                  <a:moveTo>
                    <a:pt x="78" y="79"/>
                  </a:moveTo>
                  <a:lnTo>
                    <a:pt x="1260" y="79"/>
                  </a:lnTo>
                  <a:lnTo>
                    <a:pt x="1260" y="0"/>
                  </a:lnTo>
                  <a:lnTo>
                    <a:pt x="1575" y="315"/>
                  </a:lnTo>
                  <a:lnTo>
                    <a:pt x="0" y="315"/>
                  </a:lnTo>
                  <a:lnTo>
                    <a:pt x="315" y="630"/>
                  </a:lnTo>
                  <a:lnTo>
                    <a:pt x="315" y="551"/>
                  </a:lnTo>
                  <a:lnTo>
                    <a:pt x="1496" y="551"/>
                  </a:lnTo>
                </a:path>
              </a:pathLst>
            </a:custGeom>
            <a:noFill/>
            <a:ln w="12700">
              <a:solidFill>
                <a:srgbClr val="000000"/>
              </a:solidFill>
              <a:round/>
              <a:headEnd/>
              <a:tailEnd/>
            </a:ln>
          </p:spPr>
          <p:txBody>
            <a:bodyPr wrap="none" anchor="ctr">
              <a:spAutoFit/>
            </a:bodyPr>
            <a:lstStyle/>
            <a:p>
              <a:endParaRPr lang="en-US"/>
            </a:p>
          </p:txBody>
        </p:sp>
        <p:sp>
          <p:nvSpPr>
            <p:cNvPr id="27655" name="TextBox 34"/>
            <p:cNvSpPr txBox="1">
              <a:spLocks noChangeArrowheads="1"/>
            </p:cNvSpPr>
            <p:nvPr/>
          </p:nvSpPr>
          <p:spPr bwMode="auto">
            <a:xfrm>
              <a:off x="2854713" y="4437363"/>
              <a:ext cx="4481416" cy="661387"/>
            </a:xfrm>
            <a:prstGeom prst="rect">
              <a:avLst/>
            </a:prstGeom>
            <a:noFill/>
            <a:ln w="9525">
              <a:noFill/>
              <a:miter lim="800000"/>
              <a:headEnd/>
              <a:tailEnd/>
            </a:ln>
          </p:spPr>
          <p:txBody>
            <a:bodyPr>
              <a:spAutoFit/>
            </a:bodyPr>
            <a:lstStyle/>
            <a:p>
              <a:pPr>
                <a:defRPr/>
              </a:pPr>
              <a:r>
                <a:rPr lang="en-US" sz="1250" b="1" dirty="0">
                  <a:latin typeface="Cambria" pitchFamily="18" charset="0"/>
                </a:rPr>
                <a:t>      </a:t>
              </a:r>
              <a:r>
                <a:rPr lang="en-US" sz="1200" b="1" dirty="0">
                  <a:latin typeface="Cambria" pitchFamily="18" charset="0"/>
                </a:rPr>
                <a:t>With a strong foundation of values</a:t>
              </a:r>
            </a:p>
            <a:p>
              <a:pPr>
                <a:defRPr/>
              </a:pPr>
              <a:r>
                <a:rPr lang="en-US" sz="1200" b="1" dirty="0">
                  <a:latin typeface="Cambria" pitchFamily="18" charset="0"/>
                </a:rPr>
                <a:t> </a:t>
              </a:r>
            </a:p>
            <a:p>
              <a:pPr>
                <a:defRPr/>
              </a:pPr>
              <a:r>
                <a:rPr lang="en-US" sz="1200" b="1" dirty="0">
                  <a:latin typeface="Cambria" pitchFamily="18" charset="0"/>
                </a:rPr>
                <a:t>                      Leading by example – Walk the Talk</a:t>
              </a:r>
            </a:p>
          </p:txBody>
        </p:sp>
      </p:grpSp>
      <p:sp>
        <p:nvSpPr>
          <p:cNvPr id="51" name="Rectangle 50">
            <a:hlinkClick r:id="rId3" action="ppaction://hlinksldjump"/>
          </p:cNvPr>
          <p:cNvSpPr/>
          <p:nvPr/>
        </p:nvSpPr>
        <p:spPr>
          <a:xfrm>
            <a:off x="0" y="1783080"/>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Trust based leadership</a:t>
            </a:r>
          </a:p>
        </p:txBody>
      </p:sp>
      <p:sp>
        <p:nvSpPr>
          <p:cNvPr id="52" name="Rectangle 51">
            <a:hlinkClick r:id="rId3" action="ppaction://hlinksldjump"/>
          </p:cNvPr>
          <p:cNvSpPr/>
          <p:nvPr/>
        </p:nvSpPr>
        <p:spPr>
          <a:xfrm>
            <a:off x="0" y="242391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Connect with the last mile</a:t>
            </a:r>
          </a:p>
        </p:txBody>
      </p:sp>
      <p:sp>
        <p:nvSpPr>
          <p:cNvPr id="53" name="Rectangle 52">
            <a:hlinkClick r:id="rId3" action="ppaction://hlinksldjump"/>
          </p:cNvPr>
          <p:cNvSpPr/>
          <p:nvPr/>
        </p:nvSpPr>
        <p:spPr>
          <a:xfrm>
            <a:off x="0" y="304975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Engage &amp; Express</a:t>
            </a:r>
          </a:p>
        </p:txBody>
      </p:sp>
      <p:sp>
        <p:nvSpPr>
          <p:cNvPr id="54" name="Rectangle 53">
            <a:hlinkClick r:id="rId3" action="ppaction://hlinksldjump"/>
          </p:cNvPr>
          <p:cNvSpPr/>
          <p:nvPr/>
        </p:nvSpPr>
        <p:spPr>
          <a:xfrm>
            <a:off x="20320" y="429018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Developing  capability</a:t>
            </a:r>
          </a:p>
        </p:txBody>
      </p:sp>
      <p:sp>
        <p:nvSpPr>
          <p:cNvPr id="55" name="Rectangle 54">
            <a:hlinkClick r:id="rId3" action="ppaction://hlinksldjump"/>
          </p:cNvPr>
          <p:cNvSpPr/>
          <p:nvPr/>
        </p:nvSpPr>
        <p:spPr>
          <a:xfrm>
            <a:off x="15240" y="491552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Enriching Life</a:t>
            </a:r>
          </a:p>
        </p:txBody>
      </p:sp>
      <p:sp>
        <p:nvSpPr>
          <p:cNvPr id="56" name="Rectangle 55">
            <a:hlinkClick r:id="rId3" action="ppaction://hlinksldjump"/>
          </p:cNvPr>
          <p:cNvSpPr/>
          <p:nvPr/>
        </p:nvSpPr>
        <p:spPr>
          <a:xfrm>
            <a:off x="15240" y="560132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Being a good Social citizen</a:t>
            </a:r>
          </a:p>
        </p:txBody>
      </p:sp>
      <p:sp>
        <p:nvSpPr>
          <p:cNvPr id="57" name="Rectangle 56">
            <a:hlinkClick r:id="rId3" action="ppaction://hlinksldjump"/>
          </p:cNvPr>
          <p:cNvSpPr/>
          <p:nvPr/>
        </p:nvSpPr>
        <p:spPr>
          <a:xfrm>
            <a:off x="0" y="367559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Inspiring excellence</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4668838" y="4949825"/>
            <a:ext cx="1143000" cy="1449388"/>
          </a:xfrm>
          <a:prstGeom prst="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400" dirty="0"/>
          </a:p>
        </p:txBody>
      </p:sp>
      <p:pic>
        <p:nvPicPr>
          <p:cNvPr id="51203" name="Picture 2" descr="C:\Documents and Settings\idea\Desktop\gptw\values_01.jpg"/>
          <p:cNvPicPr>
            <a:picLocks noChangeAspect="1" noChangeArrowheads="1"/>
          </p:cNvPicPr>
          <p:nvPr/>
        </p:nvPicPr>
        <p:blipFill>
          <a:blip r:embed="rId3"/>
          <a:srcRect r="6976"/>
          <a:stretch>
            <a:fillRect/>
          </a:stretch>
        </p:blipFill>
        <p:spPr bwMode="auto">
          <a:xfrm>
            <a:off x="3733800" y="606425"/>
            <a:ext cx="1589088" cy="1446213"/>
          </a:xfrm>
          <a:prstGeom prst="rect">
            <a:avLst/>
          </a:prstGeom>
          <a:noFill/>
          <a:ln w="9525">
            <a:noFill/>
            <a:miter lim="800000"/>
            <a:headEnd/>
            <a:tailEnd/>
          </a:ln>
        </p:spPr>
      </p:pic>
      <p:sp>
        <p:nvSpPr>
          <p:cNvPr id="147463" name="Rectangle 7"/>
          <p:cNvSpPr>
            <a:spLocks noChangeArrowheads="1"/>
          </p:cNvSpPr>
          <p:nvPr/>
        </p:nvSpPr>
        <p:spPr bwMode="auto">
          <a:xfrm>
            <a:off x="381000" y="1884363"/>
            <a:ext cx="8382000" cy="101123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93296" tIns="46648" rIns="93296" bIns="46648" anchor="ctr"/>
          <a:lstStyle/>
          <a:p>
            <a:pPr algn="ctr">
              <a:defRPr/>
            </a:pPr>
            <a:endParaRPr lang="en-US"/>
          </a:p>
        </p:txBody>
      </p:sp>
      <p:sp>
        <p:nvSpPr>
          <p:cNvPr id="147465" name="Rectangle 9"/>
          <p:cNvSpPr>
            <a:spLocks noChangeArrowheads="1"/>
          </p:cNvSpPr>
          <p:nvPr/>
        </p:nvSpPr>
        <p:spPr bwMode="auto">
          <a:xfrm>
            <a:off x="381000" y="3314700"/>
            <a:ext cx="8458200" cy="12573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93296" tIns="46648" rIns="93296" bIns="46648" anchor="ctr"/>
          <a:lstStyle/>
          <a:p>
            <a:pPr>
              <a:defRPr/>
            </a:pPr>
            <a:endParaRPr lang="en-US" sz="1600" dirty="0"/>
          </a:p>
        </p:txBody>
      </p:sp>
      <p:sp>
        <p:nvSpPr>
          <p:cNvPr id="51206" name="Rectangle 31"/>
          <p:cNvSpPr>
            <a:spLocks noChangeArrowheads="1"/>
          </p:cNvSpPr>
          <p:nvPr/>
        </p:nvSpPr>
        <p:spPr bwMode="auto">
          <a:xfrm>
            <a:off x="533400" y="1974850"/>
            <a:ext cx="8077200" cy="877888"/>
          </a:xfrm>
          <a:prstGeom prst="rect">
            <a:avLst/>
          </a:prstGeom>
          <a:noFill/>
          <a:ln w="9525">
            <a:noFill/>
            <a:miter lim="800000"/>
            <a:headEnd/>
            <a:tailEnd/>
          </a:ln>
        </p:spPr>
        <p:txBody>
          <a:bodyPr>
            <a:spAutoFit/>
          </a:bodyPr>
          <a:lstStyle/>
          <a:p>
            <a:pPr algn="just" eaLnBrk="0" hangingPunct="0"/>
            <a:r>
              <a:rPr lang="en-US" sz="1700" i="1">
                <a:latin typeface="Cambria" pitchFamily="18" charset="0"/>
              </a:rPr>
              <a:t>“I believe that great and lasting businesses are never built on the quick sands of opportunism. If living by our values means, perhaps growing at a pace slower than we would otherwise have liked, so be it.”                                        - Kumar Mangalam Birla</a:t>
            </a:r>
          </a:p>
        </p:txBody>
      </p:sp>
      <p:pic>
        <p:nvPicPr>
          <p:cNvPr id="51207" name="Picture 16" descr="Z:\Rewards_benefits\BEI 2010\Value Leader.jpg"/>
          <p:cNvPicPr>
            <a:picLocks noChangeAspect="1" noChangeArrowheads="1"/>
          </p:cNvPicPr>
          <p:nvPr/>
        </p:nvPicPr>
        <p:blipFill>
          <a:blip r:embed="rId4"/>
          <a:srcRect/>
          <a:stretch>
            <a:fillRect/>
          </a:stretch>
        </p:blipFill>
        <p:spPr bwMode="auto">
          <a:xfrm>
            <a:off x="6781800" y="3505200"/>
            <a:ext cx="1076325" cy="685800"/>
          </a:xfrm>
          <a:prstGeom prst="rect">
            <a:avLst/>
          </a:prstGeom>
          <a:noFill/>
          <a:ln w="9525">
            <a:noFill/>
            <a:miter lim="800000"/>
            <a:headEnd/>
            <a:tailEnd/>
          </a:ln>
        </p:spPr>
      </p:pic>
      <p:sp>
        <p:nvSpPr>
          <p:cNvPr id="24" name="TextBox 23"/>
          <p:cNvSpPr txBox="1"/>
          <p:nvPr/>
        </p:nvSpPr>
        <p:spPr>
          <a:xfrm>
            <a:off x="185058" y="275772"/>
            <a:ext cx="6096000" cy="584775"/>
          </a:xfrm>
          <a:prstGeom prst="rect">
            <a:avLst/>
          </a:prstGeom>
          <a:noFill/>
        </p:spPr>
        <p:txBody>
          <a:bodyPr>
            <a:spAutoFit/>
          </a:bodyPr>
          <a:lstStyle/>
          <a:p>
            <a:pPr eaLnBrk="0" hangingPunct="0">
              <a:defRPr/>
            </a:pPr>
            <a:r>
              <a:rPr lang="en-US" altLang="zh-CN" sz="3200" b="1" dirty="0">
                <a:gradFill>
                  <a:gsLst>
                    <a:gs pos="100000">
                      <a:srgbClr val="005674"/>
                    </a:gs>
                    <a:gs pos="0">
                      <a:srgbClr val="0099CC"/>
                    </a:gs>
                  </a:gsLst>
                  <a:lin ang="5400000" scaled="0"/>
                </a:gradFill>
                <a:latin typeface="Futura Lt BT" pitchFamily="34" charset="0"/>
              </a:rPr>
              <a:t>Reinforcing Our Values</a:t>
            </a:r>
          </a:p>
        </p:txBody>
      </p:sp>
      <p:sp>
        <p:nvSpPr>
          <p:cNvPr id="51209" name="TextBox 24"/>
          <p:cNvSpPr txBox="1">
            <a:spLocks noChangeArrowheads="1"/>
          </p:cNvSpPr>
          <p:nvPr/>
        </p:nvSpPr>
        <p:spPr bwMode="auto">
          <a:xfrm>
            <a:off x="457200" y="3308350"/>
            <a:ext cx="8305800" cy="1308100"/>
          </a:xfrm>
          <a:prstGeom prst="rect">
            <a:avLst/>
          </a:prstGeom>
          <a:noFill/>
          <a:ln w="9525">
            <a:noFill/>
            <a:miter lim="800000"/>
            <a:headEnd/>
            <a:tailEnd/>
          </a:ln>
        </p:spPr>
        <p:txBody>
          <a:bodyPr>
            <a:spAutoFit/>
          </a:bodyPr>
          <a:lstStyle/>
          <a:p>
            <a:pPr>
              <a:spcAft>
                <a:spcPts val="600"/>
              </a:spcAft>
              <a:buFont typeface="Arial" pitchFamily="34" charset="0"/>
              <a:buChar char="•"/>
            </a:pPr>
            <a:r>
              <a:rPr lang="en-US" sz="1600">
                <a:latin typeface="Cambria" pitchFamily="18" charset="0"/>
              </a:rPr>
              <a:t> “Value our values” workshop for every new joinee</a:t>
            </a:r>
          </a:p>
          <a:p>
            <a:pPr>
              <a:spcAft>
                <a:spcPts val="600"/>
              </a:spcAft>
              <a:buFont typeface="Arial" pitchFamily="34" charset="0"/>
              <a:buChar char="•"/>
            </a:pPr>
            <a:r>
              <a:rPr lang="en-US" sz="1600">
                <a:latin typeface="Cambria" pitchFamily="18" charset="0"/>
              </a:rPr>
              <a:t>  Employee handbook on “Values we value”</a:t>
            </a:r>
          </a:p>
          <a:p>
            <a:pPr>
              <a:spcAft>
                <a:spcPts val="600"/>
              </a:spcAft>
              <a:buFont typeface="Arial" pitchFamily="34" charset="0"/>
              <a:buChar char="•"/>
            </a:pPr>
            <a:r>
              <a:rPr lang="en-US" sz="1600">
                <a:latin typeface="Cambria" pitchFamily="18" charset="0"/>
              </a:rPr>
              <a:t>  ABG Value Leaders Awards </a:t>
            </a:r>
          </a:p>
          <a:p>
            <a:pPr>
              <a:spcAft>
                <a:spcPts val="600"/>
              </a:spcAft>
              <a:buFont typeface="Arial" pitchFamily="34" charset="0"/>
              <a:buChar char="•"/>
            </a:pPr>
            <a:r>
              <a:rPr lang="en-US" sz="1600">
                <a:latin typeface="Cambria" pitchFamily="18" charset="0"/>
              </a:rPr>
              <a:t>  Value Standards Committee</a:t>
            </a:r>
          </a:p>
        </p:txBody>
      </p:sp>
      <p:pic>
        <p:nvPicPr>
          <p:cNvPr id="51210" name="Picture 3" descr="integrity"/>
          <p:cNvPicPr>
            <a:picLocks noChangeAspect="1" noChangeArrowheads="1"/>
          </p:cNvPicPr>
          <p:nvPr/>
        </p:nvPicPr>
        <p:blipFill>
          <a:blip r:embed="rId5"/>
          <a:srcRect/>
          <a:stretch>
            <a:fillRect/>
          </a:stretch>
        </p:blipFill>
        <p:spPr bwMode="auto">
          <a:xfrm>
            <a:off x="1647825" y="4951413"/>
            <a:ext cx="1128713" cy="1676400"/>
          </a:xfrm>
          <a:prstGeom prst="rect">
            <a:avLst/>
          </a:prstGeom>
          <a:noFill/>
          <a:ln w="28575">
            <a:solidFill>
              <a:schemeClr val="tx2"/>
            </a:solidFill>
            <a:miter lim="800000"/>
            <a:headEnd/>
            <a:tailEnd/>
          </a:ln>
        </p:spPr>
      </p:pic>
      <p:pic>
        <p:nvPicPr>
          <p:cNvPr id="51211" name="Picture 4" descr="commitment"/>
          <p:cNvPicPr>
            <a:picLocks noChangeAspect="1" noChangeArrowheads="1"/>
          </p:cNvPicPr>
          <p:nvPr/>
        </p:nvPicPr>
        <p:blipFill>
          <a:blip r:embed="rId6"/>
          <a:srcRect/>
          <a:stretch>
            <a:fillRect/>
          </a:stretch>
        </p:blipFill>
        <p:spPr bwMode="auto">
          <a:xfrm>
            <a:off x="3197225" y="4949825"/>
            <a:ext cx="1120775" cy="1676400"/>
          </a:xfrm>
          <a:prstGeom prst="rect">
            <a:avLst/>
          </a:prstGeom>
          <a:noFill/>
          <a:ln w="28575">
            <a:solidFill>
              <a:srgbClr val="FFC000"/>
            </a:solidFill>
            <a:miter lim="800000"/>
            <a:headEnd/>
            <a:tailEnd/>
          </a:ln>
        </p:spPr>
      </p:pic>
      <p:pic>
        <p:nvPicPr>
          <p:cNvPr id="79875" name="Picture 5" descr="passion"/>
          <p:cNvPicPr>
            <a:picLocks noChangeAspect="1" noChangeArrowheads="1"/>
          </p:cNvPicPr>
          <p:nvPr/>
        </p:nvPicPr>
        <p:blipFill>
          <a:blip r:embed="rId7"/>
          <a:srcRect/>
          <a:stretch>
            <a:fillRect/>
          </a:stretch>
        </p:blipFill>
        <p:spPr bwMode="auto">
          <a:xfrm>
            <a:off x="4687888" y="4968875"/>
            <a:ext cx="1119187" cy="1657350"/>
          </a:xfrm>
          <a:prstGeom prst="rect">
            <a:avLst/>
          </a:prstGeom>
          <a:noFill/>
          <a:ln w="28575">
            <a:solidFill>
              <a:schemeClr val="accent4">
                <a:lumMod val="75000"/>
              </a:schemeClr>
            </a:solidFill>
          </a:ln>
        </p:spPr>
      </p:pic>
      <p:pic>
        <p:nvPicPr>
          <p:cNvPr id="51213" name="Picture 6" descr="seamlessness"/>
          <p:cNvPicPr>
            <a:picLocks noChangeAspect="1" noChangeArrowheads="1"/>
          </p:cNvPicPr>
          <p:nvPr/>
        </p:nvPicPr>
        <p:blipFill>
          <a:blip r:embed="rId8"/>
          <a:srcRect/>
          <a:stretch>
            <a:fillRect/>
          </a:stretch>
        </p:blipFill>
        <p:spPr bwMode="auto">
          <a:xfrm>
            <a:off x="6215063" y="4949825"/>
            <a:ext cx="1185862" cy="1676400"/>
          </a:xfrm>
          <a:prstGeom prst="rect">
            <a:avLst/>
          </a:prstGeom>
          <a:noFill/>
          <a:ln w="28575">
            <a:solidFill>
              <a:srgbClr val="00B050"/>
            </a:solidFill>
            <a:miter lim="800000"/>
            <a:headEnd/>
            <a:tailEnd/>
          </a:ln>
        </p:spPr>
      </p:pic>
      <p:pic>
        <p:nvPicPr>
          <p:cNvPr id="79873" name="Picture 7" descr="speed"/>
          <p:cNvPicPr>
            <a:picLocks noChangeAspect="1" noChangeArrowheads="1"/>
          </p:cNvPicPr>
          <p:nvPr/>
        </p:nvPicPr>
        <p:blipFill>
          <a:blip r:embed="rId9"/>
          <a:srcRect/>
          <a:stretch>
            <a:fillRect/>
          </a:stretch>
        </p:blipFill>
        <p:spPr bwMode="auto">
          <a:xfrm>
            <a:off x="7753350" y="4949825"/>
            <a:ext cx="1143000" cy="1676400"/>
          </a:xfrm>
          <a:prstGeom prst="rect">
            <a:avLst/>
          </a:prstGeom>
          <a:noFill/>
          <a:ln w="28575">
            <a:solidFill>
              <a:schemeClr val="accent6">
                <a:lumMod val="75000"/>
              </a:schemeClr>
            </a:solidFill>
          </a:ln>
        </p:spPr>
      </p:pic>
      <p:sp>
        <p:nvSpPr>
          <p:cNvPr id="5121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34" name="Rectangle 33"/>
          <p:cNvSpPr/>
          <p:nvPr/>
        </p:nvSpPr>
        <p:spPr>
          <a:xfrm>
            <a:off x="3178175" y="6321425"/>
            <a:ext cx="1143000" cy="322263"/>
          </a:xfrm>
          <a:prstGeom prst="rect">
            <a:avLst/>
          </a:prstGeom>
          <a:ln w="28575"/>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Commitment</a:t>
            </a:r>
          </a:p>
        </p:txBody>
      </p:sp>
      <p:sp>
        <p:nvSpPr>
          <p:cNvPr id="35" name="Rectangle 34"/>
          <p:cNvSpPr/>
          <p:nvPr/>
        </p:nvSpPr>
        <p:spPr>
          <a:xfrm>
            <a:off x="4668838" y="6340475"/>
            <a:ext cx="1143000" cy="284163"/>
          </a:xfrm>
          <a:prstGeom prst="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dirty="0"/>
              <a:t>Passion</a:t>
            </a:r>
          </a:p>
        </p:txBody>
      </p:sp>
      <p:sp>
        <p:nvSpPr>
          <p:cNvPr id="38" name="Rectangle 37"/>
          <p:cNvSpPr/>
          <p:nvPr/>
        </p:nvSpPr>
        <p:spPr>
          <a:xfrm>
            <a:off x="6218238" y="6321425"/>
            <a:ext cx="1182687" cy="304800"/>
          </a:xfrm>
          <a:prstGeom prst="rect">
            <a:avLst/>
          </a:prstGeom>
          <a:ln w="28575">
            <a:solidFill>
              <a:srgbClr val="00B050"/>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dirty="0"/>
              <a:t>Seamlessness</a:t>
            </a:r>
          </a:p>
        </p:txBody>
      </p:sp>
      <p:sp>
        <p:nvSpPr>
          <p:cNvPr id="40" name="Rectangle 39"/>
          <p:cNvSpPr/>
          <p:nvPr/>
        </p:nvSpPr>
        <p:spPr>
          <a:xfrm>
            <a:off x="7748588" y="6321425"/>
            <a:ext cx="1182687" cy="304800"/>
          </a:xfrm>
          <a:prstGeom prst="rect">
            <a:avLst/>
          </a:prstGeom>
          <a:ln w="28575">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1400" dirty="0"/>
              <a:t>Speed</a:t>
            </a:r>
          </a:p>
        </p:txBody>
      </p:sp>
      <p:sp>
        <p:nvSpPr>
          <p:cNvPr id="41" name="Rectangle 40"/>
          <p:cNvSpPr/>
          <p:nvPr/>
        </p:nvSpPr>
        <p:spPr>
          <a:xfrm>
            <a:off x="1647825" y="6302375"/>
            <a:ext cx="1143000" cy="322263"/>
          </a:xfrm>
          <a:prstGeom prst="rect">
            <a:avLst/>
          </a:prstGeom>
          <a:ln w="28575">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400" dirty="0"/>
              <a:t>Integrity</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7"/>
          <p:cNvGrpSpPr>
            <a:grpSpLocks/>
          </p:cNvGrpSpPr>
          <p:nvPr/>
        </p:nvGrpSpPr>
        <p:grpSpPr bwMode="auto">
          <a:xfrm>
            <a:off x="1524000" y="1219200"/>
            <a:ext cx="6248400" cy="3530600"/>
            <a:chOff x="609600" y="1371600"/>
            <a:chExt cx="5791200" cy="3530600"/>
          </a:xfrm>
        </p:grpSpPr>
        <p:graphicFrame>
          <p:nvGraphicFramePr>
            <p:cNvPr id="2" name="Diagram 1"/>
            <p:cNvGraphicFramePr/>
            <p:nvPr/>
          </p:nvGraphicFramePr>
          <p:xfrm>
            <a:off x="609600" y="1371600"/>
            <a:ext cx="5791200" cy="353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raight Connector 3"/>
            <p:cNvSpPr/>
            <p:nvPr/>
          </p:nvSpPr>
          <p:spPr>
            <a:xfrm rot="10800000" flipH="1">
              <a:off x="3556697" y="3592513"/>
              <a:ext cx="617963" cy="395287"/>
            </a:xfrm>
            <a:custGeom>
              <a:avLst/>
              <a:gdLst/>
              <a:ahLst/>
              <a:cxnLst/>
              <a:rect l="0" t="0" r="0" b="0"/>
              <a:pathLst>
                <a:path>
                  <a:moveTo>
                    <a:pt x="0" y="0"/>
                  </a:moveTo>
                  <a:lnTo>
                    <a:pt x="0" y="197731"/>
                  </a:lnTo>
                  <a:lnTo>
                    <a:pt x="1058406" y="197731"/>
                  </a:lnTo>
                  <a:lnTo>
                    <a:pt x="1058406" y="395462"/>
                  </a:lnTo>
                </a:path>
              </a:pathLst>
            </a:custGeom>
            <a:noFill/>
          </p:spPr>
          <p:style>
            <a:lnRef idx="2">
              <a:schemeClr val="accent5">
                <a:shade val="80000"/>
                <a:hueOff val="0"/>
                <a:satOff val="0"/>
                <a:lumOff val="0"/>
                <a:alphaOff val="0"/>
              </a:schemeClr>
            </a:lnRef>
            <a:fillRef idx="0">
              <a:scrgbClr r="0" g="0" b="0"/>
            </a:fillRef>
            <a:effectRef idx="0">
              <a:schemeClr val="accent5">
                <a:hueOff val="0"/>
                <a:satOff val="0"/>
                <a:lumOff val="0"/>
                <a:alphaOff val="0"/>
              </a:schemeClr>
            </a:effectRef>
            <a:fontRef idx="minor">
              <a:schemeClr val="tx1">
                <a:hueOff val="0"/>
                <a:satOff val="0"/>
                <a:lumOff val="0"/>
                <a:alphaOff val="0"/>
              </a:schemeClr>
            </a:fontRef>
          </p:style>
          <p:txBody>
            <a:bodyPr/>
            <a:lstStyle/>
            <a:p>
              <a:pPr>
                <a:defRPr/>
              </a:pPr>
              <a:endParaRPr lang="en-US"/>
            </a:p>
          </p:txBody>
        </p:sp>
      </p:grpSp>
      <p:sp>
        <p:nvSpPr>
          <p:cNvPr id="4" name="Text Box 15"/>
          <p:cNvSpPr txBox="1">
            <a:spLocks noChangeArrowheads="1"/>
          </p:cNvSpPr>
          <p:nvPr/>
        </p:nvSpPr>
        <p:spPr bwMode="auto">
          <a:xfrm>
            <a:off x="2743200" y="5181600"/>
            <a:ext cx="6096000" cy="91440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91446" tIns="91446" rIns="91446" bIns="91446"/>
          <a:lstStyle/>
          <a:p>
            <a:pPr defTabSz="360363">
              <a:lnSpc>
                <a:spcPts val="1000"/>
              </a:lnSpc>
              <a:defRPr/>
            </a:pPr>
            <a:endParaRPr lang="en-US" b="1" dirty="0">
              <a:latin typeface="Helvetica" pitchFamily="34" charset="0"/>
            </a:endParaRPr>
          </a:p>
        </p:txBody>
      </p:sp>
      <p:sp>
        <p:nvSpPr>
          <p:cNvPr id="52228" name="TextBox 29"/>
          <p:cNvSpPr txBox="1">
            <a:spLocks noChangeArrowheads="1"/>
          </p:cNvSpPr>
          <p:nvPr/>
        </p:nvSpPr>
        <p:spPr bwMode="auto">
          <a:xfrm>
            <a:off x="2994025" y="5334000"/>
            <a:ext cx="5786438" cy="646113"/>
          </a:xfrm>
          <a:prstGeom prst="rect">
            <a:avLst/>
          </a:prstGeom>
          <a:noFill/>
          <a:ln w="9525">
            <a:noFill/>
            <a:miter lim="800000"/>
            <a:headEnd/>
            <a:tailEnd/>
          </a:ln>
        </p:spPr>
        <p:txBody>
          <a:bodyPr>
            <a:spAutoFit/>
          </a:bodyPr>
          <a:lstStyle/>
          <a:p>
            <a:pPr marL="342900" indent="-342900"/>
            <a:r>
              <a:rPr lang="en-US">
                <a:latin typeface="Cambria" pitchFamily="18" charset="0"/>
              </a:rPr>
              <a:t>Decentralized structure enabling highly empowered</a:t>
            </a:r>
          </a:p>
          <a:p>
            <a:pPr marL="342900" indent="-342900"/>
            <a:r>
              <a:rPr lang="en-US">
                <a:latin typeface="Cambria" pitchFamily="18" charset="0"/>
              </a:rPr>
              <a:t>circle management</a:t>
            </a:r>
          </a:p>
        </p:txBody>
      </p:sp>
      <p:sp>
        <p:nvSpPr>
          <p:cNvPr id="7" name="TextBox 6"/>
          <p:cNvSpPr txBox="1"/>
          <p:nvPr/>
        </p:nvSpPr>
        <p:spPr>
          <a:xfrm>
            <a:off x="381000" y="381000"/>
            <a:ext cx="6096000" cy="584775"/>
          </a:xfrm>
          <a:prstGeom prst="rect">
            <a:avLst/>
          </a:prstGeom>
          <a:noFill/>
        </p:spPr>
        <p:txBody>
          <a:bodyPr>
            <a:spAutoFit/>
          </a:bodyPr>
          <a:lstStyle/>
          <a:p>
            <a:pPr eaLnBrk="0" hangingPunct="0">
              <a:defRPr/>
            </a:pPr>
            <a:r>
              <a:rPr lang="en-US" altLang="zh-CN" sz="3200" b="1" dirty="0">
                <a:gradFill>
                  <a:gsLst>
                    <a:gs pos="100000">
                      <a:srgbClr val="005674"/>
                    </a:gs>
                    <a:gs pos="0">
                      <a:srgbClr val="0099CC"/>
                    </a:gs>
                  </a:gsLst>
                  <a:lin ang="5400000" scaled="0"/>
                </a:gradFill>
                <a:latin typeface="Futura Lt BT" pitchFamily="34" charset="0"/>
              </a:rPr>
              <a:t>Empowered Operations</a:t>
            </a:r>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04975" y="996950"/>
            <a:ext cx="5757863" cy="5354638"/>
            <a:chOff x="900" y="126"/>
            <a:chExt cx="4140" cy="4083"/>
          </a:xfrm>
        </p:grpSpPr>
        <p:sp>
          <p:nvSpPr>
            <p:cNvPr id="30744" name="Oval 3"/>
            <p:cNvSpPr>
              <a:spLocks noChangeAspect="1" noChangeArrowheads="1"/>
            </p:cNvSpPr>
            <p:nvPr/>
          </p:nvSpPr>
          <p:spPr bwMode="auto">
            <a:xfrm>
              <a:off x="900" y="126"/>
              <a:ext cx="4140" cy="408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a:p>
          </p:txBody>
        </p:sp>
        <p:sp>
          <p:nvSpPr>
            <p:cNvPr id="53292" name="WordArt 4"/>
            <p:cNvSpPr>
              <a:spLocks noChangeArrowheads="1" noChangeShapeType="1" noTextEdit="1"/>
            </p:cNvSpPr>
            <p:nvPr/>
          </p:nvSpPr>
          <p:spPr bwMode="auto">
            <a:xfrm>
              <a:off x="2256" y="288"/>
              <a:ext cx="1416" cy="528"/>
            </a:xfrm>
            <a:prstGeom prst="rect">
              <a:avLst/>
            </a:prstGeom>
          </p:spPr>
          <p:txBody>
            <a:bodyPr spcFirstLastPara="1" wrap="none" fromWordArt="1">
              <a:prstTxWarp prst="textArchUp">
                <a:avLst>
                  <a:gd name="adj" fmla="val 11289916"/>
                </a:avLst>
              </a:prstTxWarp>
            </a:bodyPr>
            <a:lstStyle/>
            <a:p>
              <a:pPr algn="ctr"/>
              <a:r>
                <a:rPr lang="en-US" sz="3600" b="1" kern="10">
                  <a:ln w="9525">
                    <a:solidFill>
                      <a:srgbClr val="000000"/>
                    </a:solidFill>
                    <a:round/>
                    <a:headEnd/>
                    <a:tailEnd/>
                  </a:ln>
                  <a:solidFill>
                    <a:srgbClr val="000000"/>
                  </a:solidFill>
                  <a:latin typeface="Calibri"/>
                </a:rPr>
                <a:t>Temps 3091</a:t>
              </a:r>
            </a:p>
          </p:txBody>
        </p:sp>
      </p:grpSp>
      <p:grpSp>
        <p:nvGrpSpPr>
          <p:cNvPr id="3" name="Group 5"/>
          <p:cNvGrpSpPr>
            <a:grpSpLocks/>
          </p:cNvGrpSpPr>
          <p:nvPr/>
        </p:nvGrpSpPr>
        <p:grpSpPr bwMode="auto">
          <a:xfrm>
            <a:off x="2238375" y="1530350"/>
            <a:ext cx="4806950" cy="4640263"/>
            <a:chOff x="1248" y="461"/>
            <a:chExt cx="3456" cy="3455"/>
          </a:xfrm>
        </p:grpSpPr>
        <p:sp>
          <p:nvSpPr>
            <p:cNvPr id="30741" name="Oval 6"/>
            <p:cNvSpPr>
              <a:spLocks noChangeArrowheads="1"/>
            </p:cNvSpPr>
            <p:nvPr/>
          </p:nvSpPr>
          <p:spPr bwMode="auto">
            <a:xfrm>
              <a:off x="1248" y="461"/>
              <a:ext cx="3456" cy="3455"/>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a:p>
          </p:txBody>
        </p:sp>
        <p:sp>
          <p:nvSpPr>
            <p:cNvPr id="30742" name="WordArt 7"/>
            <p:cNvSpPr>
              <a:spLocks noChangeArrowheads="1" noChangeShapeType="1" noTextEdit="1"/>
            </p:cNvSpPr>
            <p:nvPr/>
          </p:nvSpPr>
          <p:spPr bwMode="auto">
            <a:xfrm>
              <a:off x="2436" y="606"/>
              <a:ext cx="1068" cy="35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spcFirstLastPara="1" wrap="none" fromWordArt="1">
              <a:prstTxWarp prst="textArchUp">
                <a:avLst>
                  <a:gd name="adj" fmla="val 11236116"/>
                </a:avLst>
              </a:prstTxWarp>
            </a:bodyPr>
            <a:lstStyle/>
            <a:p>
              <a:pPr algn="ctr">
                <a:defRPr/>
              </a:pPr>
              <a:r>
                <a:rPr lang="en-US" sz="3600" b="1" kern="10" dirty="0">
                  <a:ln w="9525">
                    <a:solidFill>
                      <a:srgbClr val="000000"/>
                    </a:solidFill>
                    <a:round/>
                    <a:headEnd/>
                    <a:tailEnd/>
                  </a:ln>
                  <a:solidFill>
                    <a:srgbClr val="000000"/>
                  </a:solidFill>
                </a:rPr>
                <a:t>        </a:t>
              </a:r>
            </a:p>
          </p:txBody>
        </p:sp>
        <p:sp>
          <p:nvSpPr>
            <p:cNvPr id="30743" name="WordArt 8"/>
            <p:cNvSpPr>
              <a:spLocks noChangeArrowheads="1" noChangeShapeType="1" noTextEdit="1"/>
            </p:cNvSpPr>
            <p:nvPr/>
          </p:nvSpPr>
          <p:spPr bwMode="auto">
            <a:xfrm>
              <a:off x="2322" y="3462"/>
              <a:ext cx="1278" cy="35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spcFirstLastPara="1" wrap="none" fromWordArt="1">
              <a:prstTxWarp prst="textArchDown">
                <a:avLst>
                  <a:gd name="adj" fmla="val 0"/>
                </a:avLst>
              </a:prstTxWarp>
            </a:bodyPr>
            <a:lstStyle/>
            <a:p>
              <a:pPr algn="ctr">
                <a:defRPr/>
              </a:pPr>
              <a:r>
                <a:rPr lang="en-US" sz="3600" b="1" kern="10" dirty="0">
                  <a:ln w="9525">
                    <a:solidFill>
                      <a:srgbClr val="000000"/>
                    </a:solidFill>
                    <a:round/>
                    <a:headEnd/>
                    <a:tailEnd/>
                  </a:ln>
                  <a:solidFill>
                    <a:srgbClr val="000000"/>
                  </a:solidFill>
                </a:rPr>
                <a:t>          </a:t>
              </a:r>
            </a:p>
          </p:txBody>
        </p:sp>
      </p:grpSp>
      <p:grpSp>
        <p:nvGrpSpPr>
          <p:cNvPr id="4" name="Group 9"/>
          <p:cNvGrpSpPr>
            <a:grpSpLocks/>
          </p:cNvGrpSpPr>
          <p:nvPr/>
        </p:nvGrpSpPr>
        <p:grpSpPr bwMode="auto">
          <a:xfrm>
            <a:off x="2695575" y="2024063"/>
            <a:ext cx="3971925" cy="3738562"/>
            <a:chOff x="1536" y="768"/>
            <a:chExt cx="2856" cy="2784"/>
          </a:xfrm>
        </p:grpSpPr>
        <p:sp>
          <p:nvSpPr>
            <p:cNvPr id="30738" name="Oval 10"/>
            <p:cNvSpPr>
              <a:spLocks noChangeAspect="1" noChangeArrowheads="1"/>
            </p:cNvSpPr>
            <p:nvPr/>
          </p:nvSpPr>
          <p:spPr bwMode="auto">
            <a:xfrm>
              <a:off x="1536" y="768"/>
              <a:ext cx="2856" cy="278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a:p>
          </p:txBody>
        </p:sp>
        <p:sp>
          <p:nvSpPr>
            <p:cNvPr id="53286" name="WordArt 11"/>
            <p:cNvSpPr>
              <a:spLocks noChangeArrowheads="1" noChangeShapeType="1" noTextEdit="1"/>
            </p:cNvSpPr>
            <p:nvPr/>
          </p:nvSpPr>
          <p:spPr bwMode="auto">
            <a:xfrm>
              <a:off x="1824" y="960"/>
              <a:ext cx="2319" cy="1872"/>
            </a:xfrm>
            <a:prstGeom prst="rect">
              <a:avLst/>
            </a:prstGeom>
          </p:spPr>
          <p:txBody>
            <a:bodyPr spcFirstLastPara="1" wrap="none" fromWordArt="1">
              <a:prstTxWarp prst="textArchUp">
                <a:avLst>
                  <a:gd name="adj" fmla="val 11713468"/>
                </a:avLst>
              </a:prstTxWarp>
            </a:bodyPr>
            <a:lstStyle/>
            <a:p>
              <a:pPr algn="ctr"/>
              <a:r>
                <a:rPr lang="en-US" sz="3600" b="1" kern="10">
                  <a:ln w="9525">
                    <a:solidFill>
                      <a:srgbClr val="000000"/>
                    </a:solidFill>
                    <a:round/>
                    <a:headEnd/>
                    <a:tailEnd/>
                  </a:ln>
                  <a:solidFill>
                    <a:srgbClr val="000000"/>
                  </a:solidFill>
                  <a:latin typeface="Calibri"/>
                </a:rPr>
                <a:t>Channel- Sales 31398</a:t>
              </a:r>
            </a:p>
          </p:txBody>
        </p:sp>
        <p:sp>
          <p:nvSpPr>
            <p:cNvPr id="53287" name="WordArt 12"/>
            <p:cNvSpPr>
              <a:spLocks noChangeArrowheads="1" noChangeShapeType="1" noTextEdit="1"/>
            </p:cNvSpPr>
            <p:nvPr/>
          </p:nvSpPr>
          <p:spPr bwMode="auto">
            <a:xfrm>
              <a:off x="1728" y="1392"/>
              <a:ext cx="2448" cy="2016"/>
            </a:xfrm>
            <a:prstGeom prst="rect">
              <a:avLst/>
            </a:prstGeom>
          </p:spPr>
          <p:txBody>
            <a:bodyPr spcFirstLastPara="1" wrap="none" fromWordArt="1">
              <a:prstTxWarp prst="textArchDown">
                <a:avLst>
                  <a:gd name="adj" fmla="val 660861"/>
                </a:avLst>
              </a:prstTxWarp>
            </a:bodyPr>
            <a:lstStyle/>
            <a:p>
              <a:pPr algn="ctr"/>
              <a:r>
                <a:rPr lang="en-US" sz="3600" b="1" kern="10">
                  <a:ln w="9525">
                    <a:solidFill>
                      <a:srgbClr val="000000"/>
                    </a:solidFill>
                    <a:round/>
                    <a:headEnd/>
                    <a:tailEnd/>
                  </a:ln>
                  <a:solidFill>
                    <a:srgbClr val="000000"/>
                  </a:solidFill>
                  <a:latin typeface="Calibri"/>
                </a:rPr>
                <a:t>Channel- Service 4600</a:t>
              </a:r>
            </a:p>
          </p:txBody>
        </p:sp>
      </p:grpSp>
      <p:grpSp>
        <p:nvGrpSpPr>
          <p:cNvPr id="5" name="Group 13"/>
          <p:cNvGrpSpPr>
            <a:grpSpLocks/>
          </p:cNvGrpSpPr>
          <p:nvPr/>
        </p:nvGrpSpPr>
        <p:grpSpPr bwMode="auto">
          <a:xfrm>
            <a:off x="3228975" y="2481263"/>
            <a:ext cx="3043238" cy="2938462"/>
            <a:chOff x="1872" y="1056"/>
            <a:chExt cx="2188" cy="2188"/>
          </a:xfrm>
        </p:grpSpPr>
        <p:sp>
          <p:nvSpPr>
            <p:cNvPr id="30736" name="Oval 14"/>
            <p:cNvSpPr>
              <a:spLocks noChangeArrowheads="1"/>
            </p:cNvSpPr>
            <p:nvPr/>
          </p:nvSpPr>
          <p:spPr bwMode="auto">
            <a:xfrm>
              <a:off x="1872" y="1056"/>
              <a:ext cx="2188" cy="218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a:p>
          </p:txBody>
        </p:sp>
        <p:sp>
          <p:nvSpPr>
            <p:cNvPr id="53284" name="WordArt 15"/>
            <p:cNvSpPr>
              <a:spLocks noChangeArrowheads="1" noChangeShapeType="1" noTextEdit="1"/>
            </p:cNvSpPr>
            <p:nvPr/>
          </p:nvSpPr>
          <p:spPr bwMode="auto">
            <a:xfrm>
              <a:off x="1952" y="1112"/>
              <a:ext cx="1984" cy="1988"/>
            </a:xfrm>
            <a:prstGeom prst="rect">
              <a:avLst/>
            </a:prstGeom>
          </p:spPr>
          <p:txBody>
            <a:bodyPr spcFirstLastPara="1" wrap="none" fromWordArt="1">
              <a:prstTxWarp prst="textArchDown">
                <a:avLst>
                  <a:gd name="adj" fmla="val 0"/>
                </a:avLst>
              </a:prstTxWarp>
            </a:bodyPr>
            <a:lstStyle/>
            <a:p>
              <a:pPr algn="ctr"/>
              <a:r>
                <a:rPr lang="en-US" sz="3600" b="1" kern="10">
                  <a:ln w="9525">
                    <a:solidFill>
                      <a:srgbClr val="000000"/>
                    </a:solidFill>
                    <a:round/>
                    <a:headEnd/>
                    <a:tailEnd/>
                  </a:ln>
                  <a:solidFill>
                    <a:srgbClr val="000000"/>
                  </a:solidFill>
                  <a:latin typeface="Calibri"/>
                </a:rPr>
                <a:t>Contact Centre 13500</a:t>
              </a:r>
            </a:p>
          </p:txBody>
        </p:sp>
      </p:grpSp>
      <p:grpSp>
        <p:nvGrpSpPr>
          <p:cNvPr id="6" name="Group 16"/>
          <p:cNvGrpSpPr>
            <a:grpSpLocks/>
          </p:cNvGrpSpPr>
          <p:nvPr/>
        </p:nvGrpSpPr>
        <p:grpSpPr bwMode="auto">
          <a:xfrm>
            <a:off x="3686175" y="2938463"/>
            <a:ext cx="2203450" cy="2127250"/>
            <a:chOff x="2160" y="1392"/>
            <a:chExt cx="1584" cy="1584"/>
          </a:xfrm>
        </p:grpSpPr>
        <p:sp>
          <p:nvSpPr>
            <p:cNvPr id="30734" name="Oval 17"/>
            <p:cNvSpPr>
              <a:spLocks noChangeArrowheads="1"/>
            </p:cNvSpPr>
            <p:nvPr/>
          </p:nvSpPr>
          <p:spPr bwMode="auto">
            <a:xfrm>
              <a:off x="2160" y="1392"/>
              <a:ext cx="1584" cy="1584"/>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a:p>
          </p:txBody>
        </p:sp>
        <p:sp>
          <p:nvSpPr>
            <p:cNvPr id="53282" name="WordArt 18"/>
            <p:cNvSpPr>
              <a:spLocks noChangeArrowheads="1" noChangeShapeType="1" noTextEdit="1"/>
            </p:cNvSpPr>
            <p:nvPr/>
          </p:nvSpPr>
          <p:spPr bwMode="auto">
            <a:xfrm>
              <a:off x="2420" y="1584"/>
              <a:ext cx="1093" cy="624"/>
            </a:xfrm>
            <a:prstGeom prst="rect">
              <a:avLst/>
            </a:prstGeom>
          </p:spPr>
          <p:txBody>
            <a:bodyPr spcFirstLastPara="1" wrap="none" fromWordArt="1">
              <a:prstTxWarp prst="textArchUp">
                <a:avLst>
                  <a:gd name="adj" fmla="val 11453684"/>
                </a:avLst>
              </a:prstTxWarp>
            </a:bodyPr>
            <a:lstStyle/>
            <a:p>
              <a:pPr algn="ctr"/>
              <a:r>
                <a:rPr lang="en-US" sz="3600" b="1" kern="10">
                  <a:ln w="9525">
                    <a:solidFill>
                      <a:srgbClr val="000000"/>
                    </a:solidFill>
                    <a:round/>
                    <a:headEnd/>
                    <a:tailEnd/>
                  </a:ln>
                  <a:solidFill>
                    <a:srgbClr val="000000"/>
                  </a:solidFill>
                  <a:latin typeface="Calibri"/>
                </a:rPr>
                <a:t>ICSL 2965</a:t>
              </a:r>
            </a:p>
          </p:txBody>
        </p:sp>
      </p:grpSp>
      <p:grpSp>
        <p:nvGrpSpPr>
          <p:cNvPr id="7" name="Group 19"/>
          <p:cNvGrpSpPr>
            <a:grpSpLocks/>
          </p:cNvGrpSpPr>
          <p:nvPr/>
        </p:nvGrpSpPr>
        <p:grpSpPr bwMode="auto">
          <a:xfrm>
            <a:off x="4067175" y="3471863"/>
            <a:ext cx="1560513" cy="1417637"/>
            <a:chOff x="2400" y="1776"/>
            <a:chExt cx="1122" cy="1056"/>
          </a:xfrm>
        </p:grpSpPr>
        <p:sp>
          <p:nvSpPr>
            <p:cNvPr id="30732" name="Oval 20"/>
            <p:cNvSpPr>
              <a:spLocks noChangeArrowheads="1"/>
            </p:cNvSpPr>
            <p:nvPr/>
          </p:nvSpPr>
          <p:spPr bwMode="auto">
            <a:xfrm>
              <a:off x="2400" y="1776"/>
              <a:ext cx="1104" cy="1056"/>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a:p>
          </p:txBody>
        </p:sp>
        <p:sp>
          <p:nvSpPr>
            <p:cNvPr id="30733" name="WordArt 21"/>
            <p:cNvSpPr>
              <a:spLocks noChangeArrowheads="1" noChangeShapeType="1" noTextEdit="1"/>
            </p:cNvSpPr>
            <p:nvPr/>
          </p:nvSpPr>
          <p:spPr bwMode="auto">
            <a:xfrm>
              <a:off x="2400" y="2016"/>
              <a:ext cx="1122" cy="52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spcFirstLastPara="1" wrap="none" fromWordArt="1">
              <a:prstTxWarp prst="textButton">
                <a:avLst>
                  <a:gd name="adj" fmla="val 10800004"/>
                </a:avLst>
              </a:prstTxWarp>
            </a:bodyPr>
            <a:lstStyle/>
            <a:p>
              <a:pPr algn="ctr">
                <a:defRPr/>
              </a:pPr>
              <a:endParaRPr lang="en-US" sz="3600" b="1" kern="10" dirty="0">
                <a:ln w="9525">
                  <a:solidFill>
                    <a:srgbClr val="000000"/>
                  </a:solidFill>
                  <a:round/>
                  <a:headEnd/>
                  <a:tailEnd/>
                </a:ln>
                <a:solidFill>
                  <a:srgbClr val="000000"/>
                </a:solidFill>
              </a:endParaRPr>
            </a:p>
            <a:p>
              <a:pPr algn="ctr">
                <a:defRPr/>
              </a:pPr>
              <a:r>
                <a:rPr lang="en-US" sz="3600" b="1" kern="10" dirty="0">
                  <a:ln w="9525">
                    <a:solidFill>
                      <a:srgbClr val="000000"/>
                    </a:solidFill>
                    <a:round/>
                    <a:headEnd/>
                    <a:tailEnd/>
                  </a:ln>
                  <a:solidFill>
                    <a:srgbClr val="000000"/>
                  </a:solidFill>
                </a:rPr>
                <a:t>        </a:t>
              </a:r>
            </a:p>
          </p:txBody>
        </p:sp>
      </p:grpSp>
      <p:sp>
        <p:nvSpPr>
          <p:cNvPr id="23" name="Text Box 22"/>
          <p:cNvSpPr txBox="1">
            <a:spLocks noChangeArrowheads="1"/>
          </p:cNvSpPr>
          <p:nvPr/>
        </p:nvSpPr>
        <p:spPr bwMode="auto">
          <a:xfrm>
            <a:off x="1689100" y="2286000"/>
            <a:ext cx="6248400" cy="2846388"/>
          </a:xfrm>
          <a:prstGeom prst="rect">
            <a:avLst/>
          </a:prstGeom>
          <a:solidFill>
            <a:schemeClr val="bg1"/>
          </a:solidFill>
          <a:ln w="9525">
            <a:noFill/>
            <a:miter lim="800000"/>
            <a:headEnd/>
            <a:tailEnd/>
          </a:ln>
        </p:spPr>
        <p:txBody>
          <a:bodyPr>
            <a:spAutoFit/>
          </a:bodyPr>
          <a:lstStyle/>
          <a:p>
            <a:pPr algn="ctr">
              <a:spcBef>
                <a:spcPct val="50000"/>
              </a:spcBef>
            </a:pPr>
            <a:r>
              <a:rPr lang="en-US" sz="12500" i="1">
                <a:solidFill>
                  <a:srgbClr val="3366FF"/>
                </a:solidFill>
                <a:latin typeface="Franklin Gothic Book" pitchFamily="34" charset="0"/>
              </a:rPr>
              <a:t>65,916</a:t>
            </a:r>
          </a:p>
          <a:p>
            <a:pPr algn="ctr">
              <a:spcBef>
                <a:spcPct val="50000"/>
              </a:spcBef>
            </a:pPr>
            <a:r>
              <a:rPr lang="en-US" sz="3600" i="1">
                <a:solidFill>
                  <a:srgbClr val="3366FF"/>
                </a:solidFill>
                <a:latin typeface="Franklin Gothic Book" pitchFamily="34" charset="0"/>
              </a:rPr>
              <a:t>Connected by One Idea</a:t>
            </a:r>
          </a:p>
        </p:txBody>
      </p:sp>
      <p:sp>
        <p:nvSpPr>
          <p:cNvPr id="25" name="TextBox 24"/>
          <p:cNvSpPr txBox="1"/>
          <p:nvPr/>
        </p:nvSpPr>
        <p:spPr>
          <a:xfrm>
            <a:off x="228600" y="304800"/>
            <a:ext cx="6096000" cy="584775"/>
          </a:xfrm>
          <a:prstGeom prst="rect">
            <a:avLst/>
          </a:prstGeom>
          <a:noFill/>
        </p:spPr>
        <p:txBody>
          <a:bodyPr>
            <a:spAutoFit/>
          </a:bodyPr>
          <a:lstStyle/>
          <a:p>
            <a:pPr eaLnBrk="0" hangingPunct="0">
              <a:defRPr/>
            </a:pPr>
            <a:r>
              <a:rPr lang="en-US" altLang="zh-CN" sz="3200" b="1" dirty="0">
                <a:gradFill>
                  <a:gsLst>
                    <a:gs pos="100000">
                      <a:srgbClr val="005674"/>
                    </a:gs>
                    <a:gs pos="0">
                      <a:srgbClr val="0099CC"/>
                    </a:gs>
                  </a:gsLst>
                  <a:lin ang="5400000" scaled="0"/>
                </a:gradFill>
                <a:latin typeface="Futura Lt BT" pitchFamily="34" charset="0"/>
              </a:rPr>
              <a:t>Organizational Connect</a:t>
            </a:r>
          </a:p>
        </p:txBody>
      </p:sp>
      <p:sp>
        <p:nvSpPr>
          <p:cNvPr id="26" name="Rectangle 25">
            <a:hlinkClick r:id="rId3" action="ppaction://hlinksldjump"/>
          </p:cNvPr>
          <p:cNvSpPr/>
          <p:nvPr/>
        </p:nvSpPr>
        <p:spPr>
          <a:xfrm>
            <a:off x="0" y="134037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Trust based leadership</a:t>
            </a:r>
          </a:p>
        </p:txBody>
      </p:sp>
      <p:sp>
        <p:nvSpPr>
          <p:cNvPr id="27" name="Rectangle 26">
            <a:hlinkClick r:id="rId3" action="ppaction://hlinksldjump"/>
          </p:cNvPr>
          <p:cNvSpPr/>
          <p:nvPr/>
        </p:nvSpPr>
        <p:spPr>
          <a:xfrm>
            <a:off x="0" y="1981200"/>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Connect with the last mile</a:t>
            </a:r>
          </a:p>
        </p:txBody>
      </p:sp>
      <p:sp>
        <p:nvSpPr>
          <p:cNvPr id="28" name="Rectangle 27">
            <a:hlinkClick r:id="rId3" action="ppaction://hlinksldjump"/>
          </p:cNvPr>
          <p:cNvSpPr/>
          <p:nvPr/>
        </p:nvSpPr>
        <p:spPr>
          <a:xfrm>
            <a:off x="0" y="260704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Engage &amp; Express</a:t>
            </a:r>
          </a:p>
        </p:txBody>
      </p:sp>
      <p:sp>
        <p:nvSpPr>
          <p:cNvPr id="29" name="Rectangle 28">
            <a:hlinkClick r:id="rId3" action="ppaction://hlinksldjump"/>
          </p:cNvPr>
          <p:cNvSpPr/>
          <p:nvPr/>
        </p:nvSpPr>
        <p:spPr>
          <a:xfrm>
            <a:off x="20320" y="384747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Developing capability</a:t>
            </a:r>
          </a:p>
        </p:txBody>
      </p:sp>
      <p:sp>
        <p:nvSpPr>
          <p:cNvPr id="30" name="Rectangle 29">
            <a:hlinkClick r:id="rId3" action="ppaction://hlinksldjump"/>
          </p:cNvPr>
          <p:cNvSpPr/>
          <p:nvPr/>
        </p:nvSpPr>
        <p:spPr>
          <a:xfrm>
            <a:off x="15240" y="447281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Enriching Life</a:t>
            </a:r>
          </a:p>
        </p:txBody>
      </p:sp>
      <p:sp>
        <p:nvSpPr>
          <p:cNvPr id="31" name="Rectangle 30">
            <a:hlinkClick r:id="rId3" action="ppaction://hlinksldjump"/>
          </p:cNvPr>
          <p:cNvSpPr/>
          <p:nvPr/>
        </p:nvSpPr>
        <p:spPr>
          <a:xfrm>
            <a:off x="15240" y="515861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Becoming a good Social citizen</a:t>
            </a:r>
          </a:p>
        </p:txBody>
      </p:sp>
      <p:sp>
        <p:nvSpPr>
          <p:cNvPr id="34" name="Rectangle 33">
            <a:hlinkClick r:id="rId3" action="ppaction://hlinksldjump"/>
          </p:cNvPr>
          <p:cNvSpPr/>
          <p:nvPr/>
        </p:nvSpPr>
        <p:spPr>
          <a:xfrm>
            <a:off x="0" y="3232880"/>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Inspiring excellence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7"/>
                                        </p:tgtEl>
                                      </p:cBhvr>
                                      <p:by x="150000" y="150000"/>
                                    </p:animScale>
                                  </p:childTnLst>
                                </p:cTn>
                              </p:par>
                            </p:childTnLst>
                          </p:cTn>
                        </p:par>
                        <p:par>
                          <p:cTn id="9" fill="hold">
                            <p:stCondLst>
                              <p:cond delay="2000"/>
                            </p:stCondLst>
                            <p:childTnLst>
                              <p:par>
                                <p:cTn id="10" presetID="6" presetClass="emph" presetSubtype="0" fill="hold" nodeType="afterEffect">
                                  <p:stCondLst>
                                    <p:cond delay="0"/>
                                  </p:stCondLst>
                                  <p:childTnLst>
                                    <p:animScale>
                                      <p:cBhvr>
                                        <p:cTn id="11" dur="2000" fill="hold"/>
                                        <p:tgtEl>
                                          <p:spTgt spid="7"/>
                                        </p:tgtEl>
                                      </p:cBhvr>
                                      <p:by x="50000" y="50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6" presetClass="emph" presetSubtype="0" fill="hold" nodeType="withEffect">
                                  <p:stCondLst>
                                    <p:cond delay="0"/>
                                  </p:stCondLst>
                                  <p:childTnLst>
                                    <p:animScale>
                                      <p:cBhvr>
                                        <p:cTn id="17" dur="2000" fill="hold"/>
                                        <p:tgtEl>
                                          <p:spTgt spid="6"/>
                                        </p:tgtEl>
                                      </p:cBhvr>
                                      <p:by x="150000" y="150000"/>
                                    </p:animScale>
                                  </p:childTnLst>
                                </p:cTn>
                              </p:par>
                            </p:childTnLst>
                          </p:cTn>
                        </p:par>
                        <p:par>
                          <p:cTn id="18" fill="hold">
                            <p:stCondLst>
                              <p:cond delay="2000"/>
                            </p:stCondLst>
                            <p:childTnLst>
                              <p:par>
                                <p:cTn id="19" presetID="6" presetClass="emph" presetSubtype="0" fill="hold" nodeType="afterEffect">
                                  <p:stCondLst>
                                    <p:cond delay="0"/>
                                  </p:stCondLst>
                                  <p:childTnLst>
                                    <p:animScale>
                                      <p:cBhvr>
                                        <p:cTn id="20" dur="2000" fill="hold"/>
                                        <p:tgtEl>
                                          <p:spTgt spid="6"/>
                                        </p:tgtEl>
                                      </p:cBhvr>
                                      <p:by x="50000" y="5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6" presetClass="emph" presetSubtype="0" fill="hold" nodeType="withEffect">
                                  <p:stCondLst>
                                    <p:cond delay="0"/>
                                  </p:stCondLst>
                                  <p:childTnLst>
                                    <p:animScale>
                                      <p:cBhvr>
                                        <p:cTn id="26" dur="2000" fill="hold"/>
                                        <p:tgtEl>
                                          <p:spTgt spid="5"/>
                                        </p:tgtEl>
                                      </p:cBhvr>
                                      <p:by x="150000" y="150000"/>
                                    </p:animScale>
                                  </p:childTnLst>
                                </p:cTn>
                              </p:par>
                            </p:childTnLst>
                          </p:cTn>
                        </p:par>
                        <p:par>
                          <p:cTn id="27" fill="hold">
                            <p:stCondLst>
                              <p:cond delay="2000"/>
                            </p:stCondLst>
                            <p:childTnLst>
                              <p:par>
                                <p:cTn id="28" presetID="6" presetClass="emph" presetSubtype="0" fill="hold" nodeType="afterEffect">
                                  <p:stCondLst>
                                    <p:cond delay="0"/>
                                  </p:stCondLst>
                                  <p:childTnLst>
                                    <p:animScale>
                                      <p:cBhvr>
                                        <p:cTn id="29" dur="2000" fill="hold"/>
                                        <p:tgtEl>
                                          <p:spTgt spid="5"/>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par>
                                <p:cTn id="34" presetID="6" presetClass="emph" presetSubtype="0" fill="hold" nodeType="withEffect">
                                  <p:stCondLst>
                                    <p:cond delay="0"/>
                                  </p:stCondLst>
                                  <p:childTnLst>
                                    <p:animScale>
                                      <p:cBhvr>
                                        <p:cTn id="35" dur="2000" fill="hold"/>
                                        <p:tgtEl>
                                          <p:spTgt spid="4"/>
                                        </p:tgtEl>
                                      </p:cBhvr>
                                      <p:by x="150000" y="150000"/>
                                    </p:animScale>
                                  </p:childTnLst>
                                </p:cTn>
                              </p:par>
                            </p:childTnLst>
                          </p:cTn>
                        </p:par>
                        <p:par>
                          <p:cTn id="36" fill="hold">
                            <p:stCondLst>
                              <p:cond delay="2000"/>
                            </p:stCondLst>
                            <p:childTnLst>
                              <p:par>
                                <p:cTn id="37" presetID="6" presetClass="emph" presetSubtype="0" fill="hold" nodeType="afterEffect">
                                  <p:stCondLst>
                                    <p:cond delay="0"/>
                                  </p:stCondLst>
                                  <p:childTnLst>
                                    <p:animScale>
                                      <p:cBhvr>
                                        <p:cTn id="38" dur="2000" fill="hold"/>
                                        <p:tgtEl>
                                          <p:spTgt spid="4"/>
                                        </p:tgtEl>
                                      </p:cBhvr>
                                      <p:by x="50000" y="5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6" presetClass="emph" presetSubtype="0" fill="hold" nodeType="withEffect">
                                  <p:stCondLst>
                                    <p:cond delay="0"/>
                                  </p:stCondLst>
                                  <p:childTnLst>
                                    <p:animScale>
                                      <p:cBhvr>
                                        <p:cTn id="44" dur="2000" fill="hold"/>
                                        <p:tgtEl>
                                          <p:spTgt spid="3"/>
                                        </p:tgtEl>
                                      </p:cBhvr>
                                      <p:by x="150000" y="150000"/>
                                    </p:animScale>
                                  </p:childTnLst>
                                </p:cTn>
                              </p:par>
                            </p:childTnLst>
                          </p:cTn>
                        </p:par>
                        <p:par>
                          <p:cTn id="45" fill="hold">
                            <p:stCondLst>
                              <p:cond delay="2000"/>
                            </p:stCondLst>
                            <p:childTnLst>
                              <p:par>
                                <p:cTn id="46" presetID="6" presetClass="emph" presetSubtype="0" fill="hold" nodeType="afterEffect">
                                  <p:stCondLst>
                                    <p:cond delay="0"/>
                                  </p:stCondLst>
                                  <p:childTnLst>
                                    <p:animScale>
                                      <p:cBhvr>
                                        <p:cTn id="47" dur="2000" fill="hold"/>
                                        <p:tgtEl>
                                          <p:spTgt spid="3"/>
                                        </p:tgtEl>
                                      </p:cBhvr>
                                      <p:by x="50000" y="50000"/>
                                    </p:animScale>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6" presetClass="emph" presetSubtype="0" fill="hold" nodeType="withEffect">
                                  <p:stCondLst>
                                    <p:cond delay="0"/>
                                  </p:stCondLst>
                                  <p:childTnLst>
                                    <p:animScale>
                                      <p:cBhvr>
                                        <p:cTn id="53" dur="2000" fill="hold"/>
                                        <p:tgtEl>
                                          <p:spTgt spid="2"/>
                                        </p:tgtEl>
                                      </p:cBhvr>
                                      <p:by x="150000" y="150000"/>
                                    </p:animScale>
                                  </p:childTnLst>
                                </p:cTn>
                              </p:par>
                            </p:childTnLst>
                          </p:cTn>
                        </p:par>
                        <p:par>
                          <p:cTn id="54" fill="hold">
                            <p:stCondLst>
                              <p:cond delay="2000"/>
                            </p:stCondLst>
                            <p:childTnLst>
                              <p:par>
                                <p:cTn id="55" presetID="6" presetClass="emph" presetSubtype="0" fill="hold" nodeType="afterEffect">
                                  <p:stCondLst>
                                    <p:cond delay="0"/>
                                  </p:stCondLst>
                                  <p:childTnLst>
                                    <p:animScale>
                                      <p:cBhvr>
                                        <p:cTn id="56" dur="2000" fill="hold"/>
                                        <p:tgtEl>
                                          <p:spTgt spid="2"/>
                                        </p:tgtEl>
                                      </p:cBhvr>
                                      <p:by x="50000" y="50000"/>
                                    </p:animScale>
                                  </p:childTnLst>
                                </p:cTn>
                              </p:par>
                            </p:childTnLst>
                          </p:cTn>
                        </p:par>
                        <p:par>
                          <p:cTn id="57" fill="hold">
                            <p:stCondLst>
                              <p:cond delay="4000"/>
                            </p:stCondLst>
                            <p:childTnLst>
                              <p:par>
                                <p:cTn id="58" presetID="3" presetClass="entr" presetSubtype="10"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linds(horizontal)">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4191000" cy="715963"/>
          </a:xfrm>
        </p:spPr>
        <p:txBody>
          <a:bodyPr/>
          <a:lstStyle/>
          <a:p>
            <a:pPr algn="l"/>
            <a:r>
              <a:rPr lang="en-US" sz="3200" smtClean="0">
                <a:ea typeface="ＭＳ Ｐゴシック"/>
              </a:rPr>
              <a:t>The need ….</a:t>
            </a:r>
          </a:p>
        </p:txBody>
      </p:sp>
      <p:sp>
        <p:nvSpPr>
          <p:cNvPr id="14339" name="Content Placeholder 2"/>
          <p:cNvSpPr>
            <a:spLocks noGrp="1"/>
          </p:cNvSpPr>
          <p:nvPr>
            <p:ph idx="1"/>
          </p:nvPr>
        </p:nvSpPr>
        <p:spPr>
          <a:xfrm>
            <a:off x="304800" y="914400"/>
            <a:ext cx="8229600" cy="5181600"/>
          </a:xfrm>
        </p:spPr>
        <p:txBody>
          <a:bodyPr/>
          <a:lstStyle/>
          <a:p>
            <a:pPr>
              <a:buFont typeface="Arial" pitchFamily="34" charset="0"/>
              <a:buNone/>
            </a:pPr>
            <a:endParaRPr lang="en-US" sz="1600" dirty="0" smtClean="0">
              <a:ea typeface="ＭＳ Ｐゴシック"/>
            </a:endParaRPr>
          </a:p>
          <a:p>
            <a:r>
              <a:rPr lang="en-US" sz="1600" dirty="0" smtClean="0">
                <a:ea typeface="ＭＳ Ｐゴシック"/>
              </a:rPr>
              <a:t>Research shows that strong leadership pools drive organizational performance.</a:t>
            </a:r>
          </a:p>
          <a:p>
            <a:endParaRPr lang="en-US" sz="1100" dirty="0" smtClean="0">
              <a:ea typeface="ＭＳ Ｐゴシック"/>
            </a:endParaRPr>
          </a:p>
          <a:p>
            <a:r>
              <a:rPr lang="en-US" sz="1600" dirty="0" smtClean="0">
                <a:ea typeface="ＭＳ Ｐゴシック"/>
              </a:rPr>
              <a:t>Leaders with top leadership skills are </a:t>
            </a:r>
            <a:r>
              <a:rPr lang="en-US" sz="1600" b="1" dirty="0" smtClean="0">
                <a:ea typeface="ＭＳ Ｐゴシック"/>
              </a:rPr>
              <a:t>50%</a:t>
            </a:r>
            <a:r>
              <a:rPr lang="en-US" sz="1600" dirty="0" smtClean="0">
                <a:ea typeface="ＭＳ Ｐゴシック"/>
              </a:rPr>
              <a:t> more likely to substantially outperform revenue expectations and </a:t>
            </a:r>
            <a:r>
              <a:rPr lang="en-US" sz="1600" b="1" dirty="0" smtClean="0">
                <a:ea typeface="ＭＳ Ｐゴシック"/>
              </a:rPr>
              <a:t>80%</a:t>
            </a:r>
            <a:r>
              <a:rPr lang="en-US" sz="1600" dirty="0" smtClean="0">
                <a:ea typeface="ＭＳ Ｐゴシック"/>
              </a:rPr>
              <a:t> more likely to outperform profit expectations.</a:t>
            </a:r>
          </a:p>
          <a:p>
            <a:pPr>
              <a:buFont typeface="Arial" pitchFamily="34" charset="0"/>
              <a:buNone/>
            </a:pPr>
            <a:r>
              <a:rPr lang="en-US" sz="1600" dirty="0" smtClean="0">
                <a:ea typeface="ＭＳ Ｐゴシック"/>
              </a:rPr>
              <a:t> </a:t>
            </a:r>
            <a:endParaRPr lang="en-US" sz="1100" dirty="0" smtClean="0">
              <a:ea typeface="ＭＳ Ｐゴシック"/>
            </a:endParaRPr>
          </a:p>
          <a:p>
            <a:r>
              <a:rPr lang="en-US" sz="1600" dirty="0" smtClean="0">
                <a:ea typeface="ＭＳ Ｐゴシック"/>
              </a:rPr>
              <a:t>A  CLC Human Resources poll in September 2009 showed that for </a:t>
            </a:r>
            <a:r>
              <a:rPr lang="en-US" sz="1600" b="1" dirty="0" smtClean="0">
                <a:ea typeface="ＭＳ Ｐゴシック"/>
              </a:rPr>
              <a:t>89%</a:t>
            </a:r>
            <a:r>
              <a:rPr lang="en-US" sz="1600" dirty="0" smtClean="0">
                <a:ea typeface="ＭＳ Ｐゴシック"/>
              </a:rPr>
              <a:t> of organizations, the profile of successful leaders is changing. </a:t>
            </a:r>
          </a:p>
          <a:p>
            <a:endParaRPr lang="en-US" sz="1100" dirty="0" smtClean="0">
              <a:ea typeface="ＭＳ Ｐゴシック"/>
            </a:endParaRPr>
          </a:p>
          <a:p>
            <a:r>
              <a:rPr lang="en-US" sz="1600" dirty="0" smtClean="0">
                <a:ea typeface="ＭＳ Ｐゴシック"/>
              </a:rPr>
              <a:t>Meeting tomorrow’s business challenges requires new skills and different qualities and therefore a fresh models for finding, developing, and engaging next-generation leaders.</a:t>
            </a:r>
          </a:p>
          <a:p>
            <a:endParaRPr lang="en-US" sz="1100" dirty="0" smtClean="0">
              <a:ea typeface="ＭＳ Ｐゴシック"/>
            </a:endParaRPr>
          </a:p>
          <a:p>
            <a:r>
              <a:rPr lang="en-US" sz="1600" dirty="0" smtClean="0">
                <a:ea typeface="ＭＳ Ｐゴシック"/>
              </a:rPr>
              <a:t>Baby boomers as a generation is retiring, who will step into the leadership roles they leave behind? </a:t>
            </a:r>
          </a:p>
          <a:p>
            <a:pPr>
              <a:buFont typeface="Arial" pitchFamily="34" charset="0"/>
              <a:buNone/>
            </a:pPr>
            <a:endParaRPr lang="en-US" sz="1100" dirty="0" smtClean="0">
              <a:ea typeface="ＭＳ Ｐゴシック"/>
            </a:endParaRPr>
          </a:p>
          <a:p>
            <a:r>
              <a:rPr lang="en-US" sz="1600" dirty="0" smtClean="0">
                <a:ea typeface="ＭＳ Ｐゴシック"/>
              </a:rPr>
              <a:t>More than </a:t>
            </a:r>
            <a:r>
              <a:rPr lang="en-US" sz="1600" b="1" dirty="0" smtClean="0">
                <a:ea typeface="ＭＳ Ｐゴシック"/>
              </a:rPr>
              <a:t>50 %</a:t>
            </a:r>
            <a:r>
              <a:rPr lang="en-US" sz="1600" dirty="0" smtClean="0">
                <a:ea typeface="ＭＳ Ｐゴシック"/>
              </a:rPr>
              <a:t> of business and HR executives expect severe to moderate shortages in executive leadership within the next three to five years. </a:t>
            </a:r>
          </a:p>
          <a:p>
            <a:endParaRPr lang="en-US" sz="1100" dirty="0" smtClean="0">
              <a:ea typeface="ＭＳ Ｐゴシック"/>
            </a:endParaRPr>
          </a:p>
          <a:p>
            <a:r>
              <a:rPr lang="en-US" sz="1600" dirty="0" smtClean="0">
                <a:ea typeface="ＭＳ Ｐゴシック"/>
              </a:rPr>
              <a:t>And more than </a:t>
            </a:r>
            <a:r>
              <a:rPr lang="en-US" sz="1600" b="1" dirty="0" smtClean="0">
                <a:ea typeface="ＭＳ Ｐゴシック"/>
              </a:rPr>
              <a:t>60 %</a:t>
            </a:r>
            <a:r>
              <a:rPr lang="en-US" sz="1600" dirty="0" smtClean="0">
                <a:ea typeface="ＭＳ Ｐゴシック"/>
              </a:rPr>
              <a:t> of executives say leadership development and </a:t>
            </a:r>
          </a:p>
          <a:p>
            <a:pPr>
              <a:buFont typeface="Arial" pitchFamily="34" charset="0"/>
              <a:buNone/>
            </a:pPr>
            <a:r>
              <a:rPr lang="en-US" sz="1600" dirty="0" smtClean="0">
                <a:ea typeface="ＭＳ Ｐゴシック"/>
              </a:rPr>
              <a:t>	talent management are their companies’ most critical people issues.</a:t>
            </a:r>
            <a:endParaRPr lang="en-US" sz="1600" baseline="30000" dirty="0" smtClean="0">
              <a:ea typeface="ＭＳ Ｐゴシック"/>
            </a:endParaRPr>
          </a:p>
          <a:p>
            <a:pPr>
              <a:buFont typeface="Arial" pitchFamily="34" charset="0"/>
              <a:buNone/>
            </a:pPr>
            <a:endParaRPr lang="en-US" sz="1600" dirty="0" smtClean="0">
              <a:ea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additive="base">
                                        <p:cTn id="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anim calcmode="lin" valueType="num">
                                      <p:cBhvr additive="base">
                                        <p:cTn id="13"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 calcmode="lin" valueType="num">
                                      <p:cBhvr additive="base">
                                        <p:cTn id="19"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 calcmode="lin" valueType="num">
                                      <p:cBhvr additive="base">
                                        <p:cTn id="25"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7" end="7"/>
                                            </p:txEl>
                                          </p:spTgt>
                                        </p:tgtEl>
                                        <p:attrNameLst>
                                          <p:attrName>style.visibility</p:attrName>
                                        </p:attrNameLst>
                                      </p:cBhvr>
                                      <p:to>
                                        <p:strVal val="visible"/>
                                      </p:to>
                                    </p:set>
                                    <p:anim calcmode="lin" valueType="num">
                                      <p:cBhvr additive="base">
                                        <p:cTn id="31"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9" end="9"/>
                                            </p:txEl>
                                          </p:spTgt>
                                        </p:tgtEl>
                                        <p:attrNameLst>
                                          <p:attrName>style.visibility</p:attrName>
                                        </p:attrNameLst>
                                      </p:cBhvr>
                                      <p:to>
                                        <p:strVal val="visible"/>
                                      </p:to>
                                    </p:set>
                                    <p:anim calcmode="lin" valueType="num">
                                      <p:cBhvr additive="base">
                                        <p:cTn id="37" dur="500" fill="hold"/>
                                        <p:tgtEl>
                                          <p:spTgt spid="1433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11" end="11"/>
                                            </p:txEl>
                                          </p:spTgt>
                                        </p:tgtEl>
                                        <p:attrNameLst>
                                          <p:attrName>style.visibility</p:attrName>
                                        </p:attrNameLst>
                                      </p:cBhvr>
                                      <p:to>
                                        <p:strVal val="visible"/>
                                      </p:to>
                                    </p:set>
                                    <p:anim calcmode="lin" valueType="num">
                                      <p:cBhvr additive="base">
                                        <p:cTn id="43" dur="500" fill="hold"/>
                                        <p:tgtEl>
                                          <p:spTgt spid="1433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39">
                                            <p:txEl>
                                              <p:pRg st="13" end="13"/>
                                            </p:txEl>
                                          </p:spTgt>
                                        </p:tgtEl>
                                        <p:attrNameLst>
                                          <p:attrName>style.visibility</p:attrName>
                                        </p:attrNameLst>
                                      </p:cBhvr>
                                      <p:to>
                                        <p:strVal val="visible"/>
                                      </p:to>
                                    </p:set>
                                    <p:anim calcmode="lin" valueType="num">
                                      <p:cBhvr additive="base">
                                        <p:cTn id="49" dur="500" fill="hold"/>
                                        <p:tgtEl>
                                          <p:spTgt spid="14339">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339">
                                            <p:txEl>
                                              <p:pRg st="14" end="14"/>
                                            </p:txEl>
                                          </p:spTgt>
                                        </p:tgtEl>
                                        <p:attrNameLst>
                                          <p:attrName>style.visibility</p:attrName>
                                        </p:attrNameLst>
                                      </p:cBhvr>
                                      <p:to>
                                        <p:strVal val="visible"/>
                                      </p:to>
                                    </p:set>
                                    <p:anim calcmode="lin" valueType="num">
                                      <p:cBhvr additive="base">
                                        <p:cTn id="55" dur="500" fill="hold"/>
                                        <p:tgtEl>
                                          <p:spTgt spid="14339">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33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170544" y="-10884"/>
            <a:ext cx="7277100" cy="1143000"/>
          </a:xfrm>
        </p:spPr>
        <p:txBody>
          <a:bodyPr/>
          <a:lstStyle/>
          <a:p>
            <a:pPr algn="l">
              <a:defRPr/>
            </a:pPr>
            <a:r>
              <a:rPr lang="en-US" altLang="zh-CN" sz="3200" b="1" dirty="0" smtClean="0">
                <a:gradFill>
                  <a:gsLst>
                    <a:gs pos="100000">
                      <a:srgbClr val="005674"/>
                    </a:gs>
                    <a:gs pos="0">
                      <a:srgbClr val="0099CC"/>
                    </a:gs>
                  </a:gsLst>
                  <a:lin ang="5400000" scaled="0"/>
                </a:gradFill>
                <a:latin typeface="Futura Lt BT" pitchFamily="34" charset="0"/>
                <a:ea typeface="ＭＳ Ｐゴシック"/>
              </a:rPr>
              <a:t>Building leadership at the last mile</a:t>
            </a:r>
          </a:p>
        </p:txBody>
      </p:sp>
      <p:sp>
        <p:nvSpPr>
          <p:cNvPr id="25607" name="TextBox 6"/>
          <p:cNvSpPr txBox="1">
            <a:spLocks noChangeArrowheads="1"/>
          </p:cNvSpPr>
          <p:nvPr/>
        </p:nvSpPr>
        <p:spPr bwMode="auto">
          <a:xfrm>
            <a:off x="381000" y="1143000"/>
            <a:ext cx="2133600" cy="338138"/>
          </a:xfrm>
          <a:prstGeom prst="rect">
            <a:avLst/>
          </a:prstGeom>
          <a:noFill/>
          <a:ln w="9525">
            <a:noFill/>
            <a:miter lim="800000"/>
            <a:headEnd/>
            <a:tailEnd/>
          </a:ln>
        </p:spPr>
        <p:txBody>
          <a:bodyPr>
            <a:spAutoFit/>
          </a:bodyPr>
          <a:lstStyle/>
          <a:p>
            <a:pPr fontAlgn="auto">
              <a:spcBef>
                <a:spcPts val="0"/>
              </a:spcBef>
              <a:spcAft>
                <a:spcPts val="0"/>
              </a:spcAft>
              <a:defRPr/>
            </a:pPr>
            <a:r>
              <a:rPr lang="en-US" sz="1600" b="1" dirty="0">
                <a:solidFill>
                  <a:schemeClr val="tx1">
                    <a:lumMod val="95000"/>
                    <a:lumOff val="5000"/>
                  </a:schemeClr>
                </a:solidFill>
                <a:latin typeface="Cambria" pitchFamily="18" charset="0"/>
              </a:rPr>
              <a:t>Crack Sales System:</a:t>
            </a:r>
            <a:endParaRPr lang="en-US" sz="1600" dirty="0">
              <a:solidFill>
                <a:schemeClr val="tx1">
                  <a:lumMod val="95000"/>
                  <a:lumOff val="5000"/>
                </a:schemeClr>
              </a:solidFill>
              <a:latin typeface="Cambria" pitchFamily="18" charset="0"/>
            </a:endParaRPr>
          </a:p>
        </p:txBody>
      </p:sp>
      <p:sp>
        <p:nvSpPr>
          <p:cNvPr id="25608" name="TextBox 7"/>
          <p:cNvSpPr txBox="1">
            <a:spLocks noChangeArrowheads="1"/>
          </p:cNvSpPr>
          <p:nvPr/>
        </p:nvSpPr>
        <p:spPr bwMode="auto">
          <a:xfrm>
            <a:off x="4800600" y="1143000"/>
            <a:ext cx="3733800" cy="2386013"/>
          </a:xfrm>
          <a:prstGeom prst="rect">
            <a:avLst/>
          </a:prstGeom>
          <a:noFill/>
          <a:ln w="9525">
            <a:noFill/>
            <a:miter lim="800000"/>
            <a:headEnd/>
            <a:tailEnd/>
          </a:ln>
        </p:spPr>
        <p:txBody>
          <a:bodyPr>
            <a:spAutoFit/>
          </a:bodyPr>
          <a:lstStyle/>
          <a:p>
            <a:pPr fontAlgn="auto">
              <a:spcBef>
                <a:spcPts val="0"/>
              </a:spcBef>
              <a:spcAft>
                <a:spcPts val="0"/>
              </a:spcAft>
              <a:defRPr/>
            </a:pPr>
            <a:r>
              <a:rPr lang="en-US" sz="1600" b="1" dirty="0">
                <a:solidFill>
                  <a:schemeClr val="tx1">
                    <a:lumMod val="95000"/>
                    <a:lumOff val="5000"/>
                  </a:schemeClr>
                </a:solidFill>
                <a:latin typeface="Cambria" pitchFamily="18" charset="0"/>
              </a:rPr>
              <a:t>Building Blocks:</a:t>
            </a:r>
          </a:p>
          <a:p>
            <a:pPr fontAlgn="auto">
              <a:spcBef>
                <a:spcPts val="0"/>
              </a:spcBef>
              <a:spcAft>
                <a:spcPts val="0"/>
              </a:spcAft>
              <a:defRPr/>
            </a:pPr>
            <a:endParaRPr lang="en-US" sz="1300" b="1" dirty="0">
              <a:solidFill>
                <a:schemeClr val="tx1">
                  <a:lumMod val="95000"/>
                  <a:lumOff val="5000"/>
                </a:schemeClr>
              </a:solidFill>
              <a:latin typeface="Cambria" pitchFamily="18" charset="0"/>
            </a:endParaRPr>
          </a:p>
          <a:p>
            <a:pPr fontAlgn="auto">
              <a:spcBef>
                <a:spcPts val="0"/>
              </a:spcBef>
              <a:spcAft>
                <a:spcPts val="0"/>
              </a:spcAft>
              <a:buFont typeface="Wingdings" pitchFamily="2" charset="2"/>
              <a:buChar char="v"/>
              <a:defRPr/>
            </a:pPr>
            <a:r>
              <a:rPr lang="en-US" sz="1500" dirty="0">
                <a:solidFill>
                  <a:schemeClr val="tx1">
                    <a:lumMod val="95000"/>
                    <a:lumOff val="5000"/>
                  </a:schemeClr>
                </a:solidFill>
                <a:latin typeface="Cambria" pitchFamily="18" charset="0"/>
              </a:rPr>
              <a:t> Bottom up approach</a:t>
            </a:r>
          </a:p>
          <a:p>
            <a:pPr fontAlgn="auto">
              <a:spcBef>
                <a:spcPts val="0"/>
              </a:spcBef>
              <a:spcAft>
                <a:spcPts val="0"/>
              </a:spcAft>
              <a:buFont typeface="Wingdings" pitchFamily="2" charset="2"/>
              <a:buChar char="v"/>
              <a:defRPr/>
            </a:pPr>
            <a:r>
              <a:rPr lang="en-US" sz="1500" dirty="0">
                <a:solidFill>
                  <a:schemeClr val="tx1">
                    <a:lumMod val="95000"/>
                    <a:lumOff val="5000"/>
                  </a:schemeClr>
                </a:solidFill>
                <a:latin typeface="Cambria" pitchFamily="18" charset="0"/>
              </a:rPr>
              <a:t> Modular Structure to support Scalability</a:t>
            </a:r>
          </a:p>
          <a:p>
            <a:pPr fontAlgn="auto">
              <a:spcBef>
                <a:spcPts val="0"/>
              </a:spcBef>
              <a:spcAft>
                <a:spcPts val="0"/>
              </a:spcAft>
              <a:buFont typeface="Wingdings" pitchFamily="2" charset="2"/>
              <a:buChar char="v"/>
              <a:defRPr/>
            </a:pPr>
            <a:r>
              <a:rPr lang="en-US" sz="1500" dirty="0">
                <a:solidFill>
                  <a:schemeClr val="tx1">
                    <a:lumMod val="95000"/>
                    <a:lumOff val="5000"/>
                  </a:schemeClr>
                </a:solidFill>
                <a:latin typeface="Cambria" pitchFamily="18" charset="0"/>
              </a:rPr>
              <a:t> Elements to bring in Commonality </a:t>
            </a:r>
          </a:p>
          <a:p>
            <a:pPr fontAlgn="auto">
              <a:spcBef>
                <a:spcPts val="0"/>
              </a:spcBef>
              <a:spcAft>
                <a:spcPts val="0"/>
              </a:spcAft>
              <a:buFont typeface="Wingdings" pitchFamily="2" charset="2"/>
              <a:buChar char="v"/>
              <a:defRPr/>
            </a:pPr>
            <a:r>
              <a:rPr lang="en-US" sz="1500" dirty="0">
                <a:solidFill>
                  <a:schemeClr val="tx1">
                    <a:lumMod val="95000"/>
                    <a:lumOff val="5000"/>
                  </a:schemeClr>
                </a:solidFill>
                <a:latin typeface="Cambria" pitchFamily="18" charset="0"/>
              </a:rPr>
              <a:t> Market working linked with face time required for top customers/ business partners</a:t>
            </a:r>
          </a:p>
          <a:p>
            <a:pPr fontAlgn="auto">
              <a:spcBef>
                <a:spcPts val="0"/>
              </a:spcBef>
              <a:spcAft>
                <a:spcPts val="0"/>
              </a:spcAft>
              <a:buFont typeface="Wingdings" pitchFamily="2" charset="2"/>
              <a:buChar char="v"/>
              <a:defRPr/>
            </a:pPr>
            <a:r>
              <a:rPr lang="en-US" sz="1500" dirty="0">
                <a:solidFill>
                  <a:schemeClr val="tx1">
                    <a:lumMod val="95000"/>
                    <a:lumOff val="5000"/>
                  </a:schemeClr>
                </a:solidFill>
                <a:latin typeface="Cambria" pitchFamily="18" charset="0"/>
              </a:rPr>
              <a:t> Focus on capability building through coaching</a:t>
            </a:r>
          </a:p>
        </p:txBody>
      </p:sp>
      <p:pic>
        <p:nvPicPr>
          <p:cNvPr id="54277" name="Picture 2"/>
          <p:cNvPicPr>
            <a:picLocks noChangeAspect="1" noChangeArrowheads="1"/>
          </p:cNvPicPr>
          <p:nvPr/>
        </p:nvPicPr>
        <p:blipFill>
          <a:blip r:embed="rId3"/>
          <a:srcRect l="33125" t="32292" r="28125" b="12500"/>
          <a:stretch>
            <a:fillRect/>
          </a:stretch>
        </p:blipFill>
        <p:spPr bwMode="auto">
          <a:xfrm>
            <a:off x="866775" y="1508125"/>
            <a:ext cx="2590800" cy="2214563"/>
          </a:xfrm>
          <a:prstGeom prst="rect">
            <a:avLst/>
          </a:prstGeom>
          <a:noFill/>
          <a:ln w="9525">
            <a:noFill/>
            <a:miter lim="800000"/>
            <a:headEnd/>
            <a:tailEnd/>
          </a:ln>
        </p:spPr>
      </p:pic>
      <p:cxnSp>
        <p:nvCxnSpPr>
          <p:cNvPr id="72" name="Straight Connector 71"/>
          <p:cNvCxnSpPr/>
          <p:nvPr/>
        </p:nvCxnSpPr>
        <p:spPr>
          <a:xfrm>
            <a:off x="381000" y="3886200"/>
            <a:ext cx="7924800" cy="158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p:cNvGraphicFramePr/>
          <p:nvPr/>
        </p:nvGraphicFramePr>
        <p:xfrm>
          <a:off x="14520" y="3886200"/>
          <a:ext cx="41148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1747" name="TextBox 6"/>
          <p:cNvSpPr txBox="1">
            <a:spLocks noChangeArrowheads="1"/>
          </p:cNvSpPr>
          <p:nvPr/>
        </p:nvSpPr>
        <p:spPr bwMode="auto">
          <a:xfrm>
            <a:off x="1958975" y="5116513"/>
            <a:ext cx="2057400" cy="64611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200" dirty="0">
                <a:latin typeface="Cambria" pitchFamily="18" charset="0"/>
              </a:rPr>
              <a:t>2800+ strong Rural Sales organization with our </a:t>
            </a:r>
          </a:p>
          <a:p>
            <a:pPr>
              <a:defRPr/>
            </a:pPr>
            <a:r>
              <a:rPr lang="en-US" sz="1200" b="1" dirty="0">
                <a:latin typeface="Cambria" pitchFamily="18" charset="0"/>
              </a:rPr>
              <a:t>“Son of the Soil approach”</a:t>
            </a:r>
          </a:p>
        </p:txBody>
      </p:sp>
      <p:cxnSp>
        <p:nvCxnSpPr>
          <p:cNvPr id="12" name="Straight Connector 11"/>
          <p:cNvCxnSpPr/>
          <p:nvPr/>
        </p:nvCxnSpPr>
        <p:spPr>
          <a:xfrm rot="5400000">
            <a:off x="3255963" y="5230813"/>
            <a:ext cx="2514600" cy="0"/>
          </a:xfrm>
          <a:prstGeom prst="line">
            <a:avLst/>
          </a:prstGeom>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4876800" y="4038600"/>
            <a:ext cx="3429000" cy="1846263"/>
          </a:xfrm>
          <a:prstGeom prst="rect">
            <a:avLst/>
          </a:prstGeom>
          <a:ln>
            <a:no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endParaRPr lang="en-US" sz="1600" dirty="0"/>
          </a:p>
          <a:p>
            <a:pPr algn="ctr">
              <a:defRPr/>
            </a:pPr>
            <a:endParaRPr lang="en-US" sz="1600" dirty="0"/>
          </a:p>
          <a:p>
            <a:pPr algn="ctr">
              <a:defRPr/>
            </a:pPr>
            <a:endParaRPr lang="en-US" sz="800" dirty="0"/>
          </a:p>
          <a:p>
            <a:pPr algn="ctr">
              <a:defRPr/>
            </a:pPr>
            <a:endParaRPr lang="en-US" sz="1400" dirty="0">
              <a:latin typeface="Cambria" pitchFamily="18" charset="0"/>
            </a:endParaRPr>
          </a:p>
          <a:p>
            <a:pPr fontAlgn="auto">
              <a:spcBef>
                <a:spcPts val="0"/>
              </a:spcBef>
              <a:spcAft>
                <a:spcPts val="0"/>
              </a:spcAft>
              <a:buFont typeface="Wingdings" pitchFamily="2" charset="2"/>
              <a:buChar char="v"/>
              <a:defRPr/>
            </a:pPr>
            <a:r>
              <a:rPr lang="en-US" sz="1500" dirty="0">
                <a:solidFill>
                  <a:schemeClr val="tx1">
                    <a:lumMod val="95000"/>
                    <a:lumOff val="5000"/>
                  </a:schemeClr>
                </a:solidFill>
                <a:latin typeface="Cambria" pitchFamily="18" charset="0"/>
                <a:ea typeface="ＭＳ Ｐゴシック"/>
                <a:cs typeface="ＭＳ Ｐゴシック"/>
              </a:rPr>
              <a:t>A framework for structured interaction of the leadership of the company with the external stakeholders.</a:t>
            </a:r>
          </a:p>
        </p:txBody>
      </p:sp>
      <p:grpSp>
        <p:nvGrpSpPr>
          <p:cNvPr id="54283" name="Group 9"/>
          <p:cNvGrpSpPr>
            <a:grpSpLocks noChangeAspect="1"/>
          </p:cNvGrpSpPr>
          <p:nvPr/>
        </p:nvGrpSpPr>
        <p:grpSpPr bwMode="auto">
          <a:xfrm>
            <a:off x="4876800" y="4191000"/>
            <a:ext cx="1155700" cy="463550"/>
            <a:chOff x="1547" y="1353"/>
            <a:chExt cx="2901" cy="1104"/>
          </a:xfrm>
        </p:grpSpPr>
        <p:sp>
          <p:nvSpPr>
            <p:cNvPr id="54285" name="AutoShape 8"/>
            <p:cNvSpPr>
              <a:spLocks noChangeAspect="1" noChangeArrowheads="1" noTextEdit="1"/>
            </p:cNvSpPr>
            <p:nvPr/>
          </p:nvSpPr>
          <p:spPr bwMode="auto">
            <a:xfrm>
              <a:off x="1547" y="1353"/>
              <a:ext cx="2901" cy="1104"/>
            </a:xfrm>
            <a:prstGeom prst="rect">
              <a:avLst/>
            </a:prstGeom>
            <a:noFill/>
            <a:ln w="9525">
              <a:noFill/>
              <a:miter lim="800000"/>
              <a:headEnd/>
              <a:tailEnd/>
            </a:ln>
          </p:spPr>
          <p:txBody>
            <a:bodyPr/>
            <a:lstStyle/>
            <a:p>
              <a:endParaRPr lang="en-US"/>
            </a:p>
          </p:txBody>
        </p:sp>
        <p:pic>
          <p:nvPicPr>
            <p:cNvPr id="54286" name="Picture 10"/>
            <p:cNvPicPr>
              <a:picLocks noChangeAspect="1" noChangeArrowheads="1"/>
            </p:cNvPicPr>
            <p:nvPr/>
          </p:nvPicPr>
          <p:blipFill>
            <a:blip r:embed="rId5"/>
            <a:srcRect/>
            <a:stretch>
              <a:fillRect/>
            </a:stretch>
          </p:blipFill>
          <p:spPr bwMode="auto">
            <a:xfrm>
              <a:off x="1547" y="1353"/>
              <a:ext cx="2905" cy="1108"/>
            </a:xfrm>
            <a:prstGeom prst="rect">
              <a:avLst/>
            </a:prstGeom>
            <a:noFill/>
            <a:ln w="9525">
              <a:noFill/>
              <a:miter lim="800000"/>
              <a:headEnd/>
              <a:tailEnd/>
            </a:ln>
          </p:spPr>
        </p:pic>
      </p:grpSp>
      <p:cxnSp>
        <p:nvCxnSpPr>
          <p:cNvPr id="17" name="Straight Connector 16"/>
          <p:cNvCxnSpPr/>
          <p:nvPr/>
        </p:nvCxnSpPr>
        <p:spPr>
          <a:xfrm rot="5400000">
            <a:off x="3252788" y="2552700"/>
            <a:ext cx="2514600" cy="0"/>
          </a:xfrm>
          <a:prstGeom prst="line">
            <a:avLst/>
          </a:prstGeom>
        </p:spPr>
        <p:style>
          <a:lnRef idx="2">
            <a:schemeClr val="accent5"/>
          </a:lnRef>
          <a:fillRef idx="0">
            <a:schemeClr val="accent5"/>
          </a:fillRef>
          <a:effectRef idx="1">
            <a:schemeClr val="accent5"/>
          </a:effectRef>
          <a:fontRef idx="minor">
            <a:schemeClr val="tx1"/>
          </a:fontRef>
        </p:style>
      </p:cxn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1066800" y="2057400"/>
            <a:ext cx="1624013" cy="13747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46" tIns="91446" rIns="91446" bIns="91446"/>
          <a:lstStyle/>
          <a:p>
            <a:pPr defTabSz="360363">
              <a:lnSpc>
                <a:spcPts val="900"/>
              </a:lnSpc>
              <a:defRPr/>
            </a:pPr>
            <a:endParaRPr lang="en-US" sz="900" dirty="0">
              <a:latin typeface="Helvetica" charset="0"/>
            </a:endParaRPr>
          </a:p>
        </p:txBody>
      </p:sp>
      <p:sp>
        <p:nvSpPr>
          <p:cNvPr id="5" name="Text Box 13"/>
          <p:cNvSpPr txBox="1">
            <a:spLocks noChangeArrowheads="1"/>
          </p:cNvSpPr>
          <p:nvPr/>
        </p:nvSpPr>
        <p:spPr bwMode="auto">
          <a:xfrm>
            <a:off x="2690813" y="2057400"/>
            <a:ext cx="1625600" cy="13747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46" tIns="91446" rIns="91446" bIns="91446"/>
          <a:lstStyle/>
          <a:p>
            <a:pPr defTabSz="360363">
              <a:lnSpc>
                <a:spcPts val="900"/>
              </a:lnSpc>
              <a:defRPr/>
            </a:pPr>
            <a:endParaRPr lang="en-US" sz="900" dirty="0">
              <a:latin typeface="Helvetica" charset="0"/>
            </a:endParaRPr>
          </a:p>
        </p:txBody>
      </p:sp>
      <p:sp>
        <p:nvSpPr>
          <p:cNvPr id="6" name="Text Box 14"/>
          <p:cNvSpPr txBox="1">
            <a:spLocks noChangeArrowheads="1"/>
          </p:cNvSpPr>
          <p:nvPr/>
        </p:nvSpPr>
        <p:spPr bwMode="auto">
          <a:xfrm>
            <a:off x="4316413" y="2057400"/>
            <a:ext cx="1625600" cy="13747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46" tIns="91446" rIns="91446" bIns="91446"/>
          <a:lstStyle/>
          <a:p>
            <a:pPr defTabSz="360363">
              <a:lnSpc>
                <a:spcPts val="900"/>
              </a:lnSpc>
              <a:defRPr/>
            </a:pPr>
            <a:endParaRPr lang="en-US" sz="900" dirty="0">
              <a:latin typeface="Helvetica" charset="0"/>
            </a:endParaRPr>
          </a:p>
        </p:txBody>
      </p:sp>
      <p:sp>
        <p:nvSpPr>
          <p:cNvPr id="7" name="Text Box 15"/>
          <p:cNvSpPr txBox="1">
            <a:spLocks noChangeArrowheads="1"/>
          </p:cNvSpPr>
          <p:nvPr/>
        </p:nvSpPr>
        <p:spPr bwMode="auto">
          <a:xfrm>
            <a:off x="5942013" y="2057400"/>
            <a:ext cx="1624012" cy="137477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46" tIns="91446" rIns="91446" bIns="91446"/>
          <a:lstStyle/>
          <a:p>
            <a:pPr defTabSz="360363">
              <a:lnSpc>
                <a:spcPts val="900"/>
              </a:lnSpc>
              <a:defRPr/>
            </a:pPr>
            <a:endParaRPr lang="en-US" sz="900" dirty="0">
              <a:latin typeface="Helvetica" charset="0"/>
            </a:endParaRPr>
          </a:p>
        </p:txBody>
      </p:sp>
      <p:sp>
        <p:nvSpPr>
          <p:cNvPr id="55302" name="Freeform 17"/>
          <p:cNvSpPr>
            <a:spLocks/>
          </p:cNvSpPr>
          <p:nvPr/>
        </p:nvSpPr>
        <p:spPr bwMode="auto">
          <a:xfrm>
            <a:off x="1066800" y="4021138"/>
            <a:ext cx="6502400" cy="627062"/>
          </a:xfrm>
          <a:custGeom>
            <a:avLst/>
            <a:gdLst>
              <a:gd name="T0" fmla="*/ 0 w 4096"/>
              <a:gd name="T1" fmla="*/ 0 h 395"/>
              <a:gd name="T2" fmla="*/ 2147483647 w 4096"/>
              <a:gd name="T3" fmla="*/ 2147483647 h 395"/>
              <a:gd name="T4" fmla="*/ 2147483647 w 4096"/>
              <a:gd name="T5" fmla="*/ 0 h 395"/>
              <a:gd name="T6" fmla="*/ 2147483647 w 4096"/>
              <a:gd name="T7" fmla="*/ 2147483647 h 395"/>
              <a:gd name="T8" fmla="*/ 0 w 4096"/>
              <a:gd name="T9" fmla="*/ 0 h 395"/>
              <a:gd name="T10" fmla="*/ 0 60000 65536"/>
              <a:gd name="T11" fmla="*/ 0 60000 65536"/>
              <a:gd name="T12" fmla="*/ 0 60000 65536"/>
              <a:gd name="T13" fmla="*/ 0 60000 65536"/>
              <a:gd name="T14" fmla="*/ 0 60000 65536"/>
              <a:gd name="T15" fmla="*/ 0 w 4096"/>
              <a:gd name="T16" fmla="*/ 0 h 395"/>
              <a:gd name="T17" fmla="*/ 4096 w 4096"/>
              <a:gd name="T18" fmla="*/ 395 h 395"/>
            </a:gdLst>
            <a:ahLst/>
            <a:cxnLst>
              <a:cxn ang="T10">
                <a:pos x="T0" y="T1"/>
              </a:cxn>
              <a:cxn ang="T11">
                <a:pos x="T2" y="T3"/>
              </a:cxn>
              <a:cxn ang="T12">
                <a:pos x="T4" y="T5"/>
              </a:cxn>
              <a:cxn ang="T13">
                <a:pos x="T6" y="T7"/>
              </a:cxn>
              <a:cxn ang="T14">
                <a:pos x="T8" y="T9"/>
              </a:cxn>
            </a:cxnLst>
            <a:rect l="T15" t="T16" r="T17" b="T18"/>
            <a:pathLst>
              <a:path w="4096" h="395">
                <a:moveTo>
                  <a:pt x="0" y="0"/>
                </a:moveTo>
                <a:lnTo>
                  <a:pt x="2047" y="394"/>
                </a:lnTo>
                <a:lnTo>
                  <a:pt x="4095" y="0"/>
                </a:lnTo>
                <a:lnTo>
                  <a:pt x="2047" y="237"/>
                </a:lnTo>
                <a:lnTo>
                  <a:pt x="0" y="0"/>
                </a:lnTo>
                <a:close/>
              </a:path>
            </a:pathLst>
          </a:custGeom>
          <a:solidFill>
            <a:srgbClr val="EEEEEE"/>
          </a:solidFill>
          <a:ln w="6350">
            <a:solidFill>
              <a:srgbClr val="000000"/>
            </a:solidFill>
            <a:round/>
            <a:headEnd/>
            <a:tailEnd/>
          </a:ln>
        </p:spPr>
        <p:txBody>
          <a:bodyPr wrap="none" anchor="ctr">
            <a:spAutoFit/>
          </a:bodyPr>
          <a:lstStyle/>
          <a:p>
            <a:endParaRPr lang="en-US"/>
          </a:p>
        </p:txBody>
      </p:sp>
      <p:sp>
        <p:nvSpPr>
          <p:cNvPr id="20" name="TextBox 19"/>
          <p:cNvSpPr txBox="1"/>
          <p:nvPr/>
        </p:nvSpPr>
        <p:spPr>
          <a:xfrm>
            <a:off x="304800" y="381000"/>
            <a:ext cx="6096000" cy="584775"/>
          </a:xfrm>
          <a:prstGeom prst="rect">
            <a:avLst/>
          </a:prstGeom>
          <a:noFill/>
        </p:spPr>
        <p:txBody>
          <a:bodyPr>
            <a:spAutoFit/>
          </a:bodyPr>
          <a:lstStyle/>
          <a:p>
            <a:pPr eaLnBrk="0" hangingPunct="0">
              <a:defRPr/>
            </a:pPr>
            <a:r>
              <a:rPr lang="en-US" altLang="zh-CN" sz="3200" b="1" dirty="0">
                <a:gradFill>
                  <a:gsLst>
                    <a:gs pos="100000">
                      <a:srgbClr val="005674"/>
                    </a:gs>
                    <a:gs pos="0">
                      <a:srgbClr val="0099CC"/>
                    </a:gs>
                  </a:gsLst>
                  <a:lin ang="5400000" scaled="0"/>
                </a:gradFill>
                <a:latin typeface="Futura Lt BT" pitchFamily="34" charset="0"/>
              </a:rPr>
              <a:t>Last Mile Focus</a:t>
            </a:r>
          </a:p>
        </p:txBody>
      </p:sp>
      <p:sp>
        <p:nvSpPr>
          <p:cNvPr id="21" name="TextBox 20"/>
          <p:cNvSpPr txBox="1"/>
          <p:nvPr/>
        </p:nvSpPr>
        <p:spPr>
          <a:xfrm>
            <a:off x="1066800" y="1676400"/>
            <a:ext cx="6477000" cy="3810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n-US" b="1" dirty="0"/>
              <a:t>Regular Zonal Visits</a:t>
            </a:r>
          </a:p>
        </p:txBody>
      </p:sp>
      <p:sp>
        <p:nvSpPr>
          <p:cNvPr id="55305" name="TextBox 21"/>
          <p:cNvSpPr txBox="1">
            <a:spLocks noChangeArrowheads="1"/>
          </p:cNvSpPr>
          <p:nvPr/>
        </p:nvSpPr>
        <p:spPr bwMode="auto">
          <a:xfrm>
            <a:off x="1295400" y="2362200"/>
            <a:ext cx="1143000" cy="646113"/>
          </a:xfrm>
          <a:prstGeom prst="rect">
            <a:avLst/>
          </a:prstGeom>
          <a:noFill/>
          <a:ln w="9525">
            <a:noFill/>
            <a:miter lim="800000"/>
            <a:headEnd/>
            <a:tailEnd/>
          </a:ln>
        </p:spPr>
        <p:txBody>
          <a:bodyPr>
            <a:spAutoFit/>
          </a:bodyPr>
          <a:lstStyle/>
          <a:p>
            <a:r>
              <a:rPr lang="en-US"/>
              <a:t>Process roll-outs</a:t>
            </a:r>
          </a:p>
        </p:txBody>
      </p:sp>
      <p:sp>
        <p:nvSpPr>
          <p:cNvPr id="55306" name="TextBox 22"/>
          <p:cNvSpPr txBox="1">
            <a:spLocks noChangeArrowheads="1"/>
          </p:cNvSpPr>
          <p:nvPr/>
        </p:nvSpPr>
        <p:spPr bwMode="auto">
          <a:xfrm>
            <a:off x="2971800" y="2360613"/>
            <a:ext cx="1143000" cy="646112"/>
          </a:xfrm>
          <a:prstGeom prst="rect">
            <a:avLst/>
          </a:prstGeom>
          <a:noFill/>
          <a:ln w="9525">
            <a:noFill/>
            <a:miter lim="800000"/>
            <a:headEnd/>
            <a:tailEnd/>
          </a:ln>
        </p:spPr>
        <p:txBody>
          <a:bodyPr>
            <a:spAutoFit/>
          </a:bodyPr>
          <a:lstStyle/>
          <a:p>
            <a:r>
              <a:rPr lang="en-US"/>
              <a:t> Initiatve updates</a:t>
            </a:r>
          </a:p>
        </p:txBody>
      </p:sp>
      <p:sp>
        <p:nvSpPr>
          <p:cNvPr id="55307" name="TextBox 23"/>
          <p:cNvSpPr txBox="1">
            <a:spLocks noChangeArrowheads="1"/>
          </p:cNvSpPr>
          <p:nvPr/>
        </p:nvSpPr>
        <p:spPr bwMode="auto">
          <a:xfrm>
            <a:off x="4419600" y="2362200"/>
            <a:ext cx="1371600" cy="646113"/>
          </a:xfrm>
          <a:prstGeom prst="rect">
            <a:avLst/>
          </a:prstGeom>
          <a:noFill/>
          <a:ln w="9525">
            <a:noFill/>
            <a:miter lim="800000"/>
            <a:headEnd/>
            <a:tailEnd/>
          </a:ln>
        </p:spPr>
        <p:txBody>
          <a:bodyPr>
            <a:spAutoFit/>
          </a:bodyPr>
          <a:lstStyle/>
          <a:p>
            <a:r>
              <a:rPr lang="en-US"/>
              <a:t>Trainings/</a:t>
            </a:r>
          </a:p>
          <a:p>
            <a:r>
              <a:rPr lang="en-US"/>
              <a:t>workshops</a:t>
            </a:r>
          </a:p>
        </p:txBody>
      </p:sp>
      <p:sp>
        <p:nvSpPr>
          <p:cNvPr id="55308" name="TextBox 24"/>
          <p:cNvSpPr txBox="1">
            <a:spLocks noChangeArrowheads="1"/>
          </p:cNvSpPr>
          <p:nvPr/>
        </p:nvSpPr>
        <p:spPr bwMode="auto">
          <a:xfrm>
            <a:off x="6172200" y="2362200"/>
            <a:ext cx="1143000" cy="646113"/>
          </a:xfrm>
          <a:prstGeom prst="rect">
            <a:avLst/>
          </a:prstGeom>
          <a:noFill/>
          <a:ln w="9525">
            <a:noFill/>
            <a:miter lim="800000"/>
            <a:headEnd/>
            <a:tailEnd/>
          </a:ln>
        </p:spPr>
        <p:txBody>
          <a:bodyPr>
            <a:spAutoFit/>
          </a:bodyPr>
          <a:lstStyle/>
          <a:p>
            <a:pPr algn="ctr"/>
            <a:r>
              <a:rPr lang="en-US"/>
              <a:t>CMT updates</a:t>
            </a:r>
          </a:p>
        </p:txBody>
      </p:sp>
      <p:sp>
        <p:nvSpPr>
          <p:cNvPr id="26" name="TextBox 25"/>
          <p:cNvSpPr txBox="1"/>
          <p:nvPr/>
        </p:nvSpPr>
        <p:spPr>
          <a:xfrm>
            <a:off x="2971800" y="3487738"/>
            <a:ext cx="2905125" cy="64611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defRPr/>
            </a:pPr>
            <a:r>
              <a:rPr lang="en-US" dirty="0"/>
              <a:t>All Team Meets held in zones</a:t>
            </a:r>
          </a:p>
          <a:p>
            <a:pPr algn="ctr">
              <a:defRPr/>
            </a:pPr>
            <a:r>
              <a:rPr lang="en-US" dirty="0"/>
              <a:t>regularly</a:t>
            </a:r>
          </a:p>
        </p:txBody>
      </p:sp>
      <p:sp>
        <p:nvSpPr>
          <p:cNvPr id="27" name="TextBox 26"/>
          <p:cNvSpPr txBox="1"/>
          <p:nvPr/>
        </p:nvSpPr>
        <p:spPr>
          <a:xfrm>
            <a:off x="1031875" y="4746625"/>
            <a:ext cx="6553200" cy="3698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b="1" dirty="0"/>
              <a:t>Instrumental in creating  a better connect with the organization</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665163" y="2492375"/>
            <a:ext cx="7772400" cy="1470025"/>
          </a:xfrm>
          <a:prstGeom prst="rect">
            <a:avLst/>
          </a:prstGeom>
          <a:solidFill>
            <a:srgbClr val="FFFF00"/>
          </a:solidFill>
          <a:ln w="9525">
            <a:noFill/>
            <a:miter lim="800000"/>
            <a:headEnd/>
            <a:tailEnd/>
          </a:ln>
        </p:spPr>
        <p:txBody>
          <a:bodyPr anchor="ctr"/>
          <a:lstStyle/>
          <a:p>
            <a:pPr algn="ctr">
              <a:defRPr/>
            </a:pPr>
            <a:r>
              <a:rPr lang="en-US" sz="4400" dirty="0">
                <a:latin typeface="+mj-lt"/>
              </a:rPr>
              <a:t>What do </a:t>
            </a:r>
            <a:r>
              <a:rPr lang="en-US" sz="4400" i="1" dirty="0">
                <a:solidFill>
                  <a:schemeClr val="tx2"/>
                </a:solidFill>
                <a:latin typeface="+mj-lt"/>
              </a:rPr>
              <a:t>!</a:t>
            </a:r>
            <a:r>
              <a:rPr lang="en-US" sz="4400" i="1" dirty="0">
                <a:latin typeface="+mj-lt"/>
              </a:rPr>
              <a:t>deans</a:t>
            </a:r>
            <a:r>
              <a:rPr lang="en-US" sz="4400" dirty="0">
                <a:latin typeface="+mj-lt"/>
              </a:rPr>
              <a:t> think  !</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6096000" cy="584775"/>
          </a:xfrm>
          <a:prstGeom prst="rect">
            <a:avLst/>
          </a:prstGeom>
          <a:noFill/>
        </p:spPr>
        <p:txBody>
          <a:bodyPr>
            <a:spAutoFit/>
          </a:bodyPr>
          <a:lstStyle/>
          <a:p>
            <a:pPr eaLnBrk="0" hangingPunct="0">
              <a:defRPr/>
            </a:pPr>
            <a:r>
              <a:rPr lang="en-US" altLang="zh-CN" sz="3200" b="1" dirty="0">
                <a:gradFill>
                  <a:gsLst>
                    <a:gs pos="100000">
                      <a:srgbClr val="005674"/>
                    </a:gs>
                    <a:gs pos="0">
                      <a:srgbClr val="0099CC"/>
                    </a:gs>
                  </a:gsLst>
                  <a:lin ang="5400000" scaled="0"/>
                </a:gradFill>
                <a:latin typeface="Futura Lt BT" pitchFamily="34" charset="0"/>
              </a:rPr>
              <a:t>Our People Speak…</a:t>
            </a:r>
          </a:p>
        </p:txBody>
      </p:sp>
      <p:sp>
        <p:nvSpPr>
          <p:cNvPr id="10" name="Rectangle 9"/>
          <p:cNvSpPr/>
          <p:nvPr/>
        </p:nvSpPr>
        <p:spPr>
          <a:xfrm>
            <a:off x="4876800" y="1143000"/>
            <a:ext cx="4038600" cy="3352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marL="0" lvl="1" algn="ctr">
              <a:defRPr/>
            </a:pPr>
            <a:r>
              <a:rPr lang="en-US" dirty="0">
                <a:latin typeface="Cambria" pitchFamily="18" charset="0"/>
              </a:rPr>
              <a:t> </a:t>
            </a:r>
          </a:p>
          <a:p>
            <a:pPr marL="0" lvl="1">
              <a:buFont typeface="Arial" pitchFamily="34" charset="0"/>
              <a:buChar char="•"/>
              <a:defRPr/>
            </a:pPr>
            <a:r>
              <a:rPr lang="en-US" dirty="0">
                <a:latin typeface="Cambria" pitchFamily="18" charset="0"/>
              </a:rPr>
              <a:t> High Confidence in business leadership in managing emerging challenges</a:t>
            </a:r>
          </a:p>
          <a:p>
            <a:pPr marL="0" lvl="1">
              <a:buFont typeface="Arial" pitchFamily="34" charset="0"/>
              <a:buChar char="•"/>
              <a:defRPr/>
            </a:pPr>
            <a:endParaRPr lang="en-US" dirty="0">
              <a:latin typeface="Cambria" pitchFamily="18" charset="0"/>
            </a:endParaRPr>
          </a:p>
          <a:p>
            <a:pPr marL="0" lvl="1">
              <a:buFont typeface="Arial" pitchFamily="34" charset="0"/>
              <a:buChar char="•"/>
              <a:defRPr/>
            </a:pPr>
            <a:r>
              <a:rPr lang="en-US" dirty="0">
                <a:latin typeface="Cambria" pitchFamily="18" charset="0"/>
              </a:rPr>
              <a:t> Opportunities to learn and grow</a:t>
            </a:r>
          </a:p>
          <a:p>
            <a:pPr marL="0" lvl="1">
              <a:buFont typeface="Arial" pitchFamily="34" charset="0"/>
              <a:buChar char="•"/>
              <a:defRPr/>
            </a:pPr>
            <a:endParaRPr lang="en-US" dirty="0">
              <a:latin typeface="Cambria" pitchFamily="18" charset="0"/>
            </a:endParaRPr>
          </a:p>
          <a:p>
            <a:pPr marL="0" lvl="1">
              <a:buFont typeface="Arial" pitchFamily="34" charset="0"/>
              <a:buChar char="•"/>
              <a:defRPr/>
            </a:pPr>
            <a:r>
              <a:rPr lang="en-US" dirty="0">
                <a:latin typeface="Cambria" pitchFamily="18" charset="0"/>
              </a:rPr>
              <a:t> Clarity on criteria for performance evaluation </a:t>
            </a:r>
          </a:p>
          <a:p>
            <a:pPr marL="0" lvl="1">
              <a:buFont typeface="Arial" pitchFamily="34" charset="0"/>
              <a:buChar char="•"/>
              <a:defRPr/>
            </a:pPr>
            <a:endParaRPr lang="en-US" dirty="0">
              <a:latin typeface="Cambria" pitchFamily="18" charset="0"/>
            </a:endParaRPr>
          </a:p>
          <a:p>
            <a:pPr marL="0" lvl="1">
              <a:buFont typeface="Arial" pitchFamily="34" charset="0"/>
              <a:buChar char="•"/>
              <a:defRPr/>
            </a:pPr>
            <a:r>
              <a:rPr lang="en-US" dirty="0">
                <a:latin typeface="Cambria" pitchFamily="18" charset="0"/>
              </a:rPr>
              <a:t> High confidence in ability to attract good talent</a:t>
            </a:r>
          </a:p>
          <a:p>
            <a:pPr algn="ctr">
              <a:defRPr/>
            </a:pPr>
            <a:endParaRPr lang="en-US" dirty="0"/>
          </a:p>
        </p:txBody>
      </p:sp>
      <p:pic>
        <p:nvPicPr>
          <p:cNvPr id="57348" name="Picture 2" descr="C:\Documents and Settings\garima.setia\My Documents\My Pictures\Q1 Question\goldie-EE.jpg"/>
          <p:cNvPicPr>
            <a:picLocks noChangeAspect="1" noChangeArrowheads="1"/>
          </p:cNvPicPr>
          <p:nvPr/>
        </p:nvPicPr>
        <p:blipFill>
          <a:blip r:embed="rId3"/>
          <a:srcRect r="4950"/>
          <a:stretch>
            <a:fillRect/>
          </a:stretch>
        </p:blipFill>
        <p:spPr bwMode="auto">
          <a:xfrm>
            <a:off x="1158875" y="1752600"/>
            <a:ext cx="3670300" cy="2895600"/>
          </a:xfrm>
          <a:prstGeom prst="rect">
            <a:avLst/>
          </a:prstGeom>
          <a:noFill/>
          <a:ln w="9525">
            <a:noFill/>
            <a:miter lim="800000"/>
            <a:headEnd/>
            <a:tailEnd/>
          </a:ln>
        </p:spPr>
      </p:pic>
      <p:sp>
        <p:nvSpPr>
          <p:cNvPr id="7" name="Explosion 1 6"/>
          <p:cNvSpPr/>
          <p:nvPr/>
        </p:nvSpPr>
        <p:spPr>
          <a:xfrm>
            <a:off x="5410200" y="4724400"/>
            <a:ext cx="3733800" cy="2133600"/>
          </a:xfrm>
          <a:prstGeom prst="irregularSeal1">
            <a:avLst/>
          </a:prstGeom>
          <a:solidFill>
            <a:srgbClr val="FFC0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Franklin Gothic Book" pitchFamily="34" charset="0"/>
              </a:rPr>
              <a:t>~80% of Leavers  willing to rejoin Idea*</a:t>
            </a:r>
          </a:p>
        </p:txBody>
      </p:sp>
      <p:sp>
        <p:nvSpPr>
          <p:cNvPr id="57350" name="TextBox 7"/>
          <p:cNvSpPr txBox="1">
            <a:spLocks noChangeArrowheads="1"/>
          </p:cNvSpPr>
          <p:nvPr/>
        </p:nvSpPr>
        <p:spPr bwMode="auto">
          <a:xfrm>
            <a:off x="6553200" y="6629400"/>
            <a:ext cx="2743200" cy="276225"/>
          </a:xfrm>
          <a:prstGeom prst="rect">
            <a:avLst/>
          </a:prstGeom>
          <a:noFill/>
          <a:ln w="9525">
            <a:noFill/>
            <a:miter lim="800000"/>
            <a:headEnd/>
            <a:tailEnd/>
          </a:ln>
        </p:spPr>
        <p:txBody>
          <a:bodyPr>
            <a:spAutoFit/>
          </a:bodyPr>
          <a:lstStyle/>
          <a:p>
            <a:r>
              <a:rPr lang="en-US" sz="1200" b="1" i="1"/>
              <a:t>* Peoplestrong Exit Survey 2010</a:t>
            </a:r>
          </a:p>
        </p:txBody>
      </p:sp>
      <p:sp>
        <p:nvSpPr>
          <p:cNvPr id="29" name="Rectangle 28">
            <a:hlinkClick r:id="rId4" action="ppaction://hlinksldjump"/>
          </p:cNvPr>
          <p:cNvSpPr/>
          <p:nvPr/>
        </p:nvSpPr>
        <p:spPr>
          <a:xfrm>
            <a:off x="0" y="115168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Trust based leadership</a:t>
            </a:r>
          </a:p>
        </p:txBody>
      </p:sp>
      <p:sp>
        <p:nvSpPr>
          <p:cNvPr id="30" name="Rectangle 29">
            <a:hlinkClick r:id="rId4" action="ppaction://hlinksldjump"/>
          </p:cNvPr>
          <p:cNvSpPr/>
          <p:nvPr/>
        </p:nvSpPr>
        <p:spPr>
          <a:xfrm>
            <a:off x="0" y="179251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Connect with the last mile</a:t>
            </a:r>
          </a:p>
        </p:txBody>
      </p:sp>
      <p:sp>
        <p:nvSpPr>
          <p:cNvPr id="31" name="Rectangle 30">
            <a:hlinkClick r:id="rId4" action="ppaction://hlinksldjump"/>
          </p:cNvPr>
          <p:cNvSpPr/>
          <p:nvPr/>
        </p:nvSpPr>
        <p:spPr>
          <a:xfrm>
            <a:off x="0" y="2418358"/>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Engage &amp; Express</a:t>
            </a:r>
          </a:p>
        </p:txBody>
      </p:sp>
      <p:sp>
        <p:nvSpPr>
          <p:cNvPr id="32" name="Rectangle 31">
            <a:hlinkClick r:id="rId4" action="ppaction://hlinksldjump"/>
          </p:cNvPr>
          <p:cNvSpPr/>
          <p:nvPr/>
        </p:nvSpPr>
        <p:spPr>
          <a:xfrm>
            <a:off x="20320" y="365878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Developing capability</a:t>
            </a:r>
          </a:p>
        </p:txBody>
      </p:sp>
      <p:sp>
        <p:nvSpPr>
          <p:cNvPr id="33" name="Rectangle 32">
            <a:hlinkClick r:id="rId4" action="ppaction://hlinksldjump"/>
          </p:cNvPr>
          <p:cNvSpPr/>
          <p:nvPr/>
        </p:nvSpPr>
        <p:spPr>
          <a:xfrm>
            <a:off x="15240" y="428412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Enriching Life</a:t>
            </a:r>
          </a:p>
        </p:txBody>
      </p:sp>
      <p:sp>
        <p:nvSpPr>
          <p:cNvPr id="34" name="Rectangle 33">
            <a:hlinkClick r:id="rId4" action="ppaction://hlinksldjump"/>
          </p:cNvPr>
          <p:cNvSpPr/>
          <p:nvPr/>
        </p:nvSpPr>
        <p:spPr>
          <a:xfrm>
            <a:off x="15240" y="496992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Becoming a good Social citizen</a:t>
            </a:r>
          </a:p>
        </p:txBody>
      </p:sp>
      <p:sp>
        <p:nvSpPr>
          <p:cNvPr id="35" name="Rectangle 34">
            <a:hlinkClick r:id="rId4" action="ppaction://hlinksldjump"/>
          </p:cNvPr>
          <p:cNvSpPr/>
          <p:nvPr/>
        </p:nvSpPr>
        <p:spPr>
          <a:xfrm>
            <a:off x="0" y="304419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Inspiring excellence</a:t>
            </a: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261254"/>
            <a:ext cx="8229600" cy="457200"/>
          </a:xfrm>
          <a:prstGeom prst="rect">
            <a:avLst/>
          </a:prstGeom>
        </p:spPr>
        <p:txBody>
          <a:bodyPr/>
          <a:lstStyle/>
          <a:p>
            <a:pPr>
              <a:defRPr/>
            </a:pPr>
            <a:r>
              <a:rPr lang="en-US" altLang="zh-CN" sz="3200" b="1" dirty="0">
                <a:gradFill>
                  <a:gsLst>
                    <a:gs pos="100000">
                      <a:srgbClr val="005674"/>
                    </a:gs>
                    <a:gs pos="0">
                      <a:srgbClr val="0099CC"/>
                    </a:gs>
                  </a:gsLst>
                  <a:lin ang="5400000" scaled="0"/>
                </a:gradFill>
                <a:latin typeface="Futura Lt BT" pitchFamily="34" charset="0"/>
              </a:rPr>
              <a:t>Gallup Speaks..</a:t>
            </a:r>
          </a:p>
        </p:txBody>
      </p:sp>
      <p:sp>
        <p:nvSpPr>
          <p:cNvPr id="11" name="Explosion 1 10"/>
          <p:cNvSpPr/>
          <p:nvPr/>
        </p:nvSpPr>
        <p:spPr>
          <a:xfrm>
            <a:off x="6858000" y="3962400"/>
            <a:ext cx="2286000" cy="2057400"/>
          </a:xfrm>
          <a:prstGeom prst="irregularSeal1">
            <a:avLst/>
          </a:prstGeom>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endParaRPr lang="en-US" b="1" dirty="0">
              <a:solidFill>
                <a:schemeClr val="tx1"/>
              </a:solidFill>
              <a:latin typeface="Franklin Gothic Book" pitchFamily="34" charset="0"/>
            </a:endParaRPr>
          </a:p>
          <a:p>
            <a:pPr algn="ctr" fontAlgn="auto">
              <a:spcBef>
                <a:spcPts val="0"/>
              </a:spcBef>
              <a:spcAft>
                <a:spcPts val="0"/>
              </a:spcAft>
              <a:defRPr/>
            </a:pPr>
            <a:r>
              <a:rPr lang="en-US" sz="1400" dirty="0">
                <a:solidFill>
                  <a:schemeClr val="tx1"/>
                </a:solidFill>
                <a:latin typeface="Cambria" pitchFamily="18" charset="0"/>
              </a:rPr>
              <a:t>*</a:t>
            </a:r>
            <a:r>
              <a:rPr lang="en-US" sz="1400" b="1" dirty="0">
                <a:solidFill>
                  <a:schemeClr val="tx1"/>
                </a:solidFill>
                <a:latin typeface="Cambria" pitchFamily="18" charset="0"/>
                <a:cs typeface="Arial" charset="0"/>
              </a:rPr>
              <a:t>Gallup Global Average Participation: 87% </a:t>
            </a:r>
          </a:p>
          <a:p>
            <a:pPr algn="ctr" fontAlgn="auto">
              <a:spcBef>
                <a:spcPts val="0"/>
              </a:spcBef>
              <a:spcAft>
                <a:spcPts val="0"/>
              </a:spcAft>
              <a:defRPr/>
            </a:pPr>
            <a:endParaRPr lang="en-US" sz="1400" dirty="0">
              <a:solidFill>
                <a:schemeClr val="tx1"/>
              </a:solidFill>
              <a:latin typeface="Franklin Gothic Book" pitchFamily="34" charset="0"/>
            </a:endParaRPr>
          </a:p>
        </p:txBody>
      </p:sp>
      <p:grpSp>
        <p:nvGrpSpPr>
          <p:cNvPr id="58372" name="Group 21"/>
          <p:cNvGrpSpPr>
            <a:grpSpLocks/>
          </p:cNvGrpSpPr>
          <p:nvPr/>
        </p:nvGrpSpPr>
        <p:grpSpPr bwMode="auto">
          <a:xfrm>
            <a:off x="914400" y="1068388"/>
            <a:ext cx="6786563" cy="2436812"/>
            <a:chOff x="494843" y="1138237"/>
            <a:chExt cx="6785801" cy="2437119"/>
          </a:xfrm>
        </p:grpSpPr>
        <p:sp>
          <p:nvSpPr>
            <p:cNvPr id="12" name="AutoShape 6"/>
            <p:cNvSpPr>
              <a:spLocks noChangeArrowheads="1"/>
            </p:cNvSpPr>
            <p:nvPr/>
          </p:nvSpPr>
          <p:spPr bwMode="auto">
            <a:xfrm>
              <a:off x="494843" y="1143000"/>
              <a:ext cx="2336538" cy="2133869"/>
            </a:xfrm>
            <a:prstGeom prst="homePlate">
              <a:avLst>
                <a:gd name="adj" fmla="val 18079"/>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a:p>
          </p:txBody>
        </p:sp>
        <p:sp>
          <p:nvSpPr>
            <p:cNvPr id="13" name="Freeform 7"/>
            <p:cNvSpPr>
              <a:spLocks/>
            </p:cNvSpPr>
            <p:nvPr/>
          </p:nvSpPr>
          <p:spPr bwMode="auto">
            <a:xfrm>
              <a:off x="494843" y="1138237"/>
              <a:ext cx="2095957" cy="481757"/>
            </a:xfrm>
            <a:custGeom>
              <a:avLst/>
              <a:gdLst/>
              <a:ahLst/>
              <a:cxnLst>
                <a:cxn ang="0">
                  <a:pos x="3" y="0"/>
                </a:cxn>
                <a:cxn ang="0">
                  <a:pos x="0" y="366"/>
                </a:cxn>
                <a:cxn ang="0">
                  <a:pos x="1955" y="366"/>
                </a:cxn>
                <a:cxn ang="0">
                  <a:pos x="1849" y="2"/>
                </a:cxn>
                <a:cxn ang="0">
                  <a:pos x="3" y="0"/>
                </a:cxn>
              </a:cxnLst>
              <a:rect l="0" t="0" r="r" b="b"/>
              <a:pathLst>
                <a:path w="1955" h="366">
                  <a:moveTo>
                    <a:pt x="3" y="0"/>
                  </a:moveTo>
                  <a:lnTo>
                    <a:pt x="0" y="366"/>
                  </a:lnTo>
                  <a:lnTo>
                    <a:pt x="1955" y="366"/>
                  </a:lnTo>
                  <a:lnTo>
                    <a:pt x="1849" y="2"/>
                  </a:lnTo>
                  <a:lnTo>
                    <a:pt x="3" y="0"/>
                  </a:lnTo>
                  <a:close/>
                </a:path>
              </a:pathLst>
            </a:cu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a:p>
          </p:txBody>
        </p:sp>
        <p:sp>
          <p:nvSpPr>
            <p:cNvPr id="58383" name="Rectangle 9"/>
            <p:cNvSpPr>
              <a:spLocks noChangeArrowheads="1"/>
            </p:cNvSpPr>
            <p:nvPr/>
          </p:nvSpPr>
          <p:spPr bwMode="auto">
            <a:xfrm>
              <a:off x="602793" y="1270909"/>
              <a:ext cx="2103169" cy="246221"/>
            </a:xfrm>
            <a:prstGeom prst="rect">
              <a:avLst/>
            </a:prstGeom>
            <a:noFill/>
            <a:ln w="9525">
              <a:noFill/>
              <a:miter lim="800000"/>
              <a:headEnd/>
              <a:tailEnd/>
            </a:ln>
          </p:spPr>
          <p:txBody>
            <a:bodyPr lIns="0" tIns="0" rIns="0" bIns="0">
              <a:spAutoFit/>
            </a:bodyPr>
            <a:lstStyle/>
            <a:p>
              <a:pPr defTabSz="895350">
                <a:buSzPct val="120000"/>
              </a:pPr>
              <a:r>
                <a:rPr lang="en-US" altLang="ko-KR" sz="1600" b="1">
                  <a:solidFill>
                    <a:schemeClr val="bg1"/>
                  </a:solidFill>
                  <a:latin typeface="Cambria" pitchFamily="18" charset="0"/>
                  <a:ea typeface="Gulim"/>
                  <a:cs typeface="Gulim"/>
                </a:rPr>
                <a:t>Growth of Idea </a:t>
              </a:r>
            </a:p>
          </p:txBody>
        </p:sp>
        <p:sp>
          <p:nvSpPr>
            <p:cNvPr id="58384" name="Rectangle 11"/>
            <p:cNvSpPr>
              <a:spLocks noChangeArrowheads="1"/>
            </p:cNvSpPr>
            <p:nvPr/>
          </p:nvSpPr>
          <p:spPr bwMode="auto">
            <a:xfrm>
              <a:off x="548238" y="1620975"/>
              <a:ext cx="2130391" cy="1954381"/>
            </a:xfrm>
            <a:prstGeom prst="rect">
              <a:avLst/>
            </a:prstGeom>
            <a:noFill/>
            <a:ln w="9525">
              <a:noFill/>
              <a:miter lim="800000"/>
              <a:headEnd/>
              <a:tailEnd/>
            </a:ln>
          </p:spPr>
          <p:txBody>
            <a:bodyPr lIns="0" tIns="0" rIns="0" bIns="0">
              <a:spAutoFit/>
            </a:bodyPr>
            <a:lstStyle/>
            <a:p>
              <a:pPr>
                <a:lnSpc>
                  <a:spcPct val="150000"/>
                </a:lnSpc>
                <a:spcBef>
                  <a:spcPts val="600"/>
                </a:spcBef>
                <a:spcAft>
                  <a:spcPts val="600"/>
                </a:spcAft>
                <a:buFont typeface="Arial" pitchFamily="34" charset="0"/>
                <a:buChar char="•"/>
              </a:pPr>
              <a:r>
                <a:rPr lang="en-US" sz="1600" b="1">
                  <a:solidFill>
                    <a:srgbClr val="0000FF"/>
                  </a:solidFill>
                  <a:latin typeface="Cambria" pitchFamily="18" charset="0"/>
                </a:rPr>
                <a:t> 47% </a:t>
              </a:r>
              <a:r>
                <a:rPr lang="en-US" sz="1600">
                  <a:latin typeface="Cambria" pitchFamily="18" charset="0"/>
                </a:rPr>
                <a:t>increase in Employee base</a:t>
              </a:r>
            </a:p>
            <a:p>
              <a:pPr>
                <a:lnSpc>
                  <a:spcPct val="150000"/>
                </a:lnSpc>
                <a:spcBef>
                  <a:spcPts val="600"/>
                </a:spcBef>
                <a:spcAft>
                  <a:spcPts val="600"/>
                </a:spcAft>
                <a:buFont typeface="Arial" pitchFamily="34" charset="0"/>
                <a:buChar char="•"/>
              </a:pPr>
              <a:r>
                <a:rPr lang="en-US" sz="1600">
                  <a:latin typeface="Cambria" pitchFamily="18" charset="0"/>
                </a:rPr>
                <a:t> </a:t>
              </a:r>
              <a:r>
                <a:rPr lang="en-US" sz="1600" b="1">
                  <a:solidFill>
                    <a:srgbClr val="0000FF"/>
                  </a:solidFill>
                  <a:latin typeface="Cambria" pitchFamily="18" charset="0"/>
                </a:rPr>
                <a:t>70% </a:t>
              </a:r>
              <a:r>
                <a:rPr lang="en-US" sz="1600">
                  <a:latin typeface="Cambria" pitchFamily="18" charset="0"/>
                </a:rPr>
                <a:t>increase in geographical footprint</a:t>
              </a:r>
            </a:p>
            <a:p>
              <a:pPr algn="ctr">
                <a:buFont typeface="Arial" pitchFamily="34" charset="0"/>
                <a:buChar char="•"/>
              </a:pPr>
              <a:endParaRPr lang="en-US" sz="1600">
                <a:latin typeface="Cambria" pitchFamily="18" charset="0"/>
              </a:endParaRPr>
            </a:p>
          </p:txBody>
        </p:sp>
        <p:sp>
          <p:nvSpPr>
            <p:cNvPr id="16" name="AutoShape 15"/>
            <p:cNvSpPr>
              <a:spLocks noChangeArrowheads="1"/>
            </p:cNvSpPr>
            <p:nvPr/>
          </p:nvSpPr>
          <p:spPr bwMode="auto">
            <a:xfrm flipH="1">
              <a:off x="4818707" y="1143000"/>
              <a:ext cx="2336538" cy="2133869"/>
            </a:xfrm>
            <a:prstGeom prst="homePlate">
              <a:avLst>
                <a:gd name="adj" fmla="val 18079"/>
              </a:avLst>
            </a:prstGeom>
            <a:ln>
              <a:headEnd/>
              <a:tailEnd/>
            </a:ln>
          </p:spPr>
          <p:style>
            <a:lnRef idx="2">
              <a:schemeClr val="accent5"/>
            </a:lnRef>
            <a:fillRef idx="1">
              <a:schemeClr val="lt1"/>
            </a:fillRef>
            <a:effectRef idx="0">
              <a:schemeClr val="accent5"/>
            </a:effectRef>
            <a:fontRef idx="minor">
              <a:schemeClr val="dk1"/>
            </a:fontRef>
          </p:style>
          <p:txBody>
            <a:bodyPr wrap="none" anchor="ctr"/>
            <a:lstStyle/>
            <a:p>
              <a:pPr>
                <a:defRPr/>
              </a:pPr>
              <a:endParaRPr lang="en-US"/>
            </a:p>
          </p:txBody>
        </p:sp>
        <p:sp>
          <p:nvSpPr>
            <p:cNvPr id="17" name="Freeform 16"/>
            <p:cNvSpPr>
              <a:spLocks/>
            </p:cNvSpPr>
            <p:nvPr/>
          </p:nvSpPr>
          <p:spPr bwMode="auto">
            <a:xfrm flipH="1">
              <a:off x="5022255" y="1138237"/>
              <a:ext cx="2140524" cy="538163"/>
            </a:xfrm>
            <a:custGeom>
              <a:avLst/>
              <a:gdLst/>
              <a:ahLst/>
              <a:cxnLst>
                <a:cxn ang="0">
                  <a:pos x="3" y="0"/>
                </a:cxn>
                <a:cxn ang="0">
                  <a:pos x="0" y="366"/>
                </a:cxn>
                <a:cxn ang="0">
                  <a:pos x="1955" y="366"/>
                </a:cxn>
                <a:cxn ang="0">
                  <a:pos x="1849" y="2"/>
                </a:cxn>
                <a:cxn ang="0">
                  <a:pos x="3" y="0"/>
                </a:cxn>
              </a:cxnLst>
              <a:rect l="0" t="0" r="r" b="b"/>
              <a:pathLst>
                <a:path w="1955" h="366">
                  <a:moveTo>
                    <a:pt x="3" y="0"/>
                  </a:moveTo>
                  <a:lnTo>
                    <a:pt x="0" y="366"/>
                  </a:lnTo>
                  <a:lnTo>
                    <a:pt x="1955" y="366"/>
                  </a:lnTo>
                  <a:lnTo>
                    <a:pt x="1849" y="2"/>
                  </a:lnTo>
                  <a:lnTo>
                    <a:pt x="3" y="0"/>
                  </a:lnTo>
                  <a:close/>
                </a:path>
              </a:pathLst>
            </a:cu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anchor="ctr"/>
            <a:lstStyle/>
            <a:p>
              <a:pPr>
                <a:defRPr/>
              </a:pPr>
              <a:endParaRPr lang="en-US"/>
            </a:p>
          </p:txBody>
        </p:sp>
        <p:sp>
          <p:nvSpPr>
            <p:cNvPr id="58389" name="Rectangle 17"/>
            <p:cNvSpPr>
              <a:spLocks noChangeArrowheads="1"/>
            </p:cNvSpPr>
            <p:nvPr/>
          </p:nvSpPr>
          <p:spPr bwMode="auto">
            <a:xfrm flipH="1">
              <a:off x="5153875" y="1143000"/>
              <a:ext cx="2003751" cy="492443"/>
            </a:xfrm>
            <a:prstGeom prst="rect">
              <a:avLst/>
            </a:prstGeom>
            <a:noFill/>
            <a:ln w="9525">
              <a:noFill/>
              <a:miter lim="800000"/>
              <a:headEnd/>
              <a:tailEnd/>
            </a:ln>
          </p:spPr>
          <p:txBody>
            <a:bodyPr lIns="0" tIns="0" rIns="0" bIns="0">
              <a:spAutoFit/>
            </a:bodyPr>
            <a:lstStyle/>
            <a:p>
              <a:pPr defTabSz="895350">
                <a:buSzPct val="120000"/>
              </a:pPr>
              <a:r>
                <a:rPr lang="en-US" altLang="ko-KR" sz="1600" b="1">
                  <a:solidFill>
                    <a:schemeClr val="bg1"/>
                  </a:solidFill>
                  <a:latin typeface="Cambria" pitchFamily="18" charset="0"/>
                  <a:ea typeface="Gulim"/>
                  <a:cs typeface="Gulim"/>
                </a:rPr>
                <a:t>Sustaining &amp; Driving Engagement</a:t>
              </a:r>
            </a:p>
          </p:txBody>
        </p:sp>
        <p:sp>
          <p:nvSpPr>
            <p:cNvPr id="58390" name="Rectangle 18"/>
            <p:cNvSpPr>
              <a:spLocks noChangeArrowheads="1"/>
            </p:cNvSpPr>
            <p:nvPr/>
          </p:nvSpPr>
          <p:spPr bwMode="auto">
            <a:xfrm flipH="1">
              <a:off x="5250855" y="1828800"/>
              <a:ext cx="2029789" cy="984885"/>
            </a:xfrm>
            <a:prstGeom prst="rect">
              <a:avLst/>
            </a:prstGeom>
            <a:noFill/>
            <a:ln w="9525">
              <a:noFill/>
              <a:miter lim="800000"/>
              <a:headEnd/>
              <a:tailEnd/>
            </a:ln>
          </p:spPr>
          <p:txBody>
            <a:bodyPr lIns="0" tIns="0" rIns="0" bIns="0">
              <a:spAutoFit/>
            </a:bodyPr>
            <a:lstStyle/>
            <a:p>
              <a:pPr marL="144463" lvl="1" indent="-142875" defTabSz="895350">
                <a:buSzPct val="120000"/>
                <a:buFontTx/>
                <a:buChar char="•"/>
              </a:pPr>
              <a:r>
                <a:rPr lang="en-US" altLang="ko-KR" sz="1600">
                  <a:latin typeface="Cambria" pitchFamily="18" charset="0"/>
                </a:rPr>
                <a:t>Participation rate consistently above 97% for each OHS conducted</a:t>
              </a:r>
            </a:p>
          </p:txBody>
        </p:sp>
        <p:sp>
          <p:nvSpPr>
            <p:cNvPr id="20" name="Freeform 19"/>
            <p:cNvSpPr>
              <a:spLocks/>
            </p:cNvSpPr>
            <p:nvPr/>
          </p:nvSpPr>
          <p:spPr bwMode="auto">
            <a:xfrm>
              <a:off x="2666299" y="1295419"/>
              <a:ext cx="2165107" cy="1905240"/>
            </a:xfrm>
            <a:custGeom>
              <a:avLst/>
              <a:gdLst/>
              <a:ahLst/>
              <a:cxnLst>
                <a:cxn ang="0">
                  <a:pos x="280" y="0"/>
                </a:cxn>
                <a:cxn ang="0">
                  <a:pos x="344" y="128"/>
                </a:cxn>
                <a:cxn ang="0">
                  <a:pos x="384" y="56"/>
                </a:cxn>
                <a:cxn ang="0">
                  <a:pos x="408" y="136"/>
                </a:cxn>
                <a:cxn ang="0">
                  <a:pos x="432" y="88"/>
                </a:cxn>
                <a:cxn ang="0">
                  <a:pos x="440" y="128"/>
                </a:cxn>
                <a:cxn ang="0">
                  <a:pos x="536" y="8"/>
                </a:cxn>
                <a:cxn ang="0">
                  <a:pos x="496" y="160"/>
                </a:cxn>
                <a:cxn ang="0">
                  <a:pos x="600" y="88"/>
                </a:cxn>
                <a:cxn ang="0">
                  <a:pos x="544" y="176"/>
                </a:cxn>
                <a:cxn ang="0">
                  <a:pos x="712" y="104"/>
                </a:cxn>
                <a:cxn ang="0">
                  <a:pos x="600" y="200"/>
                </a:cxn>
                <a:cxn ang="0">
                  <a:pos x="712" y="176"/>
                </a:cxn>
                <a:cxn ang="0">
                  <a:pos x="624" y="232"/>
                </a:cxn>
                <a:cxn ang="0">
                  <a:pos x="760" y="216"/>
                </a:cxn>
                <a:cxn ang="0">
                  <a:pos x="656" y="288"/>
                </a:cxn>
                <a:cxn ang="0">
                  <a:pos x="760" y="288"/>
                </a:cxn>
                <a:cxn ang="0">
                  <a:pos x="656" y="320"/>
                </a:cxn>
                <a:cxn ang="0">
                  <a:pos x="712" y="328"/>
                </a:cxn>
                <a:cxn ang="0">
                  <a:pos x="624" y="336"/>
                </a:cxn>
                <a:cxn ang="0">
                  <a:pos x="760" y="400"/>
                </a:cxn>
                <a:cxn ang="0">
                  <a:pos x="616" y="376"/>
                </a:cxn>
                <a:cxn ang="0">
                  <a:pos x="688" y="432"/>
                </a:cxn>
                <a:cxn ang="0">
                  <a:pos x="592" y="416"/>
                </a:cxn>
                <a:cxn ang="0">
                  <a:pos x="656" y="472"/>
                </a:cxn>
                <a:cxn ang="0">
                  <a:pos x="568" y="456"/>
                </a:cxn>
                <a:cxn ang="0">
                  <a:pos x="656" y="568"/>
                </a:cxn>
                <a:cxn ang="0">
                  <a:pos x="544" y="488"/>
                </a:cxn>
                <a:cxn ang="0">
                  <a:pos x="568" y="592"/>
                </a:cxn>
                <a:cxn ang="0">
                  <a:pos x="480" y="520"/>
                </a:cxn>
                <a:cxn ang="0">
                  <a:pos x="464" y="632"/>
                </a:cxn>
                <a:cxn ang="0">
                  <a:pos x="408" y="504"/>
                </a:cxn>
                <a:cxn ang="0">
                  <a:pos x="384" y="552"/>
                </a:cxn>
                <a:cxn ang="0">
                  <a:pos x="368" y="520"/>
                </a:cxn>
                <a:cxn ang="0">
                  <a:pos x="296" y="608"/>
                </a:cxn>
                <a:cxn ang="0">
                  <a:pos x="320" y="520"/>
                </a:cxn>
                <a:cxn ang="0">
                  <a:pos x="280" y="536"/>
                </a:cxn>
                <a:cxn ang="0">
                  <a:pos x="296" y="488"/>
                </a:cxn>
                <a:cxn ang="0">
                  <a:pos x="232" y="520"/>
                </a:cxn>
                <a:cxn ang="0">
                  <a:pos x="240" y="472"/>
                </a:cxn>
                <a:cxn ang="0">
                  <a:pos x="152" y="536"/>
                </a:cxn>
                <a:cxn ang="0">
                  <a:pos x="208" y="440"/>
                </a:cxn>
                <a:cxn ang="0">
                  <a:pos x="152" y="456"/>
                </a:cxn>
                <a:cxn ang="0">
                  <a:pos x="176" y="400"/>
                </a:cxn>
                <a:cxn ang="0">
                  <a:pos x="48" y="416"/>
                </a:cxn>
                <a:cxn ang="0">
                  <a:pos x="152" y="352"/>
                </a:cxn>
                <a:cxn ang="0">
                  <a:pos x="96" y="336"/>
                </a:cxn>
                <a:cxn ang="0">
                  <a:pos x="176" y="320"/>
                </a:cxn>
                <a:cxn ang="0">
                  <a:pos x="0" y="304"/>
                </a:cxn>
                <a:cxn ang="0">
                  <a:pos x="160" y="288"/>
                </a:cxn>
                <a:cxn ang="0">
                  <a:pos x="96" y="248"/>
                </a:cxn>
                <a:cxn ang="0">
                  <a:pos x="216" y="248"/>
                </a:cxn>
                <a:cxn ang="0">
                  <a:pos x="96" y="176"/>
                </a:cxn>
                <a:cxn ang="0">
                  <a:pos x="224" y="200"/>
                </a:cxn>
                <a:cxn ang="0">
                  <a:pos x="128" y="72"/>
                </a:cxn>
                <a:cxn ang="0">
                  <a:pos x="264" y="160"/>
                </a:cxn>
                <a:cxn ang="0">
                  <a:pos x="240" y="88"/>
                </a:cxn>
                <a:cxn ang="0">
                  <a:pos x="296" y="136"/>
                </a:cxn>
                <a:cxn ang="0">
                  <a:pos x="280" y="8"/>
                </a:cxn>
                <a:cxn ang="0">
                  <a:pos x="280" y="0"/>
                </a:cxn>
              </a:cxnLst>
              <a:rect l="0" t="0" r="r" b="b"/>
              <a:pathLst>
                <a:path w="761" h="633">
                  <a:moveTo>
                    <a:pt x="280" y="0"/>
                  </a:moveTo>
                  <a:lnTo>
                    <a:pt x="344" y="128"/>
                  </a:lnTo>
                  <a:lnTo>
                    <a:pt x="384" y="56"/>
                  </a:lnTo>
                  <a:lnTo>
                    <a:pt x="408" y="136"/>
                  </a:lnTo>
                  <a:lnTo>
                    <a:pt x="432" y="88"/>
                  </a:lnTo>
                  <a:lnTo>
                    <a:pt x="440" y="128"/>
                  </a:lnTo>
                  <a:lnTo>
                    <a:pt x="536" y="8"/>
                  </a:lnTo>
                  <a:lnTo>
                    <a:pt x="496" y="160"/>
                  </a:lnTo>
                  <a:lnTo>
                    <a:pt x="600" y="88"/>
                  </a:lnTo>
                  <a:lnTo>
                    <a:pt x="544" y="176"/>
                  </a:lnTo>
                  <a:lnTo>
                    <a:pt x="712" y="104"/>
                  </a:lnTo>
                  <a:lnTo>
                    <a:pt x="600" y="200"/>
                  </a:lnTo>
                  <a:lnTo>
                    <a:pt x="712" y="176"/>
                  </a:lnTo>
                  <a:lnTo>
                    <a:pt x="624" y="232"/>
                  </a:lnTo>
                  <a:lnTo>
                    <a:pt x="760" y="216"/>
                  </a:lnTo>
                  <a:lnTo>
                    <a:pt x="656" y="288"/>
                  </a:lnTo>
                  <a:lnTo>
                    <a:pt x="760" y="288"/>
                  </a:lnTo>
                  <a:lnTo>
                    <a:pt x="656" y="320"/>
                  </a:lnTo>
                  <a:lnTo>
                    <a:pt x="712" y="328"/>
                  </a:lnTo>
                  <a:lnTo>
                    <a:pt x="624" y="336"/>
                  </a:lnTo>
                  <a:lnTo>
                    <a:pt x="760" y="400"/>
                  </a:lnTo>
                  <a:lnTo>
                    <a:pt x="616" y="376"/>
                  </a:lnTo>
                  <a:lnTo>
                    <a:pt x="688" y="432"/>
                  </a:lnTo>
                  <a:lnTo>
                    <a:pt x="592" y="416"/>
                  </a:lnTo>
                  <a:lnTo>
                    <a:pt x="656" y="472"/>
                  </a:lnTo>
                  <a:lnTo>
                    <a:pt x="568" y="456"/>
                  </a:lnTo>
                  <a:lnTo>
                    <a:pt x="656" y="568"/>
                  </a:lnTo>
                  <a:lnTo>
                    <a:pt x="544" y="488"/>
                  </a:lnTo>
                  <a:lnTo>
                    <a:pt x="568" y="592"/>
                  </a:lnTo>
                  <a:lnTo>
                    <a:pt x="480" y="520"/>
                  </a:lnTo>
                  <a:lnTo>
                    <a:pt x="464" y="632"/>
                  </a:lnTo>
                  <a:lnTo>
                    <a:pt x="408" y="504"/>
                  </a:lnTo>
                  <a:lnTo>
                    <a:pt x="384" y="552"/>
                  </a:lnTo>
                  <a:lnTo>
                    <a:pt x="368" y="520"/>
                  </a:lnTo>
                  <a:lnTo>
                    <a:pt x="296" y="608"/>
                  </a:lnTo>
                  <a:lnTo>
                    <a:pt x="320" y="520"/>
                  </a:lnTo>
                  <a:lnTo>
                    <a:pt x="280" y="536"/>
                  </a:lnTo>
                  <a:lnTo>
                    <a:pt x="296" y="488"/>
                  </a:lnTo>
                  <a:lnTo>
                    <a:pt x="232" y="520"/>
                  </a:lnTo>
                  <a:lnTo>
                    <a:pt x="240" y="472"/>
                  </a:lnTo>
                  <a:lnTo>
                    <a:pt x="152" y="536"/>
                  </a:lnTo>
                  <a:lnTo>
                    <a:pt x="208" y="440"/>
                  </a:lnTo>
                  <a:lnTo>
                    <a:pt x="152" y="456"/>
                  </a:lnTo>
                  <a:lnTo>
                    <a:pt x="176" y="400"/>
                  </a:lnTo>
                  <a:lnTo>
                    <a:pt x="48" y="416"/>
                  </a:lnTo>
                  <a:lnTo>
                    <a:pt x="152" y="352"/>
                  </a:lnTo>
                  <a:lnTo>
                    <a:pt x="96" y="336"/>
                  </a:lnTo>
                  <a:lnTo>
                    <a:pt x="176" y="320"/>
                  </a:lnTo>
                  <a:lnTo>
                    <a:pt x="0" y="304"/>
                  </a:lnTo>
                  <a:lnTo>
                    <a:pt x="160" y="288"/>
                  </a:lnTo>
                  <a:lnTo>
                    <a:pt x="96" y="248"/>
                  </a:lnTo>
                  <a:lnTo>
                    <a:pt x="216" y="248"/>
                  </a:lnTo>
                  <a:lnTo>
                    <a:pt x="96" y="176"/>
                  </a:lnTo>
                  <a:lnTo>
                    <a:pt x="224" y="200"/>
                  </a:lnTo>
                  <a:lnTo>
                    <a:pt x="128" y="72"/>
                  </a:lnTo>
                  <a:lnTo>
                    <a:pt x="264" y="160"/>
                  </a:lnTo>
                  <a:lnTo>
                    <a:pt x="240" y="88"/>
                  </a:lnTo>
                  <a:lnTo>
                    <a:pt x="296" y="136"/>
                  </a:lnTo>
                  <a:lnTo>
                    <a:pt x="280" y="8"/>
                  </a:lnTo>
                  <a:lnTo>
                    <a:pt x="280" y="0"/>
                  </a:lnTo>
                  <a:close/>
                </a:path>
              </a:pathLst>
            </a:custGeom>
            <a:solidFill>
              <a:srgbClr val="FFC0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latin typeface="Franklin Gothic Book" pitchFamily="34" charset="0"/>
              </a:endParaRPr>
            </a:p>
          </p:txBody>
        </p:sp>
        <p:sp>
          <p:nvSpPr>
            <p:cNvPr id="58392" name="Rectangle 20"/>
            <p:cNvSpPr>
              <a:spLocks noChangeArrowheads="1"/>
            </p:cNvSpPr>
            <p:nvPr/>
          </p:nvSpPr>
          <p:spPr bwMode="auto">
            <a:xfrm flipH="1">
              <a:off x="3200400" y="1752600"/>
              <a:ext cx="1219200" cy="984885"/>
            </a:xfrm>
            <a:prstGeom prst="rect">
              <a:avLst/>
            </a:prstGeom>
            <a:noFill/>
            <a:ln w="9525">
              <a:noFill/>
              <a:miter lim="800000"/>
              <a:headEnd/>
              <a:tailEnd/>
            </a:ln>
          </p:spPr>
          <p:txBody>
            <a:bodyPr lIns="0" tIns="0" rIns="0" bIns="0">
              <a:spAutoFit/>
            </a:bodyPr>
            <a:lstStyle/>
            <a:p>
              <a:pPr algn="ctr" defTabSz="895350">
                <a:buSzPct val="120000"/>
              </a:pPr>
              <a:r>
                <a:rPr lang="en-US" sz="1600" b="1">
                  <a:solidFill>
                    <a:srgbClr val="0000FF"/>
                  </a:solidFill>
                  <a:latin typeface="Cambria" pitchFamily="18" charset="0"/>
                </a:rPr>
                <a:t>98.4%</a:t>
              </a:r>
              <a:r>
                <a:rPr lang="en-US" sz="1600">
                  <a:latin typeface="Cambria" pitchFamily="18" charset="0"/>
                </a:rPr>
                <a:t> participation</a:t>
              </a:r>
              <a:r>
                <a:rPr lang="en-US" altLang="ko-KR" sz="1600">
                  <a:latin typeface="Cambria" pitchFamily="18" charset="0"/>
                </a:rPr>
                <a:t> in the last OHS</a:t>
              </a:r>
            </a:p>
          </p:txBody>
        </p:sp>
      </p:grpSp>
      <p:sp>
        <p:nvSpPr>
          <p:cNvPr id="22" name="Text Box 9"/>
          <p:cNvSpPr txBox="1">
            <a:spLocks noChangeArrowheads="1"/>
          </p:cNvSpPr>
          <p:nvPr/>
        </p:nvSpPr>
        <p:spPr bwMode="auto">
          <a:xfrm>
            <a:off x="304800" y="6253163"/>
            <a:ext cx="8001000" cy="36988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defRPr/>
            </a:pPr>
            <a:r>
              <a:rPr lang="en-US" b="1" dirty="0"/>
              <a:t>Higher engagement levels  - Superior business results !</a:t>
            </a:r>
          </a:p>
        </p:txBody>
      </p:sp>
      <p:cxnSp>
        <p:nvCxnSpPr>
          <p:cNvPr id="23" name="Straight Connector 22"/>
          <p:cNvCxnSpPr/>
          <p:nvPr/>
        </p:nvCxnSpPr>
        <p:spPr>
          <a:xfrm>
            <a:off x="582613" y="7043738"/>
            <a:ext cx="7924800" cy="1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4" name="Chart 23"/>
          <p:cNvGraphicFramePr/>
          <p:nvPr/>
        </p:nvGraphicFramePr>
        <p:xfrm>
          <a:off x="2133600" y="3235030"/>
          <a:ext cx="464820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hlinkClick r:id="rId4" action="ppaction://hlinksldjump"/>
          </p:cNvPr>
          <p:cNvSpPr txBox="1"/>
          <p:nvPr/>
        </p:nvSpPr>
        <p:spPr>
          <a:xfrm>
            <a:off x="2895600" y="5791200"/>
            <a:ext cx="3200400" cy="3079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defRPr/>
            </a:pPr>
            <a:r>
              <a:rPr lang="en-US" sz="1400" dirty="0">
                <a:latin typeface="Trebuchet MS" pitchFamily="34" charset="0"/>
                <a:cs typeface="Arial" charset="0"/>
              </a:rPr>
              <a:t>Impact of Q12 on overall engagement</a:t>
            </a:r>
          </a:p>
        </p:txBody>
      </p:sp>
      <p:sp>
        <p:nvSpPr>
          <p:cNvPr id="30" name="Line 14"/>
          <p:cNvSpPr>
            <a:spLocks noChangeShapeType="1"/>
          </p:cNvSpPr>
          <p:nvPr/>
        </p:nvSpPr>
        <p:spPr bwMode="auto">
          <a:xfrm flipV="1">
            <a:off x="3276600" y="3692525"/>
            <a:ext cx="2514600" cy="60960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a:p>
        </p:txBody>
      </p:sp>
      <p:cxnSp>
        <p:nvCxnSpPr>
          <p:cNvPr id="32" name="Straight Connector 31"/>
          <p:cNvCxnSpPr/>
          <p:nvPr/>
        </p:nvCxnSpPr>
        <p:spPr>
          <a:xfrm>
            <a:off x="381000" y="3387725"/>
            <a:ext cx="7924800" cy="1588"/>
          </a:xfrm>
          <a:prstGeom prst="line">
            <a:avLst/>
          </a:prstGeom>
        </p:spPr>
        <p:style>
          <a:lnRef idx="1">
            <a:schemeClr val="accent5"/>
          </a:lnRef>
          <a:fillRef idx="0">
            <a:schemeClr val="accent5"/>
          </a:fillRef>
          <a:effectRef idx="0">
            <a:schemeClr val="accent5"/>
          </a:effectRef>
          <a:fontRef idx="minor">
            <a:schemeClr val="tx1"/>
          </a:fontRef>
        </p:style>
      </p:cxn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9" descr="abg manager"/>
          <p:cNvPicPr>
            <a:picLocks noChangeAspect="1" noChangeArrowheads="1"/>
          </p:cNvPicPr>
          <p:nvPr/>
        </p:nvPicPr>
        <p:blipFill>
          <a:blip r:embed="rId3"/>
          <a:srcRect/>
          <a:stretch>
            <a:fillRect/>
          </a:stretch>
        </p:blipFill>
        <p:spPr bwMode="auto">
          <a:xfrm>
            <a:off x="341313" y="3581400"/>
            <a:ext cx="3429000" cy="3063875"/>
          </a:xfrm>
          <a:prstGeom prst="rect">
            <a:avLst/>
          </a:prstGeom>
          <a:noFill/>
          <a:ln w="28575">
            <a:solidFill>
              <a:srgbClr val="808080"/>
            </a:solidFill>
            <a:miter lim="800000"/>
            <a:headEnd/>
            <a:tailEnd/>
          </a:ln>
        </p:spPr>
      </p:pic>
      <p:sp>
        <p:nvSpPr>
          <p:cNvPr id="5" name="Rectangle 7"/>
          <p:cNvSpPr>
            <a:spLocks noChangeArrowheads="1"/>
          </p:cNvSpPr>
          <p:nvPr/>
        </p:nvSpPr>
        <p:spPr bwMode="auto">
          <a:xfrm>
            <a:off x="4495800" y="3505200"/>
            <a:ext cx="3810000" cy="8302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600" b="1" dirty="0">
                <a:solidFill>
                  <a:srgbClr val="E67300"/>
                </a:solidFill>
              </a:rPr>
              <a:t>Inspiring ABG Manager</a:t>
            </a:r>
          </a:p>
          <a:p>
            <a:pPr algn="ctr">
              <a:defRPr/>
            </a:pPr>
            <a:r>
              <a:rPr lang="en-US" sz="1600" dirty="0"/>
              <a:t>Portal to help Managers in building their team effectiveness</a:t>
            </a:r>
          </a:p>
        </p:txBody>
      </p:sp>
      <p:sp>
        <p:nvSpPr>
          <p:cNvPr id="6" name="Right Arrow 5"/>
          <p:cNvSpPr/>
          <p:nvPr/>
        </p:nvSpPr>
        <p:spPr>
          <a:xfrm>
            <a:off x="1295400" y="1524000"/>
            <a:ext cx="1752600" cy="1600200"/>
          </a:xfrm>
          <a:prstGeom prst="rightArrow">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1600" b="1" dirty="0"/>
              <a:t>Organization</a:t>
            </a:r>
          </a:p>
        </p:txBody>
      </p:sp>
      <p:sp>
        <p:nvSpPr>
          <p:cNvPr id="7" name="Left Arrow 6"/>
          <p:cNvSpPr/>
          <p:nvPr/>
        </p:nvSpPr>
        <p:spPr>
          <a:xfrm>
            <a:off x="5943600" y="1600200"/>
            <a:ext cx="1905000" cy="1371600"/>
          </a:xfrm>
          <a:prstGeom prst="leftArrow">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1600" b="1" dirty="0"/>
              <a:t>Good People Managers</a:t>
            </a:r>
          </a:p>
        </p:txBody>
      </p:sp>
      <p:sp>
        <p:nvSpPr>
          <p:cNvPr id="8" name="7-Point Star 7"/>
          <p:cNvSpPr/>
          <p:nvPr/>
        </p:nvSpPr>
        <p:spPr>
          <a:xfrm>
            <a:off x="3200400" y="990600"/>
            <a:ext cx="2590800" cy="2133600"/>
          </a:xfrm>
          <a:prstGeom prst="star7">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b="1" dirty="0"/>
              <a:t>High Performing </a:t>
            </a:r>
          </a:p>
          <a:p>
            <a:pPr algn="ctr">
              <a:defRPr/>
            </a:pPr>
            <a:r>
              <a:rPr lang="en-US" b="1" dirty="0"/>
              <a:t>&amp;</a:t>
            </a:r>
          </a:p>
          <a:p>
            <a:pPr algn="ctr">
              <a:defRPr/>
            </a:pPr>
            <a:r>
              <a:rPr lang="en-US" b="1" dirty="0"/>
              <a:t>Engaged</a:t>
            </a:r>
          </a:p>
          <a:p>
            <a:pPr algn="ctr">
              <a:defRPr/>
            </a:pPr>
            <a:r>
              <a:rPr lang="en-US" b="1" dirty="0"/>
              <a:t>Team</a:t>
            </a:r>
          </a:p>
        </p:txBody>
      </p:sp>
      <p:sp>
        <p:nvSpPr>
          <p:cNvPr id="9" name="TextBox 8"/>
          <p:cNvSpPr txBox="1">
            <a:spLocks noChangeArrowheads="1"/>
          </p:cNvSpPr>
          <p:nvPr/>
        </p:nvSpPr>
        <p:spPr bwMode="auto">
          <a:xfrm>
            <a:off x="200890" y="339440"/>
            <a:ext cx="9144000" cy="584200"/>
          </a:xfrm>
          <a:prstGeom prst="rect">
            <a:avLst/>
          </a:prstGeom>
          <a:noFill/>
          <a:ln w="9525">
            <a:noFill/>
            <a:miter lim="800000"/>
            <a:headEnd/>
            <a:tailEnd/>
          </a:ln>
        </p:spPr>
        <p:txBody>
          <a:bodyPr>
            <a:spAutoFit/>
          </a:bodyPr>
          <a:lstStyle/>
          <a:p>
            <a:pPr>
              <a:defRPr/>
            </a:pPr>
            <a:r>
              <a:rPr lang="en-GB" altLang="zh-CN" sz="3200" b="1" dirty="0">
                <a:gradFill>
                  <a:gsLst>
                    <a:gs pos="100000">
                      <a:srgbClr val="005674"/>
                    </a:gs>
                    <a:gs pos="0">
                      <a:srgbClr val="0099CC"/>
                    </a:gs>
                  </a:gsLst>
                  <a:lin ang="5400000" scaled="0"/>
                </a:gradFill>
                <a:latin typeface="Futura Lt BT" pitchFamily="34" charset="0"/>
              </a:rPr>
              <a:t>Developing People Managers</a:t>
            </a:r>
          </a:p>
        </p:txBody>
      </p:sp>
      <p:sp>
        <p:nvSpPr>
          <p:cNvPr id="10" name="Oval Callout 9"/>
          <p:cNvSpPr/>
          <p:nvPr/>
        </p:nvSpPr>
        <p:spPr>
          <a:xfrm>
            <a:off x="5410200" y="5105400"/>
            <a:ext cx="3124200" cy="1143000"/>
          </a:xfrm>
          <a:prstGeom prst="wedgeEllipseCallou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dirty="0"/>
              <a:t>OHS Surveys and  Vaartalap to track team engagement</a:t>
            </a:r>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8" descr="Picture5"/>
          <p:cNvPicPr>
            <a:picLocks noChangeAspect="1" noChangeArrowheads="1"/>
          </p:cNvPicPr>
          <p:nvPr/>
        </p:nvPicPr>
        <p:blipFill>
          <a:blip r:embed="rId3"/>
          <a:srcRect/>
          <a:stretch>
            <a:fillRect/>
          </a:stretch>
        </p:blipFill>
        <p:spPr bwMode="auto">
          <a:xfrm>
            <a:off x="7131050" y="3862388"/>
            <a:ext cx="1381125" cy="838200"/>
          </a:xfrm>
          <a:prstGeom prst="rect">
            <a:avLst/>
          </a:prstGeom>
          <a:noFill/>
          <a:ln w="9525">
            <a:noFill/>
            <a:miter lim="800000"/>
            <a:headEnd/>
            <a:tailEnd/>
          </a:ln>
        </p:spPr>
      </p:pic>
      <p:pic>
        <p:nvPicPr>
          <p:cNvPr id="28" name="Picture 2"/>
          <p:cNvPicPr>
            <a:picLocks noChangeAspect="1" noChangeArrowheads="1"/>
          </p:cNvPicPr>
          <p:nvPr/>
        </p:nvPicPr>
        <p:blipFill>
          <a:blip r:embed="rId4" cstate="print"/>
          <a:srcRect/>
          <a:stretch>
            <a:fillRect/>
          </a:stretch>
        </p:blipFill>
        <p:spPr bwMode="auto">
          <a:xfrm>
            <a:off x="838200" y="1275182"/>
            <a:ext cx="1828800" cy="213009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8" name="Picture 5"/>
          <p:cNvPicPr>
            <a:picLocks noChangeAspect="1" noChangeArrowheads="1"/>
          </p:cNvPicPr>
          <p:nvPr/>
        </p:nvPicPr>
        <p:blipFill>
          <a:blip r:embed="rId5" cstate="print"/>
          <a:srcRect/>
          <a:stretch>
            <a:fillRect/>
          </a:stretch>
        </p:blipFill>
        <p:spPr bwMode="auto">
          <a:xfrm rot="21338298">
            <a:off x="6518839" y="1254476"/>
            <a:ext cx="1539270" cy="2099461"/>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pic>
        <p:nvPicPr>
          <p:cNvPr id="60421" name="Diagram 2"/>
          <p:cNvPicPr>
            <a:picLocks noChangeArrowheads="1"/>
          </p:cNvPicPr>
          <p:nvPr/>
        </p:nvPicPr>
        <p:blipFill>
          <a:blip r:embed="rId6"/>
          <a:srcRect/>
          <a:stretch>
            <a:fillRect/>
          </a:stretch>
        </p:blipFill>
        <p:spPr bwMode="auto">
          <a:xfrm>
            <a:off x="2676525" y="1541463"/>
            <a:ext cx="3862388" cy="1703387"/>
          </a:xfrm>
          <a:prstGeom prst="rect">
            <a:avLst/>
          </a:prstGeom>
          <a:noFill/>
          <a:ln w="9525">
            <a:noFill/>
            <a:miter lim="800000"/>
            <a:headEnd/>
            <a:tailEnd/>
          </a:ln>
        </p:spPr>
      </p:pic>
      <p:sp>
        <p:nvSpPr>
          <p:cNvPr id="49" name="TextBox 48"/>
          <p:cNvSpPr txBox="1"/>
          <p:nvPr/>
        </p:nvSpPr>
        <p:spPr>
          <a:xfrm>
            <a:off x="6477000" y="3870325"/>
            <a:ext cx="2209800" cy="15081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endParaRPr lang="en-US" sz="1600" dirty="0"/>
          </a:p>
          <a:p>
            <a:pPr algn="ctr">
              <a:defRPr/>
            </a:pPr>
            <a:endParaRPr lang="en-US" sz="1200" dirty="0">
              <a:solidFill>
                <a:prstClr val="black"/>
              </a:solidFill>
            </a:endParaRPr>
          </a:p>
          <a:p>
            <a:pPr algn="ctr">
              <a:defRPr/>
            </a:pPr>
            <a:endParaRPr lang="en-US" sz="1200" dirty="0">
              <a:solidFill>
                <a:prstClr val="black"/>
              </a:solidFill>
            </a:endParaRPr>
          </a:p>
          <a:p>
            <a:pPr algn="ctr">
              <a:defRPr/>
            </a:pPr>
            <a:endParaRPr lang="en-US" sz="1200" dirty="0">
              <a:solidFill>
                <a:prstClr val="black"/>
              </a:solidFill>
            </a:endParaRPr>
          </a:p>
          <a:p>
            <a:pPr algn="ctr">
              <a:defRPr/>
            </a:pPr>
            <a:endParaRPr lang="en-US" sz="1200" dirty="0">
              <a:solidFill>
                <a:prstClr val="black"/>
              </a:solidFill>
            </a:endParaRPr>
          </a:p>
          <a:p>
            <a:pPr algn="ctr">
              <a:defRPr/>
            </a:pPr>
            <a:r>
              <a:rPr lang="en-US" sz="1400" dirty="0">
                <a:solidFill>
                  <a:prstClr val="black"/>
                </a:solidFill>
                <a:latin typeface="Cambria" pitchFamily="18" charset="0"/>
              </a:rPr>
              <a:t>Redress Mechanism for Employee Concerns</a:t>
            </a:r>
          </a:p>
        </p:txBody>
      </p:sp>
      <p:pic>
        <p:nvPicPr>
          <p:cNvPr id="60423" name="Picture 8" descr="Picture5"/>
          <p:cNvPicPr>
            <a:picLocks noChangeAspect="1" noChangeArrowheads="1"/>
          </p:cNvPicPr>
          <p:nvPr/>
        </p:nvPicPr>
        <p:blipFill>
          <a:blip r:embed="rId3"/>
          <a:srcRect/>
          <a:stretch>
            <a:fillRect/>
          </a:stretch>
        </p:blipFill>
        <p:spPr bwMode="auto">
          <a:xfrm>
            <a:off x="7013575" y="3963988"/>
            <a:ext cx="1379538" cy="838200"/>
          </a:xfrm>
          <a:prstGeom prst="rect">
            <a:avLst/>
          </a:prstGeom>
          <a:noFill/>
          <a:ln w="9525">
            <a:noFill/>
            <a:miter lim="800000"/>
            <a:headEnd/>
            <a:tailEnd/>
          </a:ln>
        </p:spPr>
      </p:pic>
      <p:sp>
        <p:nvSpPr>
          <p:cNvPr id="66" name="TextBox 65"/>
          <p:cNvSpPr txBox="1"/>
          <p:nvPr/>
        </p:nvSpPr>
        <p:spPr>
          <a:xfrm>
            <a:off x="228600" y="363515"/>
            <a:ext cx="7162800" cy="523220"/>
          </a:xfrm>
          <a:prstGeom prst="rect">
            <a:avLst/>
          </a:prstGeom>
          <a:noFill/>
        </p:spPr>
        <p:txBody>
          <a:bodyPr>
            <a:spAutoFit/>
          </a:bodyPr>
          <a:lstStyle/>
          <a:p>
            <a:pPr eaLnBrk="0" hangingPunct="0">
              <a:defRPr/>
            </a:pPr>
            <a:r>
              <a:rPr lang="en-US" altLang="zh-CN" sz="2800" b="1" dirty="0">
                <a:gradFill>
                  <a:gsLst>
                    <a:gs pos="100000">
                      <a:srgbClr val="005674"/>
                    </a:gs>
                    <a:gs pos="0">
                      <a:srgbClr val="0099CC"/>
                    </a:gs>
                  </a:gsLst>
                  <a:lin ang="5400000" scaled="0"/>
                </a:gradFill>
                <a:latin typeface="Futura Lt BT" pitchFamily="34" charset="0"/>
              </a:rPr>
              <a:t>Culture of Openness and Transparency</a:t>
            </a:r>
          </a:p>
        </p:txBody>
      </p:sp>
      <p:pic>
        <p:nvPicPr>
          <p:cNvPr id="25618" name="Picture 99"/>
          <p:cNvPicPr>
            <a:picLocks noChangeAspect="1" noChangeArrowheads="1"/>
          </p:cNvPicPr>
          <p:nvPr/>
        </p:nvPicPr>
        <p:blipFill>
          <a:blip r:embed="rId7"/>
          <a:srcRect/>
          <a:stretch>
            <a:fillRect/>
          </a:stretch>
        </p:blipFill>
        <p:spPr bwMode="auto">
          <a:xfrm>
            <a:off x="3124200" y="3452813"/>
            <a:ext cx="3125788" cy="1974850"/>
          </a:xfrm>
          <a:prstGeom prst="rect">
            <a:avLst/>
          </a:prstGeom>
          <a:noFill/>
          <a:ln w="9525">
            <a:solidFill>
              <a:schemeClr val="accent6">
                <a:lumMod val="75000"/>
              </a:schemeClr>
            </a:solidFill>
            <a:miter lim="800000"/>
            <a:headEnd/>
            <a:tailEnd/>
          </a:ln>
        </p:spPr>
      </p:pic>
      <p:sp>
        <p:nvSpPr>
          <p:cNvPr id="60426" name="TextBox 33"/>
          <p:cNvSpPr txBox="1">
            <a:spLocks noChangeArrowheads="1"/>
          </p:cNvSpPr>
          <p:nvPr/>
        </p:nvSpPr>
        <p:spPr bwMode="auto">
          <a:xfrm>
            <a:off x="3505200" y="1274763"/>
            <a:ext cx="2041525" cy="523875"/>
          </a:xfrm>
          <a:prstGeom prst="rect">
            <a:avLst/>
          </a:prstGeom>
          <a:noFill/>
          <a:ln w="9525">
            <a:noFill/>
            <a:miter lim="800000"/>
            <a:headEnd/>
            <a:tailEnd/>
          </a:ln>
        </p:spPr>
        <p:txBody>
          <a:bodyPr wrap="none">
            <a:spAutoFit/>
          </a:bodyPr>
          <a:lstStyle/>
          <a:p>
            <a:r>
              <a:rPr lang="en-US" sz="1400" b="1">
                <a:latin typeface="Cambria" pitchFamily="18" charset="0"/>
              </a:rPr>
              <a:t>Strategy Meets at !DEA</a:t>
            </a:r>
          </a:p>
          <a:p>
            <a:endParaRPr lang="en-US" sz="1400">
              <a:latin typeface="Cambria" pitchFamily="18" charset="0"/>
            </a:endParaRPr>
          </a:p>
        </p:txBody>
      </p:sp>
      <p:sp>
        <p:nvSpPr>
          <p:cNvPr id="15" name="TextBox 14"/>
          <p:cNvSpPr txBox="1"/>
          <p:nvPr/>
        </p:nvSpPr>
        <p:spPr>
          <a:xfrm>
            <a:off x="228600" y="3838575"/>
            <a:ext cx="2286000" cy="15398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endParaRPr lang="en-US" sz="1600" dirty="0"/>
          </a:p>
          <a:p>
            <a:pPr algn="ctr">
              <a:defRPr/>
            </a:pPr>
            <a:endParaRPr lang="en-US" sz="800" dirty="0"/>
          </a:p>
          <a:p>
            <a:pPr algn="ctr">
              <a:defRPr/>
            </a:pPr>
            <a:endParaRPr lang="en-US" sz="1400" dirty="0">
              <a:latin typeface="Cambria" pitchFamily="18" charset="0"/>
            </a:endParaRPr>
          </a:p>
          <a:p>
            <a:pPr algn="ctr">
              <a:defRPr/>
            </a:pPr>
            <a:r>
              <a:rPr lang="en-US" sz="1400" dirty="0">
                <a:latin typeface="Cambria" pitchFamily="18" charset="0"/>
              </a:rPr>
              <a:t>Address by the MD to all employees on business performance, insights and way forward</a:t>
            </a:r>
            <a:r>
              <a:rPr lang="en-US" sz="1200" dirty="0"/>
              <a:t>.</a:t>
            </a:r>
          </a:p>
        </p:txBody>
      </p:sp>
      <p:pic>
        <p:nvPicPr>
          <p:cNvPr id="16" name="Picture 9" descr="http://intranet/pics/Samvaad_logonew.jpg">
            <a:hlinkClick r:id="rId8"/>
          </p:cNvPr>
          <p:cNvPicPr>
            <a:picLocks noChangeAspect="1" noChangeArrowheads="1"/>
          </p:cNvPicPr>
          <p:nvPr/>
        </p:nvPicPr>
        <p:blipFill>
          <a:blip r:embed="rId9" cstate="print"/>
          <a:srcRect/>
          <a:stretch>
            <a:fillRect/>
          </a:stretch>
        </p:blipFill>
        <p:spPr bwMode="auto">
          <a:xfrm>
            <a:off x="475344" y="3958770"/>
            <a:ext cx="1829232" cy="388260"/>
          </a:xfrm>
          <a:prstGeom prst="roundRect">
            <a:avLst>
              <a:gd name="adj" fmla="val 17798"/>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srcRect l="14455" t="13284" r="11548" b="17198"/>
          <a:stretch>
            <a:fillRect/>
          </a:stretch>
        </p:blipFill>
        <p:spPr bwMode="auto">
          <a:xfrm>
            <a:off x="838200" y="995363"/>
            <a:ext cx="8305800" cy="5862637"/>
          </a:xfrm>
          <a:prstGeom prst="rect">
            <a:avLst/>
          </a:prstGeom>
          <a:noFill/>
          <a:ln w="9525">
            <a:noFill/>
            <a:miter lim="800000"/>
            <a:headEnd/>
            <a:tailEnd/>
          </a:ln>
        </p:spPr>
      </p:pic>
      <p:sp>
        <p:nvSpPr>
          <p:cNvPr id="4" name="Rectangle 3"/>
          <p:cNvSpPr/>
          <p:nvPr/>
        </p:nvSpPr>
        <p:spPr>
          <a:xfrm>
            <a:off x="2057400" y="1143000"/>
            <a:ext cx="6705600" cy="21336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61444" name="TextBox 5"/>
          <p:cNvSpPr txBox="1">
            <a:spLocks noChangeArrowheads="1"/>
          </p:cNvSpPr>
          <p:nvPr/>
        </p:nvSpPr>
        <p:spPr bwMode="auto">
          <a:xfrm>
            <a:off x="2274888" y="1404938"/>
            <a:ext cx="2971800" cy="1508125"/>
          </a:xfrm>
          <a:prstGeom prst="rect">
            <a:avLst/>
          </a:prstGeom>
          <a:noFill/>
          <a:ln w="9525">
            <a:noFill/>
            <a:miter lim="800000"/>
            <a:headEnd/>
            <a:tailEnd/>
          </a:ln>
        </p:spPr>
        <p:txBody>
          <a:bodyPr>
            <a:spAutoFit/>
          </a:bodyPr>
          <a:lstStyle/>
          <a:p>
            <a:pPr>
              <a:buFont typeface="Arial" pitchFamily="34" charset="0"/>
              <a:buChar char="•"/>
            </a:pPr>
            <a:endParaRPr lang="en-US" sz="1400"/>
          </a:p>
          <a:p>
            <a:pPr>
              <a:buFont typeface="Arial" pitchFamily="34" charset="0"/>
              <a:buChar char="•"/>
            </a:pPr>
            <a:r>
              <a:rPr lang="en-US" sz="1300">
                <a:latin typeface="Cambria" pitchFamily="18" charset="0"/>
              </a:rPr>
              <a:t> Extensive training conducted on using the Performance Highway</a:t>
            </a:r>
          </a:p>
          <a:p>
            <a:pPr>
              <a:buFont typeface="Arial" pitchFamily="34" charset="0"/>
              <a:buChar char="•"/>
            </a:pPr>
            <a:endParaRPr lang="en-US" sz="1300">
              <a:latin typeface="Cambria" pitchFamily="18" charset="0"/>
            </a:endParaRPr>
          </a:p>
          <a:p>
            <a:pPr>
              <a:buFont typeface="Arial" pitchFamily="34" charset="0"/>
              <a:buChar char="•"/>
            </a:pPr>
            <a:r>
              <a:rPr lang="en-US" sz="1300">
                <a:latin typeface="Cambria" pitchFamily="18" charset="0"/>
              </a:rPr>
              <a:t> Templates of Goal Framework developed to support in writing of SMART goals</a:t>
            </a:r>
          </a:p>
        </p:txBody>
      </p:sp>
      <p:sp>
        <p:nvSpPr>
          <p:cNvPr id="61445" name="TextBox 6"/>
          <p:cNvSpPr txBox="1">
            <a:spLocks noChangeArrowheads="1"/>
          </p:cNvSpPr>
          <p:nvPr/>
        </p:nvSpPr>
        <p:spPr bwMode="auto">
          <a:xfrm>
            <a:off x="5791200" y="1676400"/>
            <a:ext cx="2819400" cy="1092200"/>
          </a:xfrm>
          <a:prstGeom prst="rect">
            <a:avLst/>
          </a:prstGeom>
          <a:noFill/>
          <a:ln w="9525">
            <a:noFill/>
            <a:miter lim="800000"/>
            <a:headEnd/>
            <a:tailEnd/>
          </a:ln>
        </p:spPr>
        <p:txBody>
          <a:bodyPr>
            <a:spAutoFit/>
          </a:bodyPr>
          <a:lstStyle/>
          <a:p>
            <a:pPr>
              <a:buFont typeface="Arial" pitchFamily="34" charset="0"/>
              <a:buChar char="•"/>
            </a:pPr>
            <a:r>
              <a:rPr lang="en-US" sz="1300">
                <a:latin typeface="Cambria" pitchFamily="18" charset="0"/>
              </a:rPr>
              <a:t> More than 90% of the Goals set had defined performance measures</a:t>
            </a:r>
          </a:p>
          <a:p>
            <a:pPr>
              <a:buFont typeface="Arial" pitchFamily="34" charset="0"/>
              <a:buChar char="•"/>
            </a:pPr>
            <a:endParaRPr lang="en-US" sz="1300">
              <a:latin typeface="Cambria" pitchFamily="18" charset="0"/>
            </a:endParaRPr>
          </a:p>
          <a:p>
            <a:pPr>
              <a:buFont typeface="Arial" pitchFamily="34" charset="0"/>
              <a:buChar char="•"/>
            </a:pPr>
            <a:r>
              <a:rPr lang="en-US" sz="1300">
                <a:latin typeface="Cambria" pitchFamily="18" charset="0"/>
              </a:rPr>
              <a:t> Standardization of Goal Framework with top down goal low</a:t>
            </a:r>
          </a:p>
        </p:txBody>
      </p:sp>
      <p:cxnSp>
        <p:nvCxnSpPr>
          <p:cNvPr id="9" name="Straight Connector 8"/>
          <p:cNvCxnSpPr/>
          <p:nvPr/>
        </p:nvCxnSpPr>
        <p:spPr>
          <a:xfrm rot="5400000">
            <a:off x="4352925" y="2319338"/>
            <a:ext cx="23241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Left-Right Arrow 9"/>
          <p:cNvSpPr/>
          <p:nvPr/>
        </p:nvSpPr>
        <p:spPr>
          <a:xfrm>
            <a:off x="5181600" y="2057400"/>
            <a:ext cx="609600"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p:nvPr/>
        </p:nvSpPr>
        <p:spPr>
          <a:xfrm>
            <a:off x="2819400" y="1143000"/>
            <a:ext cx="1692275"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dirty="0"/>
              <a:t>Implementation</a:t>
            </a:r>
          </a:p>
        </p:txBody>
      </p:sp>
      <p:sp>
        <p:nvSpPr>
          <p:cNvPr id="12" name="TextBox 11"/>
          <p:cNvSpPr txBox="1"/>
          <p:nvPr/>
        </p:nvSpPr>
        <p:spPr>
          <a:xfrm>
            <a:off x="6553200" y="1146175"/>
            <a:ext cx="877888"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en-US" dirty="0"/>
              <a:t>Impact</a:t>
            </a:r>
          </a:p>
        </p:txBody>
      </p:sp>
      <p:sp>
        <p:nvSpPr>
          <p:cNvPr id="18" name="Rectangle 17"/>
          <p:cNvSpPr/>
          <p:nvPr/>
        </p:nvSpPr>
        <p:spPr>
          <a:xfrm>
            <a:off x="304800" y="5824538"/>
            <a:ext cx="86106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21" name="Title 1"/>
          <p:cNvSpPr txBox="1">
            <a:spLocks/>
          </p:cNvSpPr>
          <p:nvPr/>
        </p:nvSpPr>
        <p:spPr bwMode="auto">
          <a:xfrm>
            <a:off x="228600" y="228600"/>
            <a:ext cx="8229600" cy="685800"/>
          </a:xfrm>
          <a:prstGeom prst="rect">
            <a:avLst/>
          </a:prstGeom>
          <a:noFill/>
          <a:ln w="9525">
            <a:noFill/>
            <a:miter lim="800000"/>
            <a:headEnd/>
            <a:tailEnd/>
          </a:ln>
        </p:spPr>
        <p:txBody>
          <a:bodyPr/>
          <a:lstStyle/>
          <a:p>
            <a:pPr eaLnBrk="0" hangingPunct="0">
              <a:defRPr/>
            </a:pPr>
            <a:r>
              <a:rPr lang="en-US" altLang="zh-CN" sz="2800" b="1" dirty="0">
                <a:gradFill>
                  <a:gsLst>
                    <a:gs pos="100000">
                      <a:srgbClr val="005674"/>
                    </a:gs>
                    <a:gs pos="0">
                      <a:srgbClr val="0099CC"/>
                    </a:gs>
                  </a:gsLst>
                  <a:lin ang="5400000" scaled="0"/>
                </a:gradFill>
                <a:latin typeface="Futura Lt BT" pitchFamily="34" charset="0"/>
              </a:rPr>
              <a:t>Creating a High-performance culture</a:t>
            </a:r>
          </a:p>
        </p:txBody>
      </p:sp>
      <p:sp>
        <p:nvSpPr>
          <p:cNvPr id="16" name="Rectangle 15"/>
          <p:cNvSpPr/>
          <p:nvPr/>
        </p:nvSpPr>
        <p:spPr>
          <a:xfrm>
            <a:off x="1354138" y="1143000"/>
            <a:ext cx="685800" cy="281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a:hlinkClick r:id="rId4" action="ppaction://hlinksldjump"/>
          </p:cNvPr>
          <p:cNvSpPr/>
          <p:nvPr/>
        </p:nvSpPr>
        <p:spPr>
          <a:xfrm>
            <a:off x="0" y="115168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Trust based leadership</a:t>
            </a:r>
          </a:p>
        </p:txBody>
      </p:sp>
      <p:sp>
        <p:nvSpPr>
          <p:cNvPr id="19" name="Rectangle 18">
            <a:hlinkClick r:id="rId4" action="ppaction://hlinksldjump"/>
          </p:cNvPr>
          <p:cNvSpPr/>
          <p:nvPr/>
        </p:nvSpPr>
        <p:spPr>
          <a:xfrm>
            <a:off x="0" y="179251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Connect with the last mile</a:t>
            </a:r>
          </a:p>
        </p:txBody>
      </p:sp>
      <p:sp>
        <p:nvSpPr>
          <p:cNvPr id="21" name="Rectangle 20">
            <a:hlinkClick r:id="rId4" action="ppaction://hlinksldjump"/>
          </p:cNvPr>
          <p:cNvSpPr/>
          <p:nvPr/>
        </p:nvSpPr>
        <p:spPr>
          <a:xfrm>
            <a:off x="0" y="241835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Engage &amp; Express</a:t>
            </a:r>
          </a:p>
        </p:txBody>
      </p:sp>
      <p:sp>
        <p:nvSpPr>
          <p:cNvPr id="22" name="Rectangle 21">
            <a:hlinkClick r:id="rId4" action="ppaction://hlinksldjump"/>
          </p:cNvPr>
          <p:cNvSpPr/>
          <p:nvPr/>
        </p:nvSpPr>
        <p:spPr>
          <a:xfrm>
            <a:off x="20320" y="365878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Developing capability</a:t>
            </a:r>
          </a:p>
        </p:txBody>
      </p:sp>
      <p:sp>
        <p:nvSpPr>
          <p:cNvPr id="23" name="Rectangle 22">
            <a:hlinkClick r:id="rId4" action="ppaction://hlinksldjump"/>
          </p:cNvPr>
          <p:cNvSpPr/>
          <p:nvPr/>
        </p:nvSpPr>
        <p:spPr>
          <a:xfrm>
            <a:off x="15240" y="428412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Enriching Life</a:t>
            </a:r>
          </a:p>
        </p:txBody>
      </p:sp>
      <p:sp>
        <p:nvSpPr>
          <p:cNvPr id="24" name="Rectangle 23">
            <a:hlinkClick r:id="rId4" action="ppaction://hlinksldjump"/>
          </p:cNvPr>
          <p:cNvSpPr/>
          <p:nvPr/>
        </p:nvSpPr>
        <p:spPr>
          <a:xfrm>
            <a:off x="15240" y="496992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Becoming a good Social citizen</a:t>
            </a:r>
          </a:p>
        </p:txBody>
      </p:sp>
      <p:sp>
        <p:nvSpPr>
          <p:cNvPr id="25" name="Rectangle 24">
            <a:hlinkClick r:id="rId4" action="ppaction://hlinksldjump"/>
          </p:cNvPr>
          <p:cNvSpPr/>
          <p:nvPr/>
        </p:nvSpPr>
        <p:spPr>
          <a:xfrm>
            <a:off x="0" y="3044198"/>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Inspiring excellence</a:t>
            </a:r>
          </a:p>
        </p:txBody>
      </p:sp>
      <p:pic>
        <p:nvPicPr>
          <p:cNvPr id="61474" name="Picture 10" descr="Final approved LOGO.jpg"/>
          <p:cNvPicPr>
            <a:picLocks noChangeAspect="1"/>
          </p:cNvPicPr>
          <p:nvPr/>
        </p:nvPicPr>
        <p:blipFill>
          <a:blip r:embed="rId5"/>
          <a:srcRect/>
          <a:stretch>
            <a:fillRect/>
          </a:stretch>
        </p:blipFill>
        <p:spPr bwMode="auto">
          <a:xfrm>
            <a:off x="3810000" y="3776663"/>
            <a:ext cx="2674938" cy="381000"/>
          </a:xfrm>
          <a:prstGeom prst="rect">
            <a:avLst/>
          </a:prstGeom>
          <a:noFill/>
          <a:ln w="9525">
            <a:noFill/>
            <a:miter lim="800000"/>
            <a:headEnd/>
            <a:tailEnd/>
          </a:ln>
        </p:spPr>
      </p:pic>
      <p:sp>
        <p:nvSpPr>
          <p:cNvPr id="27" name="Rectangle 26"/>
          <p:cNvSpPr/>
          <p:nvPr/>
        </p:nvSpPr>
        <p:spPr>
          <a:xfrm>
            <a:off x="1524000" y="3305175"/>
            <a:ext cx="7620000"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1143000" y="3324225"/>
            <a:ext cx="2971800" cy="40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1066800" y="838200"/>
            <a:ext cx="762000" cy="259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381000" y="5562600"/>
            <a:ext cx="533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1066800" y="3429000"/>
            <a:ext cx="2743200"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6629400" y="5410200"/>
            <a:ext cx="2286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txBox="1">
            <a:spLocks/>
          </p:cNvSpPr>
          <p:nvPr/>
        </p:nvSpPr>
        <p:spPr bwMode="auto">
          <a:xfrm>
            <a:off x="181428" y="337458"/>
            <a:ext cx="8229600" cy="685800"/>
          </a:xfrm>
          <a:prstGeom prst="rect">
            <a:avLst/>
          </a:prstGeom>
          <a:noFill/>
          <a:ln w="9525">
            <a:noFill/>
            <a:miter lim="800000"/>
            <a:headEnd/>
            <a:tailEnd/>
          </a:ln>
        </p:spPr>
        <p:txBody>
          <a:bodyPr/>
          <a:lstStyle/>
          <a:p>
            <a:pPr eaLnBrk="0" hangingPunct="0">
              <a:defRPr/>
            </a:pPr>
            <a:r>
              <a:rPr lang="en-US" altLang="zh-CN" sz="2800" b="1" dirty="0">
                <a:gradFill>
                  <a:gsLst>
                    <a:gs pos="100000">
                      <a:srgbClr val="005674"/>
                    </a:gs>
                    <a:gs pos="0">
                      <a:srgbClr val="0099CC"/>
                    </a:gs>
                  </a:gsLst>
                  <a:lin ang="5400000" scaled="0"/>
                </a:gradFill>
                <a:latin typeface="Futura Lt BT" pitchFamily="34" charset="0"/>
              </a:rPr>
              <a:t>Inspiring Excellence</a:t>
            </a:r>
          </a:p>
        </p:txBody>
      </p:sp>
      <p:sp>
        <p:nvSpPr>
          <p:cNvPr id="62468" name="Rectangle 17"/>
          <p:cNvSpPr>
            <a:spLocks noChangeArrowheads="1"/>
          </p:cNvSpPr>
          <p:nvPr/>
        </p:nvSpPr>
        <p:spPr bwMode="auto">
          <a:xfrm>
            <a:off x="2425700" y="963613"/>
            <a:ext cx="1828800" cy="215900"/>
          </a:xfrm>
          <a:prstGeom prst="rect">
            <a:avLst/>
          </a:prstGeom>
          <a:noFill/>
          <a:ln w="9525">
            <a:noFill/>
            <a:miter lim="800000"/>
            <a:headEnd/>
            <a:tailEnd/>
          </a:ln>
        </p:spPr>
        <p:txBody>
          <a:bodyPr lIns="3810" tIns="0" rIns="3810" bIns="0" anchor="b">
            <a:spAutoFit/>
          </a:bodyPr>
          <a:lstStyle/>
          <a:p>
            <a:pPr defTabSz="895350">
              <a:buSzPct val="120000"/>
            </a:pPr>
            <a:r>
              <a:rPr lang="en-US" altLang="ko-KR" sz="1400" b="1">
                <a:latin typeface="Cambria" pitchFamily="18" charset="0"/>
                <a:ea typeface="Gulim"/>
                <a:cs typeface="Gulim"/>
              </a:rPr>
              <a:t>Aditya Birla Awards</a:t>
            </a:r>
          </a:p>
        </p:txBody>
      </p:sp>
      <p:sp>
        <p:nvSpPr>
          <p:cNvPr id="62469" name="Line 18"/>
          <p:cNvSpPr>
            <a:spLocks noChangeShapeType="1"/>
          </p:cNvSpPr>
          <p:nvPr/>
        </p:nvSpPr>
        <p:spPr bwMode="auto">
          <a:xfrm>
            <a:off x="2260600" y="1770063"/>
            <a:ext cx="2276475" cy="0"/>
          </a:xfrm>
          <a:prstGeom prst="line">
            <a:avLst/>
          </a:prstGeom>
          <a:noFill/>
          <a:ln w="9525">
            <a:solidFill>
              <a:schemeClr val="tx1"/>
            </a:solidFill>
            <a:round/>
            <a:headEnd/>
            <a:tailEnd/>
          </a:ln>
        </p:spPr>
        <p:txBody>
          <a:bodyPr wrap="none" anchor="ctr"/>
          <a:lstStyle/>
          <a:p>
            <a:endParaRPr lang="en-US"/>
          </a:p>
        </p:txBody>
      </p:sp>
      <p:sp>
        <p:nvSpPr>
          <p:cNvPr id="62470" name="Line 22"/>
          <p:cNvSpPr>
            <a:spLocks noChangeShapeType="1"/>
          </p:cNvSpPr>
          <p:nvPr/>
        </p:nvSpPr>
        <p:spPr bwMode="auto">
          <a:xfrm>
            <a:off x="4683125" y="1770063"/>
            <a:ext cx="2279650" cy="0"/>
          </a:xfrm>
          <a:prstGeom prst="line">
            <a:avLst/>
          </a:prstGeom>
          <a:noFill/>
          <a:ln w="9525">
            <a:solidFill>
              <a:schemeClr val="tx1"/>
            </a:solidFill>
            <a:round/>
            <a:headEnd/>
            <a:tailEnd/>
          </a:ln>
        </p:spPr>
        <p:txBody>
          <a:bodyPr wrap="none" anchor="ctr"/>
          <a:lstStyle/>
          <a:p>
            <a:endParaRPr lang="en-US"/>
          </a:p>
        </p:txBody>
      </p:sp>
      <p:sp>
        <p:nvSpPr>
          <p:cNvPr id="62471" name="Rectangle 19"/>
          <p:cNvSpPr>
            <a:spLocks noChangeArrowheads="1"/>
          </p:cNvSpPr>
          <p:nvPr/>
        </p:nvSpPr>
        <p:spPr bwMode="auto">
          <a:xfrm>
            <a:off x="2260600" y="2022475"/>
            <a:ext cx="2374900" cy="1093788"/>
          </a:xfrm>
          <a:prstGeom prst="rect">
            <a:avLst/>
          </a:prstGeom>
          <a:noFill/>
          <a:ln w="9525">
            <a:noFill/>
            <a:miter lim="800000"/>
            <a:headEnd/>
            <a:tailEnd/>
          </a:ln>
        </p:spPr>
        <p:txBody>
          <a:bodyPr lIns="3810" tIns="0" rIns="3810" bIns="0">
            <a:spAutoFit/>
          </a:bodyPr>
          <a:lstStyle/>
          <a:p>
            <a:pPr>
              <a:spcBef>
                <a:spcPts val="300"/>
              </a:spcBef>
              <a:spcAft>
                <a:spcPts val="300"/>
              </a:spcAft>
              <a:buFont typeface="Arial" pitchFamily="34" charset="0"/>
              <a:buChar char="•"/>
            </a:pPr>
            <a:r>
              <a:rPr lang="en-US" sz="1200">
                <a:latin typeface="Cambria" pitchFamily="18" charset="0"/>
              </a:rPr>
              <a:t> </a:t>
            </a:r>
            <a:r>
              <a:rPr lang="en-US" sz="1400">
                <a:latin typeface="Cambria" pitchFamily="18" charset="0"/>
              </a:rPr>
              <a:t>Outstanding Leaders</a:t>
            </a:r>
          </a:p>
          <a:p>
            <a:pPr>
              <a:spcBef>
                <a:spcPts val="300"/>
              </a:spcBef>
              <a:spcAft>
                <a:spcPts val="300"/>
              </a:spcAft>
              <a:buFont typeface="Arial" pitchFamily="34" charset="0"/>
              <a:buChar char="•"/>
            </a:pPr>
            <a:r>
              <a:rPr lang="en-US" sz="1400">
                <a:latin typeface="Cambria" pitchFamily="18" charset="0"/>
              </a:rPr>
              <a:t> Distinguished Achievers</a:t>
            </a:r>
          </a:p>
          <a:p>
            <a:pPr>
              <a:spcBef>
                <a:spcPts val="300"/>
              </a:spcBef>
              <a:spcAft>
                <a:spcPts val="300"/>
              </a:spcAft>
              <a:buFont typeface="Arial" pitchFamily="34" charset="0"/>
              <a:buChar char="•"/>
            </a:pPr>
            <a:r>
              <a:rPr lang="en-US" altLang="ko-KR" sz="1400">
                <a:latin typeface="Cambria" pitchFamily="18" charset="0"/>
                <a:ea typeface="Gulim"/>
                <a:cs typeface="Gulim"/>
              </a:rPr>
              <a:t> Exceptional Contributors</a:t>
            </a:r>
          </a:p>
          <a:p>
            <a:pPr>
              <a:spcBef>
                <a:spcPts val="300"/>
              </a:spcBef>
              <a:spcAft>
                <a:spcPts val="300"/>
              </a:spcAft>
              <a:buFont typeface="Arial" pitchFamily="34" charset="0"/>
              <a:buChar char="•"/>
            </a:pPr>
            <a:r>
              <a:rPr lang="en-US" altLang="ko-KR" sz="1400">
                <a:latin typeface="Cambria" pitchFamily="18" charset="0"/>
                <a:ea typeface="Gulim"/>
                <a:cs typeface="Gulim"/>
              </a:rPr>
              <a:t> Young Professionals</a:t>
            </a:r>
          </a:p>
        </p:txBody>
      </p:sp>
      <p:sp>
        <p:nvSpPr>
          <p:cNvPr id="17" name="Rectangle 30"/>
          <p:cNvSpPr>
            <a:spLocks noChangeArrowheads="1"/>
          </p:cNvSpPr>
          <p:nvPr>
            <p:custDataLst>
              <p:tags r:id="rId1"/>
            </p:custDataLst>
          </p:nvPr>
        </p:nvSpPr>
        <p:spPr bwMode="blackWhite">
          <a:xfrm>
            <a:off x="228600" y="1965325"/>
            <a:ext cx="1516063" cy="10779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latin typeface="Cambria" pitchFamily="18" charset="0"/>
            </a:endParaRPr>
          </a:p>
        </p:txBody>
      </p:sp>
      <p:sp>
        <p:nvSpPr>
          <p:cNvPr id="19" name="AutoShape 41"/>
          <p:cNvSpPr>
            <a:spLocks noChangeArrowheads="1"/>
          </p:cNvSpPr>
          <p:nvPr/>
        </p:nvSpPr>
        <p:spPr bwMode="auto">
          <a:xfrm rot="5400000">
            <a:off x="1539876" y="2372856"/>
            <a:ext cx="965200" cy="263525"/>
          </a:xfrm>
          <a:prstGeom prst="triangle">
            <a:avLst>
              <a:gd name="adj" fmla="val 50000"/>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en-US">
              <a:latin typeface="Cambria" pitchFamily="18" charset="0"/>
            </a:endParaRPr>
          </a:p>
        </p:txBody>
      </p:sp>
      <p:sp>
        <p:nvSpPr>
          <p:cNvPr id="25" name="AutoShape 49"/>
          <p:cNvSpPr>
            <a:spLocks noChangeArrowheads="1"/>
          </p:cNvSpPr>
          <p:nvPr/>
        </p:nvSpPr>
        <p:spPr bwMode="auto">
          <a:xfrm rot="5400000">
            <a:off x="1539876" y="3993465"/>
            <a:ext cx="965200" cy="263525"/>
          </a:xfrm>
          <a:prstGeom prst="triangle">
            <a:avLst>
              <a:gd name="adj" fmla="val 50000"/>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en-US">
              <a:latin typeface="Cambria" pitchFamily="18" charset="0"/>
            </a:endParaRPr>
          </a:p>
        </p:txBody>
      </p:sp>
      <p:sp>
        <p:nvSpPr>
          <p:cNvPr id="31" name="AutoShape 56"/>
          <p:cNvSpPr>
            <a:spLocks noChangeArrowheads="1"/>
          </p:cNvSpPr>
          <p:nvPr/>
        </p:nvSpPr>
        <p:spPr bwMode="auto">
          <a:xfrm rot="5400000">
            <a:off x="1539876" y="5439906"/>
            <a:ext cx="965200" cy="263525"/>
          </a:xfrm>
          <a:prstGeom prst="triangle">
            <a:avLst>
              <a:gd name="adj" fmla="val 50000"/>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en-US">
              <a:latin typeface="Cambria" pitchFamily="18" charset="0"/>
            </a:endParaRPr>
          </a:p>
        </p:txBody>
      </p:sp>
      <p:sp>
        <p:nvSpPr>
          <p:cNvPr id="62482" name="TextBox 36"/>
          <p:cNvSpPr txBox="1">
            <a:spLocks noChangeArrowheads="1"/>
          </p:cNvSpPr>
          <p:nvPr/>
        </p:nvSpPr>
        <p:spPr bwMode="auto">
          <a:xfrm>
            <a:off x="292100" y="2324100"/>
            <a:ext cx="1219200" cy="369888"/>
          </a:xfrm>
          <a:prstGeom prst="rect">
            <a:avLst/>
          </a:prstGeom>
          <a:noFill/>
          <a:ln w="9525">
            <a:noFill/>
            <a:miter lim="800000"/>
            <a:headEnd/>
            <a:tailEnd/>
          </a:ln>
        </p:spPr>
        <p:txBody>
          <a:bodyPr>
            <a:spAutoFit/>
          </a:bodyPr>
          <a:lstStyle/>
          <a:p>
            <a:r>
              <a:rPr lang="en-US">
                <a:latin typeface="Cambria" pitchFamily="18" charset="0"/>
              </a:rPr>
              <a:t>Individual</a:t>
            </a:r>
          </a:p>
        </p:txBody>
      </p:sp>
      <p:sp>
        <p:nvSpPr>
          <p:cNvPr id="38" name="Rectangle 30"/>
          <p:cNvSpPr>
            <a:spLocks noChangeArrowheads="1"/>
          </p:cNvSpPr>
          <p:nvPr>
            <p:custDataLst>
              <p:tags r:id="rId2"/>
            </p:custDataLst>
          </p:nvPr>
        </p:nvSpPr>
        <p:spPr bwMode="blackWhite">
          <a:xfrm>
            <a:off x="215900" y="3532188"/>
            <a:ext cx="1516063" cy="107791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latin typeface="Cambria" pitchFamily="18" charset="0"/>
            </a:endParaRPr>
          </a:p>
        </p:txBody>
      </p:sp>
      <p:sp>
        <p:nvSpPr>
          <p:cNvPr id="62484" name="TextBox 38"/>
          <p:cNvSpPr txBox="1">
            <a:spLocks noChangeArrowheads="1"/>
          </p:cNvSpPr>
          <p:nvPr/>
        </p:nvSpPr>
        <p:spPr bwMode="auto">
          <a:xfrm>
            <a:off x="279400" y="3805238"/>
            <a:ext cx="1219200" cy="646112"/>
          </a:xfrm>
          <a:prstGeom prst="rect">
            <a:avLst/>
          </a:prstGeom>
          <a:noFill/>
          <a:ln w="9525">
            <a:noFill/>
            <a:miter lim="800000"/>
            <a:headEnd/>
            <a:tailEnd/>
          </a:ln>
        </p:spPr>
        <p:txBody>
          <a:bodyPr>
            <a:spAutoFit/>
          </a:bodyPr>
          <a:lstStyle/>
          <a:p>
            <a:r>
              <a:rPr lang="en-US">
                <a:latin typeface="Cambria" pitchFamily="18" charset="0"/>
              </a:rPr>
              <a:t>Function/</a:t>
            </a:r>
          </a:p>
          <a:p>
            <a:r>
              <a:rPr lang="en-US">
                <a:latin typeface="Cambria" pitchFamily="18" charset="0"/>
              </a:rPr>
              <a:t>Business</a:t>
            </a:r>
          </a:p>
        </p:txBody>
      </p:sp>
      <p:sp>
        <p:nvSpPr>
          <p:cNvPr id="40" name="Rectangle 30"/>
          <p:cNvSpPr>
            <a:spLocks noChangeArrowheads="1"/>
          </p:cNvSpPr>
          <p:nvPr>
            <p:custDataLst>
              <p:tags r:id="rId3"/>
            </p:custDataLst>
          </p:nvPr>
        </p:nvSpPr>
        <p:spPr bwMode="blackWhite">
          <a:xfrm>
            <a:off x="215900" y="5067300"/>
            <a:ext cx="1516063" cy="10779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latin typeface="Cambria" pitchFamily="18" charset="0"/>
            </a:endParaRPr>
          </a:p>
        </p:txBody>
      </p:sp>
      <p:sp>
        <p:nvSpPr>
          <p:cNvPr id="62486" name="TextBox 40"/>
          <p:cNvSpPr txBox="1">
            <a:spLocks noChangeArrowheads="1"/>
          </p:cNvSpPr>
          <p:nvPr/>
        </p:nvSpPr>
        <p:spPr bwMode="auto">
          <a:xfrm>
            <a:off x="255588" y="5430838"/>
            <a:ext cx="1557337" cy="369887"/>
          </a:xfrm>
          <a:prstGeom prst="rect">
            <a:avLst/>
          </a:prstGeom>
          <a:noFill/>
          <a:ln w="9525">
            <a:noFill/>
            <a:miter lim="800000"/>
            <a:headEnd/>
            <a:tailEnd/>
          </a:ln>
        </p:spPr>
        <p:txBody>
          <a:bodyPr>
            <a:spAutoFit/>
          </a:bodyPr>
          <a:lstStyle/>
          <a:p>
            <a:r>
              <a:rPr lang="en-US">
                <a:latin typeface="Cambria" pitchFamily="18" charset="0"/>
              </a:rPr>
              <a:t>Others</a:t>
            </a:r>
          </a:p>
        </p:txBody>
      </p:sp>
      <p:pic>
        <p:nvPicPr>
          <p:cNvPr id="62487" name="Picture 13" descr="Z:\Rewards_benefits\BEI 2010\Aditya Birla Awards.jpg"/>
          <p:cNvPicPr>
            <a:picLocks noChangeAspect="1" noChangeArrowheads="1"/>
          </p:cNvPicPr>
          <p:nvPr/>
        </p:nvPicPr>
        <p:blipFill>
          <a:blip r:embed="rId9"/>
          <a:srcRect/>
          <a:stretch>
            <a:fillRect/>
          </a:stretch>
        </p:blipFill>
        <p:spPr bwMode="auto">
          <a:xfrm>
            <a:off x="3046413" y="1231900"/>
            <a:ext cx="400050" cy="722313"/>
          </a:xfrm>
          <a:prstGeom prst="rect">
            <a:avLst/>
          </a:prstGeom>
          <a:noFill/>
          <a:ln w="9525">
            <a:noFill/>
            <a:miter lim="800000"/>
            <a:headEnd/>
            <a:tailEnd/>
          </a:ln>
        </p:spPr>
      </p:pic>
      <p:sp>
        <p:nvSpPr>
          <p:cNvPr id="62488" name="Rectangle 17"/>
          <p:cNvSpPr>
            <a:spLocks noChangeArrowheads="1"/>
          </p:cNvSpPr>
          <p:nvPr/>
        </p:nvSpPr>
        <p:spPr bwMode="auto">
          <a:xfrm>
            <a:off x="5194300" y="936625"/>
            <a:ext cx="1371600" cy="215900"/>
          </a:xfrm>
          <a:prstGeom prst="rect">
            <a:avLst/>
          </a:prstGeom>
          <a:noFill/>
          <a:ln w="9525">
            <a:noFill/>
            <a:miter lim="800000"/>
            <a:headEnd/>
            <a:tailEnd/>
          </a:ln>
        </p:spPr>
        <p:txBody>
          <a:bodyPr lIns="3810" tIns="0" rIns="3810" bIns="0" anchor="b">
            <a:spAutoFit/>
          </a:bodyPr>
          <a:lstStyle/>
          <a:p>
            <a:pPr defTabSz="895350">
              <a:buSzPct val="120000"/>
            </a:pPr>
            <a:r>
              <a:rPr lang="en-US" altLang="ko-KR" sz="1400" b="1">
                <a:latin typeface="Cambria" pitchFamily="18" charset="0"/>
                <a:ea typeface="Gulim"/>
                <a:cs typeface="Gulim"/>
              </a:rPr>
              <a:t>Idea Rewards</a:t>
            </a:r>
          </a:p>
        </p:txBody>
      </p:sp>
      <p:sp>
        <p:nvSpPr>
          <p:cNvPr id="62489" name="Rectangle 19"/>
          <p:cNvSpPr>
            <a:spLocks noChangeArrowheads="1"/>
          </p:cNvSpPr>
          <p:nvPr/>
        </p:nvSpPr>
        <p:spPr bwMode="auto">
          <a:xfrm>
            <a:off x="4787900" y="1990725"/>
            <a:ext cx="2057400" cy="1092200"/>
          </a:xfrm>
          <a:prstGeom prst="rect">
            <a:avLst/>
          </a:prstGeom>
          <a:noFill/>
          <a:ln w="9525">
            <a:noFill/>
            <a:miter lim="800000"/>
            <a:headEnd/>
            <a:tailEnd/>
          </a:ln>
        </p:spPr>
        <p:txBody>
          <a:bodyPr lIns="3810" tIns="0" rIns="3810" bIns="0">
            <a:spAutoFit/>
          </a:bodyPr>
          <a:lstStyle/>
          <a:p>
            <a:pPr>
              <a:spcBef>
                <a:spcPts val="300"/>
              </a:spcBef>
              <a:spcAft>
                <a:spcPts val="300"/>
              </a:spcAft>
              <a:buFont typeface="Arial" pitchFamily="34" charset="0"/>
              <a:buChar char="•"/>
            </a:pPr>
            <a:r>
              <a:rPr lang="en-US" altLang="ko-KR" sz="1400">
                <a:latin typeface="Cambria" pitchFamily="18" charset="0"/>
                <a:ea typeface="Gulim"/>
                <a:cs typeface="Gulim"/>
              </a:rPr>
              <a:t> !dea Star</a:t>
            </a:r>
          </a:p>
          <a:p>
            <a:pPr>
              <a:spcBef>
                <a:spcPts val="300"/>
              </a:spcBef>
              <a:spcAft>
                <a:spcPts val="300"/>
              </a:spcAft>
              <a:buFont typeface="Arial" pitchFamily="34" charset="0"/>
              <a:buChar char="•"/>
            </a:pPr>
            <a:r>
              <a:rPr lang="en-US" altLang="ko-KR" sz="1400">
                <a:latin typeface="Cambria" pitchFamily="18" charset="0"/>
                <a:ea typeface="Gulim"/>
                <a:cs typeface="Gulim"/>
              </a:rPr>
              <a:t>Champion award </a:t>
            </a:r>
          </a:p>
          <a:p>
            <a:pPr>
              <a:spcBef>
                <a:spcPts val="300"/>
              </a:spcBef>
              <a:spcAft>
                <a:spcPts val="300"/>
              </a:spcAft>
              <a:buFont typeface="Arial" pitchFamily="34" charset="0"/>
              <a:buChar char="•"/>
            </a:pPr>
            <a:r>
              <a:rPr lang="en-US" altLang="ko-KR" sz="1400">
                <a:latin typeface="Cambria" pitchFamily="18" charset="0"/>
                <a:ea typeface="Gulim"/>
                <a:cs typeface="Gulim"/>
              </a:rPr>
              <a:t> Excellence award</a:t>
            </a:r>
          </a:p>
          <a:p>
            <a:pPr>
              <a:spcBef>
                <a:spcPts val="300"/>
              </a:spcBef>
              <a:spcAft>
                <a:spcPts val="300"/>
              </a:spcAft>
              <a:buFont typeface="Arial" pitchFamily="34" charset="0"/>
              <a:buChar char="•"/>
            </a:pPr>
            <a:r>
              <a:rPr lang="en-US" altLang="ko-KR" sz="1400">
                <a:latin typeface="Cambria" pitchFamily="18" charset="0"/>
                <a:ea typeface="Gulim"/>
                <a:cs typeface="Gulim"/>
              </a:rPr>
              <a:t> Selling Star award</a:t>
            </a:r>
          </a:p>
        </p:txBody>
      </p:sp>
      <p:sp>
        <p:nvSpPr>
          <p:cNvPr id="62490" name="Rectangle 19"/>
          <p:cNvSpPr>
            <a:spLocks noChangeArrowheads="1"/>
          </p:cNvSpPr>
          <p:nvPr/>
        </p:nvSpPr>
        <p:spPr bwMode="auto">
          <a:xfrm>
            <a:off x="2319338" y="3859213"/>
            <a:ext cx="2374900" cy="431800"/>
          </a:xfrm>
          <a:prstGeom prst="rect">
            <a:avLst/>
          </a:prstGeom>
          <a:noFill/>
          <a:ln w="9525">
            <a:noFill/>
            <a:miter lim="800000"/>
            <a:headEnd/>
            <a:tailEnd/>
          </a:ln>
        </p:spPr>
        <p:txBody>
          <a:bodyPr lIns="3810" tIns="0" rIns="3810" bIns="0">
            <a:spAutoFit/>
          </a:bodyPr>
          <a:lstStyle/>
          <a:p>
            <a:pPr>
              <a:spcBef>
                <a:spcPts val="300"/>
              </a:spcBef>
              <a:spcAft>
                <a:spcPts val="300"/>
              </a:spcAft>
              <a:buFont typeface="Arial" pitchFamily="34" charset="0"/>
              <a:buChar char="•"/>
            </a:pPr>
            <a:r>
              <a:rPr lang="en-US" sz="1200">
                <a:latin typeface="Cambria" pitchFamily="18" charset="0"/>
              </a:rPr>
              <a:t> </a:t>
            </a:r>
            <a:r>
              <a:rPr lang="en-US" sz="1400">
                <a:latin typeface="Cambria" pitchFamily="18" charset="0"/>
              </a:rPr>
              <a:t>Sun and Planet Awards – organizational excellence</a:t>
            </a:r>
            <a:endParaRPr lang="en-US" altLang="ko-KR" sz="1400">
              <a:latin typeface="Cambria" pitchFamily="18" charset="0"/>
              <a:ea typeface="Gulim"/>
              <a:cs typeface="Gulim"/>
            </a:endParaRPr>
          </a:p>
        </p:txBody>
      </p:sp>
      <p:sp>
        <p:nvSpPr>
          <p:cNvPr id="62491" name="Rectangle 19"/>
          <p:cNvSpPr>
            <a:spLocks noChangeArrowheads="1"/>
          </p:cNvSpPr>
          <p:nvPr/>
        </p:nvSpPr>
        <p:spPr bwMode="auto">
          <a:xfrm>
            <a:off x="2349500" y="5029200"/>
            <a:ext cx="2374900" cy="1230313"/>
          </a:xfrm>
          <a:prstGeom prst="rect">
            <a:avLst/>
          </a:prstGeom>
          <a:noFill/>
          <a:ln w="9525">
            <a:noFill/>
            <a:miter lim="800000"/>
            <a:headEnd/>
            <a:tailEnd/>
          </a:ln>
        </p:spPr>
        <p:txBody>
          <a:bodyPr lIns="3810" tIns="0" rIns="3810" bIns="0">
            <a:spAutoFit/>
          </a:bodyPr>
          <a:lstStyle/>
          <a:p>
            <a:pPr>
              <a:spcBef>
                <a:spcPts val="300"/>
              </a:spcBef>
              <a:spcAft>
                <a:spcPts val="300"/>
              </a:spcAft>
              <a:buFont typeface="Arial" pitchFamily="34" charset="0"/>
              <a:buChar char="•"/>
            </a:pPr>
            <a:r>
              <a:rPr lang="en-US" sz="1400">
                <a:latin typeface="Cambria" pitchFamily="18" charset="0"/>
              </a:rPr>
              <a:t> ABG Value Leaders</a:t>
            </a:r>
          </a:p>
          <a:p>
            <a:pPr>
              <a:spcBef>
                <a:spcPts val="300"/>
              </a:spcBef>
              <a:spcAft>
                <a:spcPts val="300"/>
              </a:spcAft>
              <a:buFont typeface="Arial" pitchFamily="34" charset="0"/>
              <a:buChar char="•"/>
            </a:pPr>
            <a:r>
              <a:rPr lang="en-US" altLang="ko-KR" sz="1400">
                <a:latin typeface="Cambria" pitchFamily="18" charset="0"/>
                <a:ea typeface="Gulim"/>
                <a:cs typeface="Gulim"/>
              </a:rPr>
              <a:t> </a:t>
            </a:r>
            <a:r>
              <a:rPr lang="en-US" sz="1400">
                <a:latin typeface="Cambria" pitchFamily="18" charset="0"/>
              </a:rPr>
              <a:t>Making ABG an aspirational employer for women</a:t>
            </a:r>
          </a:p>
          <a:p>
            <a:pPr>
              <a:spcBef>
                <a:spcPts val="300"/>
              </a:spcBef>
              <a:spcAft>
                <a:spcPts val="300"/>
              </a:spcAft>
              <a:buFont typeface="Arial" pitchFamily="34" charset="0"/>
              <a:buChar char="•"/>
            </a:pPr>
            <a:r>
              <a:rPr lang="en-US" altLang="ko-KR" sz="1400">
                <a:latin typeface="Cambria" pitchFamily="18" charset="0"/>
              </a:rPr>
              <a:t> </a:t>
            </a:r>
            <a:r>
              <a:rPr lang="en-US" sz="1400">
                <a:latin typeface="Cambria" pitchFamily="18" charset="0"/>
              </a:rPr>
              <a:t>Building an Environmentally Sustainable Organization</a:t>
            </a:r>
            <a:endParaRPr lang="en-US" altLang="ko-KR" sz="1400">
              <a:latin typeface="Cambria" pitchFamily="18" charset="0"/>
            </a:endParaRPr>
          </a:p>
        </p:txBody>
      </p:sp>
      <p:sp>
        <p:nvSpPr>
          <p:cNvPr id="62492" name="Rectangle 19"/>
          <p:cNvSpPr>
            <a:spLocks noChangeArrowheads="1"/>
          </p:cNvSpPr>
          <p:nvPr/>
        </p:nvSpPr>
        <p:spPr bwMode="auto">
          <a:xfrm>
            <a:off x="4864100" y="5518150"/>
            <a:ext cx="2374900" cy="215900"/>
          </a:xfrm>
          <a:prstGeom prst="rect">
            <a:avLst/>
          </a:prstGeom>
          <a:noFill/>
          <a:ln w="9525">
            <a:noFill/>
            <a:miter lim="800000"/>
            <a:headEnd/>
            <a:tailEnd/>
          </a:ln>
        </p:spPr>
        <p:txBody>
          <a:bodyPr lIns="3810" tIns="0" rIns="3810" bIns="0">
            <a:spAutoFit/>
          </a:bodyPr>
          <a:lstStyle/>
          <a:p>
            <a:pPr>
              <a:spcBef>
                <a:spcPts val="300"/>
              </a:spcBef>
              <a:spcAft>
                <a:spcPts val="300"/>
              </a:spcAft>
              <a:buFont typeface="Arial" pitchFamily="34" charset="0"/>
              <a:buChar char="•"/>
            </a:pPr>
            <a:r>
              <a:rPr lang="en-US" sz="1400">
                <a:latin typeface="Cambria" pitchFamily="18" charset="0"/>
              </a:rPr>
              <a:t> Value Champions</a:t>
            </a:r>
            <a:endParaRPr lang="en-US" altLang="ko-KR" sz="1400">
              <a:latin typeface="Cambria" pitchFamily="18" charset="0"/>
              <a:ea typeface="Gulim"/>
              <a:cs typeface="Gulim"/>
            </a:endParaRPr>
          </a:p>
        </p:txBody>
      </p:sp>
      <p:sp>
        <p:nvSpPr>
          <p:cNvPr id="62493" name="Rectangle 19"/>
          <p:cNvSpPr>
            <a:spLocks noChangeArrowheads="1"/>
          </p:cNvSpPr>
          <p:nvPr/>
        </p:nvSpPr>
        <p:spPr bwMode="auto">
          <a:xfrm>
            <a:off x="4864100" y="3713163"/>
            <a:ext cx="2057400" cy="968375"/>
          </a:xfrm>
          <a:prstGeom prst="rect">
            <a:avLst/>
          </a:prstGeom>
          <a:noFill/>
          <a:ln w="9525">
            <a:noFill/>
            <a:miter lim="800000"/>
            <a:headEnd/>
            <a:tailEnd/>
          </a:ln>
        </p:spPr>
        <p:txBody>
          <a:bodyPr lIns="3810" tIns="0" rIns="3810" bIns="0">
            <a:spAutoFit/>
          </a:bodyPr>
          <a:lstStyle/>
          <a:p>
            <a:pPr>
              <a:lnSpc>
                <a:spcPct val="150000"/>
              </a:lnSpc>
              <a:buFont typeface="Arial" pitchFamily="34" charset="0"/>
              <a:buChar char="•"/>
            </a:pPr>
            <a:r>
              <a:rPr lang="en-US" sz="1400">
                <a:latin typeface="Cambria" pitchFamily="18" charset="0"/>
              </a:rPr>
              <a:t> Team Excellence award</a:t>
            </a:r>
          </a:p>
          <a:p>
            <a:pPr>
              <a:lnSpc>
                <a:spcPct val="150000"/>
              </a:lnSpc>
              <a:buFont typeface="Arial" pitchFamily="34" charset="0"/>
              <a:buChar char="•"/>
            </a:pPr>
            <a:r>
              <a:rPr lang="en-US" sz="1400">
                <a:latin typeface="Cambria" pitchFamily="18" charset="0"/>
              </a:rPr>
              <a:t> Masterminds award</a:t>
            </a:r>
          </a:p>
          <a:p>
            <a:pPr>
              <a:lnSpc>
                <a:spcPct val="150000"/>
              </a:lnSpc>
              <a:buFont typeface="Arial" pitchFamily="34" charset="0"/>
              <a:buChar char="•"/>
            </a:pPr>
            <a:r>
              <a:rPr lang="en-US" sz="1400">
                <a:latin typeface="Cambria" pitchFamily="18" charset="0"/>
              </a:rPr>
              <a:t> Best Zone award</a:t>
            </a:r>
          </a:p>
        </p:txBody>
      </p:sp>
      <p:sp>
        <p:nvSpPr>
          <p:cNvPr id="62494" name="Rectangle 48"/>
          <p:cNvSpPr>
            <a:spLocks noChangeArrowheads="1"/>
          </p:cNvSpPr>
          <p:nvPr/>
        </p:nvSpPr>
        <p:spPr bwMode="auto">
          <a:xfrm>
            <a:off x="4787900" y="3133725"/>
            <a:ext cx="1447800" cy="307975"/>
          </a:xfrm>
          <a:prstGeom prst="rect">
            <a:avLst/>
          </a:prstGeom>
          <a:noFill/>
          <a:ln w="9525">
            <a:noFill/>
            <a:miter lim="800000"/>
            <a:headEnd/>
            <a:tailEnd/>
          </a:ln>
        </p:spPr>
        <p:txBody>
          <a:bodyPr wrap="none">
            <a:spAutoFit/>
          </a:bodyPr>
          <a:lstStyle/>
          <a:p>
            <a:r>
              <a:rPr lang="en-US" altLang="ko-KR" sz="1400" b="1">
                <a:latin typeface="Cambria" pitchFamily="18" charset="0"/>
                <a:ea typeface="Gulim"/>
                <a:cs typeface="Gulim"/>
              </a:rPr>
              <a:t>And SMILEYS!!!</a:t>
            </a:r>
          </a:p>
        </p:txBody>
      </p:sp>
      <p:pic>
        <p:nvPicPr>
          <p:cNvPr id="62495" name="Picture 4" descr="scan"/>
          <p:cNvPicPr>
            <a:picLocks noChangeAspect="1" noChangeArrowheads="1"/>
          </p:cNvPicPr>
          <p:nvPr/>
        </p:nvPicPr>
        <p:blipFill>
          <a:blip r:embed="rId10"/>
          <a:srcRect/>
          <a:stretch>
            <a:fillRect/>
          </a:stretch>
        </p:blipFill>
        <p:spPr bwMode="auto">
          <a:xfrm>
            <a:off x="6359525" y="2954338"/>
            <a:ext cx="550863" cy="609600"/>
          </a:xfrm>
          <a:prstGeom prst="rect">
            <a:avLst/>
          </a:prstGeom>
          <a:noFill/>
          <a:ln w="9525">
            <a:solidFill>
              <a:schemeClr val="tx1"/>
            </a:solidFill>
            <a:miter lim="800000"/>
            <a:headEnd/>
            <a:tailEnd/>
          </a:ln>
        </p:spPr>
      </p:pic>
      <p:sp>
        <p:nvSpPr>
          <p:cNvPr id="35" name="Rectangle 30"/>
          <p:cNvSpPr>
            <a:spLocks noChangeArrowheads="1"/>
          </p:cNvSpPr>
          <p:nvPr>
            <p:custDataLst>
              <p:tags r:id="rId4"/>
            </p:custDataLst>
          </p:nvPr>
        </p:nvSpPr>
        <p:spPr bwMode="blackWhite">
          <a:xfrm>
            <a:off x="7391400" y="1990725"/>
            <a:ext cx="1516063" cy="10779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latin typeface="Cambria" pitchFamily="18" charset="0"/>
            </a:endParaRPr>
          </a:p>
        </p:txBody>
      </p:sp>
      <p:sp>
        <p:nvSpPr>
          <p:cNvPr id="51" name="AutoShape 49"/>
          <p:cNvSpPr>
            <a:spLocks noChangeArrowheads="1"/>
          </p:cNvSpPr>
          <p:nvPr/>
        </p:nvSpPr>
        <p:spPr bwMode="auto">
          <a:xfrm rot="5400000" flipV="1">
            <a:off x="6592433" y="3987800"/>
            <a:ext cx="965200" cy="304800"/>
          </a:xfrm>
          <a:prstGeom prst="triangle">
            <a:avLst>
              <a:gd name="adj" fmla="val 50000"/>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en-US">
              <a:latin typeface="Cambria" pitchFamily="18" charset="0"/>
            </a:endParaRPr>
          </a:p>
        </p:txBody>
      </p:sp>
      <p:sp>
        <p:nvSpPr>
          <p:cNvPr id="62500" name="TextBox 52"/>
          <p:cNvSpPr txBox="1">
            <a:spLocks noChangeArrowheads="1"/>
          </p:cNvSpPr>
          <p:nvPr/>
        </p:nvSpPr>
        <p:spPr bwMode="auto">
          <a:xfrm>
            <a:off x="7454900" y="2265363"/>
            <a:ext cx="1219200" cy="368300"/>
          </a:xfrm>
          <a:prstGeom prst="rect">
            <a:avLst/>
          </a:prstGeom>
          <a:noFill/>
          <a:ln w="9525">
            <a:noFill/>
            <a:miter lim="800000"/>
            <a:headEnd/>
            <a:tailEnd/>
          </a:ln>
        </p:spPr>
        <p:txBody>
          <a:bodyPr>
            <a:spAutoFit/>
          </a:bodyPr>
          <a:lstStyle/>
          <a:p>
            <a:r>
              <a:rPr lang="en-US">
                <a:latin typeface="Cambria" pitchFamily="18" charset="0"/>
              </a:rPr>
              <a:t>Individual</a:t>
            </a:r>
          </a:p>
        </p:txBody>
      </p:sp>
      <p:sp>
        <p:nvSpPr>
          <p:cNvPr id="54" name="Rectangle 30"/>
          <p:cNvSpPr>
            <a:spLocks noChangeArrowheads="1"/>
          </p:cNvSpPr>
          <p:nvPr>
            <p:custDataLst>
              <p:tags r:id="rId5"/>
            </p:custDataLst>
          </p:nvPr>
        </p:nvSpPr>
        <p:spPr bwMode="blackWhite">
          <a:xfrm>
            <a:off x="7378700" y="3559175"/>
            <a:ext cx="1516063" cy="107791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latin typeface="Cambria" pitchFamily="18" charset="0"/>
            </a:endParaRPr>
          </a:p>
        </p:txBody>
      </p:sp>
      <p:sp>
        <p:nvSpPr>
          <p:cNvPr id="62502" name="TextBox 54"/>
          <p:cNvSpPr txBox="1">
            <a:spLocks noChangeArrowheads="1"/>
          </p:cNvSpPr>
          <p:nvPr/>
        </p:nvSpPr>
        <p:spPr bwMode="auto">
          <a:xfrm>
            <a:off x="7442200" y="3832225"/>
            <a:ext cx="1219200" cy="369888"/>
          </a:xfrm>
          <a:prstGeom prst="rect">
            <a:avLst/>
          </a:prstGeom>
          <a:noFill/>
          <a:ln w="9525">
            <a:noFill/>
            <a:miter lim="800000"/>
            <a:headEnd/>
            <a:tailEnd/>
          </a:ln>
        </p:spPr>
        <p:txBody>
          <a:bodyPr>
            <a:spAutoFit/>
          </a:bodyPr>
          <a:lstStyle/>
          <a:p>
            <a:r>
              <a:rPr lang="en-US">
                <a:latin typeface="Cambria" pitchFamily="18" charset="0"/>
              </a:rPr>
              <a:t>Team</a:t>
            </a:r>
          </a:p>
        </p:txBody>
      </p:sp>
      <p:sp>
        <p:nvSpPr>
          <p:cNvPr id="56" name="Rectangle 30"/>
          <p:cNvSpPr>
            <a:spLocks noChangeArrowheads="1"/>
          </p:cNvSpPr>
          <p:nvPr>
            <p:custDataLst>
              <p:tags r:id="rId6"/>
            </p:custDataLst>
          </p:nvPr>
        </p:nvSpPr>
        <p:spPr bwMode="blackWhite">
          <a:xfrm>
            <a:off x="7378700" y="5094288"/>
            <a:ext cx="1516063" cy="107791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endParaRPr lang="en-US">
              <a:latin typeface="Cambria" pitchFamily="18" charset="0"/>
            </a:endParaRPr>
          </a:p>
        </p:txBody>
      </p:sp>
      <p:sp>
        <p:nvSpPr>
          <p:cNvPr id="62504" name="TextBox 56"/>
          <p:cNvSpPr txBox="1">
            <a:spLocks noChangeArrowheads="1"/>
          </p:cNvSpPr>
          <p:nvPr/>
        </p:nvSpPr>
        <p:spPr bwMode="auto">
          <a:xfrm>
            <a:off x="7442200" y="5367338"/>
            <a:ext cx="1219200" cy="369887"/>
          </a:xfrm>
          <a:prstGeom prst="rect">
            <a:avLst/>
          </a:prstGeom>
          <a:noFill/>
          <a:ln w="9525">
            <a:noFill/>
            <a:miter lim="800000"/>
            <a:headEnd/>
            <a:tailEnd/>
          </a:ln>
        </p:spPr>
        <p:txBody>
          <a:bodyPr>
            <a:spAutoFit/>
          </a:bodyPr>
          <a:lstStyle/>
          <a:p>
            <a:r>
              <a:rPr lang="en-US">
                <a:latin typeface="Cambria" pitchFamily="18" charset="0"/>
              </a:rPr>
              <a:t>Values</a:t>
            </a:r>
          </a:p>
        </p:txBody>
      </p:sp>
      <p:sp>
        <p:nvSpPr>
          <p:cNvPr id="60" name="AutoShape 49"/>
          <p:cNvSpPr>
            <a:spLocks noChangeArrowheads="1"/>
          </p:cNvSpPr>
          <p:nvPr/>
        </p:nvSpPr>
        <p:spPr bwMode="auto">
          <a:xfrm rot="5400000" flipV="1">
            <a:off x="6592433" y="2387600"/>
            <a:ext cx="965200" cy="304800"/>
          </a:xfrm>
          <a:prstGeom prst="triangle">
            <a:avLst>
              <a:gd name="adj" fmla="val 50000"/>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en-US">
              <a:latin typeface="Cambria" pitchFamily="18" charset="0"/>
            </a:endParaRPr>
          </a:p>
        </p:txBody>
      </p:sp>
      <p:sp>
        <p:nvSpPr>
          <p:cNvPr id="61" name="AutoShape 49"/>
          <p:cNvSpPr>
            <a:spLocks noChangeArrowheads="1"/>
          </p:cNvSpPr>
          <p:nvPr/>
        </p:nvSpPr>
        <p:spPr bwMode="auto">
          <a:xfrm rot="5400000" flipV="1">
            <a:off x="6592433" y="5511800"/>
            <a:ext cx="965200" cy="304800"/>
          </a:xfrm>
          <a:prstGeom prst="triangle">
            <a:avLst>
              <a:gd name="adj" fmla="val 50000"/>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defRPr/>
            </a:pPr>
            <a:endParaRPr lang="en-US">
              <a:latin typeface="Cambria" pitchFamily="18" charset="0"/>
            </a:endParaRP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5525" y="360220"/>
            <a:ext cx="7166589" cy="639762"/>
          </a:xfrm>
          <a:prstGeom prst="rect">
            <a:avLst/>
          </a:prstGeom>
        </p:spPr>
        <p:txBody>
          <a:bodyPr/>
          <a:lstStyle/>
          <a:p>
            <a:pPr eaLnBrk="0" fontAlgn="auto" hangingPunct="0">
              <a:spcAft>
                <a:spcPts val="0"/>
              </a:spcAft>
              <a:defRPr/>
            </a:pPr>
            <a:r>
              <a:rPr lang="en-US" altLang="zh-CN" sz="2800" b="1" dirty="0">
                <a:gradFill>
                  <a:gsLst>
                    <a:gs pos="100000">
                      <a:srgbClr val="005674"/>
                    </a:gs>
                    <a:gs pos="0">
                      <a:srgbClr val="0099CC"/>
                    </a:gs>
                  </a:gsLst>
                  <a:lin ang="5400000" scaled="0"/>
                </a:gradFill>
                <a:latin typeface="Futura Bk BT"/>
                <a:ea typeface="+mn-ea"/>
              </a:rPr>
              <a:t>Developing capabilites – Our framework</a:t>
            </a:r>
          </a:p>
        </p:txBody>
      </p:sp>
      <p:graphicFrame>
        <p:nvGraphicFramePr>
          <p:cNvPr id="3" name="Diagram 2"/>
          <p:cNvGraphicFramePr/>
          <p:nvPr/>
        </p:nvGraphicFramePr>
        <p:xfrm>
          <a:off x="2200928" y="1094280"/>
          <a:ext cx="6281002" cy="4332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p:cNvCxnSpPr/>
          <p:nvPr/>
        </p:nvCxnSpPr>
        <p:spPr>
          <a:xfrm>
            <a:off x="1595438" y="5591175"/>
            <a:ext cx="7115175" cy="1588"/>
          </a:xfrm>
          <a:prstGeom prst="straightConnector1">
            <a:avLst/>
          </a:prstGeom>
          <a:ln w="28575">
            <a:solidFill>
              <a:srgbClr val="B2B2B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5400000" flipH="1" flipV="1">
            <a:off x="-390524" y="3575050"/>
            <a:ext cx="4965700" cy="3175"/>
          </a:xfrm>
          <a:prstGeom prst="straightConnector1">
            <a:avLst/>
          </a:prstGeom>
          <a:ln w="28575">
            <a:solidFill>
              <a:srgbClr val="B2B2B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114800" y="5761038"/>
            <a:ext cx="2149475" cy="1587"/>
          </a:xfrm>
          <a:prstGeom prst="straightConnector1">
            <a:avLst/>
          </a:prstGeom>
          <a:ln w="28575">
            <a:solidFill>
              <a:schemeClr val="tx2">
                <a:lumMod val="60000"/>
                <a:lumOff val="4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002507" y="3536156"/>
            <a:ext cx="1630362" cy="3175"/>
          </a:xfrm>
          <a:prstGeom prst="straightConnector1">
            <a:avLst/>
          </a:prstGeom>
          <a:ln w="28575">
            <a:solidFill>
              <a:schemeClr val="tx2">
                <a:lumMod val="60000"/>
                <a:lumOff val="40000"/>
              </a:schemeClr>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27813" y="5613400"/>
            <a:ext cx="585787" cy="307975"/>
          </a:xfrm>
          <a:prstGeom prst="rect">
            <a:avLst/>
          </a:prstGeom>
          <a:noFill/>
        </p:spPr>
        <p:txBody>
          <a:bodyPr wrap="none">
            <a:spAutoFit/>
          </a:bodyPr>
          <a:lstStyle/>
          <a:p>
            <a:pPr fontAlgn="auto">
              <a:spcBef>
                <a:spcPts val="0"/>
              </a:spcBef>
              <a:spcAft>
                <a:spcPts val="0"/>
              </a:spcAft>
              <a:defRPr/>
            </a:pPr>
            <a:r>
              <a:rPr lang="en-US" sz="1400" b="1" dirty="0">
                <a:solidFill>
                  <a:schemeClr val="tx2">
                    <a:lumMod val="60000"/>
                    <a:lumOff val="40000"/>
                  </a:schemeClr>
                </a:solidFill>
                <a:latin typeface="Futura Bk BT" pitchFamily="34" charset="0"/>
              </a:rPr>
              <a:t>Mass</a:t>
            </a:r>
          </a:p>
        </p:txBody>
      </p:sp>
      <p:sp>
        <p:nvSpPr>
          <p:cNvPr id="9" name="TextBox 8"/>
          <p:cNvSpPr txBox="1"/>
          <p:nvPr/>
        </p:nvSpPr>
        <p:spPr>
          <a:xfrm>
            <a:off x="3043238" y="5613400"/>
            <a:ext cx="633412" cy="307975"/>
          </a:xfrm>
          <a:prstGeom prst="rect">
            <a:avLst/>
          </a:prstGeom>
          <a:noFill/>
        </p:spPr>
        <p:txBody>
          <a:bodyPr wrap="none">
            <a:spAutoFit/>
          </a:bodyPr>
          <a:lstStyle/>
          <a:p>
            <a:pPr fontAlgn="auto">
              <a:spcBef>
                <a:spcPts val="0"/>
              </a:spcBef>
              <a:spcAft>
                <a:spcPts val="0"/>
              </a:spcAft>
              <a:defRPr/>
            </a:pPr>
            <a:r>
              <a:rPr lang="en-US" sz="1400" b="1" dirty="0">
                <a:solidFill>
                  <a:schemeClr val="tx2">
                    <a:lumMod val="60000"/>
                    <a:lumOff val="40000"/>
                  </a:schemeClr>
                </a:solidFill>
                <a:latin typeface="Futura Bk BT" pitchFamily="34" charset="0"/>
              </a:rPr>
              <a:t>Select</a:t>
            </a:r>
          </a:p>
        </p:txBody>
      </p:sp>
      <p:sp>
        <p:nvSpPr>
          <p:cNvPr id="10" name="TextBox 9"/>
          <p:cNvSpPr txBox="1"/>
          <p:nvPr/>
        </p:nvSpPr>
        <p:spPr>
          <a:xfrm>
            <a:off x="1243013" y="4675188"/>
            <a:ext cx="750887" cy="523875"/>
          </a:xfrm>
          <a:prstGeom prst="rect">
            <a:avLst/>
          </a:prstGeom>
          <a:noFill/>
        </p:spPr>
        <p:txBody>
          <a:bodyPr wrap="none">
            <a:spAutoFit/>
          </a:bodyPr>
          <a:lstStyle/>
          <a:p>
            <a:pPr fontAlgn="auto">
              <a:spcBef>
                <a:spcPts val="0"/>
              </a:spcBef>
              <a:spcAft>
                <a:spcPts val="0"/>
              </a:spcAft>
              <a:defRPr/>
            </a:pPr>
            <a:r>
              <a:rPr lang="en-US" sz="1400" b="1" dirty="0">
                <a:solidFill>
                  <a:schemeClr val="tx2">
                    <a:lumMod val="60000"/>
                    <a:lumOff val="40000"/>
                  </a:schemeClr>
                </a:solidFill>
                <a:latin typeface="Futura Bk BT" pitchFamily="34" charset="0"/>
              </a:rPr>
              <a:t>Face to</a:t>
            </a:r>
          </a:p>
          <a:p>
            <a:pPr algn="ctr" fontAlgn="auto">
              <a:spcBef>
                <a:spcPts val="0"/>
              </a:spcBef>
              <a:spcAft>
                <a:spcPts val="0"/>
              </a:spcAft>
              <a:defRPr/>
            </a:pPr>
            <a:r>
              <a:rPr lang="en-US" sz="1400" b="1" dirty="0">
                <a:solidFill>
                  <a:schemeClr val="tx2">
                    <a:lumMod val="60000"/>
                    <a:lumOff val="40000"/>
                  </a:schemeClr>
                </a:solidFill>
                <a:latin typeface="Futura Bk BT" pitchFamily="34" charset="0"/>
              </a:rPr>
              <a:t>Face</a:t>
            </a:r>
          </a:p>
        </p:txBody>
      </p:sp>
      <p:sp>
        <p:nvSpPr>
          <p:cNvPr id="11" name="TextBox 10"/>
          <p:cNvSpPr txBox="1"/>
          <p:nvPr/>
        </p:nvSpPr>
        <p:spPr>
          <a:xfrm>
            <a:off x="1296988" y="1936750"/>
            <a:ext cx="684212" cy="307975"/>
          </a:xfrm>
          <a:prstGeom prst="rect">
            <a:avLst/>
          </a:prstGeom>
          <a:noFill/>
        </p:spPr>
        <p:txBody>
          <a:bodyPr wrap="none">
            <a:spAutoFit/>
          </a:bodyPr>
          <a:lstStyle/>
          <a:p>
            <a:pPr fontAlgn="auto">
              <a:spcBef>
                <a:spcPts val="0"/>
              </a:spcBef>
              <a:spcAft>
                <a:spcPts val="0"/>
              </a:spcAft>
              <a:defRPr/>
            </a:pPr>
            <a:r>
              <a:rPr lang="en-US" sz="1400" b="1" dirty="0">
                <a:solidFill>
                  <a:schemeClr val="tx2">
                    <a:lumMod val="60000"/>
                    <a:lumOff val="40000"/>
                  </a:schemeClr>
                </a:solidFill>
                <a:latin typeface="Futura Bk BT" pitchFamily="34" charset="0"/>
              </a:rPr>
              <a:t>Virtual</a:t>
            </a:r>
          </a:p>
        </p:txBody>
      </p:sp>
      <p:sp>
        <p:nvSpPr>
          <p:cNvPr id="63500" name="TextBox 22"/>
          <p:cNvSpPr txBox="1">
            <a:spLocks noChangeArrowheads="1"/>
          </p:cNvSpPr>
          <p:nvPr/>
        </p:nvSpPr>
        <p:spPr bwMode="auto">
          <a:xfrm>
            <a:off x="4748213" y="5761038"/>
            <a:ext cx="825500" cy="339725"/>
          </a:xfrm>
          <a:prstGeom prst="rect">
            <a:avLst/>
          </a:prstGeom>
          <a:noFill/>
          <a:ln w="9525">
            <a:noFill/>
            <a:miter lim="800000"/>
            <a:headEnd/>
            <a:tailEnd/>
          </a:ln>
        </p:spPr>
        <p:txBody>
          <a:bodyPr wrap="none">
            <a:spAutoFit/>
          </a:bodyPr>
          <a:lstStyle/>
          <a:p>
            <a:r>
              <a:rPr lang="en-US" sz="1600" b="1">
                <a:solidFill>
                  <a:srgbClr val="E67300"/>
                </a:solidFill>
                <a:latin typeface="Futura Bk BT"/>
              </a:rPr>
              <a:t>REACH</a:t>
            </a:r>
          </a:p>
        </p:txBody>
      </p:sp>
      <p:sp>
        <p:nvSpPr>
          <p:cNvPr id="63501" name="TextBox 23"/>
          <p:cNvSpPr txBox="1">
            <a:spLocks noChangeArrowheads="1"/>
          </p:cNvSpPr>
          <p:nvPr/>
        </p:nvSpPr>
        <p:spPr bwMode="auto">
          <a:xfrm rot="-5400000">
            <a:off x="992188" y="3402013"/>
            <a:ext cx="1298575" cy="339725"/>
          </a:xfrm>
          <a:prstGeom prst="rect">
            <a:avLst/>
          </a:prstGeom>
          <a:noFill/>
          <a:ln w="9525">
            <a:noFill/>
            <a:miter lim="800000"/>
            <a:headEnd/>
            <a:tailEnd/>
          </a:ln>
        </p:spPr>
        <p:txBody>
          <a:bodyPr wrap="none">
            <a:spAutoFit/>
          </a:bodyPr>
          <a:lstStyle/>
          <a:p>
            <a:r>
              <a:rPr lang="en-US" sz="1600" b="1">
                <a:solidFill>
                  <a:srgbClr val="E67300"/>
                </a:solidFill>
                <a:latin typeface="Futura Bk BT"/>
              </a:rPr>
              <a:t>EXPERIENCE</a:t>
            </a:r>
          </a:p>
        </p:txBody>
      </p:sp>
      <p:sp>
        <p:nvSpPr>
          <p:cNvPr id="63502" name="TextBox 13"/>
          <p:cNvSpPr txBox="1">
            <a:spLocks noChangeArrowheads="1"/>
          </p:cNvSpPr>
          <p:nvPr/>
        </p:nvSpPr>
        <p:spPr bwMode="auto">
          <a:xfrm>
            <a:off x="2309813" y="1373188"/>
            <a:ext cx="2449512" cy="1676400"/>
          </a:xfrm>
          <a:prstGeom prst="rect">
            <a:avLst/>
          </a:prstGeom>
          <a:noFill/>
          <a:ln w="9525">
            <a:noFill/>
            <a:miter lim="800000"/>
            <a:headEnd/>
            <a:tailEnd/>
          </a:ln>
        </p:spPr>
        <p:txBody>
          <a:bodyPr wrap="none">
            <a:spAutoFit/>
          </a:bodyPr>
          <a:lstStyle/>
          <a:p>
            <a:pPr algn="ctr">
              <a:spcBef>
                <a:spcPts val="300"/>
              </a:spcBef>
              <a:spcAft>
                <a:spcPts val="300"/>
              </a:spcAft>
            </a:pPr>
            <a:r>
              <a:rPr lang="en-US" sz="1300" b="1">
                <a:latin typeface="Cambria" pitchFamily="18" charset="0"/>
              </a:rPr>
              <a:t> Distance Learning programs</a:t>
            </a:r>
          </a:p>
          <a:p>
            <a:pPr algn="ctr">
              <a:spcBef>
                <a:spcPts val="300"/>
              </a:spcBef>
              <a:spcAft>
                <a:spcPts val="300"/>
              </a:spcAft>
            </a:pPr>
            <a:r>
              <a:rPr lang="en-US" sz="1300" b="1">
                <a:latin typeface="Cambria" pitchFamily="18" charset="0"/>
              </a:rPr>
              <a:t> HR Academy</a:t>
            </a:r>
          </a:p>
          <a:p>
            <a:pPr algn="ctr">
              <a:spcBef>
                <a:spcPts val="300"/>
              </a:spcBef>
              <a:spcAft>
                <a:spcPts val="300"/>
              </a:spcAft>
            </a:pPr>
            <a:r>
              <a:rPr lang="en-US" sz="1300" b="1">
                <a:latin typeface="Cambria" pitchFamily="18" charset="0"/>
              </a:rPr>
              <a:t> Webinars</a:t>
            </a:r>
          </a:p>
          <a:p>
            <a:pPr algn="ctr">
              <a:spcBef>
                <a:spcPts val="300"/>
              </a:spcBef>
              <a:spcAft>
                <a:spcPts val="300"/>
              </a:spcAft>
            </a:pPr>
            <a:r>
              <a:rPr lang="en-US" sz="1300" b="1">
                <a:latin typeface="Cambria" pitchFamily="18" charset="0"/>
              </a:rPr>
              <a:t> Pratibimb</a:t>
            </a:r>
          </a:p>
          <a:p>
            <a:pPr algn="ctr">
              <a:spcBef>
                <a:spcPts val="300"/>
              </a:spcBef>
              <a:spcAft>
                <a:spcPts val="300"/>
              </a:spcAft>
            </a:pPr>
            <a:r>
              <a:rPr lang="en-US" sz="1300" b="1">
                <a:latin typeface="Cambria" pitchFamily="18" charset="0"/>
              </a:rPr>
              <a:t> Gwiki </a:t>
            </a:r>
          </a:p>
          <a:p>
            <a:pPr algn="ctr">
              <a:spcBef>
                <a:spcPts val="300"/>
              </a:spcBef>
              <a:spcAft>
                <a:spcPts val="300"/>
              </a:spcAft>
            </a:pPr>
            <a:r>
              <a:rPr lang="en-US" sz="1300" b="1">
                <a:latin typeface="Cambria" pitchFamily="18" charset="0"/>
              </a:rPr>
              <a:t> Drishtikon</a:t>
            </a:r>
          </a:p>
        </p:txBody>
      </p:sp>
      <p:sp>
        <p:nvSpPr>
          <p:cNvPr id="63503" name="TextBox 14"/>
          <p:cNvSpPr txBox="1">
            <a:spLocks noChangeArrowheads="1"/>
          </p:cNvSpPr>
          <p:nvPr/>
        </p:nvSpPr>
        <p:spPr bwMode="auto">
          <a:xfrm>
            <a:off x="5334000" y="1371600"/>
            <a:ext cx="2971800" cy="1724025"/>
          </a:xfrm>
          <a:prstGeom prst="rect">
            <a:avLst/>
          </a:prstGeom>
          <a:noFill/>
          <a:ln w="9525">
            <a:noFill/>
            <a:miter lim="800000"/>
            <a:headEnd/>
            <a:tailEnd/>
          </a:ln>
        </p:spPr>
        <p:txBody>
          <a:bodyPr>
            <a:spAutoFit/>
          </a:bodyPr>
          <a:lstStyle/>
          <a:p>
            <a:pPr algn="ctr">
              <a:spcBef>
                <a:spcPts val="300"/>
              </a:spcBef>
              <a:spcAft>
                <a:spcPts val="300"/>
              </a:spcAft>
            </a:pPr>
            <a:r>
              <a:rPr lang="en-US" sz="1400" b="1">
                <a:latin typeface="Futura Bk BT"/>
              </a:rPr>
              <a:t> </a:t>
            </a:r>
            <a:r>
              <a:rPr lang="en-US" sz="1300" b="1">
                <a:latin typeface="Cambria" pitchFamily="18" charset="0"/>
              </a:rPr>
              <a:t>E Learning</a:t>
            </a:r>
          </a:p>
          <a:p>
            <a:pPr algn="ctr">
              <a:spcBef>
                <a:spcPts val="300"/>
              </a:spcBef>
              <a:spcAft>
                <a:spcPts val="300"/>
              </a:spcAft>
            </a:pPr>
            <a:r>
              <a:rPr lang="en-US" sz="1300" b="1">
                <a:latin typeface="Cambria" pitchFamily="18" charset="0"/>
              </a:rPr>
              <a:t> Gwiki</a:t>
            </a:r>
          </a:p>
          <a:p>
            <a:pPr algn="ctr">
              <a:spcBef>
                <a:spcPts val="300"/>
              </a:spcBef>
              <a:spcAft>
                <a:spcPts val="300"/>
              </a:spcAft>
            </a:pPr>
            <a:r>
              <a:rPr lang="en-US" sz="1300" b="1">
                <a:latin typeface="Cambria" pitchFamily="18" charset="0"/>
              </a:rPr>
              <a:t> IMPACT – Online quiz</a:t>
            </a:r>
          </a:p>
          <a:p>
            <a:pPr algn="ctr">
              <a:spcBef>
                <a:spcPts val="300"/>
              </a:spcBef>
              <a:spcAft>
                <a:spcPts val="300"/>
              </a:spcAft>
            </a:pPr>
            <a:r>
              <a:rPr lang="en-US" sz="1300" b="1">
                <a:latin typeface="Cambria" pitchFamily="18" charset="0"/>
              </a:rPr>
              <a:t> KNOWLEDGE – SMS based learning</a:t>
            </a:r>
          </a:p>
          <a:p>
            <a:pPr algn="ctr">
              <a:spcBef>
                <a:spcPts val="300"/>
              </a:spcBef>
              <a:spcAft>
                <a:spcPts val="300"/>
              </a:spcAft>
            </a:pPr>
            <a:r>
              <a:rPr lang="en-US" sz="1300" b="1">
                <a:latin typeface="Cambria" pitchFamily="18" charset="0"/>
              </a:rPr>
              <a:t> Gyandhara</a:t>
            </a:r>
          </a:p>
          <a:p>
            <a:pPr algn="ctr">
              <a:spcBef>
                <a:spcPts val="300"/>
              </a:spcBef>
              <a:spcAft>
                <a:spcPts val="300"/>
              </a:spcAft>
            </a:pPr>
            <a:r>
              <a:rPr lang="en-US" sz="1300" b="1">
                <a:latin typeface="Cambria" pitchFamily="18" charset="0"/>
              </a:rPr>
              <a:t> Bahi Shal</a:t>
            </a:r>
          </a:p>
        </p:txBody>
      </p:sp>
      <p:sp>
        <p:nvSpPr>
          <p:cNvPr id="63504" name="TextBox 15"/>
          <p:cNvSpPr txBox="1">
            <a:spLocks noChangeArrowheads="1"/>
          </p:cNvSpPr>
          <p:nvPr/>
        </p:nvSpPr>
        <p:spPr bwMode="auto">
          <a:xfrm>
            <a:off x="2266950" y="3341688"/>
            <a:ext cx="2725738" cy="1954212"/>
          </a:xfrm>
          <a:prstGeom prst="rect">
            <a:avLst/>
          </a:prstGeom>
          <a:noFill/>
          <a:ln w="9525">
            <a:noFill/>
            <a:miter lim="800000"/>
            <a:headEnd/>
            <a:tailEnd/>
          </a:ln>
        </p:spPr>
        <p:txBody>
          <a:bodyPr wrap="none">
            <a:spAutoFit/>
          </a:bodyPr>
          <a:lstStyle/>
          <a:p>
            <a:pPr algn="ctr">
              <a:spcBef>
                <a:spcPts val="300"/>
              </a:spcBef>
              <a:spcAft>
                <a:spcPts val="300"/>
              </a:spcAft>
            </a:pPr>
            <a:r>
              <a:rPr lang="en-US" sz="1300" b="1">
                <a:latin typeface="Cambria" pitchFamily="18" charset="0"/>
              </a:rPr>
              <a:t>! Disha – Coaching Skills</a:t>
            </a:r>
          </a:p>
          <a:p>
            <a:pPr algn="ctr">
              <a:spcBef>
                <a:spcPts val="300"/>
              </a:spcBef>
              <a:spcAft>
                <a:spcPts val="300"/>
              </a:spcAft>
            </a:pPr>
            <a:r>
              <a:rPr lang="en-US" sz="1300" b="1">
                <a:latin typeface="Cambria" pitchFamily="18" charset="0"/>
              </a:rPr>
              <a:t> Management School</a:t>
            </a:r>
          </a:p>
          <a:p>
            <a:pPr algn="ctr">
              <a:spcBef>
                <a:spcPts val="300"/>
              </a:spcBef>
              <a:spcAft>
                <a:spcPts val="300"/>
              </a:spcAft>
            </a:pPr>
            <a:r>
              <a:rPr lang="en-US" sz="1300" b="1">
                <a:latin typeface="Cambria" pitchFamily="18" charset="0"/>
              </a:rPr>
              <a:t> Saksham</a:t>
            </a:r>
          </a:p>
          <a:p>
            <a:pPr algn="ctr">
              <a:spcBef>
                <a:spcPts val="300"/>
              </a:spcBef>
              <a:spcAft>
                <a:spcPts val="300"/>
              </a:spcAft>
            </a:pPr>
            <a:r>
              <a:rPr lang="en-US" sz="1300" b="1">
                <a:latin typeface="Cambria" pitchFamily="18" charset="0"/>
              </a:rPr>
              <a:t> Development Assessment Centre</a:t>
            </a:r>
          </a:p>
          <a:p>
            <a:pPr algn="ctr">
              <a:spcBef>
                <a:spcPts val="300"/>
              </a:spcBef>
              <a:spcAft>
                <a:spcPts val="300"/>
              </a:spcAft>
            </a:pPr>
            <a:r>
              <a:rPr lang="en-US" sz="1300" b="1">
                <a:latin typeface="Cambria" pitchFamily="18" charset="0"/>
              </a:rPr>
              <a:t> Gyanodaya programs</a:t>
            </a:r>
          </a:p>
          <a:p>
            <a:pPr algn="ctr">
              <a:spcBef>
                <a:spcPts val="300"/>
              </a:spcBef>
              <a:spcAft>
                <a:spcPts val="300"/>
              </a:spcAft>
            </a:pPr>
            <a:r>
              <a:rPr lang="en-US" sz="1300" b="1">
                <a:latin typeface="Cambria" pitchFamily="18" charset="0"/>
              </a:rPr>
              <a:t> Performance Coaching</a:t>
            </a:r>
          </a:p>
          <a:p>
            <a:pPr algn="ctr">
              <a:spcBef>
                <a:spcPts val="300"/>
              </a:spcBef>
              <a:spcAft>
                <a:spcPts val="300"/>
              </a:spcAft>
            </a:pPr>
            <a:r>
              <a:rPr lang="en-US" sz="1300" b="1">
                <a:latin typeface="Cambria" pitchFamily="18" charset="0"/>
              </a:rPr>
              <a:t> Parivartan</a:t>
            </a:r>
          </a:p>
        </p:txBody>
      </p:sp>
      <p:sp>
        <p:nvSpPr>
          <p:cNvPr id="63505" name="TextBox 16"/>
          <p:cNvSpPr txBox="1">
            <a:spLocks noChangeArrowheads="1"/>
          </p:cNvSpPr>
          <p:nvPr/>
        </p:nvSpPr>
        <p:spPr bwMode="auto">
          <a:xfrm>
            <a:off x="5757863" y="3346450"/>
            <a:ext cx="2700337" cy="1831975"/>
          </a:xfrm>
          <a:prstGeom prst="rect">
            <a:avLst/>
          </a:prstGeom>
          <a:noFill/>
          <a:ln w="9525">
            <a:noFill/>
            <a:miter lim="800000"/>
            <a:headEnd/>
            <a:tailEnd/>
          </a:ln>
        </p:spPr>
        <p:txBody>
          <a:bodyPr>
            <a:spAutoFit/>
          </a:bodyPr>
          <a:lstStyle/>
          <a:p>
            <a:pPr algn="ctr">
              <a:spcBef>
                <a:spcPts val="300"/>
              </a:spcBef>
              <a:spcAft>
                <a:spcPts val="300"/>
              </a:spcAft>
            </a:pPr>
            <a:r>
              <a:rPr lang="en-US" sz="1300" b="1">
                <a:latin typeface="Cambria" pitchFamily="18" charset="0"/>
              </a:rPr>
              <a:t> !Evolve - Grid Programs</a:t>
            </a:r>
          </a:p>
          <a:p>
            <a:pPr algn="ctr">
              <a:spcBef>
                <a:spcPts val="300"/>
              </a:spcBef>
              <a:spcAft>
                <a:spcPts val="300"/>
              </a:spcAft>
            </a:pPr>
            <a:r>
              <a:rPr lang="en-US" sz="1300" b="1">
                <a:latin typeface="Cambria" pitchFamily="18" charset="0"/>
              </a:rPr>
              <a:t> Management Development Programs</a:t>
            </a:r>
          </a:p>
          <a:p>
            <a:pPr algn="ctr">
              <a:spcBef>
                <a:spcPts val="300"/>
              </a:spcBef>
              <a:spcAft>
                <a:spcPts val="300"/>
              </a:spcAft>
            </a:pPr>
            <a:r>
              <a:rPr lang="en-US" sz="1300" b="1">
                <a:latin typeface="Cambria" pitchFamily="18" charset="0"/>
              </a:rPr>
              <a:t> Corporate Theatre</a:t>
            </a:r>
          </a:p>
          <a:p>
            <a:pPr algn="ctr">
              <a:spcBef>
                <a:spcPts val="300"/>
              </a:spcBef>
              <a:spcAft>
                <a:spcPts val="300"/>
              </a:spcAft>
            </a:pPr>
            <a:r>
              <a:rPr lang="en-US" sz="1300" b="1">
                <a:latin typeface="Cambria" pitchFamily="18" charset="0"/>
              </a:rPr>
              <a:t> Sales Training</a:t>
            </a:r>
          </a:p>
          <a:p>
            <a:pPr algn="ctr">
              <a:spcBef>
                <a:spcPts val="300"/>
              </a:spcBef>
              <a:spcAft>
                <a:spcPts val="300"/>
              </a:spcAft>
            </a:pPr>
            <a:r>
              <a:rPr lang="en-US" sz="1300" b="1">
                <a:latin typeface="Cambria" pitchFamily="18" charset="0"/>
              </a:rPr>
              <a:t> Business related trainings (MNP, 3G, UCS)</a:t>
            </a:r>
          </a:p>
        </p:txBody>
      </p:sp>
      <p:sp>
        <p:nvSpPr>
          <p:cNvPr id="24" name="Rectangle 23">
            <a:hlinkClick r:id="rId7" action="ppaction://hlinksldjump"/>
          </p:cNvPr>
          <p:cNvSpPr/>
          <p:nvPr/>
        </p:nvSpPr>
        <p:spPr>
          <a:xfrm>
            <a:off x="0" y="1093632"/>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Trust based leadership</a:t>
            </a:r>
          </a:p>
        </p:txBody>
      </p:sp>
      <p:sp>
        <p:nvSpPr>
          <p:cNvPr id="25" name="Rectangle 24">
            <a:hlinkClick r:id="rId7" action="ppaction://hlinksldjump"/>
          </p:cNvPr>
          <p:cNvSpPr/>
          <p:nvPr/>
        </p:nvSpPr>
        <p:spPr>
          <a:xfrm>
            <a:off x="0" y="1734462"/>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Connect with the last mile</a:t>
            </a:r>
          </a:p>
        </p:txBody>
      </p:sp>
      <p:sp>
        <p:nvSpPr>
          <p:cNvPr id="26" name="Rectangle 25">
            <a:hlinkClick r:id="rId7" action="ppaction://hlinksldjump"/>
          </p:cNvPr>
          <p:cNvSpPr/>
          <p:nvPr/>
        </p:nvSpPr>
        <p:spPr>
          <a:xfrm>
            <a:off x="0" y="2360302"/>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Engage &amp; Express</a:t>
            </a:r>
          </a:p>
        </p:txBody>
      </p:sp>
      <p:sp>
        <p:nvSpPr>
          <p:cNvPr id="27" name="Rectangle 26">
            <a:hlinkClick r:id="rId7" action="ppaction://hlinksldjump"/>
          </p:cNvPr>
          <p:cNvSpPr/>
          <p:nvPr/>
        </p:nvSpPr>
        <p:spPr>
          <a:xfrm>
            <a:off x="20320" y="3600732"/>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Developing people capability</a:t>
            </a:r>
          </a:p>
        </p:txBody>
      </p:sp>
      <p:sp>
        <p:nvSpPr>
          <p:cNvPr id="28" name="Rectangle 27">
            <a:hlinkClick r:id="rId7" action="ppaction://hlinksldjump"/>
          </p:cNvPr>
          <p:cNvSpPr/>
          <p:nvPr/>
        </p:nvSpPr>
        <p:spPr>
          <a:xfrm>
            <a:off x="15240" y="4226072"/>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Enriching Life</a:t>
            </a:r>
          </a:p>
        </p:txBody>
      </p:sp>
      <p:sp>
        <p:nvSpPr>
          <p:cNvPr id="29" name="Rectangle 28">
            <a:hlinkClick r:id="rId7" action="ppaction://hlinksldjump"/>
          </p:cNvPr>
          <p:cNvSpPr/>
          <p:nvPr/>
        </p:nvSpPr>
        <p:spPr>
          <a:xfrm>
            <a:off x="15240" y="4911872"/>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Becoming a good Social citizen</a:t>
            </a:r>
          </a:p>
        </p:txBody>
      </p:sp>
      <p:sp>
        <p:nvSpPr>
          <p:cNvPr id="30" name="Rectangle 29">
            <a:hlinkClick r:id="rId7" action="ppaction://hlinksldjump"/>
          </p:cNvPr>
          <p:cNvSpPr/>
          <p:nvPr/>
        </p:nvSpPr>
        <p:spPr>
          <a:xfrm>
            <a:off x="0" y="2986142"/>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Inspiring excellence</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6477000" cy="487362"/>
          </a:xfrm>
        </p:spPr>
        <p:txBody>
          <a:bodyPr/>
          <a:lstStyle/>
          <a:p>
            <a:pPr algn="l"/>
            <a:r>
              <a:rPr lang="en-US" sz="3200" smtClean="0">
                <a:ea typeface="ＭＳ Ｐゴシック"/>
              </a:rPr>
              <a:t>The Drivers…</a:t>
            </a:r>
          </a:p>
        </p:txBody>
      </p:sp>
      <p:sp>
        <p:nvSpPr>
          <p:cNvPr id="3" name="Content Placeholder 2"/>
          <p:cNvSpPr>
            <a:spLocks noGrp="1"/>
          </p:cNvSpPr>
          <p:nvPr>
            <p:ph idx="1"/>
          </p:nvPr>
        </p:nvSpPr>
        <p:spPr>
          <a:xfrm>
            <a:off x="457200" y="1143000"/>
            <a:ext cx="8229600" cy="4983163"/>
          </a:xfrm>
        </p:spPr>
        <p:txBody>
          <a:bodyPr/>
          <a:lstStyle/>
          <a:p>
            <a:pPr>
              <a:defRPr/>
            </a:pPr>
            <a:endParaRPr lang="en-US" sz="1200" dirty="0" smtClean="0"/>
          </a:p>
          <a:p>
            <a:pPr marL="236538" indent="-236538">
              <a:defRPr/>
            </a:pPr>
            <a:r>
              <a:rPr lang="en-US" sz="1800" dirty="0" smtClean="0"/>
              <a:t> </a:t>
            </a:r>
            <a:r>
              <a:rPr lang="en-US" sz="1800" b="1" dirty="0" smtClean="0">
                <a:latin typeface="Arial" pitchFamily="34" charset="0"/>
                <a:cs typeface="Arial" pitchFamily="34" charset="0"/>
              </a:rPr>
              <a:t>Aggressive growth strategies. </a:t>
            </a:r>
          </a:p>
          <a:p>
            <a:pPr marL="236538" indent="-236538">
              <a:defRPr/>
            </a:pPr>
            <a:endParaRPr lang="en-US" sz="1600" b="1" dirty="0" smtClean="0">
              <a:latin typeface="Arial" pitchFamily="34" charset="0"/>
              <a:cs typeface="Arial" pitchFamily="34" charset="0"/>
            </a:endParaRPr>
          </a:p>
          <a:p>
            <a:pPr marL="515938" lvl="1" indent="-234950">
              <a:defRPr/>
            </a:pPr>
            <a:r>
              <a:rPr lang="en-US" sz="1600" dirty="0" smtClean="0">
                <a:latin typeface="Arial" pitchFamily="34" charset="0"/>
                <a:cs typeface="Arial" pitchFamily="34" charset="0"/>
              </a:rPr>
              <a:t>Savvy, effective companies recognize that their business strategy will shape the leadership qualities needed to drive growth. </a:t>
            </a:r>
          </a:p>
          <a:p>
            <a:pPr>
              <a:defRPr/>
            </a:pPr>
            <a:endParaRPr lang="en-US" sz="1600" b="1" dirty="0" smtClean="0">
              <a:latin typeface="Arial" pitchFamily="34" charset="0"/>
              <a:cs typeface="Arial" pitchFamily="34" charset="0"/>
            </a:endParaRPr>
          </a:p>
          <a:p>
            <a:pPr>
              <a:defRPr/>
            </a:pPr>
            <a:endParaRPr lang="en-US" sz="1600" dirty="0" smtClean="0">
              <a:latin typeface="Arial" pitchFamily="34" charset="0"/>
              <a:cs typeface="Arial" pitchFamily="34" charset="0"/>
            </a:endParaRPr>
          </a:p>
          <a:p>
            <a:pPr marL="236538" indent="-236538">
              <a:defRPr/>
            </a:pPr>
            <a:r>
              <a:rPr lang="en-US" sz="1800" b="1" dirty="0" smtClean="0">
                <a:latin typeface="Arial" pitchFamily="34" charset="0"/>
                <a:cs typeface="Arial" pitchFamily="34" charset="0"/>
              </a:rPr>
              <a:t> Higher expectations for returns on leadership development. </a:t>
            </a:r>
          </a:p>
          <a:p>
            <a:pPr marL="236538" indent="-236538">
              <a:defRPr/>
            </a:pPr>
            <a:endParaRPr lang="en-US" sz="1600" b="1" dirty="0" smtClean="0">
              <a:latin typeface="Arial" pitchFamily="34" charset="0"/>
              <a:cs typeface="Arial" pitchFamily="34" charset="0"/>
            </a:endParaRPr>
          </a:p>
          <a:p>
            <a:pPr marL="515938" lvl="1" indent="-234950">
              <a:defRPr/>
            </a:pPr>
            <a:r>
              <a:rPr lang="en-US" sz="1600" dirty="0" smtClean="0">
                <a:latin typeface="Arial" pitchFamily="34" charset="0"/>
                <a:cs typeface="Arial" pitchFamily="34" charset="0"/>
              </a:rPr>
              <a:t>While cost containment continues to be a priority for many businesses, forward-thinking organizations are focusing more on value delivered.. </a:t>
            </a:r>
          </a:p>
          <a:p>
            <a:pPr>
              <a:defRPr/>
            </a:pPr>
            <a:endParaRPr lang="en-US" sz="1200" dirty="0" smtClean="0">
              <a:latin typeface="Arial" pitchFamily="34" charset="0"/>
              <a:cs typeface="Arial" pitchFamily="34" charset="0"/>
            </a:endParaRPr>
          </a:p>
          <a:p>
            <a:pPr>
              <a:defRPr/>
            </a:pPr>
            <a:endParaRPr lang="en-US" sz="1200" dirty="0" smtClean="0">
              <a:latin typeface="Arial" pitchFamily="34" charset="0"/>
              <a:cs typeface="Arial" pitchFamily="34" charset="0"/>
            </a:endParaRPr>
          </a:p>
          <a:p>
            <a:pPr>
              <a:defRPr/>
            </a:pPr>
            <a:r>
              <a:rPr lang="en-US" sz="1200" dirty="0" smtClean="0">
                <a:latin typeface="Arial" pitchFamily="34" charset="0"/>
                <a:cs typeface="Arial" pitchFamily="34" charset="0"/>
              </a:rPr>
              <a:t> </a:t>
            </a:r>
            <a:r>
              <a:rPr lang="en-US" sz="1800" b="1" dirty="0" smtClean="0">
                <a:latin typeface="Arial" pitchFamily="34" charset="0"/>
                <a:cs typeface="Arial" pitchFamily="34" charset="0"/>
              </a:rPr>
              <a:t>Generational shifts. </a:t>
            </a:r>
          </a:p>
          <a:p>
            <a:pPr>
              <a:defRPr/>
            </a:pPr>
            <a:endParaRPr lang="en-US" sz="1200" b="1" dirty="0" smtClean="0">
              <a:latin typeface="Arial" pitchFamily="34" charset="0"/>
              <a:cs typeface="Arial" pitchFamily="34" charset="0"/>
            </a:endParaRPr>
          </a:p>
          <a:p>
            <a:pPr marL="515938" lvl="1" indent="-234950">
              <a:defRPr/>
            </a:pPr>
            <a:r>
              <a:rPr lang="en-US" sz="1600" dirty="0" smtClean="0">
                <a:latin typeface="Arial" pitchFamily="34" charset="0"/>
                <a:cs typeface="Arial" pitchFamily="34" charset="0"/>
              </a:rPr>
              <a:t>New generations of leaders have different expectations, values, and work preferences from those that their boomer predecessors have had. </a:t>
            </a:r>
          </a:p>
          <a:p>
            <a:pPr marL="515938" lvl="1" indent="-234950">
              <a:buFont typeface="Arial" pitchFamily="34" charset="0"/>
              <a:buNone/>
              <a:defRPr/>
            </a:pPr>
            <a:endParaRPr lang="en-US" sz="1400" b="1"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 calcmode="lin" valueType="num">
                                      <p:cBhvr additive="base">
                                        <p:cTn id="3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83130" y="277090"/>
            <a:ext cx="8229600" cy="685800"/>
          </a:xfrm>
        </p:spPr>
        <p:txBody>
          <a:bodyPr/>
          <a:lstStyle/>
          <a:p>
            <a:pPr algn="l">
              <a:defRPr/>
            </a:pPr>
            <a:r>
              <a:rPr lang="en-US" altLang="zh-CN" sz="3200" b="1" dirty="0" smtClean="0">
                <a:gradFill>
                  <a:gsLst>
                    <a:gs pos="100000">
                      <a:srgbClr val="005674"/>
                    </a:gs>
                    <a:gs pos="0">
                      <a:srgbClr val="0099CC"/>
                    </a:gs>
                  </a:gsLst>
                  <a:lin ang="5400000" scaled="0"/>
                </a:gradFill>
                <a:latin typeface="Futura Bk BT"/>
                <a:ea typeface="+mn-ea"/>
              </a:rPr>
              <a:t>Talent Development Framework</a:t>
            </a:r>
          </a:p>
        </p:txBody>
      </p:sp>
      <p:sp>
        <p:nvSpPr>
          <p:cNvPr id="27" name="Oval 26"/>
          <p:cNvSpPr/>
          <p:nvPr/>
        </p:nvSpPr>
        <p:spPr bwMode="auto">
          <a:xfrm>
            <a:off x="4911725" y="1546225"/>
            <a:ext cx="3255963" cy="1766888"/>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nchorCtr="1"/>
          <a:lstStyle/>
          <a:p>
            <a:pPr algn="ctr">
              <a:defRPr/>
            </a:pPr>
            <a:endParaRPr lang="en-US" sz="1050" b="1" dirty="0">
              <a:solidFill>
                <a:srgbClr val="E67300"/>
              </a:solidFill>
              <a:latin typeface="Futura Bk BT" pitchFamily="34" charset="0"/>
            </a:endParaRPr>
          </a:p>
        </p:txBody>
      </p:sp>
      <p:sp>
        <p:nvSpPr>
          <p:cNvPr id="19" name="Oval 18"/>
          <p:cNvSpPr/>
          <p:nvPr/>
        </p:nvSpPr>
        <p:spPr bwMode="auto">
          <a:xfrm>
            <a:off x="4122738" y="2017713"/>
            <a:ext cx="1752600" cy="608012"/>
          </a:xfrm>
          <a:prstGeom prst="ellipse">
            <a:avLst/>
          </a:prstGeom>
          <a:solidFill>
            <a:schemeClr val="bg2">
              <a:lumMod val="20000"/>
              <a:lumOff val="80000"/>
            </a:schemeClr>
          </a:solidFill>
          <a:ln>
            <a:headEnd/>
            <a:tailEnd/>
          </a:ln>
        </p:spPr>
        <p:style>
          <a:lnRef idx="3">
            <a:schemeClr val="lt1"/>
          </a:lnRef>
          <a:fillRef idx="1">
            <a:schemeClr val="accent1"/>
          </a:fillRef>
          <a:effectRef idx="1">
            <a:schemeClr val="accent1"/>
          </a:effectRef>
          <a:fontRef idx="minor">
            <a:schemeClr val="lt1"/>
          </a:fontRef>
        </p:style>
        <p:txBody>
          <a:bodyPr anchor="ctr" anchorCtr="1"/>
          <a:lstStyle/>
          <a:p>
            <a:pPr algn="ctr">
              <a:defRPr/>
            </a:pPr>
            <a:r>
              <a:rPr lang="en-US" sz="1050" b="1" dirty="0">
                <a:solidFill>
                  <a:srgbClr val="E67300"/>
                </a:solidFill>
                <a:latin typeface="Futura Bk BT" pitchFamily="34" charset="0"/>
              </a:rPr>
              <a:t>Functional Competencies</a:t>
            </a:r>
          </a:p>
        </p:txBody>
      </p:sp>
      <p:sp>
        <p:nvSpPr>
          <p:cNvPr id="20" name="Oval 19"/>
          <p:cNvSpPr/>
          <p:nvPr/>
        </p:nvSpPr>
        <p:spPr bwMode="auto">
          <a:xfrm>
            <a:off x="7075488" y="2058988"/>
            <a:ext cx="1752600" cy="531812"/>
          </a:xfrm>
          <a:prstGeom prst="ellipse">
            <a:avLst/>
          </a:prstGeom>
          <a:solidFill>
            <a:schemeClr val="bg2">
              <a:lumMod val="20000"/>
              <a:lumOff val="80000"/>
            </a:schemeClr>
          </a:solidFill>
          <a:ln>
            <a:headEnd/>
            <a:tailEnd/>
          </a:ln>
        </p:spPr>
        <p:style>
          <a:lnRef idx="3">
            <a:schemeClr val="lt1"/>
          </a:lnRef>
          <a:fillRef idx="1">
            <a:schemeClr val="accent1"/>
          </a:fillRef>
          <a:effectRef idx="1">
            <a:schemeClr val="accent1"/>
          </a:effectRef>
          <a:fontRef idx="minor">
            <a:schemeClr val="lt1"/>
          </a:fontRef>
        </p:style>
        <p:txBody>
          <a:bodyPr anchor="ctr" anchorCtr="1"/>
          <a:lstStyle/>
          <a:p>
            <a:pPr algn="ctr">
              <a:defRPr/>
            </a:pPr>
            <a:r>
              <a:rPr lang="en-US" sz="1050" b="1" dirty="0">
                <a:solidFill>
                  <a:srgbClr val="E67300"/>
                </a:solidFill>
                <a:latin typeface="Futura Bk BT" pitchFamily="34" charset="0"/>
              </a:rPr>
              <a:t>Behavioural Competencies</a:t>
            </a:r>
          </a:p>
        </p:txBody>
      </p:sp>
      <p:sp>
        <p:nvSpPr>
          <p:cNvPr id="21" name="Rectangle 20"/>
          <p:cNvSpPr/>
          <p:nvPr/>
        </p:nvSpPr>
        <p:spPr bwMode="auto">
          <a:xfrm>
            <a:off x="5654675" y="3033713"/>
            <a:ext cx="1784350" cy="327025"/>
          </a:xfrm>
          <a:prstGeom prst="rect">
            <a:avLst/>
          </a:prstGeom>
          <a:solidFill>
            <a:schemeClr val="bg2">
              <a:lumMod val="20000"/>
              <a:lumOff val="80000"/>
            </a:schemeClr>
          </a:solidFill>
          <a:ln>
            <a:headEnd/>
            <a:tailEnd/>
          </a:ln>
        </p:spPr>
        <p:style>
          <a:lnRef idx="3">
            <a:schemeClr val="lt1"/>
          </a:lnRef>
          <a:fillRef idx="1">
            <a:schemeClr val="accent1"/>
          </a:fillRef>
          <a:effectRef idx="1">
            <a:schemeClr val="accent1"/>
          </a:effectRef>
          <a:fontRef idx="minor">
            <a:schemeClr val="lt1"/>
          </a:fontRef>
        </p:style>
        <p:txBody>
          <a:bodyPr anchor="ctr" anchorCtr="1"/>
          <a:lstStyle/>
          <a:p>
            <a:pPr algn="ctr">
              <a:defRPr/>
            </a:pPr>
            <a:r>
              <a:rPr lang="en-US" sz="1050" b="1" dirty="0">
                <a:solidFill>
                  <a:srgbClr val="E67300"/>
                </a:solidFill>
                <a:latin typeface="Futura Bk BT" pitchFamily="34" charset="0"/>
              </a:rPr>
              <a:t>Competencies</a:t>
            </a:r>
          </a:p>
        </p:txBody>
      </p:sp>
      <p:sp>
        <p:nvSpPr>
          <p:cNvPr id="22" name="Down Arrow 21"/>
          <p:cNvSpPr/>
          <p:nvPr/>
        </p:nvSpPr>
        <p:spPr bwMode="auto">
          <a:xfrm>
            <a:off x="6089650" y="2201863"/>
            <a:ext cx="874713" cy="722312"/>
          </a:xfrm>
          <a:prstGeom prst="downArrow">
            <a:avLst>
              <a:gd name="adj1" fmla="val 50000"/>
              <a:gd name="adj2" fmla="val 50000"/>
            </a:avLst>
          </a:prstGeom>
          <a:solidFill>
            <a:srgbClr val="E673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1144" name="TextBox 22"/>
          <p:cNvSpPr txBox="1">
            <a:spLocks noChangeArrowheads="1"/>
          </p:cNvSpPr>
          <p:nvPr/>
        </p:nvSpPr>
        <p:spPr bwMode="auto">
          <a:xfrm>
            <a:off x="5486400" y="1447800"/>
            <a:ext cx="2324100" cy="27622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1200" b="1" dirty="0">
                <a:solidFill>
                  <a:schemeClr val="tx1"/>
                </a:solidFill>
                <a:latin typeface="Futura Bk BT" pitchFamily="34" charset="0"/>
              </a:rPr>
              <a:t>Competency Framework</a:t>
            </a:r>
          </a:p>
        </p:txBody>
      </p:sp>
      <p:grpSp>
        <p:nvGrpSpPr>
          <p:cNvPr id="64521" name="Group 32"/>
          <p:cNvGrpSpPr>
            <a:grpSpLocks/>
          </p:cNvGrpSpPr>
          <p:nvPr/>
        </p:nvGrpSpPr>
        <p:grpSpPr bwMode="auto">
          <a:xfrm>
            <a:off x="609600" y="1371600"/>
            <a:ext cx="2786063" cy="3182938"/>
            <a:chOff x="765175" y="2115603"/>
            <a:chExt cx="2416175" cy="2703835"/>
          </a:xfrm>
        </p:grpSpPr>
        <p:sp>
          <p:nvSpPr>
            <p:cNvPr id="4" name="Text Box 15"/>
            <p:cNvSpPr txBox="1">
              <a:spLocks noChangeArrowheads="1"/>
            </p:cNvSpPr>
            <p:nvPr/>
          </p:nvSpPr>
          <p:spPr bwMode="auto">
            <a:xfrm>
              <a:off x="776189" y="2115603"/>
              <a:ext cx="2359728" cy="339834"/>
            </a:xfrm>
            <a:prstGeom prst="rect">
              <a:avLst/>
            </a:prstGeom>
            <a:solidFill>
              <a:schemeClr val="bg2">
                <a:lumMod val="20000"/>
                <a:lumOff val="80000"/>
              </a:schemeClr>
            </a:solidFill>
            <a:ln>
              <a:headEnd/>
              <a:tailEnd/>
            </a:ln>
          </p:spPr>
          <p:style>
            <a:lnRef idx="3">
              <a:schemeClr val="lt1"/>
            </a:lnRef>
            <a:fillRef idx="1">
              <a:schemeClr val="accent1"/>
            </a:fillRef>
            <a:effectRef idx="1">
              <a:schemeClr val="accent1"/>
            </a:effectRef>
            <a:fontRef idx="minor">
              <a:schemeClr val="lt1"/>
            </a:fontRef>
          </p:style>
          <p:txBody>
            <a:bodyPr anchor="ctr" anchorCtr="1"/>
            <a:lstStyle/>
            <a:p>
              <a:pPr algn="ctr">
                <a:defRPr/>
              </a:pPr>
              <a:r>
                <a:rPr lang="en-US" sz="1050" b="1" dirty="0">
                  <a:solidFill>
                    <a:srgbClr val="E67300"/>
                  </a:solidFill>
                  <a:latin typeface="Futura Bk BT" pitchFamily="34" charset="0"/>
                </a:rPr>
                <a:t>Talent Segmentation</a:t>
              </a:r>
            </a:p>
          </p:txBody>
        </p:sp>
        <p:sp>
          <p:nvSpPr>
            <p:cNvPr id="6" name="Text Box 17"/>
            <p:cNvSpPr txBox="1">
              <a:spLocks noChangeArrowheads="1"/>
            </p:cNvSpPr>
            <p:nvPr/>
          </p:nvSpPr>
          <p:spPr bwMode="auto">
            <a:xfrm>
              <a:off x="765175" y="2660416"/>
              <a:ext cx="2381756" cy="377593"/>
            </a:xfrm>
            <a:prstGeom prst="rect">
              <a:avLst/>
            </a:prstGeom>
            <a:solidFill>
              <a:schemeClr val="bg2">
                <a:lumMod val="20000"/>
                <a:lumOff val="80000"/>
              </a:schemeClr>
            </a:solidFill>
            <a:ln>
              <a:headEnd/>
              <a:tailEnd/>
            </a:ln>
          </p:spPr>
          <p:style>
            <a:lnRef idx="3">
              <a:schemeClr val="lt1"/>
            </a:lnRef>
            <a:fillRef idx="1">
              <a:schemeClr val="accent1"/>
            </a:fillRef>
            <a:effectRef idx="1">
              <a:schemeClr val="accent1"/>
            </a:effectRef>
            <a:fontRef idx="minor">
              <a:schemeClr val="lt1"/>
            </a:fontRef>
          </p:style>
          <p:txBody>
            <a:bodyPr anchor="ctr" anchorCtr="1"/>
            <a:lstStyle/>
            <a:p>
              <a:pPr algn="ctr">
                <a:defRPr/>
              </a:pPr>
              <a:r>
                <a:rPr lang="en-US" sz="1050" b="1" dirty="0">
                  <a:solidFill>
                    <a:srgbClr val="E67300"/>
                  </a:solidFill>
                  <a:latin typeface="Futura Bk BT" pitchFamily="34" charset="0"/>
                </a:rPr>
                <a:t>Potential Validation - DAC</a:t>
              </a:r>
            </a:p>
          </p:txBody>
        </p:sp>
        <p:sp>
          <p:nvSpPr>
            <p:cNvPr id="8" name="Text Box 19"/>
            <p:cNvSpPr txBox="1">
              <a:spLocks noChangeArrowheads="1"/>
            </p:cNvSpPr>
            <p:nvPr/>
          </p:nvSpPr>
          <p:spPr bwMode="auto">
            <a:xfrm>
              <a:off x="767928" y="3252428"/>
              <a:ext cx="2401030" cy="391078"/>
            </a:xfrm>
            <a:prstGeom prst="rect">
              <a:avLst/>
            </a:prstGeom>
            <a:solidFill>
              <a:schemeClr val="bg2">
                <a:lumMod val="20000"/>
                <a:lumOff val="80000"/>
              </a:schemeClr>
            </a:solidFill>
            <a:ln>
              <a:headEnd/>
              <a:tailEnd/>
            </a:ln>
          </p:spPr>
          <p:style>
            <a:lnRef idx="3">
              <a:schemeClr val="lt1"/>
            </a:lnRef>
            <a:fillRef idx="1">
              <a:schemeClr val="accent1"/>
            </a:fillRef>
            <a:effectRef idx="1">
              <a:schemeClr val="accent1"/>
            </a:effectRef>
            <a:fontRef idx="minor">
              <a:schemeClr val="lt1"/>
            </a:fontRef>
          </p:style>
          <p:txBody>
            <a:bodyPr anchor="ctr" anchorCtr="1"/>
            <a:lstStyle/>
            <a:p>
              <a:pPr algn="ctr">
                <a:defRPr/>
              </a:pPr>
              <a:r>
                <a:rPr lang="en-US" sz="1050" b="1" dirty="0">
                  <a:solidFill>
                    <a:srgbClr val="E67300"/>
                  </a:solidFill>
                  <a:latin typeface="Futura Bk BT" pitchFamily="34" charset="0"/>
                </a:rPr>
                <a:t>Individual Development Plan (IDP)</a:t>
              </a:r>
            </a:p>
          </p:txBody>
        </p:sp>
        <p:sp>
          <p:nvSpPr>
            <p:cNvPr id="9" name="Text Box 20"/>
            <p:cNvSpPr txBox="1">
              <a:spLocks noChangeArrowheads="1"/>
            </p:cNvSpPr>
            <p:nvPr/>
          </p:nvSpPr>
          <p:spPr bwMode="auto">
            <a:xfrm>
              <a:off x="767928" y="3836348"/>
              <a:ext cx="2401030" cy="339834"/>
            </a:xfrm>
            <a:prstGeom prst="rect">
              <a:avLst/>
            </a:prstGeom>
            <a:solidFill>
              <a:schemeClr val="bg2">
                <a:lumMod val="20000"/>
                <a:lumOff val="80000"/>
              </a:schemeClr>
            </a:solidFill>
            <a:ln>
              <a:headEnd/>
              <a:tailEnd/>
            </a:ln>
          </p:spPr>
          <p:style>
            <a:lnRef idx="3">
              <a:schemeClr val="lt1"/>
            </a:lnRef>
            <a:fillRef idx="1">
              <a:schemeClr val="accent1"/>
            </a:fillRef>
            <a:effectRef idx="1">
              <a:schemeClr val="accent1"/>
            </a:effectRef>
            <a:fontRef idx="minor">
              <a:schemeClr val="lt1"/>
            </a:fontRef>
          </p:style>
          <p:txBody>
            <a:bodyPr anchor="ctr" anchorCtr="1"/>
            <a:lstStyle/>
            <a:p>
              <a:pPr algn="ctr">
                <a:defRPr/>
              </a:pPr>
              <a:r>
                <a:rPr lang="en-US" sz="1050" b="1" dirty="0">
                  <a:solidFill>
                    <a:srgbClr val="E67300"/>
                  </a:solidFill>
                  <a:latin typeface="Futura Bk BT" pitchFamily="34" charset="0"/>
                </a:rPr>
                <a:t>Talent Review Discussion</a:t>
              </a:r>
            </a:p>
          </p:txBody>
        </p:sp>
        <p:sp>
          <p:nvSpPr>
            <p:cNvPr id="16" name="Text Box 20"/>
            <p:cNvSpPr txBox="1">
              <a:spLocks noChangeArrowheads="1"/>
            </p:cNvSpPr>
            <p:nvPr/>
          </p:nvSpPr>
          <p:spPr bwMode="auto">
            <a:xfrm>
              <a:off x="767928" y="4362281"/>
              <a:ext cx="2413422" cy="457157"/>
            </a:xfrm>
            <a:prstGeom prst="rect">
              <a:avLst/>
            </a:prstGeom>
            <a:solidFill>
              <a:schemeClr val="bg2">
                <a:lumMod val="20000"/>
                <a:lumOff val="80000"/>
              </a:schemeClr>
            </a:solidFill>
            <a:ln>
              <a:headEnd/>
              <a:tailEnd/>
            </a:ln>
          </p:spPr>
          <p:style>
            <a:lnRef idx="3">
              <a:schemeClr val="lt1"/>
            </a:lnRef>
            <a:fillRef idx="1">
              <a:schemeClr val="accent1"/>
            </a:fillRef>
            <a:effectRef idx="1">
              <a:schemeClr val="accent1"/>
            </a:effectRef>
            <a:fontRef idx="minor">
              <a:schemeClr val="lt1"/>
            </a:fontRef>
          </p:style>
          <p:txBody>
            <a:bodyPr anchor="ctr" anchorCtr="1"/>
            <a:lstStyle/>
            <a:p>
              <a:pPr algn="ctr">
                <a:defRPr/>
              </a:pPr>
              <a:r>
                <a:rPr lang="en-US" sz="1050" b="1" dirty="0">
                  <a:solidFill>
                    <a:srgbClr val="E67300"/>
                  </a:solidFill>
                  <a:latin typeface="Futura Bk BT" pitchFamily="34" charset="0"/>
                </a:rPr>
                <a:t>Career Management &amp; Succession Planning</a:t>
              </a:r>
            </a:p>
          </p:txBody>
        </p:sp>
        <p:sp>
          <p:nvSpPr>
            <p:cNvPr id="29" name="Down Arrow 28"/>
            <p:cNvSpPr/>
            <p:nvPr/>
          </p:nvSpPr>
          <p:spPr>
            <a:xfrm>
              <a:off x="1830770" y="2417677"/>
              <a:ext cx="191367" cy="204979"/>
            </a:xfrm>
            <a:prstGeom prst="downArrow">
              <a:avLst/>
            </a:prstGeom>
            <a:solidFill>
              <a:srgbClr val="E673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Down Arrow 29"/>
            <p:cNvSpPr/>
            <p:nvPr/>
          </p:nvSpPr>
          <p:spPr>
            <a:xfrm>
              <a:off x="1833523" y="3006992"/>
              <a:ext cx="189990" cy="204979"/>
            </a:xfrm>
            <a:prstGeom prst="downArrow">
              <a:avLst/>
            </a:prstGeom>
            <a:solidFill>
              <a:srgbClr val="E673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Down Arrow 30"/>
            <p:cNvSpPr/>
            <p:nvPr/>
          </p:nvSpPr>
          <p:spPr>
            <a:xfrm>
              <a:off x="1822510" y="3567987"/>
              <a:ext cx="189990" cy="204979"/>
            </a:xfrm>
            <a:prstGeom prst="downArrow">
              <a:avLst/>
            </a:prstGeom>
            <a:solidFill>
              <a:srgbClr val="E673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Down Arrow 31"/>
            <p:cNvSpPr/>
            <p:nvPr/>
          </p:nvSpPr>
          <p:spPr>
            <a:xfrm>
              <a:off x="1811496" y="4118194"/>
              <a:ext cx="189990" cy="204979"/>
            </a:xfrm>
            <a:prstGeom prst="downArrow">
              <a:avLst/>
            </a:prstGeom>
            <a:solidFill>
              <a:srgbClr val="E673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pic>
        <p:nvPicPr>
          <p:cNvPr id="64522" name="Object 1"/>
          <p:cNvPicPr>
            <a:picLocks noChangeArrowheads="1"/>
          </p:cNvPicPr>
          <p:nvPr/>
        </p:nvPicPr>
        <p:blipFill>
          <a:blip r:embed="rId3"/>
          <a:srcRect l="-3265" r="-56" b="-204"/>
          <a:stretch>
            <a:fillRect/>
          </a:stretch>
        </p:blipFill>
        <p:spPr bwMode="auto">
          <a:xfrm>
            <a:off x="4876800" y="3733800"/>
            <a:ext cx="3276600" cy="3124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TextBox 18"/>
          <p:cNvSpPr txBox="1">
            <a:spLocks noChangeArrowheads="1"/>
          </p:cNvSpPr>
          <p:nvPr/>
        </p:nvSpPr>
        <p:spPr bwMode="auto">
          <a:xfrm>
            <a:off x="381000" y="2133600"/>
            <a:ext cx="2133600" cy="16002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endParaRPr lang="en-US" sz="1400" dirty="0"/>
          </a:p>
          <a:p>
            <a:pPr>
              <a:defRPr/>
            </a:pPr>
            <a:endParaRPr lang="en-US" sz="1400" dirty="0"/>
          </a:p>
          <a:p>
            <a:pPr>
              <a:defRPr/>
            </a:pPr>
            <a:endParaRPr lang="en-US" sz="1400" dirty="0"/>
          </a:p>
          <a:p>
            <a:pPr algn="ctr">
              <a:defRPr/>
            </a:pPr>
            <a:endParaRPr lang="en-US" sz="1400" dirty="0"/>
          </a:p>
          <a:p>
            <a:pPr algn="ctr">
              <a:defRPr/>
            </a:pPr>
            <a:r>
              <a:rPr lang="en-US" sz="1400" dirty="0"/>
              <a:t>Internal Assessment Center for selection of talents for  key  positions.</a:t>
            </a:r>
          </a:p>
        </p:txBody>
      </p:sp>
      <p:pic>
        <p:nvPicPr>
          <p:cNvPr id="4100" name="Picture 1" descr="image003"/>
          <p:cNvPicPr>
            <a:picLocks noChangeAspect="1" noChangeArrowheads="1"/>
          </p:cNvPicPr>
          <p:nvPr/>
        </p:nvPicPr>
        <p:blipFill>
          <a:blip r:embed="rId4"/>
          <a:srcRect/>
          <a:stretch>
            <a:fillRect/>
          </a:stretch>
        </p:blipFill>
        <p:spPr bwMode="auto">
          <a:xfrm>
            <a:off x="838200" y="2209800"/>
            <a:ext cx="1266825" cy="715963"/>
          </a:xfrm>
          <a:prstGeom prst="rect">
            <a:avLst/>
          </a:prstGeom>
          <a:noFill/>
          <a:ln w="9525">
            <a:noFill/>
            <a:miter lim="800000"/>
            <a:headEnd/>
            <a:tailEnd/>
          </a:ln>
        </p:spPr>
      </p:pic>
      <p:sp>
        <p:nvSpPr>
          <p:cNvPr id="22" name="Rectangle 2"/>
          <p:cNvSpPr txBox="1">
            <a:spLocks/>
          </p:cNvSpPr>
          <p:nvPr/>
        </p:nvSpPr>
        <p:spPr>
          <a:xfrm>
            <a:off x="228600" y="304800"/>
            <a:ext cx="8229600" cy="685800"/>
          </a:xfrm>
          <a:prstGeom prst="rect">
            <a:avLst/>
          </a:prstGeom>
        </p:spPr>
        <p:txBody>
          <a:bodyPr/>
          <a:lstStyle/>
          <a:p>
            <a:pPr eaLnBrk="0" hangingPunct="0">
              <a:defRPr/>
            </a:pPr>
            <a:r>
              <a:rPr lang="en-US" altLang="zh-CN" sz="2800" b="1" dirty="0">
                <a:gradFill>
                  <a:gsLst>
                    <a:gs pos="100000">
                      <a:srgbClr val="005674"/>
                    </a:gs>
                    <a:gs pos="0">
                      <a:srgbClr val="0099CC"/>
                    </a:gs>
                  </a:gsLst>
                  <a:lin ang="5400000" scaled="0"/>
                </a:gradFill>
                <a:latin typeface="Futura Bk BT"/>
                <a:ea typeface="+mn-ea"/>
              </a:rPr>
              <a:t>Enabling Careers – Inclusive approach</a:t>
            </a:r>
          </a:p>
        </p:txBody>
      </p:sp>
      <p:graphicFrame>
        <p:nvGraphicFramePr>
          <p:cNvPr id="4098" name="Object 15"/>
          <p:cNvGraphicFramePr>
            <a:graphicFrameLocks noChangeAspect="1"/>
          </p:cNvGraphicFramePr>
          <p:nvPr/>
        </p:nvGraphicFramePr>
        <p:xfrm>
          <a:off x="2895600" y="1371600"/>
          <a:ext cx="5219700" cy="2908300"/>
        </p:xfrm>
        <a:graphic>
          <a:graphicData uri="http://schemas.openxmlformats.org/presentationml/2006/ole">
            <p:oleObj spid="_x0000_s4098" name="Bitmap Image" r:id="rId5" imgW="4371429" imgH="2438095" progId="PBrush">
              <p:embed/>
            </p:oleObj>
          </a:graphicData>
        </a:graphic>
      </p:graphicFrame>
      <p:pic>
        <p:nvPicPr>
          <p:cNvPr id="4102" name="Diagram 13"/>
          <p:cNvPicPr>
            <a:picLocks noChangeArrowheads="1"/>
          </p:cNvPicPr>
          <p:nvPr/>
        </p:nvPicPr>
        <p:blipFill>
          <a:blip r:embed="rId6"/>
          <a:srcRect l="-2930" r="-4993"/>
          <a:stretch>
            <a:fillRect/>
          </a:stretch>
        </p:blipFill>
        <p:spPr bwMode="auto">
          <a:xfrm>
            <a:off x="2971800" y="4572000"/>
            <a:ext cx="5638800" cy="2286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228600" y="381000"/>
            <a:ext cx="8327569" cy="457200"/>
          </a:xfrm>
          <a:prstGeom prst="rect">
            <a:avLst/>
          </a:prstGeom>
          <a:noFill/>
          <a:ln w="9525">
            <a:noFill/>
            <a:miter lim="800000"/>
            <a:headEnd/>
            <a:tailEnd/>
          </a:ln>
        </p:spPr>
        <p:txBody>
          <a:bodyPr anchor="ctr"/>
          <a:lstStyle/>
          <a:p>
            <a:pPr>
              <a:lnSpc>
                <a:spcPct val="150000"/>
              </a:lnSpc>
              <a:defRPr/>
            </a:pPr>
            <a:r>
              <a:rPr lang="en-US" sz="2400" b="1" dirty="0">
                <a:gradFill>
                  <a:gsLst>
                    <a:gs pos="100000">
                      <a:srgbClr val="005674"/>
                    </a:gs>
                    <a:gs pos="0">
                      <a:srgbClr val="0099CC"/>
                    </a:gs>
                  </a:gsLst>
                  <a:lin ang="5400000" scaled="0"/>
                </a:gradFill>
                <a:latin typeface="Futura Lt BT" pitchFamily="34" charset="0"/>
                <a:cs typeface="Arial" charset="0"/>
              </a:rPr>
              <a:t>Life Unlimited : Our Employee Wellness Program</a:t>
            </a:r>
            <a:endParaRPr lang="en-US" sz="2400" b="1" u="sng" dirty="0">
              <a:gradFill>
                <a:gsLst>
                  <a:gs pos="100000">
                    <a:srgbClr val="005674"/>
                  </a:gs>
                  <a:gs pos="0">
                    <a:srgbClr val="0099CC"/>
                  </a:gs>
                </a:gsLst>
                <a:lin ang="5400000" scaled="0"/>
              </a:gradFill>
              <a:latin typeface="Futura Lt BT" pitchFamily="34" charset="0"/>
              <a:ea typeface="+mj-ea"/>
              <a:cs typeface="+mn-cs"/>
            </a:endParaRPr>
          </a:p>
        </p:txBody>
      </p:sp>
      <p:sp>
        <p:nvSpPr>
          <p:cNvPr id="10" name="TextBox 9"/>
          <p:cNvSpPr txBox="1"/>
          <p:nvPr/>
        </p:nvSpPr>
        <p:spPr>
          <a:xfrm>
            <a:off x="1524000" y="1241425"/>
            <a:ext cx="6831013" cy="18780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spcBef>
                <a:spcPts val="600"/>
              </a:spcBef>
              <a:spcAft>
                <a:spcPts val="600"/>
              </a:spcAft>
              <a:defRPr/>
            </a:pPr>
            <a:r>
              <a:rPr lang="en-US" sz="1600" dirty="0">
                <a:latin typeface="Cambria" pitchFamily="18" charset="0"/>
              </a:rPr>
              <a:t>“</a:t>
            </a:r>
            <a:r>
              <a:rPr lang="en-US" sz="1600" b="1" i="1" dirty="0">
                <a:latin typeface="Cambria" pitchFamily="18" charset="0"/>
              </a:rPr>
              <a:t>Life Unlimited</a:t>
            </a:r>
            <a:r>
              <a:rPr lang="en-US" sz="1600" dirty="0">
                <a:latin typeface="Cambria" pitchFamily="18" charset="0"/>
              </a:rPr>
              <a:t>” is an online portal which provides two distinct types of services:-</a:t>
            </a:r>
          </a:p>
          <a:p>
            <a:pPr>
              <a:spcBef>
                <a:spcPts val="600"/>
              </a:spcBef>
              <a:spcAft>
                <a:spcPts val="600"/>
              </a:spcAft>
              <a:buFont typeface="Arial" pitchFamily="34" charset="0"/>
              <a:buChar char="•"/>
              <a:defRPr/>
            </a:pPr>
            <a:r>
              <a:rPr lang="en-US" sz="1600" dirty="0">
                <a:latin typeface="Cambria" pitchFamily="18" charset="0"/>
              </a:rPr>
              <a:t> Counselling support to address and resolve issues that are important for employees and their family. </a:t>
            </a:r>
          </a:p>
          <a:p>
            <a:pPr>
              <a:spcBef>
                <a:spcPts val="600"/>
              </a:spcBef>
              <a:spcAft>
                <a:spcPts val="600"/>
              </a:spcAft>
              <a:buFont typeface="Arial" pitchFamily="34" charset="0"/>
              <a:buChar char="•"/>
              <a:defRPr/>
            </a:pPr>
            <a:r>
              <a:rPr lang="en-US" sz="1600" dirty="0">
                <a:latin typeface="Cambria" pitchFamily="18" charset="0"/>
              </a:rPr>
              <a:t> A knowledge portal with self help tools, like- stress audits, various articles on parenting, career issues, relationships.</a:t>
            </a:r>
          </a:p>
        </p:txBody>
      </p:sp>
      <p:grpSp>
        <p:nvGrpSpPr>
          <p:cNvPr id="65540" name="Group 10"/>
          <p:cNvGrpSpPr>
            <a:grpSpLocks/>
          </p:cNvGrpSpPr>
          <p:nvPr/>
        </p:nvGrpSpPr>
        <p:grpSpPr bwMode="auto">
          <a:xfrm>
            <a:off x="1447800" y="3205163"/>
            <a:ext cx="6858000" cy="2662237"/>
            <a:chOff x="509850" y="3543257"/>
            <a:chExt cx="8458769" cy="3042211"/>
          </a:xfrm>
        </p:grpSpPr>
        <p:sp>
          <p:nvSpPr>
            <p:cNvPr id="116738" name="Rectangle 3"/>
            <p:cNvSpPr>
              <a:spLocks noChangeArrowheads="1"/>
            </p:cNvSpPr>
            <p:nvPr/>
          </p:nvSpPr>
          <p:spPr bwMode="auto">
            <a:xfrm>
              <a:off x="6628752" y="3653915"/>
              <a:ext cx="2339867" cy="59864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eaLnBrk="0" hangingPunct="0">
                <a:defRPr/>
              </a:pPr>
              <a:r>
                <a:rPr lang="en-US" sz="1400" b="1" dirty="0">
                  <a:solidFill>
                    <a:schemeClr val="tx1"/>
                  </a:solidFill>
                  <a:latin typeface="Futura Bk BT"/>
                </a:rPr>
                <a:t>Health Initiatives @ Idea</a:t>
              </a:r>
              <a:endParaRPr lang="en-US" sz="1400" dirty="0">
                <a:solidFill>
                  <a:schemeClr val="tx1"/>
                </a:solidFill>
                <a:latin typeface="Futura Bk BT"/>
              </a:endParaRPr>
            </a:p>
          </p:txBody>
        </p:sp>
        <p:pic>
          <p:nvPicPr>
            <p:cNvPr id="107526" name="Picture 5" descr="Z:\Common\Hewitt BEI 2010-11\Nisha - AWOO\Annexure\Life Unlimited Collaterals\Emailers\Support-op-new.jpg"/>
            <p:cNvPicPr>
              <a:picLocks noChangeAspect="1" noChangeArrowheads="1"/>
            </p:cNvPicPr>
            <p:nvPr/>
          </p:nvPicPr>
          <p:blipFill>
            <a:blip r:embed="rId3"/>
            <a:srcRect/>
            <a:stretch>
              <a:fillRect/>
            </a:stretch>
          </p:blipFill>
          <p:spPr bwMode="auto">
            <a:xfrm>
              <a:off x="509850" y="4185441"/>
              <a:ext cx="1995252" cy="2400027"/>
            </a:xfrm>
            <a:prstGeom prst="rect">
              <a:avLst/>
            </a:prstGeom>
            <a:ln>
              <a:noFill/>
            </a:ln>
            <a:effectLst>
              <a:outerShdw blurRad="292100" dist="139700" dir="2700000" algn="tl" rotWithShape="0">
                <a:srgbClr val="333333">
                  <a:alpha val="65000"/>
                </a:srgbClr>
              </a:outerShdw>
            </a:effectLst>
          </p:spPr>
          <p:style>
            <a:lnRef idx="3">
              <a:schemeClr val="lt1"/>
            </a:lnRef>
            <a:fillRef idx="1">
              <a:schemeClr val="accent1"/>
            </a:fillRef>
            <a:effectRef idx="1">
              <a:schemeClr val="accent1"/>
            </a:effectRef>
            <a:fontRef idx="minor">
              <a:schemeClr val="lt1"/>
            </a:fontRef>
          </p:style>
        </p:pic>
        <p:pic>
          <p:nvPicPr>
            <p:cNvPr id="45062" name="Picture 5" descr="cid:image001.jpg@01CB665A.5F5559F0"/>
            <p:cNvPicPr>
              <a:picLocks noChangeAspect="1" noChangeArrowheads="1"/>
            </p:cNvPicPr>
            <p:nvPr/>
          </p:nvPicPr>
          <p:blipFill>
            <a:blip r:embed="rId4"/>
            <a:srcRect/>
            <a:stretch>
              <a:fillRect/>
            </a:stretch>
          </p:blipFill>
          <p:spPr bwMode="auto">
            <a:xfrm>
              <a:off x="3756294" y="3543257"/>
              <a:ext cx="1787699" cy="778240"/>
            </a:xfrm>
            <a:prstGeom prst="rect">
              <a:avLst/>
            </a:prstGeom>
            <a:ln>
              <a:noFill/>
            </a:ln>
            <a:effectLst>
              <a:outerShdw blurRad="292100" dist="139700" dir="2700000" algn="tl" rotWithShape="0">
                <a:srgbClr val="333333">
                  <a:alpha val="65000"/>
                </a:srgbClr>
              </a:outerShdw>
            </a:effectLst>
          </p:spPr>
        </p:pic>
        <p:pic>
          <p:nvPicPr>
            <p:cNvPr id="45063" name="Diagram 1"/>
            <p:cNvPicPr>
              <a:picLocks noChangeArrowheads="1"/>
            </p:cNvPicPr>
            <p:nvPr/>
          </p:nvPicPr>
          <p:blipFill>
            <a:blip r:embed="rId5"/>
            <a:srcRect l="-7793" r="-8144"/>
            <a:stretch>
              <a:fillRect/>
            </a:stretch>
          </p:blipFill>
          <p:spPr bwMode="auto">
            <a:xfrm>
              <a:off x="2918250" y="4343266"/>
              <a:ext cx="3224906" cy="2111589"/>
            </a:xfrm>
            <a:prstGeom prst="rect">
              <a:avLst/>
            </a:prstGeom>
            <a:ln>
              <a:noFill/>
            </a:ln>
            <a:effectLst>
              <a:outerShdw blurRad="292100" dist="139700" dir="2700000" algn="tl" rotWithShape="0">
                <a:srgbClr val="333333">
                  <a:alpha val="65000"/>
                </a:srgbClr>
              </a:outerShdw>
            </a:effectLst>
          </p:spPr>
        </p:pic>
        <p:sp>
          <p:nvSpPr>
            <p:cNvPr id="12" name="Rectangle 3"/>
            <p:cNvSpPr>
              <a:spLocks noChangeArrowheads="1"/>
            </p:cNvSpPr>
            <p:nvPr/>
          </p:nvSpPr>
          <p:spPr bwMode="auto">
            <a:xfrm>
              <a:off x="517682" y="3795413"/>
              <a:ext cx="2030497" cy="35193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pPr algn="ctr" eaLnBrk="0" hangingPunct="0">
                <a:defRPr/>
              </a:pPr>
              <a:r>
                <a:rPr lang="en-US" sz="1400" b="1" dirty="0">
                  <a:solidFill>
                    <a:schemeClr val="tx1"/>
                  </a:solidFill>
                  <a:latin typeface="Futura Bk BT"/>
                </a:rPr>
                <a:t>Wellness@ Idea</a:t>
              </a:r>
              <a:endParaRPr lang="en-US" sz="1400" dirty="0">
                <a:solidFill>
                  <a:schemeClr val="tx1"/>
                </a:solidFill>
                <a:latin typeface="Futura Bk BT"/>
              </a:endParaRPr>
            </a:p>
          </p:txBody>
        </p:sp>
        <p:pic>
          <p:nvPicPr>
            <p:cNvPr id="73730" name="Picture 2" descr="\\10.0.128.171\!Share\HR Operations\OD Initiatives\Life Unlimited - Employee Assistance Program\Standee - Life unlimited.png"/>
            <p:cNvPicPr>
              <a:picLocks noChangeAspect="1" noChangeArrowheads="1"/>
            </p:cNvPicPr>
            <p:nvPr/>
          </p:nvPicPr>
          <p:blipFill>
            <a:blip r:embed="rId6"/>
            <a:srcRect l="1944" r="1505" b="29696"/>
            <a:stretch>
              <a:fillRect/>
            </a:stretch>
          </p:blipFill>
          <p:spPr bwMode="auto">
            <a:xfrm>
              <a:off x="6705115" y="4256190"/>
              <a:ext cx="2075531" cy="2296625"/>
            </a:xfrm>
            <a:prstGeom prst="rect">
              <a:avLst/>
            </a:prstGeom>
            <a:ln>
              <a:noFill/>
            </a:ln>
            <a:effectLst>
              <a:outerShdw blurRad="292100" dist="139700" dir="2700000" algn="tl" rotWithShape="0">
                <a:srgbClr val="333333">
                  <a:alpha val="65000"/>
                </a:srgbClr>
              </a:outerShdw>
            </a:effectLst>
          </p:spPr>
        </p:pic>
      </p:grpSp>
      <p:sp>
        <p:nvSpPr>
          <p:cNvPr id="13" name="Rectangle 12">
            <a:hlinkClick r:id="rId7" action="ppaction://hlinksldjump"/>
          </p:cNvPr>
          <p:cNvSpPr/>
          <p:nvPr/>
        </p:nvSpPr>
        <p:spPr>
          <a:xfrm>
            <a:off x="46916" y="1157173"/>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Trust based leadership</a:t>
            </a:r>
          </a:p>
        </p:txBody>
      </p:sp>
      <p:sp>
        <p:nvSpPr>
          <p:cNvPr id="14" name="Rectangle 13">
            <a:hlinkClick r:id="rId7" action="ppaction://hlinksldjump"/>
          </p:cNvPr>
          <p:cNvSpPr/>
          <p:nvPr/>
        </p:nvSpPr>
        <p:spPr>
          <a:xfrm>
            <a:off x="46916" y="1798003"/>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Connect with the last mile</a:t>
            </a:r>
          </a:p>
        </p:txBody>
      </p:sp>
      <p:sp>
        <p:nvSpPr>
          <p:cNvPr id="15" name="Rectangle 14">
            <a:hlinkClick r:id="rId7" action="ppaction://hlinksldjump"/>
          </p:cNvPr>
          <p:cNvSpPr/>
          <p:nvPr/>
        </p:nvSpPr>
        <p:spPr>
          <a:xfrm>
            <a:off x="46916" y="2423843"/>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Engage &amp; Express</a:t>
            </a:r>
          </a:p>
        </p:txBody>
      </p:sp>
      <p:sp>
        <p:nvSpPr>
          <p:cNvPr id="16" name="Rectangle 15">
            <a:hlinkClick r:id="rId7" action="ppaction://hlinksldjump"/>
          </p:cNvPr>
          <p:cNvSpPr/>
          <p:nvPr/>
        </p:nvSpPr>
        <p:spPr>
          <a:xfrm>
            <a:off x="67236" y="3664273"/>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Developing people capability</a:t>
            </a:r>
          </a:p>
        </p:txBody>
      </p:sp>
      <p:sp>
        <p:nvSpPr>
          <p:cNvPr id="17" name="Rectangle 16">
            <a:hlinkClick r:id="rId7" action="ppaction://hlinksldjump"/>
          </p:cNvPr>
          <p:cNvSpPr/>
          <p:nvPr/>
        </p:nvSpPr>
        <p:spPr>
          <a:xfrm>
            <a:off x="62156" y="4289613"/>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Enriching Life</a:t>
            </a:r>
          </a:p>
        </p:txBody>
      </p:sp>
      <p:sp>
        <p:nvSpPr>
          <p:cNvPr id="18" name="Rectangle 17">
            <a:hlinkClick r:id="rId7" action="ppaction://hlinksldjump"/>
          </p:cNvPr>
          <p:cNvSpPr/>
          <p:nvPr/>
        </p:nvSpPr>
        <p:spPr>
          <a:xfrm>
            <a:off x="62156" y="4975413"/>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Becoming a good Social citizen</a:t>
            </a:r>
          </a:p>
        </p:txBody>
      </p:sp>
      <p:sp>
        <p:nvSpPr>
          <p:cNvPr id="19" name="Rectangle 18">
            <a:hlinkClick r:id="rId7" action="ppaction://hlinksldjump"/>
          </p:cNvPr>
          <p:cNvSpPr/>
          <p:nvPr/>
        </p:nvSpPr>
        <p:spPr>
          <a:xfrm>
            <a:off x="46916" y="3049683"/>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Inspiring excellence</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val 63"/>
          <p:cNvSpPr/>
          <p:nvPr/>
        </p:nvSpPr>
        <p:spPr>
          <a:xfrm>
            <a:off x="6989763" y="1066800"/>
            <a:ext cx="1828800" cy="114300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41986" name="Title 9"/>
          <p:cNvSpPr>
            <a:spLocks noGrp="1"/>
          </p:cNvSpPr>
          <p:nvPr>
            <p:ph type="title" idx="4294967295"/>
          </p:nvPr>
        </p:nvSpPr>
        <p:spPr>
          <a:xfrm>
            <a:off x="124695" y="-48500"/>
            <a:ext cx="7772400" cy="1362075"/>
          </a:xfrm>
        </p:spPr>
        <p:txBody>
          <a:bodyPr/>
          <a:lstStyle/>
          <a:p>
            <a:pPr algn="l">
              <a:defRPr/>
            </a:pPr>
            <a:r>
              <a:rPr lang="en-US" altLang="zh-CN" sz="3200" b="1" dirty="0" smtClean="0">
                <a:gradFill>
                  <a:gsLst>
                    <a:gs pos="100000">
                      <a:srgbClr val="005674"/>
                    </a:gs>
                    <a:gs pos="0">
                      <a:srgbClr val="0099CC"/>
                    </a:gs>
                  </a:gsLst>
                  <a:lin ang="5400000" scaled="0"/>
                </a:gradFill>
                <a:latin typeface="Futura Bk BT"/>
                <a:ea typeface="+mn-ea"/>
              </a:rPr>
              <a:t>Being a good social citizen</a:t>
            </a:r>
          </a:p>
        </p:txBody>
      </p:sp>
      <p:sp>
        <p:nvSpPr>
          <p:cNvPr id="32" name="Rectangle 31"/>
          <p:cNvSpPr/>
          <p:nvPr/>
        </p:nvSpPr>
        <p:spPr>
          <a:xfrm>
            <a:off x="0" y="115168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Trust based leadership</a:t>
            </a:r>
          </a:p>
        </p:txBody>
      </p:sp>
      <p:sp>
        <p:nvSpPr>
          <p:cNvPr id="33" name="Rectangle 32"/>
          <p:cNvSpPr/>
          <p:nvPr/>
        </p:nvSpPr>
        <p:spPr>
          <a:xfrm>
            <a:off x="0" y="179251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Connect with the last mile</a:t>
            </a:r>
          </a:p>
        </p:txBody>
      </p:sp>
      <p:sp>
        <p:nvSpPr>
          <p:cNvPr id="34" name="Rectangle 33"/>
          <p:cNvSpPr/>
          <p:nvPr/>
        </p:nvSpPr>
        <p:spPr>
          <a:xfrm>
            <a:off x="0" y="241835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Engage &amp; Express</a:t>
            </a:r>
          </a:p>
        </p:txBody>
      </p:sp>
      <p:sp>
        <p:nvSpPr>
          <p:cNvPr id="35" name="Rectangle 34"/>
          <p:cNvSpPr/>
          <p:nvPr/>
        </p:nvSpPr>
        <p:spPr>
          <a:xfrm>
            <a:off x="20320" y="365878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Developing people capability</a:t>
            </a:r>
          </a:p>
        </p:txBody>
      </p:sp>
      <p:sp>
        <p:nvSpPr>
          <p:cNvPr id="36" name="Rectangle 35"/>
          <p:cNvSpPr/>
          <p:nvPr/>
        </p:nvSpPr>
        <p:spPr>
          <a:xfrm>
            <a:off x="15240" y="428412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Enriching Life</a:t>
            </a:r>
          </a:p>
        </p:txBody>
      </p:sp>
      <p:sp>
        <p:nvSpPr>
          <p:cNvPr id="37" name="Rectangle 36"/>
          <p:cNvSpPr/>
          <p:nvPr/>
        </p:nvSpPr>
        <p:spPr>
          <a:xfrm>
            <a:off x="15240" y="4911872"/>
            <a:ext cx="990600" cy="533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sz="1150" b="1" dirty="0">
                <a:solidFill>
                  <a:schemeClr val="bg1"/>
                </a:solidFill>
                <a:latin typeface="Cambria" pitchFamily="18" charset="0"/>
              </a:rPr>
              <a:t>Being a good Social citizen</a:t>
            </a:r>
          </a:p>
        </p:txBody>
      </p:sp>
      <p:sp>
        <p:nvSpPr>
          <p:cNvPr id="38" name="Rectangle 37"/>
          <p:cNvSpPr/>
          <p:nvPr/>
        </p:nvSpPr>
        <p:spPr>
          <a:xfrm>
            <a:off x="0" y="3044198"/>
            <a:ext cx="990600" cy="533400"/>
          </a:xfrm>
          <a:prstGeom prst="rect">
            <a:avLst/>
          </a:prstGeom>
          <a:solidFill>
            <a:schemeClr val="bg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bg1">
                    <a:lumMod val="75000"/>
                  </a:schemeClr>
                </a:solidFill>
              </a:rPr>
              <a:t>Inspiring excellence</a:t>
            </a:r>
          </a:p>
        </p:txBody>
      </p:sp>
      <p:pic>
        <p:nvPicPr>
          <p:cNvPr id="44" name="Picture 7" descr="010_Give India Final_23-01-09"/>
          <p:cNvPicPr>
            <a:picLocks noChangeAspect="1" noChangeArrowheads="1"/>
          </p:cNvPicPr>
          <p:nvPr/>
        </p:nvPicPr>
        <p:blipFill>
          <a:blip r:embed="rId3"/>
          <a:srcRect/>
          <a:stretch>
            <a:fillRect/>
          </a:stretch>
        </p:blipFill>
        <p:spPr bwMode="auto">
          <a:xfrm>
            <a:off x="2570163" y="4646613"/>
            <a:ext cx="1770062" cy="2006600"/>
          </a:xfrm>
          <a:prstGeom prst="rect">
            <a:avLst/>
          </a:prstGeom>
          <a:ln>
            <a:headEnd/>
            <a:tailEnd/>
          </a:ln>
        </p:spPr>
        <p:style>
          <a:lnRef idx="3">
            <a:schemeClr val="lt1"/>
          </a:lnRef>
          <a:fillRef idx="1">
            <a:schemeClr val="accent1"/>
          </a:fillRef>
          <a:effectRef idx="1">
            <a:schemeClr val="accent1"/>
          </a:effectRef>
          <a:fontRef idx="minor">
            <a:schemeClr val="lt1"/>
          </a:fontRef>
        </p:style>
      </p:pic>
      <p:sp>
        <p:nvSpPr>
          <p:cNvPr id="45" name="Rectangle 11"/>
          <p:cNvSpPr>
            <a:spLocks noChangeArrowheads="1"/>
          </p:cNvSpPr>
          <p:nvPr/>
        </p:nvSpPr>
        <p:spPr bwMode="auto">
          <a:xfrm>
            <a:off x="2511425" y="4130675"/>
            <a:ext cx="1876425" cy="4921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spAutoFit/>
          </a:bodyPr>
          <a:lstStyle/>
          <a:p>
            <a:pPr algn="ctr">
              <a:defRPr/>
            </a:pPr>
            <a:r>
              <a:rPr lang="en-US" sz="1400" b="1" dirty="0">
                <a:solidFill>
                  <a:srgbClr val="E67300"/>
                </a:solidFill>
                <a:latin typeface="Cambria" pitchFamily="18" charset="0"/>
              </a:rPr>
              <a:t>GiveIndia</a:t>
            </a:r>
          </a:p>
          <a:p>
            <a:pPr>
              <a:defRPr/>
            </a:pPr>
            <a:r>
              <a:rPr lang="en-US" sz="1200" dirty="0">
                <a:latin typeface="Cambria" pitchFamily="18" charset="0"/>
              </a:rPr>
              <a:t>A  Payroll Giving Program</a:t>
            </a:r>
          </a:p>
        </p:txBody>
      </p:sp>
      <p:sp>
        <p:nvSpPr>
          <p:cNvPr id="47" name="Rectangle 18"/>
          <p:cNvSpPr>
            <a:spLocks noChangeArrowheads="1"/>
          </p:cNvSpPr>
          <p:nvPr/>
        </p:nvSpPr>
        <p:spPr bwMode="auto">
          <a:xfrm>
            <a:off x="7065963" y="4052888"/>
            <a:ext cx="1828800" cy="67786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US" sz="1400" b="1" dirty="0">
                <a:solidFill>
                  <a:srgbClr val="E67300"/>
                </a:solidFill>
                <a:latin typeface="Cambria" pitchFamily="18" charset="0"/>
              </a:rPr>
              <a:t>Teach for India</a:t>
            </a:r>
          </a:p>
          <a:p>
            <a:pPr>
              <a:defRPr/>
            </a:pPr>
            <a:r>
              <a:rPr lang="en-US" sz="1200" dirty="0">
                <a:latin typeface="Cambria" pitchFamily="18" charset="0"/>
              </a:rPr>
              <a:t>Our Gen Y Champions committed to the cause</a:t>
            </a:r>
          </a:p>
        </p:txBody>
      </p:sp>
      <p:pic>
        <p:nvPicPr>
          <p:cNvPr id="48" name="Picture 2" descr="C:\Documents and Settings\garima.setia\Desktop\Great Place to work\Great Place to Work - Collaterals\Collateral\Sharing\CSR\Nanhi Kali.bmp"/>
          <p:cNvPicPr>
            <a:picLocks noChangeAspect="1" noChangeArrowheads="1"/>
          </p:cNvPicPr>
          <p:nvPr/>
        </p:nvPicPr>
        <p:blipFill>
          <a:blip r:embed="rId4"/>
          <a:srcRect/>
          <a:stretch>
            <a:fillRect/>
          </a:stretch>
        </p:blipFill>
        <p:spPr bwMode="auto">
          <a:xfrm>
            <a:off x="4856163" y="3048000"/>
            <a:ext cx="1524000" cy="2133600"/>
          </a:xfrm>
          <a:prstGeom prst="rect">
            <a:avLst/>
          </a:prstGeom>
          <a:ln>
            <a:solidFill>
              <a:schemeClr val="tx1"/>
            </a:solidFill>
          </a:ln>
          <a:effectLst>
            <a:outerShdw blurRad="292100" dist="139700" dir="2700000" algn="tl" rotWithShape="0">
              <a:srgbClr val="333333">
                <a:alpha val="65000"/>
              </a:srgbClr>
            </a:outerShdw>
          </a:effectLst>
        </p:spPr>
      </p:pic>
      <p:pic>
        <p:nvPicPr>
          <p:cNvPr id="66589" name="Picture 2" descr="http://t2.gstatic.com/images?q=tbn:ANd9GcQmhbte6shrr7Q0TMJ7FRtzOFpFfKlib6o4UyUtjqKO2e0QKl8Q0f6jfHI-6A">
            <a:hlinkClick r:id="rId5"/>
          </p:cNvPr>
          <p:cNvPicPr>
            <a:picLocks noChangeAspect="1" noChangeArrowheads="1"/>
          </p:cNvPicPr>
          <p:nvPr/>
        </p:nvPicPr>
        <p:blipFill>
          <a:blip r:embed="rId6"/>
          <a:srcRect b="48570"/>
          <a:stretch>
            <a:fillRect/>
          </a:stretch>
        </p:blipFill>
        <p:spPr bwMode="auto">
          <a:xfrm>
            <a:off x="2570163" y="1066800"/>
            <a:ext cx="1600200" cy="685800"/>
          </a:xfrm>
          <a:prstGeom prst="rect">
            <a:avLst/>
          </a:prstGeom>
          <a:noFill/>
          <a:ln w="9525">
            <a:noFill/>
            <a:miter lim="800000"/>
            <a:headEnd/>
            <a:tailEnd/>
          </a:ln>
        </p:spPr>
      </p:pic>
      <p:pic>
        <p:nvPicPr>
          <p:cNvPr id="52" name="Picture 2" descr="/photo.cms?msid=3204975"/>
          <p:cNvPicPr>
            <a:picLocks noChangeAspect="1" noChangeArrowheads="1"/>
          </p:cNvPicPr>
          <p:nvPr/>
        </p:nvPicPr>
        <p:blipFill>
          <a:blip r:embed="rId7"/>
          <a:srcRect l="13994" r="11370" b="30952"/>
          <a:stretch>
            <a:fillRect/>
          </a:stretch>
        </p:blipFill>
        <p:spPr bwMode="auto">
          <a:xfrm>
            <a:off x="2570163" y="1752600"/>
            <a:ext cx="1603375" cy="1752600"/>
          </a:xfrm>
          <a:prstGeom prst="rect">
            <a:avLst/>
          </a:prstGeom>
          <a:ln>
            <a:noFill/>
          </a:ln>
          <a:effectLst>
            <a:outerShdw blurRad="292100" dist="139700" dir="2700000" algn="tl" rotWithShape="0">
              <a:srgbClr val="333333">
                <a:alpha val="65000"/>
              </a:srgbClr>
            </a:outerShdw>
          </a:effectLst>
        </p:spPr>
        <p:style>
          <a:lnRef idx="3">
            <a:schemeClr val="lt1"/>
          </a:lnRef>
          <a:fillRef idx="1">
            <a:schemeClr val="accent1"/>
          </a:fillRef>
          <a:effectRef idx="1">
            <a:schemeClr val="accent1"/>
          </a:effectRef>
          <a:fontRef idx="minor">
            <a:schemeClr val="lt1"/>
          </a:fontRef>
        </p:style>
      </p:pic>
      <p:pic>
        <p:nvPicPr>
          <p:cNvPr id="54" name="Picture 53"/>
          <p:cNvPicPr>
            <a:picLocks noChangeAspect="1" noChangeArrowheads="1"/>
          </p:cNvPicPr>
          <p:nvPr/>
        </p:nvPicPr>
        <p:blipFill>
          <a:blip r:embed="rId8"/>
          <a:srcRect b="1373"/>
          <a:stretch>
            <a:fillRect/>
          </a:stretch>
        </p:blipFill>
        <p:spPr bwMode="auto">
          <a:xfrm>
            <a:off x="6989763" y="1752600"/>
            <a:ext cx="1828800" cy="1752600"/>
          </a:xfrm>
          <a:prstGeom prst="rect">
            <a:avLst/>
          </a:prstGeom>
          <a:ln>
            <a:noFill/>
          </a:ln>
          <a:effectLst>
            <a:outerShdw blurRad="292100" dist="139700" dir="2700000" algn="tl" rotWithShape="0">
              <a:srgbClr val="333333">
                <a:alpha val="65000"/>
              </a:srgbClr>
            </a:outerShdw>
          </a:effectLst>
        </p:spPr>
      </p:pic>
      <p:sp>
        <p:nvSpPr>
          <p:cNvPr id="66592" name="Rectangle 18"/>
          <p:cNvSpPr>
            <a:spLocks noChangeArrowheads="1"/>
          </p:cNvSpPr>
          <p:nvPr/>
        </p:nvSpPr>
        <p:spPr bwMode="auto">
          <a:xfrm>
            <a:off x="7065963" y="1244600"/>
            <a:ext cx="1752600" cy="523875"/>
          </a:xfrm>
          <a:prstGeom prst="rect">
            <a:avLst/>
          </a:prstGeom>
          <a:noFill/>
          <a:ln w="9525">
            <a:noFill/>
            <a:miter lim="800000"/>
            <a:headEnd/>
            <a:tailEnd/>
          </a:ln>
        </p:spPr>
        <p:txBody>
          <a:bodyPr>
            <a:spAutoFit/>
          </a:bodyPr>
          <a:lstStyle/>
          <a:p>
            <a:pPr algn="ctr"/>
            <a:r>
              <a:rPr lang="en-US" sz="1400" b="1">
                <a:solidFill>
                  <a:schemeClr val="bg1"/>
                </a:solidFill>
                <a:latin typeface="Futura Bk BT"/>
              </a:rPr>
              <a:t>Blood Donation Drives</a:t>
            </a:r>
            <a:endParaRPr lang="en-US" sz="1200">
              <a:solidFill>
                <a:schemeClr val="bg1"/>
              </a:solidFill>
              <a:latin typeface="Futura Bk BT"/>
            </a:endParaRPr>
          </a:p>
        </p:txBody>
      </p:sp>
      <p:sp>
        <p:nvSpPr>
          <p:cNvPr id="65" name="Rectangle 64"/>
          <p:cNvSpPr/>
          <p:nvPr/>
        </p:nvSpPr>
        <p:spPr>
          <a:xfrm>
            <a:off x="4856163" y="2438400"/>
            <a:ext cx="1524000"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600" b="1" i="1" dirty="0">
                <a:latin typeface="Cambria" pitchFamily="18" charset="0"/>
              </a:rPr>
              <a:t>Nanhi Kali </a:t>
            </a:r>
          </a:p>
          <a:p>
            <a:pPr algn="ctr">
              <a:defRPr/>
            </a:pPr>
            <a:r>
              <a:rPr lang="en-US" sz="1600" b="1" i="1" dirty="0">
                <a:latin typeface="Cambria" pitchFamily="18" charset="0"/>
              </a:rPr>
              <a:t>Initiative</a:t>
            </a:r>
            <a:endParaRPr lang="en-US" sz="1400" i="1" dirty="0">
              <a:latin typeface="Cambria" pitchFamily="18" charset="0"/>
            </a:endParaRPr>
          </a:p>
        </p:txBody>
      </p:sp>
      <p:pic>
        <p:nvPicPr>
          <p:cNvPr id="101380" name="Picture 4"/>
          <p:cNvPicPr>
            <a:picLocks noChangeAspect="1" noChangeArrowheads="1"/>
          </p:cNvPicPr>
          <p:nvPr/>
        </p:nvPicPr>
        <p:blipFill>
          <a:blip r:embed="rId9" cstate="print"/>
          <a:srcRect l="13453" t="21081" r="23123" b="47568"/>
          <a:stretch>
            <a:fillRect/>
          </a:stretch>
        </p:blipFill>
        <p:spPr bwMode="auto">
          <a:xfrm>
            <a:off x="7086599" y="4800600"/>
            <a:ext cx="1752601"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C:\Documents and Settings\garima.setia\Desktop\Great Place to work\Great Place to Work - Collaterals\Collateral\Sharing\CSR\NGO Visit\NGO Visit3.jpg"/>
          <p:cNvPicPr>
            <a:picLocks noChangeAspect="1" noChangeArrowheads="1"/>
          </p:cNvPicPr>
          <p:nvPr/>
        </p:nvPicPr>
        <p:blipFill>
          <a:blip r:embed="rId3"/>
          <a:srcRect/>
          <a:stretch>
            <a:fillRect/>
          </a:stretch>
        </p:blipFill>
        <p:spPr bwMode="auto">
          <a:xfrm rot="21187938">
            <a:off x="4252913" y="4137025"/>
            <a:ext cx="3608387" cy="2514600"/>
          </a:xfrm>
          <a:prstGeom prst="rect">
            <a:avLst/>
          </a:prstGeom>
          <a:ln>
            <a:noFill/>
          </a:ln>
          <a:effectLst>
            <a:outerShdw blurRad="292100" dist="139700" dir="2700000" algn="tl" rotWithShape="0">
              <a:srgbClr val="333333">
                <a:alpha val="65000"/>
              </a:srgbClr>
            </a:outerShdw>
          </a:effectLst>
        </p:spPr>
      </p:pic>
      <p:pic>
        <p:nvPicPr>
          <p:cNvPr id="122886" name="Picture 6" descr="C:\Documents and Settings\garima.setia\Desktop\Great Place to work\Great Place to Work - Collaterals\Collateral\Sharing\CSR\Blood donation\DSC00052.JPG"/>
          <p:cNvPicPr>
            <a:picLocks noChangeAspect="1" noChangeArrowheads="1"/>
          </p:cNvPicPr>
          <p:nvPr/>
        </p:nvPicPr>
        <p:blipFill>
          <a:blip r:embed="rId4"/>
          <a:srcRect/>
          <a:stretch>
            <a:fillRect/>
          </a:stretch>
        </p:blipFill>
        <p:spPr bwMode="auto">
          <a:xfrm rot="421647">
            <a:off x="422275" y="4300538"/>
            <a:ext cx="3313113" cy="2484437"/>
          </a:xfrm>
          <a:prstGeom prst="rect">
            <a:avLst/>
          </a:prstGeom>
          <a:ln>
            <a:noFill/>
          </a:ln>
          <a:effectLst>
            <a:outerShdw blurRad="292100" dist="139700" dir="2700000" algn="tl" rotWithShape="0">
              <a:srgbClr val="333333">
                <a:alpha val="65000"/>
              </a:srgbClr>
            </a:outerShdw>
          </a:effectLst>
        </p:spPr>
      </p:pic>
      <p:pic>
        <p:nvPicPr>
          <p:cNvPr id="122883" name="Picture 3" descr="C:\Documents and Settings\garima.setia\Desktop\Great Place to work\Great Place to Work - Collaterals\Collateral\Sharing\CSR\Visit to orphanage\100_2257.JPG"/>
          <p:cNvPicPr>
            <a:picLocks noChangeAspect="1" noChangeArrowheads="1"/>
          </p:cNvPicPr>
          <p:nvPr/>
        </p:nvPicPr>
        <p:blipFill>
          <a:blip r:embed="rId5"/>
          <a:srcRect/>
          <a:stretch>
            <a:fillRect/>
          </a:stretch>
        </p:blipFill>
        <p:spPr bwMode="auto">
          <a:xfrm rot="21285749">
            <a:off x="538163" y="1900238"/>
            <a:ext cx="3365500" cy="2243137"/>
          </a:xfrm>
          <a:prstGeom prst="rect">
            <a:avLst/>
          </a:prstGeom>
          <a:ln>
            <a:noFill/>
          </a:ln>
          <a:effectLst>
            <a:outerShdw blurRad="292100" dist="139700" dir="2700000" algn="tl" rotWithShape="0">
              <a:srgbClr val="333333">
                <a:alpha val="65000"/>
              </a:srgbClr>
            </a:outerShdw>
          </a:effectLst>
        </p:spPr>
      </p:pic>
      <p:pic>
        <p:nvPicPr>
          <p:cNvPr id="122884" name="Picture 4" descr="C:\Documents and Settings\garima.setia\Desktop\Great Place to work\Great Place to Work - Collaterals\Collateral\Sharing\CSR\Visit to orphanage\100_2266.JPG"/>
          <p:cNvPicPr>
            <a:picLocks noChangeAspect="1" noChangeArrowheads="1"/>
          </p:cNvPicPr>
          <p:nvPr/>
        </p:nvPicPr>
        <p:blipFill>
          <a:blip r:embed="rId6"/>
          <a:srcRect/>
          <a:stretch>
            <a:fillRect/>
          </a:stretch>
        </p:blipFill>
        <p:spPr bwMode="auto">
          <a:xfrm rot="549796">
            <a:off x="4338638" y="2090738"/>
            <a:ext cx="3455987" cy="212725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600200" y="195263"/>
            <a:ext cx="5562600" cy="116840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algn="ctr">
              <a:spcBef>
                <a:spcPts val="600"/>
              </a:spcBef>
              <a:spcAft>
                <a:spcPts val="600"/>
              </a:spcAft>
              <a:defRPr/>
            </a:pPr>
            <a:r>
              <a:rPr lang="en-US" sz="2800" b="1" i="1" dirty="0">
                <a:solidFill>
                  <a:schemeClr val="accent2"/>
                </a:solidFill>
                <a:latin typeface="Cambria" pitchFamily="18" charset="0"/>
              </a:rPr>
              <a:t>We discovered the joy of giving </a:t>
            </a:r>
          </a:p>
          <a:p>
            <a:pPr algn="ctr">
              <a:spcBef>
                <a:spcPts val="600"/>
              </a:spcBef>
              <a:spcAft>
                <a:spcPts val="600"/>
              </a:spcAft>
              <a:defRPr/>
            </a:pPr>
            <a:r>
              <a:rPr lang="en-US" sz="2800" b="1" i="1" dirty="0">
                <a:solidFill>
                  <a:schemeClr val="accent2"/>
                </a:solidFill>
                <a:latin typeface="Cambria" pitchFamily="18" charset="0"/>
              </a:rPr>
              <a:t>By opening our hearts</a:t>
            </a:r>
            <a:r>
              <a:rPr lang="en-US" sz="3200" i="1" dirty="0">
                <a:solidFill>
                  <a:schemeClr val="accent2"/>
                </a:solidFill>
                <a:latin typeface="Cambria" pitchFamily="18" charset="0"/>
              </a:rPr>
              <a:t>!</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1"/>
          <p:cNvSpPr txBox="1">
            <a:spLocks noChangeArrowheads="1"/>
          </p:cNvSpPr>
          <p:nvPr/>
        </p:nvSpPr>
        <p:spPr bwMode="auto">
          <a:xfrm>
            <a:off x="6096000" y="5715000"/>
            <a:ext cx="2667000" cy="646113"/>
          </a:xfrm>
          <a:prstGeom prst="rect">
            <a:avLst/>
          </a:prstGeom>
          <a:noFill/>
          <a:ln w="9525">
            <a:noFill/>
            <a:miter lim="800000"/>
            <a:headEnd/>
            <a:tailEnd/>
          </a:ln>
        </p:spPr>
        <p:txBody>
          <a:bodyPr>
            <a:spAutoFit/>
          </a:bodyPr>
          <a:lstStyle/>
          <a:p>
            <a:r>
              <a:rPr lang="en-US" sz="3600"/>
              <a:t>Thank You</a:t>
            </a:r>
          </a:p>
        </p:txBody>
      </p:sp>
      <p:sp>
        <p:nvSpPr>
          <p:cNvPr id="3" name="TextBox 2"/>
          <p:cNvSpPr txBox="1"/>
          <p:nvPr/>
        </p:nvSpPr>
        <p:spPr>
          <a:xfrm>
            <a:off x="914400" y="1905000"/>
            <a:ext cx="7086600" cy="25542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3200" i="1" dirty="0">
                <a:latin typeface="Cambria" pitchFamily="18" charset="0"/>
              </a:rPr>
              <a:t>“An organization’s ability to learn, and translate that learning into action rapidly, is the ultimate competitive advantage.”</a:t>
            </a:r>
          </a:p>
          <a:p>
            <a:pPr algn="r">
              <a:defRPr/>
            </a:pPr>
            <a:r>
              <a:rPr lang="en-US" sz="3200" i="1" dirty="0">
                <a:latin typeface="Cambria" pitchFamily="18" charset="0"/>
              </a:rPr>
              <a:t>               </a:t>
            </a:r>
            <a:r>
              <a:rPr lang="en-US" sz="2400" i="1" dirty="0">
                <a:latin typeface="Cambria" pitchFamily="18" charset="0"/>
              </a:rPr>
              <a:t>- Jack Welch</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676400"/>
          <a:ext cx="8229600" cy="4648199"/>
        </p:xfrm>
        <a:graphic>
          <a:graphicData uri="http://schemas.openxmlformats.org/drawingml/2006/table">
            <a:tbl>
              <a:tblPr/>
              <a:tblGrid>
                <a:gridCol w="2259106"/>
                <a:gridCol w="1371600"/>
                <a:gridCol w="1321620"/>
                <a:gridCol w="899644"/>
                <a:gridCol w="2377630"/>
              </a:tblGrid>
              <a:tr h="407604">
                <a:tc rowSpan="2">
                  <a:txBody>
                    <a:bodyPr/>
                    <a:lstStyle/>
                    <a:p>
                      <a:pPr algn="ctr" rtl="0" fontAlgn="ctr"/>
                      <a:r>
                        <a:rPr lang="en-US" sz="1400" b="1" i="0" u="none" strike="noStrike" dirty="0">
                          <a:solidFill>
                            <a:srgbClr val="000000"/>
                          </a:solidFill>
                          <a:latin typeface="Trebuchet MS"/>
                        </a:rPr>
                        <a:t>Measure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sz="1400" b="0" i="0" u="none" strike="noStrike" kern="1200" dirty="0" smtClean="0">
                          <a:solidFill>
                            <a:srgbClr val="000000"/>
                          </a:solidFill>
                          <a:latin typeface="Trebuchet MS"/>
                          <a:ea typeface="+mn-ea"/>
                          <a:cs typeface="+mn-cs"/>
                        </a:rPr>
                        <a:t>OHS</a:t>
                      </a:r>
                      <a:endParaRPr lang="en-US" sz="1400" b="0" i="0" u="none" strike="noStrike" kern="1200" dirty="0">
                        <a:solidFill>
                          <a:srgbClr val="000000"/>
                        </a:solidFill>
                        <a:latin typeface="Trebuchet MS"/>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sz="1400" b="0" i="0" u="none" strike="noStrike" kern="1200" dirty="0">
                          <a:solidFill>
                            <a:srgbClr val="000000"/>
                          </a:solidFill>
                          <a:latin typeface="Trebuchet MS"/>
                          <a:ea typeface="+mn-ea"/>
                          <a:cs typeface="+mn-cs"/>
                        </a:rPr>
                        <a:t> OHS V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sz="1400" b="0" i="0" u="none" strike="noStrike" kern="1200" dirty="0">
                          <a:solidFill>
                            <a:srgbClr val="000000"/>
                          </a:solidFill>
                          <a:latin typeface="Trebuchet MS"/>
                          <a:ea typeface="+mn-ea"/>
                          <a:cs typeface="+mn-cs"/>
                        </a:rPr>
                        <a:t>OHS VI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sz="1400" b="0" i="0" u="none" strike="noStrike" kern="1200" dirty="0">
                          <a:solidFill>
                            <a:srgbClr val="000000"/>
                          </a:solidFill>
                          <a:latin typeface="Trebuchet MS"/>
                          <a:ea typeface="+mn-ea"/>
                          <a:cs typeface="+mn-cs"/>
                        </a:rPr>
                        <a:t>OHS VII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22974">
                <a:tc vMerge="1">
                  <a:txBody>
                    <a:bodyPr/>
                    <a:lstStyle/>
                    <a:p>
                      <a:endParaRPr lang="en-US"/>
                    </a:p>
                  </a:txBody>
                  <a:tcPr/>
                </a:tc>
                <a:tc>
                  <a:txBody>
                    <a:bodyPr/>
                    <a:lstStyle/>
                    <a:p>
                      <a:pPr algn="ctr" rtl="0" fontAlgn="ctr"/>
                      <a:r>
                        <a:rPr lang="en-US" sz="1400" b="1" i="0" u="none" strike="noStrike" dirty="0" smtClean="0">
                          <a:solidFill>
                            <a:srgbClr val="000000"/>
                          </a:solidFill>
                          <a:latin typeface="Trebuchet MS"/>
                        </a:rPr>
                        <a:t>2005</a:t>
                      </a:r>
                      <a:endParaRPr lang="en-US" sz="1400" b="1" i="0" u="none" strike="noStrike" dirty="0">
                        <a:solidFill>
                          <a:srgbClr val="000000"/>
                        </a:solidFill>
                        <a:latin typeface="Trebuchet M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sz="1400" b="1" i="0" u="none" strike="noStrike" dirty="0" smtClean="0">
                          <a:solidFill>
                            <a:srgbClr val="000000"/>
                          </a:solidFill>
                          <a:latin typeface="Trebuchet MS"/>
                        </a:rPr>
                        <a:t>2006</a:t>
                      </a:r>
                      <a:endParaRPr lang="en-US" sz="1400" b="1" i="0" u="none" strike="noStrike" dirty="0">
                        <a:solidFill>
                          <a:srgbClr val="000000"/>
                        </a:solidFill>
                        <a:latin typeface="Trebuchet M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sz="1400" b="1" i="0" u="none" strike="noStrike">
                          <a:solidFill>
                            <a:srgbClr val="000000"/>
                          </a:solidFill>
                          <a:latin typeface="Trebuchet MS"/>
                        </a:rPr>
                        <a:t>2008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US" sz="1400" b="1" i="0" u="none" strike="noStrike" dirty="0">
                          <a:solidFill>
                            <a:srgbClr val="000000"/>
                          </a:solidFill>
                          <a:latin typeface="Trebuchet MS"/>
                        </a:rPr>
                        <a:t>2010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518636">
                <a:tc>
                  <a:txBody>
                    <a:bodyPr/>
                    <a:lstStyle/>
                    <a:p>
                      <a:pPr algn="ctr" rtl="0" fontAlgn="ctr"/>
                      <a:r>
                        <a:rPr lang="en-US" sz="1400" b="0" i="0" u="none" strike="noStrike" dirty="0" smtClean="0">
                          <a:solidFill>
                            <a:srgbClr val="000000"/>
                          </a:solidFill>
                          <a:latin typeface="Trebuchet MS"/>
                        </a:rPr>
                        <a:t>Number of Circles</a:t>
                      </a:r>
                      <a:endParaRPr lang="en-US" sz="1400" b="0" i="0" u="none" strike="noStrike" dirty="0">
                        <a:solidFill>
                          <a:srgbClr val="000000"/>
                        </a:solidFill>
                        <a:latin typeface="Trebuchet M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latin typeface="Trebuchet MS" pitchFamily="34" charset="0"/>
                        </a:rPr>
                        <a:t>9</a:t>
                      </a:r>
                      <a:endParaRPr lang="en-US" sz="1400" b="0" i="0" u="none" strike="noStrike" dirty="0">
                        <a:solidFill>
                          <a:schemeClr val="tx1"/>
                        </a:solidFill>
                        <a:latin typeface="Trebuchet MS"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Trebuchet MS"/>
                        </a:rPr>
                        <a:t>11</a:t>
                      </a:r>
                      <a:endParaRPr lang="en-US" sz="1400" b="0" i="0" u="none" strike="noStrike" dirty="0">
                        <a:solidFill>
                          <a:srgbClr val="000000"/>
                        </a:solidFill>
                        <a:latin typeface="Trebuchet M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Trebuchet MS"/>
                        </a:rPr>
                        <a:t>13</a:t>
                      </a:r>
                      <a:endParaRPr lang="en-US" sz="1400" b="0" i="0" u="none" strike="noStrike" dirty="0">
                        <a:solidFill>
                          <a:srgbClr val="000000"/>
                        </a:solidFill>
                        <a:latin typeface="Trebuchet M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rgbClr val="000000"/>
                          </a:solidFill>
                          <a:latin typeface="Trebuchet MS"/>
                        </a:rPr>
                        <a:t>22</a:t>
                      </a:r>
                      <a:endParaRPr lang="en-US" sz="1400" b="0" i="0" u="none" strike="noStrike" dirty="0">
                        <a:solidFill>
                          <a:srgbClr val="000000"/>
                        </a:solidFill>
                        <a:latin typeface="Trebuchet M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636">
                <a:tc>
                  <a:txBody>
                    <a:bodyPr/>
                    <a:lstStyle/>
                    <a:p>
                      <a:pPr algn="ctr" rtl="0" fontAlgn="ctr"/>
                      <a:r>
                        <a:rPr lang="en-US" sz="1400" b="0" i="0" u="none" strike="noStrike" dirty="0">
                          <a:solidFill>
                            <a:srgbClr val="000000"/>
                          </a:solidFill>
                          <a:latin typeface="Trebuchet MS"/>
                        </a:rPr>
                        <a:t> Number of Employees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latin typeface="Trebuchet MS" pitchFamily="34" charset="0"/>
                        </a:rPr>
                        <a:t>2849</a:t>
                      </a:r>
                      <a:endParaRPr lang="en-US" sz="1400" b="0" i="0" u="none" strike="noStrike" dirty="0">
                        <a:solidFill>
                          <a:schemeClr val="tx1"/>
                        </a:solidFill>
                        <a:latin typeface="Trebuchet MS"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3912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4437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6528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2266">
                <a:tc>
                  <a:txBody>
                    <a:bodyPr/>
                    <a:lstStyle/>
                    <a:p>
                      <a:pPr algn="ctr" rtl="0" fontAlgn="ctr"/>
                      <a:r>
                        <a:rPr lang="en-US" sz="1400" b="0" i="0" u="none" strike="noStrike">
                          <a:solidFill>
                            <a:srgbClr val="000000"/>
                          </a:solidFill>
                          <a:latin typeface="Trebuchet MS"/>
                        </a:rPr>
                        <a:t> Participation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latin typeface="Trebuchet MS" pitchFamily="34" charset="0"/>
                        </a:rPr>
                        <a:t>96%</a:t>
                      </a:r>
                      <a:endParaRPr lang="en-US" sz="1400" b="0" i="0" u="none" strike="noStrike" dirty="0">
                        <a:solidFill>
                          <a:schemeClr val="tx1"/>
                        </a:solidFill>
                        <a:latin typeface="Trebuchet MS"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Trebuchet MS"/>
                        </a:rPr>
                        <a:t>98% (Increase by 1%)</a:t>
                      </a:r>
                      <a:endParaRPr lang="en-US" sz="1600" b="0" i="0" u="none" strike="noStrike">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888">
                <a:tc>
                  <a:txBody>
                    <a:bodyPr/>
                    <a:lstStyle/>
                    <a:p>
                      <a:pPr algn="ctr" rtl="0" fontAlgn="ctr"/>
                      <a:r>
                        <a:rPr lang="en-US" sz="1400" b="0" i="0" u="none" strike="noStrike" dirty="0">
                          <a:solidFill>
                            <a:srgbClr val="000000"/>
                          </a:solidFill>
                          <a:latin typeface="Trebuchet MS"/>
                        </a:rPr>
                        <a:t>% Engaged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latin typeface="Trebuchet MS" pitchFamily="34" charset="0"/>
                        </a:rPr>
                        <a:t>21%</a:t>
                      </a:r>
                      <a:endParaRPr lang="en-US" sz="1400" b="0" i="0" u="none" strike="noStrike" dirty="0">
                        <a:solidFill>
                          <a:schemeClr val="tx1"/>
                        </a:solidFill>
                        <a:latin typeface="Trebuchet MS"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a:solidFill>
                            <a:srgbClr val="000000"/>
                          </a:solidFill>
                          <a:latin typeface="Trebuchet MS"/>
                        </a:rPr>
                        <a:t>48% (Increase by 2%)</a:t>
                      </a:r>
                      <a:endParaRPr lang="en-US" sz="1600" b="0" i="0" u="none" strike="noStrike">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888">
                <a:tc>
                  <a:txBody>
                    <a:bodyPr/>
                    <a:lstStyle/>
                    <a:p>
                      <a:pPr algn="ctr" rtl="0" fontAlgn="ctr"/>
                      <a:r>
                        <a:rPr lang="en-US" sz="1400" b="0" i="0" u="none" strike="noStrike" dirty="0">
                          <a:solidFill>
                            <a:srgbClr val="000000"/>
                          </a:solidFill>
                          <a:latin typeface="Trebuchet MS"/>
                        </a:rPr>
                        <a:t> Q12 Grand Mean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latin typeface="Trebuchet MS" pitchFamily="34" charset="0"/>
                        </a:rPr>
                        <a:t>3.58</a:t>
                      </a:r>
                      <a:endParaRPr lang="en-US" sz="1400" b="0" i="0" u="none" strike="noStrike" dirty="0">
                        <a:solidFill>
                          <a:schemeClr val="tx1"/>
                        </a:solidFill>
                        <a:latin typeface="Trebuchet MS"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3.77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3.99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rebuchet MS"/>
                        </a:rPr>
                        <a:t>4.01 (Increase by 0.02)</a:t>
                      </a:r>
                      <a:endParaRPr lang="en-US" sz="1600" b="0"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4680">
                <a:tc>
                  <a:txBody>
                    <a:bodyPr/>
                    <a:lstStyle/>
                    <a:p>
                      <a:pPr algn="ctr" rtl="0" fontAlgn="ctr"/>
                      <a:r>
                        <a:rPr lang="en-US" sz="1400" b="0" i="0" u="none" strike="noStrike" dirty="0">
                          <a:solidFill>
                            <a:srgbClr val="000000"/>
                          </a:solidFill>
                          <a:latin typeface="Trebuchet MS"/>
                        </a:rPr>
                        <a:t> Overall Satisfaction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latin typeface="Trebuchet MS" pitchFamily="34" charset="0"/>
                        </a:rPr>
                        <a:t>3.68</a:t>
                      </a:r>
                      <a:endParaRPr lang="en-US" sz="1400" b="0" i="0" u="none" strike="noStrike" dirty="0">
                        <a:solidFill>
                          <a:schemeClr val="tx1"/>
                        </a:solidFill>
                        <a:latin typeface="Trebuchet MS"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3.78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3.98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rebuchet MS"/>
                        </a:rPr>
                        <a:t>4.00 (Increase by 0.02)</a:t>
                      </a:r>
                      <a:endParaRPr lang="en-US" sz="1600" b="0"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7097">
                <a:tc>
                  <a:txBody>
                    <a:bodyPr/>
                    <a:lstStyle/>
                    <a:p>
                      <a:pPr algn="ctr" rtl="0" fontAlgn="ctr"/>
                      <a:r>
                        <a:rPr lang="en-US" sz="1400" b="0" i="0" u="none" strike="noStrike">
                          <a:solidFill>
                            <a:srgbClr val="000000"/>
                          </a:solidFill>
                          <a:latin typeface="Trebuchet MS"/>
                        </a:rPr>
                        <a:t> Advocacy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latin typeface="Trebuchet MS" pitchFamily="34" charset="0"/>
                        </a:rPr>
                        <a:t>3.80</a:t>
                      </a:r>
                      <a:endParaRPr lang="en-US" sz="1400" b="0" i="0" u="none" strike="noStrike" dirty="0">
                        <a:solidFill>
                          <a:schemeClr val="tx1"/>
                        </a:solidFill>
                        <a:latin typeface="Trebuchet MS"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4.20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rebuchet MS"/>
                        </a:rPr>
                        <a:t>4.17 (Marginal decrease)</a:t>
                      </a:r>
                      <a:endParaRPr lang="en-US" sz="1600" b="0"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642">
                <a:tc>
                  <a:txBody>
                    <a:bodyPr/>
                    <a:lstStyle/>
                    <a:p>
                      <a:pPr algn="ctr" rtl="0" fontAlgn="ctr"/>
                      <a:r>
                        <a:rPr lang="en-US" sz="1400" b="0" i="0" u="none" strike="noStrike">
                          <a:solidFill>
                            <a:srgbClr val="000000"/>
                          </a:solidFill>
                          <a:latin typeface="Trebuchet MS"/>
                        </a:rPr>
                        <a:t> Stability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smtClean="0">
                          <a:solidFill>
                            <a:schemeClr val="tx1"/>
                          </a:solidFill>
                          <a:latin typeface="Trebuchet MS" pitchFamily="34" charset="0"/>
                        </a:rPr>
                        <a:t>3.41</a:t>
                      </a:r>
                      <a:endParaRPr lang="en-US" sz="1400" b="0" i="0" u="none" strike="noStrike" dirty="0">
                        <a:solidFill>
                          <a:schemeClr val="tx1"/>
                        </a:solidFill>
                        <a:latin typeface="Trebuchet MS"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4.04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rebuchet MS"/>
                        </a:rPr>
                        <a:t>4.09 (Increase by 0.05)</a:t>
                      </a:r>
                      <a:endParaRPr lang="en-US" sz="1600" b="0"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888">
                <a:tc>
                  <a:txBody>
                    <a:bodyPr/>
                    <a:lstStyle/>
                    <a:p>
                      <a:pPr algn="ctr" rtl="0" fontAlgn="ctr"/>
                      <a:r>
                        <a:rPr lang="en-US" sz="1400" b="0" i="0" u="none" strike="noStrike" dirty="0">
                          <a:solidFill>
                            <a:srgbClr val="000000"/>
                          </a:solidFill>
                          <a:latin typeface="Trebuchet MS"/>
                        </a:rPr>
                        <a:t> Engagement Ratio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dirty="0" smtClean="0">
                          <a:solidFill>
                            <a:schemeClr val="tx1"/>
                          </a:solidFill>
                          <a:latin typeface="Trebuchet MS" pitchFamily="34" charset="0"/>
                        </a:rPr>
                        <a:t>1.2:1</a:t>
                      </a:r>
                      <a:endParaRPr lang="en-US" sz="1400" b="0" i="0" u="none" strike="noStrike" dirty="0">
                        <a:solidFill>
                          <a:schemeClr val="tx1"/>
                        </a:solidFill>
                        <a:latin typeface="Trebuchet MS"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dirty="0">
                          <a:solidFill>
                            <a:srgbClr val="000000"/>
                          </a:solidFill>
                          <a:latin typeface="Trebuchet MS"/>
                        </a:rPr>
                        <a:t> 2.2 :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400" b="0" i="0" u="none" strike="noStrike">
                          <a:solidFill>
                            <a:srgbClr val="000000"/>
                          </a:solidFill>
                          <a:latin typeface="Trebuchet MS"/>
                        </a:rPr>
                        <a:t>4.6 : 1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Trebuchet MS"/>
                        </a:rPr>
                        <a:t>4.8:1</a:t>
                      </a:r>
                      <a:endParaRPr lang="en-US" sz="1600" b="0" i="0" u="none" strike="noStrike" dirty="0">
                        <a:solidFill>
                          <a:srgbClr val="000000"/>
                        </a:solidFill>
                        <a:latin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533400" y="2438400"/>
            <a:ext cx="8229600" cy="1143000"/>
          </a:xfrm>
        </p:spPr>
        <p:txBody>
          <a:bodyPr/>
          <a:lstStyle/>
          <a:p>
            <a:pPr algn="ctr">
              <a:buFont typeface="Arial" pitchFamily="34" charset="0"/>
              <a:buNone/>
            </a:pPr>
            <a:r>
              <a:rPr lang="en-US" smtClean="0">
                <a:ea typeface="ＭＳ Ｐゴシック"/>
              </a:rPr>
              <a:t>Demystifying Leadership – The  Complexity of Defining and Describing Leadership</a:t>
            </a:r>
          </a:p>
          <a:p>
            <a:endParaRPr lang="en-US" smtClean="0">
              <a:ea typeface="ＭＳ Ｐゴシック"/>
            </a:endParaRP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ea typeface="ＭＳ Ｐゴシック"/>
              </a:rPr>
              <a:t>Demystifying Leadership </a:t>
            </a:r>
          </a:p>
        </p:txBody>
      </p:sp>
      <p:sp>
        <p:nvSpPr>
          <p:cNvPr id="3" name="Content Placeholder 2"/>
          <p:cNvSpPr>
            <a:spLocks noGrp="1"/>
          </p:cNvSpPr>
          <p:nvPr>
            <p:ph idx="1"/>
          </p:nvPr>
        </p:nvSpPr>
        <p:spPr/>
        <p:txBody>
          <a:bodyPr>
            <a:normAutofit lnSpcReduction="10000"/>
          </a:bodyPr>
          <a:lstStyle/>
          <a:p>
            <a:pPr>
              <a:buFont typeface="Arial" pitchFamily="34" charset="0"/>
              <a:buNone/>
              <a:defRPr/>
            </a:pPr>
            <a:r>
              <a:rPr lang="en-US" dirty="0" smtClean="0"/>
              <a:t>“Leadership is one of the most observed and least understood phenomena on earth.”</a:t>
            </a:r>
          </a:p>
          <a:p>
            <a:pPr algn="r">
              <a:buFont typeface="Arial" pitchFamily="34" charset="0"/>
              <a:buNone/>
              <a:defRPr/>
            </a:pPr>
            <a:r>
              <a:rPr lang="en-US" dirty="0" smtClean="0"/>
              <a:t>	- J. M Burns</a:t>
            </a:r>
          </a:p>
          <a:p>
            <a:pPr>
              <a:buFont typeface="Arial" pitchFamily="34" charset="0"/>
              <a:buNone/>
              <a:defRPr/>
            </a:pPr>
            <a:endParaRPr lang="en-US" dirty="0" smtClean="0"/>
          </a:p>
          <a:p>
            <a:pPr>
              <a:buFont typeface="Arial" pitchFamily="34" charset="0"/>
              <a:buNone/>
              <a:defRPr/>
            </a:pPr>
            <a:r>
              <a:rPr lang="en-US" dirty="0" smtClean="0"/>
              <a:t>“ The aura with which we tend to surround the words leader and leadership makes it hard to think clearly. Good sense call for demystification.”</a:t>
            </a:r>
          </a:p>
          <a:p>
            <a:pPr algn="r">
              <a:buFont typeface="Arial" pitchFamily="34" charset="0"/>
              <a:buNone/>
              <a:defRPr/>
            </a:pPr>
            <a:r>
              <a:rPr lang="en-US" dirty="0" smtClean="0"/>
              <a:t>- John Gardner</a:t>
            </a:r>
            <a:endParaRPr lang="en-US" dirty="0"/>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gn="l"/>
            <a:r>
              <a:rPr lang="en-US" sz="3200" smtClean="0">
                <a:ea typeface="ＭＳ Ｐゴシック"/>
              </a:rPr>
              <a:t>Why the myth exists – The complexity of defining and describing leadership</a:t>
            </a:r>
          </a:p>
        </p:txBody>
      </p:sp>
      <p:sp>
        <p:nvSpPr>
          <p:cNvPr id="3" name="Content Placeholder 2"/>
          <p:cNvSpPr>
            <a:spLocks noGrp="1"/>
          </p:cNvSpPr>
          <p:nvPr>
            <p:ph idx="1"/>
          </p:nvPr>
        </p:nvSpPr>
        <p:spPr/>
        <p:txBody>
          <a:bodyPr>
            <a:normAutofit lnSpcReduction="10000"/>
          </a:bodyPr>
          <a:lstStyle/>
          <a:p>
            <a:pPr>
              <a:buFont typeface="Arial" pitchFamily="34" charset="0"/>
              <a:buNone/>
              <a:defRPr/>
            </a:pPr>
            <a:r>
              <a:rPr lang="en-US" dirty="0" smtClean="0"/>
              <a:t>Significant number of unknowns and many of them constantly changing :</a:t>
            </a:r>
          </a:p>
          <a:p>
            <a:pPr>
              <a:buFont typeface="Arial" pitchFamily="34" charset="0"/>
              <a:buNone/>
              <a:defRPr/>
            </a:pPr>
            <a:endParaRPr lang="en-US" dirty="0" smtClean="0"/>
          </a:p>
          <a:p>
            <a:pPr marL="971550" lvl="1" indent="-514350">
              <a:buFont typeface="+mj-lt"/>
              <a:buAutoNum type="arabicPeriod"/>
              <a:defRPr/>
            </a:pPr>
            <a:r>
              <a:rPr lang="en-US" sz="2400" dirty="0" smtClean="0"/>
              <a:t>Different levels of </a:t>
            </a:r>
            <a:r>
              <a:rPr lang="en-US" sz="2400" dirty="0" err="1" smtClean="0"/>
              <a:t>organisation</a:t>
            </a:r>
            <a:r>
              <a:rPr lang="en-US" sz="2400" dirty="0" smtClean="0"/>
              <a:t> requires different leadership </a:t>
            </a:r>
            <a:r>
              <a:rPr lang="en-US" sz="2400" dirty="0" err="1" smtClean="0"/>
              <a:t>behaviour</a:t>
            </a:r>
            <a:r>
              <a:rPr lang="en-US" sz="2400" dirty="0" smtClean="0"/>
              <a:t> and practices.</a:t>
            </a:r>
          </a:p>
          <a:p>
            <a:pPr marL="971550" lvl="1" indent="-514350">
              <a:buFont typeface="+mj-lt"/>
              <a:buAutoNum type="arabicPeriod"/>
              <a:defRPr/>
            </a:pPr>
            <a:endParaRPr lang="en-US" sz="2400" dirty="0" smtClean="0"/>
          </a:p>
          <a:p>
            <a:pPr marL="971550" lvl="1" indent="-514350">
              <a:buFont typeface="+mj-lt"/>
              <a:buAutoNum type="arabicPeriod"/>
              <a:defRPr/>
            </a:pPr>
            <a:r>
              <a:rPr lang="en-US" sz="2400" dirty="0" smtClean="0"/>
              <a:t>Leadership occurs in extremely diverse </a:t>
            </a:r>
            <a:r>
              <a:rPr lang="en-US" sz="2400" dirty="0" err="1" smtClean="0"/>
              <a:t>enviornment</a:t>
            </a:r>
            <a:r>
              <a:rPr lang="en-US" sz="2400" dirty="0" smtClean="0"/>
              <a:t> , </a:t>
            </a:r>
            <a:r>
              <a:rPr lang="en-US" sz="2400" dirty="0" err="1" smtClean="0"/>
              <a:t>eg</a:t>
            </a:r>
            <a:r>
              <a:rPr lang="en-US" sz="2400" dirty="0" smtClean="0"/>
              <a:t> </a:t>
            </a:r>
            <a:r>
              <a:rPr lang="en-US" sz="2400" dirty="0" err="1" smtClean="0"/>
              <a:t>strat</a:t>
            </a:r>
            <a:r>
              <a:rPr lang="en-US" sz="2400" dirty="0" smtClean="0"/>
              <a:t>-up </a:t>
            </a:r>
            <a:r>
              <a:rPr lang="en-US" sz="2400" dirty="0" err="1" smtClean="0"/>
              <a:t>vs</a:t>
            </a:r>
            <a:r>
              <a:rPr lang="en-US" sz="2400" dirty="0" smtClean="0"/>
              <a:t> established </a:t>
            </a:r>
            <a:r>
              <a:rPr lang="en-US" sz="2400" dirty="0" err="1" smtClean="0"/>
              <a:t>organisations</a:t>
            </a:r>
            <a:r>
              <a:rPr lang="en-US" sz="2400" dirty="0" smtClean="0"/>
              <a:t>.</a:t>
            </a:r>
          </a:p>
          <a:p>
            <a:pPr marL="971550" lvl="1" indent="-514350">
              <a:buFont typeface="+mj-lt"/>
              <a:buAutoNum type="arabicPeriod"/>
              <a:defRPr/>
            </a:pPr>
            <a:endParaRPr lang="en-US" sz="2400" dirty="0" smtClean="0"/>
          </a:p>
          <a:p>
            <a:pPr marL="971550" lvl="1" indent="-514350">
              <a:buFont typeface="+mj-lt"/>
              <a:buAutoNum type="arabicPeriod"/>
              <a:defRPr/>
            </a:pPr>
            <a:r>
              <a:rPr lang="en-US" sz="2400" dirty="0" smtClean="0"/>
              <a:t>Different skills are required at different stages of a person’s career</a:t>
            </a:r>
            <a:endParaRPr lang="en-US" sz="2400"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0"/>
            <a:ext cx="5105400" cy="792163"/>
          </a:xfrm>
        </p:spPr>
        <p:txBody>
          <a:bodyPr/>
          <a:lstStyle/>
          <a:p>
            <a:pPr algn="l"/>
            <a:r>
              <a:rPr lang="en-US" sz="3200" smtClean="0">
                <a:ea typeface="ＭＳ Ｐゴシック"/>
              </a:rPr>
              <a:t>Hence the Implications…..</a:t>
            </a:r>
          </a:p>
        </p:txBody>
      </p:sp>
      <p:sp>
        <p:nvSpPr>
          <p:cNvPr id="16387" name="Content Placeholder 2"/>
          <p:cNvSpPr>
            <a:spLocks noGrp="1"/>
          </p:cNvSpPr>
          <p:nvPr>
            <p:ph idx="1"/>
          </p:nvPr>
        </p:nvSpPr>
        <p:spPr>
          <a:xfrm>
            <a:off x="381000" y="838200"/>
            <a:ext cx="8229600" cy="4754563"/>
          </a:xfrm>
        </p:spPr>
        <p:txBody>
          <a:bodyPr/>
          <a:lstStyle/>
          <a:p>
            <a:pPr>
              <a:buFont typeface="Arial" pitchFamily="34" charset="0"/>
              <a:buNone/>
            </a:pPr>
            <a:endParaRPr lang="en-US" sz="1200" dirty="0" smtClean="0">
              <a:ea typeface="ＭＳ Ｐゴシック"/>
            </a:endParaRPr>
          </a:p>
          <a:p>
            <a:r>
              <a:rPr lang="en-US" sz="1400" dirty="0" smtClean="0">
                <a:ea typeface="ＭＳ Ｐゴシック"/>
              </a:rPr>
              <a:t> </a:t>
            </a:r>
            <a:r>
              <a:rPr lang="en-US" sz="1400" b="1" dirty="0" smtClean="0">
                <a:latin typeface="Arial" pitchFamily="34" charset="0"/>
                <a:ea typeface="ＭＳ Ｐゴシック"/>
                <a:cs typeface="Arial" pitchFamily="34" charset="0"/>
              </a:rPr>
              <a:t>Selection and assessment. </a:t>
            </a:r>
          </a:p>
          <a:p>
            <a:endParaRPr lang="en-US" sz="300" b="1" dirty="0" smtClean="0">
              <a:ea typeface="ＭＳ Ｐゴシック"/>
            </a:endParaRPr>
          </a:p>
          <a:p>
            <a:pPr lvl="1"/>
            <a:r>
              <a:rPr lang="en-US" sz="1400" dirty="0" smtClean="0">
                <a:ea typeface="ＭＳ Ｐゴシック"/>
              </a:rPr>
              <a:t>kinds of leaders needed to execute business strategy in the future.</a:t>
            </a:r>
          </a:p>
          <a:p>
            <a:pPr lvl="1"/>
            <a:r>
              <a:rPr lang="en-US" sz="1400" dirty="0" smtClean="0">
                <a:ea typeface="ＭＳ Ｐゴシック"/>
              </a:rPr>
              <a:t>Identifying people that possess the qualities we seek. </a:t>
            </a:r>
          </a:p>
          <a:p>
            <a:pPr lvl="1"/>
            <a:r>
              <a:rPr lang="en-US" sz="1400" dirty="0" smtClean="0">
                <a:ea typeface="ＭＳ Ｐゴシック"/>
              </a:rPr>
              <a:t>Enough potential leaders within, or should hire from the outside</a:t>
            </a:r>
          </a:p>
          <a:p>
            <a:pPr lvl="1">
              <a:buFont typeface="Arial" pitchFamily="34" charset="0"/>
              <a:buNone/>
            </a:pPr>
            <a:endParaRPr lang="en-US" sz="1200" b="1" dirty="0" smtClean="0">
              <a:ea typeface="ＭＳ Ｐゴシック"/>
            </a:endParaRPr>
          </a:p>
          <a:p>
            <a:r>
              <a:rPr lang="en-US" sz="1400" b="1" dirty="0" smtClean="0">
                <a:latin typeface="Arial" pitchFamily="34" charset="0"/>
                <a:ea typeface="ＭＳ Ｐゴシック"/>
                <a:cs typeface="Arial" pitchFamily="34" charset="0"/>
              </a:rPr>
              <a:t>Development. </a:t>
            </a:r>
          </a:p>
          <a:p>
            <a:endParaRPr lang="en-US" sz="300" dirty="0" smtClean="0">
              <a:ea typeface="ＭＳ Ｐゴシック"/>
            </a:endParaRPr>
          </a:p>
          <a:p>
            <a:pPr lvl="1"/>
            <a:r>
              <a:rPr lang="en-US" sz="1400" dirty="0" smtClean="0">
                <a:ea typeface="ＭＳ Ｐゴシック"/>
              </a:rPr>
              <a:t>How to grow own leaders</a:t>
            </a:r>
          </a:p>
          <a:p>
            <a:pPr lvl="1"/>
            <a:r>
              <a:rPr lang="en-US" sz="1400" dirty="0" smtClean="0">
                <a:ea typeface="ＭＳ Ｐゴシック"/>
              </a:rPr>
              <a:t>How to develop prospective leaders to develop new skills and knowledge. </a:t>
            </a:r>
          </a:p>
          <a:p>
            <a:pPr lvl="1"/>
            <a:r>
              <a:rPr lang="en-US" sz="1400" dirty="0" smtClean="0">
                <a:ea typeface="ＭＳ Ｐゴシック"/>
              </a:rPr>
              <a:t>Would the development dimension be different : mentors, coaches, and other resources, as well as customized, hands-on learning opportunities. </a:t>
            </a:r>
          </a:p>
          <a:p>
            <a:pPr lvl="1"/>
            <a:r>
              <a:rPr lang="en-US" sz="1400" dirty="0" smtClean="0">
                <a:ea typeface="ＭＳ Ｐゴシック"/>
              </a:rPr>
              <a:t>Should development have  better linkages between business goals and leadership development investments.</a:t>
            </a:r>
          </a:p>
          <a:p>
            <a:endParaRPr lang="en-US" sz="1000" b="1" dirty="0" smtClean="0">
              <a:ea typeface="ＭＳ Ｐゴシック"/>
            </a:endParaRPr>
          </a:p>
          <a:p>
            <a:r>
              <a:rPr lang="en-US" sz="1400" b="1" dirty="0" smtClean="0">
                <a:latin typeface="Arial" pitchFamily="34" charset="0"/>
                <a:ea typeface="ＭＳ Ｐゴシック"/>
                <a:cs typeface="Arial" pitchFamily="34" charset="0"/>
              </a:rPr>
              <a:t>Measurement. </a:t>
            </a:r>
          </a:p>
          <a:p>
            <a:pPr lvl="1"/>
            <a:r>
              <a:rPr lang="en-US" sz="1400" dirty="0" smtClean="0">
                <a:ea typeface="ＭＳ Ｐゴシック"/>
              </a:rPr>
              <a:t>New ways of understanding how value gets created.</a:t>
            </a:r>
          </a:p>
          <a:p>
            <a:pPr lvl="1"/>
            <a:r>
              <a:rPr lang="en-US" sz="1400" dirty="0" smtClean="0">
                <a:ea typeface="ＭＳ Ｐゴシック"/>
              </a:rPr>
              <a:t>And questions like:</a:t>
            </a:r>
          </a:p>
          <a:p>
            <a:pPr lvl="2"/>
            <a:r>
              <a:rPr lang="en-US" sz="1000" dirty="0" smtClean="0">
                <a:ea typeface="ＭＳ Ｐゴシック"/>
              </a:rPr>
              <a:t>Are you beating the street year after year? </a:t>
            </a:r>
          </a:p>
          <a:p>
            <a:pPr lvl="2"/>
            <a:r>
              <a:rPr lang="en-US" sz="1000" dirty="0" smtClean="0">
                <a:ea typeface="ＭＳ Ｐゴシック"/>
              </a:rPr>
              <a:t>Are you improving relationships with customers? </a:t>
            </a:r>
          </a:p>
          <a:p>
            <a:pPr lvl="2"/>
            <a:r>
              <a:rPr lang="en-US" sz="1000" dirty="0" smtClean="0">
                <a:ea typeface="ＭＳ Ｐゴシック"/>
              </a:rPr>
              <a:t>Are your leaders helping to build your company’s reputation for excellence?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additive="base">
                                        <p:cTn id="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 calcmode="lin" valueType="num">
                                      <p:cBhvr additive="base">
                                        <p:cTn id="13"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 calcmode="lin" valueType="num">
                                      <p:cBhvr additive="base">
                                        <p:cTn id="17"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anim calcmode="lin" valueType="num">
                                      <p:cBhvr additive="base">
                                        <p:cTn id="2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387">
                                            <p:txEl>
                                              <p:pRg st="7" end="7"/>
                                            </p:txEl>
                                          </p:spTgt>
                                        </p:tgtEl>
                                        <p:attrNameLst>
                                          <p:attrName>style.visibility</p:attrName>
                                        </p:attrNameLst>
                                      </p:cBhvr>
                                      <p:to>
                                        <p:strVal val="visible"/>
                                      </p:to>
                                    </p:set>
                                    <p:anim calcmode="lin" valueType="num">
                                      <p:cBhvr additive="base">
                                        <p:cTn id="27"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387">
                                            <p:txEl>
                                              <p:pRg st="9" end="9"/>
                                            </p:txEl>
                                          </p:spTgt>
                                        </p:tgtEl>
                                        <p:attrNameLst>
                                          <p:attrName>style.visibility</p:attrName>
                                        </p:attrNameLst>
                                      </p:cBhvr>
                                      <p:to>
                                        <p:strVal val="visible"/>
                                      </p:to>
                                    </p:set>
                                    <p:anim calcmode="lin" valueType="num">
                                      <p:cBhvr additive="base">
                                        <p:cTn id="33"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387">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387">
                                            <p:txEl>
                                              <p:pRg st="10" end="10"/>
                                            </p:txEl>
                                          </p:spTgt>
                                        </p:tgtEl>
                                        <p:attrNameLst>
                                          <p:attrName>style.visibility</p:attrName>
                                        </p:attrNameLst>
                                      </p:cBhvr>
                                      <p:to>
                                        <p:strVal val="visible"/>
                                      </p:to>
                                    </p:set>
                                    <p:anim calcmode="lin" valueType="num">
                                      <p:cBhvr additive="base">
                                        <p:cTn id="37"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387">
                                            <p:txEl>
                                              <p:pRg st="11" end="11"/>
                                            </p:txEl>
                                          </p:spTgt>
                                        </p:tgtEl>
                                        <p:attrNameLst>
                                          <p:attrName>style.visibility</p:attrName>
                                        </p:attrNameLst>
                                      </p:cBhvr>
                                      <p:to>
                                        <p:strVal val="visible"/>
                                      </p:to>
                                    </p:set>
                                    <p:anim calcmode="lin" valueType="num">
                                      <p:cBhvr additive="base">
                                        <p:cTn id="41" dur="5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387">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387">
                                            <p:txEl>
                                              <p:pRg st="12" end="12"/>
                                            </p:txEl>
                                          </p:spTgt>
                                        </p:tgtEl>
                                        <p:attrNameLst>
                                          <p:attrName>style.visibility</p:attrName>
                                        </p:attrNameLst>
                                      </p:cBhvr>
                                      <p:to>
                                        <p:strVal val="visible"/>
                                      </p:to>
                                    </p:set>
                                    <p:anim calcmode="lin" valueType="num">
                                      <p:cBhvr additive="base">
                                        <p:cTn id="45" dur="500" fill="hold"/>
                                        <p:tgtEl>
                                          <p:spTgt spid="16387">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3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387">
                                            <p:txEl>
                                              <p:pRg st="14" end="14"/>
                                            </p:txEl>
                                          </p:spTgt>
                                        </p:tgtEl>
                                        <p:attrNameLst>
                                          <p:attrName>style.visibility</p:attrName>
                                        </p:attrNameLst>
                                      </p:cBhvr>
                                      <p:to>
                                        <p:strVal val="visible"/>
                                      </p:to>
                                    </p:set>
                                    <p:anim calcmode="lin" valueType="num">
                                      <p:cBhvr additive="base">
                                        <p:cTn id="51" dur="500" fill="hold"/>
                                        <p:tgtEl>
                                          <p:spTgt spid="16387">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38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387">
                                            <p:txEl>
                                              <p:pRg st="15" end="15"/>
                                            </p:txEl>
                                          </p:spTgt>
                                        </p:tgtEl>
                                        <p:attrNameLst>
                                          <p:attrName>style.visibility</p:attrName>
                                        </p:attrNameLst>
                                      </p:cBhvr>
                                      <p:to>
                                        <p:strVal val="visible"/>
                                      </p:to>
                                    </p:set>
                                    <p:anim calcmode="lin" valueType="num">
                                      <p:cBhvr additive="base">
                                        <p:cTn id="57" dur="500" fill="hold"/>
                                        <p:tgtEl>
                                          <p:spTgt spid="16387">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6387">
                                            <p:txEl>
                                              <p:pRg st="15" end="1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6387">
                                            <p:txEl>
                                              <p:pRg st="16" end="16"/>
                                            </p:txEl>
                                          </p:spTgt>
                                        </p:tgtEl>
                                        <p:attrNameLst>
                                          <p:attrName>style.visibility</p:attrName>
                                        </p:attrNameLst>
                                      </p:cBhvr>
                                      <p:to>
                                        <p:strVal val="visible"/>
                                      </p:to>
                                    </p:set>
                                    <p:anim calcmode="lin" valueType="num">
                                      <p:cBhvr additive="base">
                                        <p:cTn id="61" dur="500" fill="hold"/>
                                        <p:tgtEl>
                                          <p:spTgt spid="16387">
                                            <p:txEl>
                                              <p:pRg st="16" end="1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387">
                                            <p:txEl>
                                              <p:pRg st="16" end="16"/>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387">
                                            <p:txEl>
                                              <p:pRg st="17" end="17"/>
                                            </p:txEl>
                                          </p:spTgt>
                                        </p:tgtEl>
                                        <p:attrNameLst>
                                          <p:attrName>style.visibility</p:attrName>
                                        </p:attrNameLst>
                                      </p:cBhvr>
                                      <p:to>
                                        <p:strVal val="visible"/>
                                      </p:to>
                                    </p:set>
                                    <p:anim calcmode="lin" valueType="num">
                                      <p:cBhvr additive="base">
                                        <p:cTn id="65" dur="500" fill="hold"/>
                                        <p:tgtEl>
                                          <p:spTgt spid="16387">
                                            <p:txEl>
                                              <p:pRg st="17" end="1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6387">
                                            <p:txEl>
                                              <p:pRg st="17" end="17"/>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6387">
                                            <p:txEl>
                                              <p:pRg st="18" end="18"/>
                                            </p:txEl>
                                          </p:spTgt>
                                        </p:tgtEl>
                                        <p:attrNameLst>
                                          <p:attrName>style.visibility</p:attrName>
                                        </p:attrNameLst>
                                      </p:cBhvr>
                                      <p:to>
                                        <p:strVal val="visible"/>
                                      </p:to>
                                    </p:set>
                                    <p:anim calcmode="lin" valueType="num">
                                      <p:cBhvr additive="base">
                                        <p:cTn id="69" dur="500" fill="hold"/>
                                        <p:tgtEl>
                                          <p:spTgt spid="16387">
                                            <p:txEl>
                                              <p:pRg st="18" end="1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6387">
                                            <p:txEl>
                                              <p:pRg st="18" end="18"/>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6387">
                                            <p:txEl>
                                              <p:pRg st="19" end="19"/>
                                            </p:txEl>
                                          </p:spTgt>
                                        </p:tgtEl>
                                        <p:attrNameLst>
                                          <p:attrName>style.visibility</p:attrName>
                                        </p:attrNameLst>
                                      </p:cBhvr>
                                      <p:to>
                                        <p:strVal val="visible"/>
                                      </p:to>
                                    </p:set>
                                    <p:anim calcmode="lin" valueType="num">
                                      <p:cBhvr additive="base">
                                        <p:cTn id="73" dur="500" fill="hold"/>
                                        <p:tgtEl>
                                          <p:spTgt spid="16387">
                                            <p:txEl>
                                              <p:pRg st="19" end="1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387">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l"/>
            <a:r>
              <a:rPr lang="en-US" sz="3200" smtClean="0">
                <a:ea typeface="ＭＳ Ｐゴシック"/>
              </a:rPr>
              <a:t>Why the myth exists ….</a:t>
            </a:r>
          </a:p>
        </p:txBody>
      </p:sp>
      <p:sp>
        <p:nvSpPr>
          <p:cNvPr id="72707" name="Content Placeholder 2"/>
          <p:cNvSpPr>
            <a:spLocks noGrp="1"/>
          </p:cNvSpPr>
          <p:nvPr>
            <p:ph idx="1"/>
          </p:nvPr>
        </p:nvSpPr>
        <p:spPr/>
        <p:txBody>
          <a:bodyPr/>
          <a:lstStyle/>
          <a:p>
            <a:pPr marL="971550" lvl="1" indent="-514350">
              <a:buFont typeface="Arial" pitchFamily="34" charset="0"/>
              <a:buNone/>
            </a:pPr>
            <a:r>
              <a:rPr lang="en-US" sz="2400" smtClean="0">
                <a:ea typeface="ＭＳ Ｐゴシック"/>
              </a:rPr>
              <a:t>4.	Leadership is driven by major events, eg Churchill through World War II was a premier leader, and when the war was over he was voted out.</a:t>
            </a:r>
          </a:p>
          <a:p>
            <a:pPr marL="971550" lvl="1" indent="-514350">
              <a:buFont typeface="Calibri" pitchFamily="34" charset="0"/>
              <a:buAutoNum type="arabicPeriod"/>
            </a:pPr>
            <a:endParaRPr lang="en-US" sz="2400" smtClean="0">
              <a:ea typeface="ＭＳ Ｐゴシック"/>
            </a:endParaRPr>
          </a:p>
          <a:p>
            <a:pPr marL="971550" lvl="1" indent="-514350">
              <a:buFont typeface="Arial" pitchFamily="34" charset="0"/>
              <a:buNone/>
            </a:pPr>
            <a:r>
              <a:rPr lang="en-US" sz="2400" smtClean="0">
                <a:ea typeface="ＭＳ Ｐゴシック"/>
              </a:rPr>
              <a:t>5.	Lack of robust measure of leadership effectiveness especially on important business drivers like impact on customers, employees, organisation and shareholders.</a:t>
            </a:r>
          </a:p>
          <a:p>
            <a:pPr marL="971550" lvl="1" indent="-514350">
              <a:buFont typeface="Calibri" pitchFamily="34" charset="0"/>
              <a:buAutoNum type="arabicPeriod"/>
            </a:pPr>
            <a:endParaRPr lang="en-US" sz="2400" smtClean="0">
              <a:ea typeface="ＭＳ Ｐゴシック"/>
            </a:endParaRPr>
          </a:p>
          <a:p>
            <a:pPr marL="971550" lvl="1" indent="-514350">
              <a:buFont typeface="Arial" pitchFamily="34" charset="0"/>
              <a:buNone/>
            </a:pPr>
            <a:r>
              <a:rPr lang="en-US" sz="2400" smtClean="0">
                <a:ea typeface="ＭＳ Ｐゴシック"/>
              </a:rPr>
              <a:t>6.	Much of leadership analysis and development has been ‘looking at the rear – view mirror: Current competencies vs future effectiveness requirements.</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274638"/>
            <a:ext cx="8229600" cy="639762"/>
          </a:xfrm>
        </p:spPr>
        <p:txBody>
          <a:bodyPr/>
          <a:lstStyle/>
          <a:p>
            <a:pPr algn="l"/>
            <a:r>
              <a:rPr lang="en-US" sz="3200" smtClean="0">
                <a:ea typeface="ＭＳ Ｐゴシック"/>
              </a:rPr>
              <a:t>Why the myth exists ….</a:t>
            </a:r>
          </a:p>
        </p:txBody>
      </p:sp>
      <p:sp>
        <p:nvSpPr>
          <p:cNvPr id="3" name="Content Placeholder 2"/>
          <p:cNvSpPr>
            <a:spLocks noGrp="1"/>
          </p:cNvSpPr>
          <p:nvPr>
            <p:ph idx="1"/>
          </p:nvPr>
        </p:nvSpPr>
        <p:spPr>
          <a:xfrm>
            <a:off x="381000" y="1219200"/>
            <a:ext cx="8229600" cy="4572000"/>
          </a:xfrm>
        </p:spPr>
        <p:txBody>
          <a:bodyPr>
            <a:normAutofit fontScale="77500" lnSpcReduction="20000"/>
          </a:bodyPr>
          <a:lstStyle/>
          <a:p>
            <a:pPr marL="971550" lvl="1" indent="-514350">
              <a:buFont typeface="Arial" pitchFamily="34" charset="0"/>
              <a:buNone/>
              <a:defRPr/>
            </a:pPr>
            <a:r>
              <a:rPr lang="en-US" dirty="0" smtClean="0"/>
              <a:t>7. The wide variety of leadership styles used within different </a:t>
            </a:r>
            <a:r>
              <a:rPr lang="en-US" dirty="0" err="1" smtClean="0"/>
              <a:t>organisations</a:t>
            </a:r>
            <a:r>
              <a:rPr lang="en-US" dirty="0" smtClean="0"/>
              <a:t> to motivate and inspire employees. Though all approaches of motivation are right however problem occurs when a recognition and celebration leader attempts to function that way in a process metrics </a:t>
            </a:r>
            <a:r>
              <a:rPr lang="en-US" dirty="0" err="1" smtClean="0"/>
              <a:t>organisation</a:t>
            </a:r>
            <a:r>
              <a:rPr lang="en-US" dirty="0" smtClean="0"/>
              <a:t>.</a:t>
            </a:r>
          </a:p>
          <a:p>
            <a:pPr marL="971550" lvl="1" indent="-514350">
              <a:buFont typeface="Arial" pitchFamily="34" charset="0"/>
              <a:buNone/>
              <a:defRPr/>
            </a:pPr>
            <a:endParaRPr lang="en-US" dirty="0" smtClean="0"/>
          </a:p>
          <a:p>
            <a:pPr marL="971550" lvl="1" indent="-514350">
              <a:buFont typeface="Arial" pitchFamily="34" charset="0"/>
              <a:buAutoNum type="arabicPeriod" startAt="8"/>
              <a:defRPr/>
            </a:pPr>
            <a:r>
              <a:rPr lang="en-US" dirty="0" smtClean="0"/>
              <a:t>Intelligence, physical characteristics ,viz. height, emotional and personal </a:t>
            </a:r>
            <a:r>
              <a:rPr lang="en-US" dirty="0" err="1" smtClean="0"/>
              <a:t>charecteristics</a:t>
            </a:r>
            <a:r>
              <a:rPr lang="en-US" dirty="0" smtClean="0"/>
              <a:t>, viz. </a:t>
            </a:r>
            <a:r>
              <a:rPr lang="en-US" dirty="0" err="1" smtClean="0"/>
              <a:t>assesrtiveness</a:t>
            </a:r>
            <a:r>
              <a:rPr lang="en-US" dirty="0" smtClean="0"/>
              <a:t>, have some correlation with leadership effectiveness, however to assume a cause and effect relationship hampers the work of those concerned with development.</a:t>
            </a:r>
          </a:p>
          <a:p>
            <a:pPr marL="971550" lvl="1" indent="-514350">
              <a:buFont typeface="Arial" pitchFamily="34" charset="0"/>
              <a:buAutoNum type="arabicPeriod" startAt="8"/>
              <a:defRPr/>
            </a:pPr>
            <a:endParaRPr lang="en-US" dirty="0" smtClean="0"/>
          </a:p>
          <a:p>
            <a:pPr marL="971550" lvl="1" indent="-514350">
              <a:buFont typeface="Arial" pitchFamily="34" charset="0"/>
              <a:buAutoNum type="arabicPeriod" startAt="8"/>
              <a:defRPr/>
            </a:pPr>
            <a:r>
              <a:rPr lang="en-US" dirty="0" smtClean="0"/>
              <a:t>Last but not the least an absence of common and adequate language to define leadership.</a:t>
            </a:r>
          </a:p>
          <a:p>
            <a:pPr marL="971550" lvl="1" indent="-514350">
              <a:buFont typeface="Arial" pitchFamily="34" charset="0"/>
              <a:buAutoNum type="arabicPeriod" startAt="8"/>
              <a:defRPr/>
            </a:pPr>
            <a:endParaRPr lang="en-US" dirty="0"/>
          </a:p>
        </p:txBody>
      </p:sp>
      <p:sp>
        <p:nvSpPr>
          <p:cNvPr id="4" name="Rectangle 3"/>
          <p:cNvSpPr/>
          <p:nvPr/>
        </p:nvSpPr>
        <p:spPr>
          <a:xfrm>
            <a:off x="1143000" y="5867400"/>
            <a:ext cx="7315200" cy="762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So Can Leadership have a common language – A conceptual framework….</a:t>
            </a: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Diamond 8"/>
          <p:cNvSpPr/>
          <p:nvPr/>
        </p:nvSpPr>
        <p:spPr>
          <a:xfrm>
            <a:off x="1752600" y="914400"/>
            <a:ext cx="5791200" cy="5105400"/>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rPr>
              <a:t>Character</a:t>
            </a:r>
          </a:p>
        </p:txBody>
      </p:sp>
      <p:sp>
        <p:nvSpPr>
          <p:cNvPr id="74755" name="Title 1"/>
          <p:cNvSpPr>
            <a:spLocks noGrp="1"/>
          </p:cNvSpPr>
          <p:nvPr>
            <p:ph type="title"/>
          </p:nvPr>
        </p:nvSpPr>
        <p:spPr/>
        <p:txBody>
          <a:bodyPr/>
          <a:lstStyle/>
          <a:p>
            <a:pPr algn="l"/>
            <a:r>
              <a:rPr lang="en-US" sz="3600" smtClean="0">
                <a:ea typeface="ＭＳ Ｐゴシック"/>
              </a:rPr>
              <a:t>The Leadership Tent – A Conceptual Framework </a:t>
            </a:r>
          </a:p>
        </p:txBody>
      </p:sp>
      <p:sp>
        <p:nvSpPr>
          <p:cNvPr id="15" name="Content Placeholder 14"/>
          <p:cNvSpPr>
            <a:spLocks noGrp="1"/>
          </p:cNvSpPr>
          <p:nvPr>
            <p:ph idx="1"/>
          </p:nvPr>
        </p:nvSpPr>
        <p:spPr>
          <a:xfrm>
            <a:off x="228600" y="6096000"/>
            <a:ext cx="2819400" cy="381000"/>
          </a:xfrm>
        </p:spPr>
        <p:txBody>
          <a:bodyPr>
            <a:normAutofit fontScale="92500"/>
          </a:bodyPr>
          <a:lstStyle/>
          <a:p>
            <a:pPr>
              <a:buFont typeface="Arial" pitchFamily="34" charset="0"/>
              <a:buNone/>
              <a:defRPr/>
            </a:pPr>
            <a:r>
              <a:rPr lang="en-US" sz="900" dirty="0" smtClean="0"/>
              <a:t>Source: The Extraordinary Leader – Turning Good Managers to Great Leaders : John H Zenger and Joseph </a:t>
            </a:r>
            <a:r>
              <a:rPr lang="en-US" sz="900" dirty="0" err="1" smtClean="0"/>
              <a:t>Folkman</a:t>
            </a:r>
            <a:endParaRPr lang="en-US" sz="900" dirty="0"/>
          </a:p>
        </p:txBody>
      </p:sp>
      <p:sp>
        <p:nvSpPr>
          <p:cNvPr id="10" name="Rectangle 9"/>
          <p:cNvSpPr/>
          <p:nvPr/>
        </p:nvSpPr>
        <p:spPr>
          <a:xfrm>
            <a:off x="5562600" y="3124200"/>
            <a:ext cx="152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Interpersonal Skills</a:t>
            </a:r>
          </a:p>
        </p:txBody>
      </p:sp>
      <p:sp>
        <p:nvSpPr>
          <p:cNvPr id="11" name="Rectangle 10"/>
          <p:cNvSpPr/>
          <p:nvPr/>
        </p:nvSpPr>
        <p:spPr>
          <a:xfrm>
            <a:off x="3810000" y="1524000"/>
            <a:ext cx="1524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Leading </a:t>
            </a:r>
            <a:r>
              <a:rPr lang="en-US" dirty="0" err="1">
                <a:solidFill>
                  <a:schemeClr val="tx1"/>
                </a:solidFill>
              </a:rPr>
              <a:t>organisational</a:t>
            </a:r>
            <a:r>
              <a:rPr lang="en-US" dirty="0">
                <a:solidFill>
                  <a:schemeClr val="tx1"/>
                </a:solidFill>
              </a:rPr>
              <a:t> Change</a:t>
            </a:r>
          </a:p>
        </p:txBody>
      </p:sp>
      <p:sp>
        <p:nvSpPr>
          <p:cNvPr id="12" name="Rectangle 11"/>
          <p:cNvSpPr/>
          <p:nvPr/>
        </p:nvSpPr>
        <p:spPr>
          <a:xfrm>
            <a:off x="3886200" y="4572000"/>
            <a:ext cx="152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Personal Capability</a:t>
            </a:r>
          </a:p>
        </p:txBody>
      </p:sp>
      <p:sp>
        <p:nvSpPr>
          <p:cNvPr id="13" name="Rectangle 12"/>
          <p:cNvSpPr/>
          <p:nvPr/>
        </p:nvSpPr>
        <p:spPr>
          <a:xfrm>
            <a:off x="2286000" y="3048000"/>
            <a:ext cx="152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Focus on Results</a:t>
            </a:r>
          </a:p>
        </p:txBody>
      </p:sp>
      <p:sp>
        <p:nvSpPr>
          <p:cNvPr id="14" name="Diamond 13"/>
          <p:cNvSpPr/>
          <p:nvPr/>
        </p:nvSpPr>
        <p:spPr>
          <a:xfrm>
            <a:off x="3276600" y="2209800"/>
            <a:ext cx="2590800" cy="243840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5334000" y="5638800"/>
            <a:ext cx="3505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Character as the center pole is the core of Leadership effectiveness</a:t>
            </a:r>
          </a:p>
        </p:txBody>
      </p:sp>
      <p:sp>
        <p:nvSpPr>
          <p:cNvPr id="17" name="Right Arrow 16"/>
          <p:cNvSpPr/>
          <p:nvPr/>
        </p:nvSpPr>
        <p:spPr>
          <a:xfrm>
            <a:off x="304800" y="6553200"/>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ea typeface="ＭＳ Ｐゴシック"/>
            </a:endParaRPr>
          </a:p>
        </p:txBody>
      </p:sp>
      <p:sp>
        <p:nvSpPr>
          <p:cNvPr id="32771" name="Content Placeholder 2"/>
          <p:cNvSpPr>
            <a:spLocks noGrp="1"/>
          </p:cNvSpPr>
          <p:nvPr>
            <p:ph idx="1"/>
          </p:nvPr>
        </p:nvSpPr>
        <p:spPr/>
        <p:txBody>
          <a:bodyPr/>
          <a:lstStyle/>
          <a:p>
            <a:r>
              <a:rPr lang="en-US" smtClean="0">
                <a:ea typeface="ＭＳ Ｐゴシック"/>
              </a:rPr>
              <a:t>Adopt a Model for Leadership:</a:t>
            </a:r>
          </a:p>
          <a:p>
            <a:pPr lvl="1"/>
            <a:r>
              <a:rPr lang="en-US" smtClean="0">
                <a:ea typeface="ＭＳ Ｐゴシック"/>
              </a:rPr>
              <a:t>A common language </a:t>
            </a:r>
          </a:p>
        </p:txBody>
      </p:sp>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ea typeface="ＭＳ Ｐゴシック"/>
            </a:endParaRPr>
          </a:p>
        </p:txBody>
      </p:sp>
      <p:sp>
        <p:nvSpPr>
          <p:cNvPr id="33795" name="Content Placeholder 2"/>
          <p:cNvSpPr>
            <a:spLocks noGrp="1"/>
          </p:cNvSpPr>
          <p:nvPr>
            <p:ph idx="1"/>
          </p:nvPr>
        </p:nvSpPr>
        <p:spPr/>
        <p:txBody>
          <a:bodyPr/>
          <a:lstStyle/>
          <a:p>
            <a:r>
              <a:rPr lang="en-US" smtClean="0">
                <a:ea typeface="ＭＳ Ｐゴシック"/>
              </a:rPr>
              <a:t>While I have done some research I would not structure my presentation on them but would build up upon two premises:</a:t>
            </a:r>
          </a:p>
          <a:p>
            <a:pPr lvl="1"/>
            <a:r>
              <a:rPr lang="en-US" smtClean="0">
                <a:ea typeface="ＭＳ Ｐゴシック"/>
              </a:rPr>
              <a:t>Leadership like any other skill can be learnt and it require desire for the individual </a:t>
            </a:r>
          </a:p>
          <a:p>
            <a:pPr lvl="1"/>
            <a:r>
              <a:rPr lang="en-US" smtClean="0">
                <a:ea typeface="ＭＳ Ｐゴシック"/>
              </a:rPr>
              <a:t>COP</a:t>
            </a:r>
          </a:p>
          <a:p>
            <a:pPr lvl="1"/>
            <a:r>
              <a:rPr lang="en-US" smtClean="0">
                <a:ea typeface="ＭＳ Ｐゴシック"/>
              </a:rPr>
              <a:t>What can individual do</a:t>
            </a:r>
          </a:p>
          <a:p>
            <a:pPr lvl="1"/>
            <a:r>
              <a:rPr lang="en-US" smtClean="0">
                <a:ea typeface="ＭＳ Ｐゴシック"/>
              </a:rPr>
              <a:t>What can organisation do.</a:t>
            </a: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ea typeface="ＭＳ Ｐゴシック"/>
            </a:endParaRPr>
          </a:p>
        </p:txBody>
      </p:sp>
      <p:sp>
        <p:nvSpPr>
          <p:cNvPr id="34819" name="Content Placeholder 2"/>
          <p:cNvSpPr>
            <a:spLocks noGrp="1"/>
          </p:cNvSpPr>
          <p:nvPr>
            <p:ph idx="1"/>
          </p:nvPr>
        </p:nvSpPr>
        <p:spPr/>
        <p:txBody>
          <a:bodyPr/>
          <a:lstStyle/>
          <a:p>
            <a:pPr>
              <a:buFont typeface="Arial" pitchFamily="34" charset="0"/>
              <a:buNone/>
            </a:pPr>
            <a:r>
              <a:rPr lang="en-US" smtClean="0">
                <a:ea typeface="ＭＳ Ｐゴシック"/>
              </a:rPr>
              <a:t>Building Organisations that produce great leaders</a:t>
            </a: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a:rPr>
              <a:t>Questions.</a:t>
            </a:r>
          </a:p>
        </p:txBody>
      </p:sp>
      <p:sp>
        <p:nvSpPr>
          <p:cNvPr id="35843" name="Content Placeholder 2"/>
          <p:cNvSpPr>
            <a:spLocks noGrp="1"/>
          </p:cNvSpPr>
          <p:nvPr>
            <p:ph idx="1"/>
          </p:nvPr>
        </p:nvSpPr>
        <p:spPr/>
        <p:txBody>
          <a:bodyPr/>
          <a:lstStyle/>
          <a:p>
            <a:pPr>
              <a:buFont typeface="Arial" pitchFamily="34" charset="0"/>
              <a:buAutoNum type="arabicPeriod"/>
            </a:pPr>
            <a:r>
              <a:rPr lang="en-US" sz="1400" smtClean="0">
                <a:ea typeface="ＭＳ Ｐゴシック"/>
              </a:rPr>
              <a:t>What is needed?</a:t>
            </a:r>
          </a:p>
          <a:p>
            <a:pPr lvl="1">
              <a:buFont typeface="Arial" pitchFamily="34" charset="0"/>
              <a:buAutoNum type="arabicPeriod"/>
            </a:pPr>
            <a:r>
              <a:rPr lang="en-US" sz="1000" smtClean="0">
                <a:ea typeface="ＭＳ Ｐゴシック"/>
              </a:rPr>
              <a:t>Building</a:t>
            </a:r>
          </a:p>
          <a:p>
            <a:pPr>
              <a:buFont typeface="Arial" pitchFamily="34" charset="0"/>
              <a:buNone/>
            </a:pPr>
            <a:r>
              <a:rPr lang="en-US" sz="1400" smtClean="0">
                <a:ea typeface="ＭＳ Ｐゴシック"/>
              </a:rPr>
              <a:t>Talent  management and </a:t>
            </a:r>
          </a:p>
        </p:txBody>
      </p:sp>
    </p:spTree>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ea typeface="ＭＳ Ｐゴシック"/>
              </a:rPr>
              <a:t>In Conclusion</a:t>
            </a:r>
          </a:p>
        </p:txBody>
      </p:sp>
      <p:sp>
        <p:nvSpPr>
          <p:cNvPr id="36867" name="Content Placeholder 2"/>
          <p:cNvSpPr>
            <a:spLocks noGrp="1"/>
          </p:cNvSpPr>
          <p:nvPr>
            <p:ph idx="1"/>
          </p:nvPr>
        </p:nvSpPr>
        <p:spPr/>
        <p:txBody>
          <a:bodyPr/>
          <a:lstStyle/>
          <a:p>
            <a:pPr>
              <a:buFont typeface="Arial" pitchFamily="34" charset="0"/>
              <a:buNone/>
            </a:pPr>
            <a:r>
              <a:rPr lang="en-US" smtClean="0">
                <a:ea typeface="ＭＳ Ｐゴシック"/>
              </a:rPr>
              <a:t>Insight 1. Building a sustainable leadership organisation with so much of change in the enviornment whether it is pace of the change or quantum of change is very difficult. Each organisation has to keep revisiting it’s hardware (the specific leadership competencies to focus on, the </a:t>
            </a: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16 competencies that make Effective Leaders.</a:t>
            </a:r>
            <a:endParaRPr lang="en-US" dirty="0"/>
          </a:p>
        </p:txBody>
      </p:sp>
      <p:sp>
        <p:nvSpPr>
          <p:cNvPr id="3" name="Content Placeholder 2"/>
          <p:cNvSpPr>
            <a:spLocks noGrp="1"/>
          </p:cNvSpPr>
          <p:nvPr>
            <p:ph idx="1"/>
          </p:nvPr>
        </p:nvSpPr>
        <p:spPr/>
        <p:txBody>
          <a:bodyPr>
            <a:normAutofit fontScale="77500" lnSpcReduction="20000"/>
          </a:bodyPr>
          <a:lstStyle/>
          <a:p>
            <a:pPr>
              <a:buFont typeface="Arial" pitchFamily="34" charset="0"/>
              <a:buNone/>
              <a:defRPr/>
            </a:pPr>
            <a:r>
              <a:rPr lang="en-US" sz="1400" dirty="0" smtClean="0"/>
              <a:t>Character</a:t>
            </a:r>
          </a:p>
          <a:p>
            <a:pPr marL="514350" indent="-514350">
              <a:buFont typeface="Arial" pitchFamily="34" charset="0"/>
              <a:buAutoNum type="arabicPeriod"/>
              <a:defRPr/>
            </a:pPr>
            <a:r>
              <a:rPr lang="en-US" sz="1400" dirty="0" smtClean="0"/>
              <a:t>Displaying High Integrity and Honesty</a:t>
            </a:r>
          </a:p>
          <a:p>
            <a:pPr marL="514350" indent="-514350">
              <a:buFont typeface="Arial" pitchFamily="34" charset="0"/>
              <a:buNone/>
              <a:defRPr/>
            </a:pPr>
            <a:endParaRPr lang="en-US" sz="1400" dirty="0" smtClean="0"/>
          </a:p>
          <a:p>
            <a:pPr marL="514350" indent="-514350">
              <a:buFont typeface="Arial" pitchFamily="34" charset="0"/>
              <a:buNone/>
              <a:defRPr/>
            </a:pPr>
            <a:r>
              <a:rPr lang="en-US" sz="1400" dirty="0" smtClean="0"/>
              <a:t>Personal Capability</a:t>
            </a:r>
          </a:p>
          <a:p>
            <a:pPr marL="514350" indent="-514350">
              <a:buFont typeface="Arial" pitchFamily="34" charset="0"/>
              <a:buNone/>
              <a:defRPr/>
            </a:pPr>
            <a:r>
              <a:rPr lang="en-US" sz="1400" dirty="0" smtClean="0"/>
              <a:t>2. Technical and Professional Expertise</a:t>
            </a:r>
          </a:p>
          <a:p>
            <a:pPr marL="514350" indent="-514350">
              <a:buFont typeface="Arial" pitchFamily="34" charset="0"/>
              <a:buNone/>
              <a:defRPr/>
            </a:pPr>
            <a:r>
              <a:rPr lang="en-US" sz="1400" dirty="0" smtClean="0"/>
              <a:t>3. Solving Problems and </a:t>
            </a:r>
            <a:r>
              <a:rPr lang="en-US" sz="1400" dirty="0" err="1" smtClean="0"/>
              <a:t>analysing</a:t>
            </a:r>
            <a:r>
              <a:rPr lang="en-US" sz="1400" dirty="0" smtClean="0"/>
              <a:t> issues</a:t>
            </a:r>
          </a:p>
          <a:p>
            <a:pPr marL="514350" indent="-514350">
              <a:buFont typeface="Arial" pitchFamily="34" charset="0"/>
              <a:buNone/>
              <a:defRPr/>
            </a:pPr>
            <a:r>
              <a:rPr lang="en-US" sz="1400" dirty="0" smtClean="0"/>
              <a:t>4. Innovation</a:t>
            </a:r>
          </a:p>
          <a:p>
            <a:pPr marL="514350" indent="-514350">
              <a:buFont typeface="Arial" pitchFamily="34" charset="0"/>
              <a:buNone/>
              <a:defRPr/>
            </a:pPr>
            <a:r>
              <a:rPr lang="en-US" sz="1400" dirty="0" smtClean="0"/>
              <a:t>5. Practicing Self Development</a:t>
            </a:r>
          </a:p>
          <a:p>
            <a:pPr marL="514350" indent="-514350">
              <a:buFont typeface="Arial" pitchFamily="34" charset="0"/>
              <a:buNone/>
              <a:defRPr/>
            </a:pPr>
            <a:endParaRPr lang="en-US" sz="1400" dirty="0" smtClean="0"/>
          </a:p>
          <a:p>
            <a:pPr marL="514350" indent="-514350">
              <a:buFont typeface="Arial" pitchFamily="34" charset="0"/>
              <a:buNone/>
              <a:defRPr/>
            </a:pPr>
            <a:r>
              <a:rPr lang="en-US" sz="1400" dirty="0" smtClean="0"/>
              <a:t>Focus on Result</a:t>
            </a:r>
          </a:p>
          <a:p>
            <a:pPr marL="514350" indent="-514350">
              <a:buFont typeface="Arial" pitchFamily="34" charset="0"/>
              <a:buNone/>
              <a:defRPr/>
            </a:pPr>
            <a:r>
              <a:rPr lang="en-US" sz="1400" dirty="0" smtClean="0"/>
              <a:t>6. Focus on Result</a:t>
            </a:r>
          </a:p>
          <a:p>
            <a:pPr marL="514350" indent="-514350">
              <a:buFont typeface="Arial" pitchFamily="34" charset="0"/>
              <a:buNone/>
              <a:defRPr/>
            </a:pPr>
            <a:r>
              <a:rPr lang="en-US" sz="1400" dirty="0" smtClean="0"/>
              <a:t>7. Establish Stretch Goals</a:t>
            </a:r>
          </a:p>
          <a:p>
            <a:pPr marL="514350" indent="-514350">
              <a:buFont typeface="Arial" pitchFamily="34" charset="0"/>
              <a:buNone/>
              <a:defRPr/>
            </a:pPr>
            <a:r>
              <a:rPr lang="en-US" sz="1400" dirty="0" smtClean="0"/>
              <a:t>8.Take responsibility for outcomes/initiative</a:t>
            </a:r>
          </a:p>
          <a:p>
            <a:pPr marL="514350" indent="-514350">
              <a:buFont typeface="Arial" pitchFamily="34" charset="0"/>
              <a:buNone/>
              <a:defRPr/>
            </a:pPr>
            <a:endParaRPr lang="en-US" sz="1400" dirty="0" smtClean="0"/>
          </a:p>
          <a:p>
            <a:pPr marL="514350" indent="-514350">
              <a:buFont typeface="Arial" pitchFamily="34" charset="0"/>
              <a:buNone/>
              <a:defRPr/>
            </a:pPr>
            <a:r>
              <a:rPr lang="en-US" sz="1400" dirty="0" smtClean="0"/>
              <a:t>Interpersonal Skills</a:t>
            </a:r>
          </a:p>
          <a:p>
            <a:pPr marL="514350" indent="-514350">
              <a:buFont typeface="Arial" pitchFamily="34" charset="0"/>
              <a:buNone/>
              <a:defRPr/>
            </a:pPr>
            <a:r>
              <a:rPr lang="en-US" sz="1400" dirty="0" smtClean="0"/>
              <a:t>9. Communicating Powerfully and Prolifically.</a:t>
            </a:r>
          </a:p>
          <a:p>
            <a:pPr marL="514350" indent="-514350">
              <a:buFont typeface="Arial" pitchFamily="34" charset="0"/>
              <a:buNone/>
              <a:defRPr/>
            </a:pPr>
            <a:r>
              <a:rPr lang="en-US" sz="1400" dirty="0" smtClean="0"/>
              <a:t>10. Inspiring and Motivating Others to High Performance</a:t>
            </a:r>
          </a:p>
          <a:p>
            <a:pPr marL="514350" indent="-514350">
              <a:buFont typeface="Arial" pitchFamily="34" charset="0"/>
              <a:buNone/>
              <a:defRPr/>
            </a:pPr>
            <a:r>
              <a:rPr lang="en-US" sz="1400" dirty="0" smtClean="0"/>
              <a:t>11. Building Relationships</a:t>
            </a:r>
          </a:p>
          <a:p>
            <a:pPr marL="514350" indent="-514350">
              <a:buFont typeface="Arial" pitchFamily="34" charset="0"/>
              <a:buNone/>
              <a:defRPr/>
            </a:pPr>
            <a:r>
              <a:rPr lang="en-US" sz="1400" dirty="0" smtClean="0"/>
              <a:t>12. Developing Others</a:t>
            </a:r>
          </a:p>
          <a:p>
            <a:pPr marL="514350" indent="-514350">
              <a:buFont typeface="Arial" pitchFamily="34" charset="0"/>
              <a:buNone/>
              <a:defRPr/>
            </a:pPr>
            <a:r>
              <a:rPr lang="en-US" sz="1400" dirty="0" smtClean="0"/>
              <a:t>13. Collaboration and Teamwork</a:t>
            </a:r>
          </a:p>
          <a:p>
            <a:pPr marL="514350" indent="-514350">
              <a:buFont typeface="Arial" pitchFamily="34" charset="0"/>
              <a:buNone/>
              <a:defRPr/>
            </a:pPr>
            <a:endParaRPr lang="en-US" sz="1400" dirty="0" smtClean="0"/>
          </a:p>
          <a:p>
            <a:pPr marL="514350" indent="-514350">
              <a:buFont typeface="Arial" pitchFamily="34" charset="0"/>
              <a:buNone/>
              <a:defRPr/>
            </a:pPr>
            <a:r>
              <a:rPr lang="en-US" sz="1400" dirty="0" smtClean="0"/>
              <a:t>Leading </a:t>
            </a:r>
            <a:r>
              <a:rPr lang="en-US" sz="1400" dirty="0" err="1" smtClean="0"/>
              <a:t>Organisational</a:t>
            </a:r>
            <a:r>
              <a:rPr lang="en-US" sz="1400" dirty="0" smtClean="0"/>
              <a:t> Change</a:t>
            </a:r>
          </a:p>
          <a:p>
            <a:pPr marL="514350" indent="-514350">
              <a:buFont typeface="Arial" pitchFamily="34" charset="0"/>
              <a:buNone/>
              <a:defRPr/>
            </a:pPr>
            <a:r>
              <a:rPr lang="en-US" sz="1400" dirty="0" smtClean="0"/>
              <a:t>14. Developing Strategic Perspective</a:t>
            </a:r>
          </a:p>
          <a:p>
            <a:pPr marL="514350" indent="-514350">
              <a:buFont typeface="Arial" pitchFamily="34" charset="0"/>
              <a:buNone/>
              <a:defRPr/>
            </a:pPr>
            <a:r>
              <a:rPr lang="en-US" sz="1400" dirty="0" smtClean="0"/>
              <a:t>15. Championing Change</a:t>
            </a:r>
          </a:p>
          <a:p>
            <a:pPr marL="514350" indent="-514350">
              <a:buFont typeface="Arial" pitchFamily="34" charset="0"/>
              <a:buNone/>
              <a:defRPr/>
            </a:pPr>
            <a:r>
              <a:rPr lang="en-US" sz="1400" dirty="0" smtClean="0"/>
              <a:t>16. Connect Internal groups with the outside world</a:t>
            </a:r>
            <a:endParaRPr lang="en-US" sz="14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685800" y="2133600"/>
            <a:ext cx="7696200" cy="1200150"/>
          </a:xfrm>
          <a:prstGeom prst="rect">
            <a:avLst/>
          </a:prstGeom>
          <a:noFill/>
          <a:ln w="9525">
            <a:noFill/>
            <a:miter lim="800000"/>
            <a:headEnd/>
            <a:tailEnd/>
          </a:ln>
        </p:spPr>
        <p:txBody>
          <a:bodyPr>
            <a:spAutoFit/>
          </a:bodyPr>
          <a:lstStyle/>
          <a:p>
            <a:pPr algn="ctr"/>
            <a:r>
              <a:rPr lang="en-US" sz="2400"/>
              <a:t>Designing a Best in Class Leadership Organisation</a:t>
            </a:r>
          </a:p>
          <a:p>
            <a:pPr algn="ctr"/>
            <a:endParaRPr lang="en-US" sz="2400"/>
          </a:p>
          <a:p>
            <a:pPr algn="ctr"/>
            <a:r>
              <a:rPr lang="en-US" sz="2400"/>
              <a:t> </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15963"/>
          </a:xfrm>
        </p:spPr>
        <p:txBody>
          <a:bodyPr>
            <a:noAutofit/>
          </a:bodyPr>
          <a:lstStyle/>
          <a:p>
            <a:pPr algn="l">
              <a:defRPr/>
            </a:pPr>
            <a:r>
              <a:rPr lang="en-US" sz="2800" dirty="0" smtClean="0"/>
              <a:t>12 components of an Effective Leadership Strategy Imperatives				 </a:t>
            </a:r>
            <a:r>
              <a:rPr lang="en-US" sz="1050" dirty="0" smtClean="0"/>
              <a:t>(Source : 2010 The Corporate Executive Board)</a:t>
            </a:r>
            <a:endParaRPr lang="en-US" sz="2800" dirty="0"/>
          </a:p>
        </p:txBody>
      </p:sp>
      <p:sp>
        <p:nvSpPr>
          <p:cNvPr id="5" name="Content Placeholder 4"/>
          <p:cNvSpPr>
            <a:spLocks noGrp="1"/>
          </p:cNvSpPr>
          <p:nvPr>
            <p:ph idx="1"/>
          </p:nvPr>
        </p:nvSpPr>
        <p:spPr>
          <a:xfrm>
            <a:off x="44244" y="1388808"/>
            <a:ext cx="1981200" cy="4021392"/>
          </a:xfrm>
          <a:solidFill>
            <a:schemeClr val="tx2">
              <a:lumMod val="20000"/>
              <a:lumOff val="80000"/>
            </a:schemeClr>
          </a:solidFill>
        </p:spPr>
        <p:txBody>
          <a:bodyPr/>
          <a:lstStyle/>
          <a:p>
            <a:pPr marL="0" indent="0" eaLnBrk="1" fontAlgn="t" hangingPunct="1">
              <a:buFont typeface="Arial" pitchFamily="34" charset="0"/>
              <a:buNone/>
              <a:defRPr/>
            </a:pPr>
            <a:r>
              <a:rPr lang="en-US" sz="1600" b="1" dirty="0" smtClean="0">
                <a:solidFill>
                  <a:schemeClr val="bg1"/>
                </a:solidFill>
              </a:rPr>
              <a:t>IDENTIFY LEADERSHIP NEEDS </a:t>
            </a:r>
            <a:endParaRPr lang="en-US" sz="1600" dirty="0" smtClean="0">
              <a:solidFill>
                <a:schemeClr val="bg1"/>
              </a:solidFill>
            </a:endParaRPr>
          </a:p>
          <a:p>
            <a:pPr eaLnBrk="1" fontAlgn="t" hangingPunct="1">
              <a:buFont typeface="Arial" pitchFamily="34" charset="0"/>
              <a:buNone/>
              <a:defRPr/>
            </a:pPr>
            <a:r>
              <a:rPr lang="en-US" sz="1600" b="1" dirty="0" smtClean="0"/>
              <a:t>	</a:t>
            </a:r>
            <a:endParaRPr lang="en-US" sz="1600" dirty="0" smtClean="0"/>
          </a:p>
          <a:p>
            <a:pPr marL="236538" indent="-236538" eaLnBrk="1" fontAlgn="t" hangingPunct="1">
              <a:spcBef>
                <a:spcPct val="0"/>
              </a:spcBef>
              <a:buFont typeface="+mj-lt"/>
              <a:buAutoNum type="arabicPeriod"/>
              <a:defRPr/>
            </a:pPr>
            <a:r>
              <a:rPr lang="en-US" sz="1600" dirty="0" smtClean="0">
                <a:ea typeface="ＭＳ Ｐゴシック"/>
              </a:rPr>
              <a:t>Identify critical leadership capabilities and risks based on strategic priorities 	</a:t>
            </a:r>
          </a:p>
          <a:p>
            <a:pPr marL="236538" indent="-236538" eaLnBrk="1" fontAlgn="t" hangingPunct="1">
              <a:spcBef>
                <a:spcPct val="0"/>
              </a:spcBef>
              <a:defRPr/>
            </a:pPr>
            <a:endParaRPr lang="en-US" sz="1600" dirty="0" smtClean="0">
              <a:ea typeface="ＭＳ Ｐゴシック"/>
            </a:endParaRPr>
          </a:p>
          <a:p>
            <a:pPr marL="236538" indent="-236538" eaLnBrk="1" fontAlgn="t" hangingPunct="1">
              <a:spcBef>
                <a:spcPct val="0"/>
              </a:spcBef>
              <a:buFont typeface="Arial" pitchFamily="34" charset="0"/>
              <a:buNone/>
              <a:defRPr/>
            </a:pPr>
            <a:r>
              <a:rPr lang="en-US" sz="1600" dirty="0" smtClean="0">
                <a:ea typeface="ＭＳ Ｐゴシック"/>
              </a:rPr>
              <a:t>2.   Identify critical positions</a:t>
            </a:r>
            <a:r>
              <a:rPr lang="en-US" sz="1600" dirty="0" smtClean="0"/>
              <a:t> 	</a:t>
            </a:r>
          </a:p>
        </p:txBody>
      </p:sp>
      <p:sp>
        <p:nvSpPr>
          <p:cNvPr id="6" name="Content Placeholder 4"/>
          <p:cNvSpPr txBox="1">
            <a:spLocks/>
          </p:cNvSpPr>
          <p:nvPr/>
        </p:nvSpPr>
        <p:spPr bwMode="auto">
          <a:xfrm>
            <a:off x="4665408" y="1371600"/>
            <a:ext cx="2057400" cy="4114800"/>
          </a:xfrm>
          <a:prstGeom prst="rect">
            <a:avLst/>
          </a:prstGeom>
          <a:solidFill>
            <a:schemeClr val="tx2">
              <a:lumMod val="20000"/>
              <a:lumOff val="80000"/>
            </a:schemeClr>
          </a:solidFill>
          <a:ln w="9525">
            <a:noFill/>
            <a:miter lim="800000"/>
            <a:headEnd/>
            <a:tailEnd/>
          </a:ln>
        </p:spPr>
        <p:txBody>
          <a:bodyPr/>
          <a:lstStyle/>
          <a:p>
            <a:pPr fontAlgn="t">
              <a:defRPr/>
            </a:pPr>
            <a:r>
              <a:rPr lang="en-US" sz="1600" b="1" dirty="0">
                <a:latin typeface="+mn-lt"/>
                <a:ea typeface="ＭＳ Ｐゴシック" pitchFamily="-109" charset="-128"/>
              </a:rPr>
              <a:t> </a:t>
            </a:r>
            <a:r>
              <a:rPr lang="en-US" sz="1600" b="1" dirty="0">
                <a:solidFill>
                  <a:schemeClr val="bg1"/>
                </a:solidFill>
                <a:latin typeface="+mn-lt"/>
                <a:ea typeface="ＭＳ Ｐゴシック" pitchFamily="-109" charset="-128"/>
              </a:rPr>
              <a:t>SOURCE LEADERS</a:t>
            </a:r>
          </a:p>
          <a:p>
            <a:pPr fontAlgn="t">
              <a:defRPr/>
            </a:pPr>
            <a:r>
              <a:rPr lang="en-US" sz="1600" b="1" dirty="0"/>
              <a:t> 	</a:t>
            </a:r>
          </a:p>
          <a:p>
            <a:pPr marL="236538" indent="-236538" fontAlgn="t">
              <a:defRPr/>
            </a:pPr>
            <a:r>
              <a:rPr lang="en-US" sz="1600" dirty="0"/>
              <a:t>6. </a:t>
            </a:r>
            <a:r>
              <a:rPr lang="en-US" sz="1600" dirty="0">
                <a:latin typeface="+mn-lt"/>
              </a:rPr>
              <a:t>Make the “build versus buy” decision </a:t>
            </a:r>
          </a:p>
          <a:p>
            <a:pPr fontAlgn="t">
              <a:defRPr/>
            </a:pPr>
            <a:r>
              <a:rPr lang="en-US" sz="1600" dirty="0">
                <a:latin typeface="+mn-lt"/>
              </a:rPr>
              <a:t>	</a:t>
            </a:r>
          </a:p>
          <a:p>
            <a:pPr marL="236538" indent="-236538" fontAlgn="t">
              <a:defRPr/>
            </a:pPr>
            <a:r>
              <a:rPr lang="en-US" sz="1600" dirty="0">
                <a:latin typeface="+mn-lt"/>
              </a:rPr>
              <a:t>7.  Focus recruiting investments on critical needs </a:t>
            </a:r>
          </a:p>
          <a:p>
            <a:pPr fontAlgn="t">
              <a:defRPr/>
            </a:pPr>
            <a:r>
              <a:rPr lang="en-US" sz="1600" dirty="0">
                <a:latin typeface="+mn-lt"/>
              </a:rPr>
              <a:t>	 	</a:t>
            </a:r>
          </a:p>
          <a:p>
            <a:pPr marL="280988" indent="-280988">
              <a:defRPr/>
            </a:pPr>
            <a:r>
              <a:rPr lang="en-US" sz="1600" dirty="0">
                <a:latin typeface="+mn-lt"/>
              </a:rPr>
              <a:t>8. 	Focus on high-impact development activities </a:t>
            </a:r>
            <a:r>
              <a:rPr lang="en-US" sz="1600" dirty="0"/>
              <a:t>	</a:t>
            </a:r>
          </a:p>
        </p:txBody>
      </p:sp>
      <p:sp>
        <p:nvSpPr>
          <p:cNvPr id="10" name="Rectangle 9"/>
          <p:cNvSpPr/>
          <p:nvPr/>
        </p:nvSpPr>
        <p:spPr>
          <a:xfrm>
            <a:off x="7010400" y="1356852"/>
            <a:ext cx="2133600" cy="4129548"/>
          </a:xfrm>
          <a:prstGeom prst="rect">
            <a:avLst/>
          </a:prstGeom>
          <a:solidFill>
            <a:schemeClr val="tx2">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t">
              <a:defRPr/>
            </a:pPr>
            <a:r>
              <a:rPr lang="en-US" sz="1600" b="1" dirty="0">
                <a:solidFill>
                  <a:schemeClr val="bg1"/>
                </a:solidFill>
                <a:ea typeface="ＭＳ Ｐゴシック" pitchFamily="-109" charset="-128"/>
                <a:cs typeface="ＭＳ Ｐゴシック"/>
              </a:rPr>
              <a:t>ENABLE IMPACT </a:t>
            </a:r>
            <a:r>
              <a:rPr lang="en-US" sz="1200" dirty="0"/>
              <a:t>	</a:t>
            </a:r>
          </a:p>
          <a:p>
            <a:pPr>
              <a:defRPr/>
            </a:pPr>
            <a:endParaRPr lang="en-US" sz="1200" dirty="0"/>
          </a:p>
          <a:p>
            <a:pPr marL="236538" indent="-236538" fontAlgn="t">
              <a:defRPr/>
            </a:pPr>
            <a:r>
              <a:rPr lang="en-US" sz="1600" dirty="0">
                <a:solidFill>
                  <a:schemeClr val="tx1"/>
                </a:solidFill>
                <a:ea typeface="ＭＳ Ｐゴシック"/>
                <a:cs typeface="ＭＳ Ｐゴシック"/>
              </a:rPr>
              <a:t>9.  Support leaders across transitions </a:t>
            </a:r>
          </a:p>
          <a:p>
            <a:pPr fontAlgn="t">
              <a:defRPr/>
            </a:pPr>
            <a:r>
              <a:rPr lang="en-US" sz="1600" dirty="0">
                <a:solidFill>
                  <a:schemeClr val="tx1"/>
                </a:solidFill>
                <a:ea typeface="ＭＳ Ｐゴシック"/>
                <a:cs typeface="ＭＳ Ｐゴシック"/>
              </a:rPr>
              <a:t>	</a:t>
            </a:r>
          </a:p>
          <a:p>
            <a:pPr marL="280988" indent="-280988" fontAlgn="t">
              <a:defRPr/>
            </a:pPr>
            <a:r>
              <a:rPr lang="en-US" sz="1600" dirty="0">
                <a:solidFill>
                  <a:schemeClr val="tx1"/>
                </a:solidFill>
                <a:ea typeface="ＭＳ Ｐゴシック"/>
                <a:cs typeface="ＭＳ Ｐゴシック"/>
              </a:rPr>
              <a:t>10. Align organization and role design to support effective leadership </a:t>
            </a:r>
          </a:p>
          <a:p>
            <a:pPr fontAlgn="t">
              <a:defRPr/>
            </a:pPr>
            <a:r>
              <a:rPr lang="en-US" sz="1600" dirty="0">
                <a:solidFill>
                  <a:schemeClr val="tx1"/>
                </a:solidFill>
                <a:ea typeface="ＭＳ Ｐゴシック"/>
                <a:cs typeface="ＭＳ Ｐゴシック"/>
              </a:rPr>
              <a:t>	</a:t>
            </a:r>
          </a:p>
          <a:p>
            <a:pPr marL="280988" indent="-280988" fontAlgn="t">
              <a:defRPr/>
            </a:pPr>
            <a:r>
              <a:rPr lang="en-US" sz="1600" dirty="0">
                <a:solidFill>
                  <a:schemeClr val="tx1"/>
                </a:solidFill>
                <a:ea typeface="ＭＳ Ｐゴシック"/>
                <a:cs typeface="ＭＳ Ｐゴシック"/>
              </a:rPr>
              <a:t>11. Adjust leadership expectations to changing needs</a:t>
            </a:r>
          </a:p>
          <a:p>
            <a:pPr fontAlgn="t">
              <a:defRPr/>
            </a:pPr>
            <a:r>
              <a:rPr lang="en-US" sz="1600" dirty="0">
                <a:solidFill>
                  <a:schemeClr val="tx1"/>
                </a:solidFill>
                <a:ea typeface="ＭＳ Ｐゴシック"/>
                <a:cs typeface="ＭＳ Ｐゴシック"/>
              </a:rPr>
              <a:t>	</a:t>
            </a:r>
          </a:p>
          <a:p>
            <a:pPr marL="280988" indent="-280988" fontAlgn="t">
              <a:defRPr/>
            </a:pPr>
            <a:r>
              <a:rPr lang="en-US" sz="1600" dirty="0">
                <a:solidFill>
                  <a:schemeClr val="tx1"/>
                </a:solidFill>
                <a:ea typeface="ＭＳ Ｐゴシック"/>
                <a:cs typeface="ＭＳ Ｐゴシック"/>
              </a:rPr>
              <a:t>12. Enable line leader ownership of talent management 	</a:t>
            </a:r>
          </a:p>
        </p:txBody>
      </p:sp>
      <p:sp>
        <p:nvSpPr>
          <p:cNvPr id="9" name="Content Placeholder 4"/>
          <p:cNvSpPr txBox="1">
            <a:spLocks/>
          </p:cNvSpPr>
          <p:nvPr/>
        </p:nvSpPr>
        <p:spPr bwMode="auto">
          <a:xfrm>
            <a:off x="2362200" y="1371600"/>
            <a:ext cx="1981200" cy="4038600"/>
          </a:xfrm>
          <a:prstGeom prst="rect">
            <a:avLst/>
          </a:prstGeom>
          <a:solidFill>
            <a:schemeClr val="tx2">
              <a:lumMod val="20000"/>
              <a:lumOff val="80000"/>
            </a:schemeClr>
          </a:solidFill>
          <a:ln w="9525">
            <a:noFill/>
            <a:miter lim="800000"/>
            <a:headEnd/>
            <a:tailEnd/>
          </a:ln>
        </p:spPr>
        <p:txBody>
          <a:bodyPr/>
          <a:lstStyle/>
          <a:p>
            <a:r>
              <a:rPr lang="en-US" sz="1600" b="1" dirty="0">
                <a:latin typeface="+mn-lt"/>
                <a:ea typeface="ＭＳ Ｐゴシック" pitchFamily="-109" charset="-128"/>
              </a:rPr>
              <a:t> </a:t>
            </a:r>
            <a:r>
              <a:rPr lang="en-US" sz="1600" b="1" dirty="0" smtClean="0">
                <a:solidFill>
                  <a:schemeClr val="bg1"/>
                </a:solidFill>
                <a:latin typeface="+mn-lt"/>
                <a:ea typeface="ＭＳ Ｐゴシック" pitchFamily="-109" charset="-128"/>
              </a:rPr>
              <a:t>ASSESS CAPABILITIES  AND GAPS 	</a:t>
            </a:r>
          </a:p>
          <a:p>
            <a:endParaRPr lang="en-US" sz="1600" b="1" dirty="0" smtClean="0">
              <a:solidFill>
                <a:schemeClr val="bg1"/>
              </a:solidFill>
              <a:latin typeface="+mn-lt"/>
              <a:ea typeface="ＭＳ Ｐゴシック" pitchFamily="-109" charset="-128"/>
            </a:endParaRPr>
          </a:p>
          <a:p>
            <a:pPr marL="342900" indent="-342900">
              <a:buAutoNum type="arabicPeriod" startAt="3"/>
            </a:pPr>
            <a:r>
              <a:rPr lang="en-US" sz="1600" dirty="0" smtClean="0">
                <a:latin typeface="+mn-lt"/>
              </a:rPr>
              <a:t>Assess the talent pipeline for critical succession risks </a:t>
            </a:r>
            <a:r>
              <a:rPr lang="en-US" sz="1600" dirty="0" smtClean="0"/>
              <a:t>	</a:t>
            </a:r>
          </a:p>
          <a:p>
            <a:pPr marL="342900" indent="-342900">
              <a:buFontTx/>
              <a:buAutoNum type="arabicPeriod" startAt="3"/>
            </a:pPr>
            <a:r>
              <a:rPr lang="en-US" sz="1600" dirty="0" smtClean="0">
                <a:latin typeface="+mn-lt"/>
              </a:rPr>
              <a:t>Identify high-potential talent 	</a:t>
            </a:r>
          </a:p>
          <a:p>
            <a:pPr marL="342900" indent="-342900">
              <a:buFontTx/>
              <a:buAutoNum type="arabicPeriod" startAt="3"/>
            </a:pPr>
            <a:r>
              <a:rPr lang="en-US" sz="1600" dirty="0" smtClean="0">
                <a:latin typeface="+mn-lt"/>
              </a:rPr>
              <a:t>Identify critical competency gaps 	</a:t>
            </a:r>
          </a:p>
          <a:p>
            <a:pPr marL="342900" indent="-342900">
              <a:buAutoNum type="arabicPeriod" startAt="3"/>
            </a:pPr>
            <a:endParaRPr lang="en-US" sz="1600" dirty="0" smtClean="0"/>
          </a:p>
          <a:p>
            <a:pPr fontAlgn="t">
              <a:defRPr/>
            </a:pPr>
            <a:r>
              <a:rPr lang="en-US" sz="1600" dirty="0">
                <a:latin typeface="+mn-lt"/>
              </a:rPr>
              <a:t>	</a:t>
            </a:r>
          </a:p>
          <a:p>
            <a:pPr marL="236538" indent="-236538" fontAlgn="t">
              <a:defRPr/>
            </a:pPr>
            <a:endParaRPr lang="en-US" sz="1600" dirty="0">
              <a:latin typeface="+mn-lt"/>
            </a:endParaRPr>
          </a:p>
          <a:p>
            <a:pPr fontAlgn="t">
              <a:defRPr/>
            </a:pPr>
            <a:r>
              <a:rPr lang="en-US" sz="1600" dirty="0">
                <a:latin typeface="+mn-lt"/>
              </a:rPr>
              <a:t>	 	</a:t>
            </a:r>
            <a:endParaRPr lang="en-US"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1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pPr algn="l">
              <a:defRPr/>
            </a:pPr>
            <a:r>
              <a:rPr lang="en-US" sz="2800" cap="all" dirty="0" smtClean="0"/>
              <a:t>1.Identify Critical Leadership Capabilities and </a:t>
            </a:r>
            <a:br>
              <a:rPr lang="en-US" sz="2800" cap="all" dirty="0" smtClean="0"/>
            </a:br>
            <a:r>
              <a:rPr lang="en-US" sz="2800" cap="all" dirty="0" smtClean="0"/>
              <a:t>Risk based on Strategic Priorities</a:t>
            </a:r>
            <a:endParaRPr lang="en-US" sz="2800" cap="all" dirty="0"/>
          </a:p>
        </p:txBody>
      </p:sp>
      <p:sp>
        <p:nvSpPr>
          <p:cNvPr id="3" name="Content Placeholder 2"/>
          <p:cNvSpPr>
            <a:spLocks noGrp="1"/>
          </p:cNvSpPr>
          <p:nvPr>
            <p:ph idx="1"/>
          </p:nvPr>
        </p:nvSpPr>
        <p:spPr>
          <a:xfrm>
            <a:off x="457200" y="1295400"/>
            <a:ext cx="3886200" cy="4038600"/>
          </a:xfrm>
        </p:spPr>
        <p:txBody>
          <a:bodyPr>
            <a:normAutofit fontScale="85000" lnSpcReduction="10000"/>
          </a:bodyPr>
          <a:lstStyle/>
          <a:p>
            <a:pPr marL="0" indent="0">
              <a:buFont typeface="Arial" pitchFamily="34" charset="0"/>
              <a:buNone/>
              <a:defRPr/>
            </a:pPr>
            <a:r>
              <a:rPr lang="en-US" sz="2400" dirty="0" smtClean="0"/>
              <a:t>Align leadership strategy to the organization’s strategic goals not only to current leadership needs. </a:t>
            </a:r>
          </a:p>
          <a:p>
            <a:pPr>
              <a:buFont typeface="Arial" pitchFamily="34" charset="0"/>
              <a:buNone/>
              <a:defRPr/>
            </a:pPr>
            <a:endParaRPr lang="en-US" sz="2400" dirty="0" smtClean="0"/>
          </a:p>
          <a:p>
            <a:pPr>
              <a:defRPr/>
            </a:pPr>
            <a:r>
              <a:rPr lang="en-US" sz="2000" dirty="0" smtClean="0"/>
              <a:t>Engage senior business leaders using business frameworks and tools to obtain a common understanding of long-and short-term business objectives and outlook. </a:t>
            </a:r>
          </a:p>
          <a:p>
            <a:pPr>
              <a:buFont typeface="Arial" pitchFamily="34" charset="0"/>
              <a:buNone/>
              <a:defRPr/>
            </a:pPr>
            <a:endParaRPr lang="en-US" sz="2000" dirty="0" smtClean="0"/>
          </a:p>
          <a:p>
            <a:pPr>
              <a:defRPr/>
            </a:pPr>
            <a:r>
              <a:rPr lang="en-US" sz="2000" dirty="0" smtClean="0"/>
              <a:t>Define the human capital implications of these objectives by identifying the capabilities needed to achieve strategic priorities.</a:t>
            </a:r>
          </a:p>
          <a:p>
            <a:pPr>
              <a:buFont typeface="Arial" pitchFamily="34" charset="0"/>
              <a:buNone/>
              <a:defRPr/>
            </a:pPr>
            <a:endParaRPr lang="en-US" sz="2000" dirty="0" smtClean="0"/>
          </a:p>
        </p:txBody>
      </p:sp>
      <p:sp>
        <p:nvSpPr>
          <p:cNvPr id="6" name="Content Placeholder 2"/>
          <p:cNvSpPr txBox="1">
            <a:spLocks/>
          </p:cNvSpPr>
          <p:nvPr/>
        </p:nvSpPr>
        <p:spPr bwMode="auto">
          <a:xfrm>
            <a:off x="5181600" y="1752600"/>
            <a:ext cx="3200400" cy="4038600"/>
          </a:xfrm>
          <a:prstGeom prst="rect">
            <a:avLst/>
          </a:prstGeom>
          <a:noFill/>
          <a:ln w="9525">
            <a:noFill/>
            <a:miter lim="800000"/>
            <a:headEnd/>
            <a:tailEnd/>
          </a:ln>
        </p:spPr>
        <p:txBody>
          <a:bodyPr>
            <a:normAutofit/>
          </a:bodyPr>
          <a:lstStyle/>
          <a:p>
            <a:pPr marL="342900" indent="-342900" eaLnBrk="0" hangingPunct="0">
              <a:spcBef>
                <a:spcPct val="20000"/>
              </a:spcBef>
              <a:buFont typeface="Arial" pitchFamily="34" charset="0"/>
              <a:buNone/>
              <a:defRPr/>
            </a:pPr>
            <a:endParaRPr lang="en-US" sz="2000" dirty="0">
              <a:latin typeface="+mn-lt"/>
              <a:ea typeface="ＭＳ Ｐゴシック" pitchFamily="-109" charset="-128"/>
            </a:endParaRPr>
          </a:p>
        </p:txBody>
      </p:sp>
      <p:sp>
        <p:nvSpPr>
          <p:cNvPr id="7" name="Content Placeholder 2"/>
          <p:cNvSpPr txBox="1">
            <a:spLocks/>
          </p:cNvSpPr>
          <p:nvPr/>
        </p:nvSpPr>
        <p:spPr bwMode="auto">
          <a:xfrm>
            <a:off x="5029200" y="1676400"/>
            <a:ext cx="3657600" cy="3657600"/>
          </a:xfrm>
          <a:prstGeom prst="rect">
            <a:avLst/>
          </a:prstGeom>
          <a:noFill/>
          <a:ln w="9525">
            <a:noFill/>
            <a:miter lim="800000"/>
            <a:headEnd/>
            <a:tailEnd/>
          </a:ln>
        </p:spPr>
        <p:txBody>
          <a:bodyPr>
            <a:normAutofit fontScale="77500" lnSpcReduction="20000"/>
          </a:bodyPr>
          <a:lstStyle/>
          <a:p>
            <a:pPr>
              <a:defRPr/>
            </a:pPr>
            <a:r>
              <a:rPr lang="en-US" sz="2000" b="1" dirty="0"/>
              <a:t>Standard Chartered SPA process</a:t>
            </a:r>
          </a:p>
          <a:p>
            <a:pPr>
              <a:defRPr/>
            </a:pPr>
            <a:r>
              <a:rPr lang="en-US" sz="2000" dirty="0"/>
              <a:t>(Strategic People Agenda Review Process )</a:t>
            </a:r>
          </a:p>
          <a:p>
            <a:pPr>
              <a:defRPr/>
            </a:pPr>
            <a:endParaRPr lang="en-US" sz="2000" dirty="0"/>
          </a:p>
          <a:p>
            <a:pPr>
              <a:defRPr/>
            </a:pPr>
            <a:r>
              <a:rPr lang="en-US" sz="2000" b="1" dirty="0"/>
              <a:t>Background:</a:t>
            </a:r>
            <a:r>
              <a:rPr lang="en-US" sz="2000" dirty="0"/>
              <a:t> </a:t>
            </a:r>
          </a:p>
          <a:p>
            <a:pPr marL="179388">
              <a:defRPr/>
            </a:pPr>
            <a:r>
              <a:rPr lang="en-US" sz="2000" dirty="0"/>
              <a:t>Annual, 90-minute strategic talent assessment led by business unit GM presenting to CEO and Head of HR </a:t>
            </a:r>
          </a:p>
          <a:p>
            <a:pPr>
              <a:defRPr/>
            </a:pPr>
            <a:endParaRPr lang="en-US" sz="2000" dirty="0"/>
          </a:p>
          <a:p>
            <a:pPr>
              <a:defRPr/>
            </a:pPr>
            <a:r>
              <a:rPr lang="en-US" sz="2000" b="1" dirty="0"/>
              <a:t>Key Characteristics:</a:t>
            </a:r>
            <a:r>
              <a:rPr lang="en-US" sz="2000" dirty="0"/>
              <a:t> </a:t>
            </a:r>
          </a:p>
          <a:p>
            <a:pPr>
              <a:defRPr/>
            </a:pPr>
            <a:endParaRPr lang="en-US" sz="2000" dirty="0"/>
          </a:p>
          <a:p>
            <a:pPr lvl="1" indent="-277813">
              <a:defRPr/>
            </a:pPr>
            <a:r>
              <a:rPr lang="en-US" sz="2000" dirty="0"/>
              <a:t>1. Integrated talent and capability review </a:t>
            </a:r>
          </a:p>
          <a:p>
            <a:pPr lvl="1" indent="-219075">
              <a:defRPr/>
            </a:pPr>
            <a:r>
              <a:rPr lang="en-US" sz="2000" dirty="0"/>
              <a:t>2. Review owned by business leader (not HR) </a:t>
            </a:r>
          </a:p>
          <a:p>
            <a:pPr lvl="1" indent="-219075">
              <a:defRPr/>
            </a:pPr>
            <a:r>
              <a:rPr lang="en-US" sz="2000" dirty="0"/>
              <a:t>3. Focus on key talent risks to strategic business priorities</a:t>
            </a:r>
          </a:p>
          <a:p>
            <a:pPr marL="342900" indent="-342900" eaLnBrk="0" hangingPunct="0">
              <a:spcBef>
                <a:spcPct val="20000"/>
              </a:spcBef>
              <a:buFont typeface="Arial" pitchFamily="34" charset="0"/>
              <a:buNone/>
              <a:defRPr/>
            </a:pPr>
            <a:endParaRPr lang="en-US" sz="2000" dirty="0">
              <a:latin typeface="+mn-lt"/>
              <a:ea typeface="ＭＳ Ｐゴシック" pitchFamily="-109" charset="-128"/>
            </a:endParaRPr>
          </a:p>
        </p:txBody>
      </p:sp>
      <p:sp>
        <p:nvSpPr>
          <p:cNvPr id="8" name="Rectangle 7"/>
          <p:cNvSpPr/>
          <p:nvPr/>
        </p:nvSpPr>
        <p:spPr>
          <a:xfrm>
            <a:off x="1219200" y="5562600"/>
            <a:ext cx="4038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COMMON PITFALL </a:t>
            </a:r>
          </a:p>
          <a:p>
            <a:pPr>
              <a:defRPr/>
            </a:pPr>
            <a:r>
              <a:rPr lang="en-US" b="1" dirty="0"/>
              <a:t>Focu</a:t>
            </a:r>
            <a:r>
              <a:rPr lang="en-US" dirty="0"/>
              <a:t>sing on current leadership gaps not future strategic gaps when prioritizing critical competencies </a:t>
            </a:r>
          </a:p>
        </p:txBody>
      </p:sp>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ectangleShape"/>
</p:tagLst>
</file>

<file path=ppt/tags/tag2.xml><?xml version="1.0" encoding="utf-8"?>
<p:tagLst xmlns:a="http://schemas.openxmlformats.org/drawingml/2006/main" xmlns:r="http://schemas.openxmlformats.org/officeDocument/2006/relationships" xmlns:p="http://schemas.openxmlformats.org/presentationml/2006/main">
  <p:tag name="NAME" val="RectangleShape"/>
</p:tagLst>
</file>

<file path=ppt/tags/tag3.xml><?xml version="1.0" encoding="utf-8"?>
<p:tagLst xmlns:a="http://schemas.openxmlformats.org/drawingml/2006/main" xmlns:r="http://schemas.openxmlformats.org/officeDocument/2006/relationships" xmlns:p="http://schemas.openxmlformats.org/presentationml/2006/main">
  <p:tag name="NAME" val="RectangleShape"/>
</p:tagLst>
</file>

<file path=ppt/tags/tag4.xml><?xml version="1.0" encoding="utf-8"?>
<p:tagLst xmlns:a="http://schemas.openxmlformats.org/drawingml/2006/main" xmlns:r="http://schemas.openxmlformats.org/officeDocument/2006/relationships" xmlns:p="http://schemas.openxmlformats.org/presentationml/2006/main">
  <p:tag name="NAME" val="RectangleShape"/>
</p:tagLst>
</file>

<file path=ppt/tags/tag5.xml><?xml version="1.0" encoding="utf-8"?>
<p:tagLst xmlns:a="http://schemas.openxmlformats.org/drawingml/2006/main" xmlns:r="http://schemas.openxmlformats.org/officeDocument/2006/relationships" xmlns:p="http://schemas.openxmlformats.org/presentationml/2006/main">
  <p:tag name="NAME" val="RectangleShape"/>
</p:tagLst>
</file>

<file path=ppt/tags/tag6.xml><?xml version="1.0" encoding="utf-8"?>
<p:tagLst xmlns:a="http://schemas.openxmlformats.org/drawingml/2006/main" xmlns:r="http://schemas.openxmlformats.org/officeDocument/2006/relationships" xmlns:p="http://schemas.openxmlformats.org/presentationml/2006/main">
  <p:tag name="NAME" val="RectangleShap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3440</TotalTime>
  <Words>5668</Words>
  <Application>Microsoft Office PowerPoint</Application>
  <PresentationFormat>On-screen Show (4:3)</PresentationFormat>
  <Paragraphs>977</Paragraphs>
  <Slides>68</Slides>
  <Notes>63</Notes>
  <HiddenSlides>25</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2</vt:i4>
      </vt:variant>
      <vt:variant>
        <vt:lpstr>Slide Titles</vt:lpstr>
      </vt:variant>
      <vt:variant>
        <vt:i4>68</vt:i4>
      </vt:variant>
    </vt:vector>
  </HeadingPairs>
  <TitlesOfParts>
    <vt:vector size="73" baseType="lpstr">
      <vt:lpstr>Office Theme</vt:lpstr>
      <vt:lpstr>???</vt:lpstr>
      <vt:lpstr>???</vt:lpstr>
      <vt:lpstr>Chart</vt:lpstr>
      <vt:lpstr>Bitmap Image</vt:lpstr>
      <vt:lpstr>Leadership Training and Development   Siddhartha Banerjee</vt:lpstr>
      <vt:lpstr>What do we have here…</vt:lpstr>
      <vt:lpstr>Slide 3</vt:lpstr>
      <vt:lpstr>The need ….</vt:lpstr>
      <vt:lpstr>The Drivers…</vt:lpstr>
      <vt:lpstr>Hence the Implications…..</vt:lpstr>
      <vt:lpstr>Slide 7</vt:lpstr>
      <vt:lpstr>12 components of an Effective Leadership Strategy Imperatives     (Source : 2010 The Corporate Executive Board)</vt:lpstr>
      <vt:lpstr>1.Identify Critical Leadership Capabilities and  Risk based on Strategic Priorities</vt:lpstr>
      <vt:lpstr>2. Identify Critical Positions</vt:lpstr>
      <vt:lpstr>3. Assess Talent Pipeline for Critical Succession Risks</vt:lpstr>
      <vt:lpstr>4. Identify High Potential Talent</vt:lpstr>
      <vt:lpstr>5. IDENTIFY CRITICAL COMPETENCY GAPS </vt:lpstr>
      <vt:lpstr>6. MAKE THE “BUILD VERSUS BUY” DECISION </vt:lpstr>
      <vt:lpstr>7. FOCUS RECRUITING INVESTMENTS ON CRITICAL NEEDS</vt:lpstr>
      <vt:lpstr>8. FOCUS ON HIGH-IMPACT DEVELOPMENT ACTIVITIES</vt:lpstr>
      <vt:lpstr>9. SUPPORT LEADERS ACROSS TRANSITIONS </vt:lpstr>
      <vt:lpstr>10. ALIGN ORGANIZATION AND ROLE DESIGN TO SUPPORT LEADERSHIP PERFORMANCE </vt:lpstr>
      <vt:lpstr>11. ADJUST LEADERSHIP EXPECTATIONS TO CHANGING NEEDS</vt:lpstr>
      <vt:lpstr>12. ENABLE LINE LEADER OWNERSHIP OF TALENT        MANAGEMENT</vt:lpstr>
      <vt:lpstr>LEADERSHIP STRATEGY EFFECTIVENESS DIAGNOSTIC</vt:lpstr>
      <vt:lpstr>IDEA</vt:lpstr>
      <vt:lpstr>Slide 23</vt:lpstr>
      <vt:lpstr>Slide 24</vt:lpstr>
      <vt:lpstr>IDEA …  an uncommon journey.. Idea’s journey to what it is today has been a story in itself, a unique and uncommon one in many aspects!</vt:lpstr>
      <vt:lpstr>Slide 26</vt:lpstr>
      <vt:lpstr> Idea’s Journey so far… </vt:lpstr>
      <vt:lpstr>Slide 28</vt:lpstr>
      <vt:lpstr>Performance Snapshot</vt:lpstr>
      <vt:lpstr>Slide 30</vt:lpstr>
      <vt:lpstr>Amongst Top 10 telcos in the world ( Bn MOUs Per day )</vt:lpstr>
      <vt:lpstr>Steady &amp; Swift Subscriber Growth</vt:lpstr>
      <vt:lpstr>Idea: A Champion Brand</vt:lpstr>
      <vt:lpstr>Slide 34</vt:lpstr>
      <vt:lpstr>Slide 35</vt:lpstr>
      <vt:lpstr>Slide 36</vt:lpstr>
      <vt:lpstr>Slide 37</vt:lpstr>
      <vt:lpstr>Slide 38</vt:lpstr>
      <vt:lpstr>Slide 39</vt:lpstr>
      <vt:lpstr>Building leadership at the last mile</vt:lpstr>
      <vt:lpstr>Slide 41</vt:lpstr>
      <vt:lpstr>Slide 42</vt:lpstr>
      <vt:lpstr>Slide 43</vt:lpstr>
      <vt:lpstr>Slide 44</vt:lpstr>
      <vt:lpstr>Slide 45</vt:lpstr>
      <vt:lpstr>Slide 46</vt:lpstr>
      <vt:lpstr>Slide 47</vt:lpstr>
      <vt:lpstr>Slide 48</vt:lpstr>
      <vt:lpstr>Slide 49</vt:lpstr>
      <vt:lpstr>Talent Development Framework</vt:lpstr>
      <vt:lpstr>Slide 51</vt:lpstr>
      <vt:lpstr>Slide 52</vt:lpstr>
      <vt:lpstr>Being a good social citizen</vt:lpstr>
      <vt:lpstr>Slide 54</vt:lpstr>
      <vt:lpstr>Slide 55</vt:lpstr>
      <vt:lpstr>Slide 56</vt:lpstr>
      <vt:lpstr>Slide 57</vt:lpstr>
      <vt:lpstr>Demystifying Leadership </vt:lpstr>
      <vt:lpstr>Why the myth exists – The complexity of defining and describing leadership</vt:lpstr>
      <vt:lpstr>Why the myth exists ….</vt:lpstr>
      <vt:lpstr>Why the myth exists ….</vt:lpstr>
      <vt:lpstr>The Leadership Tent – A Conceptual Framework </vt:lpstr>
      <vt:lpstr>Slide 63</vt:lpstr>
      <vt:lpstr>Slide 64</vt:lpstr>
      <vt:lpstr>Slide 65</vt:lpstr>
      <vt:lpstr>Questions.</vt:lpstr>
      <vt:lpstr>In Conclusion</vt:lpstr>
      <vt:lpstr>16 competencies that make Effective Leaders.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Lalchandani, Disha</dc:creator>
  <cp:lastModifiedBy>Lenovo User</cp:lastModifiedBy>
  <cp:revision>305</cp:revision>
  <dcterms:created xsi:type="dcterms:W3CDTF">2010-12-14T10:42:28Z</dcterms:created>
  <dcterms:modified xsi:type="dcterms:W3CDTF">2011-10-15T01:25:32Z</dcterms:modified>
</cp:coreProperties>
</file>