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ags/tag7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3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tags/tag15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26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215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11" r:id="rId4"/>
    <p:sldMasterId id="2147483735" r:id="rId5"/>
    <p:sldMasterId id="2147483748" r:id="rId6"/>
    <p:sldMasterId id="2147483761" r:id="rId7"/>
    <p:sldMasterId id="2147483785" r:id="rId8"/>
    <p:sldMasterId id="2147483796" r:id="rId9"/>
    <p:sldMasterId id="2147483836" r:id="rId10"/>
    <p:sldMasterId id="2147483848" r:id="rId11"/>
    <p:sldMasterId id="2147483884" r:id="rId12"/>
    <p:sldMasterId id="2147483897" r:id="rId13"/>
    <p:sldMasterId id="2147483931" r:id="rId14"/>
    <p:sldMasterId id="2147483936" r:id="rId15"/>
    <p:sldMasterId id="2147483950" r:id="rId16"/>
    <p:sldMasterId id="2147483962" r:id="rId17"/>
    <p:sldMasterId id="2147483965" r:id="rId18"/>
    <p:sldMasterId id="2147483978" r:id="rId19"/>
    <p:sldMasterId id="2147483990" r:id="rId20"/>
    <p:sldMasterId id="2147484015" r:id="rId21"/>
    <p:sldMasterId id="2147484029" r:id="rId22"/>
  </p:sldMasterIdLst>
  <p:notesMasterIdLst>
    <p:notesMasterId r:id="rId32"/>
  </p:notesMasterIdLst>
  <p:handoutMasterIdLst>
    <p:handoutMasterId r:id="rId33"/>
  </p:handoutMasterIdLst>
  <p:sldIdLst>
    <p:sldId id="585" r:id="rId23"/>
    <p:sldId id="601" r:id="rId24"/>
    <p:sldId id="600" r:id="rId25"/>
    <p:sldId id="598" r:id="rId26"/>
    <p:sldId id="599" r:id="rId27"/>
    <p:sldId id="591" r:id="rId28"/>
    <p:sldId id="592" r:id="rId29"/>
    <p:sldId id="574" r:id="rId30"/>
    <p:sldId id="589" r:id="rId31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25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70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16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62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5C21"/>
    <a:srgbClr val="000000"/>
    <a:srgbClr val="D63700"/>
    <a:srgbClr val="001548"/>
    <a:srgbClr val="1658D0"/>
    <a:srgbClr val="4682BA"/>
    <a:srgbClr val="BCBCBC"/>
    <a:srgbClr val="3257A7"/>
    <a:srgbClr val="E46C0A"/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preferSingleView="1">
    <p:restoredLeft sz="17323" autoAdjust="0"/>
    <p:restoredTop sz="94542" autoAdjust="0"/>
  </p:normalViewPr>
  <p:slideViewPr>
    <p:cSldViewPr>
      <p:cViewPr>
        <p:scale>
          <a:sx n="100" d="100"/>
          <a:sy n="10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30"/>
      </p:cViewPr>
      <p:guideLst>
        <p:guide orient="horz" pos="3132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E96C-CBDB-41AA-9D3E-1DC1F8D67983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77F6-7478-481D-87F6-39F97A0CF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c" descr="Company Confidential"/>
          <p:cNvSpPr txBox="1"/>
          <p:nvPr/>
        </p:nvSpPr>
        <p:spPr>
          <a:xfrm>
            <a:off x="0" y="9726613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51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7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1230C2-4AF1-4F17-A63F-7FBE378D079D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5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7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C0AA65-BFC4-4582-B610-4D80409F9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9726613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872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2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5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2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ingprofs.com/topic/all/forecast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-03.ibm.com/press/us/en/pressrelease/31670.ws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0AA65-BFC4-4582-B610-4D80409F9C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50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909336" y="4737315"/>
            <a:ext cx="4991704" cy="297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Many CEOs are doubtful their companies can handle a volatile, increasingly complex business environment: 79% </a:t>
            </a:r>
            <a:r>
              <a:rPr lang="en-US" dirty="0">
                <a:hlinkClick r:id="rId3"/>
              </a:rPr>
              <a:t>expect</a:t>
            </a:r>
            <a:r>
              <a:rPr lang="en-US" dirty="0"/>
              <a:t> high or very high levels of business complexity over the next five years, and only 49% say their organizations are fully prepared to deal with that increased complexity, </a:t>
            </a:r>
            <a:r>
              <a:rPr lang="en-US" dirty="0">
                <a:hlinkClick r:id="rId4"/>
              </a:rPr>
              <a:t>according to</a:t>
            </a:r>
            <a:r>
              <a:rPr lang="en-US" dirty="0"/>
              <a:t> a study by IBM.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To cope with those changing business realities, most CEOs plan to focus both on developing new revenue sources and stronger customer relationships over the next five years. </a:t>
            </a:r>
          </a:p>
          <a:p>
            <a:r>
              <a:rPr lang="en-US" dirty="0"/>
              <a:t>Below, other findings from the biennial IBM Global CEO Study, based on interviews with 1,541 CEOs, general managers, and senior public-sector leaders from 60 countries and 33 industries.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0AA65-BFC4-4582-B610-4D80409F9C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" y="4895056"/>
            <a:ext cx="52816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394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Deﬁnitions of innovation and the </a:t>
            </a:r>
            <a:r>
              <a:rPr lang="en-US" dirty="0" smtClean="0"/>
              <a:t>impact of </a:t>
            </a:r>
            <a:r>
              <a:rPr lang="en-US" dirty="0"/>
              <a:t>innovation on business performance</a:t>
            </a:r>
            <a:br>
              <a:rPr lang="en-US" dirty="0"/>
            </a:br>
            <a:r>
              <a:rPr lang="en-US" dirty="0"/>
              <a:t>In reviewing the literature on innovation, </a:t>
            </a:r>
            <a:r>
              <a:rPr lang="en-US" dirty="0" smtClean="0"/>
              <a:t>various deﬁnitions </a:t>
            </a:r>
            <a:r>
              <a:rPr lang="en-US" dirty="0"/>
              <a:t>emerge highlighting different </a:t>
            </a:r>
            <a:r>
              <a:rPr lang="en-US" dirty="0" smtClean="0"/>
              <a:t>dimensions </a:t>
            </a:r>
            <a:r>
              <a:rPr lang="en-US" dirty="0"/>
              <a:t>of innovation </a:t>
            </a:r>
            <a:r>
              <a:rPr lang="en-US" dirty="0" smtClean="0"/>
              <a:t>performance. </a:t>
            </a:r>
          </a:p>
          <a:p>
            <a:r>
              <a:rPr lang="en-US" dirty="0" smtClean="0"/>
              <a:t>The </a:t>
            </a:r>
            <a:r>
              <a:rPr lang="en-US" dirty="0"/>
              <a:t>most commonly held concept </a:t>
            </a:r>
            <a:r>
              <a:rPr lang="en-US" dirty="0" smtClean="0"/>
              <a:t>of innovation </a:t>
            </a:r>
            <a:r>
              <a:rPr lang="en-US" dirty="0"/>
              <a:t>performance refers to the newness </a:t>
            </a:r>
            <a:r>
              <a:rPr lang="en-US" dirty="0" smtClean="0"/>
              <a:t>and novelty </a:t>
            </a:r>
            <a:r>
              <a:rPr lang="en-US" dirty="0"/>
              <a:t>of products or processes which has </a:t>
            </a:r>
            <a:r>
              <a:rPr lang="en-US" dirty="0" smtClean="0"/>
              <a:t>been adopted </a:t>
            </a:r>
            <a:r>
              <a:rPr lang="en-US" dirty="0"/>
              <a:t>in several </a:t>
            </a:r>
            <a:r>
              <a:rPr lang="en-US" dirty="0" smtClean="0"/>
              <a:t>studies.  </a:t>
            </a:r>
          </a:p>
          <a:p>
            <a:r>
              <a:rPr lang="en-US" dirty="0" smtClean="0"/>
              <a:t>The second dimension </a:t>
            </a:r>
            <a:r>
              <a:rPr lang="en-US" dirty="0"/>
              <a:t>of innovation is related to the speed </a:t>
            </a:r>
            <a:r>
              <a:rPr lang="en-US" dirty="0" smtClean="0"/>
              <a:t>of innovation </a:t>
            </a:r>
            <a:r>
              <a:rPr lang="en-US" dirty="0"/>
              <a:t>which has been interpreted in two </a:t>
            </a:r>
            <a:r>
              <a:rPr lang="en-US" dirty="0" smtClean="0"/>
              <a:t>different </a:t>
            </a:r>
            <a:r>
              <a:rPr lang="en-US" dirty="0"/>
              <a:t>ways. First, speed refers to the lead </a:t>
            </a:r>
            <a:r>
              <a:rPr lang="en-US" dirty="0" smtClean="0"/>
              <a:t>time required </a:t>
            </a:r>
            <a:r>
              <a:rPr lang="en-US" dirty="0"/>
              <a:t>for developing and introducing new </a:t>
            </a:r>
            <a:r>
              <a:rPr lang="en-US" dirty="0" smtClean="0"/>
              <a:t>products. In </a:t>
            </a:r>
            <a:r>
              <a:rPr lang="en-US" dirty="0"/>
              <a:t>a world of </a:t>
            </a:r>
            <a:r>
              <a:rPr lang="en-US" dirty="0" smtClean="0"/>
              <a:t>shortening </a:t>
            </a:r>
            <a:r>
              <a:rPr lang="en-US" dirty="0"/>
              <a:t>product life cycles where the life of a </a:t>
            </a:r>
            <a:r>
              <a:rPr lang="en-US" dirty="0" smtClean="0"/>
              <a:t>particular product </a:t>
            </a:r>
            <a:r>
              <a:rPr lang="en-US" dirty="0"/>
              <a:t>can be measured in months, the c</a:t>
            </a:r>
            <a:r>
              <a:rPr lang="en-US" dirty="0" smtClean="0"/>
              <a:t>apability to </a:t>
            </a:r>
            <a:r>
              <a:rPr lang="en-US" dirty="0"/>
              <a:t>replace products frequently with better </a:t>
            </a:r>
            <a:r>
              <a:rPr lang="en-US" dirty="0" smtClean="0"/>
              <a:t>versions is </a:t>
            </a:r>
            <a:r>
              <a:rPr lang="en-US" dirty="0"/>
              <a:t>increasingly important. This produces a </a:t>
            </a:r>
            <a:r>
              <a:rPr lang="en-US" dirty="0" smtClean="0"/>
              <a:t>growing pressure </a:t>
            </a:r>
            <a:r>
              <a:rPr lang="en-US" dirty="0"/>
              <a:t>on ﬁrms not just to introduce new </a:t>
            </a:r>
            <a:r>
              <a:rPr lang="en-US" dirty="0" smtClean="0"/>
              <a:t>products</a:t>
            </a:r>
            <a:r>
              <a:rPr lang="en-US" dirty="0"/>
              <a:t>, but to do so faster than their competitors</a:t>
            </a:r>
            <a:r>
              <a:rPr lang="en-US" dirty="0" smtClean="0"/>
              <a:t>. Second</a:t>
            </a:r>
            <a:r>
              <a:rPr lang="en-US" dirty="0"/>
              <a:t>, speed </a:t>
            </a:r>
            <a:r>
              <a:rPr lang="en-US" dirty="0" smtClean="0"/>
              <a:t>is also </a:t>
            </a:r>
            <a:r>
              <a:rPr lang="en-US" dirty="0"/>
              <a:t>associated with how early a ﬁrm adopts </a:t>
            </a:r>
            <a:r>
              <a:rPr lang="en-US" dirty="0" smtClean="0"/>
              <a:t>new technology </a:t>
            </a:r>
            <a:r>
              <a:rPr lang="en-US" dirty="0"/>
              <a:t>emerging in the industry. This </a:t>
            </a:r>
            <a:r>
              <a:rPr lang="en-US" dirty="0" smtClean="0"/>
              <a:t>deﬁnition </a:t>
            </a:r>
            <a:r>
              <a:rPr lang="en-US" dirty="0"/>
              <a:t>is based on the ﬁve categories of </a:t>
            </a:r>
            <a:r>
              <a:rPr lang="en-US" dirty="0" smtClean="0"/>
              <a:t>innovators developed </a:t>
            </a:r>
            <a:r>
              <a:rPr lang="en-US" dirty="0"/>
              <a:t>by Rogers (1983), namely innovators</a:t>
            </a:r>
            <a:r>
              <a:rPr lang="en-US" dirty="0" smtClean="0"/>
              <a:t>, early </a:t>
            </a:r>
            <a:r>
              <a:rPr lang="en-US" dirty="0"/>
              <a:t>adopters, early majority, late adopters </a:t>
            </a:r>
            <a:r>
              <a:rPr lang="en-US" dirty="0" smtClean="0"/>
              <a:t>and laggards</a:t>
            </a:r>
            <a:r>
              <a:rPr lang="en-US" dirty="0"/>
              <a:t>. The early adopters of innovation </a:t>
            </a:r>
            <a:r>
              <a:rPr lang="en-US" dirty="0" smtClean="0"/>
              <a:t>would have </a:t>
            </a:r>
            <a:r>
              <a:rPr lang="en-US" dirty="0"/>
              <a:t>more signiﬁcant beneﬁts from the </a:t>
            </a:r>
            <a:r>
              <a:rPr lang="en-US" dirty="0" smtClean="0"/>
              <a:t>innovation albeit </a:t>
            </a:r>
            <a:r>
              <a:rPr lang="en-US" dirty="0"/>
              <a:t>facing a higher degree of risk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third dimension of </a:t>
            </a:r>
            <a:r>
              <a:rPr lang="en-US" dirty="0" smtClean="0"/>
              <a:t>Innovation </a:t>
            </a:r>
            <a:r>
              <a:rPr lang="en-US" dirty="0"/>
              <a:t>is </a:t>
            </a:r>
            <a:r>
              <a:rPr lang="en-US" dirty="0" smtClean="0"/>
              <a:t>concerned with </a:t>
            </a:r>
            <a:r>
              <a:rPr lang="en-US" dirty="0"/>
              <a:t>the consistency and continuity of ﬁrms </a:t>
            </a:r>
            <a:r>
              <a:rPr lang="en-US" dirty="0" smtClean="0"/>
              <a:t>in innovating </a:t>
            </a:r>
            <a:r>
              <a:rPr lang="en-US" dirty="0"/>
              <a:t>over </a:t>
            </a:r>
            <a:r>
              <a:rPr lang="en-US" dirty="0" smtClean="0"/>
              <a:t>time. </a:t>
            </a:r>
            <a:r>
              <a:rPr lang="en-US" dirty="0"/>
              <a:t>Companies that are known as </a:t>
            </a:r>
            <a:r>
              <a:rPr lang="en-US" dirty="0" smtClean="0"/>
              <a:t>world-class </a:t>
            </a:r>
            <a:br>
              <a:rPr lang="en-US" dirty="0" smtClean="0"/>
            </a:br>
            <a:r>
              <a:rPr lang="en-US" dirty="0" smtClean="0"/>
              <a:t>product </a:t>
            </a:r>
            <a:r>
              <a:rPr lang="en-US" dirty="0"/>
              <a:t>innovators, in the main, focus on </a:t>
            </a:r>
            <a:r>
              <a:rPr lang="en-US" dirty="0" smtClean="0"/>
              <a:t>developing </a:t>
            </a:r>
            <a:r>
              <a:rPr lang="en-US" dirty="0"/>
              <a:t>new products, and do so without </a:t>
            </a:r>
            <a:r>
              <a:rPr lang="en-US" dirty="0" smtClean="0"/>
              <a:t>ignoring other </a:t>
            </a:r>
            <a:r>
              <a:rPr lang="en-US" dirty="0"/>
              <a:t>entry requirements for competition. As </a:t>
            </a:r>
            <a:r>
              <a:rPr lang="en-US" dirty="0" smtClean="0"/>
              <a:t>a result</a:t>
            </a:r>
            <a:r>
              <a:rPr lang="en-US" dirty="0"/>
              <a:t>, they consistently introduce new </a:t>
            </a:r>
            <a:r>
              <a:rPr lang="en-US" dirty="0" smtClean="0"/>
              <a:t>products into </a:t>
            </a:r>
            <a:r>
              <a:rPr lang="en-US" dirty="0"/>
              <a:t>the </a:t>
            </a:r>
            <a:r>
              <a:rPr lang="en-US" dirty="0" smtClean="0"/>
              <a:t>marketplace. </a:t>
            </a:r>
          </a:p>
          <a:p>
            <a:r>
              <a:rPr lang="en-US" dirty="0" smtClean="0"/>
              <a:t>The fourth dimension </a:t>
            </a:r>
            <a:r>
              <a:rPr lang="en-US" dirty="0"/>
              <a:t>of innovation refers to the strategy </a:t>
            </a:r>
            <a:r>
              <a:rPr lang="en-US" dirty="0" smtClean="0"/>
              <a:t>and capability </a:t>
            </a:r>
            <a:r>
              <a:rPr lang="en-US" dirty="0"/>
              <a:t>of ﬁrms to introduce new products in </a:t>
            </a:r>
            <a:r>
              <a:rPr lang="en-US" dirty="0" smtClean="0"/>
              <a:t>a new </a:t>
            </a:r>
            <a:r>
              <a:rPr lang="en-US" dirty="0"/>
              <a:t>market </a:t>
            </a:r>
            <a:r>
              <a:rPr lang="en-US" dirty="0" smtClean="0"/>
              <a:t>In certain </a:t>
            </a:r>
            <a:r>
              <a:rPr lang="en-US" dirty="0"/>
              <a:t>cases, these ﬁrms even strive to </a:t>
            </a:r>
            <a:r>
              <a:rPr lang="en-US" dirty="0" smtClean="0"/>
              <a:t>create new </a:t>
            </a:r>
            <a:r>
              <a:rPr lang="en-US" dirty="0"/>
              <a:t>markets, a strategy commonly based on </a:t>
            </a:r>
            <a:r>
              <a:rPr lang="en-US" dirty="0" smtClean="0"/>
              <a:t>the principle </a:t>
            </a:r>
            <a:r>
              <a:rPr lang="en-US" dirty="0"/>
              <a:t>of ‘ﬁrst-mover </a:t>
            </a:r>
            <a:r>
              <a:rPr lang="en-US" dirty="0" smtClean="0"/>
              <a:t>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06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0AA65-BFC4-4582-B610-4D80409F9C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7" y="609537"/>
            <a:ext cx="5486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214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Purposes of building performance culture are also common across organizations</a:t>
            </a:r>
            <a:endParaRPr lang="en-US" dirty="0"/>
          </a:p>
          <a:p>
            <a:r>
              <a:rPr lang="en-US" dirty="0"/>
              <a:t>Source: McKinsey analysis</a:t>
            </a:r>
          </a:p>
          <a:p>
            <a:r>
              <a:rPr lang="en-US" b="1" dirty="0" smtClean="0"/>
              <a:t>Performance </a:t>
            </a:r>
            <a:r>
              <a:rPr lang="en-US" b="1" dirty="0"/>
              <a:t>culture</a:t>
            </a:r>
            <a:endParaRPr lang="en-US" dirty="0"/>
          </a:p>
          <a:p>
            <a:r>
              <a:rPr lang="en-US" b="1" dirty="0" smtClean="0"/>
              <a:t>Purpose</a:t>
            </a:r>
            <a:endParaRPr lang="en-US" dirty="0"/>
          </a:p>
          <a:p>
            <a:r>
              <a:rPr lang="en-US" b="1" dirty="0" smtClean="0"/>
              <a:t>Drive </a:t>
            </a:r>
            <a:r>
              <a:rPr lang="en-US" b="1" dirty="0"/>
              <a:t>company </a:t>
            </a:r>
            <a:r>
              <a:rPr lang="en-US" b="1" dirty="0" smtClean="0"/>
              <a:t>performance</a:t>
            </a:r>
            <a:endParaRPr lang="en-US" dirty="0"/>
          </a:p>
          <a:p>
            <a:r>
              <a:rPr lang="en-US" dirty="0" smtClean="0"/>
              <a:t>Ensure </a:t>
            </a:r>
            <a:r>
              <a:rPr lang="en-US" dirty="0"/>
              <a:t>every staff is performing to their highest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Set </a:t>
            </a:r>
            <a:r>
              <a:rPr lang="en-US" dirty="0"/>
              <a:t>alignment and develop momentum for the whole organization</a:t>
            </a:r>
          </a:p>
          <a:p>
            <a:r>
              <a:rPr lang="en-US" b="1" dirty="0"/>
              <a:t>Align stakeholders</a:t>
            </a:r>
            <a:endParaRPr lang="en-US" dirty="0"/>
          </a:p>
          <a:p>
            <a:r>
              <a:rPr lang="en-US" dirty="0"/>
              <a:t>Communicate consistent message to external stakeholders (e.g. regulators, investors, customers</a:t>
            </a:r>
            <a:endParaRPr lang="en-US" b="1" dirty="0"/>
          </a:p>
          <a:p>
            <a:r>
              <a:rPr lang="en-US" b="1" dirty="0" smtClean="0"/>
              <a:t>Accumulate </a:t>
            </a:r>
            <a:r>
              <a:rPr lang="en-US" b="1" dirty="0"/>
              <a:t>human </a:t>
            </a:r>
            <a:r>
              <a:rPr lang="en-US" b="1" dirty="0" smtClean="0"/>
              <a:t>capital</a:t>
            </a:r>
          </a:p>
          <a:p>
            <a:r>
              <a:rPr lang="en-US" dirty="0" smtClean="0"/>
              <a:t>Maintain </a:t>
            </a:r>
            <a:r>
              <a:rPr lang="en-US" dirty="0"/>
              <a:t>staff morale with sense of achievement and </a:t>
            </a:r>
            <a:r>
              <a:rPr lang="en-US" dirty="0" smtClean="0"/>
              <a:t>belonging</a:t>
            </a:r>
          </a:p>
          <a:p>
            <a:r>
              <a:rPr lang="en-US" dirty="0" smtClean="0"/>
              <a:t>Attract </a:t>
            </a:r>
            <a:r>
              <a:rPr lang="en-US" dirty="0"/>
              <a:t>new talent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89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0AA65-BFC4-4582-B610-4D80409F9C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14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0AA65-BFC4-4582-B610-4D80409F9C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83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0AA65-BFC4-4582-B610-4D80409F9C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14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1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321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73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83875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11450"/>
      </p:ext>
    </p:extLst>
  </p:cSld>
  <p:clrMapOvr>
    <a:masterClrMapping/>
  </p:clrMapOvr>
  <p:transition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B6B4F-BB75-41C0-8649-148DE98F8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24210"/>
      </p:ext>
    </p:extLst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30788-B8A6-4558-A86A-A0476F28F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867502"/>
      </p:ext>
    </p:extLst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A20005-0F82-4D38-8521-CC112620FB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014151"/>
      </p:ext>
    </p:extLst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0D25C-36B4-49C5-9F9D-B06D6B8B8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28071"/>
      </p:ext>
    </p:extLst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30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6D6D2-3ECE-4309-8594-0998EBE6B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141112"/>
      </p:ext>
    </p:extLst>
  </p:cSld>
  <p:clrMapOvr>
    <a:masterClrMapping/>
  </p:clrMapOvr>
  <p:transition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4069F-00A7-4FEB-9EA9-CD0A643BB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777856"/>
      </p:ext>
    </p:extLst>
  </p:cSld>
  <p:clrMapOvr>
    <a:masterClrMapping/>
  </p:clrMapOvr>
  <p:transition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860CF-94B3-4C87-93EF-E269D7070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74404"/>
      </p:ext>
    </p:extLst>
  </p:cSld>
  <p:clrMapOvr>
    <a:masterClrMapping/>
  </p:clrMapOvr>
  <p:transition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48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248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815C9-F8A4-4273-A8D8-F2A829F06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527071"/>
      </p:ext>
    </p:extLst>
  </p:cSld>
  <p:clrMapOvr>
    <a:masterClrMapping/>
  </p:clrMapOvr>
  <p:transition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305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29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487454"/>
      </p:ext>
    </p:extLst>
  </p:cSld>
  <p:clrMapOvr>
    <a:masterClrMapping/>
  </p:clrMapOvr>
  <p:transition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41269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6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66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92949"/>
      </p:ext>
    </p:extLst>
  </p:cSld>
  <p:clrMapOvr>
    <a:masterClrMapping/>
  </p:clrMapOvr>
  <p:transition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52819"/>
      </p:ext>
    </p:extLst>
  </p:cSld>
  <p:clrMapOvr>
    <a:masterClrMapping/>
  </p:clrMapOvr>
  <p:transition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740796"/>
      </p:ext>
    </p:extLst>
  </p:cSld>
  <p:clrMapOvr>
    <a:masterClrMapping/>
  </p:clrMapOvr>
  <p:transition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351620"/>
      </p:ext>
    </p:extLst>
  </p:cSld>
  <p:clrMapOvr>
    <a:masterClrMapping/>
  </p:clrMapOvr>
  <p:transition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00626"/>
      </p:ext>
    </p:extLst>
  </p:cSld>
  <p:clrMapOvr>
    <a:masterClrMapping/>
  </p:clrMapOvr>
  <p:transition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192689"/>
      </p:ext>
    </p:extLst>
  </p:cSld>
  <p:clrMapOvr>
    <a:masterClrMapping/>
  </p:clrMapOvr>
  <p:transition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94167"/>
      </p:ext>
    </p:extLst>
  </p:cSld>
  <p:clrMapOvr>
    <a:masterClrMapping/>
  </p:clrMapOvr>
  <p:transition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05602"/>
      </p:ext>
    </p:extLst>
  </p:cSld>
  <p:clrMapOvr>
    <a:masterClrMapping/>
  </p:clrMapOvr>
  <p:transition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429062"/>
      </p:ext>
    </p:extLst>
  </p:cSld>
  <p:clrMapOvr>
    <a:masterClrMapping/>
  </p:clrMapOvr>
  <p:transition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27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87069"/>
      </p:ext>
    </p:extLst>
  </p:cSld>
  <p:clrMapOvr>
    <a:masterClrMapping/>
  </p:clrMapOvr>
  <p:transition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281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38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757761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0" y="66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8780" y="1128713"/>
            <a:ext cx="8805497" cy="497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</a:pPr>
            <a:r>
              <a:rPr lang="en-US" smtClean="0">
                <a:solidFill>
                  <a:srgbClr val="000000"/>
                </a:solidFill>
              </a:rPr>
              <a:t>© 2008  Nokia   V1-Filename.ppt / YYYY-MM-DD / Initials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34924"/>
      </p:ext>
    </p:extLst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30615"/>
      </p:ext>
    </p:extLst>
  </p:cSld>
  <p:clrMapOvr>
    <a:masterClrMapping/>
  </p:clrMapOvr>
  <p:transition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7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2387"/>
      </p:ext>
    </p:extLst>
  </p:cSld>
  <p:clrMapOvr>
    <a:masterClrMapping/>
  </p:clrMapOvr>
  <p:transition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15310"/>
      </p:ext>
    </p:extLst>
  </p:cSld>
  <p:clrMapOvr>
    <a:masterClrMapping/>
  </p:clrMapOvr>
  <p:transition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117019"/>
      </p:ext>
    </p:extLst>
  </p:cSld>
  <p:clrMapOvr>
    <a:masterClrMapping/>
  </p:clrMapOvr>
  <p:transition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51421"/>
      </p:ext>
    </p:extLst>
  </p:cSld>
  <p:clrMapOvr>
    <a:masterClrMapping/>
  </p:clrMapOvr>
  <p:transition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920116"/>
      </p:ext>
    </p:extLst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8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9281"/>
      </p:ext>
    </p:extLst>
  </p:cSld>
  <p:clrMapOvr>
    <a:masterClrMapping/>
  </p:clrMapOvr>
  <p:transition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726125"/>
      </p:ext>
    </p:extLst>
  </p:cSld>
  <p:clrMapOvr>
    <a:masterClrMapping/>
  </p:clrMapOvr>
  <p:transition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937910"/>
      </p:ext>
    </p:extLst>
  </p:cSld>
  <p:clrMapOvr>
    <a:masterClrMapping/>
  </p:clrMapOvr>
  <p:transition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7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37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32284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315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73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248257"/>
      </p:ext>
    </p:extLst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0" y="39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8780" y="1128713"/>
            <a:ext cx="8805497" cy="497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</a:pPr>
            <a:r>
              <a:rPr lang="en-US" smtClean="0">
                <a:solidFill>
                  <a:srgbClr val="000000"/>
                </a:solidFill>
              </a:rPr>
              <a:t>© 2008  Nokia   V1-Filename.ppt / YYYY-MM-DD / Initials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11195"/>
      </p:ext>
    </p:extLst>
  </p:cSld>
  <p:clrMapOvr>
    <a:masterClrMapping/>
  </p:clrMapOvr>
  <p:transition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254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29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219600"/>
      </p:ext>
    </p:extLst>
  </p:cSld>
  <p:clrMapOvr>
    <a:masterClrMapping/>
  </p:clrMapOvr>
  <p:transition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97283"/>
      </p:ext>
    </p:extLst>
  </p:cSld>
  <p:clrMapOvr>
    <a:masterClrMapping/>
  </p:clrMapOvr>
  <p:transition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484781"/>
      </p:ext>
    </p:extLst>
  </p:cSld>
  <p:clrMapOvr>
    <a:masterClrMapping/>
  </p:clrMapOvr>
  <p:transition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1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3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08999"/>
      </p:ext>
    </p:extLst>
  </p:cSld>
  <p:clrMapOvr>
    <a:masterClrMapping/>
  </p:clrMapOvr>
  <p:transition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2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721212"/>
      </p:ext>
    </p:extLst>
  </p:cSld>
  <p:clrMapOvr>
    <a:masterClrMapping/>
  </p:clrMapOvr>
  <p:transition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372903"/>
      </p:ext>
    </p:extLst>
  </p:cSld>
  <p:clrMapOvr>
    <a:masterClrMapping/>
  </p:clrMapOvr>
  <p:transition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01416"/>
      </p:ext>
    </p:extLst>
  </p:cSld>
  <p:clrMapOvr>
    <a:masterClrMapping/>
  </p:clrMapOvr>
  <p:transition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68795"/>
      </p:ext>
    </p:extLst>
  </p:cSld>
  <p:clrMapOvr>
    <a:masterClrMapping/>
  </p:clrMapOvr>
  <p:transition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91723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568554"/>
      </p:ext>
    </p:extLst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32722"/>
      </p:ext>
    </p:extLst>
  </p:cSld>
  <p:clrMapOvr>
    <a:masterClrMapping/>
  </p:clrMapOvr>
  <p:transition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27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9709"/>
      </p:ext>
    </p:extLst>
  </p:cSld>
  <p:clrMapOvr>
    <a:masterClrMapping/>
  </p:clrMapOvr>
  <p:transition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435" name="think-cell Slide" r:id="rId8" imgW="0" imgH="0" progId="">
              <p:embed/>
            </p:oleObj>
          </a:graphicData>
        </a:graphic>
      </p:graphicFrame>
      <p:sp>
        <p:nvSpPr>
          <p:cNvPr id="5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2"/>
            <a:ext cx="9144000" cy="6108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pPr algn="ctr"/>
            <a:endParaRPr lang="en-GB" sz="1200" b="1">
              <a:solidFill>
                <a:srgbClr val="000000"/>
              </a:solidFill>
              <a:latin typeface="Nokia Sans Wide"/>
              <a:cs typeface="Arial" charset="0"/>
            </a:endParaRPr>
          </a:p>
        </p:txBody>
      </p:sp>
      <p:grpSp>
        <p:nvGrpSpPr>
          <p:cNvPr id="6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554062" y="6300832"/>
            <a:ext cx="1355480" cy="366711"/>
            <a:chOff x="5138" y="3969"/>
            <a:chExt cx="925" cy="231"/>
          </a:xfrm>
        </p:grpSpPr>
        <p:pic>
          <p:nvPicPr>
            <p:cNvPr id="7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9"/>
            <p:cNvSpPr>
              <a:spLocks noChangeArrowheads="1"/>
            </p:cNvSpPr>
            <p:nvPr userDrawn="1"/>
          </p:nvSpPr>
          <p:spPr bwMode="gray">
            <a:xfrm>
              <a:off x="5138" y="3969"/>
              <a:ext cx="1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</a:pPr>
              <a:endParaRPr lang="en-US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</p:grp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2309"/>
            <a:ext cx="7772400" cy="584763"/>
          </a:xfrm>
        </p:spPr>
        <p:txBody>
          <a:bodyPr>
            <a:spAutoFit/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30812"/>
            <a:ext cx="7772400" cy="335979"/>
          </a:xfrm>
        </p:spPr>
        <p:txBody>
          <a:bodyPr lIns="90477" tIns="44445" rIns="90477" bIns="44445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doc id"/>
          <p:cNvSpPr>
            <a:spLocks noGrp="1" noChangeArrowheads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3124202" y="6245253"/>
            <a:ext cx="2895600" cy="311357"/>
          </a:xfrm>
          <a:ln w="12700" algn="ctr"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SECRET for scenario planning purposes only, subject to change</a:t>
            </a:r>
            <a:endParaRPr lang="en-US" noProof="1"/>
          </a:p>
        </p:txBody>
      </p:sp>
      <p:sp>
        <p:nvSpPr>
          <p:cNvPr id="10" name="pg num"/>
          <p:cNvSpPr>
            <a:spLocks noGrp="1" noChangeArrowheads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53F3E9-251B-4BA9-BD45-6575A92BE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c" descr="Company Confidential"/>
          <p:cNvSpPr txBox="1"/>
          <p:nvPr userDrawn="1"/>
        </p:nvSpPr>
        <p:spPr bwMode="auto">
          <a:xfrm>
            <a:off x="0" y="6642100"/>
            <a:ext cx="9144000" cy="24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0477" tIns="44445" rIns="90477" bIns="44445" rtlCol="0">
            <a:spAutoFit/>
          </a:bodyPr>
          <a:lstStyle/>
          <a:p>
            <a:pPr algn="ctr" defTabSz="761908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 dirty="0" smtClean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077721"/>
      </p:ext>
    </p:extLst>
  </p:cSld>
  <p:clrMapOvr>
    <a:masterClrMapping/>
  </p:clrMapOvr>
  <p:transition>
    <p:wipe dir="d"/>
  </p:transition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85" y="25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3312" y="6489701"/>
            <a:ext cx="4488473" cy="643766"/>
          </a:xfrm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/>
              <a:t>SECRET for scenario planning purposes only, subject to change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F338-0D03-4257-84E3-490797380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109009"/>
      </p:ext>
    </p:extLst>
  </p:cSld>
  <p:clrMapOvr>
    <a:masterClrMapping/>
  </p:clrMapOvr>
  <p:transition>
    <p:wipe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85" y="25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93" y="2287588"/>
            <a:ext cx="7243397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3312" y="6489701"/>
            <a:ext cx="4488473" cy="643766"/>
          </a:xfrm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/>
              <a:t>SECRET for scenario planning purposes only, subject to change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C38D-3F84-465D-B016-DE053E28E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932729"/>
      </p:ext>
    </p:extLst>
  </p:cSld>
  <p:clrMapOvr>
    <a:masterClrMapping/>
  </p:clrMapOvr>
  <p:transition>
    <p:wipe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3312" y="6489701"/>
            <a:ext cx="4488473" cy="643766"/>
          </a:xfrm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/>
              <a:t>SECRET for scenario planning purposes only, subject to change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B4D6-DE85-44A2-A194-9B60C75C2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27074"/>
      </p:ext>
    </p:extLst>
  </p:cSld>
  <p:clrMapOvr>
    <a:masterClrMapping/>
  </p:clrMapOvr>
  <p:transition>
    <p:wipe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4994" y="2565078"/>
            <a:ext cx="4200525" cy="2376091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4971" y="287890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166" y="6442524"/>
            <a:ext cx="899997" cy="29889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684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02318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5805304"/>
          </a:xfrm>
        </p:spPr>
        <p:txBody>
          <a:bodyPr anchor="t">
            <a:normAutofit/>
          </a:bodyPr>
          <a:lstStyle>
            <a:lvl1pPr>
              <a:defRPr sz="2400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08491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303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074138"/>
      </p:ext>
    </p:extLst>
  </p:cSld>
  <p:clrMapOvr>
    <a:masterClrMapping/>
  </p:clrMapOvr>
  <p:transition>
    <p:wipe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32002"/>
            <a:ext cx="3960000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646464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748" y="2160002"/>
            <a:ext cx="3960000" cy="3960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Nokia Pure Text" pitchFamily="34" charset="0"/>
              </a:defRPr>
            </a:lvl1pPr>
            <a:lvl2pPr>
              <a:defRPr sz="2000">
                <a:solidFill>
                  <a:srgbClr val="646464"/>
                </a:solidFill>
                <a:latin typeface="Nokia Pure Text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Nokia Pure Text" pitchFamily="34" charset="0"/>
              </a:defRPr>
            </a:lvl3pPr>
            <a:lvl4pPr>
              <a:defRPr sz="1600" b="0">
                <a:solidFill>
                  <a:srgbClr val="646464"/>
                </a:solidFill>
                <a:latin typeface="Nokia Pure Text" pitchFamily="34" charset="0"/>
              </a:defRPr>
            </a:lvl4pPr>
            <a:lvl5pPr>
              <a:defRPr sz="1400">
                <a:solidFill>
                  <a:srgbClr val="646464"/>
                </a:solidFill>
                <a:latin typeface="Nokia Pure Tex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3775" y="1332002"/>
            <a:ext cx="3960000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646464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3775" y="2160002"/>
            <a:ext cx="3960000" cy="3960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Nokia Pure Text" pitchFamily="34" charset="0"/>
              </a:defRPr>
            </a:lvl1pPr>
            <a:lvl2pPr>
              <a:defRPr sz="2000">
                <a:solidFill>
                  <a:srgbClr val="646464"/>
                </a:solidFill>
                <a:latin typeface="Nokia Pure Text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Nokia Pure Text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Nokia Pure Text" pitchFamily="34" charset="0"/>
              </a:defRPr>
            </a:lvl4pPr>
            <a:lvl5pPr>
              <a:defRPr sz="1400">
                <a:solidFill>
                  <a:srgbClr val="646464"/>
                </a:solidFill>
                <a:latin typeface="Nokia Pure Tex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1893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763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747" y="1332000"/>
            <a:ext cx="8388000" cy="4895850"/>
          </a:xfrm>
        </p:spPr>
        <p:txBody>
          <a:bodyPr numCol="3" spcCol="179978">
            <a:norm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rgbClr val="646464"/>
                </a:solidFill>
                <a:latin typeface="Nokia Pure Tex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87080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2Columns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  <a:latin typeface="Nokia Pure Headlin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748" y="1332002"/>
            <a:ext cx="5533200" cy="4896000"/>
          </a:xfrm>
        </p:spPr>
        <p:txBody>
          <a:bodyPr numCol="2" spcCol="179978"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86475" y="1332000"/>
            <a:ext cx="2692400" cy="2303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086475" y="3850952"/>
            <a:ext cx="2692400" cy="230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28227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748" y="1332000"/>
            <a:ext cx="2806700" cy="496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348061" y="1341438"/>
            <a:ext cx="5430837" cy="4860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81308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25957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4191"/>
                </a:solidFill>
              </a:defRPr>
            </a:lvl1pPr>
          </a:lstStyle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2988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FF4ECC-2EB9-4399-B072-B53D46A7B74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4994" y="2565078"/>
            <a:ext cx="4200525" cy="2376091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166" y="6442476"/>
            <a:ext cx="899997" cy="298892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44971" y="285728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Company Confidential    © 2011 Nokia   HRLT Day 2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47052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rgbClr val="11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4994" y="2565078"/>
            <a:ext cx="4200525" cy="2376091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4971" y="287890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166" y="6442476"/>
            <a:ext cx="899997" cy="29889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FF4ECC-2EB9-4399-B072-B53D46A7B74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Company Confidential    © 2011 Nokia   HRLT Day 2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5413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3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667501"/>
      </p:ext>
    </p:extLst>
  </p:cSld>
  <p:clrMapOvr>
    <a:masterClrMapping/>
  </p:clrMapOvr>
  <p:transition>
    <p:wipe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3516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5101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3013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336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2380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5409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8054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0217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512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95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96509"/>
      </p:ext>
    </p:extLst>
  </p:cSld>
  <p:clrMapOvr>
    <a:masterClrMapping/>
  </p:clrMapOvr>
  <p:transition>
    <p:wipe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1028"/>
            <a:ext cx="6913562" cy="1824567"/>
          </a:xfrm>
        </p:spPr>
        <p:txBody>
          <a:bodyPr/>
          <a:lstStyle>
            <a:lvl1pPr>
              <a:lnSpc>
                <a:spcPct val="90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208361"/>
            <a:ext cx="4392612" cy="2173816"/>
          </a:xfrm>
        </p:spPr>
        <p:txBody>
          <a:bodyPr anchor="b"/>
          <a:lstStyle>
            <a:lvl1pPr marL="0" indent="0" algn="r">
              <a:lnSpc>
                <a:spcPct val="85000"/>
              </a:lnSpc>
              <a:spcBef>
                <a:spcPct val="0"/>
              </a:spcBef>
              <a:buFontTx/>
              <a:buNone/>
              <a:defRPr sz="2400">
                <a:solidFill>
                  <a:srgbClr val="AFD4F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4AA69A-8F51-482D-A639-E5114D49C7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Confidential. ©2011 Nokia</a:t>
            </a: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064374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437E50-E233-4432-9441-9E4A0F1AD6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Company Confidential. ©2011 Nokia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60819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00"/>
            <a:ext cx="28106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Nokia Sans Wide"/>
              </a:rPr>
              <a:t>Company Confidential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529149" y="3151529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 dirty="0">
                <a:solidFill>
                  <a:srgbClr val="000000"/>
                </a:solidFill>
                <a:latin typeface="Nokia Sans Wide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04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7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0EE46B-6518-419A-AF21-00D4EF4C7E6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c" descr="Company Confidential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941685"/>
      </p:ext>
    </p:extLst>
  </p:cSld>
  <p:clrMapOvr>
    <a:masterClrMapping/>
  </p:clrMapOvr>
  <p:transition>
    <p:wipe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0DA1-9A63-4752-8417-4AB5BE09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338387"/>
      </p:ext>
    </p:extLst>
  </p:cSld>
  <p:clrMapOvr>
    <a:masterClrMapping/>
  </p:clrMapOvr>
  <p:transition>
    <p:wipe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2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2BF8-8EEF-41E2-8B59-F55B8A93C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76858"/>
      </p:ext>
    </p:extLst>
  </p:cSld>
  <p:clrMapOvr>
    <a:masterClrMapping/>
  </p:clrMapOvr>
  <p:transition>
    <p:wipe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1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2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110C-DAE7-43AF-A4DE-0396168F95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625900"/>
      </p:ext>
    </p:extLst>
  </p:cSld>
  <p:clrMapOvr>
    <a:masterClrMapping/>
  </p:clrMapOvr>
  <p:transition>
    <p:wipe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9A1C-4F20-4C1C-91B5-BB22C1C66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703319"/>
      </p:ext>
    </p:extLst>
  </p:cSld>
  <p:clrMapOvr>
    <a:masterClrMapping/>
  </p:clrMapOvr>
  <p:transition>
    <p:wipe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1D40-4967-4548-A40F-F17229180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837"/>
      </p:ext>
    </p:extLst>
  </p:cSld>
  <p:clrMapOvr>
    <a:masterClrMapping/>
  </p:clrMapOvr>
  <p:transition>
    <p:wipe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D7E0-DA3C-42AE-B885-D74611968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905674"/>
      </p:ext>
    </p:extLst>
  </p:cSld>
  <p:clrMapOvr>
    <a:masterClrMapping/>
  </p:clrMapOvr>
  <p:transition>
    <p:wipe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6A8C-0EB6-43E7-8482-6A076D1F4E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5676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943801"/>
      </p:ext>
    </p:extLst>
  </p:cSld>
  <p:clrMapOvr>
    <a:masterClrMapping/>
  </p:clrMapOvr>
  <p:transition>
    <p:wipe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A5A0-D042-410A-99EA-DEEBDED09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173767"/>
      </p:ext>
    </p:extLst>
  </p:cSld>
  <p:clrMapOvr>
    <a:masterClrMapping/>
  </p:clrMapOvr>
  <p:transition>
    <p:wipe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D3E8-F439-40E6-8173-3F3434A682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954556"/>
      </p:ext>
    </p:extLst>
  </p:cSld>
  <p:clrMapOvr>
    <a:masterClrMapping/>
  </p:clrMapOvr>
  <p:transition>
    <p:wipe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2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54AD-DB82-4A95-8BD2-BCEF7D8D9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05938"/>
      </p:ext>
    </p:extLst>
  </p:cSld>
  <p:clrMapOvr>
    <a:masterClrMapping/>
  </p:clrMapOvr>
  <p:transition>
    <p:wipe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9991" y="2"/>
            <a:ext cx="8814289" cy="610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199A-1F7E-4207-994E-C6C1CACE9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256340"/>
      </p:ext>
    </p:extLst>
  </p:cSld>
  <p:clrMapOvr>
    <a:masterClrMapping/>
  </p:clrMapOvr>
  <p:transition>
    <p:wipe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c" descr="Company Confidential"/>
          <p:cNvSpPr txBox="1"/>
          <p:nvPr userDrawn="1"/>
        </p:nvSpPr>
        <p:spPr>
          <a:xfrm>
            <a:off x="0" y="6642100"/>
            <a:ext cx="9144000" cy="246215"/>
          </a:xfrm>
          <a:prstGeom prst="rect">
            <a:avLst/>
          </a:prstGeom>
          <a:noFill/>
        </p:spPr>
        <p:txBody>
          <a:bodyPr vert="horz" lIns="91435" tIns="45717" rIns="91435" bIns="45717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982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335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4686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3590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0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0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1650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3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764685"/>
      </p:ext>
    </p:extLst>
  </p:cSld>
  <p:clrMapOvr>
    <a:masterClrMapping/>
  </p:clrMapOvr>
  <p:transition>
    <p:wipe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4003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0" indent="0">
              <a:buNone/>
              <a:defRPr sz="900"/>
            </a:lvl5pPr>
            <a:lvl6pPr marL="2285863" indent="0">
              <a:buNone/>
              <a:defRPr sz="900"/>
            </a:lvl6pPr>
            <a:lvl7pPr marL="2743035" indent="0">
              <a:buNone/>
              <a:defRPr sz="900"/>
            </a:lvl7pPr>
            <a:lvl8pPr marL="3200208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683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0" indent="0">
              <a:buNone/>
              <a:defRPr sz="2000"/>
            </a:lvl5pPr>
            <a:lvl6pPr marL="2285863" indent="0">
              <a:buNone/>
              <a:defRPr sz="2000"/>
            </a:lvl6pPr>
            <a:lvl7pPr marL="2743035" indent="0">
              <a:buNone/>
              <a:defRPr sz="2000"/>
            </a:lvl7pPr>
            <a:lvl8pPr marL="3200208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0" indent="0">
              <a:buNone/>
              <a:defRPr sz="900"/>
            </a:lvl5pPr>
            <a:lvl6pPr marL="2285863" indent="0">
              <a:buNone/>
              <a:defRPr sz="900"/>
            </a:lvl6pPr>
            <a:lvl7pPr marL="2743035" indent="0">
              <a:buNone/>
              <a:defRPr sz="900"/>
            </a:lvl7pPr>
            <a:lvl8pPr marL="3200208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886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1387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9832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16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858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8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2630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7982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5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64140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1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325126"/>
      </p:ext>
    </p:extLst>
  </p:cSld>
  <p:clrMapOvr>
    <a:masterClrMapping/>
  </p:clrMapOvr>
  <p:transition>
    <p:wipe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896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6069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5398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5495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8109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1308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780" y="228"/>
            <a:ext cx="8805497" cy="610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fld id="{FAAACDBC-50A4-4B03-B74B-C9427D91E8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      © 2005  Nokia 	EMS_SP_Pre-Reading_20080404.ppt / 2008-04-04 / JK</a:t>
            </a:r>
          </a:p>
        </p:txBody>
      </p:sp>
    </p:spTree>
    <p:extLst>
      <p:ext uri="{BB962C8B-B14F-4D97-AF65-F5344CB8AC3E}">
        <p14:creationId xmlns:p14="http://schemas.microsoft.com/office/powerpoint/2010/main" xmlns="" val="1948073673"/>
      </p:ext>
    </p:extLst>
  </p:cSld>
  <p:clrMapOvr>
    <a:masterClrMapping/>
  </p:clrMapOvr>
  <p:transition>
    <p:wipe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4994" y="2565078"/>
            <a:ext cx="4200525" cy="2376091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4971" y="287890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166" y="6442524"/>
            <a:ext cx="899997" cy="29889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46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818518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5805304"/>
          </a:xfrm>
        </p:spPr>
        <p:txBody>
          <a:bodyPr anchor="t">
            <a:normAutofit/>
          </a:bodyPr>
          <a:lstStyle>
            <a:lvl1pPr>
              <a:defRPr sz="2400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52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328519"/>
      </p:ext>
    </p:extLst>
  </p:cSld>
  <p:clrMapOvr>
    <a:masterClrMapping/>
  </p:clrMapOvr>
  <p:transition>
    <p:wipe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91055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32002"/>
            <a:ext cx="3960000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646464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748" y="2160002"/>
            <a:ext cx="3960000" cy="3960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Nokia Pure Text" pitchFamily="34" charset="0"/>
              </a:defRPr>
            </a:lvl1pPr>
            <a:lvl2pPr>
              <a:defRPr sz="2000">
                <a:solidFill>
                  <a:srgbClr val="646464"/>
                </a:solidFill>
                <a:latin typeface="Nokia Pure Text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Nokia Pure Text" pitchFamily="34" charset="0"/>
              </a:defRPr>
            </a:lvl3pPr>
            <a:lvl4pPr>
              <a:defRPr sz="1600" b="0">
                <a:solidFill>
                  <a:srgbClr val="646464"/>
                </a:solidFill>
                <a:latin typeface="Nokia Pure Text" pitchFamily="34" charset="0"/>
              </a:defRPr>
            </a:lvl4pPr>
            <a:lvl5pPr>
              <a:defRPr sz="1400">
                <a:solidFill>
                  <a:srgbClr val="646464"/>
                </a:solidFill>
                <a:latin typeface="Nokia Pure Tex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3775" y="1332002"/>
            <a:ext cx="3960000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646464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3775" y="2160002"/>
            <a:ext cx="3960000" cy="3960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Nokia Pure Text" pitchFamily="34" charset="0"/>
              </a:defRPr>
            </a:lvl1pPr>
            <a:lvl2pPr>
              <a:defRPr sz="2000">
                <a:solidFill>
                  <a:srgbClr val="646464"/>
                </a:solidFill>
                <a:latin typeface="Nokia Pure Text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Nokia Pure Text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Nokia Pure Text" pitchFamily="34" charset="0"/>
              </a:defRPr>
            </a:lvl4pPr>
            <a:lvl5pPr>
              <a:defRPr sz="1400">
                <a:solidFill>
                  <a:srgbClr val="646464"/>
                </a:solidFill>
                <a:latin typeface="Nokia Pure Tex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569820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69034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747" y="1332000"/>
            <a:ext cx="8388000" cy="4895850"/>
          </a:xfrm>
        </p:spPr>
        <p:txBody>
          <a:bodyPr numCol="3" spcCol="179978">
            <a:norm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rgbClr val="646464"/>
                </a:solidFill>
                <a:latin typeface="Nokia Pure Tex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483515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2Columns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  <a:latin typeface="Nokia Pure Headlin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748" y="1332002"/>
            <a:ext cx="5533200" cy="4896000"/>
          </a:xfrm>
        </p:spPr>
        <p:txBody>
          <a:bodyPr numCol="2" spcCol="179978"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86475" y="1332000"/>
            <a:ext cx="2692400" cy="2303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086475" y="3850952"/>
            <a:ext cx="2692400" cy="230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5494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8" y="360000"/>
            <a:ext cx="8388000" cy="82800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124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748" y="1332000"/>
            <a:ext cx="2806700" cy="496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348061" y="1341438"/>
            <a:ext cx="5430837" cy="4860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62499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2" y="6449209"/>
            <a:ext cx="298376" cy="123111"/>
          </a:xfrm>
        </p:spPr>
        <p:txBody>
          <a:bodyPr/>
          <a:lstStyle/>
          <a:p>
            <a:fld id="{1DFF4ECC-2EB9-4399-B072-B53D46A7B74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86281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4191"/>
                </a:solidFill>
              </a:defRPr>
            </a:lvl1pPr>
          </a:lstStyle>
          <a:p>
            <a:fld id="{1DFF4ECC-2EB9-4399-B072-B53D46A7B74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09" y="6453384"/>
            <a:ext cx="755999" cy="1227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r>
              <a:rPr lang="en-US" smtClean="0"/>
              <a:t>Company Confidential    © 2011 Nokia   HRLT Day 2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59554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FF4ECC-2EB9-4399-B072-B53D46A7B74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4994" y="2565078"/>
            <a:ext cx="4200525" cy="2376091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166" y="6442476"/>
            <a:ext cx="899997" cy="298892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44971" y="285728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Company Confidential    © 2011 Nokia   HRLT Day 2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822308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rgbClr val="11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4994" y="2565078"/>
            <a:ext cx="4200525" cy="2376091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4971" y="287890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166" y="6442476"/>
            <a:ext cx="899997" cy="29889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6449209"/>
            <a:ext cx="298376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FF4ECC-2EB9-4399-B072-B53D46A7B74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Company Confidential    © 2011 Nokia   HRLT Day 2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39553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115616" y="64260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3740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803149"/>
      </p:ext>
    </p:extLst>
  </p:cSld>
  <p:clrMapOvr>
    <a:masterClrMapping/>
  </p:clrMapOvr>
  <p:transition>
    <p:wipe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B827-E2CF-4DE5-A73E-79B22BB5E2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B756-A4EA-4B82-B7F0-4842B63C8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c" descr="Company Confidential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8825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A392-573A-4E17-8ECB-A8C1EAF23E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8EA7-859C-4CC7-B357-A16C993F3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361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0392-5E26-40FB-9F48-2AE8F7DE06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A9B-2A65-4F58-9EA5-F95D9C6E68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1332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BC6C-D876-4975-80F4-883A43E015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CD45-E7EE-49B6-8F20-35051E244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9480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B8D0-08E5-435A-A4F6-64D164521F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F010-2EB9-47A9-856E-9F18D26EB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3343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5D1B-0581-46FD-9F1B-B9B0DBA8B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1CFD-7219-49C5-AC3C-429F0F68EF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19872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4C61-E117-40D3-99B6-0D055D1A9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9ECD-02E0-44F2-9D26-BF68F3863D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840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D47A-1CDD-4711-AE61-9B8DE71963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2671-5F37-4888-9564-4AD06236C6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117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41A4-3A52-48D6-AC0B-8122444247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C3A4-0321-48C6-970F-D6F70BE2F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281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E86A-B1D0-4FDD-B3DF-945E827C4C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AA0E-0F3E-49FB-9469-357C3DB678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341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6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66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47923"/>
      </p:ext>
    </p:extLst>
  </p:cSld>
  <p:clrMapOvr>
    <a:masterClrMapping/>
  </p:clrMapOvr>
  <p:transition>
    <p:wipe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C358-C20A-4EB3-BE46-AE98A39084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CBF2-3BF1-4AB2-A577-E272F01522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6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0" y="66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8780" y="1128713"/>
            <a:ext cx="8805497" cy="497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</a:pPr>
            <a:r>
              <a:rPr lang="en-US" smtClean="0">
                <a:solidFill>
                  <a:srgbClr val="000000"/>
                </a:solidFill>
              </a:rPr>
              <a:t>© 2008  Nokia   V1-Filename.ppt / YYYY-MM-DD / Initials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065702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303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68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074571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74733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618932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75782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035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412951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482791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938811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1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0810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498273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438642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3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63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479584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0" y="66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8780" y="1128713"/>
            <a:ext cx="8805497" cy="497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</a:pPr>
            <a:r>
              <a:rPr lang="en-US" smtClean="0">
                <a:solidFill>
                  <a:srgbClr val="000000"/>
                </a:solidFill>
              </a:rPr>
              <a:t>© 2008  Nokia   V1-Filename.ppt / YYYY-MM-DD / Initials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85533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285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48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C5C701-8E59-46BF-89F4-BACE7A4BC0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247480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90CAC-4246-4F05-91C2-79B2C0B69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92039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DA675F-DD6D-4C98-BB66-ED30287E4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39453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204918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B6B4F-BB75-41C0-8649-148DE98F8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785020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30788-B8A6-4558-A86A-A0476F28F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110825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A20005-0F82-4D38-8521-CC112620FB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488393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0D25C-36B4-49C5-9F9D-B06D6B8B8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143814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9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6D6D2-3ECE-4309-8594-0998EBE6B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730257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4069F-00A7-4FEB-9EA9-CD0A643BB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97330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860CF-94B3-4C87-93EF-E269D7070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38926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7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47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815C9-F8A4-4273-A8D8-F2A829F06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54020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278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43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260982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19883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5225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8262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30350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5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722299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892264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535369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88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032672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744649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65979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38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368076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0" y="39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8780" y="1128713"/>
            <a:ext cx="8805497" cy="497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</a:pPr>
            <a:r>
              <a:rPr lang="en-US" smtClean="0">
                <a:solidFill>
                  <a:srgbClr val="000000"/>
                </a:solidFill>
              </a:rPr>
              <a:t>© 2008  Nokia   V1-Filename.ppt / YYYY-MM-DD / Initials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5728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700191"/>
      </p:ext>
    </p:extLst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267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38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8BE4F-9A6E-4965-AD38-C81F9D56DB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950230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926E-891F-47A9-81AD-187EE399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65036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BB63-E4E8-483F-9856-5E335B224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05761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3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4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31A-1427-413C-9CF1-FF50EC9C4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280414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8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AF2-1958-49AA-AC01-5291ED291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76052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401-534B-40D1-BD08-403A50EF2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23683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324967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8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800038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208285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336A-F5EB-4DBD-A525-F2F3BA264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70280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71D3-45F8-4D64-950E-1E865FCBEB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42517"/>
      </p:ext>
    </p:extLst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7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37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68-252E-4B4B-BC9A-516EC320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13683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0" y="39"/>
            <a:ext cx="8804031" cy="1128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8780" y="1128713"/>
            <a:ext cx="8805497" cy="497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</a:pPr>
            <a:r>
              <a:rPr lang="en-US" smtClean="0">
                <a:solidFill>
                  <a:srgbClr val="000000"/>
                </a:solidFill>
              </a:rPr>
              <a:t>© 2008  Nokia   V1-Filename.ppt / YYYY-MM-DD / Initials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40139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1254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4829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C5C701-8E59-46BF-89F4-BACE7A4BC0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00208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90CAC-4246-4F05-91C2-79B2C0B69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620952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DA675F-DD6D-4C98-BB66-ED30287E4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665313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81" y="1128713"/>
            <a:ext cx="4331677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3" y="1128713"/>
            <a:ext cx="433314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B6B4F-BB75-41C0-8649-148DE98F8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068056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2" y="1535115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30788-B8A6-4558-A86A-A0476F28F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103883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A20005-0F82-4D38-8521-CC112620FB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670391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0D25C-36B4-49C5-9F9D-B06D6B8B8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81397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6D6D2-3ECE-4309-8594-0998EBE6B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9009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1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5C49-6EEE-469F-BDC2-90363C18D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55388"/>
      </p:ext>
    </p:extLst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4069F-00A7-4FEB-9EA9-CD0A643BB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813573"/>
      </p:ext>
    </p:extLst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860CF-94B3-4C87-93EF-E269D7070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612772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"/>
            <a:ext cx="2202474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985" y="27"/>
            <a:ext cx="64711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815C9-F8A4-4273-A8D8-F2A829F06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202616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1028"/>
            <a:ext cx="6913562" cy="1824567"/>
          </a:xfrm>
        </p:spPr>
        <p:txBody>
          <a:bodyPr/>
          <a:lstStyle>
            <a:lvl1pPr>
              <a:lnSpc>
                <a:spcPct val="90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208363"/>
            <a:ext cx="4392612" cy="2173816"/>
          </a:xfrm>
        </p:spPr>
        <p:txBody>
          <a:bodyPr anchor="b"/>
          <a:lstStyle>
            <a:lvl1pPr marL="0" indent="0" algn="r">
              <a:lnSpc>
                <a:spcPct val="85000"/>
              </a:lnSpc>
              <a:spcBef>
                <a:spcPct val="0"/>
              </a:spcBef>
              <a:buFontTx/>
              <a:buNone/>
              <a:defRPr sz="2400">
                <a:solidFill>
                  <a:srgbClr val="AFD4F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4AA69A-8F51-482D-A639-E5114D49C7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Confidential. ©2011 Nokia</a:t>
            </a: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56443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437E50-E233-4432-9441-9E4A0F1AD6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Company Confidential. ©2011 Nokia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708040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8677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9997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8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320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385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40477"/>
              </a:buClr>
              <a:defRPr/>
            </a:pPr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BA74-8AB9-461E-AC35-CCDE03D8B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563894"/>
      </p:ext>
    </p:extLst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3295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278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84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0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9632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0649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0923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780" y="229"/>
            <a:ext cx="8805497" cy="610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6622" y="6524625"/>
            <a:ext cx="3909646" cy="192088"/>
          </a:xfrm>
        </p:spPr>
        <p:txBody>
          <a:bodyPr/>
          <a:lstStyle>
            <a:lvl1pPr>
              <a:defRPr/>
            </a:lvl1pPr>
          </a:lstStyle>
          <a:p>
            <a:fld id="{FAAACDBC-50A4-4B03-B74B-C9427D91E8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      © 2005  Nokia 	EMS_SP_Pre-Reading_20080404.ppt / 2008-04-04 / JK</a:t>
            </a:r>
          </a:p>
        </p:txBody>
      </p:sp>
    </p:spTree>
    <p:extLst>
      <p:ext uri="{BB962C8B-B14F-4D97-AF65-F5344CB8AC3E}">
        <p14:creationId xmlns:p14="http://schemas.microsoft.com/office/powerpoint/2010/main" xmlns="" val="3546364222"/>
      </p:ext>
    </p:extLst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29149" y="3152168"/>
            <a:ext cx="1356946" cy="366713"/>
            <a:chOff x="5138" y="1985"/>
            <a:chExt cx="926" cy="231"/>
          </a:xfrm>
        </p:grpSpPr>
        <p:pic>
          <p:nvPicPr>
            <p:cNvPr id="6" name="Picture 6" descr="Logotype_White_33mm300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15" y="2041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38" y="1985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1575055"/>
            <a:ext cx="6553200" cy="21685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08" y="4029075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Nokia Larg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0728" y="6524625"/>
            <a:ext cx="3909646" cy="1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© 2008  Nokia 	 V1-Filename.ppt / YYYY-MM-DD / Initials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99295" y="6518275"/>
            <a:ext cx="344366" cy="198438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C5C701-8E59-46BF-89F4-BACE7A4BC0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897707"/>
      </p:ext>
    </p:extLst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90CAC-4246-4F05-91C2-79B2C0B69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691118"/>
      </p:ext>
    </p:extLst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8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0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2008  Nokia 	 V1-Filename.ppt / YYYY-MM-DD / Initials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DA675F-DD6D-4C98-BB66-ED30287E4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64487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144.xml"/><Relationship Id="rId21" Type="http://schemas.openxmlformats.org/officeDocument/2006/relationships/image" Target="../media/image1.png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43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42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theme" Target="../theme/theme14.xml"/><Relationship Id="rId15" Type="http://schemas.openxmlformats.org/officeDocument/2006/relationships/tags" Target="../tags/tag10.xm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145.xml"/><Relationship Id="rId9" Type="http://schemas.openxmlformats.org/officeDocument/2006/relationships/tags" Target="../tags/tag4.xml"/><Relationship Id="rId14" Type="http://schemas.openxmlformats.org/officeDocument/2006/relationships/tags" Target="../tags/tag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66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944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36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253"/>
            <a:ext cx="8804031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noProof="1"/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7529156" y="6301789"/>
            <a:ext cx="1355481" cy="366713"/>
            <a:chOff x="5138" y="3969"/>
            <a:chExt cx="925" cy="231"/>
          </a:xfrm>
        </p:grpSpPr>
        <p:pic>
          <p:nvPicPr>
            <p:cNvPr id="1032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defRPr sz="800" smtClean="0"/>
            </a:lvl1pPr>
          </a:lstStyle>
          <a:p>
            <a:pPr eaLnBrk="0" hangingPunct="0">
              <a:defRPr/>
            </a:pPr>
            <a:fld id="{EF47019C-2744-4B74-800D-CA5BBA7E4929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3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25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928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3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39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903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3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25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875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4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1. 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9985" y="25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49593" y="2287590"/>
            <a:ext cx="7243397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2nd Level Bullet (size: 16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16 pt)</a:t>
            </a:r>
          </a:p>
          <a:p>
            <a:pPr lvl="4"/>
            <a:r>
              <a:rPr lang="en-US" smtClean="0"/>
              <a:t>5th Level Bullet (size: 16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7529148" y="6300832"/>
            <a:ext cx="1355481" cy="366711"/>
            <a:chOff x="5138" y="3969"/>
            <a:chExt cx="925" cy="231"/>
          </a:xfrm>
        </p:grpSpPr>
        <p:pic>
          <p:nvPicPr>
            <p:cNvPr id="1079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0" name="Rectangle 9"/>
            <p:cNvSpPr>
              <a:spLocks noChangeArrowheads="1"/>
            </p:cNvSpPr>
            <p:nvPr userDrawn="1"/>
          </p:nvSpPr>
          <p:spPr bwMode="gray">
            <a:xfrm>
              <a:off x="5138" y="3969"/>
              <a:ext cx="1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</a:pPr>
              <a:endParaRPr lang="en-US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</p:grpSp>
      <p:sp>
        <p:nvSpPr>
          <p:cNvPr id="8268" name="McK 2. Unit of measure" hidden="1"/>
          <p:cNvSpPr txBox="1">
            <a:spLocks noChangeArrowheads="1"/>
          </p:cNvSpPr>
          <p:nvPr/>
        </p:nvSpPr>
        <p:spPr bwMode="gray">
          <a:xfrm>
            <a:off x="170005" y="1155701"/>
            <a:ext cx="337478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 eaLnBrk="0" hangingPunct="0">
              <a:defRPr b="1">
                <a:solidFill>
                  <a:schemeClr val="tx1"/>
                </a:solidFill>
                <a:latin typeface="Nokia Sans Wide" pitchFamily="34" charset="0"/>
              </a:defRPr>
            </a:lvl1pPr>
            <a:lvl2pPr marL="447675" algn="l" defTabSz="895350" eaLnBrk="0" hangingPunct="0">
              <a:defRPr b="1">
                <a:solidFill>
                  <a:schemeClr val="tx1"/>
                </a:solidFill>
                <a:latin typeface="Nokia Sans Wide" pitchFamily="34" charset="0"/>
              </a:defRPr>
            </a:lvl2pPr>
            <a:lvl3pPr marL="895350" algn="l" defTabSz="895350" eaLnBrk="0" hangingPunct="0">
              <a:defRPr b="1">
                <a:solidFill>
                  <a:schemeClr val="tx1"/>
                </a:solidFill>
                <a:latin typeface="Nokia Sans Wide" pitchFamily="34" charset="0"/>
              </a:defRPr>
            </a:lvl3pPr>
            <a:lvl4pPr marL="1344613" algn="l" defTabSz="895350" eaLnBrk="0" hangingPunct="0">
              <a:defRPr b="1">
                <a:solidFill>
                  <a:schemeClr val="tx1"/>
                </a:solidFill>
                <a:latin typeface="Nokia Sans Wide" pitchFamily="34" charset="0"/>
              </a:defRPr>
            </a:lvl4pPr>
            <a:lvl5pPr marL="1792288" algn="l" defTabSz="895350" eaLnBrk="0" hangingPunct="0">
              <a:defRPr b="1">
                <a:solidFill>
                  <a:schemeClr val="tx1"/>
                </a:solidFill>
                <a:latin typeface="Nokia Sans Wide" pitchFamily="34" charset="0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Nokia Sans Wide" pitchFamily="34" charset="0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Nokia Sans Wide" pitchFamily="34" charset="0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Nokia Sans Wide" pitchFamily="34" charset="0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Nokia Sans Wide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030" name="McK Slide Elements"/>
          <p:cNvGrpSpPr>
            <a:grpSpLocks/>
          </p:cNvGrpSpPr>
          <p:nvPr/>
        </p:nvGrpSpPr>
        <p:grpSpPr bwMode="auto">
          <a:xfrm>
            <a:off x="169986" y="6126158"/>
            <a:ext cx="7457343" cy="352426"/>
            <a:chOff x="116" y="3859"/>
            <a:chExt cx="5089" cy="222"/>
          </a:xfrm>
        </p:grpSpPr>
        <p:sp>
          <p:nvSpPr>
            <p:cNvPr id="8270" name="McK 3. Footnote" hidden="1"/>
            <p:cNvSpPr txBox="1">
              <a:spLocks noChangeArrowheads="1"/>
            </p:cNvSpPr>
            <p:nvPr userDrawn="1"/>
          </p:nvSpPr>
          <p:spPr bwMode="gray">
            <a:xfrm>
              <a:off x="116" y="3859"/>
              <a:ext cx="5089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 eaLnBrk="0" hangingPunct="0">
                <a:defRPr b="1">
                  <a:solidFill>
                    <a:schemeClr val="tx1"/>
                  </a:solidFill>
                  <a:latin typeface="Nokia Sans Wide" pitchFamily="34" charset="0"/>
                </a:defRPr>
              </a:lvl1pPr>
              <a:lvl2pPr marL="1031875" algn="l" defTabSz="895350" eaLnBrk="0" hangingPunct="0">
                <a:defRPr b="1">
                  <a:solidFill>
                    <a:schemeClr val="tx1"/>
                  </a:solidFill>
                  <a:latin typeface="Nokia Sans Wide" pitchFamily="34" charset="0"/>
                </a:defRPr>
              </a:lvl2pPr>
              <a:lvl3pPr marL="1217613" algn="l" defTabSz="895350" eaLnBrk="0" hangingPunct="0">
                <a:defRPr b="1">
                  <a:solidFill>
                    <a:schemeClr val="tx1"/>
                  </a:solidFill>
                  <a:latin typeface="Nokia Sans Wide" pitchFamily="34" charset="0"/>
                </a:defRPr>
              </a:lvl3pPr>
              <a:lvl4pPr marL="1404938" algn="l" defTabSz="895350" eaLnBrk="0" hangingPunct="0">
                <a:defRPr b="1">
                  <a:solidFill>
                    <a:schemeClr val="tx1"/>
                  </a:solidFill>
                  <a:latin typeface="Nokia Sans Wide" pitchFamily="34" charset="0"/>
                </a:defRPr>
              </a:lvl4pPr>
              <a:lvl5pPr marL="1792288" algn="l" defTabSz="895350" eaLnBrk="0" hangingPunct="0">
                <a:defRPr b="1">
                  <a:solidFill>
                    <a:schemeClr val="tx1"/>
                  </a:solidFill>
                  <a:latin typeface="Nokia Sans Wide" pitchFamily="34" charset="0"/>
                </a:defRPr>
              </a:lvl5pPr>
              <a:lvl6pPr marL="22494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Nokia Sans Wide" pitchFamily="34" charset="0"/>
                </a:defRPr>
              </a:lvl6pPr>
              <a:lvl7pPr marL="27066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Nokia Sans Wide" pitchFamily="34" charset="0"/>
                </a:defRPr>
              </a:lvl7pPr>
              <a:lvl8pPr marL="31638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Nokia Sans Wide" pitchFamily="34" charset="0"/>
                </a:defRPr>
              </a:lvl8pPr>
              <a:lvl9pPr marL="36210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Nokia Sans Wide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0" smtClean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78" name="McK 4. Source" hidden="1"/>
            <p:cNvSpPr>
              <a:spLocks noChangeArrowheads="1"/>
            </p:cNvSpPr>
            <p:nvPr userDrawn="1"/>
          </p:nvSpPr>
          <p:spPr bwMode="gray">
            <a:xfrm>
              <a:off x="116" y="3984"/>
              <a:ext cx="5089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526" indent="-609526" defTabSz="895243">
                <a:tabLst>
                  <a:tab pos="612702" algn="l"/>
                </a:tabLst>
              </a:pPr>
              <a:r>
                <a:rPr lang="en-US" sz="1000">
                  <a:solidFill>
                    <a:srgbClr val="000000"/>
                  </a:solidFill>
                  <a:latin typeface="Nokia Sans Wide"/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1" name="ACET" hidden="1"/>
          <p:cNvGrpSpPr>
            <a:grpSpLocks/>
          </p:cNvGrpSpPr>
          <p:nvPr/>
        </p:nvGrpSpPr>
        <p:grpSpPr bwMode="auto">
          <a:xfrm>
            <a:off x="949596" y="1689103"/>
            <a:ext cx="3936023" cy="511174"/>
            <a:chOff x="915" y="708"/>
            <a:chExt cx="2686" cy="322"/>
          </a:xfrm>
        </p:grpSpPr>
        <p:cxnSp>
          <p:nvCxnSpPr>
            <p:cNvPr id="1075" name="AutoShape 81" hidden="1"/>
            <p:cNvCxnSpPr>
              <a:cxnSpLocks noChangeShapeType="1"/>
              <a:stCxn id="1076" idx="4"/>
              <a:endCxn id="1076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6" name="AutoShape 82" hidden="1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Nokia Sans Wide"/>
                  <a:cs typeface="Arial" charset="0"/>
                </a:rPr>
                <a:t>Title</a:t>
              </a:r>
            </a:p>
            <a:p>
              <a:r>
                <a:rPr lang="en-US" sz="1600">
                  <a:solidFill>
                    <a:srgbClr val="808080"/>
                  </a:solidFill>
                  <a:latin typeface="Nokia Sans Wide"/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2" name="LegendBoxes" hidden="1"/>
          <p:cNvGrpSpPr>
            <a:grpSpLocks/>
          </p:cNvGrpSpPr>
          <p:nvPr/>
        </p:nvGrpSpPr>
        <p:grpSpPr bwMode="auto">
          <a:xfrm>
            <a:off x="8195850" y="1154119"/>
            <a:ext cx="842594" cy="977900"/>
            <a:chOff x="3394" y="518"/>
            <a:chExt cx="575" cy="616"/>
          </a:xfrm>
        </p:grpSpPr>
        <p:sp>
          <p:nvSpPr>
            <p:cNvPr id="1067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68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69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70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71" name="Legend1" hidden="1"/>
            <p:cNvSpPr>
              <a:spLocks noChangeArrowheads="1"/>
            </p:cNvSpPr>
            <p:nvPr userDrawn="1"/>
          </p:nvSpPr>
          <p:spPr bwMode="gray">
            <a:xfrm>
              <a:off x="3554" y="518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Legend1</a:t>
              </a:r>
            </a:p>
          </p:txBody>
        </p:sp>
        <p:sp>
          <p:nvSpPr>
            <p:cNvPr id="1072" name="Legend2" hidden="1"/>
            <p:cNvSpPr>
              <a:spLocks noChangeArrowheads="1"/>
            </p:cNvSpPr>
            <p:nvPr userDrawn="1"/>
          </p:nvSpPr>
          <p:spPr bwMode="gray">
            <a:xfrm>
              <a:off x="3554" y="683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Legend2</a:t>
              </a:r>
            </a:p>
          </p:txBody>
        </p:sp>
        <p:sp>
          <p:nvSpPr>
            <p:cNvPr id="1073" name="Legend3" hidden="1"/>
            <p:cNvSpPr>
              <a:spLocks noChangeArrowheads="1"/>
            </p:cNvSpPr>
            <p:nvPr userDrawn="1"/>
          </p:nvSpPr>
          <p:spPr bwMode="gray">
            <a:xfrm>
              <a:off x="3554" y="848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Legend3</a:t>
              </a:r>
            </a:p>
          </p:txBody>
        </p:sp>
        <p:sp>
          <p:nvSpPr>
            <p:cNvPr id="1074" name="Legend4" hidden="1"/>
            <p:cNvSpPr>
              <a:spLocks noChangeArrowheads="1"/>
            </p:cNvSpPr>
            <p:nvPr userDrawn="1"/>
          </p:nvSpPr>
          <p:spPr bwMode="gray">
            <a:xfrm>
              <a:off x="3554" y="1018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Legend4</a:t>
              </a:r>
            </a:p>
          </p:txBody>
        </p:sp>
      </p:grpSp>
      <p:grpSp>
        <p:nvGrpSpPr>
          <p:cNvPr id="1033" name="LegendLines" hidden="1"/>
          <p:cNvGrpSpPr>
            <a:grpSpLocks/>
          </p:cNvGrpSpPr>
          <p:nvPr/>
        </p:nvGrpSpPr>
        <p:grpSpPr bwMode="auto">
          <a:xfrm>
            <a:off x="7902823" y="1154160"/>
            <a:ext cx="1135670" cy="708025"/>
            <a:chOff x="2411" y="2749"/>
            <a:chExt cx="775" cy="446"/>
          </a:xfrm>
        </p:grpSpPr>
        <p:sp>
          <p:nvSpPr>
            <p:cNvPr id="1061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62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63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200" b="1">
                <a:solidFill>
                  <a:srgbClr val="000000"/>
                </a:solidFill>
                <a:latin typeface="Nokia Sans Wide"/>
                <a:cs typeface="Arial" charset="0"/>
              </a:endParaRPr>
            </a:p>
          </p:txBody>
        </p:sp>
        <p:sp>
          <p:nvSpPr>
            <p:cNvPr id="1064" name="Legend1" hidden="1"/>
            <p:cNvSpPr>
              <a:spLocks noChangeArrowheads="1"/>
            </p:cNvSpPr>
            <p:nvPr userDrawn="1"/>
          </p:nvSpPr>
          <p:spPr bwMode="gray">
            <a:xfrm>
              <a:off x="2771" y="2749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Legend1</a:t>
              </a:r>
            </a:p>
          </p:txBody>
        </p:sp>
        <p:sp>
          <p:nvSpPr>
            <p:cNvPr id="1065" name="Legend2" hidden="1"/>
            <p:cNvSpPr>
              <a:spLocks noChangeArrowheads="1"/>
            </p:cNvSpPr>
            <p:nvPr userDrawn="1"/>
          </p:nvSpPr>
          <p:spPr bwMode="gray">
            <a:xfrm>
              <a:off x="2771" y="2914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Legend2</a:t>
              </a:r>
            </a:p>
          </p:txBody>
        </p:sp>
        <p:sp>
          <p:nvSpPr>
            <p:cNvPr id="1066" name="Legend3" hidden="1"/>
            <p:cNvSpPr>
              <a:spLocks noChangeArrowheads="1"/>
            </p:cNvSpPr>
            <p:nvPr userDrawn="1"/>
          </p:nvSpPr>
          <p:spPr bwMode="gray">
            <a:xfrm>
              <a:off x="2771" y="3079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Legend3</a:t>
              </a:r>
            </a:p>
          </p:txBody>
        </p:sp>
      </p:grpSp>
      <p:grpSp>
        <p:nvGrpSpPr>
          <p:cNvPr id="1034" name="LegendMoons" hidden="1"/>
          <p:cNvGrpSpPr>
            <a:grpSpLocks/>
          </p:cNvGrpSpPr>
          <p:nvPr/>
        </p:nvGrpSpPr>
        <p:grpSpPr bwMode="auto">
          <a:xfrm>
            <a:off x="8122628" y="1155708"/>
            <a:ext cx="915865" cy="1306513"/>
            <a:chOff x="1104" y="2704"/>
            <a:chExt cx="625" cy="823"/>
          </a:xfrm>
        </p:grpSpPr>
        <p:grpSp>
          <p:nvGrpSpPr>
            <p:cNvPr id="1041" name="MoonLegend1" hidden="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104" y="2704"/>
              <a:ext cx="132" cy="132"/>
              <a:chOff x="4533" y="183"/>
              <a:chExt cx="144" cy="144"/>
            </a:xfrm>
          </p:grpSpPr>
          <p:sp>
            <p:nvSpPr>
              <p:cNvPr id="1059" name="Oval 102" hidden="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  <p:sp>
            <p:nvSpPr>
              <p:cNvPr id="1060" name="Arc 103" hidden="1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</p:grpSp>
        <p:grpSp>
          <p:nvGrpSpPr>
            <p:cNvPr id="1042" name="MoonLegend2" hidden="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1104" y="2876"/>
              <a:ext cx="132" cy="132"/>
              <a:chOff x="1694" y="2044"/>
              <a:chExt cx="160" cy="160"/>
            </a:xfrm>
          </p:grpSpPr>
          <p:sp>
            <p:nvSpPr>
              <p:cNvPr id="1057" name="Oval 105" hidden="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  <p:sp>
            <p:nvSpPr>
              <p:cNvPr id="1058" name="Arc 106" hidden="1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</p:grpSp>
        <p:grpSp>
          <p:nvGrpSpPr>
            <p:cNvPr id="1043" name="MoonLegend3" hidden="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1104" y="3049"/>
              <a:ext cx="132" cy="132"/>
              <a:chOff x="4495" y="897"/>
              <a:chExt cx="160" cy="160"/>
            </a:xfrm>
          </p:grpSpPr>
          <p:sp>
            <p:nvSpPr>
              <p:cNvPr id="1055" name="Oval 108" hidden="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  <p:sp>
            <p:nvSpPr>
              <p:cNvPr id="1056" name="Arc 109" hidden="1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</p:grpSp>
        <p:grpSp>
          <p:nvGrpSpPr>
            <p:cNvPr id="1044" name="MoonLegend4" hidden="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104" y="3222"/>
              <a:ext cx="132" cy="132"/>
              <a:chOff x="4495" y="1198"/>
              <a:chExt cx="160" cy="160"/>
            </a:xfrm>
          </p:grpSpPr>
          <p:sp>
            <p:nvSpPr>
              <p:cNvPr id="1053" name="Oval 111" hidden="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  <p:sp>
            <p:nvSpPr>
              <p:cNvPr id="1054" name="Arc 112" hidden="1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</p:grpSp>
        <p:grpSp>
          <p:nvGrpSpPr>
            <p:cNvPr id="1045" name="MoonLegend5" hidden="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104" y="3395"/>
              <a:ext cx="132" cy="132"/>
              <a:chOff x="4495" y="1440"/>
              <a:chExt cx="160" cy="160"/>
            </a:xfrm>
          </p:grpSpPr>
          <p:sp>
            <p:nvSpPr>
              <p:cNvPr id="1051" name="Oval 114" hidden="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  <p:sp>
            <p:nvSpPr>
              <p:cNvPr id="1052" name="Oval 115" hidden="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200" b="1">
                  <a:solidFill>
                    <a:srgbClr val="000000"/>
                  </a:solidFill>
                  <a:latin typeface="Nokia Sans Wide"/>
                  <a:cs typeface="Arial" charset="0"/>
                </a:endParaRPr>
              </a:p>
            </p:txBody>
          </p:sp>
        </p:grpSp>
        <p:sp>
          <p:nvSpPr>
            <p:cNvPr id="1046" name="Legend1" hidden="1"/>
            <p:cNvSpPr>
              <a:spLocks noChangeArrowheads="1"/>
            </p:cNvSpPr>
            <p:nvPr userDrawn="1"/>
          </p:nvSpPr>
          <p:spPr bwMode="gray">
            <a:xfrm>
              <a:off x="1314" y="2711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Legend1</a:t>
              </a:r>
            </a:p>
          </p:txBody>
        </p:sp>
        <p:sp>
          <p:nvSpPr>
            <p:cNvPr id="1047" name="Legend2" hidden="1"/>
            <p:cNvSpPr>
              <a:spLocks noChangeArrowheads="1"/>
            </p:cNvSpPr>
            <p:nvPr userDrawn="1"/>
          </p:nvSpPr>
          <p:spPr bwMode="gray">
            <a:xfrm>
              <a:off x="1314" y="2884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Legend2</a:t>
              </a:r>
            </a:p>
          </p:txBody>
        </p:sp>
        <p:sp>
          <p:nvSpPr>
            <p:cNvPr id="1048" name="Legend3" hidden="1"/>
            <p:cNvSpPr>
              <a:spLocks noChangeArrowheads="1"/>
            </p:cNvSpPr>
            <p:nvPr userDrawn="1"/>
          </p:nvSpPr>
          <p:spPr bwMode="gray">
            <a:xfrm>
              <a:off x="1314" y="3057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Legend3</a:t>
              </a:r>
            </a:p>
          </p:txBody>
        </p:sp>
        <p:sp>
          <p:nvSpPr>
            <p:cNvPr id="1049" name="Legend4" hidden="1"/>
            <p:cNvSpPr>
              <a:spLocks noChangeArrowheads="1"/>
            </p:cNvSpPr>
            <p:nvPr userDrawn="1"/>
          </p:nvSpPr>
          <p:spPr bwMode="gray">
            <a:xfrm>
              <a:off x="1314" y="3230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Legend4</a:t>
              </a:r>
            </a:p>
          </p:txBody>
        </p:sp>
        <p:sp>
          <p:nvSpPr>
            <p:cNvPr id="1050" name="Legend5" hidden="1"/>
            <p:cNvSpPr>
              <a:spLocks noChangeArrowheads="1"/>
            </p:cNvSpPr>
            <p:nvPr userDrawn="1"/>
          </p:nvSpPr>
          <p:spPr bwMode="gray">
            <a:xfrm>
              <a:off x="1314" y="3403"/>
              <a:ext cx="41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Nokia Sans Wide"/>
                  <a:cs typeface="Arial" charset="0"/>
                </a:rPr>
                <a:t>Legend5</a:t>
              </a:r>
            </a:p>
          </p:txBody>
        </p:sp>
      </p:grpSp>
      <p:grpSp>
        <p:nvGrpSpPr>
          <p:cNvPr id="1035" name="Sticker" hidden="1"/>
          <p:cNvGrpSpPr>
            <a:grpSpLocks/>
          </p:cNvGrpSpPr>
          <p:nvPr/>
        </p:nvGrpSpPr>
        <p:grpSpPr bwMode="auto">
          <a:xfrm>
            <a:off x="8020034" y="1155748"/>
            <a:ext cx="953963" cy="212725"/>
            <a:chOff x="4855" y="376"/>
            <a:chExt cx="651" cy="134"/>
          </a:xfrm>
        </p:grpSpPr>
        <p:cxnSp>
          <p:nvCxnSpPr>
            <p:cNvPr id="1038" name="AutoShape 122" hidden="1"/>
            <p:cNvCxnSpPr>
              <a:cxnSpLocks noChangeShapeType="1"/>
              <a:stCxn id="1039" idx="4"/>
              <a:endCxn id="1039" idx="6"/>
            </p:cNvCxnSpPr>
            <p:nvPr userDrawn="1"/>
          </p:nvCxnSpPr>
          <p:spPr bwMode="gray">
            <a:xfrm>
              <a:off x="4855" y="510"/>
              <a:ext cx="65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39" name="AutoShape 123" hidden="1"/>
            <p:cNvSpPr>
              <a:spLocks noChangeArrowheads="1"/>
            </p:cNvSpPr>
            <p:nvPr userDrawn="1"/>
          </p:nvSpPr>
          <p:spPr bwMode="gray">
            <a:xfrm>
              <a:off x="4855" y="376"/>
              <a:ext cx="651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43">
                <a:buClr>
                  <a:srgbClr val="0033CC"/>
                </a:buClr>
              </a:pPr>
              <a:r>
                <a:rPr lang="en-US" sz="1200">
                  <a:solidFill>
                    <a:srgbClr val="808080"/>
                  </a:solidFill>
                  <a:latin typeface="Nokia Sans Wide"/>
                  <a:cs typeface="Arial" charset="0"/>
                </a:rPr>
                <a:t>ILLUSTRATIVE</a:t>
              </a:r>
            </a:p>
          </p:txBody>
        </p:sp>
        <p:cxnSp>
          <p:nvCxnSpPr>
            <p:cNvPr id="1040" name="AutoShape 124" hidden="1"/>
            <p:cNvCxnSpPr>
              <a:cxnSpLocks noChangeShapeType="1"/>
              <a:stCxn id="1039" idx="2"/>
              <a:endCxn id="1039" idx="4"/>
            </p:cNvCxnSpPr>
            <p:nvPr userDrawn="1"/>
          </p:nvCxnSpPr>
          <p:spPr bwMode="gray">
            <a:xfrm>
              <a:off x="4855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09572" name="doc id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3312" y="6489701"/>
            <a:ext cx="4488473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>
                <a:solidFill>
                  <a:srgbClr val="FF0000"/>
                </a:solidFill>
                <a:cs typeface="Arial" pitchFamily="34" charset="0"/>
              </a:defRPr>
            </a:lvl1pPr>
          </a:lstStyle>
          <a:p>
            <a:pPr>
              <a:buClr>
                <a:srgbClr val="040477"/>
              </a:buClr>
              <a:defRPr/>
            </a:pPr>
            <a:r>
              <a:rPr lang="en-US" sz="1200" b="1">
                <a:latin typeface="Nokia Sans Wide"/>
              </a:rPr>
              <a:t>SECRET for scenario planning purposes only, subject to change</a:t>
            </a:r>
          </a:p>
        </p:txBody>
      </p:sp>
      <p:sp>
        <p:nvSpPr>
          <p:cNvPr id="109580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spcAft>
                <a:spcPct val="0"/>
              </a:spcAft>
              <a:buClrTx/>
              <a:defRPr sz="8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EF40600-921E-4BC3-920D-84AF118C9767}" type="slidenum">
              <a:rPr lang="en-US">
                <a:latin typeface="Nokia Sans Wide"/>
              </a:rPr>
              <a:pPr>
                <a:defRPr/>
              </a:pPr>
              <a:t>‹#›</a:t>
            </a:fld>
            <a:endParaRPr lang="en-US" dirty="0">
              <a:latin typeface="Nokia Sans Wide"/>
            </a:endParaRPr>
          </a:p>
        </p:txBody>
      </p:sp>
      <p:sp>
        <p:nvSpPr>
          <p:cNvPr id="2" name="fc" descr="Company Confidential"/>
          <p:cNvSpPr txBox="1"/>
          <p:nvPr/>
        </p:nvSpPr>
        <p:spPr bwMode="auto">
          <a:xfrm>
            <a:off x="0" y="6642100"/>
            <a:ext cx="9144000" cy="24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0477" tIns="44445" rIns="90477" bIns="44445" rtlCol="0">
            <a:spAutoFit/>
          </a:bodyPr>
          <a:lstStyle/>
          <a:p>
            <a:pPr algn="ctr" defTabSz="761908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 dirty="0" smtClean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1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342859" indent="-342859" algn="l" defTabSz="761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8414" indent="-196826" algn="l" defTabSz="761908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25000"/>
        <a:buFont typeface="Nokia Sans Wide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5558" indent="-255558" algn="l" defTabSz="761908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20000"/>
        <a:buFont typeface="Nokia Sans Wide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30162" indent="-173017" algn="l" defTabSz="761908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20000"/>
        <a:buFont typeface="Nokia Sans Wide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98417" indent="-166668" algn="l" defTabSz="761908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9000"/>
        <a:buFont typeface="Nokia Sans Wide" pitchFamily="34" charset="0"/>
        <a:buChar char="-"/>
        <a:defRPr sz="1600">
          <a:solidFill>
            <a:schemeClr val="tx1"/>
          </a:solidFill>
          <a:latin typeface="+mn-lt"/>
        </a:defRPr>
      </a:lvl5pPr>
      <a:lvl6pPr marL="265080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971" y="287890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971" y="1600206"/>
            <a:ext cx="8407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Company Confidential    © 2011 Nokia   HRLT Day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449209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FF4ECC-2EB9-4399-B072-B53D46A7B74E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/>
          </a:p>
        </p:txBody>
      </p:sp>
      <p:sp>
        <p:nvSpPr>
          <p:cNvPr id="4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45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hf hdr="0" dt="0"/>
  <p:txStyles>
    <p:titleStyle>
      <a:lvl1pPr algn="l" defTabSz="914290" rtl="0" eaLnBrk="1" latinLnBrk="0" hangingPunct="1">
        <a:spcBef>
          <a:spcPct val="0"/>
        </a:spcBef>
        <a:buNone/>
        <a:defRPr sz="4800" b="0" kern="1200">
          <a:solidFill>
            <a:srgbClr val="124191"/>
          </a:solidFill>
          <a:latin typeface="Nokia Pure Headline" pitchFamily="34" charset="0"/>
          <a:ea typeface="+mj-ea"/>
          <a:cs typeface="+mj-cs"/>
        </a:defRPr>
      </a:lvl1pPr>
    </p:titleStyle>
    <p:bodyStyle>
      <a:lvl1pPr marL="180953" indent="-180953" algn="l" defTabSz="91429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1pPr>
      <a:lvl2pPr marL="626988" indent="-182541" algn="l" defTabSz="914290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2pPr>
      <a:lvl3pPr marL="1079370" indent="-165080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3pPr>
      <a:lvl4pPr marL="1523817" indent="-152382" algn="l" defTabSz="91429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4pPr>
      <a:lvl5pPr marL="1976200" indent="-147620" algn="l" defTabSz="914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646464"/>
          </a:solidFill>
          <a:latin typeface="Nokia Pure Text" pitchFamily="34" charset="0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646464"/>
          </a:solidFill>
          <a:latin typeface="Nokia Pure Text" pitchFamily="34" charset="0"/>
          <a:ea typeface="+mn-ea"/>
          <a:cs typeface="+mn-cs"/>
        </a:defRPr>
      </a:lvl8pPr>
      <a:lvl9pPr marL="388573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646464"/>
          </a:solidFill>
          <a:latin typeface="Nokia Pure Text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96"/>
            <a:ext cx="2895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2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415" y="67762"/>
            <a:ext cx="8785225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415" y="1123951"/>
            <a:ext cx="87852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3517" y="6447367"/>
            <a:ext cx="3444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defRPr sz="800">
                <a:solidFill>
                  <a:schemeClr val="bg1"/>
                </a:solidFill>
                <a:ea typeface="ＭＳ Ｐゴシック" pitchFamily="-112" charset="-128"/>
              </a:defRPr>
            </a:lvl1pPr>
          </a:lstStyle>
          <a:p>
            <a:pPr eaLnBrk="0" hangingPunct="0">
              <a:defRPr/>
            </a:pPr>
            <a:fld id="{9429EAD0-1ED7-4A75-82FF-2E9DF2FA115A}" type="slidenum">
              <a:rPr lang="en-US" smtClean="0">
                <a:solidFill>
                  <a:srgbClr val="FFFFFF"/>
                </a:solidFill>
                <a:latin typeface="Nokia Sans Wide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Nokia Sans Wide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50" y="6447416"/>
            <a:ext cx="3910013" cy="256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noProof="1">
                <a:solidFill>
                  <a:schemeClr val="bg1"/>
                </a:solidFill>
                <a:ea typeface="ＭＳ Ｐゴシック" pitchFamily="-112" charset="-128"/>
                <a:cs typeface="Nokia Standard Multiscript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FFFFFF"/>
                </a:solidFill>
                <a:latin typeface="Nokia Sans Wide"/>
              </a:rPr>
              <a:t>Company Confidential. ©2011 Nokia</a:t>
            </a:r>
            <a:endParaRPr lang="en-US" dirty="0">
              <a:solidFill>
                <a:srgbClr val="FFFFFF"/>
              </a:solidFill>
              <a:latin typeface="Nokia Sans Wide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41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9pPr>
    </p:titleStyle>
    <p:bodyStyle>
      <a:lvl1pPr marL="192088" indent="-192088" algn="l" defTabSz="762000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666750" indent="-195263" algn="l" defTabSz="762000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>
          <a:solidFill>
            <a:schemeClr val="bg1"/>
          </a:solidFill>
          <a:latin typeface="+mn-lt"/>
          <a:ea typeface="MS PGothic" pitchFamily="34" charset="-128"/>
        </a:defRPr>
      </a:lvl2pPr>
      <a:lvl3pPr marL="1147763" indent="-195263" algn="l" defTabSz="762000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712913" indent="-185738" algn="l" defTabSz="762000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 sz="1400">
          <a:solidFill>
            <a:schemeClr val="bg1"/>
          </a:solidFill>
          <a:latin typeface="+mn-lt"/>
          <a:ea typeface="MS PGothic" pitchFamily="34" charset="-128"/>
        </a:defRPr>
      </a:lvl4pPr>
      <a:lvl5pPr marL="21939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>
          <a:solidFill>
            <a:schemeClr val="bg1"/>
          </a:solidFill>
          <a:latin typeface="+mn-lt"/>
          <a:ea typeface="MS PGothic" pitchFamily="34" charset="-128"/>
        </a:defRPr>
      </a:lvl5pPr>
      <a:lvl6pPr marL="26511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31083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35655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40227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2"/>
            <a:ext cx="8804031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79" y="1128713"/>
            <a:ext cx="8805497" cy="4972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8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noProof="1"/>
            </a:lvl1pPr>
          </a:lstStyle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Nokia Sans Wide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00"/>
            <a:ext cx="28106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Nokia Sans Wide"/>
              </a:rPr>
              <a:t>Company Confidential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29148" y="6301133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 dirty="0">
                <a:solidFill>
                  <a:srgbClr val="000000"/>
                </a:solidFill>
                <a:latin typeface="Nokia Sans Wide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 eaLnBrk="0" hangingPunct="0">
              <a:defRPr/>
            </a:pPr>
            <a:fld id="{84C8D5A5-6B64-41B9-8F31-379048994316}" type="slidenum">
              <a:rPr lang="en-US">
                <a:solidFill>
                  <a:srgbClr val="000000"/>
                </a:solidFill>
                <a:latin typeface="Nokia Sans Wide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Nokia Sans Wide"/>
            </a:endParaRPr>
          </a:p>
        </p:txBody>
      </p:sp>
      <p:sp>
        <p:nvSpPr>
          <p:cNvPr id="3" name="fc" descr="Company Confidential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9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88" indent="-192088" algn="l" defTabSz="762000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763" indent="-195263" algn="l" defTabSz="762000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913" indent="-185738" algn="l" defTabSz="762000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9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11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83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5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725" indent="-188913" algn="l" defTabSz="762000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6DE42A-F26F-414E-B97D-9043C94FA7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04F9FA-F7EE-45D4-9B3B-5740A8432C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c" descr="Company Confidential"/>
          <p:cNvSpPr txBox="1"/>
          <p:nvPr userDrawn="1"/>
        </p:nvSpPr>
        <p:spPr>
          <a:xfrm>
            <a:off x="0" y="6642100"/>
            <a:ext cx="9144000" cy="246215"/>
          </a:xfrm>
          <a:prstGeom prst="rect">
            <a:avLst/>
          </a:prstGeom>
          <a:noFill/>
        </p:spPr>
        <p:txBody>
          <a:bodyPr vert="horz" lIns="91435" tIns="45717" rIns="91435" bIns="45717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19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9143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0" indent="-342880" algn="l" defTabSz="9143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6" indent="-285733" algn="l" defTabSz="9143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2" indent="-228586" algn="l" defTabSz="9143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4" indent="-228586" algn="l" defTabSz="9143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6" indent="-228586" algn="l" defTabSz="9143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9" indent="-228586" algn="l" defTabSz="914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2" indent="-228586" algn="l" defTabSz="914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4" indent="-228586" algn="l" defTabSz="914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7" indent="-228586" algn="l" defTabSz="914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66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938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6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56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7256"/>
            <a:ext cx="2895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56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7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971" y="287890"/>
            <a:ext cx="8388000" cy="1282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971" y="1600206"/>
            <a:ext cx="8407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700" y="6449209"/>
            <a:ext cx="669599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Company Confidential    © 2011 Nokia   HRLT Day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449209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12419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FF4ECC-2EB9-4399-B072-B53D46A7B74E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/>
          </a:p>
        </p:txBody>
      </p:sp>
      <p:sp>
        <p:nvSpPr>
          <p:cNvPr id="4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5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hf hdr="0" dt="0"/>
  <p:txStyles>
    <p:titleStyle>
      <a:lvl1pPr algn="l" defTabSz="914290" rtl="0" eaLnBrk="1" latinLnBrk="0" hangingPunct="1">
        <a:spcBef>
          <a:spcPct val="0"/>
        </a:spcBef>
        <a:buNone/>
        <a:defRPr sz="4800" b="0" kern="1200">
          <a:solidFill>
            <a:srgbClr val="124191"/>
          </a:solidFill>
          <a:latin typeface="Nokia Pure Headline" pitchFamily="34" charset="0"/>
          <a:ea typeface="+mj-ea"/>
          <a:cs typeface="+mj-cs"/>
        </a:defRPr>
      </a:lvl1pPr>
    </p:titleStyle>
    <p:bodyStyle>
      <a:lvl1pPr marL="180953" indent="-180953" algn="l" defTabSz="91429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1pPr>
      <a:lvl2pPr marL="626988" indent="-182541" algn="l" defTabSz="914290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2pPr>
      <a:lvl3pPr marL="1079370" indent="-165080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3pPr>
      <a:lvl4pPr marL="1523817" indent="-152382" algn="l" defTabSz="91429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4pPr>
      <a:lvl5pPr marL="1976200" indent="-147620" algn="l" defTabSz="914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646464"/>
          </a:solidFill>
          <a:latin typeface="Nokia Pure Text" pitchFamily="34" charset="0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646464"/>
          </a:solidFill>
          <a:latin typeface="Nokia Pure Text" pitchFamily="34" charset="0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646464"/>
          </a:solidFill>
          <a:latin typeface="Nokia Pure Text" pitchFamily="34" charset="0"/>
          <a:ea typeface="+mn-ea"/>
          <a:cs typeface="+mn-cs"/>
        </a:defRPr>
      </a:lvl8pPr>
      <a:lvl9pPr marL="388573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646464"/>
          </a:solidFill>
          <a:latin typeface="Nokia Pure Text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EEEB3-758B-40FD-A231-0EB5D4499A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4A2C2-4709-4135-8F94-E0AF8897F3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c" descr="Company Confidential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1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66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926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04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50"/>
            <a:ext cx="8804031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noProof="1"/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7529156" y="6300907"/>
            <a:ext cx="1355481" cy="366713"/>
            <a:chOff x="5138" y="3969"/>
            <a:chExt cx="925" cy="231"/>
          </a:xfrm>
        </p:grpSpPr>
        <p:pic>
          <p:nvPicPr>
            <p:cNvPr id="1032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defRPr sz="800" smtClean="0"/>
            </a:lvl1pPr>
          </a:lstStyle>
          <a:p>
            <a:pPr eaLnBrk="0" hangingPunct="0">
              <a:defRPr/>
            </a:pPr>
            <a:fld id="{EF47019C-2744-4B74-800D-CA5BBA7E4929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43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39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899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39"/>
            <a:ext cx="8804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00" noProof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529156" y="6300887"/>
            <a:ext cx="1355481" cy="366713"/>
            <a:chOff x="5138" y="3969"/>
            <a:chExt cx="925" cy="231"/>
          </a:xfrm>
        </p:grpSpPr>
        <p:pic>
          <p:nvPicPr>
            <p:cNvPr id="2056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defRPr sz="800"/>
            </a:lvl1pPr>
          </a:lstStyle>
          <a:p>
            <a:pPr>
              <a:defRPr/>
            </a:pPr>
            <a:fld id="{4647AA11-A057-4090-A2E7-774E3836CBB1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5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985" y="25"/>
            <a:ext cx="8804031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780" y="1128713"/>
            <a:ext cx="8805497" cy="4972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Nokia PowerPoint 2008 Template, A4 </a:t>
            </a:r>
            <a:br>
              <a:rPr lang="en-US" smtClean="0"/>
            </a:br>
            <a:r>
              <a:rPr lang="en-US" smtClean="0"/>
              <a:t>Title font: Nokia Large bold 32 pt</a:t>
            </a:r>
            <a:br>
              <a:rPr lang="en-US" smtClean="0"/>
            </a:br>
            <a:r>
              <a:rPr lang="en-US" smtClean="0"/>
              <a:t>Copy font: Nokia Sans Wide 20 pt (regular, bold or italic)</a:t>
            </a:r>
          </a:p>
          <a:p>
            <a:pPr lvl="0"/>
            <a:r>
              <a:rPr lang="en-US" smtClean="0"/>
              <a:t>1st Level Bullet</a:t>
            </a:r>
          </a:p>
          <a:p>
            <a:pPr lvl="1"/>
            <a:r>
              <a:rPr lang="en-US" smtClean="0"/>
              <a:t>2nd Level Bullet (size: 18 pt)</a:t>
            </a:r>
          </a:p>
          <a:p>
            <a:pPr lvl="2"/>
            <a:r>
              <a:rPr lang="en-US" smtClean="0"/>
              <a:t>3rd Level Bullet (size: 16 pt)</a:t>
            </a:r>
          </a:p>
          <a:p>
            <a:pPr lvl="3"/>
            <a:r>
              <a:rPr lang="en-US" smtClean="0"/>
              <a:t>4th Level Bullet (size: 14 pt)</a:t>
            </a:r>
          </a:p>
          <a:p>
            <a:pPr lvl="0"/>
            <a:r>
              <a:rPr lang="en-US" smtClean="0"/>
              <a:t>Footer (font: Nokia Sans Wide, 8 pt):</a:t>
            </a:r>
            <a:br>
              <a:rPr lang="en-US" smtClean="0"/>
            </a:br>
            <a:r>
              <a:rPr lang="en-US" smtClean="0"/>
              <a:t>“©2008 Nokia   V1 Filename .ppt / yyyy-mm-dd / Initials” is set via “Insert” menu / “Slide number”– NOT via SLIDE MASTER</a:t>
            </a:r>
          </a:p>
          <a:p>
            <a:pPr lvl="0"/>
            <a:r>
              <a:rPr lang="en-US" smtClean="0"/>
              <a:t>Nokia PowerPoint presentations should always be marked with the appropriate level of confidentiality: Company Confidential (default), Confidential or Secret. More info from Corporate Security web.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5559" y="6524625"/>
            <a:ext cx="3909646" cy="19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noProof="1"/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Nokia Sans Wide" pitchFamily="34" charset="0"/>
              </a:rPr>
              <a:t>© 2008  Nokia 	 V1-Filename.ppt / YYYY-MM-DD / Initials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7830" y="6273846"/>
            <a:ext cx="28106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Nokia Sans Wide" pitchFamily="34" charset="0"/>
              </a:rPr>
              <a:t>Company Confidential</a:t>
            </a: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7529156" y="6300875"/>
            <a:ext cx="1355481" cy="366713"/>
            <a:chOff x="5138" y="3969"/>
            <a:chExt cx="925" cy="231"/>
          </a:xfrm>
        </p:grpSpPr>
        <p:pic>
          <p:nvPicPr>
            <p:cNvPr id="1032" name="Picture 8" descr="Logotype_RGB_33mm300dpi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14" y="4025"/>
              <a:ext cx="7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7" name="Rectangle 9"/>
            <p:cNvSpPr>
              <a:spLocks noChangeArrowheads="1"/>
            </p:cNvSpPr>
            <p:nvPr userDrawn="1"/>
          </p:nvSpPr>
          <p:spPr bwMode="auto">
            <a:xfrm>
              <a:off x="5138" y="3969"/>
              <a:ext cx="125" cy="23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040477"/>
                </a:buClr>
                <a:defRPr/>
              </a:pPr>
              <a:endParaRPr lang="en-US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4123" y="6518275"/>
            <a:ext cx="344366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defRPr sz="800" smtClean="0"/>
            </a:lvl1pPr>
          </a:lstStyle>
          <a:p>
            <a:pPr eaLnBrk="0" hangingPunct="0">
              <a:defRPr/>
            </a:pPr>
            <a:fld id="{EF47019C-2744-4B74-800D-CA5BBA7E4929}" type="slidenum">
              <a:rPr lang="en-US">
                <a:solidFill>
                  <a:srgbClr val="000000"/>
                </a:solidFill>
                <a:latin typeface="Nokia Sans Wide" pitchFamily="34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8pPr>
      <a:lvl9pPr marL="182858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okia Large" pitchFamily="34" charset="0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65080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3107952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565097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402224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414" y="67762"/>
            <a:ext cx="8785225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414" y="1123951"/>
            <a:ext cx="87852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3518" y="6447367"/>
            <a:ext cx="3444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defRPr sz="800">
                <a:solidFill>
                  <a:schemeClr val="bg1"/>
                </a:solidFill>
                <a:ea typeface="ＭＳ Ｐゴシック" pitchFamily="-112" charset="-128"/>
              </a:defRPr>
            </a:lvl1pPr>
          </a:lstStyle>
          <a:p>
            <a:pPr eaLnBrk="0" hangingPunct="0">
              <a:defRPr/>
            </a:pPr>
            <a:fld id="{9429EAD0-1ED7-4A75-82FF-2E9DF2FA115A}" type="slidenum">
              <a:rPr lang="en-US" smtClean="0">
                <a:solidFill>
                  <a:srgbClr val="FFFFFF"/>
                </a:solidFill>
                <a:latin typeface="Nokia Sans Wide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Nokia Sans Wide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37" y="6447412"/>
            <a:ext cx="3910013" cy="256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 sz="800" noProof="1">
                <a:solidFill>
                  <a:schemeClr val="bg1"/>
                </a:solidFill>
                <a:ea typeface="ＭＳ Ｐゴシック" pitchFamily="-112" charset="-128"/>
                <a:cs typeface="Nokia Standard Multiscript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FFFFFF"/>
                </a:solidFill>
                <a:latin typeface="Nokia Sans Wide"/>
              </a:rPr>
              <a:t>Company Confidential. ©2011 Nokia</a:t>
            </a:r>
            <a:endParaRPr lang="en-US" dirty="0">
              <a:solidFill>
                <a:srgbClr val="FFFFFF"/>
              </a:solidFill>
              <a:latin typeface="Nokia Sans Wide"/>
            </a:endParaRPr>
          </a:p>
        </p:txBody>
      </p:sp>
      <p:sp>
        <p:nvSpPr>
          <p:cNvPr id="2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MS PGothic" pitchFamily="34" charset="-128"/>
          <a:cs typeface="ＭＳ Ｐゴシック" pitchFamily="-111" charset="-128"/>
        </a:defRPr>
      </a:lvl5pPr>
      <a:lvl6pPr marL="45714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6pPr>
      <a:lvl7pPr marL="91429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7pPr>
      <a:lvl8pPr marL="137143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8pPr>
      <a:lvl9pPr marL="182858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Nokia Large" pitchFamily="34" charset="0"/>
          <a:ea typeface="ＭＳ Ｐゴシック" pitchFamily="34" charset="-128"/>
        </a:defRPr>
      </a:lvl9pPr>
    </p:titleStyle>
    <p:bodyStyle>
      <a:lvl1pPr marL="192065" indent="-192065" algn="l" defTabSz="761908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666670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>
          <a:solidFill>
            <a:schemeClr val="bg1"/>
          </a:solidFill>
          <a:latin typeface="+mn-lt"/>
          <a:ea typeface="MS PGothic" pitchFamily="34" charset="-128"/>
        </a:defRPr>
      </a:lvl2pPr>
      <a:lvl3pPr marL="1147625" indent="-195239" algn="l" defTabSz="761908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712708" indent="-185716" algn="l" defTabSz="761908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 sz="1400">
          <a:solidFill>
            <a:schemeClr val="bg1"/>
          </a:solidFill>
          <a:latin typeface="+mn-lt"/>
          <a:ea typeface="MS PGothic" pitchFamily="34" charset="-128"/>
        </a:defRPr>
      </a:lvl4pPr>
      <a:lvl5pPr marL="2193663" indent="-188890" algn="l" defTabSz="761908" rtl="0" eaLnBrk="0" fontAlgn="base" hangingPunct="0">
        <a:spcBef>
          <a:spcPct val="15000"/>
        </a:spcBef>
        <a:spcAft>
          <a:spcPct val="15000"/>
        </a:spcAft>
        <a:buClr>
          <a:schemeClr val="tx2">
            <a:lumMod val="20000"/>
            <a:lumOff val="80000"/>
          </a:schemeClr>
        </a:buClr>
        <a:buChar char="•"/>
        <a:defRPr>
          <a:solidFill>
            <a:schemeClr val="bg1"/>
          </a:solidFill>
          <a:latin typeface="+mn-lt"/>
          <a:ea typeface="MS PGothic" pitchFamily="34" charset="-128"/>
        </a:defRPr>
      </a:lvl5pPr>
      <a:lvl6pPr marL="2650807" indent="-188890" algn="l" defTabSz="761908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3107952" indent="-188890" algn="l" defTabSz="761908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3565097" indent="-188890" algn="l" defTabSz="761908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4022243" indent="-188890" algn="l" defTabSz="761908" rtl="0" eaLnBrk="0" fontAlgn="base" hangingPunct="0">
        <a:spcBef>
          <a:spcPct val="15000"/>
        </a:spcBef>
        <a:spcAft>
          <a:spcPct val="15000"/>
        </a:spcAft>
        <a:buClr>
          <a:srgbClr val="0033CC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78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646345-0F8C-41F5-8141-06C9516872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10/14/2011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7278"/>
            <a:ext cx="2895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78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FBD958-3E5E-48AF-B61A-18E3B55ECA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c" descr="Company Confidential"/>
          <p:cNvSpPr txBox="1"/>
          <p:nvPr/>
        </p:nvSpPr>
        <p:spPr>
          <a:xfrm>
            <a:off x="0" y="6642100"/>
            <a:ext cx="9144000" cy="246209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Company Confidential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apbusinesscontacts.com/images/uploads/412technolog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520"/>
            <a:ext cx="9144000" cy="69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0146" y="1455194"/>
            <a:ext cx="13477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Sales :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42.4 Billion US</a:t>
            </a: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$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0" y="-46520"/>
            <a:ext cx="5230348" cy="5232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spcBef>
                <a:spcPct val="15000"/>
              </a:spcBef>
              <a:spcAft>
                <a:spcPct val="15000"/>
              </a:spcAft>
              <a:buClr>
                <a:srgbClr val="040477"/>
              </a:buClr>
            </a:pPr>
            <a:r>
              <a:rPr lang="en-US" sz="2800" b="1" dirty="0" smtClean="0">
                <a:ln w="50800"/>
                <a:solidFill>
                  <a:srgbClr val="002060"/>
                </a:solidFill>
                <a:effectLst/>
                <a:latin typeface="Broadway" pitchFamily="82" charset="0"/>
              </a:rPr>
              <a:t>Nokia overview</a:t>
            </a:r>
            <a:endParaRPr lang="en-US" sz="2800" b="1" dirty="0">
              <a:ln w="50800"/>
              <a:solidFill>
                <a:srgbClr val="002060"/>
              </a:solidFill>
              <a:effectLst/>
              <a:latin typeface="Broadway" pitchFamily="8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" y="-238978"/>
            <a:ext cx="65" cy="9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0315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5163" y="1428271"/>
            <a:ext cx="1650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Operating Profit 2.84 </a:t>
            </a: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Billion  US$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5704" y="2857500"/>
            <a:ext cx="2011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Handset </a:t>
            </a:r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volumes 352.6 </a:t>
            </a: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Million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95536" y="2790780"/>
            <a:ext cx="1238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Handsets sold per day </a:t>
            </a:r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1 </a:t>
            </a: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Million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8089" y="2438316"/>
            <a:ext cx="1517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Number of Employees </a:t>
            </a:r>
            <a:endParaRPr lang="en-US" sz="1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okia Pure Text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60815</a:t>
            </a:r>
            <a:endParaRPr lang="en-US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okia Pure Tex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4835" y="1819560"/>
            <a:ext cx="1238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okia Pure Text" pitchFamily="34" charset="0"/>
              </a:rPr>
              <a:t>Present in 73 countries</a:t>
            </a:r>
            <a:endParaRPr lang="en-US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okia Pure Tex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8700" y="990600"/>
            <a:ext cx="4978400" cy="4724400"/>
            <a:chOff x="3770874" y="592667"/>
            <a:chExt cx="4978400" cy="4724400"/>
          </a:xfrm>
        </p:grpSpPr>
        <p:sp>
          <p:nvSpPr>
            <p:cNvPr id="4" name="Rectangle 3"/>
            <p:cNvSpPr/>
            <p:nvPr/>
          </p:nvSpPr>
          <p:spPr>
            <a:xfrm>
              <a:off x="3770874" y="592667"/>
              <a:ext cx="1447800" cy="609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NAVTEQ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58374" y="592667"/>
              <a:ext cx="1752600" cy="609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Nokia Pure Text" pitchFamily="34" charset="0"/>
                </a:rPr>
                <a:t>CEO</a:t>
              </a:r>
              <a:endParaRPr lang="en-US" sz="1400" dirty="0">
                <a:latin typeface="Nokia Pure Tex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76074" y="592667"/>
              <a:ext cx="1447800" cy="609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Nokia </a:t>
              </a:r>
              <a:r>
                <a:rPr lang="en-US" sz="1400" dirty="0"/>
                <a:t>S</a:t>
              </a:r>
              <a:r>
                <a:rPr lang="en-US" sz="1400" dirty="0" smtClean="0"/>
                <a:t>iemens Networks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31674" y="1278467"/>
              <a:ext cx="1079500" cy="1955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Markets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50574" y="1265767"/>
              <a:ext cx="1079500" cy="1955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Smart Devices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0424" y="1265767"/>
              <a:ext cx="1079500" cy="1955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Mobile Phones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37724" y="3285067"/>
              <a:ext cx="347345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Services &amp; Developer Experience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3599" y="3996267"/>
              <a:ext cx="347345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Design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75824" y="4707467"/>
              <a:ext cx="347345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CTO Office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83574" y="12911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Corporate Development</a:t>
              </a:r>
              <a:endParaRPr lang="en-US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83574" y="18753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CFO Office</a:t>
              </a:r>
              <a:endParaRPr lang="en-US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83574" y="24595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Human Resources</a:t>
              </a:r>
              <a:endParaRPr lang="en-US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83574" y="30437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Legal &amp; Intellectual property</a:t>
              </a:r>
              <a:endParaRPr lang="en-US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83574" y="36279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Corporate Relations &amp; Responsibility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83574" y="42121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Quality &amp; Capability Development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3574" y="4796367"/>
              <a:ext cx="1416050" cy="520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Workplace Resources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3239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44028 -0.25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3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rketingprofs.com/assets/images/daily-data-point/top-leadership-qualities-i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78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990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>
              <a:rot lat="0" lon="0" rev="2100000"/>
            </a:lightRig>
          </a:scene3d>
          <a:sp3d/>
        </p:spPr>
        <p:txBody>
          <a:bodyPr wrap="square" rtlCol="0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spcBef>
                <a:spcPct val="15000"/>
              </a:spcBef>
              <a:spcAft>
                <a:spcPct val="15000"/>
              </a:spcAft>
              <a:buClr>
                <a:srgbClr val="040477"/>
              </a:buClr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Nokia Pure Text" pitchFamily="34" charset="0"/>
              </a:rPr>
              <a:t>Innovation Triangle</a:t>
            </a:r>
            <a:endParaRPr lang="en-US" sz="3200" b="1" dirty="0">
              <a:solidFill>
                <a:srgbClr val="C00000"/>
              </a:solidFill>
              <a:effectLst/>
              <a:latin typeface="Nokia Pure Text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447925" y="815310"/>
            <a:ext cx="4267200" cy="4419600"/>
          </a:xfrm>
          <a:prstGeom prst="triangl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isometricRightUp"/>
            <a:lightRig rig="sunset" dir="t"/>
          </a:scene3d>
          <a:sp3d extrusionH="254000" contourW="12700" prstMaterial="metal">
            <a:extrusionClr>
              <a:srgbClr val="C0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659604" y="2916898"/>
            <a:ext cx="1826248" cy="10416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68800" y="2401823"/>
            <a:ext cx="1212800" cy="691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76725" y="1814581"/>
            <a:ext cx="617846" cy="3524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05652" y="3479845"/>
            <a:ext cx="2385548" cy="13740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Box 3083"/>
          <p:cNvSpPr txBox="1"/>
          <p:nvPr/>
        </p:nvSpPr>
        <p:spPr>
          <a:xfrm rot="19800000">
            <a:off x="4043590" y="2871221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Innovations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9800000">
            <a:off x="4405028" y="4158524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C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reativity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800000">
            <a:off x="4394474" y="3553921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Ideas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9800000">
            <a:off x="4025875" y="2081800"/>
            <a:ext cx="12142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New Business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9800000">
            <a:off x="4389414" y="156347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$ $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19800000">
            <a:off x="2481150" y="3735887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Processes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9800000">
            <a:off x="2131788" y="5352886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People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9800000">
            <a:off x="2378453" y="4526398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Culture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9800000">
            <a:off x="2752561" y="2815392"/>
            <a:ext cx="121423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Partners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6" name="Picture 5" descr="http://www.atlantechsolar.com/animated_arrow_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53337">
            <a:off x="5899728" y="2236317"/>
            <a:ext cx="93499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 rot="19800000">
            <a:off x="4963113" y="1120349"/>
            <a:ext cx="16065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Business Performance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486400"/>
            <a:ext cx="91440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>
              <a:rot lat="0" lon="0" rev="2100000"/>
            </a:lightRig>
          </a:scene3d>
          <a:sp3d/>
        </p:spPr>
        <p:txBody>
          <a:bodyPr wrap="square" rtlCol="0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spcBef>
                <a:spcPct val="15000"/>
              </a:spcBef>
              <a:spcAft>
                <a:spcPct val="15000"/>
              </a:spcAft>
              <a:buClr>
                <a:srgbClr val="040477"/>
              </a:buClr>
            </a:pPr>
            <a:endParaRPr lang="en-US" sz="3200" b="1" dirty="0" smtClean="0">
              <a:solidFill>
                <a:srgbClr val="C00000"/>
              </a:solidFill>
              <a:effectLst/>
              <a:latin typeface="Nokia Pure Text" pitchFamily="34" charset="0"/>
            </a:endParaRPr>
          </a:p>
          <a:p>
            <a:pPr algn="ctr" eaLnBrk="0" hangingPunct="0">
              <a:spcBef>
                <a:spcPct val="15000"/>
              </a:spcBef>
              <a:spcAft>
                <a:spcPct val="15000"/>
              </a:spcAft>
              <a:buClr>
                <a:srgbClr val="040477"/>
              </a:buClr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Nokia Pure Text" pitchFamily="34" charset="0"/>
              </a:rPr>
              <a:t>Innovation in </a:t>
            </a:r>
            <a:r>
              <a:rPr lang="en-US" sz="3200" b="1" dirty="0" smtClean="0">
                <a:solidFill>
                  <a:srgbClr val="C00000"/>
                </a:solidFill>
                <a:latin typeface="Nokia Pure Text" pitchFamily="34" charset="0"/>
              </a:rPr>
              <a:t>Performance Management</a:t>
            </a:r>
            <a:endParaRPr lang="en-US" sz="3200" b="1" dirty="0">
              <a:solidFill>
                <a:srgbClr val="C00000"/>
              </a:solidFill>
              <a:effectLst/>
              <a:latin typeface="Nokia Pure Text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800000">
            <a:off x="2981161" y="1923882"/>
            <a:ext cx="121423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Networks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41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volving gear.gif"/>
          <p:cNvPicPr>
            <a:picLocks noChangeAspect="1"/>
          </p:cNvPicPr>
          <p:nvPr/>
        </p:nvPicPr>
        <p:blipFill>
          <a:blip r:embed="rId3">
            <a:lum bright="17000" contrast="6000"/>
          </a:blip>
          <a:stretch>
            <a:fillRect/>
          </a:stretch>
        </p:blipFill>
        <p:spPr>
          <a:xfrm>
            <a:off x="2135772" y="881710"/>
            <a:ext cx="5105400" cy="5105400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8628229">
            <a:off x="1584164" y="463768"/>
            <a:ext cx="1060704" cy="9144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3455645">
            <a:off x="1605419" y="5514396"/>
            <a:ext cx="1060704" cy="9144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8207230">
            <a:off x="6671285" y="5560424"/>
            <a:ext cx="1060704" cy="9144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2631353">
            <a:off x="6710820" y="439023"/>
            <a:ext cx="1060704" cy="9144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 bwMode="auto">
          <a:xfrm rot="838431">
            <a:off x="1442448" y="232070"/>
            <a:ext cx="6492273" cy="6393472"/>
          </a:xfrm>
          <a:prstGeom prst="donut">
            <a:avLst>
              <a:gd name="adj" fmla="val 10623"/>
            </a:avLst>
          </a:prstGeom>
          <a:solidFill>
            <a:srgbClr val="0070C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innerShdw blurRad="533400" dist="368300" dir="6540000">
              <a:prstClr val="black">
                <a:alpha val="66000"/>
              </a:prstClr>
            </a:innerShdw>
          </a:effec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2187B0"/>
              </a:buClr>
            </a:pPr>
            <a:endParaRPr lang="en-US" smtClean="0">
              <a:solidFill>
                <a:srgbClr val="124191"/>
              </a:solidFill>
              <a:latin typeface="Nokia Sans Wi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157284" y="330007"/>
            <a:ext cx="5059681" cy="5713354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rtlCol="0">
            <a:prstTxWarp prst="textCircle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40477"/>
              </a:buClr>
            </a:pPr>
            <a:r>
              <a:rPr lang="en-US" sz="3600" b="1" dirty="0" smtClean="0">
                <a:ln w="50800"/>
                <a:solidFill>
                  <a:schemeClr val="accent4"/>
                </a:solidFill>
                <a:effectLst/>
                <a:latin typeface="Broadway" pitchFamily="82" charset="0"/>
              </a:rPr>
              <a:t>Innovation is key to Business Performance</a:t>
            </a:r>
            <a:endParaRPr lang="en-US" sz="3600" b="1" dirty="0">
              <a:ln w="50800"/>
              <a:solidFill>
                <a:schemeClr val="accent4"/>
              </a:solidFill>
              <a:effectLst/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9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79830"/>
            <a:ext cx="88392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Aligning Employee Performance to Business Plans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609600"/>
            <a:ext cx="8305800" cy="6096000"/>
            <a:chOff x="533400" y="609600"/>
            <a:chExt cx="8305800" cy="6096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09600"/>
              <a:ext cx="8305800" cy="60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05400" y="3058834"/>
              <a:ext cx="949299" cy="307777"/>
            </a:xfrm>
            <a:prstGeom prst="rect">
              <a:avLst/>
            </a:prstGeom>
            <a:solidFill>
              <a:srgbClr val="1B5C2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Expertise</a:t>
              </a:r>
              <a:endParaRPr lang="en-US" sz="14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140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2309582">
            <a:off x="4148881" y="5645690"/>
            <a:ext cx="1627587" cy="3667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okia Sans Wide" pitchFamily="34" charset="0"/>
            </a:endParaRPr>
          </a:p>
        </p:txBody>
      </p:sp>
      <p:pic>
        <p:nvPicPr>
          <p:cNvPr id="1026" name="Picture 2" descr="Planet Gear (gif 1.6 MB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72" y="1292135"/>
            <a:ext cx="8239649" cy="55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3885139" y="2949353"/>
            <a:ext cx="2079201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  <a:scene3d>
              <a:camera prst="perspectiveContrastingRightFacing"/>
              <a:lightRig rig="threePt" dir="t"/>
            </a:scene3d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en-US" b="1" dirty="0" smtClean="0">
                <a:solidFill>
                  <a:srgbClr val="000000"/>
                </a:solidFill>
                <a:latin typeface="Nokia Sans Wide" pitchFamily="34" charset="0"/>
              </a:rPr>
              <a:t>Innovation Mindset</a:t>
            </a:r>
            <a:endParaRPr lang="en-US" b="1" dirty="0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1619540" y="2875256"/>
            <a:ext cx="175032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  <a:scene3d>
              <a:camera prst="perspectiveContrastingRightFacing"/>
              <a:lightRig rig="threePt" dir="t"/>
            </a:scene3d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Nokia Sans Wide" pitchFamily="34" charset="0"/>
              </a:rPr>
              <a:t>Shared vision of the Future</a:t>
            </a:r>
            <a:endParaRPr lang="en-US" sz="1400" b="1" dirty="0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5396552" y="4635201"/>
            <a:ext cx="2079201" cy="52065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  <a:scene3d>
              <a:camera prst="perspectiveContrastingRightFacing"/>
              <a:lightRig rig="threePt" dir="t"/>
            </a:scene3d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Nokia Sans Wide" pitchFamily="34" charset="0"/>
              </a:rPr>
              <a:t>Strategic Innovation Agenda</a:t>
            </a:r>
            <a:endParaRPr lang="en-US" sz="1400" b="1" dirty="0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4685829" y="1915902"/>
            <a:ext cx="175032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  <a:scene3d>
              <a:camera prst="perspectiveContrastingRightFacing"/>
              <a:lightRig rig="threePt" dir="t"/>
            </a:scene3d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Nokia Sans Wide" pitchFamily="34" charset="0"/>
              </a:rPr>
              <a:t>Senior Mgt. Involvement</a:t>
            </a:r>
            <a:endParaRPr lang="en-US" sz="1100" b="1" dirty="0">
              <a:solidFill>
                <a:srgbClr val="000000"/>
              </a:solidFill>
              <a:latin typeface="Nokia Sans Wi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018" y="0"/>
            <a:ext cx="704679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to ensure High Performance</a:t>
            </a:r>
          </a:p>
        </p:txBody>
      </p:sp>
      <p:sp>
        <p:nvSpPr>
          <p:cNvPr id="4" name="Isosceles Triangle 3"/>
          <p:cNvSpPr/>
          <p:nvPr/>
        </p:nvSpPr>
        <p:spPr>
          <a:xfrm rot="2677015">
            <a:off x="6684149" y="973523"/>
            <a:ext cx="3196062" cy="16764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8700779">
            <a:off x="-791993" y="816001"/>
            <a:ext cx="3196062" cy="16764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3759948">
            <a:off x="-1185748" y="4718129"/>
            <a:ext cx="4265251" cy="2600543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7970370">
            <a:off x="6177691" y="5211083"/>
            <a:ext cx="3922238" cy="1910983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18400"/>
            <a:ext cx="9144000" cy="83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16257" y="3257744"/>
            <a:ext cx="620986" cy="14666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 bwMode="auto">
          <a:xfrm rot="838431">
            <a:off x="403333" y="711632"/>
            <a:ext cx="8424165" cy="6057064"/>
          </a:xfrm>
          <a:prstGeom prst="donut">
            <a:avLst>
              <a:gd name="adj" fmla="val 13071"/>
            </a:avLst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00B050">
                <a:alpha val="40000"/>
              </a:srgbClr>
            </a:glow>
            <a:innerShdw blurRad="533400" dist="368300" dir="6540000">
              <a:prstClr val="black">
                <a:alpha val="66000"/>
              </a:prstClr>
            </a:innerShdw>
          </a:effec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okia Sans Wid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100695">
            <a:off x="2413608" y="-229095"/>
            <a:ext cx="4802083" cy="7442566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rtlCol="0">
            <a:prstTxWarp prst="textCircle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40477"/>
              </a:buClr>
            </a:pPr>
            <a:r>
              <a:rPr lang="en-US" sz="2800" b="1" dirty="0" smtClean="0">
                <a:ln w="5080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Business Performance</a:t>
            </a:r>
            <a:endParaRPr lang="en-US" sz="2800" b="1" dirty="0">
              <a:ln w="5080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6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://hiddenlighthouse.files.wordpress.com/2010/05/prague_astronomical_clock_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892" y="2644474"/>
            <a:ext cx="4363692" cy="18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http://www.copyandpastegraphics2.com/images/arrow_curved_2_righ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35834" flipH="1">
            <a:off x="1052363" y="4888350"/>
            <a:ext cx="549428" cy="11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http://www.copyandpastegraphics2.com/images/arrow_curved_2_righ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22011" flipH="1">
            <a:off x="7274292" y="5034359"/>
            <a:ext cx="549428" cy="11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http://www.copyandpastegraphics2.com/images/arrow_curved_2_righ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16440" flipH="1">
            <a:off x="1245490" y="1413453"/>
            <a:ext cx="549428" cy="11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opyandpastegraphics2.com/images/arrow_curved_2_righ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20111" flipH="1">
            <a:off x="7317033" y="1417482"/>
            <a:ext cx="549428" cy="11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nut 5"/>
          <p:cNvSpPr/>
          <p:nvPr/>
        </p:nvSpPr>
        <p:spPr>
          <a:xfrm>
            <a:off x="856344" y="152400"/>
            <a:ext cx="7467600" cy="64008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perspectiveRelaxed"/>
            <a:lightRig rig="freezing" dir="t"/>
          </a:scene3d>
          <a:sp3d extrusionH="317500" contourW="12700" prstMaterial="metal">
            <a:extrusionClr>
              <a:srgbClr val="002060"/>
            </a:extrusionClr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5" descr="http://ali-hart.com/wp-content/uploads/2011/06/peop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971" y="2314187"/>
            <a:ext cx="1911530" cy="13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495800" y="4466772"/>
            <a:ext cx="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41830" y="3472542"/>
            <a:ext cx="1582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8264" y="4376058"/>
            <a:ext cx="656772" cy="121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19200" y="3933372"/>
            <a:ext cx="1447800" cy="7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2" y="1740932"/>
            <a:ext cx="379518" cy="734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719943" y="2314188"/>
            <a:ext cx="1019628" cy="60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500916" y="1740932"/>
            <a:ext cx="459011" cy="7627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433464" y="2379242"/>
            <a:ext cx="1033140" cy="501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324603" y="4056744"/>
            <a:ext cx="1509486" cy="7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62600" y="4376058"/>
            <a:ext cx="685800" cy="1190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741888" y="3519715"/>
            <a:ext cx="1582056" cy="41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95600" y="5998810"/>
            <a:ext cx="3485244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Talent Management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39356" y="1371600"/>
            <a:ext cx="3485244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Management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29205" y="2580633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Competence Development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6034" y="1968580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Objective Alignment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95174" y="1663780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Performance Evaluation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05500" y="1979132"/>
            <a:ext cx="10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Compensation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87579" y="2733033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Development Planning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64375" y="3633301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Talent Acquisition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59927" y="4431660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Talent Review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88053" y="4833259"/>
            <a:ext cx="10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Career Path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30482" y="4741800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Talent Engagement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13641" y="4217122"/>
            <a:ext cx="1004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Talent Rotation/ Global Mobility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45148" y="3560731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Leadership Development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" y="85881"/>
            <a:ext cx="83058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makes performance management work</a:t>
            </a:r>
          </a:p>
        </p:txBody>
      </p:sp>
    </p:spTree>
    <p:extLst>
      <p:ext uri="{BB962C8B-B14F-4D97-AF65-F5344CB8AC3E}">
        <p14:creationId xmlns:p14="http://schemas.microsoft.com/office/powerpoint/2010/main" xmlns="" val="427880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911600" y="1371600"/>
            <a:ext cx="4178300" cy="2514600"/>
          </a:xfrm>
          <a:custGeom>
            <a:avLst/>
            <a:gdLst>
              <a:gd name="connsiteX0" fmla="*/ 0 w 4178300"/>
              <a:gd name="connsiteY0" fmla="*/ 0 h 2514600"/>
              <a:gd name="connsiteX1" fmla="*/ 4127500 w 4178300"/>
              <a:gd name="connsiteY1" fmla="*/ 215900 h 2514600"/>
              <a:gd name="connsiteX2" fmla="*/ 4178300 w 4178300"/>
              <a:gd name="connsiteY2" fmla="*/ 2514600 h 2514600"/>
              <a:gd name="connsiteX3" fmla="*/ 292100 w 4178300"/>
              <a:gd name="connsiteY3" fmla="*/ 2095500 h 2514600"/>
              <a:gd name="connsiteX4" fmla="*/ 0 w 4178300"/>
              <a:gd name="connsiteY4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300" h="2514600">
                <a:moveTo>
                  <a:pt x="0" y="0"/>
                </a:moveTo>
                <a:lnTo>
                  <a:pt x="4127500" y="215900"/>
                </a:lnTo>
                <a:lnTo>
                  <a:pt x="4178300" y="2514600"/>
                </a:lnTo>
                <a:lnTo>
                  <a:pt x="292100" y="20955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317500" contourW="88900" prstMaterial="metal"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851400" y="5337219"/>
            <a:ext cx="1870812" cy="1063625"/>
          </a:xfrm>
          <a:custGeom>
            <a:avLst/>
            <a:gdLst>
              <a:gd name="connsiteX0" fmla="*/ 0 w 6197600"/>
              <a:gd name="connsiteY0" fmla="*/ 1422400 h 2705100"/>
              <a:gd name="connsiteX1" fmla="*/ 2171700 w 6197600"/>
              <a:gd name="connsiteY1" fmla="*/ 0 h 2705100"/>
              <a:gd name="connsiteX2" fmla="*/ 6197600 w 6197600"/>
              <a:gd name="connsiteY2" fmla="*/ 711200 h 2705100"/>
              <a:gd name="connsiteX3" fmla="*/ 4521200 w 6197600"/>
              <a:gd name="connsiteY3" fmla="*/ 2705100 h 2705100"/>
              <a:gd name="connsiteX4" fmla="*/ 0 w 6197600"/>
              <a:gd name="connsiteY4" fmla="*/ 14224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2705100">
                <a:moveTo>
                  <a:pt x="0" y="1422400"/>
                </a:moveTo>
                <a:lnTo>
                  <a:pt x="2171700" y="0"/>
                </a:lnTo>
                <a:lnTo>
                  <a:pt x="6197600" y="711200"/>
                </a:lnTo>
                <a:lnTo>
                  <a:pt x="4521200" y="2705100"/>
                </a:lnTo>
                <a:lnTo>
                  <a:pt x="0" y="1422400"/>
                </a:lnTo>
                <a:close/>
              </a:path>
            </a:pathLst>
          </a:custGeom>
          <a:solidFill>
            <a:srgbClr val="002060"/>
          </a:solidFill>
          <a:scene3d>
            <a:camera prst="perspectiveRelaxed"/>
            <a:lightRig rig="freezing" dir="t"/>
          </a:scene3d>
          <a:sp3d extrusionH="203200" prstMaterial="dkEdge">
            <a:bevelT/>
            <a:extrusionClr>
              <a:srgbClr val="F43E0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657600" y="5129256"/>
            <a:ext cx="1870812" cy="1063625"/>
          </a:xfrm>
          <a:custGeom>
            <a:avLst/>
            <a:gdLst>
              <a:gd name="connsiteX0" fmla="*/ 0 w 6197600"/>
              <a:gd name="connsiteY0" fmla="*/ 1422400 h 2705100"/>
              <a:gd name="connsiteX1" fmla="*/ 2171700 w 6197600"/>
              <a:gd name="connsiteY1" fmla="*/ 0 h 2705100"/>
              <a:gd name="connsiteX2" fmla="*/ 6197600 w 6197600"/>
              <a:gd name="connsiteY2" fmla="*/ 711200 h 2705100"/>
              <a:gd name="connsiteX3" fmla="*/ 4521200 w 6197600"/>
              <a:gd name="connsiteY3" fmla="*/ 2705100 h 2705100"/>
              <a:gd name="connsiteX4" fmla="*/ 0 w 6197600"/>
              <a:gd name="connsiteY4" fmla="*/ 14224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2705100">
                <a:moveTo>
                  <a:pt x="0" y="1422400"/>
                </a:moveTo>
                <a:lnTo>
                  <a:pt x="2171700" y="0"/>
                </a:lnTo>
                <a:lnTo>
                  <a:pt x="6197600" y="711200"/>
                </a:lnTo>
                <a:lnTo>
                  <a:pt x="4521200" y="2705100"/>
                </a:lnTo>
                <a:lnTo>
                  <a:pt x="0" y="1422400"/>
                </a:lnTo>
                <a:close/>
              </a:path>
            </a:pathLst>
          </a:custGeom>
          <a:solidFill>
            <a:srgbClr val="002060"/>
          </a:solidFill>
          <a:scene3d>
            <a:camera prst="perspectiveRelaxed"/>
            <a:lightRig rig="freezing" dir="t"/>
          </a:scene3d>
          <a:sp3d extrusionH="203200" prstMaterial="dkEdge">
            <a:bevelT/>
            <a:extrusionClr>
              <a:srgbClr val="F43E0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85724" y="4518025"/>
            <a:ext cx="3839058" cy="1638300"/>
          </a:xfrm>
          <a:custGeom>
            <a:avLst/>
            <a:gdLst>
              <a:gd name="connsiteX0" fmla="*/ 0 w 6197600"/>
              <a:gd name="connsiteY0" fmla="*/ 1422400 h 2705100"/>
              <a:gd name="connsiteX1" fmla="*/ 2171700 w 6197600"/>
              <a:gd name="connsiteY1" fmla="*/ 0 h 2705100"/>
              <a:gd name="connsiteX2" fmla="*/ 6197600 w 6197600"/>
              <a:gd name="connsiteY2" fmla="*/ 711200 h 2705100"/>
              <a:gd name="connsiteX3" fmla="*/ 4521200 w 6197600"/>
              <a:gd name="connsiteY3" fmla="*/ 2705100 h 2705100"/>
              <a:gd name="connsiteX4" fmla="*/ 0 w 6197600"/>
              <a:gd name="connsiteY4" fmla="*/ 14224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2705100">
                <a:moveTo>
                  <a:pt x="0" y="1422400"/>
                </a:moveTo>
                <a:lnTo>
                  <a:pt x="2171700" y="0"/>
                </a:lnTo>
                <a:lnTo>
                  <a:pt x="6197600" y="711200"/>
                </a:lnTo>
                <a:lnTo>
                  <a:pt x="4521200" y="2705100"/>
                </a:lnTo>
                <a:lnTo>
                  <a:pt x="0" y="1422400"/>
                </a:lnTo>
                <a:close/>
              </a:path>
            </a:pathLst>
          </a:custGeom>
          <a:solidFill>
            <a:srgbClr val="002060"/>
          </a:solidFill>
          <a:scene3d>
            <a:camera prst="perspectiveRelaxed"/>
            <a:lightRig rig="freezing" dir="t"/>
          </a:scene3d>
          <a:sp3d extrusionH="203200" prstMaterial="dkEdge">
            <a:bevelT/>
            <a:extrusionClr>
              <a:srgbClr val="F43E0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31118">
            <a:off x="1444895" y="1488635"/>
            <a:ext cx="3044593" cy="241610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RightFacing"/>
            <a:lightRig rig="freezing" dir="t"/>
          </a:scene3d>
          <a:sp3d extrusionH="203200">
            <a:bevelT w="12700" h="50800"/>
            <a:extrusionClr>
              <a:srgbClr val="F43E01"/>
            </a:extrusionClr>
            <a:contourClr>
              <a:srgbClr val="C0C0C0"/>
            </a:contourClr>
          </a:sp3d>
          <a:extLst/>
        </p:spPr>
      </p:pic>
      <p:sp>
        <p:nvSpPr>
          <p:cNvPr id="10" name="Freeform 9"/>
          <p:cNvSpPr/>
          <p:nvPr/>
        </p:nvSpPr>
        <p:spPr>
          <a:xfrm>
            <a:off x="1828800" y="3260725"/>
            <a:ext cx="6400800" cy="2819400"/>
          </a:xfrm>
          <a:custGeom>
            <a:avLst/>
            <a:gdLst>
              <a:gd name="connsiteX0" fmla="*/ 0 w 6197600"/>
              <a:gd name="connsiteY0" fmla="*/ 1422400 h 2705100"/>
              <a:gd name="connsiteX1" fmla="*/ 2171700 w 6197600"/>
              <a:gd name="connsiteY1" fmla="*/ 0 h 2705100"/>
              <a:gd name="connsiteX2" fmla="*/ 6197600 w 6197600"/>
              <a:gd name="connsiteY2" fmla="*/ 711200 h 2705100"/>
              <a:gd name="connsiteX3" fmla="*/ 4521200 w 6197600"/>
              <a:gd name="connsiteY3" fmla="*/ 2705100 h 2705100"/>
              <a:gd name="connsiteX4" fmla="*/ 0 w 6197600"/>
              <a:gd name="connsiteY4" fmla="*/ 14224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2705100">
                <a:moveTo>
                  <a:pt x="0" y="1422400"/>
                </a:moveTo>
                <a:lnTo>
                  <a:pt x="2171700" y="0"/>
                </a:lnTo>
                <a:lnTo>
                  <a:pt x="6197600" y="711200"/>
                </a:lnTo>
                <a:lnTo>
                  <a:pt x="4521200" y="2705100"/>
                </a:lnTo>
                <a:lnTo>
                  <a:pt x="0" y="1422400"/>
                </a:lnTo>
                <a:close/>
              </a:path>
            </a:pathLst>
          </a:custGeom>
          <a:scene3d>
            <a:camera prst="perspectiveRelaxed"/>
            <a:lightRig rig="freezing" dir="t"/>
          </a:scene3d>
          <a:sp3d extrusionH="203200" prstMaterial="dkEdge">
            <a:bevelT/>
            <a:extrusionClr>
              <a:srgbClr val="F43E0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16100" y="3032125"/>
            <a:ext cx="6400800" cy="2819400"/>
          </a:xfrm>
          <a:custGeom>
            <a:avLst/>
            <a:gdLst>
              <a:gd name="connsiteX0" fmla="*/ 0 w 6197600"/>
              <a:gd name="connsiteY0" fmla="*/ 1422400 h 2705100"/>
              <a:gd name="connsiteX1" fmla="*/ 2171700 w 6197600"/>
              <a:gd name="connsiteY1" fmla="*/ 0 h 2705100"/>
              <a:gd name="connsiteX2" fmla="*/ 6197600 w 6197600"/>
              <a:gd name="connsiteY2" fmla="*/ 711200 h 2705100"/>
              <a:gd name="connsiteX3" fmla="*/ 4521200 w 6197600"/>
              <a:gd name="connsiteY3" fmla="*/ 2705100 h 2705100"/>
              <a:gd name="connsiteX4" fmla="*/ 0 w 6197600"/>
              <a:gd name="connsiteY4" fmla="*/ 14224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2705100">
                <a:moveTo>
                  <a:pt x="0" y="1422400"/>
                </a:moveTo>
                <a:lnTo>
                  <a:pt x="2171700" y="0"/>
                </a:lnTo>
                <a:lnTo>
                  <a:pt x="6197600" y="711200"/>
                </a:lnTo>
                <a:lnTo>
                  <a:pt x="4521200" y="2705100"/>
                </a:lnTo>
                <a:lnTo>
                  <a:pt x="0" y="1422400"/>
                </a:lnTo>
                <a:close/>
              </a:path>
            </a:pathLst>
          </a:custGeom>
          <a:scene3d>
            <a:camera prst="perspectiveRelaxed"/>
            <a:lightRig rig="freezing" dir="t"/>
          </a:scene3d>
          <a:sp3d extrusionH="203200" prstMaterial="dkEdge">
            <a:bevelT/>
            <a:extrusionClr>
              <a:srgbClr val="F43E0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92174" y="2828925"/>
            <a:ext cx="6400800" cy="2819400"/>
          </a:xfrm>
          <a:custGeom>
            <a:avLst/>
            <a:gdLst>
              <a:gd name="connsiteX0" fmla="*/ 0 w 6197600"/>
              <a:gd name="connsiteY0" fmla="*/ 1422400 h 2705100"/>
              <a:gd name="connsiteX1" fmla="*/ 2171700 w 6197600"/>
              <a:gd name="connsiteY1" fmla="*/ 0 h 2705100"/>
              <a:gd name="connsiteX2" fmla="*/ 6197600 w 6197600"/>
              <a:gd name="connsiteY2" fmla="*/ 711200 h 2705100"/>
              <a:gd name="connsiteX3" fmla="*/ 4521200 w 6197600"/>
              <a:gd name="connsiteY3" fmla="*/ 2705100 h 2705100"/>
              <a:gd name="connsiteX4" fmla="*/ 0 w 6197600"/>
              <a:gd name="connsiteY4" fmla="*/ 14224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2705100">
                <a:moveTo>
                  <a:pt x="0" y="1422400"/>
                </a:moveTo>
                <a:lnTo>
                  <a:pt x="2171700" y="0"/>
                </a:lnTo>
                <a:lnTo>
                  <a:pt x="6197600" y="711200"/>
                </a:lnTo>
                <a:lnTo>
                  <a:pt x="4521200" y="2705100"/>
                </a:lnTo>
                <a:lnTo>
                  <a:pt x="0" y="1422400"/>
                </a:lnTo>
                <a:close/>
              </a:path>
            </a:pathLst>
          </a:custGeom>
          <a:solidFill>
            <a:srgbClr val="002060"/>
          </a:solidFill>
          <a:scene3d>
            <a:camera prst="perspectiveRelaxed"/>
            <a:lightRig rig="freezing" dir="t"/>
          </a:scene3d>
          <a:sp3d extrusionH="203200" prstMaterial="dkEdge">
            <a:bevelT/>
            <a:extrusionClr>
              <a:srgbClr val="F43E0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6" descr="http://aux.iconpedia.net/uploads/13205981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713" y="5298840"/>
            <a:ext cx="698287" cy="5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aux.iconpedia.net/uploads/13205981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690" y="4975225"/>
            <a:ext cx="982776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aux.iconpedia.net/uploads/13205981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412" y="4708526"/>
            <a:ext cx="982776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aux.iconpedia.net/uploads/13205981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665" y="5405482"/>
            <a:ext cx="698287" cy="5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aux.iconpedia.net/uploads/13205981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5861" y="5570022"/>
            <a:ext cx="698287" cy="5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aux.iconpedia.net/uploads/13205981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806" y="5676664"/>
            <a:ext cx="698287" cy="5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H="1">
            <a:off x="2917782" y="4357996"/>
            <a:ext cx="152400" cy="62230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70182" y="4358018"/>
            <a:ext cx="1501818" cy="246311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7" idx="0"/>
          </p:cNvCxnSpPr>
          <p:nvPr/>
        </p:nvCxnSpPr>
        <p:spPr>
          <a:xfrm flipH="1">
            <a:off x="4476858" y="4604329"/>
            <a:ext cx="116149" cy="694511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5" idx="0"/>
          </p:cNvCxnSpPr>
          <p:nvPr/>
        </p:nvCxnSpPr>
        <p:spPr>
          <a:xfrm>
            <a:off x="4593017" y="4604329"/>
            <a:ext cx="344803" cy="801153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6" idx="0"/>
          </p:cNvCxnSpPr>
          <p:nvPr/>
        </p:nvCxnSpPr>
        <p:spPr>
          <a:xfrm flipH="1">
            <a:off x="5675016" y="4980296"/>
            <a:ext cx="16295" cy="589704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7" idx="0"/>
          </p:cNvCxnSpPr>
          <p:nvPr/>
        </p:nvCxnSpPr>
        <p:spPr>
          <a:xfrm>
            <a:off x="5691300" y="5004905"/>
            <a:ext cx="444650" cy="671759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93006" y="4604329"/>
            <a:ext cx="1098294" cy="375989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590811" y="5239747"/>
            <a:ext cx="60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SAP</a:t>
            </a:r>
            <a:endParaRPr lang="en-US" sz="14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87384" y="4943627"/>
            <a:ext cx="60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SF</a:t>
            </a:r>
            <a:endParaRPr lang="en-US" sz="14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80" name="Picture 8" descr="http://www.atozhrservices.com/images/Human-Resourc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11" y="2514047"/>
            <a:ext cx="2615949" cy="3124761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Planet Gear (gif 1.6 MB)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1596">
            <a:off x="4195719" y="3779343"/>
            <a:ext cx="1683366" cy="5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3070186" y="3962402"/>
            <a:ext cx="1922392" cy="395597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cap-ny153.org/Animated%20Compas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578" y="1726600"/>
            <a:ext cx="1778880" cy="17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306286" y="1332548"/>
            <a:ext cx="2888343" cy="2978195"/>
          </a:xfrm>
          <a:custGeom>
            <a:avLst/>
            <a:gdLst>
              <a:gd name="connsiteX0" fmla="*/ 0 w 2888343"/>
              <a:gd name="connsiteY0" fmla="*/ 362857 h 2989943"/>
              <a:gd name="connsiteX1" fmla="*/ 2612571 w 2888343"/>
              <a:gd name="connsiteY1" fmla="*/ 0 h 2989943"/>
              <a:gd name="connsiteX2" fmla="*/ 2888343 w 2888343"/>
              <a:gd name="connsiteY2" fmla="*/ 2133600 h 2989943"/>
              <a:gd name="connsiteX3" fmla="*/ 478971 w 2888343"/>
              <a:gd name="connsiteY3" fmla="*/ 2989943 h 2989943"/>
              <a:gd name="connsiteX4" fmla="*/ 0 w 2888343"/>
              <a:gd name="connsiteY4" fmla="*/ 362857 h 298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343" h="2989943">
                <a:moveTo>
                  <a:pt x="0" y="362857"/>
                </a:moveTo>
                <a:lnTo>
                  <a:pt x="2612571" y="0"/>
                </a:lnTo>
                <a:lnTo>
                  <a:pt x="2888343" y="2133600"/>
                </a:lnTo>
                <a:lnTo>
                  <a:pt x="478971" y="2989943"/>
                </a:lnTo>
                <a:lnTo>
                  <a:pt x="0" y="362857"/>
                </a:lnTo>
                <a:close/>
              </a:path>
            </a:pathLst>
          </a:custGeom>
          <a:solidFill>
            <a:srgbClr val="001548"/>
          </a:solidFill>
          <a:ln>
            <a:solidFill>
              <a:srgbClr val="D63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https://indiapayroll.kpitcummins.com/KpitMyAscentPayroll/Pages/images/Login/employee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8278">
            <a:off x="1451837" y="1630761"/>
            <a:ext cx="2610043" cy="17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1981200" y="3962400"/>
            <a:ext cx="2956608" cy="123826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6" idx="0"/>
          </p:cNvCxnSpPr>
          <p:nvPr/>
        </p:nvCxnSpPr>
        <p:spPr>
          <a:xfrm flipH="1">
            <a:off x="1828800" y="4086226"/>
            <a:ext cx="152400" cy="62230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1228041">
            <a:off x="1694056" y="1539803"/>
            <a:ext cx="1493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Resourcing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1151054">
            <a:off x="2996731" y="1576191"/>
            <a:ext cx="10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Talent Management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1195599">
            <a:off x="2886674" y="3027268"/>
            <a:ext cx="1166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Performance Management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1133211">
            <a:off x="1608520" y="2896618"/>
            <a:ext cx="97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Payroll Management</a:t>
            </a:r>
            <a:endParaRPr lang="en-US" sz="1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5039414" y="2628900"/>
            <a:ext cx="842604" cy="1333522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58195" y="2696687"/>
            <a:ext cx="2183591" cy="1265735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-10581" y="3076"/>
            <a:ext cx="916516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Effective Business Performance Management, 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1616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www.theunlocker.co.uk/wallpapers/240x320/Brands/113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2" y="12510"/>
            <a:ext cx="9151961" cy="6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2787931"/>
            <a:ext cx="3022600" cy="707880"/>
          </a:xfrm>
          <a:prstGeom prst="rect">
            <a:avLst/>
          </a:prstGeom>
        </p:spPr>
        <p:txBody>
          <a:bodyPr wrap="square" lIns="91435" tIns="45717" rIns="91435" bIns="4571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E46C0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4000" b="1" dirty="0">
              <a:ln w="11430"/>
              <a:solidFill>
                <a:srgbClr val="E46C0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10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lNkAJLckGnHbyNcOcU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RXSCyRQku201MpgfQP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EbPsNPKkOznbwMZWbN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eEpwRpQ0iiV8zCitP9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NOKIA_CF_NKG063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wrap="square" lIns="90488" tIns="44450" rIns="90488" bIns="44450">
        <a:spAutoFit/>
      </a:bodyPr>
      <a:lstStyle>
        <a:defPPr defTabSz="762000">
          <a:defRPr sz="1200" b="0"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Nokia_Brand_examplepres_v1.0">
  <a:themeElements>
    <a:clrScheme name="Nokia_1">
      <a:dk1>
        <a:srgbClr val="124191"/>
      </a:dk1>
      <a:lt1>
        <a:srgbClr val="FFFFFF"/>
      </a:lt1>
      <a:dk2>
        <a:srgbClr val="646464"/>
      </a:dk2>
      <a:lt2>
        <a:srgbClr val="FFFFFF"/>
      </a:lt2>
      <a:accent1>
        <a:srgbClr val="2187B0"/>
      </a:accent1>
      <a:accent2>
        <a:srgbClr val="1F843E"/>
      </a:accent2>
      <a:accent3>
        <a:srgbClr val="E32C18"/>
      </a:accent3>
      <a:accent4>
        <a:srgbClr val="EB6312"/>
      </a:accent4>
      <a:accent5>
        <a:srgbClr val="4D2383"/>
      </a:accent5>
      <a:accent6>
        <a:srgbClr val="196FB0"/>
      </a:accent6>
      <a:hlink>
        <a:srgbClr val="66BFE2"/>
      </a:hlink>
      <a:folHlink>
        <a:srgbClr val="B592E1"/>
      </a:folHlink>
    </a:clrScheme>
    <a:fontScheme name="Nokia">
      <a:majorFont>
        <a:latin typeface="Nokia Pure Headline"/>
        <a:ea typeface=""/>
        <a:cs typeface=""/>
      </a:majorFont>
      <a:minorFont>
        <a:latin typeface="Nokia Pure Head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Custom Design">
  <a:themeElements>
    <a:clrScheme name="Nokia Corporate Colours 2011">
      <a:dk1>
        <a:srgbClr val="000000"/>
      </a:dk1>
      <a:lt1>
        <a:srgbClr val="FFFFFF"/>
      </a:lt1>
      <a:dk2>
        <a:srgbClr val="124191"/>
      </a:dk2>
      <a:lt2>
        <a:srgbClr val="808080"/>
      </a:lt2>
      <a:accent1>
        <a:srgbClr val="44A51C"/>
      </a:accent1>
      <a:accent2>
        <a:srgbClr val="040477"/>
      </a:accent2>
      <a:accent3>
        <a:srgbClr val="024C1C"/>
      </a:accent3>
      <a:accent4>
        <a:srgbClr val="E0DBCA"/>
      </a:accent4>
      <a:accent5>
        <a:srgbClr val="AFD4F0"/>
      </a:accent5>
      <a:accent6>
        <a:srgbClr val="F9F206"/>
      </a:accent6>
      <a:hlink>
        <a:srgbClr val="E40E62"/>
      </a:hlink>
      <a:folHlink>
        <a:srgbClr val="363534"/>
      </a:folHlink>
    </a:clrScheme>
    <a:fontScheme name="Custom Design">
      <a:majorFont>
        <a:latin typeface="Nokia Large"/>
        <a:ea typeface="ＭＳ Ｐゴシック"/>
        <a:cs typeface=""/>
      </a:majorFont>
      <a:minorFont>
        <a:latin typeface="Nokia Sans Wi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75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Nokia_Brand_examplepres_v1.0">
  <a:themeElements>
    <a:clrScheme name="Nokia_1">
      <a:dk1>
        <a:srgbClr val="124191"/>
      </a:dk1>
      <a:lt1>
        <a:srgbClr val="FFFFFF"/>
      </a:lt1>
      <a:dk2>
        <a:srgbClr val="646464"/>
      </a:dk2>
      <a:lt2>
        <a:srgbClr val="FFFFFF"/>
      </a:lt2>
      <a:accent1>
        <a:srgbClr val="2187B0"/>
      </a:accent1>
      <a:accent2>
        <a:srgbClr val="1F843E"/>
      </a:accent2>
      <a:accent3>
        <a:srgbClr val="E32C18"/>
      </a:accent3>
      <a:accent4>
        <a:srgbClr val="EB6312"/>
      </a:accent4>
      <a:accent5>
        <a:srgbClr val="4D2383"/>
      </a:accent5>
      <a:accent6>
        <a:srgbClr val="196FB0"/>
      </a:accent6>
      <a:hlink>
        <a:srgbClr val="66BFE2"/>
      </a:hlink>
      <a:folHlink>
        <a:srgbClr val="B592E1"/>
      </a:folHlink>
    </a:clrScheme>
    <a:fontScheme name="Nokia">
      <a:majorFont>
        <a:latin typeface="Nokia Pure Headline"/>
        <a:ea typeface=""/>
        <a:cs typeface=""/>
      </a:majorFont>
      <a:minorFont>
        <a:latin typeface="Nokia Pure Head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040477"/>
      </a:accent1>
      <a:accent2>
        <a:srgbClr val="AFD4F0"/>
      </a:accent2>
      <a:accent3>
        <a:srgbClr val="FFFFFF"/>
      </a:accent3>
      <a:accent4>
        <a:srgbClr val="000000"/>
      </a:accent4>
      <a:accent5>
        <a:srgbClr val="AAAABD"/>
      </a:accent5>
      <a:accent6>
        <a:srgbClr val="9EC0D9"/>
      </a:accent6>
      <a:hlink>
        <a:srgbClr val="44A51C"/>
      </a:hlink>
      <a:folHlink>
        <a:srgbClr val="F9F206"/>
      </a:folHlink>
    </a:clrScheme>
    <a:fontScheme name="BLANK">
      <a:majorFont>
        <a:latin typeface="Nokia Large"/>
        <a:ea typeface=""/>
        <a:cs typeface=""/>
      </a:majorFont>
      <a:minorFont>
        <a:latin typeface="Nokia Sans Wi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Nokia Corporate Colours 2011">
      <a:dk1>
        <a:srgbClr val="000000"/>
      </a:dk1>
      <a:lt1>
        <a:srgbClr val="FFFFFF"/>
      </a:lt1>
      <a:dk2>
        <a:srgbClr val="124191"/>
      </a:dk2>
      <a:lt2>
        <a:srgbClr val="808080"/>
      </a:lt2>
      <a:accent1>
        <a:srgbClr val="44A51C"/>
      </a:accent1>
      <a:accent2>
        <a:srgbClr val="040477"/>
      </a:accent2>
      <a:accent3>
        <a:srgbClr val="024C1C"/>
      </a:accent3>
      <a:accent4>
        <a:srgbClr val="E0DBCA"/>
      </a:accent4>
      <a:accent5>
        <a:srgbClr val="AFD4F0"/>
      </a:accent5>
      <a:accent6>
        <a:srgbClr val="F9F206"/>
      </a:accent6>
      <a:hlink>
        <a:srgbClr val="E40E62"/>
      </a:hlink>
      <a:folHlink>
        <a:srgbClr val="363534"/>
      </a:folHlink>
    </a:clrScheme>
    <a:fontScheme name="Custom Design">
      <a:majorFont>
        <a:latin typeface="Nokia Large"/>
        <a:ea typeface="ＭＳ Ｐゴシック"/>
        <a:cs typeface=""/>
      </a:majorFont>
      <a:minorFont>
        <a:latin typeface="Nokia Sans Wi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okia Sans Wide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040477"/>
        </a:accent1>
        <a:accent2>
          <a:srgbClr val="AFD4F0"/>
        </a:accent2>
        <a:accent3>
          <a:srgbClr val="FFFFFF"/>
        </a:accent3>
        <a:accent4>
          <a:srgbClr val="000000"/>
        </a:accent4>
        <a:accent5>
          <a:srgbClr val="AAAABD"/>
        </a:accent5>
        <a:accent6>
          <a:srgbClr val="9EC0D9"/>
        </a:accent6>
        <a:hlink>
          <a:srgbClr val="44A51C"/>
        </a:hlink>
        <a:folHlink>
          <a:srgbClr val="F9F2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23548</TotalTime>
  <Words>310</Words>
  <Application>Microsoft Office PowerPoint</Application>
  <PresentationFormat>On-screen Show (4:3)</PresentationFormat>
  <Paragraphs>113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1_BLANK</vt:lpstr>
      <vt:lpstr>2_BLANK</vt:lpstr>
      <vt:lpstr>3_BLANK</vt:lpstr>
      <vt:lpstr>BLANK</vt:lpstr>
      <vt:lpstr>4_BLANK</vt:lpstr>
      <vt:lpstr>5_BLANK</vt:lpstr>
      <vt:lpstr>6_BLANK</vt:lpstr>
      <vt:lpstr>Custom Design</vt:lpstr>
      <vt:lpstr>3_Office Theme</vt:lpstr>
      <vt:lpstr>7_BLANK</vt:lpstr>
      <vt:lpstr>8_BLANK</vt:lpstr>
      <vt:lpstr>9_BLANK</vt:lpstr>
      <vt:lpstr>10_BLANK</vt:lpstr>
      <vt:lpstr>NOKIA_CF_NKG063</vt:lpstr>
      <vt:lpstr>Nokia_Brand_examplepres_v1.0</vt:lpstr>
      <vt:lpstr>5_Office Theme</vt:lpstr>
      <vt:lpstr>1_Custom Design</vt:lpstr>
      <vt:lpstr>11_BLANK</vt:lpstr>
      <vt:lpstr>6_Office Theme</vt:lpstr>
      <vt:lpstr>4_Office Theme</vt:lpstr>
      <vt:lpstr>1_Nokia_Brand_examplepres_v1.0</vt:lpstr>
      <vt:lpstr>Office Theme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esys</cp:lastModifiedBy>
  <cp:revision>1375</cp:revision>
  <cp:lastPrinted>2011-07-13T11:19:55Z</cp:lastPrinted>
  <dcterms:created xsi:type="dcterms:W3CDTF">2009-12-03T01:37:16Z</dcterms:created>
  <dcterms:modified xsi:type="dcterms:W3CDTF">2011-10-14T11:49:18Z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609762aa-afe1-4f16-ad1e-eca5a74ff7a9</vt:lpwstr>
  </property>
  <property fmtid="{D5CDD505-2E9C-101B-9397-08002B2CF9AE}" pid="3" name="NokiaConfidentiality">
    <vt:lpwstr>Company Confidential</vt:lpwstr>
  </property>
</Properties>
</file>