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2" r:id="rId3"/>
    <p:sldId id="277" r:id="rId4"/>
    <p:sldId id="280" r:id="rId5"/>
    <p:sldId id="281" r:id="rId6"/>
    <p:sldId id="274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042"/>
    <a:srgbClr val="111111"/>
    <a:srgbClr val="080808"/>
    <a:srgbClr val="1C1C1C"/>
    <a:srgbClr val="0071AE"/>
  </p:clrMru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1E144C-F82E-4405-B885-72FE128EC9DC}" type="doc">
      <dgm:prSet loTypeId="urn:microsoft.com/office/officeart/2005/8/layout/matrix2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C15910-B47D-4D37-8E5D-1EBE5A4EFC02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 smtClean="0"/>
            <a:t>Singular Journeys</a:t>
          </a:r>
          <a:endParaRPr lang="en-US" dirty="0"/>
        </a:p>
      </dgm:t>
    </dgm:pt>
    <dgm:pt modelId="{7D06BE02-0FFF-477C-BAFC-CD039EC6CA83}" type="parTrans" cxnId="{26F5AA9B-2775-4F1A-A343-28D2F84788A4}">
      <dgm:prSet/>
      <dgm:spPr/>
      <dgm:t>
        <a:bodyPr/>
        <a:lstStyle/>
        <a:p>
          <a:endParaRPr lang="en-US"/>
        </a:p>
      </dgm:t>
    </dgm:pt>
    <dgm:pt modelId="{D23ED70D-ED91-47CE-A9C0-6C257718016F}" type="sibTrans" cxnId="{26F5AA9B-2775-4F1A-A343-28D2F84788A4}">
      <dgm:prSet/>
      <dgm:spPr/>
      <dgm:t>
        <a:bodyPr/>
        <a:lstStyle/>
        <a:p>
          <a:endParaRPr lang="en-US"/>
        </a:p>
      </dgm:t>
    </dgm:pt>
    <dgm:pt modelId="{67326F6D-3989-49BF-BC78-514302D4D1B4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 smtClean="0"/>
            <a:t>Managed Services</a:t>
          </a:r>
          <a:endParaRPr lang="en-US" dirty="0"/>
        </a:p>
      </dgm:t>
    </dgm:pt>
    <dgm:pt modelId="{25ED0EDC-51B6-4892-AEBF-57FB160BAF84}" type="parTrans" cxnId="{9B21B628-B806-4775-AE38-2386021A6E0A}">
      <dgm:prSet/>
      <dgm:spPr/>
      <dgm:t>
        <a:bodyPr/>
        <a:lstStyle/>
        <a:p>
          <a:endParaRPr lang="en-US"/>
        </a:p>
      </dgm:t>
    </dgm:pt>
    <dgm:pt modelId="{D333A173-14A2-42CA-B48C-EAC966ED8A5C}" type="sibTrans" cxnId="{9B21B628-B806-4775-AE38-2386021A6E0A}">
      <dgm:prSet/>
      <dgm:spPr/>
      <dgm:t>
        <a:bodyPr/>
        <a:lstStyle/>
        <a:p>
          <a:endParaRPr lang="en-US"/>
        </a:p>
      </dgm:t>
    </dgm:pt>
    <dgm:pt modelId="{80393ECD-0F3E-412A-8D35-B682C426C8A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?</a:t>
          </a:r>
          <a:endParaRPr lang="en-US" dirty="0">
            <a:solidFill>
              <a:schemeClr val="tx1"/>
            </a:solidFill>
          </a:endParaRPr>
        </a:p>
      </dgm:t>
    </dgm:pt>
    <dgm:pt modelId="{73E594E4-C81D-4996-972A-59EEB8057269}" type="parTrans" cxnId="{804A9FE1-05CD-4CED-BF42-5433A428C8B3}">
      <dgm:prSet/>
      <dgm:spPr/>
      <dgm:t>
        <a:bodyPr/>
        <a:lstStyle/>
        <a:p>
          <a:endParaRPr lang="en-US"/>
        </a:p>
      </dgm:t>
    </dgm:pt>
    <dgm:pt modelId="{5585D212-98F5-41DA-A3F2-3610DCF49FE7}" type="sibTrans" cxnId="{804A9FE1-05CD-4CED-BF42-5433A428C8B3}">
      <dgm:prSet/>
      <dgm:spPr/>
      <dgm:t>
        <a:bodyPr/>
        <a:lstStyle/>
        <a:p>
          <a:endParaRPr lang="en-US"/>
        </a:p>
      </dgm:t>
    </dgm:pt>
    <dgm:pt modelId="{D02902BA-0C23-4BD9-AC07-DF9EDA5956E3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 smtClean="0"/>
            <a:t>Public Cloud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ERP</a:t>
          </a:r>
          <a:endParaRPr lang="en-US" dirty="0"/>
        </a:p>
      </dgm:t>
    </dgm:pt>
    <dgm:pt modelId="{B41F2806-BA13-49D8-B84F-5B1010CB77B7}" type="parTrans" cxnId="{9C42C819-A6BC-4D6F-9141-BCAC83214CDA}">
      <dgm:prSet/>
      <dgm:spPr/>
      <dgm:t>
        <a:bodyPr/>
        <a:lstStyle/>
        <a:p>
          <a:endParaRPr lang="en-US"/>
        </a:p>
      </dgm:t>
    </dgm:pt>
    <dgm:pt modelId="{3C5DEB16-5512-4496-8FF1-5CDF3DBB6DF6}" type="sibTrans" cxnId="{9C42C819-A6BC-4D6F-9141-BCAC83214CDA}">
      <dgm:prSet/>
      <dgm:spPr/>
      <dgm:t>
        <a:bodyPr/>
        <a:lstStyle/>
        <a:p>
          <a:endParaRPr lang="en-US"/>
        </a:p>
      </dgm:t>
    </dgm:pt>
    <dgm:pt modelId="{1EE1E608-7A48-4CE3-8408-5AB6FCA66DE1}" type="pres">
      <dgm:prSet presAssocID="{6A1E144C-F82E-4405-B885-72FE128EC9D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40B4FC-703A-44FB-AF57-1E931EF894FA}" type="pres">
      <dgm:prSet presAssocID="{6A1E144C-F82E-4405-B885-72FE128EC9DC}" presName="axisShape" presStyleLbl="bgShp" presStyleIdx="0" presStyleCnt="1"/>
      <dgm:spPr/>
    </dgm:pt>
    <dgm:pt modelId="{2DE93D47-44EA-4148-B0AE-C835033ABEC5}" type="pres">
      <dgm:prSet presAssocID="{6A1E144C-F82E-4405-B885-72FE128EC9DC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4F2645-3404-495D-BCEE-D87E6F13D28C}" type="pres">
      <dgm:prSet presAssocID="{6A1E144C-F82E-4405-B885-72FE128EC9DC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AB4B9A-CE29-4BB2-AD7C-7F4FC132A820}" type="pres">
      <dgm:prSet presAssocID="{6A1E144C-F82E-4405-B885-72FE128EC9DC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24A8C-8A29-4C20-817F-E120739CF743}" type="pres">
      <dgm:prSet presAssocID="{6A1E144C-F82E-4405-B885-72FE128EC9DC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42C819-A6BC-4D6F-9141-BCAC83214CDA}" srcId="{6A1E144C-F82E-4405-B885-72FE128EC9DC}" destId="{D02902BA-0C23-4BD9-AC07-DF9EDA5956E3}" srcOrd="3" destOrd="0" parTransId="{B41F2806-BA13-49D8-B84F-5B1010CB77B7}" sibTransId="{3C5DEB16-5512-4496-8FF1-5CDF3DBB6DF6}"/>
    <dgm:cxn modelId="{26DACC29-69AA-4433-93B6-EE7177443E27}" type="presOf" srcId="{6A1E144C-F82E-4405-B885-72FE128EC9DC}" destId="{1EE1E608-7A48-4CE3-8408-5AB6FCA66DE1}" srcOrd="0" destOrd="0" presId="urn:microsoft.com/office/officeart/2005/8/layout/matrix2"/>
    <dgm:cxn modelId="{9B21B628-B806-4775-AE38-2386021A6E0A}" srcId="{6A1E144C-F82E-4405-B885-72FE128EC9DC}" destId="{67326F6D-3989-49BF-BC78-514302D4D1B4}" srcOrd="1" destOrd="0" parTransId="{25ED0EDC-51B6-4892-AEBF-57FB160BAF84}" sibTransId="{D333A173-14A2-42CA-B48C-EAC966ED8A5C}"/>
    <dgm:cxn modelId="{26F5AA9B-2775-4F1A-A343-28D2F84788A4}" srcId="{6A1E144C-F82E-4405-B885-72FE128EC9DC}" destId="{A1C15910-B47D-4D37-8E5D-1EBE5A4EFC02}" srcOrd="0" destOrd="0" parTransId="{7D06BE02-0FFF-477C-BAFC-CD039EC6CA83}" sibTransId="{D23ED70D-ED91-47CE-A9C0-6C257718016F}"/>
    <dgm:cxn modelId="{7CAF0FAC-918C-4A32-8803-A046E29A7AE8}" type="presOf" srcId="{80393ECD-0F3E-412A-8D35-B682C426C8A7}" destId="{1FAB4B9A-CE29-4BB2-AD7C-7F4FC132A820}" srcOrd="0" destOrd="0" presId="urn:microsoft.com/office/officeart/2005/8/layout/matrix2"/>
    <dgm:cxn modelId="{6CDA3E50-8DA3-4497-9DD5-0F21B1A13C79}" type="presOf" srcId="{A1C15910-B47D-4D37-8E5D-1EBE5A4EFC02}" destId="{2DE93D47-44EA-4148-B0AE-C835033ABEC5}" srcOrd="0" destOrd="0" presId="urn:microsoft.com/office/officeart/2005/8/layout/matrix2"/>
    <dgm:cxn modelId="{804A9FE1-05CD-4CED-BF42-5433A428C8B3}" srcId="{6A1E144C-F82E-4405-B885-72FE128EC9DC}" destId="{80393ECD-0F3E-412A-8D35-B682C426C8A7}" srcOrd="2" destOrd="0" parTransId="{73E594E4-C81D-4996-972A-59EEB8057269}" sibTransId="{5585D212-98F5-41DA-A3F2-3610DCF49FE7}"/>
    <dgm:cxn modelId="{3112B81D-459A-4135-BD05-9C0C2157D0CE}" type="presOf" srcId="{67326F6D-3989-49BF-BC78-514302D4D1B4}" destId="{DD4F2645-3404-495D-BCEE-D87E6F13D28C}" srcOrd="0" destOrd="0" presId="urn:microsoft.com/office/officeart/2005/8/layout/matrix2"/>
    <dgm:cxn modelId="{20D37F4A-AB2B-4708-8B1D-A9A155F873F5}" type="presOf" srcId="{D02902BA-0C23-4BD9-AC07-DF9EDA5956E3}" destId="{3C224A8C-8A29-4C20-817F-E120739CF743}" srcOrd="0" destOrd="0" presId="urn:microsoft.com/office/officeart/2005/8/layout/matrix2"/>
    <dgm:cxn modelId="{D7574292-E96B-414A-93A7-FAB0F67BEDD0}" type="presParOf" srcId="{1EE1E608-7A48-4CE3-8408-5AB6FCA66DE1}" destId="{4940B4FC-703A-44FB-AF57-1E931EF894FA}" srcOrd="0" destOrd="0" presId="urn:microsoft.com/office/officeart/2005/8/layout/matrix2"/>
    <dgm:cxn modelId="{13920527-1981-4611-AF25-B03E12E4A106}" type="presParOf" srcId="{1EE1E608-7A48-4CE3-8408-5AB6FCA66DE1}" destId="{2DE93D47-44EA-4148-B0AE-C835033ABEC5}" srcOrd="1" destOrd="0" presId="urn:microsoft.com/office/officeart/2005/8/layout/matrix2"/>
    <dgm:cxn modelId="{C4C3AC97-F1CF-4A17-8892-088EB79B3657}" type="presParOf" srcId="{1EE1E608-7A48-4CE3-8408-5AB6FCA66DE1}" destId="{DD4F2645-3404-495D-BCEE-D87E6F13D28C}" srcOrd="2" destOrd="0" presId="urn:microsoft.com/office/officeart/2005/8/layout/matrix2"/>
    <dgm:cxn modelId="{BE21ECA0-085C-467B-922E-CAD9861FD7D3}" type="presParOf" srcId="{1EE1E608-7A48-4CE3-8408-5AB6FCA66DE1}" destId="{1FAB4B9A-CE29-4BB2-AD7C-7F4FC132A820}" srcOrd="3" destOrd="0" presId="urn:microsoft.com/office/officeart/2005/8/layout/matrix2"/>
    <dgm:cxn modelId="{221153C0-6948-4895-9A7F-C259A5DC1875}" type="presParOf" srcId="{1EE1E608-7A48-4CE3-8408-5AB6FCA66DE1}" destId="{3C224A8C-8A29-4C20-817F-E120739CF743}" srcOrd="4" destOrd="0" presId="urn:microsoft.com/office/officeart/2005/8/layout/matrix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2B662-DA22-44B4-80BE-6EDF451A4E4C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C9298-030C-4311-96BF-B9D05D561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4" descr="PowerpointTemplate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E11-AA82-4B62-8123-2C49060A7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E11-AA82-4B62-8123-2C49060A7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391400" cy="868362"/>
          </a:xfrm>
        </p:spPr>
        <p:txBody>
          <a:bodyPr>
            <a:normAutofit/>
          </a:bodyPr>
          <a:lstStyle>
            <a:lvl1pPr algn="l">
              <a:defRPr sz="1600" b="1">
                <a:solidFill>
                  <a:srgbClr val="0071AE"/>
                </a:solidFill>
                <a:latin typeface="HelveticaNeueLT Com 55 Roman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>
            <a:normAutofit/>
          </a:bodyPr>
          <a:lstStyle>
            <a:lvl1pPr>
              <a:defRPr sz="1200">
                <a:solidFill>
                  <a:srgbClr val="414042"/>
                </a:solidFill>
                <a:latin typeface="HelveticaNeueLT Com 45 Lt" pitchFamily="34" charset="0"/>
              </a:defRPr>
            </a:lvl1pPr>
            <a:lvl2pPr>
              <a:defRPr sz="1200">
                <a:solidFill>
                  <a:srgbClr val="414042"/>
                </a:solidFill>
                <a:latin typeface="HelveticaNeueLT Com 45 Lt" pitchFamily="34" charset="0"/>
              </a:defRPr>
            </a:lvl2pPr>
            <a:lvl3pPr>
              <a:defRPr sz="1200">
                <a:solidFill>
                  <a:srgbClr val="414042"/>
                </a:solidFill>
                <a:latin typeface="HelveticaNeueLT Com 45 Lt" pitchFamily="34" charset="0"/>
              </a:defRPr>
            </a:lvl3pPr>
            <a:lvl4pPr>
              <a:defRPr sz="1200">
                <a:solidFill>
                  <a:srgbClr val="414042"/>
                </a:solidFill>
                <a:latin typeface="HelveticaNeueLT Com 45 Lt" pitchFamily="34" charset="0"/>
              </a:defRPr>
            </a:lvl4pPr>
            <a:lvl5pPr>
              <a:defRPr sz="1200">
                <a:solidFill>
                  <a:srgbClr val="414042"/>
                </a:solidFill>
                <a:latin typeface="HelveticaNeueLT Com 45 L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30" descr="Ramco logo fina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209550"/>
            <a:ext cx="952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228600" cy="886968"/>
          </a:xfrm>
          <a:prstGeom prst="rect">
            <a:avLst/>
          </a:prstGeom>
          <a:solidFill>
            <a:srgbClr val="00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637750"/>
            <a:ext cx="9144000" cy="228600"/>
          </a:xfrm>
          <a:prstGeom prst="rect">
            <a:avLst/>
          </a:prstGeom>
          <a:solidFill>
            <a:srgbClr val="00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8136" y="6547739"/>
            <a:ext cx="381000" cy="365125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HelveticaNeueLT Com 45 Lt" pitchFamily="34" charset="0"/>
              </a:defRPr>
            </a:lvl1pPr>
          </a:lstStyle>
          <a:p>
            <a:fld id="{45F7BE11-AA82-4B62-8123-2C49060A75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7239001" y="6609556"/>
            <a:ext cx="18796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1000" b="0" spc="100" dirty="0" smtClean="0">
                <a:solidFill>
                  <a:schemeClr val="bg1"/>
                </a:solidFill>
                <a:latin typeface="HelveticaNeueLT Pro 45 Lt" pitchFamily="34" charset="0"/>
              </a:rPr>
              <a:t> | www.ramco.com  |</a:t>
            </a:r>
            <a:endParaRPr lang="fr-FR" sz="1000" b="0" spc="100" dirty="0">
              <a:solidFill>
                <a:schemeClr val="bg1"/>
              </a:solidFill>
              <a:latin typeface="HelveticaNeueLT Pro 45 Lt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244632" y="6611307"/>
            <a:ext cx="21326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  <a:latin typeface="Eras-Black-SemiBold" pitchFamily="2" charset="0"/>
              </a:rPr>
              <a:t>Ramc </a:t>
            </a:r>
            <a:r>
              <a:rPr lang="en-US" sz="1100" kern="0" spc="100" dirty="0" smtClean="0">
                <a:solidFill>
                  <a:schemeClr val="bg1"/>
                </a:solidFill>
                <a:latin typeface="Eras-Black-SemiBold" pitchFamily="2" charset="0"/>
              </a:rPr>
              <a:t>o </a:t>
            </a:r>
            <a:r>
              <a:rPr lang="en-US" sz="1100" dirty="0" smtClean="0">
                <a:solidFill>
                  <a:schemeClr val="bg1"/>
                </a:solidFill>
                <a:latin typeface="Eras-Black-SemiBold" pitchFamily="2" charset="0"/>
              </a:rPr>
              <a:t>&lt;Name&gt;</a:t>
            </a:r>
            <a:endParaRPr lang="en-US" sz="1100" dirty="0">
              <a:solidFill>
                <a:schemeClr val="bg1"/>
              </a:solidFill>
              <a:latin typeface="Eras-Black-SemiBold" pitchFamily="2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E11-AA82-4B62-8123-2C49060A7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E11-AA82-4B62-8123-2C49060A7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E11-AA82-4B62-8123-2C49060A7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E11-AA82-4B62-8123-2C49060A7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E11-AA82-4B62-8123-2C49060A7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E11-AA82-4B62-8123-2C49060A7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E11-AA82-4B62-8123-2C49060A7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7BE11-AA82-4B62-8123-2C49060A7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4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wmf"/><Relationship Id="rId5" Type="http://schemas.openxmlformats.org/officeDocument/2006/relationships/image" Target="../media/image5.jpeg"/><Relationship Id="rId10" Type="http://schemas.openxmlformats.org/officeDocument/2006/relationships/image" Target="../media/image10.wmf"/><Relationship Id="rId4" Type="http://schemas.openxmlformats.org/officeDocument/2006/relationships/hyperlink" Target="http://images.google.co.in/imgres?imgurl=http://www.gillhr.com/images/pebbles.jpg&amp;imgrefurl=http://www.gillhr.com/&amp;h=201&amp;w=189&amp;sz=8&amp;hl=en&amp;start=3&amp;tbnid=oEJNlucpPFU3qM:&amp;tbnh=104&amp;tbnw=98&amp;prev=/images?q=People+Issues&amp;gbv=2&amp;hl=en" TargetMode="External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5562600"/>
            <a:ext cx="33528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fr-FR" sz="1100" dirty="0">
                <a:solidFill>
                  <a:srgbClr val="006AA8"/>
                </a:solidFill>
                <a:latin typeface="HelveticaNeueLT Pro 45 Lt" pitchFamily="34" charset="0"/>
              </a:rPr>
              <a:t>Prepared by</a:t>
            </a:r>
            <a:r>
              <a:rPr lang="fr-FR" sz="1100" dirty="0" smtClean="0">
                <a:solidFill>
                  <a:srgbClr val="006AA8"/>
                </a:solidFill>
                <a:latin typeface="HelveticaNeueLT Pro 45 Lt" pitchFamily="34" charset="0"/>
              </a:rPr>
              <a:t>: K Shyaam Sunder</a:t>
            </a:r>
            <a:endParaRPr lang="fr-FR" sz="1100" dirty="0">
              <a:solidFill>
                <a:srgbClr val="006AA8"/>
              </a:solidFill>
              <a:latin typeface="HelveticaNeueLT Pro 45 Lt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fr-FR" sz="1100" dirty="0" smtClean="0">
                <a:solidFill>
                  <a:srgbClr val="006AA8"/>
                </a:solidFill>
                <a:latin typeface="HelveticaNeueLT Pro 45 Lt" pitchFamily="34" charset="0"/>
              </a:rPr>
              <a:t>Désignation: CKO</a:t>
            </a:r>
            <a:endParaRPr lang="fr-FR" sz="1100" dirty="0">
              <a:solidFill>
                <a:srgbClr val="006AA8"/>
              </a:solidFill>
              <a:latin typeface="HelveticaNeueLT Pro 45 Lt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fr-FR" sz="1100" dirty="0">
                <a:solidFill>
                  <a:srgbClr val="006AA8"/>
                </a:solidFill>
                <a:latin typeface="HelveticaNeueLT Pro 45 Lt" pitchFamily="34" charset="0"/>
              </a:rPr>
              <a:t>Date</a:t>
            </a:r>
            <a:r>
              <a:rPr lang="fr-FR" sz="1100" dirty="0" smtClean="0">
                <a:solidFill>
                  <a:srgbClr val="006AA8"/>
                </a:solidFill>
                <a:latin typeface="HelveticaNeueLT Pro 45 Lt" pitchFamily="34" charset="0"/>
              </a:rPr>
              <a:t>: </a:t>
            </a:r>
            <a:r>
              <a:rPr lang="fr-FR" sz="1100" dirty="0" smtClean="0">
                <a:solidFill>
                  <a:srgbClr val="006AA8"/>
                </a:solidFill>
                <a:latin typeface="HelveticaNeueLT Pro 45 Lt" pitchFamily="34" charset="0"/>
              </a:rPr>
              <a:t>15/10/2011</a:t>
            </a:r>
            <a:endParaRPr lang="fr-FR" sz="1100" dirty="0">
              <a:solidFill>
                <a:srgbClr val="006AA8"/>
              </a:solidFill>
              <a:latin typeface="HelveticaNeueLT Pro 45 Lt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fr-FR" sz="1100" dirty="0">
                <a:solidFill>
                  <a:srgbClr val="006AA8"/>
                </a:solidFill>
                <a:latin typeface="HelveticaNeueLT Pro 45 Lt" pitchFamily="34" charset="0"/>
              </a:rPr>
              <a:t>Location</a:t>
            </a:r>
            <a:r>
              <a:rPr lang="fr-FR" sz="1100" dirty="0" smtClean="0">
                <a:solidFill>
                  <a:srgbClr val="006AA8"/>
                </a:solidFill>
                <a:latin typeface="HelveticaNeueLT Pro 45 Lt" pitchFamily="34" charset="0"/>
              </a:rPr>
              <a:t>: </a:t>
            </a:r>
            <a:r>
              <a:rPr lang="fr-FR" sz="1100" dirty="0" smtClean="0">
                <a:solidFill>
                  <a:srgbClr val="006AA8"/>
                </a:solidFill>
                <a:latin typeface="HelveticaNeueLT Pro 45 Lt" pitchFamily="34" charset="0"/>
              </a:rPr>
              <a:t>Chennai</a:t>
            </a:r>
            <a:endParaRPr lang="en-US" sz="1100" dirty="0">
              <a:solidFill>
                <a:srgbClr val="006AA8"/>
              </a:solidFill>
              <a:latin typeface="HelveticaNeueLT Pro 45 L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895600"/>
            <a:ext cx="4681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HelveticaNeueLT Com 55 Roman" pitchFamily="34" charset="0"/>
              </a:rPr>
              <a:t>Performance Management</a:t>
            </a:r>
            <a:endParaRPr lang="en-US" sz="2800" b="1" dirty="0">
              <a:solidFill>
                <a:schemeClr val="bg1"/>
              </a:solidFill>
              <a:latin typeface="HelveticaNeueLT Com 55 Roman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16092" y="3581400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HelveticaNeueLT Com 45 Lt" pitchFamily="34" charset="0"/>
              </a:rPr>
              <a:t>Introspection</a:t>
            </a:r>
            <a:endParaRPr lang="en-US" sz="2000" b="1" dirty="0">
              <a:solidFill>
                <a:schemeClr val="bg1"/>
              </a:solidFill>
              <a:latin typeface="HelveticaNeueLT Com 45 Lt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429900" y="6546695"/>
            <a:ext cx="167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r>
              <a:rPr lang="fr-FR" sz="1000" b="0" spc="100" dirty="0" smtClean="0">
                <a:solidFill>
                  <a:srgbClr val="0071AE"/>
                </a:solidFill>
                <a:latin typeface="HelveticaNeueLT Pro 45 Lt" pitchFamily="34" charset="0"/>
              </a:rPr>
              <a:t>  |  www.ramco.com</a:t>
            </a:r>
            <a:endParaRPr lang="fr-FR" sz="1000" b="0" spc="100" dirty="0">
              <a:solidFill>
                <a:srgbClr val="0071AE"/>
              </a:solidFill>
              <a:latin typeface="HelveticaNeueLT Pro 45 L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7575" y="6546695"/>
            <a:ext cx="21326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rgbClr val="231F20"/>
                </a:solidFill>
                <a:latin typeface="Eras-Black-SemiBold" pitchFamily="2" charset="0"/>
              </a:rPr>
              <a:t>Ramc</a:t>
            </a:r>
            <a:r>
              <a:rPr lang="en-US" sz="1100" kern="2900" spc="100" dirty="0" smtClean="0">
                <a:solidFill>
                  <a:srgbClr val="231F20"/>
                </a:solidFill>
                <a:latin typeface="Eras-Black-SemiBold" pitchFamily="2" charset="0"/>
              </a:rPr>
              <a:t>o </a:t>
            </a:r>
            <a:r>
              <a:rPr lang="en-US" sz="1100" dirty="0" smtClean="0">
                <a:solidFill>
                  <a:srgbClr val="0071AE"/>
                </a:solidFill>
                <a:latin typeface="Eras-Black-SemiBold" pitchFamily="2" charset="0"/>
              </a:rPr>
              <a:t>Name</a:t>
            </a:r>
            <a:endParaRPr lang="en-US" sz="1100" dirty="0">
              <a:solidFill>
                <a:srgbClr val="0071AE"/>
              </a:solidFill>
              <a:latin typeface="Eras-Black-Semi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4676775" y="4292600"/>
            <a:ext cx="1262063" cy="274638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tint val="40000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1300">
                <a:latin typeface="+mn-lt"/>
                <a:ea typeface="ＭＳ Ｐゴシック"/>
              </a:rPr>
              <a:t>Tax System</a:t>
            </a:r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2654300" y="4529138"/>
            <a:ext cx="1327150" cy="274638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tint val="40000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US" sz="1300">
                <a:latin typeface="+mn-lt"/>
                <a:ea typeface="ＭＳ Ｐゴシック"/>
              </a:rPr>
              <a:t>Govt. Mandates</a:t>
            </a:r>
          </a:p>
        </p:txBody>
      </p:sp>
      <p:sp>
        <p:nvSpPr>
          <p:cNvPr id="252935" name="Line 7"/>
          <p:cNvSpPr>
            <a:spLocks noChangeShapeType="1"/>
          </p:cNvSpPr>
          <p:nvPr/>
        </p:nvSpPr>
        <p:spPr bwMode="auto">
          <a:xfrm>
            <a:off x="7759700" y="4386262"/>
            <a:ext cx="0" cy="1697038"/>
          </a:xfrm>
          <a:prstGeom prst="line">
            <a:avLst/>
          </a:prstGeom>
          <a:noFill/>
          <a:ln w="38100">
            <a:solidFill>
              <a:schemeClr val="bg2">
                <a:lumMod val="90000"/>
              </a:schemeClr>
            </a:solidFill>
            <a:round/>
            <a:headEnd type="triangle" w="med" len="med"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>
              <a:latin typeface="+mn-lt"/>
              <a:ea typeface="ＭＳ Ｐゴシック"/>
            </a:endParaRPr>
          </a:p>
        </p:txBody>
      </p:sp>
      <p:sp>
        <p:nvSpPr>
          <p:cNvPr id="252936" name="Text Box 8"/>
          <p:cNvSpPr txBox="1">
            <a:spLocks noChangeArrowheads="1"/>
          </p:cNvSpPr>
          <p:nvPr/>
        </p:nvSpPr>
        <p:spPr bwMode="auto">
          <a:xfrm>
            <a:off x="6958013" y="4722812"/>
            <a:ext cx="1592262" cy="1171575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tint val="40000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/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>
                <a:latin typeface="+mn-lt"/>
                <a:ea typeface="ＭＳ Ｐゴシック"/>
              </a:rPr>
              <a:t>Shrink-wrapped </a:t>
            </a:r>
            <a:br>
              <a:rPr lang="en-US" sz="1400" dirty="0">
                <a:latin typeface="+mn-lt"/>
                <a:ea typeface="ＭＳ Ｐゴシック"/>
              </a:rPr>
            </a:br>
            <a:r>
              <a:rPr lang="en-US" sz="1400" dirty="0">
                <a:latin typeface="+mn-lt"/>
                <a:ea typeface="ＭＳ Ｐゴシック"/>
              </a:rPr>
              <a:t>Implementation,</a:t>
            </a:r>
            <a:br>
              <a:rPr lang="en-US" sz="1400" dirty="0">
                <a:latin typeface="+mn-lt"/>
                <a:ea typeface="ＭＳ Ｐゴシック"/>
              </a:rPr>
            </a:br>
            <a:r>
              <a:rPr lang="en-US" sz="1400" dirty="0">
                <a:latin typeface="+mn-lt"/>
                <a:ea typeface="ＭＳ Ｐゴシック"/>
              </a:rPr>
              <a:t>delivered </a:t>
            </a:r>
            <a:br>
              <a:rPr lang="en-US" sz="1400" dirty="0">
                <a:latin typeface="+mn-lt"/>
                <a:ea typeface="ＭＳ Ｐゴシック"/>
              </a:rPr>
            </a:br>
            <a:r>
              <a:rPr lang="en-US" sz="1400" dirty="0">
                <a:latin typeface="+mn-lt"/>
                <a:ea typeface="ＭＳ Ｐゴシック"/>
              </a:rPr>
              <a:t>On-premise or as </a:t>
            </a:r>
            <a:br>
              <a:rPr lang="en-US" sz="1400" dirty="0">
                <a:latin typeface="+mn-lt"/>
                <a:ea typeface="ＭＳ Ｐゴシック"/>
              </a:rPr>
            </a:br>
            <a:r>
              <a:rPr lang="en-US" sz="1400" dirty="0">
                <a:latin typeface="+mn-lt"/>
                <a:ea typeface="ＭＳ Ｐゴシック"/>
              </a:rPr>
              <a:t>a Service</a:t>
            </a:r>
          </a:p>
        </p:txBody>
      </p:sp>
      <p:sp>
        <p:nvSpPr>
          <p:cNvPr id="252938" name="Line 10"/>
          <p:cNvSpPr>
            <a:spLocks noChangeShapeType="1"/>
          </p:cNvSpPr>
          <p:nvPr/>
        </p:nvSpPr>
        <p:spPr bwMode="auto">
          <a:xfrm>
            <a:off x="7759700" y="2028825"/>
            <a:ext cx="0" cy="1697037"/>
          </a:xfrm>
          <a:prstGeom prst="line">
            <a:avLst/>
          </a:prstGeom>
          <a:noFill/>
          <a:ln w="38100">
            <a:solidFill>
              <a:schemeClr val="bg2">
                <a:lumMod val="90000"/>
              </a:schemeClr>
            </a:solidFill>
            <a:round/>
            <a:headEnd type="triangle" w="med" len="med"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US">
              <a:latin typeface="+mn-lt"/>
              <a:ea typeface="ＭＳ Ｐゴシック"/>
            </a:endParaRPr>
          </a:p>
        </p:txBody>
      </p:sp>
      <p:sp>
        <p:nvSpPr>
          <p:cNvPr id="252939" name="Text Box 11"/>
          <p:cNvSpPr txBox="1">
            <a:spLocks noChangeArrowheads="1"/>
          </p:cNvSpPr>
          <p:nvPr/>
        </p:nvSpPr>
        <p:spPr bwMode="auto">
          <a:xfrm>
            <a:off x="6886575" y="2451100"/>
            <a:ext cx="1722438" cy="89535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tint val="40000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1400" dirty="0">
                <a:latin typeface="+mn-lt"/>
                <a:ea typeface="ＭＳ Ｐゴシック"/>
              </a:rPr>
              <a:t>Vision and Negotiation delivered through </a:t>
            </a:r>
            <a:r>
              <a:rPr lang="en-US" sz="1400" dirty="0" smtClean="0">
                <a:latin typeface="+mn-lt"/>
                <a:ea typeface="ＭＳ Ｐゴシック"/>
              </a:rPr>
              <a:t>Co-Creation</a:t>
            </a:r>
            <a:endParaRPr lang="en-US" sz="1400" dirty="0">
              <a:latin typeface="+mn-lt"/>
              <a:ea typeface="ＭＳ Ｐゴシック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46063" y="2044700"/>
            <a:ext cx="7848600" cy="4198937"/>
            <a:chOff x="59" y="1375"/>
            <a:chExt cx="4944" cy="2645"/>
          </a:xfrm>
        </p:grpSpPr>
        <p:sp>
          <p:nvSpPr>
            <p:cNvPr id="252942" name="Line 14"/>
            <p:cNvSpPr>
              <a:spLocks noChangeShapeType="1"/>
            </p:cNvSpPr>
            <p:nvPr/>
          </p:nvSpPr>
          <p:spPr bwMode="auto">
            <a:xfrm flipV="1">
              <a:off x="429" y="1375"/>
              <a:ext cx="0" cy="264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+mn-lt"/>
                <a:ea typeface="ＭＳ Ｐゴシック"/>
              </a:endParaRPr>
            </a:p>
          </p:txBody>
        </p:sp>
        <p:sp>
          <p:nvSpPr>
            <p:cNvPr id="252943" name="Text Box 15"/>
            <p:cNvSpPr txBox="1">
              <a:spLocks noChangeArrowheads="1"/>
            </p:cNvSpPr>
            <p:nvPr/>
          </p:nvSpPr>
          <p:spPr bwMode="auto">
            <a:xfrm rot="16200000">
              <a:off x="-400" y="2601"/>
              <a:ext cx="1249" cy="33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dirty="0">
                  <a:latin typeface="+mn-lt"/>
                  <a:ea typeface="ＭＳ Ｐゴシック"/>
                </a:rPr>
                <a:t>Specificity</a:t>
              </a:r>
            </a:p>
          </p:txBody>
        </p:sp>
        <p:sp>
          <p:nvSpPr>
            <p:cNvPr id="252944" name="Line 16"/>
            <p:cNvSpPr>
              <a:spLocks noChangeShapeType="1"/>
            </p:cNvSpPr>
            <p:nvPr/>
          </p:nvSpPr>
          <p:spPr bwMode="auto">
            <a:xfrm>
              <a:off x="428" y="4020"/>
              <a:ext cx="45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+mn-lt"/>
                <a:ea typeface="ＭＳ Ｐゴシック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944563" y="2419350"/>
            <a:ext cx="957263" cy="3638550"/>
            <a:chOff x="499" y="1611"/>
            <a:chExt cx="603" cy="2292"/>
          </a:xfrm>
        </p:grpSpPr>
        <p:pic>
          <p:nvPicPr>
            <p:cNvPr id="65574" name="Picture 18" descr="j030084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4" y="2748"/>
              <a:ext cx="501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575" name="Picture 19" descr="j028536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1" y="2131"/>
              <a:ext cx="397" cy="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576" name="Picture 20" descr="pebbles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4" y="1611"/>
              <a:ext cx="406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577" name="Picture 21" descr="MCj04380600000[1]"/>
            <p:cNvPicPr>
              <a:picLocks noChangeAspect="1" noChangeArrowheads="1"/>
            </p:cNvPicPr>
            <p:nvPr/>
          </p:nvPicPr>
          <p:blipFill>
            <a:blip r:embed="rId6"/>
            <a:srcRect t="7463"/>
            <a:stretch>
              <a:fillRect/>
            </a:stretch>
          </p:blipFill>
          <p:spPr bwMode="auto">
            <a:xfrm>
              <a:off x="499" y="3345"/>
              <a:ext cx="603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889126" y="2112962"/>
            <a:ext cx="595313" cy="4064000"/>
            <a:chOff x="1094" y="1445"/>
            <a:chExt cx="375" cy="2560"/>
          </a:xfrm>
          <a:solidFill>
            <a:schemeClr val="bg2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252951" name="Rectangle 23"/>
            <p:cNvSpPr>
              <a:spLocks noChangeArrowheads="1"/>
            </p:cNvSpPr>
            <p:nvPr/>
          </p:nvSpPr>
          <p:spPr bwMode="auto">
            <a:xfrm>
              <a:off x="1097" y="1445"/>
              <a:ext cx="365" cy="256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sp3d>
              <a:bevelT w="139700" h="1397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2952" name="Text Box 24"/>
            <p:cNvSpPr txBox="1">
              <a:spLocks noChangeArrowheads="1"/>
            </p:cNvSpPr>
            <p:nvPr/>
          </p:nvSpPr>
          <p:spPr bwMode="auto">
            <a:xfrm rot="-5400000">
              <a:off x="1026" y="3526"/>
              <a:ext cx="501" cy="2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sp3d>
              <a:bevelT w="139700" h="139700"/>
            </a:sp3d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0">
                  <a:latin typeface="+mn-lt"/>
                  <a:ea typeface="ＭＳ Ｐゴシック"/>
                </a:rPr>
                <a:t>Global</a:t>
              </a:r>
            </a:p>
          </p:txBody>
        </p:sp>
        <p:sp>
          <p:nvSpPr>
            <p:cNvPr id="252953" name="Text Box 25"/>
            <p:cNvSpPr txBox="1">
              <a:spLocks noChangeArrowheads="1"/>
            </p:cNvSpPr>
            <p:nvPr/>
          </p:nvSpPr>
          <p:spPr bwMode="auto">
            <a:xfrm rot="-5400000">
              <a:off x="981" y="2290"/>
              <a:ext cx="592" cy="2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sp3d>
              <a:bevelT w="139700" h="139700"/>
            </a:sp3d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0" dirty="0">
                  <a:latin typeface="+mn-lt"/>
                  <a:ea typeface="ＭＳ Ｐゴシック"/>
                </a:rPr>
                <a:t>Industry</a:t>
              </a:r>
            </a:p>
          </p:txBody>
        </p:sp>
        <p:sp>
          <p:nvSpPr>
            <p:cNvPr id="252954" name="Text Box 26"/>
            <p:cNvSpPr txBox="1">
              <a:spLocks noChangeArrowheads="1"/>
            </p:cNvSpPr>
            <p:nvPr/>
          </p:nvSpPr>
          <p:spPr bwMode="auto">
            <a:xfrm rot="-5400000">
              <a:off x="990" y="2761"/>
              <a:ext cx="592" cy="36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sp3d>
              <a:bevelT w="139700" h="139700"/>
            </a:sp3d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0">
                  <a:latin typeface="+mn-lt"/>
                  <a:ea typeface="ＭＳ Ｐゴシック"/>
                </a:rPr>
                <a:t>Region</a:t>
              </a:r>
              <a:br>
                <a:rPr lang="en-US" sz="1600" b="0">
                  <a:latin typeface="+mn-lt"/>
                  <a:ea typeface="ＭＳ Ｐゴシック"/>
                </a:rPr>
              </a:br>
              <a:r>
                <a:rPr lang="en-US" sz="1600" b="0">
                  <a:latin typeface="+mn-lt"/>
                  <a:ea typeface="ＭＳ Ｐゴシック"/>
                </a:rPr>
                <a:t>(Geo)</a:t>
              </a:r>
            </a:p>
          </p:txBody>
        </p:sp>
        <p:sp>
          <p:nvSpPr>
            <p:cNvPr id="252955" name="Text Box 27"/>
            <p:cNvSpPr txBox="1">
              <a:spLocks noChangeArrowheads="1"/>
            </p:cNvSpPr>
            <p:nvPr/>
          </p:nvSpPr>
          <p:spPr bwMode="auto">
            <a:xfrm rot="-5400000">
              <a:off x="971" y="1580"/>
              <a:ext cx="611" cy="36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sp3d>
              <a:bevelT w="139700" h="139700"/>
            </a:sp3d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0">
                  <a:latin typeface="+mn-lt"/>
                  <a:ea typeface="ＭＳ Ｐゴシック"/>
                </a:rPr>
                <a:t>Org.</a:t>
              </a:r>
              <a:br>
                <a:rPr lang="en-US" sz="1600" b="0">
                  <a:latin typeface="+mn-lt"/>
                  <a:ea typeface="ＭＳ Ｐゴシック"/>
                </a:rPr>
              </a:br>
              <a:r>
                <a:rPr lang="en-US" sz="1600" b="0">
                  <a:latin typeface="+mn-lt"/>
                  <a:ea typeface="ＭＳ Ｐゴシック"/>
                </a:rPr>
                <a:t>Specific</a:t>
              </a:r>
            </a:p>
          </p:txBody>
        </p:sp>
      </p:grpSp>
      <p:sp>
        <p:nvSpPr>
          <p:cNvPr id="252957" name="Text Box 29"/>
          <p:cNvSpPr txBox="1">
            <a:spLocks noChangeArrowheads="1"/>
          </p:cNvSpPr>
          <p:nvPr/>
        </p:nvSpPr>
        <p:spPr bwMode="auto">
          <a:xfrm>
            <a:off x="3192463" y="3870325"/>
            <a:ext cx="1358900" cy="27305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tint val="40000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/>
          <a:lstStyle/>
          <a:p>
            <a:pPr algn="ctr">
              <a:spcBef>
                <a:spcPct val="50000"/>
              </a:spcBef>
              <a:defRPr/>
            </a:pPr>
            <a:r>
              <a:rPr lang="en-US" sz="1300">
                <a:latin typeface="+mn-lt"/>
                <a:ea typeface="ＭＳ Ｐゴシック"/>
              </a:rPr>
              <a:t>Benefits</a:t>
            </a:r>
          </a:p>
        </p:txBody>
      </p:sp>
      <p:sp>
        <p:nvSpPr>
          <p:cNvPr id="252959" name="Text Box 31"/>
          <p:cNvSpPr txBox="1">
            <a:spLocks noChangeArrowheads="1"/>
          </p:cNvSpPr>
          <p:nvPr/>
        </p:nvSpPr>
        <p:spPr bwMode="auto">
          <a:xfrm>
            <a:off x="4708525" y="3468688"/>
            <a:ext cx="1358900" cy="3175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tint val="40000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/>
          <a:lstStyle/>
          <a:p>
            <a:pPr algn="ctr">
              <a:spcBef>
                <a:spcPct val="50000"/>
              </a:spcBef>
              <a:defRPr/>
            </a:pPr>
            <a:r>
              <a:rPr lang="en-US" sz="1300" dirty="0">
                <a:latin typeface="+mn-lt"/>
                <a:ea typeface="ＭＳ Ｐゴシック"/>
              </a:rPr>
              <a:t>Deployment</a:t>
            </a:r>
          </a:p>
        </p:txBody>
      </p:sp>
      <p:pic>
        <p:nvPicPr>
          <p:cNvPr id="65565" name="Picture 32" descr="MCj0412602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84888" y="3359150"/>
            <a:ext cx="804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2963" name="Text Box 35"/>
          <p:cNvSpPr txBox="1">
            <a:spLocks noChangeArrowheads="1"/>
          </p:cNvSpPr>
          <p:nvPr/>
        </p:nvSpPr>
        <p:spPr bwMode="auto">
          <a:xfrm>
            <a:off x="3054351" y="3344863"/>
            <a:ext cx="1262063" cy="274638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tint val="40000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sz="1300" dirty="0">
                <a:latin typeface="+mn-lt"/>
                <a:ea typeface="ＭＳ Ｐゴシック"/>
              </a:rPr>
              <a:t>Incentives</a:t>
            </a:r>
          </a:p>
        </p:txBody>
      </p:sp>
      <p:pic>
        <p:nvPicPr>
          <p:cNvPr id="65561" name="Picture 36" descr="MCj0334252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14638" y="2568575"/>
            <a:ext cx="690563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2966" name="Text Box 38"/>
          <p:cNvSpPr txBox="1">
            <a:spLocks noChangeArrowheads="1"/>
          </p:cNvSpPr>
          <p:nvPr/>
        </p:nvSpPr>
        <p:spPr bwMode="auto">
          <a:xfrm>
            <a:off x="4614863" y="2903538"/>
            <a:ext cx="1624013" cy="288925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tint val="40000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sz="1300">
                <a:latin typeface="+mn-lt"/>
                <a:ea typeface="ＭＳ Ｐゴシック"/>
              </a:rPr>
              <a:t>Workforce Planning</a:t>
            </a:r>
          </a:p>
        </p:txBody>
      </p:sp>
      <p:pic>
        <p:nvPicPr>
          <p:cNvPr id="65559" name="Picture 39" descr="MCj0404281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35651" y="2276475"/>
            <a:ext cx="8112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2969" name="Text Box 41"/>
          <p:cNvSpPr txBox="1">
            <a:spLocks noChangeArrowheads="1"/>
          </p:cNvSpPr>
          <p:nvPr/>
        </p:nvSpPr>
        <p:spPr bwMode="auto">
          <a:xfrm>
            <a:off x="3757613" y="2489200"/>
            <a:ext cx="1498600" cy="274638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tint val="40000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 anchorCtr="1"/>
          <a:lstStyle/>
          <a:p>
            <a:pPr algn="ctr">
              <a:spcBef>
                <a:spcPct val="50000"/>
              </a:spcBef>
              <a:defRPr/>
            </a:pPr>
            <a:r>
              <a:rPr lang="en-US" sz="1300">
                <a:latin typeface="+mn-lt"/>
                <a:ea typeface="ＭＳ Ｐゴシック"/>
              </a:rPr>
              <a:t>Appraisals</a:t>
            </a:r>
          </a:p>
        </p:txBody>
      </p:sp>
      <p:pic>
        <p:nvPicPr>
          <p:cNvPr id="65557" name="Picture 42" descr="MCj02375030000[1]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19613" y="1752600"/>
            <a:ext cx="6556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2972" name="Text Box 44"/>
          <p:cNvSpPr txBox="1">
            <a:spLocks noChangeArrowheads="1"/>
          </p:cNvSpPr>
          <p:nvPr/>
        </p:nvSpPr>
        <p:spPr bwMode="auto">
          <a:xfrm>
            <a:off x="2506663" y="5710237"/>
            <a:ext cx="1266825" cy="328613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tint val="40000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/>
          <a:lstStyle/>
          <a:p>
            <a:pPr algn="ctr">
              <a:spcBef>
                <a:spcPct val="50000"/>
              </a:spcBef>
              <a:defRPr/>
            </a:pPr>
            <a:r>
              <a:rPr lang="en-US" sz="1300">
                <a:latin typeface="+mn-lt"/>
                <a:ea typeface="ＭＳ Ｐゴシック"/>
              </a:rPr>
              <a:t>Employee Data</a:t>
            </a:r>
          </a:p>
        </p:txBody>
      </p:sp>
      <p:sp>
        <p:nvSpPr>
          <p:cNvPr id="252974" name="Text Box 46"/>
          <p:cNvSpPr txBox="1">
            <a:spLocks noChangeArrowheads="1"/>
          </p:cNvSpPr>
          <p:nvPr/>
        </p:nvSpPr>
        <p:spPr bwMode="auto">
          <a:xfrm>
            <a:off x="4065588" y="5194300"/>
            <a:ext cx="1358900" cy="3175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tint val="40000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/>
          <a:lstStyle/>
          <a:p>
            <a:pPr algn="ctr">
              <a:spcBef>
                <a:spcPct val="50000"/>
              </a:spcBef>
              <a:defRPr/>
            </a:pPr>
            <a:r>
              <a:rPr lang="en-US" sz="1300">
                <a:latin typeface="+mn-lt"/>
                <a:ea typeface="ＭＳ Ｐゴシック"/>
              </a:rPr>
              <a:t>Training</a:t>
            </a:r>
          </a:p>
        </p:txBody>
      </p:sp>
      <p:pic>
        <p:nvPicPr>
          <p:cNvPr id="65552" name="Picture 47" descr="MCBD06630_0000[1]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483226" y="4764087"/>
            <a:ext cx="830263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2977" name="Text Box 49"/>
          <p:cNvSpPr txBox="1">
            <a:spLocks noChangeArrowheads="1"/>
          </p:cNvSpPr>
          <p:nvPr/>
        </p:nvSpPr>
        <p:spPr bwMode="auto">
          <a:xfrm>
            <a:off x="4651375" y="5737225"/>
            <a:ext cx="1358900" cy="3175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tint val="40000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/>
          <a:lstStyle/>
          <a:p>
            <a:pPr algn="ctr">
              <a:spcBef>
                <a:spcPct val="50000"/>
              </a:spcBef>
              <a:defRPr/>
            </a:pPr>
            <a:r>
              <a:rPr lang="en-US" sz="1300">
                <a:latin typeface="+mn-lt"/>
                <a:ea typeface="ＭＳ Ｐゴシック"/>
              </a:rPr>
              <a:t>Life Events</a:t>
            </a:r>
          </a:p>
        </p:txBody>
      </p:sp>
      <p:pic>
        <p:nvPicPr>
          <p:cNvPr id="65550" name="Picture 50" descr="MCj03357350000[1]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205538" y="5507037"/>
            <a:ext cx="36353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3914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Human Resources Sensitivities 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08136" y="6569075"/>
            <a:ext cx="381000" cy="365125"/>
          </a:xfrm>
        </p:spPr>
        <p:txBody>
          <a:bodyPr/>
          <a:lstStyle/>
          <a:p>
            <a:fld id="{45F7BE11-AA82-4B62-8123-2C49060A752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781800" y="3602736"/>
            <a:ext cx="14478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Horizontal Process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10000" y="1088136"/>
            <a:ext cx="14478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High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Exceptions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3914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Automation</a:t>
            </a:r>
            <a:r>
              <a:rPr lang="en-US" sz="3200" dirty="0" smtClean="0"/>
              <a:t> in Human </a:t>
            </a:r>
            <a:r>
              <a:rPr lang="en-US" sz="3200" dirty="0" smtClean="0"/>
              <a:t>Resources…</a:t>
            </a:r>
            <a:endParaRPr lang="en-US" sz="2000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15240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in Delivery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E11-AA82-4B62-8123-2C49060A752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876301" y="3757612"/>
            <a:ext cx="716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rot="16200000">
            <a:off x="2124869" y="3744119"/>
            <a:ext cx="4773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03614" y="6030912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Function Driven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323849" y="3551237"/>
            <a:ext cx="1928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Best Practice</a:t>
            </a: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4745039" y="3860800"/>
            <a:ext cx="2801937" cy="1873250"/>
            <a:chOff x="2962" y="2441"/>
            <a:chExt cx="1765" cy="1180"/>
          </a:xfrm>
          <a:solidFill>
            <a:schemeClr val="bg2">
              <a:lumMod val="90000"/>
            </a:schemeClr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962" y="2441"/>
              <a:ext cx="1765" cy="11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031" y="2507"/>
              <a:ext cx="1618" cy="92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>
                  <a:latin typeface="Trebuchet MS" pitchFamily="34" charset="0"/>
                </a:rPr>
                <a:t>The function and business agree on substantial issues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>
                  <a:latin typeface="Trebuchet MS" pitchFamily="34" charset="0"/>
                </a:rPr>
                <a:t>Propensity to customize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>
                  <a:latin typeface="Trebuchet MS" pitchFamily="34" charset="0"/>
                </a:rPr>
                <a:t>Maintenance becomes a customer specific issue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>
                  <a:latin typeface="Trebuchet MS" pitchFamily="34" charset="0"/>
                </a:rPr>
                <a:t>Potential value generation is high</a:t>
              </a:r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1512889" y="3857625"/>
            <a:ext cx="2801937" cy="1873250"/>
            <a:chOff x="2962" y="2441"/>
            <a:chExt cx="1765" cy="1180"/>
          </a:xfrm>
          <a:solidFill>
            <a:schemeClr val="tx2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962" y="2441"/>
              <a:ext cx="1765" cy="11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031" y="2507"/>
              <a:ext cx="1618" cy="103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>
                  <a:latin typeface="Trebuchet MS" pitchFamily="34" charset="0"/>
                </a:rPr>
                <a:t> Realm of Intl. Best Practices 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>
                  <a:latin typeface="Trebuchet MS" pitchFamily="34" charset="0"/>
                </a:rPr>
                <a:t>Lobby for business acceptance.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>
                  <a:latin typeface="Trebuchet MS" pitchFamily="34" charset="0"/>
                </a:rPr>
                <a:t> Need to capture international benchmarks and contrast against them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>
                  <a:latin typeface="Trebuchet MS" pitchFamily="34" charset="0"/>
                </a:rPr>
                <a:t> Model should be flexible to evolve toward business specificity</a:t>
              </a:r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1512889" y="1771650"/>
            <a:ext cx="2801937" cy="1873250"/>
            <a:chOff x="2962" y="2441"/>
            <a:chExt cx="1765" cy="1180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962" y="2441"/>
              <a:ext cx="1765" cy="11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031" y="2507"/>
              <a:ext cx="1618" cy="98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>
                  <a:latin typeface="Trebuchet MS" pitchFamily="34" charset="0"/>
                </a:rPr>
                <a:t>“Best Practice” may not be the best fit (if consensus driven)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>
                  <a:latin typeface="Trebuchet MS" pitchFamily="34" charset="0"/>
                </a:rPr>
                <a:t> Eventual business acceptance should be the goal.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>
                  <a:latin typeface="Trebuchet MS" pitchFamily="34" charset="0"/>
                </a:rPr>
                <a:t> Processes should gather information that will help remove / resolve any subjectivity</a:t>
              </a:r>
            </a:p>
          </p:txBody>
        </p:sp>
      </p:grp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4756151" y="1771650"/>
            <a:ext cx="2801938" cy="1873250"/>
            <a:chOff x="2962" y="2441"/>
            <a:chExt cx="1765" cy="1180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962" y="2441"/>
              <a:ext cx="1765" cy="11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031" y="2507"/>
              <a:ext cx="1618" cy="8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>
                  <a:latin typeface="Trebuchet MS" pitchFamily="34" charset="0"/>
                </a:rPr>
                <a:t> Establish a </a:t>
              </a:r>
              <a:r>
                <a:rPr lang="en-US" sz="1200"/>
                <a:t>clear to link to HR goals</a:t>
              </a:r>
              <a:endParaRPr lang="en-US" sz="1200">
                <a:latin typeface="Trebuchet MS" pitchFamily="34" charset="0"/>
              </a:endParaRP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>
                  <a:latin typeface="Trebuchet MS" pitchFamily="34" charset="0"/>
                </a:rPr>
                <a:t>Systems should be put in place to evaluate link to HR Goals</a:t>
              </a:r>
            </a:p>
            <a:p>
              <a:pPr>
                <a:spcBef>
                  <a:spcPct val="50000"/>
                </a:spcBef>
                <a:buFontTx/>
                <a:buChar char="-"/>
              </a:pPr>
              <a:r>
                <a:rPr lang="en-US" sz="1200">
                  <a:latin typeface="Trebuchet MS" pitchFamily="34" charset="0"/>
                </a:rPr>
                <a:t> Data collection and analysis is mandatory to establish/evolve this “business driven” process.</a:t>
              </a:r>
            </a:p>
          </p:txBody>
        </p: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513139" y="990600"/>
            <a:ext cx="198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Consensus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 rot="16200000">
            <a:off x="7199314" y="3565525"/>
            <a:ext cx="192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Biz. Driven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58863" y="1857375"/>
            <a:ext cx="7010400" cy="3411538"/>
            <a:chOff x="667" y="1170"/>
            <a:chExt cx="4416" cy="2149"/>
          </a:xfrm>
        </p:grpSpPr>
        <p:sp>
          <p:nvSpPr>
            <p:cNvPr id="247811" name="Line 3"/>
            <p:cNvSpPr>
              <a:spLocks noChangeShapeType="1"/>
            </p:cNvSpPr>
            <p:nvPr/>
          </p:nvSpPr>
          <p:spPr bwMode="auto">
            <a:xfrm>
              <a:off x="667" y="2322"/>
              <a:ext cx="1336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12" name="Line 4"/>
            <p:cNvSpPr>
              <a:spLocks noChangeShapeType="1"/>
            </p:cNvSpPr>
            <p:nvPr/>
          </p:nvSpPr>
          <p:spPr bwMode="auto">
            <a:xfrm>
              <a:off x="2011" y="2331"/>
              <a:ext cx="1646" cy="97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13" name="Line 5"/>
            <p:cNvSpPr>
              <a:spLocks noChangeShapeType="1"/>
            </p:cNvSpPr>
            <p:nvPr/>
          </p:nvSpPr>
          <p:spPr bwMode="auto">
            <a:xfrm flipV="1">
              <a:off x="3666" y="1253"/>
              <a:ext cx="1417" cy="206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14" name="Text Box 6"/>
            <p:cNvSpPr txBox="1">
              <a:spLocks noChangeArrowheads="1"/>
            </p:cNvSpPr>
            <p:nvPr/>
          </p:nvSpPr>
          <p:spPr bwMode="auto">
            <a:xfrm rot="-3390931">
              <a:off x="4319" y="1501"/>
              <a:ext cx="98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360 Degree Appraisal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058863" y="2090738"/>
            <a:ext cx="7010400" cy="3133725"/>
            <a:chOff x="667" y="1317"/>
            <a:chExt cx="4416" cy="1974"/>
          </a:xfrm>
        </p:grpSpPr>
        <p:sp>
          <p:nvSpPr>
            <p:cNvPr id="247816" name="Line 8"/>
            <p:cNvSpPr>
              <a:spLocks noChangeShapeType="1"/>
            </p:cNvSpPr>
            <p:nvPr/>
          </p:nvSpPr>
          <p:spPr bwMode="auto">
            <a:xfrm>
              <a:off x="667" y="1317"/>
              <a:ext cx="1354" cy="1957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17" name="Line 9"/>
            <p:cNvSpPr>
              <a:spLocks noChangeShapeType="1"/>
            </p:cNvSpPr>
            <p:nvPr/>
          </p:nvSpPr>
          <p:spPr bwMode="auto">
            <a:xfrm flipV="1">
              <a:off x="2021" y="1856"/>
              <a:ext cx="1654" cy="1435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18" name="Line 10"/>
            <p:cNvSpPr>
              <a:spLocks noChangeShapeType="1"/>
            </p:cNvSpPr>
            <p:nvPr/>
          </p:nvSpPr>
          <p:spPr bwMode="auto">
            <a:xfrm>
              <a:off x="3648" y="1865"/>
              <a:ext cx="1435" cy="887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19" name="Text Box 11"/>
            <p:cNvSpPr txBox="1">
              <a:spLocks noChangeArrowheads="1"/>
            </p:cNvSpPr>
            <p:nvPr/>
          </p:nvSpPr>
          <p:spPr bwMode="auto">
            <a:xfrm rot="1988171">
              <a:off x="3983" y="2224"/>
              <a:ext cx="98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Performance</a:t>
              </a:r>
              <a:br>
                <a:rPr lang="en-US" sz="1400"/>
              </a:br>
              <a:r>
                <a:rPr lang="en-US" sz="1400"/>
                <a:t>Appraisal</a:t>
              </a:r>
            </a:p>
          </p:txBody>
        </p:sp>
      </p:grpSp>
      <p:sp>
        <p:nvSpPr>
          <p:cNvPr id="24782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Management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77875" y="1481138"/>
            <a:ext cx="517525" cy="5334000"/>
            <a:chOff x="490" y="816"/>
            <a:chExt cx="326" cy="3360"/>
          </a:xfrm>
        </p:grpSpPr>
        <p:sp>
          <p:nvSpPr>
            <p:cNvPr id="247822" name="Line 14"/>
            <p:cNvSpPr>
              <a:spLocks noChangeShapeType="1"/>
            </p:cNvSpPr>
            <p:nvPr/>
          </p:nvSpPr>
          <p:spPr bwMode="auto">
            <a:xfrm flipV="1">
              <a:off x="672" y="816"/>
              <a:ext cx="0" cy="3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47823" name="Text Box 15"/>
            <p:cNvSpPr txBox="1">
              <a:spLocks noChangeArrowheads="1"/>
            </p:cNvSpPr>
            <p:nvPr/>
          </p:nvSpPr>
          <p:spPr bwMode="auto">
            <a:xfrm rot="-5400000">
              <a:off x="271" y="3632"/>
              <a:ext cx="93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Verdana" pitchFamily="34" charset="0"/>
                </a:rPr>
                <a:t>Dimensions</a:t>
              </a:r>
            </a:p>
          </p:txBody>
        </p:sp>
        <p:sp>
          <p:nvSpPr>
            <p:cNvPr id="247824" name="Text Box 16"/>
            <p:cNvSpPr txBox="1">
              <a:spLocks noChangeArrowheads="1"/>
            </p:cNvSpPr>
            <p:nvPr/>
          </p:nvSpPr>
          <p:spPr bwMode="auto">
            <a:xfrm rot="-5400000">
              <a:off x="269" y="3101"/>
              <a:ext cx="57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Verdana" pitchFamily="34" charset="0"/>
                </a:rPr>
                <a:t>Traits</a:t>
              </a:r>
            </a:p>
          </p:txBody>
        </p:sp>
        <p:sp>
          <p:nvSpPr>
            <p:cNvPr id="247825" name="Text Box 17"/>
            <p:cNvSpPr txBox="1">
              <a:spLocks noChangeArrowheads="1"/>
            </p:cNvSpPr>
            <p:nvPr/>
          </p:nvSpPr>
          <p:spPr bwMode="auto">
            <a:xfrm rot="-5400000">
              <a:off x="269" y="2141"/>
              <a:ext cx="57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Verdana" pitchFamily="34" charset="0"/>
                </a:rPr>
                <a:t>Behavior</a:t>
              </a:r>
            </a:p>
          </p:txBody>
        </p:sp>
        <p:sp>
          <p:nvSpPr>
            <p:cNvPr id="247826" name="Text Box 18"/>
            <p:cNvSpPr txBox="1">
              <a:spLocks noChangeArrowheads="1"/>
            </p:cNvSpPr>
            <p:nvPr/>
          </p:nvSpPr>
          <p:spPr bwMode="auto">
            <a:xfrm rot="-5400000">
              <a:off x="269" y="1133"/>
              <a:ext cx="57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Verdana" pitchFamily="34" charset="0"/>
                </a:rPr>
                <a:t>Outcomes</a:t>
              </a:r>
            </a:p>
          </p:txBody>
        </p:sp>
        <p:sp>
          <p:nvSpPr>
            <p:cNvPr id="247827" name="Oval 19"/>
            <p:cNvSpPr>
              <a:spLocks noChangeArrowheads="1"/>
            </p:cNvSpPr>
            <p:nvPr/>
          </p:nvSpPr>
          <p:spPr bwMode="auto">
            <a:xfrm>
              <a:off x="624" y="11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47828" name="Oval 20"/>
            <p:cNvSpPr>
              <a:spLocks noChangeArrowheads="1"/>
            </p:cNvSpPr>
            <p:nvPr/>
          </p:nvSpPr>
          <p:spPr bwMode="auto">
            <a:xfrm>
              <a:off x="624" y="216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47829" name="Oval 21"/>
            <p:cNvSpPr>
              <a:spLocks noChangeArrowheads="1"/>
            </p:cNvSpPr>
            <p:nvPr/>
          </p:nvSpPr>
          <p:spPr bwMode="auto">
            <a:xfrm>
              <a:off x="624" y="312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sp>
        <p:nvSpPr>
          <p:cNvPr id="247830" name="Line 22"/>
          <p:cNvSpPr>
            <a:spLocks noChangeShapeType="1"/>
          </p:cNvSpPr>
          <p:nvPr/>
        </p:nvSpPr>
        <p:spPr bwMode="auto">
          <a:xfrm flipV="1">
            <a:off x="3195638" y="1481138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47831" name="Text Box 23"/>
          <p:cNvSpPr txBox="1">
            <a:spLocks noChangeArrowheads="1"/>
          </p:cNvSpPr>
          <p:nvPr/>
        </p:nvSpPr>
        <p:spPr bwMode="auto">
          <a:xfrm rot="-5400000">
            <a:off x="2559844" y="5950744"/>
            <a:ext cx="1484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Verdana" pitchFamily="34" charset="0"/>
              </a:rPr>
              <a:t>Document</a:t>
            </a:r>
          </a:p>
        </p:txBody>
      </p:sp>
      <p:sp>
        <p:nvSpPr>
          <p:cNvPr id="247832" name="Text Box 24"/>
          <p:cNvSpPr txBox="1">
            <a:spLocks noChangeArrowheads="1"/>
          </p:cNvSpPr>
          <p:nvPr/>
        </p:nvSpPr>
        <p:spPr bwMode="auto">
          <a:xfrm rot="-5400000">
            <a:off x="2555876" y="5108575"/>
            <a:ext cx="914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KPA/KRA</a:t>
            </a:r>
          </a:p>
        </p:txBody>
      </p:sp>
      <p:sp>
        <p:nvSpPr>
          <p:cNvPr id="247833" name="Text Box 25"/>
          <p:cNvSpPr txBox="1">
            <a:spLocks noChangeArrowheads="1"/>
          </p:cNvSpPr>
          <p:nvPr/>
        </p:nvSpPr>
        <p:spPr bwMode="auto">
          <a:xfrm rot="-5400000">
            <a:off x="3032919" y="3471069"/>
            <a:ext cx="11318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Competency</a:t>
            </a:r>
          </a:p>
        </p:txBody>
      </p:sp>
      <p:sp>
        <p:nvSpPr>
          <p:cNvPr id="247834" name="Text Box 26"/>
          <p:cNvSpPr txBox="1">
            <a:spLocks noChangeArrowheads="1"/>
          </p:cNvSpPr>
          <p:nvPr/>
        </p:nvSpPr>
        <p:spPr bwMode="auto">
          <a:xfrm rot="-5400000">
            <a:off x="3040063" y="1984375"/>
            <a:ext cx="10890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Milestones</a:t>
            </a:r>
          </a:p>
        </p:txBody>
      </p:sp>
      <p:sp>
        <p:nvSpPr>
          <p:cNvPr id="247835" name="Oval 27"/>
          <p:cNvSpPr>
            <a:spLocks noChangeArrowheads="1"/>
          </p:cNvSpPr>
          <p:nvPr/>
        </p:nvSpPr>
        <p:spPr bwMode="auto">
          <a:xfrm>
            <a:off x="3119438" y="20145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47836" name="Oval 28"/>
          <p:cNvSpPr>
            <a:spLocks noChangeArrowheads="1"/>
          </p:cNvSpPr>
          <p:nvPr/>
        </p:nvSpPr>
        <p:spPr bwMode="auto">
          <a:xfrm>
            <a:off x="3119438" y="36147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8001000" y="1404938"/>
            <a:ext cx="533400" cy="5407025"/>
            <a:chOff x="5040" y="768"/>
            <a:chExt cx="336" cy="3406"/>
          </a:xfrm>
        </p:grpSpPr>
        <p:sp>
          <p:nvSpPr>
            <p:cNvPr id="247838" name="Line 30"/>
            <p:cNvSpPr>
              <a:spLocks noChangeShapeType="1"/>
            </p:cNvSpPr>
            <p:nvPr/>
          </p:nvSpPr>
          <p:spPr bwMode="auto">
            <a:xfrm flipV="1">
              <a:off x="5088" y="768"/>
              <a:ext cx="0" cy="3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47839" name="Text Box 31"/>
            <p:cNvSpPr txBox="1">
              <a:spLocks noChangeArrowheads="1"/>
            </p:cNvSpPr>
            <p:nvPr/>
          </p:nvSpPr>
          <p:spPr bwMode="auto">
            <a:xfrm rot="-5400000">
              <a:off x="4698" y="3631"/>
              <a:ext cx="93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Verdana" pitchFamily="34" charset="0"/>
                </a:rPr>
                <a:t>Evaluators</a:t>
              </a:r>
            </a:p>
          </p:txBody>
        </p:sp>
        <p:sp>
          <p:nvSpPr>
            <p:cNvPr id="247840" name="Text Box 32"/>
            <p:cNvSpPr txBox="1">
              <a:spLocks noChangeArrowheads="1"/>
            </p:cNvSpPr>
            <p:nvPr/>
          </p:nvSpPr>
          <p:spPr bwMode="auto">
            <a:xfrm rot="-5400000">
              <a:off x="5021" y="2573"/>
              <a:ext cx="57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Verdana" pitchFamily="34" charset="0"/>
                </a:rPr>
                <a:t>Single</a:t>
              </a:r>
            </a:p>
          </p:txBody>
        </p:sp>
        <p:sp>
          <p:nvSpPr>
            <p:cNvPr id="247841" name="Text Box 33"/>
            <p:cNvSpPr txBox="1">
              <a:spLocks noChangeArrowheads="1"/>
            </p:cNvSpPr>
            <p:nvPr/>
          </p:nvSpPr>
          <p:spPr bwMode="auto">
            <a:xfrm rot="-5400000">
              <a:off x="5021" y="1085"/>
              <a:ext cx="57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Verdana" pitchFamily="34" charset="0"/>
                </a:rPr>
                <a:t>Multiple</a:t>
              </a:r>
            </a:p>
          </p:txBody>
        </p:sp>
        <p:sp>
          <p:nvSpPr>
            <p:cNvPr id="247842" name="Oval 34"/>
            <p:cNvSpPr>
              <a:spLocks noChangeArrowheads="1"/>
            </p:cNvSpPr>
            <p:nvPr/>
          </p:nvSpPr>
          <p:spPr bwMode="auto">
            <a:xfrm>
              <a:off x="5040" y="259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  <p:sp>
          <p:nvSpPr>
            <p:cNvPr id="247843" name="Oval 35"/>
            <p:cNvSpPr>
              <a:spLocks noChangeArrowheads="1"/>
            </p:cNvSpPr>
            <p:nvPr/>
          </p:nvSpPr>
          <p:spPr bwMode="auto">
            <a:xfrm>
              <a:off x="5040" y="110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sp>
        <p:nvSpPr>
          <p:cNvPr id="247844" name="Oval 36"/>
          <p:cNvSpPr>
            <a:spLocks noChangeArrowheads="1"/>
          </p:cNvSpPr>
          <p:nvPr/>
        </p:nvSpPr>
        <p:spPr bwMode="auto">
          <a:xfrm>
            <a:off x="3119438" y="51387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47845" name="Text Box 37"/>
          <p:cNvSpPr txBox="1">
            <a:spLocks noChangeArrowheads="1"/>
          </p:cNvSpPr>
          <p:nvPr/>
        </p:nvSpPr>
        <p:spPr bwMode="auto">
          <a:xfrm rot="-5400000">
            <a:off x="5441157" y="6160294"/>
            <a:ext cx="9858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Verdana" pitchFamily="34" charset="0"/>
              </a:rPr>
              <a:t>Methods</a:t>
            </a:r>
          </a:p>
        </p:txBody>
      </p:sp>
      <p:sp>
        <p:nvSpPr>
          <p:cNvPr id="247846" name="Text Box 38"/>
          <p:cNvSpPr txBox="1">
            <a:spLocks noChangeArrowheads="1"/>
          </p:cNvSpPr>
          <p:nvPr/>
        </p:nvSpPr>
        <p:spPr bwMode="auto">
          <a:xfrm rot="-5400000">
            <a:off x="5746750" y="5037138"/>
            <a:ext cx="9144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Incidents Based</a:t>
            </a:r>
          </a:p>
        </p:txBody>
      </p:sp>
      <p:sp>
        <p:nvSpPr>
          <p:cNvPr id="247847" name="Text Box 39"/>
          <p:cNvSpPr txBox="1">
            <a:spLocks noChangeArrowheads="1"/>
          </p:cNvSpPr>
          <p:nvPr/>
        </p:nvSpPr>
        <p:spPr bwMode="auto">
          <a:xfrm rot="-5400000">
            <a:off x="5045076" y="4154487"/>
            <a:ext cx="914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Progress</a:t>
            </a:r>
          </a:p>
        </p:txBody>
      </p:sp>
      <p:sp>
        <p:nvSpPr>
          <p:cNvPr id="247848" name="Text Box 40"/>
          <p:cNvSpPr txBox="1">
            <a:spLocks noChangeArrowheads="1"/>
          </p:cNvSpPr>
          <p:nvPr/>
        </p:nvSpPr>
        <p:spPr bwMode="auto">
          <a:xfrm rot="-5400000">
            <a:off x="5083176" y="2865437"/>
            <a:ext cx="9144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Rating</a:t>
            </a:r>
          </a:p>
        </p:txBody>
      </p:sp>
      <p:sp>
        <p:nvSpPr>
          <p:cNvPr id="247849" name="Line 41"/>
          <p:cNvSpPr>
            <a:spLocks noChangeShapeType="1"/>
          </p:cNvSpPr>
          <p:nvPr/>
        </p:nvSpPr>
        <p:spPr bwMode="auto">
          <a:xfrm flipV="1">
            <a:off x="5815013" y="13716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47850" name="Oval 42"/>
          <p:cNvSpPr>
            <a:spLocks noChangeArrowheads="1"/>
          </p:cNvSpPr>
          <p:nvPr/>
        </p:nvSpPr>
        <p:spPr bwMode="auto">
          <a:xfrm>
            <a:off x="5738813" y="51752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47851" name="Oval 43"/>
          <p:cNvSpPr>
            <a:spLocks noChangeArrowheads="1"/>
          </p:cNvSpPr>
          <p:nvPr/>
        </p:nvSpPr>
        <p:spPr bwMode="auto">
          <a:xfrm>
            <a:off x="5738813" y="41846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47852" name="Oval 44"/>
          <p:cNvSpPr>
            <a:spLocks noChangeArrowheads="1"/>
          </p:cNvSpPr>
          <p:nvPr/>
        </p:nvSpPr>
        <p:spPr bwMode="auto">
          <a:xfrm>
            <a:off x="5738813" y="29019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47853" name="Text Box 45"/>
          <p:cNvSpPr txBox="1">
            <a:spLocks noChangeArrowheads="1"/>
          </p:cNvSpPr>
          <p:nvPr/>
        </p:nvSpPr>
        <p:spPr bwMode="auto">
          <a:xfrm rot="-5400000">
            <a:off x="4960938" y="1690688"/>
            <a:ext cx="9144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Score Card</a:t>
            </a:r>
          </a:p>
        </p:txBody>
      </p:sp>
      <p:sp>
        <p:nvSpPr>
          <p:cNvPr id="247854" name="Oval 46"/>
          <p:cNvSpPr>
            <a:spLocks noChangeArrowheads="1"/>
          </p:cNvSpPr>
          <p:nvPr/>
        </p:nvSpPr>
        <p:spPr bwMode="auto">
          <a:xfrm>
            <a:off x="5738813" y="18351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1074738" y="2003425"/>
            <a:ext cx="6980237" cy="1682750"/>
            <a:chOff x="677" y="1262"/>
            <a:chExt cx="4397" cy="1060"/>
          </a:xfrm>
        </p:grpSpPr>
        <p:sp>
          <p:nvSpPr>
            <p:cNvPr id="247856" name="Line 48"/>
            <p:cNvSpPr>
              <a:spLocks noChangeShapeType="1"/>
            </p:cNvSpPr>
            <p:nvPr/>
          </p:nvSpPr>
          <p:spPr bwMode="auto">
            <a:xfrm>
              <a:off x="677" y="1326"/>
              <a:ext cx="1334" cy="996"/>
            </a:xfrm>
            <a:prstGeom prst="line">
              <a:avLst/>
            </a:prstGeom>
            <a:noFill/>
            <a:ln w="9525">
              <a:solidFill>
                <a:srgbClr val="005395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57" name="Line 49"/>
            <p:cNvSpPr>
              <a:spLocks noChangeShapeType="1"/>
            </p:cNvSpPr>
            <p:nvPr/>
          </p:nvSpPr>
          <p:spPr bwMode="auto">
            <a:xfrm flipV="1">
              <a:off x="2021" y="1874"/>
              <a:ext cx="1645" cy="439"/>
            </a:xfrm>
            <a:prstGeom prst="line">
              <a:avLst/>
            </a:prstGeom>
            <a:noFill/>
            <a:ln w="9525">
              <a:solidFill>
                <a:srgbClr val="005395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58" name="Line 50"/>
            <p:cNvSpPr>
              <a:spLocks noChangeShapeType="1"/>
            </p:cNvSpPr>
            <p:nvPr/>
          </p:nvSpPr>
          <p:spPr bwMode="auto">
            <a:xfrm flipV="1">
              <a:off x="3675" y="1262"/>
              <a:ext cx="1399" cy="594"/>
            </a:xfrm>
            <a:prstGeom prst="line">
              <a:avLst/>
            </a:prstGeom>
            <a:noFill/>
            <a:ln w="9525">
              <a:solidFill>
                <a:srgbClr val="005395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59" name="Text Box 51"/>
            <p:cNvSpPr txBox="1">
              <a:spLocks noChangeArrowheads="1"/>
            </p:cNvSpPr>
            <p:nvPr/>
          </p:nvSpPr>
          <p:spPr bwMode="auto">
            <a:xfrm rot="-1354245">
              <a:off x="3839" y="1405"/>
              <a:ext cx="98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Developmental Appraisal</a:t>
              </a:r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074738" y="1804988"/>
            <a:ext cx="6994525" cy="2462212"/>
            <a:chOff x="677" y="1137"/>
            <a:chExt cx="4406" cy="1551"/>
          </a:xfrm>
        </p:grpSpPr>
        <p:sp>
          <p:nvSpPr>
            <p:cNvPr id="247861" name="Text Box 53"/>
            <p:cNvSpPr txBox="1">
              <a:spLocks noChangeArrowheads="1"/>
            </p:cNvSpPr>
            <p:nvPr/>
          </p:nvSpPr>
          <p:spPr bwMode="auto">
            <a:xfrm>
              <a:off x="989" y="1137"/>
              <a:ext cx="98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Progress</a:t>
              </a:r>
              <a:br>
                <a:rPr lang="en-US" sz="1400"/>
              </a:br>
              <a:r>
                <a:rPr lang="en-US" sz="1400"/>
                <a:t>Appraisal</a:t>
              </a:r>
            </a:p>
          </p:txBody>
        </p:sp>
        <p:sp>
          <p:nvSpPr>
            <p:cNvPr id="247862" name="Line 54"/>
            <p:cNvSpPr>
              <a:spLocks noChangeShapeType="1"/>
            </p:cNvSpPr>
            <p:nvPr/>
          </p:nvSpPr>
          <p:spPr bwMode="auto">
            <a:xfrm>
              <a:off x="677" y="1307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63" name="Line 55"/>
            <p:cNvSpPr>
              <a:spLocks noChangeShapeType="1"/>
            </p:cNvSpPr>
            <p:nvPr/>
          </p:nvSpPr>
          <p:spPr bwMode="auto">
            <a:xfrm>
              <a:off x="2011" y="1326"/>
              <a:ext cx="1655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64" name="Line 56"/>
            <p:cNvSpPr>
              <a:spLocks noChangeShapeType="1"/>
            </p:cNvSpPr>
            <p:nvPr/>
          </p:nvSpPr>
          <p:spPr bwMode="auto">
            <a:xfrm flipV="1">
              <a:off x="3675" y="1262"/>
              <a:ext cx="1408" cy="14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1074738" y="1727200"/>
            <a:ext cx="6994525" cy="517525"/>
            <a:chOff x="677" y="1088"/>
            <a:chExt cx="4406" cy="326"/>
          </a:xfrm>
        </p:grpSpPr>
        <p:sp>
          <p:nvSpPr>
            <p:cNvPr id="247866" name="Line 58"/>
            <p:cNvSpPr>
              <a:spLocks noChangeShapeType="1"/>
            </p:cNvSpPr>
            <p:nvPr/>
          </p:nvSpPr>
          <p:spPr bwMode="auto">
            <a:xfrm flipV="1">
              <a:off x="2011" y="1198"/>
              <a:ext cx="1646" cy="119"/>
            </a:xfrm>
            <a:prstGeom prst="lin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67" name="Line 59"/>
            <p:cNvSpPr>
              <a:spLocks noChangeShapeType="1"/>
            </p:cNvSpPr>
            <p:nvPr/>
          </p:nvSpPr>
          <p:spPr bwMode="auto">
            <a:xfrm>
              <a:off x="3675" y="1216"/>
              <a:ext cx="1408" cy="46"/>
            </a:xfrm>
            <a:prstGeom prst="lin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68" name="Text Box 60"/>
            <p:cNvSpPr txBox="1">
              <a:spLocks noChangeArrowheads="1"/>
            </p:cNvSpPr>
            <p:nvPr/>
          </p:nvSpPr>
          <p:spPr bwMode="auto">
            <a:xfrm rot="-231838">
              <a:off x="2679" y="1088"/>
              <a:ext cx="61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Score Card</a:t>
              </a:r>
            </a:p>
          </p:txBody>
        </p:sp>
        <p:cxnSp>
          <p:nvCxnSpPr>
            <p:cNvPr id="247869" name="AutoShape 61"/>
            <p:cNvCxnSpPr>
              <a:cxnSpLocks noChangeShapeType="1"/>
              <a:stCxn id="247862" idx="0"/>
              <a:endCxn id="247866" idx="0"/>
            </p:cNvCxnSpPr>
            <p:nvPr/>
          </p:nvCxnSpPr>
          <p:spPr bwMode="auto">
            <a:xfrm>
              <a:off x="677" y="1307"/>
              <a:ext cx="1334" cy="11"/>
            </a:xfrm>
            <a:prstGeom prst="straightConnector1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prstDash val="sysDot"/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Going Forward: </a:t>
            </a:r>
            <a:r>
              <a:rPr lang="en-US" sz="2000" dirty="0" smtClean="0"/>
              <a:t>9 Box Rating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E11-AA82-4B62-8123-2C49060A752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09800" y="1676400"/>
          <a:ext cx="4724400" cy="356616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{D7AC3CCA-C797-4891-BE02-D94E43425B78}</a:tableStyleId>
              </a:tblPr>
              <a:tblGrid>
                <a:gridCol w="1574800"/>
                <a:gridCol w="1574800"/>
                <a:gridCol w="1574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Align to Str. Goals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Strategic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Fit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9 Box</a:t>
                      </a:r>
                    </a:p>
                    <a:p>
                      <a:pPr algn="ctr"/>
                      <a:endParaRPr lang="en-US" sz="2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Restructure Contract </a:t>
                      </a:r>
                    </a:p>
                    <a:p>
                      <a:pPr algn="ctr"/>
                      <a:endParaRPr lang="en-US" sz="1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baseline="0" dirty="0" smtClean="0"/>
                    </a:p>
                    <a:p>
                      <a:pPr algn="ctr"/>
                      <a:r>
                        <a:rPr lang="en-US" sz="1800" b="1" baseline="0" dirty="0" smtClean="0"/>
                        <a:t>Mentor / Train / Apprentice</a:t>
                      </a:r>
                    </a:p>
                    <a:p>
                      <a:pPr algn="ctr"/>
                      <a:endParaRPr lang="en-US" sz="1800" b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200400" y="5486400"/>
            <a:ext cx="2819400" cy="762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Potential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 rot="16200000">
            <a:off x="419100" y="3009900"/>
            <a:ext cx="2362200" cy="762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667&quot;&gt;&lt;/object&gt;&lt;object type=&quot;2&quot; unique_id=&quot;10668&quot;&gt;&lt;object type=&quot;3&quot; unique_id=&quot;10669&quot;&gt;&lt;property id=&quot;20148&quot; value=&quot;5&quot;/&gt;&lt;property id=&quot;20300&quot; value=&quot;Slide 1&quot;/&gt;&lt;property id=&quot;20307&quot; value=&quot;256&quot;/&gt;&lt;/object&gt;&lt;object type=&quot;3&quot; unique_id=&quot;10727&quot;&gt;&lt;property id=&quot;20148&quot; value=&quot;5&quot;/&gt;&lt;property id=&quot;20300&quot; value=&quot;Slide 2&quot;/&gt;&lt;property id=&quot;20307&quot; value=&quot;257&quot;/&gt;&lt;/object&gt;&lt;object type=&quot;3&quot; unique_id=&quot;10728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265</Words>
  <Application>Microsoft Office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The Human Resources Sensitivities </vt:lpstr>
      <vt:lpstr>Automation in Human Resources…</vt:lpstr>
      <vt:lpstr>Complexity in Delivery</vt:lpstr>
      <vt:lpstr>Performance Management</vt:lpstr>
      <vt:lpstr>Going Forward: 9 Box Rating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Kavitha Parthiban</dc:creator>
  <cp:lastModifiedBy>Shyaam Sunder K</cp:lastModifiedBy>
  <cp:revision>84</cp:revision>
  <dcterms:created xsi:type="dcterms:W3CDTF">2011-02-28T10:47:24Z</dcterms:created>
  <dcterms:modified xsi:type="dcterms:W3CDTF">2011-10-13T21:06:25Z</dcterms:modified>
</cp:coreProperties>
</file>