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24"/>
  </p:notesMasterIdLst>
  <p:sldIdLst>
    <p:sldId id="256" r:id="rId5"/>
    <p:sldId id="274" r:id="rId6"/>
    <p:sldId id="284" r:id="rId7"/>
    <p:sldId id="279" r:id="rId8"/>
    <p:sldId id="290" r:id="rId9"/>
    <p:sldId id="291" r:id="rId10"/>
    <p:sldId id="286" r:id="rId11"/>
    <p:sldId id="293" r:id="rId12"/>
    <p:sldId id="294" r:id="rId13"/>
    <p:sldId id="260" r:id="rId14"/>
    <p:sldId id="299" r:id="rId15"/>
    <p:sldId id="266" r:id="rId16"/>
    <p:sldId id="295" r:id="rId17"/>
    <p:sldId id="267" r:id="rId18"/>
    <p:sldId id="300" r:id="rId19"/>
    <p:sldId id="297" r:id="rId20"/>
    <p:sldId id="298" r:id="rId21"/>
    <p:sldId id="261" r:id="rId22"/>
    <p:sldId id="269" r:id="rId23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b="1" i="1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b="1" i="1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b="1" i="1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b="1" i="1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b="1" i="1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b="1" i="1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b="1" i="1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b="1" i="1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b="1" i="1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71B6"/>
    <a:srgbClr val="0066FF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2" d="100"/>
          <a:sy n="72" d="100"/>
        </p:scale>
        <p:origin x="-1098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3536749-0AFE-46F7-99AC-2BF29C190A78}" type="doc">
      <dgm:prSet loTypeId="urn:microsoft.com/office/officeart/2005/8/layout/process4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9847C64-F651-43B0-95C8-7C0C3C873407}">
      <dgm:prSet phldrT="[Text]" custT="1"/>
      <dgm:spPr/>
      <dgm:t>
        <a:bodyPr/>
        <a:lstStyle/>
        <a:p>
          <a:r>
            <a:rPr lang="en-US" sz="2000" dirty="0" smtClean="0">
              <a:solidFill>
                <a:schemeClr val="tx1"/>
              </a:solidFill>
            </a:rPr>
            <a:t>Vision, Strategy, Business Goals</a:t>
          </a:r>
          <a:endParaRPr lang="en-US" sz="2000" dirty="0">
            <a:solidFill>
              <a:schemeClr val="tx1"/>
            </a:solidFill>
          </a:endParaRPr>
        </a:p>
      </dgm:t>
    </dgm:pt>
    <dgm:pt modelId="{F74CC764-DA6B-4E86-92A0-16FCA87296AD}" type="parTrans" cxnId="{A86F0234-9519-40FB-AA36-13F53B3C72A5}">
      <dgm:prSet/>
      <dgm:spPr/>
      <dgm:t>
        <a:bodyPr/>
        <a:lstStyle/>
        <a:p>
          <a:endParaRPr lang="en-US" sz="2000">
            <a:solidFill>
              <a:schemeClr val="tx1"/>
            </a:solidFill>
          </a:endParaRPr>
        </a:p>
      </dgm:t>
    </dgm:pt>
    <dgm:pt modelId="{E1B76018-E7B3-4EC8-A1FF-BE9B39B0E4C1}" type="sibTrans" cxnId="{A86F0234-9519-40FB-AA36-13F53B3C72A5}">
      <dgm:prSet/>
      <dgm:spPr/>
      <dgm:t>
        <a:bodyPr/>
        <a:lstStyle/>
        <a:p>
          <a:endParaRPr lang="en-US" sz="2000">
            <a:solidFill>
              <a:schemeClr val="tx1"/>
            </a:solidFill>
          </a:endParaRPr>
        </a:p>
      </dgm:t>
    </dgm:pt>
    <dgm:pt modelId="{DFBE42C1-3D6C-4974-8D8A-25442418985B}">
      <dgm:prSet phldrT="[Text]" custT="1"/>
      <dgm:spPr/>
      <dgm:t>
        <a:bodyPr/>
        <a:lstStyle/>
        <a:p>
          <a:r>
            <a:rPr lang="en-US" sz="2000" dirty="0" smtClean="0">
              <a:solidFill>
                <a:schemeClr val="tx1"/>
              </a:solidFill>
            </a:rPr>
            <a:t>Customer Inspired Solutions</a:t>
          </a:r>
          <a:endParaRPr lang="en-US" sz="2000" dirty="0">
            <a:solidFill>
              <a:schemeClr val="tx1"/>
            </a:solidFill>
          </a:endParaRPr>
        </a:p>
      </dgm:t>
    </dgm:pt>
    <dgm:pt modelId="{30DD5342-BEBB-4B90-90FA-BAF514564E5A}" type="parTrans" cxnId="{6F7201C9-DC5C-4C05-9454-E7CC25CEC7C4}">
      <dgm:prSet/>
      <dgm:spPr/>
      <dgm:t>
        <a:bodyPr/>
        <a:lstStyle/>
        <a:p>
          <a:endParaRPr lang="en-US" sz="2000">
            <a:solidFill>
              <a:schemeClr val="tx1"/>
            </a:solidFill>
          </a:endParaRPr>
        </a:p>
      </dgm:t>
    </dgm:pt>
    <dgm:pt modelId="{43816331-4572-445B-9A79-28CFF3248467}" type="sibTrans" cxnId="{6F7201C9-DC5C-4C05-9454-E7CC25CEC7C4}">
      <dgm:prSet/>
      <dgm:spPr/>
      <dgm:t>
        <a:bodyPr/>
        <a:lstStyle/>
        <a:p>
          <a:endParaRPr lang="en-US" sz="2000">
            <a:solidFill>
              <a:schemeClr val="tx1"/>
            </a:solidFill>
          </a:endParaRPr>
        </a:p>
      </dgm:t>
    </dgm:pt>
    <dgm:pt modelId="{0C3E3BB9-F074-4AC2-9E64-18DA27909C5C}">
      <dgm:prSet phldrT="[Text]" custT="1"/>
      <dgm:spPr/>
      <dgm:t>
        <a:bodyPr/>
        <a:lstStyle/>
        <a:p>
          <a:r>
            <a:rPr lang="en-US" sz="2000" dirty="0" smtClean="0">
              <a:solidFill>
                <a:schemeClr val="tx1"/>
              </a:solidFill>
            </a:rPr>
            <a:t>Gate Review</a:t>
          </a:r>
          <a:endParaRPr lang="en-US" sz="2000" dirty="0">
            <a:solidFill>
              <a:schemeClr val="tx1"/>
            </a:solidFill>
          </a:endParaRPr>
        </a:p>
      </dgm:t>
    </dgm:pt>
    <dgm:pt modelId="{58512FC8-9B5F-415B-BA5D-D60EB9CFC762}" type="parTrans" cxnId="{7E1C18C4-F3BC-4D12-B7C0-C78678569CC3}">
      <dgm:prSet/>
      <dgm:spPr/>
      <dgm:t>
        <a:bodyPr/>
        <a:lstStyle/>
        <a:p>
          <a:endParaRPr lang="en-US" sz="2000">
            <a:solidFill>
              <a:schemeClr val="tx1"/>
            </a:solidFill>
          </a:endParaRPr>
        </a:p>
      </dgm:t>
    </dgm:pt>
    <dgm:pt modelId="{D216B3F2-D8BE-4D05-9CE1-6316E2E17F7A}" type="sibTrans" cxnId="{7E1C18C4-F3BC-4D12-B7C0-C78678569CC3}">
      <dgm:prSet/>
      <dgm:spPr/>
      <dgm:t>
        <a:bodyPr/>
        <a:lstStyle/>
        <a:p>
          <a:endParaRPr lang="en-US" sz="2000">
            <a:solidFill>
              <a:schemeClr val="tx1"/>
            </a:solidFill>
          </a:endParaRPr>
        </a:p>
      </dgm:t>
    </dgm:pt>
    <dgm:pt modelId="{F189A16D-0CF9-4E71-80C4-C2DEA3A8792D}">
      <dgm:prSet phldrT="[Text]" custT="1"/>
      <dgm:spPr/>
      <dgm:t>
        <a:bodyPr/>
        <a:lstStyle/>
        <a:p>
          <a:r>
            <a:rPr lang="en-US" sz="2000" dirty="0" smtClean="0">
              <a:solidFill>
                <a:schemeClr val="tx1"/>
              </a:solidFill>
            </a:rPr>
            <a:t>Product Portfolio Planning</a:t>
          </a:r>
          <a:endParaRPr lang="en-US" sz="2000" dirty="0">
            <a:solidFill>
              <a:schemeClr val="tx1"/>
            </a:solidFill>
          </a:endParaRPr>
        </a:p>
      </dgm:t>
    </dgm:pt>
    <dgm:pt modelId="{94FEC347-A313-4D44-A30B-563D592FC580}" type="parTrans" cxnId="{76024604-D8DA-4EEE-B12C-85D5707FF487}">
      <dgm:prSet/>
      <dgm:spPr/>
      <dgm:t>
        <a:bodyPr/>
        <a:lstStyle/>
        <a:p>
          <a:endParaRPr lang="en-US" sz="2000">
            <a:solidFill>
              <a:schemeClr val="tx1"/>
            </a:solidFill>
          </a:endParaRPr>
        </a:p>
      </dgm:t>
    </dgm:pt>
    <dgm:pt modelId="{4ABEB05A-64DF-490A-AEA7-213D86D6182B}" type="sibTrans" cxnId="{76024604-D8DA-4EEE-B12C-85D5707FF487}">
      <dgm:prSet/>
      <dgm:spPr/>
      <dgm:t>
        <a:bodyPr/>
        <a:lstStyle/>
        <a:p>
          <a:endParaRPr lang="en-US" sz="2000">
            <a:solidFill>
              <a:schemeClr val="tx1"/>
            </a:solidFill>
          </a:endParaRPr>
        </a:p>
      </dgm:t>
    </dgm:pt>
    <dgm:pt modelId="{3BC08454-C324-4EF6-AA26-B9D54863AE05}">
      <dgm:prSet phldrT="[Text]" custT="1"/>
      <dgm:spPr/>
      <dgm:t>
        <a:bodyPr/>
        <a:lstStyle/>
        <a:p>
          <a:r>
            <a:rPr lang="en-US" sz="2000" dirty="0" smtClean="0">
              <a:solidFill>
                <a:schemeClr val="tx1"/>
              </a:solidFill>
            </a:rPr>
            <a:t>Gate Review</a:t>
          </a:r>
          <a:endParaRPr lang="en-US" sz="2000" dirty="0">
            <a:solidFill>
              <a:schemeClr val="tx1"/>
            </a:solidFill>
          </a:endParaRPr>
        </a:p>
      </dgm:t>
    </dgm:pt>
    <dgm:pt modelId="{E54A3358-C947-429E-A34A-DF1612B29EC2}" type="parTrans" cxnId="{8C0FD5FF-3DF9-488C-903C-44975A290CB3}">
      <dgm:prSet/>
      <dgm:spPr/>
      <dgm:t>
        <a:bodyPr/>
        <a:lstStyle/>
        <a:p>
          <a:endParaRPr lang="en-US" sz="2000">
            <a:solidFill>
              <a:schemeClr val="tx1"/>
            </a:solidFill>
          </a:endParaRPr>
        </a:p>
      </dgm:t>
    </dgm:pt>
    <dgm:pt modelId="{9104C9EC-D77D-4DBE-923C-9167AC4203A0}" type="sibTrans" cxnId="{8C0FD5FF-3DF9-488C-903C-44975A290CB3}">
      <dgm:prSet/>
      <dgm:spPr/>
      <dgm:t>
        <a:bodyPr/>
        <a:lstStyle/>
        <a:p>
          <a:endParaRPr lang="en-US" sz="2000">
            <a:solidFill>
              <a:schemeClr val="tx1"/>
            </a:solidFill>
          </a:endParaRPr>
        </a:p>
      </dgm:t>
    </dgm:pt>
    <dgm:pt modelId="{3A89A388-B1A9-499B-8CC9-374C3D8E96B1}">
      <dgm:prSet phldrT="[Text]" custT="1"/>
      <dgm:spPr/>
      <dgm:t>
        <a:bodyPr/>
        <a:lstStyle/>
        <a:p>
          <a:r>
            <a:rPr lang="en-US" sz="2000" dirty="0" smtClean="0">
              <a:solidFill>
                <a:schemeClr val="tx1"/>
              </a:solidFill>
            </a:rPr>
            <a:t>Program (Program Manager, Core team, extended members)</a:t>
          </a:r>
          <a:endParaRPr lang="en-US" sz="2000" dirty="0">
            <a:solidFill>
              <a:schemeClr val="tx1"/>
            </a:solidFill>
          </a:endParaRPr>
        </a:p>
      </dgm:t>
    </dgm:pt>
    <dgm:pt modelId="{46858F09-ABBE-48F0-9D74-BC12A4516D9B}" type="parTrans" cxnId="{F04DD6B9-6AD3-4593-96E5-77569AA59D1E}">
      <dgm:prSet/>
      <dgm:spPr/>
      <dgm:t>
        <a:bodyPr/>
        <a:lstStyle/>
        <a:p>
          <a:endParaRPr lang="en-US" sz="2000">
            <a:solidFill>
              <a:schemeClr val="tx1"/>
            </a:solidFill>
          </a:endParaRPr>
        </a:p>
      </dgm:t>
    </dgm:pt>
    <dgm:pt modelId="{A383BDC4-6E96-4949-B1AB-D58263343048}" type="sibTrans" cxnId="{F04DD6B9-6AD3-4593-96E5-77569AA59D1E}">
      <dgm:prSet/>
      <dgm:spPr/>
      <dgm:t>
        <a:bodyPr/>
        <a:lstStyle/>
        <a:p>
          <a:endParaRPr lang="en-US" sz="2000">
            <a:solidFill>
              <a:schemeClr val="tx1"/>
            </a:solidFill>
          </a:endParaRPr>
        </a:p>
      </dgm:t>
    </dgm:pt>
    <dgm:pt modelId="{A3E21D37-4ECC-48C9-893A-65F97CBF6BE5}">
      <dgm:prSet phldrT="[Text]" custT="1"/>
      <dgm:spPr/>
      <dgm:t>
        <a:bodyPr/>
        <a:lstStyle/>
        <a:p>
          <a:r>
            <a:rPr lang="en-US" sz="2000" dirty="0" smtClean="0">
              <a:solidFill>
                <a:schemeClr val="tx1"/>
              </a:solidFill>
            </a:rPr>
            <a:t>Quarterly Stage Gate Reviews</a:t>
          </a:r>
          <a:endParaRPr lang="en-US" sz="2000" dirty="0">
            <a:solidFill>
              <a:schemeClr val="tx1"/>
            </a:solidFill>
          </a:endParaRPr>
        </a:p>
      </dgm:t>
    </dgm:pt>
    <dgm:pt modelId="{B60E9778-1400-4FA6-8955-0E86A627B96D}" type="parTrans" cxnId="{480E387E-EF14-4878-AAAA-052CC29EDFCF}">
      <dgm:prSet/>
      <dgm:spPr/>
      <dgm:t>
        <a:bodyPr/>
        <a:lstStyle/>
        <a:p>
          <a:endParaRPr lang="en-US" sz="2000">
            <a:solidFill>
              <a:schemeClr val="tx1"/>
            </a:solidFill>
          </a:endParaRPr>
        </a:p>
      </dgm:t>
    </dgm:pt>
    <dgm:pt modelId="{BAF49BD6-ADC9-455A-A533-67B1DCBA501F}" type="sibTrans" cxnId="{480E387E-EF14-4878-AAAA-052CC29EDFCF}">
      <dgm:prSet/>
      <dgm:spPr/>
      <dgm:t>
        <a:bodyPr/>
        <a:lstStyle/>
        <a:p>
          <a:endParaRPr lang="en-US" sz="2000">
            <a:solidFill>
              <a:schemeClr val="tx1"/>
            </a:solidFill>
          </a:endParaRPr>
        </a:p>
      </dgm:t>
    </dgm:pt>
    <dgm:pt modelId="{3E03F7A2-C019-41C6-A578-3BD4564D1F60}" type="pres">
      <dgm:prSet presAssocID="{03536749-0AFE-46F7-99AC-2BF29C190A78}" presName="Name0" presStyleCnt="0">
        <dgm:presLayoutVars>
          <dgm:dir/>
          <dgm:animLvl val="lvl"/>
          <dgm:resizeHandles val="exact"/>
        </dgm:presLayoutVars>
      </dgm:prSet>
      <dgm:spPr/>
    </dgm:pt>
    <dgm:pt modelId="{4E9542B7-5F3D-4343-A3BE-ACDEE51960D8}" type="pres">
      <dgm:prSet presAssocID="{A3E21D37-4ECC-48C9-893A-65F97CBF6BE5}" presName="boxAndChildren" presStyleCnt="0"/>
      <dgm:spPr/>
    </dgm:pt>
    <dgm:pt modelId="{CE213400-106C-488A-85BB-6E507FCD322A}" type="pres">
      <dgm:prSet presAssocID="{A3E21D37-4ECC-48C9-893A-65F97CBF6BE5}" presName="parentTextBox" presStyleLbl="node1" presStyleIdx="0" presStyleCnt="7"/>
      <dgm:spPr/>
    </dgm:pt>
    <dgm:pt modelId="{D512A5B5-E520-44F9-97AB-981CF6C94F3F}" type="pres">
      <dgm:prSet presAssocID="{A383BDC4-6E96-4949-B1AB-D58263343048}" presName="sp" presStyleCnt="0"/>
      <dgm:spPr/>
    </dgm:pt>
    <dgm:pt modelId="{9F709DDF-D624-42AC-917D-BB091F690B1C}" type="pres">
      <dgm:prSet presAssocID="{3A89A388-B1A9-499B-8CC9-374C3D8E96B1}" presName="arrowAndChildren" presStyleCnt="0"/>
      <dgm:spPr/>
    </dgm:pt>
    <dgm:pt modelId="{09572EDE-42B8-4D2C-AD47-CAA3C5F49288}" type="pres">
      <dgm:prSet presAssocID="{3A89A388-B1A9-499B-8CC9-374C3D8E96B1}" presName="parentTextArrow" presStyleLbl="node1" presStyleIdx="1" presStyleCnt="7"/>
      <dgm:spPr/>
    </dgm:pt>
    <dgm:pt modelId="{06836221-7B92-4ADF-8522-24F8885B9103}" type="pres">
      <dgm:prSet presAssocID="{9104C9EC-D77D-4DBE-923C-9167AC4203A0}" presName="sp" presStyleCnt="0"/>
      <dgm:spPr/>
    </dgm:pt>
    <dgm:pt modelId="{697E0DE9-6AEE-4806-83FC-69350282DBF7}" type="pres">
      <dgm:prSet presAssocID="{3BC08454-C324-4EF6-AA26-B9D54863AE05}" presName="arrowAndChildren" presStyleCnt="0"/>
      <dgm:spPr/>
    </dgm:pt>
    <dgm:pt modelId="{C333A449-E220-4547-A9AA-D08A5AE0FBE1}" type="pres">
      <dgm:prSet presAssocID="{3BC08454-C324-4EF6-AA26-B9D54863AE05}" presName="parentTextArrow" presStyleLbl="node1" presStyleIdx="2" presStyleCnt="7"/>
      <dgm:spPr/>
    </dgm:pt>
    <dgm:pt modelId="{3B4C9590-4567-4950-B537-F11B3746B7F3}" type="pres">
      <dgm:prSet presAssocID="{4ABEB05A-64DF-490A-AEA7-213D86D6182B}" presName="sp" presStyleCnt="0"/>
      <dgm:spPr/>
    </dgm:pt>
    <dgm:pt modelId="{D4F4C9BE-EB6E-4AC0-A9B3-A98BEAAB380C}" type="pres">
      <dgm:prSet presAssocID="{F189A16D-0CF9-4E71-80C4-C2DEA3A8792D}" presName="arrowAndChildren" presStyleCnt="0"/>
      <dgm:spPr/>
    </dgm:pt>
    <dgm:pt modelId="{7FC04BF8-7074-47A6-BB15-6D12FF27F88A}" type="pres">
      <dgm:prSet presAssocID="{F189A16D-0CF9-4E71-80C4-C2DEA3A8792D}" presName="parentTextArrow" presStyleLbl="node1" presStyleIdx="3" presStyleCnt="7"/>
      <dgm:spPr/>
    </dgm:pt>
    <dgm:pt modelId="{DC2CD219-1598-4997-8C6D-1CDF4814143E}" type="pres">
      <dgm:prSet presAssocID="{D216B3F2-D8BE-4D05-9CE1-6316E2E17F7A}" presName="sp" presStyleCnt="0"/>
      <dgm:spPr/>
    </dgm:pt>
    <dgm:pt modelId="{57B4922B-D522-476A-BEAB-9E3F9E91EED3}" type="pres">
      <dgm:prSet presAssocID="{0C3E3BB9-F074-4AC2-9E64-18DA27909C5C}" presName="arrowAndChildren" presStyleCnt="0"/>
      <dgm:spPr/>
    </dgm:pt>
    <dgm:pt modelId="{D73D01BE-BAF0-4FF7-947C-2D9E66DAF45D}" type="pres">
      <dgm:prSet presAssocID="{0C3E3BB9-F074-4AC2-9E64-18DA27909C5C}" presName="parentTextArrow" presStyleLbl="node1" presStyleIdx="4" presStyleCnt="7"/>
      <dgm:spPr/>
      <dgm:t>
        <a:bodyPr/>
        <a:lstStyle/>
        <a:p>
          <a:endParaRPr lang="en-US"/>
        </a:p>
      </dgm:t>
    </dgm:pt>
    <dgm:pt modelId="{369990A8-26E4-4789-B83A-686C30FB2CB5}" type="pres">
      <dgm:prSet presAssocID="{43816331-4572-445B-9A79-28CFF3248467}" presName="sp" presStyleCnt="0"/>
      <dgm:spPr/>
    </dgm:pt>
    <dgm:pt modelId="{74921501-FE8E-4B3C-8810-624622F2CFE7}" type="pres">
      <dgm:prSet presAssocID="{DFBE42C1-3D6C-4974-8D8A-25442418985B}" presName="arrowAndChildren" presStyleCnt="0"/>
      <dgm:spPr/>
    </dgm:pt>
    <dgm:pt modelId="{8C304A6E-02FC-4204-8E11-AFCA221F88D3}" type="pres">
      <dgm:prSet presAssocID="{DFBE42C1-3D6C-4974-8D8A-25442418985B}" presName="parentTextArrow" presStyleLbl="node1" presStyleIdx="5" presStyleCnt="7"/>
      <dgm:spPr/>
    </dgm:pt>
    <dgm:pt modelId="{72C44A14-109E-4BE7-97A6-C5641CB4E6D4}" type="pres">
      <dgm:prSet presAssocID="{E1B76018-E7B3-4EC8-A1FF-BE9B39B0E4C1}" presName="sp" presStyleCnt="0"/>
      <dgm:spPr/>
    </dgm:pt>
    <dgm:pt modelId="{658C15E8-3919-42B6-960F-5390D283E0F5}" type="pres">
      <dgm:prSet presAssocID="{69847C64-F651-43B0-95C8-7C0C3C873407}" presName="arrowAndChildren" presStyleCnt="0"/>
      <dgm:spPr/>
    </dgm:pt>
    <dgm:pt modelId="{BB6F922C-7160-4472-BF9A-B91A3F82EDA6}" type="pres">
      <dgm:prSet presAssocID="{69847C64-F651-43B0-95C8-7C0C3C873407}" presName="parentTextArrow" presStyleLbl="node1" presStyleIdx="6" presStyleCnt="7"/>
      <dgm:spPr/>
      <dgm:t>
        <a:bodyPr/>
        <a:lstStyle/>
        <a:p>
          <a:endParaRPr lang="en-US"/>
        </a:p>
      </dgm:t>
    </dgm:pt>
  </dgm:ptLst>
  <dgm:cxnLst>
    <dgm:cxn modelId="{FC89C8E8-62A6-4C30-8F15-EF58A491F65C}" type="presOf" srcId="{03536749-0AFE-46F7-99AC-2BF29C190A78}" destId="{3E03F7A2-C019-41C6-A578-3BD4564D1F60}" srcOrd="0" destOrd="0" presId="urn:microsoft.com/office/officeart/2005/8/layout/process4"/>
    <dgm:cxn modelId="{3E762E2A-7725-42D0-93BA-C39D24688CEE}" type="presOf" srcId="{3BC08454-C324-4EF6-AA26-B9D54863AE05}" destId="{C333A449-E220-4547-A9AA-D08A5AE0FBE1}" srcOrd="0" destOrd="0" presId="urn:microsoft.com/office/officeart/2005/8/layout/process4"/>
    <dgm:cxn modelId="{480E387E-EF14-4878-AAAA-052CC29EDFCF}" srcId="{03536749-0AFE-46F7-99AC-2BF29C190A78}" destId="{A3E21D37-4ECC-48C9-893A-65F97CBF6BE5}" srcOrd="6" destOrd="0" parTransId="{B60E9778-1400-4FA6-8955-0E86A627B96D}" sibTransId="{BAF49BD6-ADC9-455A-A533-67B1DCBA501F}"/>
    <dgm:cxn modelId="{F6F308DB-38EA-4533-AAA5-28F671354CE4}" type="presOf" srcId="{69847C64-F651-43B0-95C8-7C0C3C873407}" destId="{BB6F922C-7160-4472-BF9A-B91A3F82EDA6}" srcOrd="0" destOrd="0" presId="urn:microsoft.com/office/officeart/2005/8/layout/process4"/>
    <dgm:cxn modelId="{978FD230-DDCD-4F7A-B061-48841352C902}" type="presOf" srcId="{A3E21D37-4ECC-48C9-893A-65F97CBF6BE5}" destId="{CE213400-106C-488A-85BB-6E507FCD322A}" srcOrd="0" destOrd="0" presId="urn:microsoft.com/office/officeart/2005/8/layout/process4"/>
    <dgm:cxn modelId="{7E1C18C4-F3BC-4D12-B7C0-C78678569CC3}" srcId="{03536749-0AFE-46F7-99AC-2BF29C190A78}" destId="{0C3E3BB9-F074-4AC2-9E64-18DA27909C5C}" srcOrd="2" destOrd="0" parTransId="{58512FC8-9B5F-415B-BA5D-D60EB9CFC762}" sibTransId="{D216B3F2-D8BE-4D05-9CE1-6316E2E17F7A}"/>
    <dgm:cxn modelId="{42257B20-ADF7-40FD-92C3-9534BA52FE5A}" type="presOf" srcId="{DFBE42C1-3D6C-4974-8D8A-25442418985B}" destId="{8C304A6E-02FC-4204-8E11-AFCA221F88D3}" srcOrd="0" destOrd="0" presId="urn:microsoft.com/office/officeart/2005/8/layout/process4"/>
    <dgm:cxn modelId="{B2C20BE0-38BE-42EF-9697-D7E38F1677CB}" type="presOf" srcId="{F189A16D-0CF9-4E71-80C4-C2DEA3A8792D}" destId="{7FC04BF8-7074-47A6-BB15-6D12FF27F88A}" srcOrd="0" destOrd="0" presId="urn:microsoft.com/office/officeart/2005/8/layout/process4"/>
    <dgm:cxn modelId="{D1594174-9F88-4D9A-B52C-8AE3BE369720}" type="presOf" srcId="{3A89A388-B1A9-499B-8CC9-374C3D8E96B1}" destId="{09572EDE-42B8-4D2C-AD47-CAA3C5F49288}" srcOrd="0" destOrd="0" presId="urn:microsoft.com/office/officeart/2005/8/layout/process4"/>
    <dgm:cxn modelId="{F04DD6B9-6AD3-4593-96E5-77569AA59D1E}" srcId="{03536749-0AFE-46F7-99AC-2BF29C190A78}" destId="{3A89A388-B1A9-499B-8CC9-374C3D8E96B1}" srcOrd="5" destOrd="0" parTransId="{46858F09-ABBE-48F0-9D74-BC12A4516D9B}" sibTransId="{A383BDC4-6E96-4949-B1AB-D58263343048}"/>
    <dgm:cxn modelId="{8C0FD5FF-3DF9-488C-903C-44975A290CB3}" srcId="{03536749-0AFE-46F7-99AC-2BF29C190A78}" destId="{3BC08454-C324-4EF6-AA26-B9D54863AE05}" srcOrd="4" destOrd="0" parTransId="{E54A3358-C947-429E-A34A-DF1612B29EC2}" sibTransId="{9104C9EC-D77D-4DBE-923C-9167AC4203A0}"/>
    <dgm:cxn modelId="{86F3C18C-75EB-4EAD-B5A6-DD30387EE7A9}" type="presOf" srcId="{0C3E3BB9-F074-4AC2-9E64-18DA27909C5C}" destId="{D73D01BE-BAF0-4FF7-947C-2D9E66DAF45D}" srcOrd="0" destOrd="0" presId="urn:microsoft.com/office/officeart/2005/8/layout/process4"/>
    <dgm:cxn modelId="{A86F0234-9519-40FB-AA36-13F53B3C72A5}" srcId="{03536749-0AFE-46F7-99AC-2BF29C190A78}" destId="{69847C64-F651-43B0-95C8-7C0C3C873407}" srcOrd="0" destOrd="0" parTransId="{F74CC764-DA6B-4E86-92A0-16FCA87296AD}" sibTransId="{E1B76018-E7B3-4EC8-A1FF-BE9B39B0E4C1}"/>
    <dgm:cxn modelId="{76024604-D8DA-4EEE-B12C-85D5707FF487}" srcId="{03536749-0AFE-46F7-99AC-2BF29C190A78}" destId="{F189A16D-0CF9-4E71-80C4-C2DEA3A8792D}" srcOrd="3" destOrd="0" parTransId="{94FEC347-A313-4D44-A30B-563D592FC580}" sibTransId="{4ABEB05A-64DF-490A-AEA7-213D86D6182B}"/>
    <dgm:cxn modelId="{6F7201C9-DC5C-4C05-9454-E7CC25CEC7C4}" srcId="{03536749-0AFE-46F7-99AC-2BF29C190A78}" destId="{DFBE42C1-3D6C-4974-8D8A-25442418985B}" srcOrd="1" destOrd="0" parTransId="{30DD5342-BEBB-4B90-90FA-BAF514564E5A}" sibTransId="{43816331-4572-445B-9A79-28CFF3248467}"/>
    <dgm:cxn modelId="{8AFB5C15-0EA2-4D15-8188-3E15B786CEA6}" type="presParOf" srcId="{3E03F7A2-C019-41C6-A578-3BD4564D1F60}" destId="{4E9542B7-5F3D-4343-A3BE-ACDEE51960D8}" srcOrd="0" destOrd="0" presId="urn:microsoft.com/office/officeart/2005/8/layout/process4"/>
    <dgm:cxn modelId="{C32D1501-DB96-43DC-89CE-AFB018A0F920}" type="presParOf" srcId="{4E9542B7-5F3D-4343-A3BE-ACDEE51960D8}" destId="{CE213400-106C-488A-85BB-6E507FCD322A}" srcOrd="0" destOrd="0" presId="urn:microsoft.com/office/officeart/2005/8/layout/process4"/>
    <dgm:cxn modelId="{D35DDBC3-34A3-4997-AE61-591C99BF63DF}" type="presParOf" srcId="{3E03F7A2-C019-41C6-A578-3BD4564D1F60}" destId="{D512A5B5-E520-44F9-97AB-981CF6C94F3F}" srcOrd="1" destOrd="0" presId="urn:microsoft.com/office/officeart/2005/8/layout/process4"/>
    <dgm:cxn modelId="{F8EF816C-A44F-4B34-A7F6-09482A85CBE7}" type="presParOf" srcId="{3E03F7A2-C019-41C6-A578-3BD4564D1F60}" destId="{9F709DDF-D624-42AC-917D-BB091F690B1C}" srcOrd="2" destOrd="0" presId="urn:microsoft.com/office/officeart/2005/8/layout/process4"/>
    <dgm:cxn modelId="{0101D10C-0371-47F9-9609-E2EFD0412F30}" type="presParOf" srcId="{9F709DDF-D624-42AC-917D-BB091F690B1C}" destId="{09572EDE-42B8-4D2C-AD47-CAA3C5F49288}" srcOrd="0" destOrd="0" presId="urn:microsoft.com/office/officeart/2005/8/layout/process4"/>
    <dgm:cxn modelId="{2A3F5DAE-0EFC-4460-B93D-0783D57EE79F}" type="presParOf" srcId="{3E03F7A2-C019-41C6-A578-3BD4564D1F60}" destId="{06836221-7B92-4ADF-8522-24F8885B9103}" srcOrd="3" destOrd="0" presId="urn:microsoft.com/office/officeart/2005/8/layout/process4"/>
    <dgm:cxn modelId="{B343E0FD-5076-4841-8D10-AFEC32100F9D}" type="presParOf" srcId="{3E03F7A2-C019-41C6-A578-3BD4564D1F60}" destId="{697E0DE9-6AEE-4806-83FC-69350282DBF7}" srcOrd="4" destOrd="0" presId="urn:microsoft.com/office/officeart/2005/8/layout/process4"/>
    <dgm:cxn modelId="{E1E5905F-B131-429F-9850-9B1CC2A37DA7}" type="presParOf" srcId="{697E0DE9-6AEE-4806-83FC-69350282DBF7}" destId="{C333A449-E220-4547-A9AA-D08A5AE0FBE1}" srcOrd="0" destOrd="0" presId="urn:microsoft.com/office/officeart/2005/8/layout/process4"/>
    <dgm:cxn modelId="{908335DC-CDE9-4E02-BC19-BA6FB2046DED}" type="presParOf" srcId="{3E03F7A2-C019-41C6-A578-3BD4564D1F60}" destId="{3B4C9590-4567-4950-B537-F11B3746B7F3}" srcOrd="5" destOrd="0" presId="urn:microsoft.com/office/officeart/2005/8/layout/process4"/>
    <dgm:cxn modelId="{6C7CB700-B16C-4317-A1E5-B6A6E45AD4EF}" type="presParOf" srcId="{3E03F7A2-C019-41C6-A578-3BD4564D1F60}" destId="{D4F4C9BE-EB6E-4AC0-A9B3-A98BEAAB380C}" srcOrd="6" destOrd="0" presId="urn:microsoft.com/office/officeart/2005/8/layout/process4"/>
    <dgm:cxn modelId="{6A23078E-C75B-4A36-8016-5417EE47F4AA}" type="presParOf" srcId="{D4F4C9BE-EB6E-4AC0-A9B3-A98BEAAB380C}" destId="{7FC04BF8-7074-47A6-BB15-6D12FF27F88A}" srcOrd="0" destOrd="0" presId="urn:microsoft.com/office/officeart/2005/8/layout/process4"/>
    <dgm:cxn modelId="{13E40B09-BC99-49E5-8F8D-E7B717D114B2}" type="presParOf" srcId="{3E03F7A2-C019-41C6-A578-3BD4564D1F60}" destId="{DC2CD219-1598-4997-8C6D-1CDF4814143E}" srcOrd="7" destOrd="0" presId="urn:microsoft.com/office/officeart/2005/8/layout/process4"/>
    <dgm:cxn modelId="{3A57AFBB-26C6-4EDB-814C-DF1D0CD25A64}" type="presParOf" srcId="{3E03F7A2-C019-41C6-A578-3BD4564D1F60}" destId="{57B4922B-D522-476A-BEAB-9E3F9E91EED3}" srcOrd="8" destOrd="0" presId="urn:microsoft.com/office/officeart/2005/8/layout/process4"/>
    <dgm:cxn modelId="{EA6EE6BB-819D-406C-81EC-E5A0896070B3}" type="presParOf" srcId="{57B4922B-D522-476A-BEAB-9E3F9E91EED3}" destId="{D73D01BE-BAF0-4FF7-947C-2D9E66DAF45D}" srcOrd="0" destOrd="0" presId="urn:microsoft.com/office/officeart/2005/8/layout/process4"/>
    <dgm:cxn modelId="{D089222B-37D5-42DD-A060-7C278DA4A0A0}" type="presParOf" srcId="{3E03F7A2-C019-41C6-A578-3BD4564D1F60}" destId="{369990A8-26E4-4789-B83A-686C30FB2CB5}" srcOrd="9" destOrd="0" presId="urn:microsoft.com/office/officeart/2005/8/layout/process4"/>
    <dgm:cxn modelId="{6C85C9F1-4B8D-41EA-9712-4FC4532476F2}" type="presParOf" srcId="{3E03F7A2-C019-41C6-A578-3BD4564D1F60}" destId="{74921501-FE8E-4B3C-8810-624622F2CFE7}" srcOrd="10" destOrd="0" presId="urn:microsoft.com/office/officeart/2005/8/layout/process4"/>
    <dgm:cxn modelId="{EF2C1D37-089C-46E0-92A2-3E1434AC7879}" type="presParOf" srcId="{74921501-FE8E-4B3C-8810-624622F2CFE7}" destId="{8C304A6E-02FC-4204-8E11-AFCA221F88D3}" srcOrd="0" destOrd="0" presId="urn:microsoft.com/office/officeart/2005/8/layout/process4"/>
    <dgm:cxn modelId="{F9969916-64F5-4023-B1C6-1190A1A24955}" type="presParOf" srcId="{3E03F7A2-C019-41C6-A578-3BD4564D1F60}" destId="{72C44A14-109E-4BE7-97A6-C5641CB4E6D4}" srcOrd="11" destOrd="0" presId="urn:microsoft.com/office/officeart/2005/8/layout/process4"/>
    <dgm:cxn modelId="{31F9779B-AD20-44A7-8EE2-A118C475FE54}" type="presParOf" srcId="{3E03F7A2-C019-41C6-A578-3BD4564D1F60}" destId="{658C15E8-3919-42B6-960F-5390D283E0F5}" srcOrd="12" destOrd="0" presId="urn:microsoft.com/office/officeart/2005/8/layout/process4"/>
    <dgm:cxn modelId="{487EEC58-E53F-417F-B8DB-F6E237B34D92}" type="presParOf" srcId="{658C15E8-3919-42B6-960F-5390D283E0F5}" destId="{BB6F922C-7160-4472-BF9A-B91A3F82EDA6}" srcOrd="0" destOrd="0" presId="urn:microsoft.com/office/officeart/2005/8/layout/process4"/>
  </dgm:cxnLst>
  <dgm:bg>
    <a:solidFill>
      <a:schemeClr val="accent6">
        <a:lumMod val="75000"/>
      </a:schemeClr>
    </a:solidFill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BD469E6-A3BF-43E5-8EC8-25859F6D016B}" type="doc">
      <dgm:prSet loTypeId="urn:microsoft.com/office/officeart/2005/8/layout/arrow2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235EEA8-6ADB-467B-A6A5-CAD8B9132A43}">
      <dgm:prSet phldrT="[Text]" custT="1"/>
      <dgm:spPr>
        <a:xfrm>
          <a:off x="3009645" y="1185802"/>
          <a:ext cx="2896616" cy="3340160"/>
        </a:xfrm>
        <a:noFill/>
        <a:ln>
          <a:noFill/>
        </a:ln>
        <a:effectLst/>
      </dgm:spPr>
      <dgm:t>
        <a:bodyPr/>
        <a:lstStyle/>
        <a:p>
          <a:r>
            <a:rPr lang="en-US" sz="18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Transformation</a:t>
          </a:r>
          <a:endParaRPr lang="en-US" sz="18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</dgm:t>
    </dgm:pt>
    <dgm:pt modelId="{A83AAC77-BD70-40DB-B86D-0EF64DE91926}" type="sibTrans" cxnId="{F8474E25-11B9-4A79-B6F8-4C0367BF3FA3}">
      <dgm:prSet/>
      <dgm:spPr/>
      <dgm:t>
        <a:bodyPr/>
        <a:lstStyle/>
        <a:p>
          <a:endParaRPr lang="en-US"/>
        </a:p>
      </dgm:t>
    </dgm:pt>
    <dgm:pt modelId="{4B318CE1-4B2D-46AD-9D6E-EC3E2F8C21FE}" type="parTrans" cxnId="{F8474E25-11B9-4A79-B6F8-4C0367BF3FA3}">
      <dgm:prSet/>
      <dgm:spPr/>
      <dgm:t>
        <a:bodyPr/>
        <a:lstStyle/>
        <a:p>
          <a:endParaRPr lang="en-US"/>
        </a:p>
      </dgm:t>
    </dgm:pt>
    <dgm:pt modelId="{F2023A81-CCF3-448B-8223-50C021485393}" type="pres">
      <dgm:prSet presAssocID="{DBD469E6-A3BF-43E5-8EC8-25859F6D016B}" presName="arrowDiagram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D7A0D479-89B6-4DB1-99A3-556C8DF4245F}" type="pres">
      <dgm:prSet presAssocID="{DBD469E6-A3BF-43E5-8EC8-25859F6D016B}" presName="arrow" presStyleLbl="bgShp" presStyleIdx="0" presStyleCnt="1"/>
      <dgm:spPr>
        <a:xfrm>
          <a:off x="113029" y="0"/>
          <a:ext cx="7241540" cy="4525963"/>
        </a:xfrm>
        <a:prstGeom prst="swooshArrow">
          <a:avLst>
            <a:gd name="adj1" fmla="val 25000"/>
            <a:gd name="adj2" fmla="val 25000"/>
          </a:avLst>
        </a:prstGeom>
        <a:solidFill>
          <a:srgbClr val="4F81BD">
            <a:tint val="40000"/>
            <a:hueOff val="0"/>
            <a:satOff val="0"/>
            <a:lumOff val="0"/>
            <a:alphaOff val="0"/>
          </a:srgbClr>
        </a:solidFill>
        <a:ln>
          <a:noFill/>
        </a:ln>
        <a:effectLst/>
      </dgm:spPr>
      <dgm:t>
        <a:bodyPr/>
        <a:lstStyle/>
        <a:p>
          <a:endParaRPr lang="en-US"/>
        </a:p>
      </dgm:t>
    </dgm:pt>
    <dgm:pt modelId="{F3D6A62E-9266-4402-B5EA-2A4908CDB16D}" type="pres">
      <dgm:prSet presAssocID="{DBD469E6-A3BF-43E5-8EC8-25859F6D016B}" presName="arrowDiagram1" presStyleCnt="0">
        <dgm:presLayoutVars>
          <dgm:bulletEnabled val="1"/>
        </dgm:presLayoutVars>
      </dgm:prSet>
      <dgm:spPr/>
    </dgm:pt>
    <dgm:pt modelId="{2DDE9A9D-9F81-40BA-B2E7-DFBC07C51FC7}" type="pres">
      <dgm:prSet presAssocID="{B235EEA8-6ADB-467B-A6A5-CAD8B9132A43}" presName="bullet1" presStyleLbl="node1" presStyleIdx="0" presStyleCnt="1" custLinFactX="-100000" custLinFactNeighborX="-155867" custLinFactNeighborY="42013"/>
      <dgm:spPr>
        <a:xfrm>
          <a:off x="4267200" y="1143002"/>
          <a:ext cx="535874" cy="535874"/>
        </a:xfrm>
        <a:prstGeom prst="ellipse">
          <a:avLst/>
        </a:prstGeom>
        <a:noFill/>
        <a:ln w="25400" cap="flat" cmpd="sng" algn="ctr">
          <a:noFill/>
          <a:prstDash val="solid"/>
        </a:ln>
        <a:effectLst/>
      </dgm:spPr>
      <dgm:t>
        <a:bodyPr/>
        <a:lstStyle/>
        <a:p>
          <a:endParaRPr lang="en-US"/>
        </a:p>
      </dgm:t>
    </dgm:pt>
    <dgm:pt modelId="{A86E1B9B-4254-4D95-A8E8-C327066C9522}" type="pres">
      <dgm:prSet presAssocID="{B235EEA8-6ADB-467B-A6A5-CAD8B9132A43}" presName="textBox1" presStyleLbl="revTx" presStyleIdx="0" presStyleCnt="1" custAng="20658611" custScaleX="141989" custScaleY="74781" custLinFactNeighborX="-9079" custLinFactNeighborY="-657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9BE1AA73-BFA0-42AC-A835-6A0A0DC944FD}" type="presOf" srcId="{DBD469E6-A3BF-43E5-8EC8-25859F6D016B}" destId="{F2023A81-CCF3-448B-8223-50C021485393}" srcOrd="0" destOrd="0" presId="urn:microsoft.com/office/officeart/2005/8/layout/arrow2"/>
    <dgm:cxn modelId="{CCFC9177-49E8-40D1-ABBE-13DE69979731}" type="presOf" srcId="{B235EEA8-6ADB-467B-A6A5-CAD8B9132A43}" destId="{A86E1B9B-4254-4D95-A8E8-C327066C9522}" srcOrd="0" destOrd="0" presId="urn:microsoft.com/office/officeart/2005/8/layout/arrow2"/>
    <dgm:cxn modelId="{F8474E25-11B9-4A79-B6F8-4C0367BF3FA3}" srcId="{DBD469E6-A3BF-43E5-8EC8-25859F6D016B}" destId="{B235EEA8-6ADB-467B-A6A5-CAD8B9132A43}" srcOrd="0" destOrd="0" parTransId="{4B318CE1-4B2D-46AD-9D6E-EC3E2F8C21FE}" sibTransId="{A83AAC77-BD70-40DB-B86D-0EF64DE91926}"/>
    <dgm:cxn modelId="{B55B72C6-67D4-47B8-9663-2359D253CBB9}" type="presParOf" srcId="{F2023A81-CCF3-448B-8223-50C021485393}" destId="{D7A0D479-89B6-4DB1-99A3-556C8DF4245F}" srcOrd="0" destOrd="0" presId="urn:microsoft.com/office/officeart/2005/8/layout/arrow2"/>
    <dgm:cxn modelId="{D35DD8C7-F488-4CBD-9487-35F4EA6F9C30}" type="presParOf" srcId="{F2023A81-CCF3-448B-8223-50C021485393}" destId="{F3D6A62E-9266-4402-B5EA-2A4908CDB16D}" srcOrd="1" destOrd="0" presId="urn:microsoft.com/office/officeart/2005/8/layout/arrow2"/>
    <dgm:cxn modelId="{4D89CE35-C641-45BA-B0EC-99BDA9089B4D}" type="presParOf" srcId="{F3D6A62E-9266-4402-B5EA-2A4908CDB16D}" destId="{2DDE9A9D-9F81-40BA-B2E7-DFBC07C51FC7}" srcOrd="0" destOrd="0" presId="urn:microsoft.com/office/officeart/2005/8/layout/arrow2"/>
    <dgm:cxn modelId="{0769437D-93EE-40CF-8B27-13A1C79872E3}" type="presParOf" srcId="{F3D6A62E-9266-4402-B5EA-2A4908CDB16D}" destId="{A86E1B9B-4254-4D95-A8E8-C327066C9522}" srcOrd="1" destOrd="0" presId="urn:microsoft.com/office/officeart/2005/8/layout/arrow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FDAE0DF-18A3-4478-9516-FF9815098EA6}" type="doc">
      <dgm:prSet loTypeId="urn:microsoft.com/office/officeart/2005/8/layout/gear1" loCatId="relationship" qsTypeId="urn:microsoft.com/office/officeart/2005/8/quickstyle/simple5" qsCatId="simple" csTypeId="urn:microsoft.com/office/officeart/2005/8/colors/accent0_1" csCatId="mainScheme" phldr="1"/>
      <dgm:spPr/>
    </dgm:pt>
    <dgm:pt modelId="{1422650F-662C-4586-A431-3546F56C5E89}">
      <dgm:prSet phldrT="[Text]" custT="1"/>
      <dgm:spPr/>
      <dgm:t>
        <a:bodyPr/>
        <a:lstStyle/>
        <a:p>
          <a:r>
            <a:rPr lang="en-US" sz="1200" b="1" dirty="0" smtClean="0"/>
            <a:t>Leadership Scorecard</a:t>
          </a:r>
          <a:endParaRPr lang="en-US" sz="1200" b="1" dirty="0"/>
        </a:p>
      </dgm:t>
    </dgm:pt>
    <dgm:pt modelId="{1FCF77D1-1B67-463B-BB30-57F3847F0995}" type="parTrans" cxnId="{6C37573F-EDB9-4627-8108-921010E97450}">
      <dgm:prSet/>
      <dgm:spPr/>
      <dgm:t>
        <a:bodyPr/>
        <a:lstStyle/>
        <a:p>
          <a:endParaRPr lang="en-US"/>
        </a:p>
      </dgm:t>
    </dgm:pt>
    <dgm:pt modelId="{DFB24188-6E92-4C03-B082-AD7E5A909C78}" type="sibTrans" cxnId="{6C37573F-EDB9-4627-8108-921010E97450}">
      <dgm:prSet/>
      <dgm:spPr/>
      <dgm:t>
        <a:bodyPr/>
        <a:lstStyle/>
        <a:p>
          <a:endParaRPr lang="en-US"/>
        </a:p>
      </dgm:t>
    </dgm:pt>
    <dgm:pt modelId="{9B25DDD3-84C9-4D1B-909D-B25F710E3392}">
      <dgm:prSet phldrT="[Text]" custT="1"/>
      <dgm:spPr/>
      <dgm:t>
        <a:bodyPr/>
        <a:lstStyle/>
        <a:p>
          <a:r>
            <a:rPr lang="en-US" sz="1100" b="1" dirty="0" smtClean="0"/>
            <a:t>Innovative Reward Scheme</a:t>
          </a:r>
          <a:endParaRPr lang="en-US" sz="1100" b="1" dirty="0"/>
        </a:p>
      </dgm:t>
    </dgm:pt>
    <dgm:pt modelId="{A8B2AB1F-A876-4D59-AF8A-D22A985AE94D}" type="parTrans" cxnId="{110E7B9F-604F-4096-ABB5-B9D3A3F293A1}">
      <dgm:prSet/>
      <dgm:spPr/>
      <dgm:t>
        <a:bodyPr/>
        <a:lstStyle/>
        <a:p>
          <a:endParaRPr lang="en-US"/>
        </a:p>
      </dgm:t>
    </dgm:pt>
    <dgm:pt modelId="{1236F54C-19AD-4C44-B2AA-8D80313FB4A7}" type="sibTrans" cxnId="{110E7B9F-604F-4096-ABB5-B9D3A3F293A1}">
      <dgm:prSet/>
      <dgm:spPr/>
      <dgm:t>
        <a:bodyPr/>
        <a:lstStyle/>
        <a:p>
          <a:endParaRPr lang="en-US"/>
        </a:p>
      </dgm:t>
    </dgm:pt>
    <dgm:pt modelId="{7333F804-04F8-4916-B8CB-C2D19E82C7B0}">
      <dgm:prSet phldrT="[Text]"/>
      <dgm:spPr/>
      <dgm:t>
        <a:bodyPr/>
        <a:lstStyle/>
        <a:p>
          <a:r>
            <a:rPr lang="en-US" b="1" dirty="0" smtClean="0"/>
            <a:t>70:20:10</a:t>
          </a:r>
          <a:endParaRPr lang="en-US" b="1" dirty="0"/>
        </a:p>
      </dgm:t>
    </dgm:pt>
    <dgm:pt modelId="{5634E57D-782C-4980-BABE-AE22B9A5D830}" type="parTrans" cxnId="{14CFF946-FF6B-4B2F-9A24-35238FC7B9CB}">
      <dgm:prSet/>
      <dgm:spPr/>
      <dgm:t>
        <a:bodyPr/>
        <a:lstStyle/>
        <a:p>
          <a:endParaRPr lang="en-US"/>
        </a:p>
      </dgm:t>
    </dgm:pt>
    <dgm:pt modelId="{28EAC1D3-7D60-4C53-827A-53F147A70313}" type="sibTrans" cxnId="{14CFF946-FF6B-4B2F-9A24-35238FC7B9CB}">
      <dgm:prSet/>
      <dgm:spPr/>
      <dgm:t>
        <a:bodyPr/>
        <a:lstStyle/>
        <a:p>
          <a:endParaRPr lang="en-US"/>
        </a:p>
      </dgm:t>
    </dgm:pt>
    <dgm:pt modelId="{270120D9-A836-497F-A499-2ECF1B95372E}" type="pres">
      <dgm:prSet presAssocID="{2FDAE0DF-18A3-4478-9516-FF9815098EA6}" presName="composite" presStyleCnt="0">
        <dgm:presLayoutVars>
          <dgm:chMax val="3"/>
          <dgm:animLvl val="lvl"/>
          <dgm:resizeHandles val="exact"/>
        </dgm:presLayoutVars>
      </dgm:prSet>
      <dgm:spPr/>
    </dgm:pt>
    <dgm:pt modelId="{86DA3AF4-A06F-4EDF-9103-C743F2F787FF}" type="pres">
      <dgm:prSet presAssocID="{1422650F-662C-4586-A431-3546F56C5E89}" presName="gear1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3DF3EA5-77C8-4DC6-A704-4634F28E276E}" type="pres">
      <dgm:prSet presAssocID="{1422650F-662C-4586-A431-3546F56C5E89}" presName="gear1srcNode" presStyleLbl="node1" presStyleIdx="0" presStyleCnt="3"/>
      <dgm:spPr/>
      <dgm:t>
        <a:bodyPr/>
        <a:lstStyle/>
        <a:p>
          <a:endParaRPr lang="en-US"/>
        </a:p>
      </dgm:t>
    </dgm:pt>
    <dgm:pt modelId="{0141EE0B-9DA5-4E42-A1D2-A14022B67887}" type="pres">
      <dgm:prSet presAssocID="{1422650F-662C-4586-A431-3546F56C5E89}" presName="gear1dstNode" presStyleLbl="node1" presStyleIdx="0" presStyleCnt="3"/>
      <dgm:spPr/>
      <dgm:t>
        <a:bodyPr/>
        <a:lstStyle/>
        <a:p>
          <a:endParaRPr lang="en-US"/>
        </a:p>
      </dgm:t>
    </dgm:pt>
    <dgm:pt modelId="{477D95FB-9CA9-417B-ABE0-6997F6A2CFCB}" type="pres">
      <dgm:prSet presAssocID="{9B25DDD3-84C9-4D1B-909D-B25F710E3392}" presName="gear2" presStyleLbl="node1" presStyleIdx="1" presStyleCnt="3" custScaleX="120128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62A4631-A9B2-413D-ACC9-C39FCD9AEA72}" type="pres">
      <dgm:prSet presAssocID="{9B25DDD3-84C9-4D1B-909D-B25F710E3392}" presName="gear2srcNode" presStyleLbl="node1" presStyleIdx="1" presStyleCnt="3"/>
      <dgm:spPr/>
      <dgm:t>
        <a:bodyPr/>
        <a:lstStyle/>
        <a:p>
          <a:endParaRPr lang="en-US"/>
        </a:p>
      </dgm:t>
    </dgm:pt>
    <dgm:pt modelId="{6EF0EFBE-3AAA-4367-AD05-1D75B9C538F2}" type="pres">
      <dgm:prSet presAssocID="{9B25DDD3-84C9-4D1B-909D-B25F710E3392}" presName="gear2dstNode" presStyleLbl="node1" presStyleIdx="1" presStyleCnt="3"/>
      <dgm:spPr/>
      <dgm:t>
        <a:bodyPr/>
        <a:lstStyle/>
        <a:p>
          <a:endParaRPr lang="en-US"/>
        </a:p>
      </dgm:t>
    </dgm:pt>
    <dgm:pt modelId="{9F0815B2-6D36-45E0-ACA4-E377B558CB4F}" type="pres">
      <dgm:prSet presAssocID="{7333F804-04F8-4916-B8CB-C2D19E82C7B0}" presName="gear3" presStyleLbl="node1" presStyleIdx="2" presStyleCnt="3"/>
      <dgm:spPr/>
      <dgm:t>
        <a:bodyPr/>
        <a:lstStyle/>
        <a:p>
          <a:endParaRPr lang="en-US"/>
        </a:p>
      </dgm:t>
    </dgm:pt>
    <dgm:pt modelId="{554201F4-577C-4D70-BCD8-AD2D6E70D943}" type="pres">
      <dgm:prSet presAssocID="{7333F804-04F8-4916-B8CB-C2D19E82C7B0}" presName="gear3tx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3C704A4-B3DE-44F5-8873-F690E419076F}" type="pres">
      <dgm:prSet presAssocID="{7333F804-04F8-4916-B8CB-C2D19E82C7B0}" presName="gear3srcNode" presStyleLbl="node1" presStyleIdx="2" presStyleCnt="3"/>
      <dgm:spPr/>
      <dgm:t>
        <a:bodyPr/>
        <a:lstStyle/>
        <a:p>
          <a:endParaRPr lang="en-US"/>
        </a:p>
      </dgm:t>
    </dgm:pt>
    <dgm:pt modelId="{85A80E63-2306-4A68-90D0-E14B23A90872}" type="pres">
      <dgm:prSet presAssocID="{7333F804-04F8-4916-B8CB-C2D19E82C7B0}" presName="gear3dstNode" presStyleLbl="node1" presStyleIdx="2" presStyleCnt="3"/>
      <dgm:spPr/>
      <dgm:t>
        <a:bodyPr/>
        <a:lstStyle/>
        <a:p>
          <a:endParaRPr lang="en-US"/>
        </a:p>
      </dgm:t>
    </dgm:pt>
    <dgm:pt modelId="{6578F069-1F4A-41A2-B779-45DBCF570DFD}" type="pres">
      <dgm:prSet presAssocID="{DFB24188-6E92-4C03-B082-AD7E5A909C78}" presName="connector1" presStyleLbl="sibTrans2D1" presStyleIdx="0" presStyleCnt="3"/>
      <dgm:spPr/>
      <dgm:t>
        <a:bodyPr/>
        <a:lstStyle/>
        <a:p>
          <a:endParaRPr lang="en-US"/>
        </a:p>
      </dgm:t>
    </dgm:pt>
    <dgm:pt modelId="{2DED980D-B696-404F-A823-23CEF0A060CB}" type="pres">
      <dgm:prSet presAssocID="{1236F54C-19AD-4C44-B2AA-8D80313FB4A7}" presName="connector2" presStyleLbl="sibTrans2D1" presStyleIdx="1" presStyleCnt="3"/>
      <dgm:spPr/>
      <dgm:t>
        <a:bodyPr/>
        <a:lstStyle/>
        <a:p>
          <a:endParaRPr lang="en-US"/>
        </a:p>
      </dgm:t>
    </dgm:pt>
    <dgm:pt modelId="{317B3417-B1C7-4EF0-BD68-476A01C9A903}" type="pres">
      <dgm:prSet presAssocID="{28EAC1D3-7D60-4C53-827A-53F147A70313}" presName="connector3" presStyleLbl="sibTrans2D1" presStyleIdx="2" presStyleCnt="3"/>
      <dgm:spPr/>
      <dgm:t>
        <a:bodyPr/>
        <a:lstStyle/>
        <a:p>
          <a:endParaRPr lang="en-US"/>
        </a:p>
      </dgm:t>
    </dgm:pt>
  </dgm:ptLst>
  <dgm:cxnLst>
    <dgm:cxn modelId="{110E7B9F-604F-4096-ABB5-B9D3A3F293A1}" srcId="{2FDAE0DF-18A3-4478-9516-FF9815098EA6}" destId="{9B25DDD3-84C9-4D1B-909D-B25F710E3392}" srcOrd="1" destOrd="0" parTransId="{A8B2AB1F-A876-4D59-AF8A-D22A985AE94D}" sibTransId="{1236F54C-19AD-4C44-B2AA-8D80313FB4A7}"/>
    <dgm:cxn modelId="{1C5FFEBB-754A-4FA4-970B-615F276D9D02}" type="presOf" srcId="{7333F804-04F8-4916-B8CB-C2D19E82C7B0}" destId="{E3C704A4-B3DE-44F5-8873-F690E419076F}" srcOrd="2" destOrd="0" presId="urn:microsoft.com/office/officeart/2005/8/layout/gear1"/>
    <dgm:cxn modelId="{BDF43B11-0DDF-4677-A1B7-9D987895793F}" type="presOf" srcId="{7333F804-04F8-4916-B8CB-C2D19E82C7B0}" destId="{9F0815B2-6D36-45E0-ACA4-E377B558CB4F}" srcOrd="0" destOrd="0" presId="urn:microsoft.com/office/officeart/2005/8/layout/gear1"/>
    <dgm:cxn modelId="{4D19DFF0-F1A7-423A-AC66-A4D6F90D5F65}" type="presOf" srcId="{9B25DDD3-84C9-4D1B-909D-B25F710E3392}" destId="{6EF0EFBE-3AAA-4367-AD05-1D75B9C538F2}" srcOrd="2" destOrd="0" presId="urn:microsoft.com/office/officeart/2005/8/layout/gear1"/>
    <dgm:cxn modelId="{648EFB63-940F-4FEE-B3E3-43EF262E6C9A}" type="presOf" srcId="{1422650F-662C-4586-A431-3546F56C5E89}" destId="{0141EE0B-9DA5-4E42-A1D2-A14022B67887}" srcOrd="2" destOrd="0" presId="urn:microsoft.com/office/officeart/2005/8/layout/gear1"/>
    <dgm:cxn modelId="{E80A2841-8CF2-4561-9FCD-7AE5359270A5}" type="presOf" srcId="{9B25DDD3-84C9-4D1B-909D-B25F710E3392}" destId="{462A4631-A9B2-413D-ACC9-C39FCD9AEA72}" srcOrd="1" destOrd="0" presId="urn:microsoft.com/office/officeart/2005/8/layout/gear1"/>
    <dgm:cxn modelId="{6C37573F-EDB9-4627-8108-921010E97450}" srcId="{2FDAE0DF-18A3-4478-9516-FF9815098EA6}" destId="{1422650F-662C-4586-A431-3546F56C5E89}" srcOrd="0" destOrd="0" parTransId="{1FCF77D1-1B67-463B-BB30-57F3847F0995}" sibTransId="{DFB24188-6E92-4C03-B082-AD7E5A909C78}"/>
    <dgm:cxn modelId="{14CFF946-FF6B-4B2F-9A24-35238FC7B9CB}" srcId="{2FDAE0DF-18A3-4478-9516-FF9815098EA6}" destId="{7333F804-04F8-4916-B8CB-C2D19E82C7B0}" srcOrd="2" destOrd="0" parTransId="{5634E57D-782C-4980-BABE-AE22B9A5D830}" sibTransId="{28EAC1D3-7D60-4C53-827A-53F147A70313}"/>
    <dgm:cxn modelId="{3A4A0099-734B-4F32-A04F-15AD9C0BBD83}" type="presOf" srcId="{28EAC1D3-7D60-4C53-827A-53F147A70313}" destId="{317B3417-B1C7-4EF0-BD68-476A01C9A903}" srcOrd="0" destOrd="0" presId="urn:microsoft.com/office/officeart/2005/8/layout/gear1"/>
    <dgm:cxn modelId="{ED900F2D-3CF1-4135-A8CA-2AD5891B82E6}" type="presOf" srcId="{1236F54C-19AD-4C44-B2AA-8D80313FB4A7}" destId="{2DED980D-B696-404F-A823-23CEF0A060CB}" srcOrd="0" destOrd="0" presId="urn:microsoft.com/office/officeart/2005/8/layout/gear1"/>
    <dgm:cxn modelId="{5879E76D-32AE-4012-841D-78060F37CF78}" type="presOf" srcId="{7333F804-04F8-4916-B8CB-C2D19E82C7B0}" destId="{85A80E63-2306-4A68-90D0-E14B23A90872}" srcOrd="3" destOrd="0" presId="urn:microsoft.com/office/officeart/2005/8/layout/gear1"/>
    <dgm:cxn modelId="{7E50903E-F82F-4912-989A-ED292CE2D70E}" type="presOf" srcId="{2FDAE0DF-18A3-4478-9516-FF9815098EA6}" destId="{270120D9-A836-497F-A499-2ECF1B95372E}" srcOrd="0" destOrd="0" presId="urn:microsoft.com/office/officeart/2005/8/layout/gear1"/>
    <dgm:cxn modelId="{47085EC5-1FA3-4EDA-A891-B70FEAE3AB93}" type="presOf" srcId="{1422650F-662C-4586-A431-3546F56C5E89}" destId="{43DF3EA5-77C8-4DC6-A704-4634F28E276E}" srcOrd="1" destOrd="0" presId="urn:microsoft.com/office/officeart/2005/8/layout/gear1"/>
    <dgm:cxn modelId="{FAC5470C-3054-40A6-8437-9F3683415570}" type="presOf" srcId="{1422650F-662C-4586-A431-3546F56C5E89}" destId="{86DA3AF4-A06F-4EDF-9103-C743F2F787FF}" srcOrd="0" destOrd="0" presId="urn:microsoft.com/office/officeart/2005/8/layout/gear1"/>
    <dgm:cxn modelId="{28D049B9-B06F-4AA5-B177-E6364428CE54}" type="presOf" srcId="{7333F804-04F8-4916-B8CB-C2D19E82C7B0}" destId="{554201F4-577C-4D70-BCD8-AD2D6E70D943}" srcOrd="1" destOrd="0" presId="urn:microsoft.com/office/officeart/2005/8/layout/gear1"/>
    <dgm:cxn modelId="{F367F1A1-32BA-4763-824E-AEF7D915097A}" type="presOf" srcId="{9B25DDD3-84C9-4D1B-909D-B25F710E3392}" destId="{477D95FB-9CA9-417B-ABE0-6997F6A2CFCB}" srcOrd="0" destOrd="0" presId="urn:microsoft.com/office/officeart/2005/8/layout/gear1"/>
    <dgm:cxn modelId="{4BD6B2B6-DBEF-4CB3-ABE4-AC82B9630F4F}" type="presOf" srcId="{DFB24188-6E92-4C03-B082-AD7E5A909C78}" destId="{6578F069-1F4A-41A2-B779-45DBCF570DFD}" srcOrd="0" destOrd="0" presId="urn:microsoft.com/office/officeart/2005/8/layout/gear1"/>
    <dgm:cxn modelId="{9A328F75-E6A4-4325-87CE-2D9BF5775FD1}" type="presParOf" srcId="{270120D9-A836-497F-A499-2ECF1B95372E}" destId="{86DA3AF4-A06F-4EDF-9103-C743F2F787FF}" srcOrd="0" destOrd="0" presId="urn:microsoft.com/office/officeart/2005/8/layout/gear1"/>
    <dgm:cxn modelId="{EACFA902-742A-467C-86DC-35D0ED723107}" type="presParOf" srcId="{270120D9-A836-497F-A499-2ECF1B95372E}" destId="{43DF3EA5-77C8-4DC6-A704-4634F28E276E}" srcOrd="1" destOrd="0" presId="urn:microsoft.com/office/officeart/2005/8/layout/gear1"/>
    <dgm:cxn modelId="{74ABC802-7448-4942-93D3-D6C5AD325009}" type="presParOf" srcId="{270120D9-A836-497F-A499-2ECF1B95372E}" destId="{0141EE0B-9DA5-4E42-A1D2-A14022B67887}" srcOrd="2" destOrd="0" presId="urn:microsoft.com/office/officeart/2005/8/layout/gear1"/>
    <dgm:cxn modelId="{8D674003-E23F-443A-A9C6-059FF8ABF8C4}" type="presParOf" srcId="{270120D9-A836-497F-A499-2ECF1B95372E}" destId="{477D95FB-9CA9-417B-ABE0-6997F6A2CFCB}" srcOrd="3" destOrd="0" presId="urn:microsoft.com/office/officeart/2005/8/layout/gear1"/>
    <dgm:cxn modelId="{A5A6C62C-1EC8-4158-BFA2-120F0B3C83AA}" type="presParOf" srcId="{270120D9-A836-497F-A499-2ECF1B95372E}" destId="{462A4631-A9B2-413D-ACC9-C39FCD9AEA72}" srcOrd="4" destOrd="0" presId="urn:microsoft.com/office/officeart/2005/8/layout/gear1"/>
    <dgm:cxn modelId="{3F449534-2537-478C-BDBF-B50288496AA0}" type="presParOf" srcId="{270120D9-A836-497F-A499-2ECF1B95372E}" destId="{6EF0EFBE-3AAA-4367-AD05-1D75B9C538F2}" srcOrd="5" destOrd="0" presId="urn:microsoft.com/office/officeart/2005/8/layout/gear1"/>
    <dgm:cxn modelId="{94F143B2-F33F-4320-BF11-32D5AA57A99B}" type="presParOf" srcId="{270120D9-A836-497F-A499-2ECF1B95372E}" destId="{9F0815B2-6D36-45E0-ACA4-E377B558CB4F}" srcOrd="6" destOrd="0" presId="urn:microsoft.com/office/officeart/2005/8/layout/gear1"/>
    <dgm:cxn modelId="{6E427C4D-D451-4AFF-A8C7-055989C9434B}" type="presParOf" srcId="{270120D9-A836-497F-A499-2ECF1B95372E}" destId="{554201F4-577C-4D70-BCD8-AD2D6E70D943}" srcOrd="7" destOrd="0" presId="urn:microsoft.com/office/officeart/2005/8/layout/gear1"/>
    <dgm:cxn modelId="{856DDA59-9571-4D78-87D5-C4D9859362DC}" type="presParOf" srcId="{270120D9-A836-497F-A499-2ECF1B95372E}" destId="{E3C704A4-B3DE-44F5-8873-F690E419076F}" srcOrd="8" destOrd="0" presId="urn:microsoft.com/office/officeart/2005/8/layout/gear1"/>
    <dgm:cxn modelId="{6F001F4E-4228-4ACC-8DBC-70F15D41EE8C}" type="presParOf" srcId="{270120D9-A836-497F-A499-2ECF1B95372E}" destId="{85A80E63-2306-4A68-90D0-E14B23A90872}" srcOrd="9" destOrd="0" presId="urn:microsoft.com/office/officeart/2005/8/layout/gear1"/>
    <dgm:cxn modelId="{C8EC4994-9637-454F-A9DE-1826B46C7B19}" type="presParOf" srcId="{270120D9-A836-497F-A499-2ECF1B95372E}" destId="{6578F069-1F4A-41A2-B779-45DBCF570DFD}" srcOrd="10" destOrd="0" presId="urn:microsoft.com/office/officeart/2005/8/layout/gear1"/>
    <dgm:cxn modelId="{1BFB8F22-C278-4E2B-8221-1F427A4AF2C8}" type="presParOf" srcId="{270120D9-A836-497F-A499-2ECF1B95372E}" destId="{2DED980D-B696-404F-A823-23CEF0A060CB}" srcOrd="11" destOrd="0" presId="urn:microsoft.com/office/officeart/2005/8/layout/gear1"/>
    <dgm:cxn modelId="{351FAE1E-53CC-4502-9742-545E1F1B86EF}" type="presParOf" srcId="{270120D9-A836-497F-A499-2ECF1B95372E}" destId="{317B3417-B1C7-4EF0-BD68-476A01C9A903}" srcOrd="12" destOrd="0" presId="urn:microsoft.com/office/officeart/2005/8/layout/gear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E213400-106C-488A-85BB-6E507FCD322A}">
      <dsp:nvSpPr>
        <dsp:cNvPr id="0" name=""/>
        <dsp:cNvSpPr/>
      </dsp:nvSpPr>
      <dsp:spPr>
        <a:xfrm>
          <a:off x="0" y="4807731"/>
          <a:ext cx="7467600" cy="52610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>
              <a:solidFill>
                <a:schemeClr val="tx1"/>
              </a:solidFill>
            </a:rPr>
            <a:t>Quarterly Stage Gate Reviews</a:t>
          </a:r>
          <a:endParaRPr lang="en-US" sz="2000" kern="1200" dirty="0">
            <a:solidFill>
              <a:schemeClr val="tx1"/>
            </a:solidFill>
          </a:endParaRPr>
        </a:p>
      </dsp:txBody>
      <dsp:txXfrm>
        <a:off x="0" y="4807731"/>
        <a:ext cx="7467600" cy="526107"/>
      </dsp:txXfrm>
    </dsp:sp>
    <dsp:sp modelId="{09572EDE-42B8-4D2C-AD47-CAA3C5F49288}">
      <dsp:nvSpPr>
        <dsp:cNvPr id="0" name=""/>
        <dsp:cNvSpPr/>
      </dsp:nvSpPr>
      <dsp:spPr>
        <a:xfrm rot="10800000">
          <a:off x="0" y="4006469"/>
          <a:ext cx="7467600" cy="809153"/>
        </a:xfrm>
        <a:prstGeom prst="upArrowCallou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>
              <a:solidFill>
                <a:schemeClr val="tx1"/>
              </a:solidFill>
            </a:rPr>
            <a:t>Program (Program Manager, Core team, extended members)</a:t>
          </a:r>
          <a:endParaRPr lang="en-US" sz="2000" kern="1200" dirty="0">
            <a:solidFill>
              <a:schemeClr val="tx1"/>
            </a:solidFill>
          </a:endParaRPr>
        </a:p>
      </dsp:txBody>
      <dsp:txXfrm rot="10800000">
        <a:off x="0" y="4006469"/>
        <a:ext cx="7467600" cy="525763"/>
      </dsp:txXfrm>
    </dsp:sp>
    <dsp:sp modelId="{C333A449-E220-4547-A9AA-D08A5AE0FBE1}">
      <dsp:nvSpPr>
        <dsp:cNvPr id="0" name=""/>
        <dsp:cNvSpPr/>
      </dsp:nvSpPr>
      <dsp:spPr>
        <a:xfrm rot="10800000">
          <a:off x="0" y="3205207"/>
          <a:ext cx="7467600" cy="809153"/>
        </a:xfrm>
        <a:prstGeom prst="upArrowCallou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>
              <a:solidFill>
                <a:schemeClr val="tx1"/>
              </a:solidFill>
            </a:rPr>
            <a:t>Gate Review</a:t>
          </a:r>
          <a:endParaRPr lang="en-US" sz="2000" kern="1200" dirty="0">
            <a:solidFill>
              <a:schemeClr val="tx1"/>
            </a:solidFill>
          </a:endParaRPr>
        </a:p>
      </dsp:txBody>
      <dsp:txXfrm rot="10800000">
        <a:off x="0" y="3205207"/>
        <a:ext cx="7467600" cy="525763"/>
      </dsp:txXfrm>
    </dsp:sp>
    <dsp:sp modelId="{7FC04BF8-7074-47A6-BB15-6D12FF27F88A}">
      <dsp:nvSpPr>
        <dsp:cNvPr id="0" name=""/>
        <dsp:cNvSpPr/>
      </dsp:nvSpPr>
      <dsp:spPr>
        <a:xfrm rot="10800000">
          <a:off x="0" y="2403946"/>
          <a:ext cx="7467600" cy="809153"/>
        </a:xfrm>
        <a:prstGeom prst="upArrowCallou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>
              <a:solidFill>
                <a:schemeClr val="tx1"/>
              </a:solidFill>
            </a:rPr>
            <a:t>Product Portfolio Planning</a:t>
          </a:r>
          <a:endParaRPr lang="en-US" sz="2000" kern="1200" dirty="0">
            <a:solidFill>
              <a:schemeClr val="tx1"/>
            </a:solidFill>
          </a:endParaRPr>
        </a:p>
      </dsp:txBody>
      <dsp:txXfrm rot="10800000">
        <a:off x="0" y="2403946"/>
        <a:ext cx="7467600" cy="525763"/>
      </dsp:txXfrm>
    </dsp:sp>
    <dsp:sp modelId="{D73D01BE-BAF0-4FF7-947C-2D9E66DAF45D}">
      <dsp:nvSpPr>
        <dsp:cNvPr id="0" name=""/>
        <dsp:cNvSpPr/>
      </dsp:nvSpPr>
      <dsp:spPr>
        <a:xfrm rot="10800000">
          <a:off x="0" y="1602684"/>
          <a:ext cx="7467600" cy="809153"/>
        </a:xfrm>
        <a:prstGeom prst="upArrowCallou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>
              <a:solidFill>
                <a:schemeClr val="tx1"/>
              </a:solidFill>
            </a:rPr>
            <a:t>Gate Review</a:t>
          </a:r>
          <a:endParaRPr lang="en-US" sz="2000" kern="1200" dirty="0">
            <a:solidFill>
              <a:schemeClr val="tx1"/>
            </a:solidFill>
          </a:endParaRPr>
        </a:p>
      </dsp:txBody>
      <dsp:txXfrm rot="10800000">
        <a:off x="0" y="1602684"/>
        <a:ext cx="7467600" cy="525763"/>
      </dsp:txXfrm>
    </dsp:sp>
    <dsp:sp modelId="{8C304A6E-02FC-4204-8E11-AFCA221F88D3}">
      <dsp:nvSpPr>
        <dsp:cNvPr id="0" name=""/>
        <dsp:cNvSpPr/>
      </dsp:nvSpPr>
      <dsp:spPr>
        <a:xfrm rot="10800000">
          <a:off x="0" y="801423"/>
          <a:ext cx="7467600" cy="809153"/>
        </a:xfrm>
        <a:prstGeom prst="upArrowCallou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>
              <a:solidFill>
                <a:schemeClr val="tx1"/>
              </a:solidFill>
            </a:rPr>
            <a:t>Customer Inspired Solutions</a:t>
          </a:r>
          <a:endParaRPr lang="en-US" sz="2000" kern="1200" dirty="0">
            <a:solidFill>
              <a:schemeClr val="tx1"/>
            </a:solidFill>
          </a:endParaRPr>
        </a:p>
      </dsp:txBody>
      <dsp:txXfrm rot="10800000">
        <a:off x="0" y="801423"/>
        <a:ext cx="7467600" cy="525763"/>
      </dsp:txXfrm>
    </dsp:sp>
    <dsp:sp modelId="{BB6F922C-7160-4472-BF9A-B91A3F82EDA6}">
      <dsp:nvSpPr>
        <dsp:cNvPr id="0" name=""/>
        <dsp:cNvSpPr/>
      </dsp:nvSpPr>
      <dsp:spPr>
        <a:xfrm rot="10800000">
          <a:off x="0" y="161"/>
          <a:ext cx="7467600" cy="809153"/>
        </a:xfrm>
        <a:prstGeom prst="upArrowCallou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>
              <a:solidFill>
                <a:schemeClr val="tx1"/>
              </a:solidFill>
            </a:rPr>
            <a:t>Vision, Strategy, Business Goals</a:t>
          </a:r>
          <a:endParaRPr lang="en-US" sz="2000" kern="1200" dirty="0">
            <a:solidFill>
              <a:schemeClr val="tx1"/>
            </a:solidFill>
          </a:endParaRPr>
        </a:p>
      </dsp:txBody>
      <dsp:txXfrm rot="10800000">
        <a:off x="0" y="161"/>
        <a:ext cx="7467600" cy="52576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7A0D479-89B6-4DB1-99A3-556C8DF4245F}">
      <dsp:nvSpPr>
        <dsp:cNvPr id="0" name=""/>
        <dsp:cNvSpPr/>
      </dsp:nvSpPr>
      <dsp:spPr>
        <a:xfrm>
          <a:off x="0" y="271462"/>
          <a:ext cx="3276600" cy="2047875"/>
        </a:xfrm>
        <a:prstGeom prst="swooshArrow">
          <a:avLst>
            <a:gd name="adj1" fmla="val 25000"/>
            <a:gd name="adj2" fmla="val 25000"/>
          </a:avLst>
        </a:prstGeom>
        <a:solidFill>
          <a:srgbClr val="4F81BD">
            <a:tint val="40000"/>
            <a:hueOff val="0"/>
            <a:satOff val="0"/>
            <a:lumOff val="0"/>
            <a:alphaOff val="0"/>
          </a:srgb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DDE9A9D-9F81-40BA-B2E7-DFBC07C51FC7}">
      <dsp:nvSpPr>
        <dsp:cNvPr id="0" name=""/>
        <dsp:cNvSpPr/>
      </dsp:nvSpPr>
      <dsp:spPr>
        <a:xfrm>
          <a:off x="1879649" y="788639"/>
          <a:ext cx="242468" cy="242468"/>
        </a:xfrm>
        <a:prstGeom prst="ellipse">
          <a:avLst/>
        </a:prstGeom>
        <a:noFill/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86E1B9B-4254-4D95-A8E8-C327066C9522}">
      <dsp:nvSpPr>
        <dsp:cNvPr id="0" name=""/>
        <dsp:cNvSpPr/>
      </dsp:nvSpPr>
      <dsp:spPr>
        <a:xfrm rot="20658611">
          <a:off x="916484" y="899207"/>
          <a:ext cx="1860964" cy="1130188"/>
        </a:xfrm>
        <a:prstGeom prst="round2Diag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128479" bIns="0" numCol="1" spcCol="1270" anchor="t" anchorCtr="0">
          <a:noAutofit/>
        </a:bodyPr>
        <a:lstStyle/>
        <a:p>
          <a:pPr lvl="0" algn="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Transformation</a:t>
          </a:r>
          <a:endParaRPr lang="en-US" sz="1800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</dsp:txBody>
      <dsp:txXfrm>
        <a:off x="971655" y="954378"/>
        <a:ext cx="1750622" cy="101984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6DA3AF4-A06F-4EDF-9103-C743F2F787FF}">
      <dsp:nvSpPr>
        <dsp:cNvPr id="0" name=""/>
        <dsp:cNvSpPr/>
      </dsp:nvSpPr>
      <dsp:spPr>
        <a:xfrm>
          <a:off x="3813809" y="1337309"/>
          <a:ext cx="1634490" cy="1634490"/>
        </a:xfrm>
        <a:prstGeom prst="gear9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 smtClean="0"/>
            <a:t>Leadership Scorecard</a:t>
          </a:r>
          <a:endParaRPr lang="en-US" sz="1200" b="1" kern="1200" dirty="0"/>
        </a:p>
      </dsp:txBody>
      <dsp:txXfrm>
        <a:off x="4142414" y="1720180"/>
        <a:ext cx="977280" cy="840162"/>
      </dsp:txXfrm>
    </dsp:sp>
    <dsp:sp modelId="{477D95FB-9CA9-417B-ABE0-6997F6A2CFCB}">
      <dsp:nvSpPr>
        <dsp:cNvPr id="0" name=""/>
        <dsp:cNvSpPr/>
      </dsp:nvSpPr>
      <dsp:spPr>
        <a:xfrm>
          <a:off x="2743201" y="950975"/>
          <a:ext cx="1427985" cy="1188720"/>
        </a:xfrm>
        <a:prstGeom prst="gear6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b="1" kern="1200" dirty="0" smtClean="0"/>
            <a:t>Innovative Reward Scheme</a:t>
          </a:r>
          <a:endParaRPr lang="en-US" sz="1100" b="1" kern="1200" dirty="0"/>
        </a:p>
      </dsp:txBody>
      <dsp:txXfrm>
        <a:off x="3077245" y="1252048"/>
        <a:ext cx="759897" cy="586574"/>
      </dsp:txXfrm>
    </dsp:sp>
    <dsp:sp modelId="{9F0815B2-6D36-45E0-ACA4-E377B558CB4F}">
      <dsp:nvSpPr>
        <dsp:cNvPr id="0" name=""/>
        <dsp:cNvSpPr/>
      </dsp:nvSpPr>
      <dsp:spPr>
        <a:xfrm rot="20700000">
          <a:off x="3528638" y="130880"/>
          <a:ext cx="1164702" cy="1164702"/>
        </a:xfrm>
        <a:prstGeom prst="gear6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 smtClean="0"/>
            <a:t>70:20:10</a:t>
          </a:r>
          <a:endParaRPr lang="en-US" sz="1200" b="1" kern="1200" dirty="0"/>
        </a:p>
      </dsp:txBody>
      <dsp:txXfrm rot="-20700000">
        <a:off x="3784092" y="386334"/>
        <a:ext cx="653796" cy="653796"/>
      </dsp:txXfrm>
    </dsp:sp>
    <dsp:sp modelId="{6578F069-1F4A-41A2-B779-45DBCF570DFD}">
      <dsp:nvSpPr>
        <dsp:cNvPr id="0" name=""/>
        <dsp:cNvSpPr/>
      </dsp:nvSpPr>
      <dsp:spPr>
        <a:xfrm>
          <a:off x="3675197" y="1097936"/>
          <a:ext cx="2092147" cy="2092147"/>
        </a:xfrm>
        <a:prstGeom prst="circularArrow">
          <a:avLst>
            <a:gd name="adj1" fmla="val 4688"/>
            <a:gd name="adj2" fmla="val 299029"/>
            <a:gd name="adj3" fmla="val 2477556"/>
            <a:gd name="adj4" fmla="val 15947107"/>
            <a:gd name="adj5" fmla="val 5469"/>
          </a:avLst>
        </a:prstGeom>
        <a:gradFill rotWithShape="0">
          <a:gsLst>
            <a:gs pos="0">
              <a:schemeClr val="dk1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dk1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dk1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2DED980D-B696-404F-A823-23CEF0A060CB}">
      <dsp:nvSpPr>
        <dsp:cNvPr id="0" name=""/>
        <dsp:cNvSpPr/>
      </dsp:nvSpPr>
      <dsp:spPr>
        <a:xfrm>
          <a:off x="2652313" y="693203"/>
          <a:ext cx="1520075" cy="1520075"/>
        </a:xfrm>
        <a:prstGeom prst="leftCircularArrow">
          <a:avLst>
            <a:gd name="adj1" fmla="val 6452"/>
            <a:gd name="adj2" fmla="val 429999"/>
            <a:gd name="adj3" fmla="val 10489124"/>
            <a:gd name="adj4" fmla="val 14837806"/>
            <a:gd name="adj5" fmla="val 7527"/>
          </a:avLst>
        </a:prstGeom>
        <a:gradFill rotWithShape="0">
          <a:gsLst>
            <a:gs pos="0">
              <a:schemeClr val="dk1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dk1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dk1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317B3417-B1C7-4EF0-BD68-476A01C9A903}">
      <dsp:nvSpPr>
        <dsp:cNvPr id="0" name=""/>
        <dsp:cNvSpPr/>
      </dsp:nvSpPr>
      <dsp:spPr>
        <a:xfrm>
          <a:off x="3259230" y="-118986"/>
          <a:ext cx="1638947" cy="1638947"/>
        </a:xfrm>
        <a:prstGeom prst="circularArrow">
          <a:avLst>
            <a:gd name="adj1" fmla="val 5984"/>
            <a:gd name="adj2" fmla="val 394124"/>
            <a:gd name="adj3" fmla="val 13313824"/>
            <a:gd name="adj4" fmla="val 10508221"/>
            <a:gd name="adj5" fmla="val 6981"/>
          </a:avLst>
        </a:prstGeom>
        <a:gradFill rotWithShape="0">
          <a:gsLst>
            <a:gs pos="0">
              <a:schemeClr val="dk1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dk1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dk1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arrow2">
  <dgm:title val=""/>
  <dgm:desc val=""/>
  <dgm:catLst>
    <dgm:cat type="process" pri="2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arrowDiagram">
    <dgm:varLst>
      <dgm:chMax val="5"/>
      <dgm:dir/>
      <dgm:resizeHandles val="exact"/>
    </dgm:varLst>
    <dgm:alg type="composite">
      <dgm:param type="ar" val="1.6"/>
    </dgm:alg>
    <dgm:shape xmlns:r="http://schemas.openxmlformats.org/officeDocument/2006/relationships" r:blip="">
      <dgm:adjLst/>
    </dgm:shape>
    <dgm:presOf/>
    <dgm:constrLst>
      <dgm:constr type="l" for="ch" forName="arrow"/>
      <dgm:constr type="t" for="ch" forName="arrow"/>
      <dgm:constr type="w" for="ch" forName="arrow" refType="w"/>
      <dgm:constr type="h" for="ch" forName="arrow" refType="h"/>
      <dgm:constr type="ctrX" for="ch" forName="arrowDiagram1" refType="w" fact="0.5"/>
      <dgm:constr type="ctrY" for="ch" forName="arrowDiagram1" refType="h" fact="0.5"/>
      <dgm:constr type="w" for="ch" forName="arrowDiagram1" refType="w"/>
      <dgm:constr type="h" for="ch" forName="arrowDiagram1" refType="h"/>
      <dgm:constr type="ctrX" for="ch" forName="arrowDiagram2" refType="w" fact="0.5"/>
      <dgm:constr type="ctrY" for="ch" forName="arrowDiagram2" refType="h" fact="0.5"/>
      <dgm:constr type="w" for="ch" forName="arrowDiagram2" refType="w"/>
      <dgm:constr type="h" for="ch" forName="arrowDiagram2" refType="h"/>
      <dgm:constr type="ctrX" for="ch" forName="arrowDiagram3" refType="w" fact="0.5"/>
      <dgm:constr type="ctrY" for="ch" forName="arrowDiagram3" refType="h" fact="0.5"/>
      <dgm:constr type="w" for="ch" forName="arrowDiagram3" refType="w"/>
      <dgm:constr type="h" for="ch" forName="arrowDiagram3" refType="h"/>
      <dgm:constr type="ctrX" for="ch" forName="arrowDiagram4" refType="w" fact="0.5"/>
      <dgm:constr type="ctrY" for="ch" forName="arrowDiagram4" refType="h" fact="0.5"/>
      <dgm:constr type="w" for="ch" forName="arrowDiagram4" refType="w"/>
      <dgm:constr type="h" for="ch" forName="arrowDiagram4" refType="h"/>
      <dgm:constr type="ctrX" for="ch" forName="arrowDiagram5" refType="w" fact="0.5"/>
      <dgm:constr type="ctrY" for="ch" forName="arrowDiagram5" refType="h" fact="0.5"/>
      <dgm:constr type="w" for="ch" forName="arrowDiagram5" refType="w"/>
      <dgm:constr type="h" for="ch" forName="arrowDiagram5" refType="h"/>
    </dgm:constrLst>
    <dgm:ruleLst/>
    <dgm:choose name="Name0">
      <dgm:if name="Name1" axis="ch" ptType="node" func="cnt" op="gte" val="1">
        <dgm:layoutNode name="arrow" styleLbl="bgShp">
          <dgm:alg type="sp"/>
          <dgm:shape xmlns:r="http://schemas.openxmlformats.org/officeDocument/2006/relationships" type="swooshArrow" r:blip="">
            <dgm:adjLst>
              <dgm:adj idx="2" val="0.25"/>
            </dgm:adjLst>
          </dgm:shape>
          <dgm:presOf/>
          <dgm:constrLst/>
          <dgm:ruleLst/>
        </dgm:layoutNode>
        <dgm:choose name="Name2">
          <dgm:if name="Name3" axis="ch" ptType="node" func="cnt" op="lt" val="1"/>
          <dgm:if name="Name4" axis="ch" ptType="node" func="cnt" op="equ" val="1">
            <dgm:layoutNode name="arrowDiagram1">
              <dgm:varLst>
                <dgm:bulletEnabled val="1"/>
              </dgm:varLst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ctrX" for="ch" forName="bullet1" refType="w" fact="0.8"/>
                <dgm:constr type="ctrY" for="ch" forName="bullet1" refType="h" fact="0.262"/>
                <dgm:constr type="w" for="ch" forName="bullet1" refType="w" fact="0.074"/>
                <dgm:constr type="h" for="ch" forName="bullet1" refType="w" refFor="ch" refForName="bullet1"/>
                <dgm:constr type="r" for="ch" forName="textBox1" refType="ctrX" refFor="ch" refForName="bullet1"/>
                <dgm:constr type="t" for="ch" forName="textBox1" refType="ctrY" refFor="ch" refForName="bullet1"/>
                <dgm:constr type="w" for="ch" forName="textBox1" refType="w" fact="0.4"/>
                <dgm:constr type="h" for="ch" forName="textBox1" refType="h" fact="0.738"/>
                <dgm:constr type="userA" refType="h" refFor="ch" refForName="bullet1" fact="0.53"/>
                <dgm:constr type="rMarg" for="ch" forName="textBox1" refType="userA" fact="2.834"/>
                <dgm:constr type="primFontSz" for="ch" ptType="node" op="equ" val="65"/>
              </dgm:constrLst>
              <dgm:ruleLst/>
              <dgm:forEach name="Name5" axis="ch" ptType="node" cnt="1">
                <dgm:layoutNode name="bullet1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1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r"/>
                    <dgm:param type="parTxRTLAlign" val="r"/>
                  </dgm:alg>
                  <dgm:shape xmlns:r="http://schemas.openxmlformats.org/officeDocument/2006/relationships" type="round2DiagRect" r:blip="">
                    <dgm:adjLst/>
                  </dgm:shape>
                  <dgm:presOf axis="desOrSelf" ptType="node"/>
                  <dgm:constrLst>
                    <dgm:constr type="lMarg"/>
                    <dgm:constr type="tMarg"/>
                    <dgm:constr type="bMarg"/>
                  </dgm:constrLst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6" axis="ch" ptType="node" func="cnt" op="equ" val="2">
            <dgm:layoutNode name="arrowDiagram2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7">
                <dgm:if name="Name8" func="var" arg="dir" op="equ" val="norm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l" for="ch" forName="textBox2a" refType="ctrX" refFor="ch" refForName="bullet2a"/>
                    <dgm:constr type="t" for="ch" forName="textBox2a" refType="ctrY" refFor="ch" refForName="bullet2a"/>
                    <dgm:constr type="w" for="ch" forName="textBox2a" refType="w" fact="0.325"/>
                    <dgm:constr type="h" for="ch" forName="textBox2a" refType="h" fact="0.427"/>
                    <dgm:constr type="userA" refType="h" refFor="ch" refForName="bullet2a" fact="0.53"/>
                    <dgm:constr type="l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l" for="ch" forName="textBox2b" refType="ctrX" refFor="ch" refForName="bullet2b"/>
                    <dgm:constr type="t" for="ch" forName="textBox2b" refType="ctrY" refFor="ch" refForName="bullet2b"/>
                    <dgm:constr type="w" for="ch" forName="textBox2b" refType="w" fact="0.325"/>
                    <dgm:constr type="h" for="ch" forName="textBox2b" refType="h" fact="0.662"/>
                    <dgm:constr type="userB" refType="h" refFor="ch" refForName="bullet2b" fact="0.53"/>
                    <dgm:constr type="lMarg" for="ch" forName="textBox2b" refType="userB" fact="2.834"/>
                    <dgm:constr type="primFontSz" for="ch" ptType="node" op="equ" val="65"/>
                  </dgm:constrLst>
                </dgm:if>
                <dgm:else name="Name9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r" for="ch" forName="textBox2a" refType="ctrX" refFor="ch" refForName="bullet2a"/>
                    <dgm:constr type="b" for="ch" forName="textBox2a" refType="ctrY" refFor="ch" refForName="bullet2a"/>
                    <dgm:constr type="w" for="ch" forName="textBox2a" refType="w" fact="0.25"/>
                    <dgm:constr type="h" for="ch" forName="textBox2a" refType="h" fact="0.573"/>
                    <dgm:constr type="userA" refType="h" refFor="ch" refForName="bullet2a" fact="0.53"/>
                    <dgm:constr type="r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r" for="ch" forName="textBox2b" refType="ctrX" refFor="ch" refForName="bullet2b"/>
                    <dgm:constr type="b" for="ch" forName="textBox2b" refType="ctrY" refFor="ch" refForName="bullet2b"/>
                    <dgm:constr type="w" for="ch" forName="textBox2b" refType="w" fact="0.28"/>
                    <dgm:constr type="h" for="ch" forName="textBox2b" refType="h" fact="0.338"/>
                    <dgm:constr type="userB" refType="h" refFor="ch" refForName="bullet2b" fact="0.53"/>
                    <dgm:constr type="rMarg" for="ch" forName="textBox2b" refType="userB" fact="2.834"/>
                    <dgm:constr type="primFontSz" for="ch" ptType="node" op="equ" val="65"/>
                  </dgm:constrLst>
                </dgm:else>
              </dgm:choose>
              <dgm:ruleLst/>
              <dgm:forEach name="Name10" axis="ch" ptType="node" cnt="1">
                <dgm:layoutNode name="bullet2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a" styleLbl="revTx">
                  <dgm:varLst>
                    <dgm:bulletEnabled val="1"/>
                  </dgm:varLst>
                  <dgm:choose name="Name11">
                    <dgm:if name="Name12" func="var" arg="dir" op="equ" val="norm">
                      <dgm:choose name="Name13">
                        <dgm:if name="Name1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6">
                      <dgm:choose name="Name17">
                        <dgm:if name="Name1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">
                    <dgm:if name="Name2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23" axis="ch" ptType="node" st="2" cnt="1">
                <dgm:layoutNode name="bullet2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b" styleLbl="revTx">
                  <dgm:varLst>
                    <dgm:bulletEnabled val="1"/>
                  </dgm:varLst>
                  <dgm:choose name="Name24">
                    <dgm:if name="Name25" func="var" arg="dir" op="equ" val="norm">
                      <dgm:choose name="Name26">
                        <dgm:if name="Name2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2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29">
                      <dgm:choose name="Name30">
                        <dgm:if name="Name3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3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33">
                    <dgm:if name="Name3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3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36" axis="ch" ptType="node" func="cnt" op="equ" val="3">
            <dgm:layoutNode name="arrowDiagram3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37">
                <dgm:if name="Name38" func="var" arg="dir" op="equ" val="norm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l" for="ch" forName="textBox3a" refType="ctrX" refFor="ch" refForName="bullet3a"/>
                    <dgm:constr type="t" for="ch" forName="textBox3a" refType="ctrY" refFor="ch" refForName="bullet3a"/>
                    <dgm:constr type="w" for="ch" forName="textBox3a" refType="w" fact="0.233"/>
                    <dgm:constr type="h" for="ch" forName="textBox3a" refType="h" fact="0.289"/>
                    <dgm:constr type="userA" refType="h" refFor="ch" refForName="bullet3a" fact="0.53"/>
                    <dgm:constr type="l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l" for="ch" forName="textBox3b" refType="ctrX" refFor="ch" refForName="bullet3b"/>
                    <dgm:constr type="t" for="ch" forName="textBox3b" refType="ctrY" refFor="ch" refForName="bullet3b"/>
                    <dgm:constr type="w" for="ch" forName="textBox3b" refType="w" fact="0.24"/>
                    <dgm:constr type="h" for="ch" forName="textBox3b" refType="h" fact="0.544"/>
                    <dgm:constr type="userB" refType="h" refFor="ch" refForName="bullet3b" fact="0.53"/>
                    <dgm:constr type="l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l" for="ch" forName="textBox3c" refType="ctrX" refFor="ch" refForName="bullet3c"/>
                    <dgm:constr type="t" for="ch" forName="textBox3c" refType="ctrY" refFor="ch" refForName="bullet3c"/>
                    <dgm:constr type="w" for="ch" forName="textBox3c" refType="w" fact="0.24"/>
                    <dgm:constr type="h" for="ch" forName="textBox3c" refType="h" fact="0.695"/>
                    <dgm:constr type="userC" refType="h" refFor="ch" refForName="bullet3c" fact="0.53"/>
                    <dgm:constr type="lMarg" for="ch" forName="textBox3c" refType="userC" fact="2.834"/>
                    <dgm:constr type="primFontSz" for="ch" ptType="node" op="equ" val="65"/>
                  </dgm:constrLst>
                </dgm:if>
                <dgm:else name="Name39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r" for="ch" forName="textBox3a" refType="ctrX" refFor="ch" refForName="bullet3a"/>
                    <dgm:constr type="b" for="ch" forName="textBox3a" refType="ctrY" refFor="ch" refForName="bullet3a"/>
                    <dgm:constr type="w" for="ch" forName="textBox3a" refType="w" fact="0.14"/>
                    <dgm:constr type="h" for="ch" forName="textBox3a" refType="h" fact="0.711"/>
                    <dgm:constr type="userA" refType="h" refFor="ch" refForName="bullet3a" fact="0.53"/>
                    <dgm:constr type="r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r" for="ch" forName="textBox3b" refType="ctrX" refFor="ch" refForName="bullet3b"/>
                    <dgm:constr type="b" for="ch" forName="textBox3b" refType="ctrY" refFor="ch" refForName="bullet3b"/>
                    <dgm:constr type="w" for="ch" forName="textBox3b" refType="w" fact="0.24"/>
                    <dgm:constr type="h" for="ch" forName="textBox3b" refType="h" fact="0.456"/>
                    <dgm:constr type="userB" refType="h" refFor="ch" refForName="bullet3b" fact="0.53"/>
                    <dgm:constr type="r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r" for="ch" forName="textBox3c" refType="ctrX" refFor="ch" refForName="bullet3c"/>
                    <dgm:constr type="b" for="ch" forName="textBox3c" refType="ctrY" refFor="ch" refForName="bullet3c"/>
                    <dgm:constr type="w" for="ch" forName="textBox3c" refType="w" fact="0.24"/>
                    <dgm:constr type="h" for="ch" forName="textBox3c" refType="h" fact="0.305"/>
                    <dgm:constr type="userC" refType="h" refFor="ch" refForName="bullet3c" fact="0.53"/>
                    <dgm:constr type="rMarg" for="ch" forName="textBox3c" refType="userC" fact="2.834"/>
                    <dgm:constr type="primFontSz" for="ch" ptType="node" op="equ" val="65"/>
                  </dgm:constrLst>
                </dgm:else>
              </dgm:choose>
              <dgm:ruleLst/>
              <dgm:forEach name="Name40" axis="ch" ptType="node" cnt="1">
                <dgm:layoutNode name="bullet3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a" styleLbl="revTx">
                  <dgm:varLst>
                    <dgm:bulletEnabled val="1"/>
                  </dgm:varLst>
                  <dgm:choose name="Name41">
                    <dgm:if name="Name42" func="var" arg="dir" op="equ" val="norm">
                      <dgm:choose name="Name43">
                        <dgm:if name="Name4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4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46">
                      <dgm:choose name="Name47">
                        <dgm:if name="Name4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4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50">
                    <dgm:if name="Name5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5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53" axis="ch" ptType="node" st="2" cnt="1">
                <dgm:layoutNode name="bullet3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b" styleLbl="revTx">
                  <dgm:varLst>
                    <dgm:bulletEnabled val="1"/>
                  </dgm:varLst>
                  <dgm:choose name="Name54">
                    <dgm:if name="Name55" func="var" arg="dir" op="equ" val="norm">
                      <dgm:choose name="Name56">
                        <dgm:if name="Name5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5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59">
                      <dgm:choose name="Name60">
                        <dgm:if name="Name6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6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63">
                    <dgm:if name="Name6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6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66" axis="ch" ptType="node" st="3" cnt="1">
                <dgm:layoutNode name="bullet3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c" styleLbl="revTx">
                  <dgm:varLst>
                    <dgm:bulletEnabled val="1"/>
                  </dgm:varLst>
                  <dgm:choose name="Name67">
                    <dgm:if name="Name68" func="var" arg="dir" op="equ" val="norm">
                      <dgm:choose name="Name69">
                        <dgm:if name="Name7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7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72">
                      <dgm:choose name="Name73">
                        <dgm:if name="Name7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7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76">
                    <dgm:if name="Name7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7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79" axis="ch" ptType="node" func="cnt" op="equ" val="4">
            <dgm:layoutNode name="arrowDiagram4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80">
                <dgm:if name="Name81" func="var" arg="dir" op="equ" val="norm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l" for="ch" forName="textBox4a" refType="ctrX" refFor="ch" refForName="bullet4a"/>
                    <dgm:constr type="t" for="ch" forName="textBox4a" refType="ctrY" refFor="ch" refForName="bullet4a"/>
                    <dgm:constr type="w" for="ch" forName="textBox4a" refType="w" fact="0.171"/>
                    <dgm:constr type="h" for="ch" forName="textBox4a" refType="h" fact="0.238"/>
                    <dgm:constr type="userA" refType="h" refFor="ch" refForName="bullet4a" fact="0.53"/>
                    <dgm:constr type="l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l" for="ch" forName="textBox4b" refType="ctrX" refFor="ch" refForName="bullet4b"/>
                    <dgm:constr type="t" for="ch" forName="textBox4b" refType="ctrY" refFor="ch" refForName="bullet4b"/>
                    <dgm:constr type="w" for="ch" forName="textBox4b" refType="w" fact="0.21"/>
                    <dgm:constr type="h" for="ch" forName="textBox4b" refType="h" fact="0.457"/>
                    <dgm:constr type="userB" refType="h" refFor="ch" refForName="bullet4b" fact="0.53"/>
                    <dgm:constr type="l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l" for="ch" forName="textBox4c" refType="ctrX" refFor="ch" refForName="bullet4c"/>
                    <dgm:constr type="t" for="ch" forName="textBox4c" refType="ctrY" refFor="ch" refForName="bullet4c"/>
                    <dgm:constr type="w" for="ch" forName="textBox4c" refType="w" fact="0.21"/>
                    <dgm:constr type="h" for="ch" forName="textBox4c" refType="h" fact="0.618"/>
                    <dgm:constr type="userC" refType="h" refFor="ch" refForName="bullet4c" fact="0.53"/>
                    <dgm:constr type="l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l" for="ch" forName="textBox4d" refType="ctrX" refFor="ch" refForName="bullet4d"/>
                    <dgm:constr type="t" for="ch" forName="textBox4d" refType="ctrY" refFor="ch" refForName="bullet4d"/>
                    <dgm:constr type="w" for="ch" forName="textBox4d" refType="w" fact="0.21"/>
                    <dgm:constr type="h" for="ch" forName="textBox4d" refType="h" fact="0.717"/>
                    <dgm:constr type="userD" refType="h" refFor="ch" refForName="bullet4d" fact="0.53"/>
                    <dgm:constr type="lMarg" for="ch" forName="textBox4d" refType="userD" fact="2.834"/>
                    <dgm:constr type="primFontSz" for="ch" ptType="node" op="equ" val="65"/>
                  </dgm:constrLst>
                </dgm:if>
                <dgm:else name="Name82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r" for="ch" forName="textBox4a" refType="ctrX" refFor="ch" refForName="bullet4a"/>
                    <dgm:constr type="b" for="ch" forName="textBox4a" refType="ctrY" refFor="ch" refForName="bullet4a"/>
                    <dgm:constr type="w" for="ch" forName="textBox4a" refType="w" fact="0.11"/>
                    <dgm:constr type="h" for="ch" forName="textBox4a" refType="h" fact="0.762"/>
                    <dgm:constr type="userA" refType="h" refFor="ch" refForName="bullet4a" fact="0.53"/>
                    <dgm:constr type="r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r" for="ch" forName="textBox4b" refType="ctrX" refFor="ch" refForName="bullet4b"/>
                    <dgm:constr type="b" for="ch" forName="textBox4b" refType="ctrY" refFor="ch" refForName="bullet4b"/>
                    <dgm:constr type="w" for="ch" forName="textBox4b" refType="w" fact="0.171"/>
                    <dgm:constr type="h" for="ch" forName="textBox4b" refType="h" fact="0.543"/>
                    <dgm:constr type="userB" refType="h" refFor="ch" refForName="bullet4b" fact="0.53"/>
                    <dgm:constr type="r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r" for="ch" forName="textBox4c" refType="ctrX" refFor="ch" refForName="bullet4c"/>
                    <dgm:constr type="b" for="ch" forName="textBox4c" refType="ctrY" refFor="ch" refForName="bullet4c"/>
                    <dgm:constr type="w" for="ch" forName="textBox4c" refType="w" fact="0.21"/>
                    <dgm:constr type="h" for="ch" forName="textBox4c" refType="h" fact="0.382"/>
                    <dgm:constr type="userC" refType="h" refFor="ch" refForName="bullet4c" fact="0.53"/>
                    <dgm:constr type="r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r" for="ch" forName="textBox4d" refType="ctrX" refFor="ch" refForName="bullet4d"/>
                    <dgm:constr type="b" for="ch" forName="textBox4d" refType="ctrY" refFor="ch" refForName="bullet4d"/>
                    <dgm:constr type="w" for="ch" forName="textBox4d" refType="w" fact="0.21"/>
                    <dgm:constr type="h" for="ch" forName="textBox4d" refType="h" fact="0.283"/>
                    <dgm:constr type="userD" refType="h" refFor="ch" refForName="bullet4d" fact="0.53"/>
                    <dgm:constr type="rMarg" for="ch" forName="textBox4d" refType="userD" fact="2.834"/>
                    <dgm:constr type="primFontSz" for="ch" ptType="node" op="equ" val="65"/>
                  </dgm:constrLst>
                </dgm:else>
              </dgm:choose>
              <dgm:ruleLst/>
              <dgm:forEach name="Name83" axis="ch" ptType="node" cnt="1">
                <dgm:layoutNode name="bullet4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a" styleLbl="revTx">
                  <dgm:varLst>
                    <dgm:bulletEnabled val="1"/>
                  </dgm:varLst>
                  <dgm:choose name="Name84">
                    <dgm:if name="Name85" func="var" arg="dir" op="equ" val="norm">
                      <dgm:choose name="Name86">
                        <dgm:if name="Name8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8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89">
                      <dgm:choose name="Name90">
                        <dgm:if name="Name9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9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93">
                    <dgm:if name="Name9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9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96" axis="ch" ptType="node" st="2" cnt="1">
                <dgm:layoutNode name="bullet4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b" styleLbl="revTx">
                  <dgm:varLst>
                    <dgm:bulletEnabled val="1"/>
                  </dgm:varLst>
                  <dgm:choose name="Name97">
                    <dgm:if name="Name98" func="var" arg="dir" op="equ" val="norm">
                      <dgm:choose name="Name99">
                        <dgm:if name="Name10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0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0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06">
                    <dgm:if name="Name10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0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09" axis="ch" ptType="node" st="3" cnt="1">
                <dgm:layoutNode name="bullet4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c" styleLbl="revTx">
                  <dgm:varLst>
                    <dgm:bulletEnabled val="1"/>
                  </dgm:varLst>
                  <dgm:choose name="Name110">
                    <dgm:if name="Name111" func="var" arg="dir" op="equ" val="norm">
                      <dgm:choose name="Name112">
                        <dgm:if name="Name11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1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15">
                      <dgm:choose name="Name116">
                        <dgm:if name="Name11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1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19">
                    <dgm:if name="Name12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2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22" axis="ch" ptType="node" st="4" cnt="1">
                <dgm:layoutNode name="bullet4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d" styleLbl="revTx">
                  <dgm:varLst>
                    <dgm:bulletEnabled val="1"/>
                  </dgm:varLst>
                  <dgm:choose name="Name123">
                    <dgm:if name="Name124" func="var" arg="dir" op="equ" val="norm">
                      <dgm:choose name="Name125">
                        <dgm:if name="Name12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2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28">
                      <dgm:choose name="Name129">
                        <dgm:if name="Name13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3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32">
                    <dgm:if name="Name13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3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else name="Name135">
            <dgm:layoutNode name="arrowDiagram5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136">
                <dgm:if name="Name137" func="var" arg="dir" op="equ" val="norm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l" for="ch" forName="textBox5a" refType="ctrX" refFor="ch" refForName="bullet5a"/>
                    <dgm:constr type="t" for="ch" forName="textBox5a" refType="ctrY" refFor="ch" refForName="bullet5a"/>
                    <dgm:constr type="w" for="ch" forName="textBox5a" refType="w" fact="0.131"/>
                    <dgm:constr type="h" for="ch" forName="textBox5a" refType="h" fact="0.238"/>
                    <dgm:constr type="userA" refType="h" refFor="ch" refForName="bullet5a" fact="0.53"/>
                    <dgm:constr type="l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l" for="ch" forName="textBox5b" refType="ctrX" refFor="ch" refForName="bullet5b"/>
                    <dgm:constr type="t" for="ch" forName="textBox5b" refType="ctrY" refFor="ch" refForName="bullet5b"/>
                    <dgm:constr type="w" for="ch" forName="textBox5b" refType="w" fact="0.166"/>
                    <dgm:constr type="h" for="ch" forName="textBox5b" refType="h" fact="0.419"/>
                    <dgm:constr type="userB" refType="h" refFor="ch" refForName="bullet5b" fact="0.53"/>
                    <dgm:constr type="l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l" for="ch" forName="textBox5c" refType="ctrX" refFor="ch" refForName="bullet5c"/>
                    <dgm:constr type="t" for="ch" forName="textBox5c" refType="ctrY" refFor="ch" refForName="bullet5c"/>
                    <dgm:constr type="w" for="ch" forName="textBox5c" refType="w" fact="0.193"/>
                    <dgm:constr type="h" for="ch" forName="textBox5c" refType="h" fact="0.562"/>
                    <dgm:constr type="userC" refType="h" refFor="ch" refForName="bullet5c" fact="0.53"/>
                    <dgm:constr type="l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l" for="ch" forName="textBox5d" refType="ctrX" refFor="ch" refForName="bullet5d"/>
                    <dgm:constr type="t" for="ch" forName="textBox5d" refType="ctrY" refFor="ch" refForName="bullet5d"/>
                    <dgm:constr type="w" for="ch" forName="textBox5d" refType="w" fact="0.2"/>
                    <dgm:constr type="h" for="ch" forName="textBox5d" refType="h" fact="0.67"/>
                    <dgm:constr type="userD" refType="h" refFor="ch" refForName="bullet5d" fact="0.53"/>
                    <dgm:constr type="l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l" for="ch" forName="textBox5e" refType="ctrX" refFor="ch" refForName="bullet5e"/>
                    <dgm:constr type="t" for="ch" forName="textBox5e" refType="ctrY" refFor="ch" refForName="bullet5e"/>
                    <dgm:constr type="w" for="ch" forName="textBox5e" refType="w" fact="0.2"/>
                    <dgm:constr type="h" for="ch" forName="textBox5e" refType="h" fact="0.736"/>
                    <dgm:constr type="userE" refType="h" refFor="ch" refForName="bullet5e" fact="0.53"/>
                    <dgm:constr type="lMarg" for="ch" forName="textBox5e" refType="userE" fact="2.834"/>
                    <dgm:constr type="primFontSz" for="ch" ptType="node" op="equ" val="65"/>
                  </dgm:constrLst>
                </dgm:if>
                <dgm:else name="Name138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r" for="ch" forName="textBox5a" refType="ctrX" refFor="ch" refForName="bullet5a"/>
                    <dgm:constr type="b" for="ch" forName="textBox5a" refType="ctrY" refFor="ch" refForName="bullet5a"/>
                    <dgm:constr type="w" for="ch" forName="textBox5a" refType="w" fact="0.11"/>
                    <dgm:constr type="h" for="ch" forName="textBox5a" refType="h" fact="0.762"/>
                    <dgm:constr type="userA" refType="h" refFor="ch" refForName="bullet5a" fact="0.53"/>
                    <dgm:constr type="r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r" for="ch" forName="textBox5b" refType="ctrX" refFor="ch" refForName="bullet5b"/>
                    <dgm:constr type="b" for="ch" forName="textBox5b" refType="ctrY" refFor="ch" refForName="bullet5b"/>
                    <dgm:constr type="w" for="ch" forName="textBox5b" refType="w" fact="0.131"/>
                    <dgm:constr type="h" for="ch" forName="textBox5b" refType="h" fact="0.581"/>
                    <dgm:constr type="userB" refType="h" refFor="ch" refForName="bullet5b" fact="0.53"/>
                    <dgm:constr type="r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r" for="ch" forName="textBox5c" refType="ctrX" refFor="ch" refForName="bullet5c"/>
                    <dgm:constr type="b" for="ch" forName="textBox5c" refType="ctrY" refFor="ch" refForName="bullet5c"/>
                    <dgm:constr type="w" for="ch" forName="textBox5c" refType="w" fact="0.166"/>
                    <dgm:constr type="h" for="ch" forName="textBox5c" refType="h" fact="0.438"/>
                    <dgm:constr type="userC" refType="h" refFor="ch" refForName="bullet5c" fact="0.53"/>
                    <dgm:constr type="r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r" for="ch" forName="textBox5d" refType="ctrX" refFor="ch" refForName="bullet5d"/>
                    <dgm:constr type="b" for="ch" forName="textBox5d" refType="ctrY" refFor="ch" refForName="bullet5d"/>
                    <dgm:constr type="w" for="ch" forName="textBox5d" refType="w" fact="0.193"/>
                    <dgm:constr type="h" for="ch" forName="textBox5d" refType="h" fact="0.33"/>
                    <dgm:constr type="userD" refType="h" refFor="ch" refForName="bullet5d" fact="0.53"/>
                    <dgm:constr type="r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r" for="ch" forName="textBox5e" refType="ctrX" refFor="ch" refForName="bullet5e"/>
                    <dgm:constr type="b" for="ch" forName="textBox5e" refType="ctrY" refFor="ch" refForName="bullet5e"/>
                    <dgm:constr type="w" for="ch" forName="textBox5e" refType="w" fact="0.2"/>
                    <dgm:constr type="h" for="ch" forName="textBox5e" refType="h" fact="0.264"/>
                    <dgm:constr type="userE" refType="h" refFor="ch" refForName="bullet5e" fact="0.53"/>
                    <dgm:constr type="rMarg" for="ch" forName="textBox5e" refType="userE" fact="2.834"/>
                    <dgm:constr type="primFontSz" for="ch" ptType="node" op="equ" val="65"/>
                  </dgm:constrLst>
                </dgm:else>
              </dgm:choose>
              <dgm:ruleLst/>
              <dgm:forEach name="Name139" axis="ch" ptType="node" cnt="1">
                <dgm:layoutNode name="bullet5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a" styleLbl="revTx">
                  <dgm:varLst>
                    <dgm:bulletEnabled val="1"/>
                  </dgm:varLst>
                  <dgm:choose name="Name140">
                    <dgm:if name="Name141" func="var" arg="dir" op="equ" val="norm">
                      <dgm:choose name="Name142">
                        <dgm:if name="Name14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4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45">
                      <dgm:choose name="Name146">
                        <dgm:if name="Name14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4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49">
                    <dgm:if name="Name15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5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52" axis="ch" ptType="node" st="2" cnt="1">
                <dgm:layoutNode name="bullet5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b" styleLbl="revTx">
                  <dgm:varLst>
                    <dgm:bulletEnabled val="1"/>
                  </dgm:varLst>
                  <dgm:choose name="Name153">
                    <dgm:if name="Name154" func="var" arg="dir" op="equ" val="norm">
                      <dgm:choose name="Name155">
                        <dgm:if name="Name15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58">
                      <dgm:choose name="Name159">
                        <dgm:if name="Name16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6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62">
                    <dgm:if name="Name16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6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65" axis="ch" ptType="node" st="3" cnt="1">
                <dgm:layoutNode name="bullet5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c" styleLbl="revTx">
                  <dgm:varLst>
                    <dgm:bulletEnabled val="1"/>
                  </dgm:varLst>
                  <dgm:choose name="Name166">
                    <dgm:if name="Name167" func="var" arg="dir" op="equ" val="norm">
                      <dgm:choose name="Name168">
                        <dgm:if name="Name169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70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71">
                      <dgm:choose name="Name172">
                        <dgm:if name="Name173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74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75">
                    <dgm:if name="Name176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77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78" axis="ch" ptType="node" st="4" cnt="1">
                <dgm:layoutNode name="bullet5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d" styleLbl="revTx">
                  <dgm:varLst>
                    <dgm:bulletEnabled val="1"/>
                  </dgm:varLst>
                  <dgm:choose name="Name179">
                    <dgm:if name="Name180" func="var" arg="dir" op="equ" val="norm">
                      <dgm:choose name="Name181">
                        <dgm:if name="Name182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83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84">
                      <dgm:choose name="Name185">
                        <dgm:if name="Name186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87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88">
                    <dgm:if name="Name189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90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91" axis="ch" ptType="node" st="5" cnt="1">
                <dgm:layoutNode name="bullet5e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e" styleLbl="revTx">
                  <dgm:varLst>
                    <dgm:bulletEnabled val="1"/>
                  </dgm:varLst>
                  <dgm:choose name="Name192">
                    <dgm:if name="Name193" func="var" arg="dir" op="equ" val="norm">
                      <dgm:choose name="Name194">
                        <dgm:if name="Name195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96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97">
                      <dgm:choose name="Name198">
                        <dgm:if name="Name199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200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1">
                    <dgm:if name="Name202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03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else>
        </dgm:choose>
      </dgm:if>
      <dgm:else name="Name204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A2C5B30-9567-49D2-BBB8-5E536F1CD950}" type="datetimeFigureOut">
              <a:rPr lang="en-US" smtClean="0"/>
              <a:t>10/15/2011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1987AF8-2617-49A7-8759-097B53B40C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06327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Why do we bother with the charade, anyway its all decided by Quota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987AF8-2617-49A7-8759-097B53B40C91}" type="slidenum">
              <a:rPr lang="en-US" smtClean="0"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i="0" dirty="0" smtClean="0"/>
              <a:t>Strategic objectives are not always achieved because functions and geographies pursue conflicting goals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i="0" smtClean="0"/>
              <a:t>… and objectives are not effectively communicated down the line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03332A-84C8-41C0-A557-8192B962C4F3}" type="slidenum">
              <a:rPr lang="en-US" smtClean="0"/>
              <a:t>9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</a:t>
            </a:r>
            <a:r>
              <a:rPr lang="en-US" baseline="0" dirty="0" smtClean="0"/>
              <a:t> feedback quality enhanced  - related to positive, critical incidents etc.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987AF8-2617-49A7-8759-097B53B40C91}" type="slidenum">
              <a:rPr lang="en-US" smtClean="0"/>
              <a:t>18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1EBD5A-D4CC-49AD-A530-060317DC8B7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110182-B70F-4571-A685-B6B620A0142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72300" y="76200"/>
            <a:ext cx="1866900" cy="55927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76200"/>
            <a:ext cx="5448300" cy="55927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A126B9-1399-480F-9FB1-B3198076A0E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6DBCEE-0063-4B7A-86B6-3544D624BA3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2293F9-7564-46D6-859A-133867ECF5A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1600" y="1143000"/>
            <a:ext cx="3657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81600" y="1143000"/>
            <a:ext cx="3657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C504D9-1A8A-4A73-8A2B-A9AFA587882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F80772-01AB-42C9-AC21-1BC250799B3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D1A36B-44CD-492F-8781-D4F86ED8565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BD91DA-2368-4407-AE3C-A139B9B68C8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8511C7-F960-4E5E-843C-B95C6580764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A29E53-909D-4395-9D1D-D705E0A20FA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vmlDrawing" Target="../drawings/vmlDrawing1.v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oleObject" Target="../embeddings/oleObject1.bin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6" name="Object 9"/>
          <p:cNvGraphicFramePr>
            <a:graphicFrameLocks noChangeAspect="1"/>
          </p:cNvGraphicFramePr>
          <p:nvPr/>
        </p:nvGraphicFramePr>
        <p:xfrm>
          <a:off x="0" y="0"/>
          <a:ext cx="9144000" cy="685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5" name="Image" r:id="rId14" imgW="12698413" imgH="9523810" progId="">
                  <p:embed/>
                </p:oleObj>
              </mc:Choice>
              <mc:Fallback>
                <p:oleObj name="Image" r:id="rId14" imgW="12698413" imgH="9523810" progId="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0" cy="6858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BBE0E3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371600" y="76200"/>
            <a:ext cx="7391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371600" y="1143000"/>
            <a:ext cx="7467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 i="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0" i="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 i="0" smtClean="0"/>
            </a:lvl1pPr>
          </a:lstStyle>
          <a:p>
            <a:pPr>
              <a:defRPr/>
            </a:pPr>
            <a:fld id="{A45AA658-3D58-483F-9590-488EC475810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6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6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6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6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6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6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6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6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071B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50" name="Object 16"/>
          <p:cNvGraphicFramePr>
            <a:graphicFrameLocks noChangeAspect="1"/>
          </p:cNvGraphicFramePr>
          <p:nvPr/>
        </p:nvGraphicFramePr>
        <p:xfrm>
          <a:off x="0" y="0"/>
          <a:ext cx="9144000" cy="685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9" name="Image" r:id="rId3" imgW="12698413" imgH="9523810" progId="">
                  <p:embed/>
                </p:oleObj>
              </mc:Choice>
              <mc:Fallback>
                <p:oleObj name="Image" r:id="rId3" imgW="12698413" imgH="9523810" progId="">
                  <p:embed/>
                  <p:pic>
                    <p:nvPicPr>
                      <p:cNvPr id="0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0" cy="6858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5" name="Group 4"/>
          <p:cNvGrpSpPr/>
          <p:nvPr/>
        </p:nvGrpSpPr>
        <p:grpSpPr>
          <a:xfrm>
            <a:off x="2057400" y="457200"/>
            <a:ext cx="5486400" cy="3903219"/>
            <a:chOff x="3810000" y="1066800"/>
            <a:chExt cx="4953000" cy="3293619"/>
          </a:xfrm>
        </p:grpSpPr>
        <p:pic>
          <p:nvPicPr>
            <p:cNvPr id="6" name="Picture 2" descr="http://designpublic.in/blog/wp-content/uploads/2011/08/innovation.jpg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3810000" y="1066800"/>
              <a:ext cx="4953000" cy="3293619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190500" cap="sq">
              <a:solidFill>
                <a:srgbClr val="0070C0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  <p:sp>
          <p:nvSpPr>
            <p:cNvPr id="7" name="TextBox 6"/>
            <p:cNvSpPr txBox="1"/>
            <p:nvPr/>
          </p:nvSpPr>
          <p:spPr>
            <a:xfrm>
              <a:off x="3810000" y="1143000"/>
              <a:ext cx="4953000" cy="44150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0" i="0" dirty="0" smtClean="0">
                  <a:solidFill>
                    <a:schemeClr val="accent5">
                      <a:lumMod val="75000"/>
                    </a:schemeClr>
                  </a:solidFill>
                  <a:latin typeface="Calibri" pitchFamily="34" charset="0"/>
                </a:rPr>
                <a:t>Performance Management System</a:t>
              </a:r>
              <a:endParaRPr lang="en-US" sz="2800" b="0" i="0" dirty="0">
                <a:solidFill>
                  <a:schemeClr val="accent5">
                    <a:lumMod val="75000"/>
                  </a:schemeClr>
                </a:solidFill>
                <a:latin typeface="Calibri" pitchFamily="3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1019628"/>
            <a:ext cx="5410200" cy="5610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AL - PMS until 2008 </a:t>
            </a:r>
            <a:endParaRPr lang="en-US" dirty="0"/>
          </a:p>
        </p:txBody>
      </p:sp>
      <p:grpSp>
        <p:nvGrpSpPr>
          <p:cNvPr id="24" name="Group 23"/>
          <p:cNvGrpSpPr/>
          <p:nvPr/>
        </p:nvGrpSpPr>
        <p:grpSpPr>
          <a:xfrm>
            <a:off x="5334000" y="1600200"/>
            <a:ext cx="4095789" cy="4964575"/>
            <a:chOff x="5410200" y="1588625"/>
            <a:chExt cx="4095789" cy="4964575"/>
          </a:xfrm>
        </p:grpSpPr>
        <p:grpSp>
          <p:nvGrpSpPr>
            <p:cNvPr id="15" name="Group 14"/>
            <p:cNvGrpSpPr/>
            <p:nvPr/>
          </p:nvGrpSpPr>
          <p:grpSpPr>
            <a:xfrm>
              <a:off x="5410200" y="1588625"/>
              <a:ext cx="3733800" cy="4964575"/>
              <a:chOff x="6400800" y="1588625"/>
              <a:chExt cx="2743200" cy="4511185"/>
            </a:xfrm>
          </p:grpSpPr>
          <p:pic>
            <p:nvPicPr>
              <p:cNvPr id="19460" name="Picture 4" descr="http://t2.gstatic.com/images?q=tbn:ANd9GcTUKS87Suh-laLvzK9NaWoWs0nXilTMC-UBPsqz2OBAcrhAEkk3"/>
              <p:cNvPicPr>
                <a:picLocks noChangeAspect="1" noChangeArrowheads="1"/>
              </p:cNvPicPr>
              <p:nvPr/>
            </p:nvPicPr>
            <p:blipFill>
              <a:blip r:embed="rId3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6400800" y="1676400"/>
                <a:ext cx="2743200" cy="4423410"/>
              </a:xfrm>
              <a:prstGeom prst="rect">
                <a:avLst/>
              </a:prstGeom>
              <a:noFill/>
            </p:spPr>
          </p:pic>
          <p:pic>
            <p:nvPicPr>
              <p:cNvPr id="19466" name="Picture 10"/>
              <p:cNvPicPr>
                <a:picLocks noChangeAspect="1" noChangeArrowheads="1"/>
              </p:cNvPicPr>
              <p:nvPr/>
            </p:nvPicPr>
            <p:blipFill>
              <a:blip r:embed="rId4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7111580" y="1588625"/>
                <a:ext cx="904875" cy="13716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sp>
            <p:nvSpPr>
              <p:cNvPr id="13" name="TextBox 12"/>
              <p:cNvSpPr txBox="1"/>
              <p:nvPr/>
            </p:nvSpPr>
            <p:spPr>
              <a:xfrm rot="19737399">
                <a:off x="7198646" y="1805746"/>
                <a:ext cx="6858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0" i="0" dirty="0" smtClean="0"/>
                  <a:t>X</a:t>
                </a:r>
                <a:endParaRPr lang="en-US" b="0" i="0" dirty="0"/>
              </a:p>
            </p:txBody>
          </p:sp>
          <p:sp>
            <p:nvSpPr>
              <p:cNvPr id="14" name="TextBox 13"/>
              <p:cNvSpPr txBox="1"/>
              <p:nvPr/>
            </p:nvSpPr>
            <p:spPr>
              <a:xfrm rot="19873508">
                <a:off x="7600999" y="2337623"/>
                <a:ext cx="6858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0" i="0" dirty="0" smtClean="0"/>
                  <a:t>X</a:t>
                </a:r>
                <a:endParaRPr lang="en-US" b="0" i="0" dirty="0"/>
              </a:p>
            </p:txBody>
          </p:sp>
        </p:grpSp>
        <p:sp>
          <p:nvSpPr>
            <p:cNvPr id="17" name="TextBox 16"/>
            <p:cNvSpPr txBox="1"/>
            <p:nvPr/>
          </p:nvSpPr>
          <p:spPr>
            <a:xfrm rot="20381036">
              <a:off x="6704970" y="1593362"/>
              <a:ext cx="231052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b="0" i="0" dirty="0" smtClean="0"/>
                <a:t>SMART Goals</a:t>
              </a:r>
              <a:endParaRPr lang="en-US" sz="1200" b="0" i="0" dirty="0"/>
            </a:p>
          </p:txBody>
        </p:sp>
        <p:sp>
          <p:nvSpPr>
            <p:cNvPr id="18" name="TextBox 17"/>
            <p:cNvSpPr txBox="1"/>
            <p:nvPr/>
          </p:nvSpPr>
          <p:spPr>
            <a:xfrm rot="20066899">
              <a:off x="6985213" y="1963775"/>
              <a:ext cx="130872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b="0" i="0" dirty="0" smtClean="0"/>
                <a:t>Timelines</a:t>
              </a:r>
              <a:endParaRPr lang="en-US" sz="1200" b="0" i="0" dirty="0"/>
            </a:p>
          </p:txBody>
        </p:sp>
        <p:sp>
          <p:nvSpPr>
            <p:cNvPr id="19" name="TextBox 18"/>
            <p:cNvSpPr txBox="1"/>
            <p:nvPr/>
          </p:nvSpPr>
          <p:spPr>
            <a:xfrm rot="20031788">
              <a:off x="7195469" y="2034164"/>
              <a:ext cx="231052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b="0" i="0" dirty="0" smtClean="0"/>
                <a:t>Transparency</a:t>
              </a:r>
              <a:endParaRPr lang="en-US" sz="1200" b="0" i="0" dirty="0"/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82895" y="1551358"/>
            <a:ext cx="3443876" cy="3976260"/>
            <a:chOff x="1829166" y="1387970"/>
            <a:chExt cx="3057949" cy="3976260"/>
          </a:xfrm>
        </p:grpSpPr>
        <p:sp>
          <p:nvSpPr>
            <p:cNvPr id="16" name="TextBox 15"/>
            <p:cNvSpPr txBox="1"/>
            <p:nvPr/>
          </p:nvSpPr>
          <p:spPr>
            <a:xfrm rot="20777316">
              <a:off x="1829166" y="1387970"/>
              <a:ext cx="231052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i="0" dirty="0" smtClean="0"/>
                <a:t>Paper &amp; Pen based</a:t>
              </a:r>
            </a:p>
          </p:txBody>
        </p:sp>
        <p:sp>
          <p:nvSpPr>
            <p:cNvPr id="21" name="TextBox 20"/>
            <p:cNvSpPr txBox="1"/>
            <p:nvPr/>
          </p:nvSpPr>
          <p:spPr>
            <a:xfrm rot="20777316">
              <a:off x="2133564" y="2071021"/>
              <a:ext cx="2753551" cy="329320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200000"/>
                </a:lnSpc>
                <a:buFont typeface="Arial" pitchFamily="34" charset="0"/>
                <a:buChar char="•"/>
              </a:pPr>
              <a:r>
                <a:rPr lang="en-US" sz="1300" b="0" i="0" dirty="0" smtClean="0"/>
                <a:t>Goal setting by </a:t>
              </a:r>
              <a:r>
                <a:rPr lang="en-US" sz="1300" b="0" i="0" dirty="0" smtClean="0"/>
                <a:t>II </a:t>
              </a:r>
              <a:r>
                <a:rPr lang="en-US" sz="1300" b="0" i="0" dirty="0" err="1"/>
                <a:t>Q</a:t>
              </a:r>
              <a:r>
                <a:rPr lang="en-US" sz="1300" b="0" i="0" dirty="0" err="1" smtClean="0"/>
                <a:t>tr</a:t>
              </a:r>
              <a:endParaRPr lang="en-US" sz="1300" b="0" i="0" dirty="0" smtClean="0"/>
            </a:p>
            <a:p>
              <a:pPr>
                <a:lnSpc>
                  <a:spcPct val="200000"/>
                </a:lnSpc>
                <a:buFont typeface="Arial" pitchFamily="34" charset="0"/>
                <a:buChar char="•"/>
              </a:pPr>
              <a:r>
                <a:rPr lang="en-US" sz="1300" b="0" i="0" dirty="0" smtClean="0"/>
                <a:t>Appraisals dragged </a:t>
              </a:r>
              <a:r>
                <a:rPr lang="en-US" sz="1300" b="0" i="0" dirty="0" smtClean="0"/>
                <a:t>till III </a:t>
              </a:r>
              <a:r>
                <a:rPr lang="en-US" sz="1300" b="0" i="0" dirty="0" err="1" smtClean="0"/>
                <a:t>Qtr</a:t>
              </a:r>
              <a:endParaRPr lang="en-US" sz="1300" b="0" i="0" dirty="0" smtClean="0"/>
            </a:p>
            <a:p>
              <a:pPr>
                <a:lnSpc>
                  <a:spcPct val="200000"/>
                </a:lnSpc>
                <a:buFont typeface="Arial" pitchFamily="34" charset="0"/>
                <a:buChar char="•"/>
              </a:pPr>
              <a:r>
                <a:rPr lang="en-US" sz="1300" b="0" i="0" dirty="0" smtClean="0"/>
                <a:t>Alignment, inter-linkages and cascading was by accident</a:t>
              </a:r>
            </a:p>
            <a:p>
              <a:pPr>
                <a:lnSpc>
                  <a:spcPct val="200000"/>
                </a:lnSpc>
                <a:buFont typeface="Arial" pitchFamily="34" charset="0"/>
                <a:buChar char="•"/>
              </a:pPr>
              <a:r>
                <a:rPr lang="en-US" sz="1300" b="0" i="0" dirty="0" smtClean="0"/>
                <a:t> Lack of clarity on roles and goals</a:t>
              </a:r>
            </a:p>
            <a:p>
              <a:pPr>
                <a:lnSpc>
                  <a:spcPct val="200000"/>
                </a:lnSpc>
                <a:buFont typeface="Arial" pitchFamily="34" charset="0"/>
                <a:buChar char="•"/>
              </a:pPr>
              <a:r>
                <a:rPr lang="en-US" sz="1300" b="0" i="0" dirty="0"/>
                <a:t> </a:t>
              </a:r>
              <a:r>
                <a:rPr lang="en-US" sz="1300" b="0" i="0" dirty="0"/>
                <a:t>S</a:t>
              </a:r>
              <a:r>
                <a:rPr lang="en-US" sz="1300" b="0" i="0" dirty="0" smtClean="0"/>
                <a:t>lipping timelines</a:t>
              </a:r>
            </a:p>
            <a:p>
              <a:pPr>
                <a:lnSpc>
                  <a:spcPct val="200000"/>
                </a:lnSpc>
                <a:buFont typeface="Arial" pitchFamily="34" charset="0"/>
                <a:buChar char="•"/>
              </a:pPr>
              <a:r>
                <a:rPr lang="en-US" sz="1300" b="0" i="0" dirty="0" smtClean="0"/>
                <a:t>Continual Firefighting</a:t>
              </a:r>
            </a:p>
            <a:p>
              <a:pPr>
                <a:lnSpc>
                  <a:spcPct val="200000"/>
                </a:lnSpc>
                <a:buFont typeface="Arial" pitchFamily="34" charset="0"/>
                <a:buChar char="•"/>
              </a:pPr>
              <a:r>
                <a:rPr lang="en-US" sz="1300" b="0" i="0" dirty="0" smtClean="0"/>
                <a:t>Review meetings </a:t>
              </a:r>
              <a:r>
                <a:rPr lang="en-US" sz="1300" b="0" i="0" dirty="0" smtClean="0"/>
                <a:t>dreaded and avoided</a:t>
              </a:r>
            </a:p>
          </p:txBody>
        </p:sp>
      </p:grpSp>
      <p:sp>
        <p:nvSpPr>
          <p:cNvPr id="20" name="Right Arrow 19"/>
          <p:cNvSpPr/>
          <p:nvPr/>
        </p:nvSpPr>
        <p:spPr bwMode="auto">
          <a:xfrm>
            <a:off x="4191000" y="3505200"/>
            <a:ext cx="1066800" cy="533400"/>
          </a:xfrm>
          <a:prstGeom prst="rightArrow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1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Management by Objectives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3017837"/>
            <a:ext cx="8839200" cy="944563"/>
          </a:xfrm>
        </p:spPr>
        <p:txBody>
          <a:bodyPr/>
          <a:lstStyle/>
          <a:p>
            <a:pPr algn="ctr">
              <a:buNone/>
            </a:pPr>
            <a:r>
              <a:rPr lang="en-US" sz="2800" dirty="0" smtClean="0"/>
              <a:t>MBO = Objectives, Objectives, Objectives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PMS - Vision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1066800"/>
            <a:ext cx="7467600" cy="5257800"/>
          </a:xfrm>
        </p:spPr>
        <p:txBody>
          <a:bodyPr/>
          <a:lstStyle/>
          <a:p>
            <a:pPr eaLnBrk="1" hangingPunct="1">
              <a:lnSpc>
                <a:spcPct val="150000"/>
              </a:lnSpc>
            </a:pPr>
            <a:r>
              <a:rPr lang="en-US" sz="2400" dirty="0" smtClean="0">
                <a:solidFill>
                  <a:srgbClr val="000000"/>
                </a:solidFill>
                <a:latin typeface="Calibri" pitchFamily="34" charset="0"/>
              </a:rPr>
              <a:t>Key driver for high performance, agile culture</a:t>
            </a:r>
          </a:p>
          <a:p>
            <a:pPr lvl="0" eaLnBrk="1" hangingPunct="1">
              <a:lnSpc>
                <a:spcPct val="150000"/>
              </a:lnSpc>
            </a:pPr>
            <a:r>
              <a:rPr lang="en-US" sz="2400" dirty="0" smtClean="0">
                <a:solidFill>
                  <a:srgbClr val="000000"/>
                </a:solidFill>
                <a:latin typeface="Calibri" pitchFamily="34" charset="0"/>
              </a:rPr>
              <a:t>Linkage with corporate strategy, vision and values</a:t>
            </a:r>
          </a:p>
          <a:p>
            <a:pPr lvl="0" eaLnBrk="1" hangingPunct="1">
              <a:lnSpc>
                <a:spcPct val="150000"/>
              </a:lnSpc>
            </a:pPr>
            <a:r>
              <a:rPr lang="en-US" sz="2400" dirty="0" smtClean="0">
                <a:solidFill>
                  <a:srgbClr val="000000"/>
                </a:solidFill>
                <a:latin typeface="Calibri" pitchFamily="34" charset="0"/>
              </a:rPr>
              <a:t>Focus on reinforcing differentiating competencies</a:t>
            </a:r>
          </a:p>
          <a:p>
            <a:pPr lvl="0" eaLnBrk="1" hangingPunct="1">
              <a:lnSpc>
                <a:spcPct val="150000"/>
              </a:lnSpc>
            </a:pPr>
            <a:r>
              <a:rPr lang="en-US" sz="2400" dirty="0" smtClean="0">
                <a:solidFill>
                  <a:srgbClr val="000000"/>
                </a:solidFill>
                <a:latin typeface="Calibri" pitchFamily="34" charset="0"/>
              </a:rPr>
              <a:t>Consistent, demanding standards for everyone</a:t>
            </a:r>
          </a:p>
          <a:p>
            <a:pPr lvl="0" eaLnBrk="1" hangingPunct="1">
              <a:lnSpc>
                <a:spcPct val="150000"/>
              </a:lnSpc>
            </a:pPr>
            <a:r>
              <a:rPr lang="en-US" sz="2400" dirty="0" smtClean="0">
                <a:solidFill>
                  <a:srgbClr val="000000"/>
                </a:solidFill>
                <a:latin typeface="Calibri" pitchFamily="34" charset="0"/>
              </a:rPr>
              <a:t>Talent Differentiation and identification of Future leaders</a:t>
            </a:r>
          </a:p>
          <a:p>
            <a:pPr lvl="0" eaLnBrk="1" hangingPunct="1">
              <a:lnSpc>
                <a:spcPct val="150000"/>
              </a:lnSpc>
            </a:pPr>
            <a:r>
              <a:rPr lang="en-US" sz="2400" dirty="0" smtClean="0">
                <a:solidFill>
                  <a:srgbClr val="000000"/>
                </a:solidFill>
                <a:latin typeface="Calibri" pitchFamily="34" charset="0"/>
              </a:rPr>
              <a:t>Focus on performance enhancement rather than performance appraisal</a:t>
            </a:r>
          </a:p>
          <a:p>
            <a:endParaRPr lang="en-US" sz="3200" dirty="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First Steps – Online PMS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Objective, standard template</a:t>
            </a:r>
          </a:p>
          <a:p>
            <a:r>
              <a:rPr lang="en-US" dirty="0" smtClean="0"/>
              <a:t>Cascading of </a:t>
            </a:r>
            <a:r>
              <a:rPr lang="en-US" dirty="0" smtClean="0"/>
              <a:t>Goals - mandatory</a:t>
            </a:r>
            <a:endParaRPr lang="en-US" dirty="0" smtClean="0"/>
          </a:p>
          <a:p>
            <a:r>
              <a:rPr lang="en-US" dirty="0" smtClean="0"/>
              <a:t>Manager F</a:t>
            </a:r>
            <a:r>
              <a:rPr lang="en-US" dirty="0" smtClean="0"/>
              <a:t>eedback - mandatory </a:t>
            </a:r>
            <a:endParaRPr lang="en-US" dirty="0" smtClean="0"/>
          </a:p>
          <a:p>
            <a:r>
              <a:rPr lang="en-US" dirty="0" smtClean="0"/>
              <a:t>On-time capturing of quality of feedback meeting</a:t>
            </a:r>
          </a:p>
          <a:p>
            <a:r>
              <a:rPr lang="en-US" dirty="0" smtClean="0"/>
              <a:t>Timeline adherence through auto-lock</a:t>
            </a:r>
          </a:p>
          <a:p>
            <a:r>
              <a:rPr lang="en-US" dirty="0" smtClean="0"/>
              <a:t>Quarterly </a:t>
            </a:r>
            <a:r>
              <a:rPr lang="en-US" dirty="0" smtClean="0"/>
              <a:t>R</a:t>
            </a:r>
            <a:r>
              <a:rPr lang="en-US" dirty="0" smtClean="0"/>
              <a:t>eview - mandatory</a:t>
            </a:r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Cultural Change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Self Appraisal </a:t>
            </a:r>
          </a:p>
          <a:p>
            <a:r>
              <a:rPr lang="en-US" dirty="0" smtClean="0"/>
              <a:t>Mandatory feedback meeting with appraiser</a:t>
            </a:r>
          </a:p>
          <a:p>
            <a:r>
              <a:rPr lang="en-US" dirty="0" smtClean="0"/>
              <a:t>Critical Incidents Diary</a:t>
            </a:r>
          </a:p>
          <a:p>
            <a:r>
              <a:rPr lang="en-US" dirty="0" smtClean="0"/>
              <a:t>Appraiser/ Reviewer dialogue</a:t>
            </a:r>
          </a:p>
          <a:p>
            <a:r>
              <a:rPr lang="en-US" dirty="0" smtClean="0"/>
              <a:t>Joint Appraisal Review Committee at functional level</a:t>
            </a: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76200"/>
            <a:ext cx="7772400" cy="1143000"/>
          </a:xfrm>
        </p:spPr>
        <p:txBody>
          <a:bodyPr/>
          <a:lstStyle/>
          <a:p>
            <a:r>
              <a:rPr lang="en-US" sz="3200" dirty="0" smtClean="0"/>
              <a:t>GENMOD: Horizontal Strategic Alignment</a:t>
            </a:r>
            <a:endParaRPr lang="en-US" sz="3200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65617941"/>
              </p:ext>
            </p:extLst>
          </p:nvPr>
        </p:nvGraphicFramePr>
        <p:xfrm>
          <a:off x="1371600" y="1066800"/>
          <a:ext cx="7467600" cy="533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909994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9031" y="105303"/>
            <a:ext cx="6934200" cy="1096962"/>
          </a:xfrm>
        </p:spPr>
        <p:txBody>
          <a:bodyPr>
            <a:normAutofit fontScale="90000"/>
          </a:bodyPr>
          <a:lstStyle/>
          <a:p>
            <a:pPr algn="l">
              <a:defRPr/>
            </a:pPr>
            <a:r>
              <a:rPr lang="en-US" sz="3600" dirty="0" smtClean="0"/>
              <a:t>Vertical Alignment </a:t>
            </a:r>
            <a:r>
              <a:rPr lang="en-US" sz="3600" dirty="0" smtClean="0"/>
              <a:t>through Catch-Ball </a:t>
            </a:r>
            <a:endParaRPr lang="en-US" sz="3600" dirty="0"/>
          </a:p>
        </p:txBody>
      </p:sp>
      <p:pic>
        <p:nvPicPr>
          <p:cNvPr id="1331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1228344"/>
            <a:ext cx="6934200" cy="5248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Flowchart: Off-page Connector 5"/>
          <p:cNvSpPr/>
          <p:nvPr/>
        </p:nvSpPr>
        <p:spPr bwMode="auto">
          <a:xfrm>
            <a:off x="2971800" y="1676400"/>
            <a:ext cx="3276600" cy="2514600"/>
          </a:xfrm>
          <a:prstGeom prst="flowChartOffpageConnector">
            <a:avLst/>
          </a:prstGeom>
          <a:gradFill flip="none" rotWithShape="1">
            <a:gsLst>
              <a:gs pos="0">
                <a:schemeClr val="accent3">
                  <a:lumMod val="65000"/>
                  <a:shade val="30000"/>
                  <a:satMod val="115000"/>
                </a:schemeClr>
              </a:gs>
              <a:gs pos="50000">
                <a:schemeClr val="accent3">
                  <a:lumMod val="65000"/>
                  <a:shade val="67500"/>
                  <a:satMod val="115000"/>
                </a:schemeClr>
              </a:gs>
              <a:gs pos="100000">
                <a:schemeClr val="accent3">
                  <a:lumMod val="65000"/>
                  <a:shade val="100000"/>
                  <a:satMod val="115000"/>
                </a:schemeClr>
              </a:gs>
            </a:gsLst>
            <a:path path="circle">
              <a:fillToRect l="50000" t="50000" r="50000" b="50000"/>
            </a:path>
            <a:tileRect/>
          </a:gra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i="0" dirty="0" smtClean="0">
                <a:ln w="12700">
                  <a:noFill/>
                  <a:prstDash val="solid"/>
                </a:ln>
                <a:solidFill>
                  <a:schemeClr val="bg1"/>
                </a:solidFill>
              </a:rPr>
              <a:t>Leadership Team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i="0" u="none" strike="noStrike" normalizeH="0" baseline="0" dirty="0" smtClean="0">
              <a:ln w="12700">
                <a:noFill/>
                <a:prstDash val="solid"/>
              </a:ln>
              <a:solidFill>
                <a:schemeClr val="bg1"/>
              </a:solidFill>
              <a:latin typeface="Arial" charset="0"/>
            </a:endParaRP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i="0" u="none" strike="noStrike" normalizeH="0" baseline="0" dirty="0" smtClean="0">
                <a:ln w="12700">
                  <a:noFill/>
                  <a:prstDash val="solid"/>
                </a:ln>
                <a:solidFill>
                  <a:schemeClr val="bg1"/>
                </a:solidFill>
                <a:latin typeface="Arial" charset="0"/>
              </a:rPr>
              <a:t>Sets</a:t>
            </a:r>
            <a:r>
              <a:rPr kumimoji="0" lang="en-US" sz="1800" i="0" u="none" strike="noStrike" normalizeH="0" dirty="0" smtClean="0">
                <a:ln w="12700">
                  <a:noFill/>
                  <a:prstDash val="solid"/>
                </a:ln>
                <a:solidFill>
                  <a:schemeClr val="bg1"/>
                </a:solidFill>
                <a:latin typeface="Arial" charset="0"/>
              </a:rPr>
              <a:t> </a:t>
            </a:r>
            <a:r>
              <a:rPr lang="en-US" i="0" dirty="0" smtClean="0">
                <a:ln w="12700">
                  <a:noFill/>
                  <a:prstDash val="solid"/>
                </a:ln>
                <a:solidFill>
                  <a:schemeClr val="bg1"/>
                </a:solidFill>
              </a:rPr>
              <a:t>S</a:t>
            </a:r>
            <a:r>
              <a:rPr kumimoji="0" lang="en-US" sz="1800" i="0" u="none" strike="noStrike" normalizeH="0" dirty="0" smtClean="0">
                <a:ln w="12700">
                  <a:noFill/>
                  <a:prstDash val="solid"/>
                </a:ln>
                <a:solidFill>
                  <a:schemeClr val="bg1"/>
                </a:solidFill>
                <a:latin typeface="Arial" charset="0"/>
              </a:rPr>
              <a:t>trategic Goals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i="0" baseline="0" dirty="0" smtClean="0">
                <a:ln w="12700">
                  <a:noFill/>
                  <a:prstDash val="solid"/>
                </a:ln>
                <a:solidFill>
                  <a:schemeClr val="bg1"/>
                </a:solidFill>
              </a:rPr>
              <a:t>Defines</a:t>
            </a:r>
            <a:r>
              <a:rPr lang="en-US" i="0" dirty="0" smtClean="0">
                <a:ln w="12700">
                  <a:noFill/>
                  <a:prstDash val="solid"/>
                </a:ln>
                <a:solidFill>
                  <a:schemeClr val="bg1"/>
                </a:solidFill>
              </a:rPr>
              <a:t> Deliverables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i="0" u="none" strike="noStrike" normalizeH="0" baseline="0" dirty="0" smtClean="0">
                <a:ln w="12700">
                  <a:noFill/>
                  <a:prstDash val="solid"/>
                </a:ln>
                <a:solidFill>
                  <a:schemeClr val="bg1"/>
                </a:solidFill>
                <a:latin typeface="Arial" charset="0"/>
              </a:rPr>
              <a:t>Assigns</a:t>
            </a:r>
            <a:r>
              <a:rPr kumimoji="0" lang="en-US" sz="1800" i="0" u="none" strike="noStrike" normalizeH="0" dirty="0" smtClean="0">
                <a:ln w="12700">
                  <a:noFill/>
                  <a:prstDash val="solid"/>
                </a:ln>
                <a:solidFill>
                  <a:schemeClr val="bg1"/>
                </a:solidFill>
                <a:latin typeface="Arial" charset="0"/>
              </a:rPr>
              <a:t> RACI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i="0" u="none" strike="noStrike" normalizeH="0" baseline="0" dirty="0" smtClean="0">
              <a:ln w="12700">
                <a:noFill/>
                <a:prstDash val="solid"/>
              </a:ln>
              <a:solidFill>
                <a:schemeClr val="bg1"/>
              </a:solidFill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9 Cells Matrix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Potential x Performance Matrix for talent differentiation</a:t>
            </a:r>
          </a:p>
          <a:p>
            <a:r>
              <a:rPr lang="en-US" dirty="0" smtClean="0"/>
              <a:t>Potential tested on competency framework: 10 competencies for 4 contribution bands</a:t>
            </a:r>
          </a:p>
          <a:p>
            <a:r>
              <a:rPr lang="en-US" dirty="0" smtClean="0"/>
              <a:t>Unique Development Plan for each cell</a:t>
            </a:r>
          </a:p>
          <a:p>
            <a:r>
              <a:rPr lang="en-US" dirty="0" smtClean="0"/>
              <a:t>Superstars put on fast track leadership pipeline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Transformation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</p:nvPr>
        </p:nvGraphicFramePr>
        <p:xfrm>
          <a:off x="2895600" y="2362201"/>
          <a:ext cx="3276600" cy="2590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15598212"/>
              </p:ext>
            </p:extLst>
          </p:nvPr>
        </p:nvGraphicFramePr>
        <p:xfrm>
          <a:off x="228600" y="3124200"/>
          <a:ext cx="2819400" cy="3228773"/>
        </p:xfrm>
        <a:graphic>
          <a:graphicData uri="http://schemas.openxmlformats.org/drawingml/2006/table">
            <a:tbl>
              <a:tblPr firstRow="1" bandRow="1">
                <a:tableStyleId>{284E427A-3D55-4303-BF80-6455036E1DE7}</a:tableStyleId>
              </a:tblPr>
              <a:tblGrid>
                <a:gridCol w="2819400"/>
              </a:tblGrid>
              <a:tr h="671789"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1800" b="1" dirty="0" smtClean="0"/>
                        <a:t>Performance Management</a:t>
                      </a:r>
                      <a:r>
                        <a:rPr lang="en-US" sz="1800" b="1" baseline="0" dirty="0" smtClean="0"/>
                        <a:t> System</a:t>
                      </a:r>
                      <a:endParaRPr lang="en-US" sz="1800" b="1" dirty="0"/>
                    </a:p>
                  </a:txBody>
                  <a:tcPr/>
                </a:tc>
              </a:tr>
              <a:tr h="491889"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n-US" sz="1600" b="1" dirty="0" smtClean="0"/>
                        <a:t>Top </a:t>
                      </a:r>
                      <a:r>
                        <a:rPr lang="en-US" sz="1600" b="1" dirty="0" smtClean="0"/>
                        <a:t>Down and not aligned</a:t>
                      </a:r>
                      <a:endParaRPr lang="en-US" sz="1600" b="1" dirty="0"/>
                    </a:p>
                  </a:txBody>
                  <a:tcPr/>
                </a:tc>
              </a:tr>
              <a:tr h="413019"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n-US" sz="1600" b="1" dirty="0" smtClean="0"/>
                        <a:t>Judgment/ appraisal focus</a:t>
                      </a:r>
                      <a:endParaRPr lang="en-US" sz="1600" b="1" dirty="0"/>
                    </a:p>
                  </a:txBody>
                  <a:tcPr/>
                </a:tc>
              </a:tr>
              <a:tr h="413019"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n-US" sz="1600" b="1" dirty="0" smtClean="0"/>
                        <a:t>Subjective, complex</a:t>
                      </a:r>
                      <a:r>
                        <a:rPr lang="en-US" sz="1600" b="1" baseline="0" dirty="0" smtClean="0"/>
                        <a:t> KRAs</a:t>
                      </a:r>
                      <a:endParaRPr lang="en-US" sz="1600" b="1" dirty="0"/>
                    </a:p>
                  </a:txBody>
                  <a:tcPr/>
                </a:tc>
              </a:tr>
              <a:tr h="413019"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n-US" sz="1600" b="1" dirty="0" smtClean="0"/>
                        <a:t>Supervisory</a:t>
                      </a:r>
                      <a:r>
                        <a:rPr lang="en-US" sz="1600" b="1" baseline="0" dirty="0" smtClean="0"/>
                        <a:t> Judgment</a:t>
                      </a:r>
                      <a:endParaRPr lang="en-US" sz="1600" b="1" dirty="0"/>
                    </a:p>
                  </a:txBody>
                  <a:tcPr/>
                </a:tc>
              </a:tr>
              <a:tr h="413019"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n-US" sz="1600" b="1" dirty="0" smtClean="0"/>
                        <a:t>Once a year appraisal</a:t>
                      </a:r>
                      <a:endParaRPr lang="en-US" sz="1600" b="1" dirty="0"/>
                    </a:p>
                  </a:txBody>
                  <a:tcPr/>
                </a:tc>
              </a:tr>
              <a:tr h="413019"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n-US" sz="1600" b="1" dirty="0" smtClean="0"/>
                        <a:t>Generic</a:t>
                      </a:r>
                      <a:r>
                        <a:rPr lang="en-US" sz="1600" b="1" baseline="0" dirty="0" smtClean="0"/>
                        <a:t> (biased) feedback</a:t>
                      </a:r>
                      <a:endParaRPr lang="en-US" sz="1600" b="1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9" name="Table 8"/>
          <p:cNvGraphicFramePr>
            <a:graphicFrameLocks noGrp="1"/>
          </p:cNvGraphicFramePr>
          <p:nvPr/>
        </p:nvGraphicFramePr>
        <p:xfrm>
          <a:off x="6096000" y="1143000"/>
          <a:ext cx="2895600" cy="3739575"/>
        </p:xfrm>
        <a:graphic>
          <a:graphicData uri="http://schemas.openxmlformats.org/drawingml/2006/table">
            <a:tbl>
              <a:tblPr firstRow="1" bandRow="1">
                <a:tableStyleId>{284E427A-3D55-4303-BF80-6455036E1DE7}</a:tableStyleId>
              </a:tblPr>
              <a:tblGrid>
                <a:gridCol w="2895600"/>
              </a:tblGrid>
              <a:tr h="514010"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1600" b="1" dirty="0" smtClean="0"/>
                        <a:t>Performance Enhancement Process</a:t>
                      </a:r>
                      <a:endParaRPr lang="en-US" sz="1600" b="1" dirty="0"/>
                    </a:p>
                  </a:txBody>
                  <a:tcPr/>
                </a:tc>
              </a:tr>
              <a:tr h="592235"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n-US" sz="1600" b="1" dirty="0" smtClean="0"/>
                        <a:t>Mutuality – involvement of all stakeholders</a:t>
                      </a:r>
                    </a:p>
                  </a:txBody>
                  <a:tcPr/>
                </a:tc>
              </a:tr>
              <a:tr h="497275"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n-US" sz="1600" b="1" dirty="0" smtClean="0"/>
                        <a:t>Development focus</a:t>
                      </a:r>
                    </a:p>
                  </a:txBody>
                  <a:tcPr/>
                </a:tc>
              </a:tr>
              <a:tr h="497275"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n-US" sz="1600" b="1" dirty="0" smtClean="0"/>
                        <a:t>Objective ,</a:t>
                      </a:r>
                      <a:r>
                        <a:rPr lang="en-US" sz="1600" b="1" baseline="0" dirty="0" smtClean="0"/>
                        <a:t> simplified Goals</a:t>
                      </a:r>
                      <a:endParaRPr lang="en-US" sz="1600" b="1" dirty="0" smtClean="0"/>
                    </a:p>
                  </a:txBody>
                  <a:tcPr/>
                </a:tc>
              </a:tr>
              <a:tr h="497275"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n-US" sz="1600" b="1" dirty="0" smtClean="0"/>
                        <a:t>Supervisory Coaching</a:t>
                      </a:r>
                      <a:r>
                        <a:rPr lang="en-US" sz="1600" b="1" baseline="0" dirty="0" smtClean="0"/>
                        <a:t> </a:t>
                      </a:r>
                      <a:endParaRPr lang="en-US" sz="1600" b="1" dirty="0" smtClean="0"/>
                    </a:p>
                  </a:txBody>
                  <a:tcPr/>
                </a:tc>
              </a:tr>
              <a:tr h="514010"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n-US" sz="1600" b="1" dirty="0" smtClean="0"/>
                        <a:t>Quarterly Reviews and Feedback</a:t>
                      </a:r>
                    </a:p>
                  </a:txBody>
                  <a:tcPr/>
                </a:tc>
              </a:tr>
              <a:tr h="497275"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n-US" sz="1600" b="1" dirty="0" smtClean="0"/>
                        <a:t>Critical Incidents Diary</a:t>
                      </a: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658" name="Picture 2" descr="C:\Users\Meena.GaneshRam\Desktop\For Meena\4026J_facing_left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3D4629"/>
              </a:clrFrom>
              <a:clrTo>
                <a:srgbClr val="3D4629">
                  <a:alpha val="0"/>
                </a:srgbClr>
              </a:clrTo>
            </a:clrChange>
            <a:biLevel thresh="50000"/>
          </a:blip>
          <a:srcRect l="1856" t="33423" r="21336" b="18358"/>
          <a:stretch>
            <a:fillRect/>
          </a:stretch>
        </p:blipFill>
        <p:spPr bwMode="auto">
          <a:xfrm>
            <a:off x="0" y="2612575"/>
            <a:ext cx="9173688" cy="3898075"/>
          </a:xfrm>
          <a:prstGeom prst="rect">
            <a:avLst/>
          </a:prstGeom>
          <a:noFill/>
        </p:spPr>
      </p:pic>
      <p:graphicFrame>
        <p:nvGraphicFramePr>
          <p:cNvPr id="7" name="Diagram 6"/>
          <p:cNvGraphicFramePr/>
          <p:nvPr/>
        </p:nvGraphicFramePr>
        <p:xfrm>
          <a:off x="-2438400" y="2514600"/>
          <a:ext cx="7924800" cy="2971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0" y="1143000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0" i="0" dirty="0" smtClean="0">
                <a:latin typeface="+mj-lt"/>
              </a:rPr>
              <a:t>Moving forward</a:t>
            </a:r>
            <a:endParaRPr lang="en-US" sz="3600" b="0" i="0" dirty="0">
              <a:latin typeface="+mj-lt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65 4.62535E-8 L 0 4.62535E-8 " pathEditMode="relative" rAng="0" ptsTypes="AA">
                                      <p:cBhvr>
                                        <p:cTn id="9" dur="2000" fill="hold"/>
                                        <p:tgtEl>
                                          <p:spTgt spid="706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5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AsOne/>
      </p:bldGraphic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876800"/>
            <a:ext cx="9144000" cy="1143000"/>
          </a:xfrm>
        </p:spPr>
        <p:txBody>
          <a:bodyPr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Annual Performance Review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007" y="1561381"/>
            <a:ext cx="9089335" cy="26296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itle 1"/>
          <p:cNvSpPr txBox="1">
            <a:spLocks/>
          </p:cNvSpPr>
          <p:nvPr/>
        </p:nvSpPr>
        <p:spPr bwMode="auto">
          <a:xfrm>
            <a:off x="1371600" y="762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AL Story???</a:t>
            </a:r>
            <a:endParaRPr kumimoji="0" lang="en-US" sz="36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5029200"/>
            <a:ext cx="9144000" cy="1143000"/>
          </a:xfrm>
        </p:spPr>
        <p:txBody>
          <a:bodyPr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Quota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2564" y="1676400"/>
            <a:ext cx="8975236" cy="2767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876800"/>
            <a:ext cx="9144000" cy="1143000"/>
          </a:xfrm>
        </p:spPr>
        <p:txBody>
          <a:bodyPr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Periodic Reviews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4815" y="1447800"/>
            <a:ext cx="8932985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5715000"/>
            <a:ext cx="9144000" cy="1143000"/>
          </a:xfrm>
        </p:spPr>
        <p:txBody>
          <a:bodyPr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Strategic Alignment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6953" y="1371600"/>
            <a:ext cx="8900847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724400"/>
            <a:ext cx="9144000" cy="1143000"/>
          </a:xfrm>
        </p:spPr>
        <p:txBody>
          <a:bodyPr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Goal </a:t>
            </a:r>
            <a:r>
              <a:rPr lang="en-US" dirty="0" smtClean="0">
                <a:solidFill>
                  <a:schemeClr val="tx1"/>
                </a:solidFill>
              </a:rPr>
              <a:t>Setting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295" y="1219200"/>
            <a:ext cx="9102225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Call to Arms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1143001"/>
            <a:ext cx="7467600" cy="1371600"/>
          </a:xfrm>
        </p:spPr>
        <p:txBody>
          <a:bodyPr/>
          <a:lstStyle/>
          <a:p>
            <a:pPr marL="0" indent="0">
              <a:buNone/>
            </a:pPr>
            <a:r>
              <a:rPr lang="en-US" sz="2400" dirty="0" smtClean="0"/>
              <a:t>Companies report losing nearly 40% of total potential value of their strategic plans on account of flawed execution</a:t>
            </a:r>
            <a:endParaRPr lang="en-US" sz="2400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 bwMode="auto">
          <a:xfrm>
            <a:off x="1371600" y="2438400"/>
            <a:ext cx="74676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Misaligned Performance Management and resource allocation</a:t>
            </a:r>
            <a:r>
              <a:rPr kumimoji="0" lang="en-US" sz="2400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systems are responsible for two-thirds of this lost value</a:t>
            </a: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76200" y="3505200"/>
            <a:ext cx="8911770" cy="2743200"/>
            <a:chOff x="304800" y="3352800"/>
            <a:chExt cx="8911770" cy="2743200"/>
          </a:xfrm>
        </p:grpSpPr>
        <p:grpSp>
          <p:nvGrpSpPr>
            <p:cNvPr id="6" name="Group 5"/>
            <p:cNvGrpSpPr/>
            <p:nvPr/>
          </p:nvGrpSpPr>
          <p:grpSpPr>
            <a:xfrm>
              <a:off x="304800" y="3352800"/>
              <a:ext cx="8610600" cy="2743200"/>
              <a:chOff x="304800" y="3352800"/>
              <a:chExt cx="8610600" cy="2743200"/>
            </a:xfrm>
          </p:grpSpPr>
          <p:pic>
            <p:nvPicPr>
              <p:cNvPr id="26626" name="Picture 2"/>
              <p:cNvPicPr>
                <a:picLocks noChangeAspect="1" noChangeArrowheads="1"/>
              </p:cNvPicPr>
              <p:nvPr/>
            </p:nvPicPr>
            <p:blipFill>
              <a:blip r:embed="rId2"/>
              <a:srcRect l="7407" t="1665" r="3704" b="4322"/>
              <a:stretch>
                <a:fillRect/>
              </a:stretch>
            </p:blipFill>
            <p:spPr bwMode="auto">
              <a:xfrm>
                <a:off x="304800" y="3886200"/>
                <a:ext cx="3657600" cy="22098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sp>
            <p:nvSpPr>
              <p:cNvPr id="19" name="TextBox 18"/>
              <p:cNvSpPr txBox="1"/>
              <p:nvPr/>
            </p:nvSpPr>
            <p:spPr>
              <a:xfrm>
                <a:off x="838200" y="4495800"/>
                <a:ext cx="1219200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200" i="0" dirty="0" smtClean="0"/>
                  <a:t>63% of Potential Achieved</a:t>
                </a:r>
                <a:endParaRPr lang="en-US" sz="1200" i="0" dirty="0"/>
              </a:p>
            </p:txBody>
          </p:sp>
          <p:sp>
            <p:nvSpPr>
              <p:cNvPr id="20" name="TextBox 19"/>
              <p:cNvSpPr txBox="1"/>
              <p:nvPr/>
            </p:nvSpPr>
            <p:spPr>
              <a:xfrm>
                <a:off x="2315028" y="4118430"/>
                <a:ext cx="1219200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200" i="0" dirty="0" smtClean="0">
                    <a:solidFill>
                      <a:schemeClr val="bg1"/>
                    </a:solidFill>
                  </a:rPr>
                  <a:t>37% of Potential lost to execution barriers</a:t>
                </a:r>
                <a:endParaRPr lang="en-US" sz="1200" i="0" dirty="0">
                  <a:solidFill>
                    <a:schemeClr val="bg1"/>
                  </a:solidFill>
                </a:endParaRPr>
              </a:p>
            </p:txBody>
          </p:sp>
          <p:grpSp>
            <p:nvGrpSpPr>
              <p:cNvPr id="5" name="Group 4"/>
              <p:cNvGrpSpPr/>
              <p:nvPr/>
            </p:nvGrpSpPr>
            <p:grpSpPr>
              <a:xfrm>
                <a:off x="2133600" y="3352800"/>
                <a:ext cx="6781800" cy="2667000"/>
                <a:chOff x="2133600" y="3352800"/>
                <a:chExt cx="6781800" cy="2667000"/>
              </a:xfrm>
            </p:grpSpPr>
            <p:pic>
              <p:nvPicPr>
                <p:cNvPr id="26627" name="Picture 3"/>
                <p:cNvPicPr>
                  <a:picLocks noChangeAspect="1" noChangeArrowheads="1"/>
                </p:cNvPicPr>
                <p:nvPr/>
              </p:nvPicPr>
              <p:blipFill>
                <a:blip r:embed="rId3"/>
                <a:srcRect l="1587" t="4233" r="3175" b="3514"/>
                <a:stretch>
                  <a:fillRect/>
                </a:stretch>
              </p:blipFill>
              <p:spPr bwMode="auto">
                <a:xfrm>
                  <a:off x="4343400" y="3352800"/>
                  <a:ext cx="4572000" cy="266700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cxnSp>
              <p:nvCxnSpPr>
                <p:cNvPr id="13" name="Straight Connector 12"/>
                <p:cNvCxnSpPr/>
                <p:nvPr/>
              </p:nvCxnSpPr>
              <p:spPr bwMode="auto">
                <a:xfrm>
                  <a:off x="3490686" y="5685972"/>
                  <a:ext cx="2560320" cy="1588"/>
                </a:xfrm>
                <a:prstGeom prst="line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tx1"/>
                  </a:solidFill>
                  <a:prstDash val="sysDash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27" name="Shape 26"/>
                <p:cNvCxnSpPr/>
                <p:nvPr/>
              </p:nvCxnSpPr>
              <p:spPr bwMode="auto">
                <a:xfrm rot="5400000" flipH="1" flipV="1">
                  <a:off x="3086100" y="2643415"/>
                  <a:ext cx="381000" cy="2286000"/>
                </a:xfrm>
                <a:prstGeom prst="bentConnector2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tx1"/>
                  </a:solidFill>
                  <a:prstDash val="sysDash"/>
                  <a:round/>
                  <a:headEnd type="none" w="med" len="med"/>
                  <a:tailEnd type="none" w="med" len="med"/>
                </a:ln>
                <a:effectLst/>
              </p:spPr>
            </p:cxnSp>
          </p:grpSp>
        </p:grpSp>
        <p:sp>
          <p:nvSpPr>
            <p:cNvPr id="21" name="TextBox 20"/>
            <p:cNvSpPr txBox="1"/>
            <p:nvPr/>
          </p:nvSpPr>
          <p:spPr>
            <a:xfrm>
              <a:off x="7997370" y="3505200"/>
              <a:ext cx="121920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200" i="0" dirty="0" smtClean="0">
                  <a:latin typeface="Calibri" pitchFamily="34" charset="0"/>
                </a:rPr>
                <a:t>14.6%</a:t>
              </a:r>
              <a:endParaRPr lang="en-US" sz="1200" i="0" dirty="0">
                <a:latin typeface="Calibri" pitchFamily="34" charset="0"/>
              </a:endParaRP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7543800" y="4114800"/>
              <a:ext cx="121920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200" i="0" dirty="0" smtClean="0">
                  <a:latin typeface="Calibri" pitchFamily="34" charset="0"/>
                </a:rPr>
                <a:t>11.2%</a:t>
              </a:r>
              <a:endParaRPr lang="en-US" sz="1200" i="0" dirty="0">
                <a:latin typeface="Calibri" pitchFamily="34" charset="0"/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7010400" y="4695372"/>
              <a:ext cx="121920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200" i="0" dirty="0" smtClean="0">
                  <a:latin typeface="Calibri" pitchFamily="34" charset="0"/>
                </a:rPr>
                <a:t>7.8%</a:t>
              </a:r>
              <a:endParaRPr lang="en-US" sz="1200" i="0" dirty="0">
                <a:latin typeface="Calibri" pitchFamily="34" charset="0"/>
              </a:endParaRP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6400800" y="5257800"/>
              <a:ext cx="121920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200" i="0" dirty="0" smtClean="0">
                  <a:latin typeface="Calibri" pitchFamily="34" charset="0"/>
                </a:rPr>
                <a:t>3.3%</a:t>
              </a:r>
              <a:endParaRPr lang="en-US" sz="1200" i="0" dirty="0">
                <a:latin typeface="Calibri" pitchFamily="34" charset="0"/>
              </a:endParaRPr>
            </a:p>
          </p:txBody>
        </p:sp>
      </p:grpSp>
    </p:spTree>
  </p:cSld>
  <p:clrMapOvr>
    <a:masterClrMapping/>
  </p:clrMapOvr>
  <p:transition spd="slow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hevron 3"/>
          <p:cNvSpPr/>
          <p:nvPr/>
        </p:nvSpPr>
        <p:spPr bwMode="auto">
          <a:xfrm>
            <a:off x="76200" y="1066800"/>
            <a:ext cx="3124200" cy="914400"/>
          </a:xfrm>
          <a:prstGeom prst="chevron">
            <a:avLst/>
          </a:prstGeom>
          <a:solidFill>
            <a:schemeClr val="accent2">
              <a:lumMod val="20000"/>
              <a:lumOff val="80000"/>
            </a:schemeClr>
          </a:solidFill>
          <a:ln>
            <a:headEnd type="none" w="med" len="med"/>
            <a:tailEnd type="none" w="med" len="med"/>
          </a:ln>
          <a:effectLst>
            <a:innerShdw blurRad="63500" dist="50800" dir="16200000">
              <a:prstClr val="black">
                <a:alpha val="50000"/>
              </a:prstClr>
            </a:innerShdw>
          </a:effectLst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Aligning</a:t>
            </a:r>
            <a:r>
              <a:rPr kumimoji="0" lang="en-US" sz="16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 Performance Management System to Strategy Goals</a:t>
            </a:r>
            <a:endParaRPr kumimoji="0" lang="en-US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</p:txBody>
      </p:sp>
      <p:sp>
        <p:nvSpPr>
          <p:cNvPr id="5" name="Chevron 4"/>
          <p:cNvSpPr/>
          <p:nvPr/>
        </p:nvSpPr>
        <p:spPr bwMode="auto">
          <a:xfrm>
            <a:off x="2987040" y="1066800"/>
            <a:ext cx="3124200" cy="914400"/>
          </a:xfrm>
          <a:prstGeom prst="chevron">
            <a:avLst/>
          </a:prstGeom>
          <a:solidFill>
            <a:schemeClr val="accent2">
              <a:lumMod val="20000"/>
              <a:lumOff val="80000"/>
            </a:schemeClr>
          </a:solidFill>
          <a:ln>
            <a:headEnd type="none" w="med" len="med"/>
            <a:tailEnd type="none" w="med" len="med"/>
          </a:ln>
          <a:effectLst>
            <a:innerShdw blurRad="63500" dist="50800" dir="16200000">
              <a:prstClr val="black">
                <a:alpha val="50000"/>
              </a:prstClr>
            </a:innerShdw>
          </a:effectLst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Allocating Resources to Strategies when required</a:t>
            </a:r>
          </a:p>
        </p:txBody>
      </p:sp>
      <p:sp>
        <p:nvSpPr>
          <p:cNvPr id="6" name="Chevron 5"/>
          <p:cNvSpPr/>
          <p:nvPr/>
        </p:nvSpPr>
        <p:spPr bwMode="auto">
          <a:xfrm>
            <a:off x="5867400" y="1082040"/>
            <a:ext cx="3276600" cy="914400"/>
          </a:xfrm>
          <a:prstGeom prst="chevron">
            <a:avLst/>
          </a:prstGeom>
          <a:solidFill>
            <a:schemeClr val="accent2">
              <a:lumMod val="20000"/>
              <a:lumOff val="80000"/>
            </a:schemeClr>
          </a:solidFill>
          <a:ln>
            <a:headEnd type="none" w="med" len="med"/>
            <a:tailEnd type="none" w="med" len="med"/>
          </a:ln>
          <a:effectLst>
            <a:innerShdw blurRad="63500" dist="50800" dir="16200000">
              <a:prstClr val="black">
                <a:alpha val="50000"/>
              </a:prstClr>
            </a:innerShdw>
          </a:effectLst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Building Support for Change across the organization</a:t>
            </a:r>
          </a:p>
        </p:txBody>
      </p:sp>
      <p:sp>
        <p:nvSpPr>
          <p:cNvPr id="20" name="Title 1"/>
          <p:cNvSpPr>
            <a:spLocks noGrp="1"/>
          </p:cNvSpPr>
          <p:nvPr>
            <p:ph type="title"/>
          </p:nvPr>
        </p:nvSpPr>
        <p:spPr>
          <a:xfrm>
            <a:off x="1371600" y="76200"/>
            <a:ext cx="7391400" cy="1143000"/>
          </a:xfrm>
        </p:spPr>
        <p:txBody>
          <a:bodyPr/>
          <a:lstStyle/>
          <a:p>
            <a:r>
              <a:rPr lang="en-US" dirty="0" smtClean="0"/>
              <a:t>Barriers to Performance</a:t>
            </a:r>
            <a:endParaRPr lang="en-US" dirty="0"/>
          </a:p>
        </p:txBody>
      </p:sp>
      <p:sp>
        <p:nvSpPr>
          <p:cNvPr id="12" name="Rectangle 11"/>
          <p:cNvSpPr/>
          <p:nvPr/>
        </p:nvSpPr>
        <p:spPr bwMode="auto">
          <a:xfrm>
            <a:off x="34725" y="2133600"/>
            <a:ext cx="3043755" cy="118872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headEnd type="none" w="med" len="med"/>
            <a:tailEnd type="none" w="med" len="med"/>
          </a:ln>
          <a:effectLst>
            <a:innerShdw blurRad="114300">
              <a:prstClr val="black"/>
            </a:inn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The goal is to get all oars moving in the same direction; otherwise you 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aren’t 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going anywhere.</a:t>
            </a:r>
          </a:p>
        </p:txBody>
      </p:sp>
      <p:sp>
        <p:nvSpPr>
          <p:cNvPr id="13" name="Rectangle 12"/>
          <p:cNvSpPr/>
          <p:nvPr/>
        </p:nvSpPr>
        <p:spPr bwMode="auto">
          <a:xfrm>
            <a:off x="6019801" y="2133600"/>
            <a:ext cx="3017519" cy="118872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headEnd type="none" w="med" len="med"/>
            <a:tailEnd type="none" w="med" len="med"/>
          </a:ln>
          <a:effectLst>
            <a:innerShdw blurRad="114300">
              <a:prstClr val="black"/>
            </a:inn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If everyone saw the same thing in their crystal ball, there wouldn’t be an execution problem</a:t>
            </a:r>
            <a:r>
              <a:rPr kumimoji="0" lang="en-US" sz="16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.</a:t>
            </a:r>
          </a:p>
        </p:txBody>
      </p:sp>
      <p:sp>
        <p:nvSpPr>
          <p:cNvPr id="14" name="Rectangle 13"/>
          <p:cNvSpPr/>
          <p:nvPr/>
        </p:nvSpPr>
        <p:spPr bwMode="auto">
          <a:xfrm>
            <a:off x="6019801" y="3581400"/>
            <a:ext cx="3017520" cy="109728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headEnd type="none" w="med" len="med"/>
            <a:tailEnd type="none" w="med" len="med"/>
          </a:ln>
          <a:effectLst>
            <a:innerShdw blurRad="114300">
              <a:prstClr val="black"/>
            </a:innerShdw>
          </a:effectLst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lvl="0" algn="ctr"/>
            <a:r>
              <a:rPr lang="en-US" sz="1600" i="0" dirty="0" smtClean="0">
                <a:solidFill>
                  <a:schemeClr val="tx1"/>
                </a:solidFill>
                <a:latin typeface="Calibri" pitchFamily="34" charset="0"/>
              </a:rPr>
              <a:t>Assumed barrier</a:t>
            </a:r>
          </a:p>
          <a:p>
            <a:pPr lvl="0" algn="ctr"/>
            <a:r>
              <a:rPr lang="en-US" sz="1600" b="0" i="0" dirty="0" smtClean="0">
                <a:solidFill>
                  <a:schemeClr val="tx1"/>
                </a:solidFill>
                <a:latin typeface="Calibri" pitchFamily="34" charset="0"/>
              </a:rPr>
              <a:t>It is tough to get everyone to hear the same message about the need to implement a strategy</a:t>
            </a:r>
          </a:p>
        </p:txBody>
      </p:sp>
      <p:sp>
        <p:nvSpPr>
          <p:cNvPr id="15" name="Rectangle 14"/>
          <p:cNvSpPr/>
          <p:nvPr/>
        </p:nvSpPr>
        <p:spPr bwMode="auto">
          <a:xfrm>
            <a:off x="60960" y="4876800"/>
            <a:ext cx="3017520" cy="13716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headEnd type="none" w="med" len="med"/>
            <a:tailEnd type="none" w="med" len="med"/>
          </a:ln>
          <a:effectLst>
            <a:innerShdw blurRad="114300">
              <a:prstClr val="black"/>
            </a:inn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Actual Barrier</a:t>
            </a:r>
          </a:p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b="0" i="0" dirty="0" smtClean="0">
                <a:solidFill>
                  <a:schemeClr val="tx1"/>
                </a:solidFill>
                <a:latin typeface="Calibri" pitchFamily="34" charset="0"/>
              </a:rPr>
              <a:t>Failure to explicitly link critical few long-term goals to annual personal objectives horizontally and vertically</a:t>
            </a: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</p:txBody>
      </p:sp>
      <p:sp>
        <p:nvSpPr>
          <p:cNvPr id="18" name="Rectangle 17"/>
          <p:cNvSpPr/>
          <p:nvPr/>
        </p:nvSpPr>
        <p:spPr bwMode="auto">
          <a:xfrm>
            <a:off x="6019801" y="5029200"/>
            <a:ext cx="3032759" cy="109728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headEnd type="none" w="med" len="med"/>
            <a:tailEnd type="none" w="med" len="med"/>
          </a:ln>
          <a:effectLst>
            <a:innerShdw blurRad="114300">
              <a:prstClr val="black"/>
            </a:inn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1600" i="0" dirty="0" smtClean="0">
                <a:solidFill>
                  <a:schemeClr val="tx1"/>
                </a:solidFill>
                <a:latin typeface="Calibri" pitchFamily="34" charset="0"/>
              </a:rPr>
              <a:t>Actual Barrier</a:t>
            </a:r>
          </a:p>
          <a:p>
            <a:pPr algn="just"/>
            <a:r>
              <a:rPr lang="en-US" sz="1600" b="0" i="0" dirty="0" smtClean="0">
                <a:solidFill>
                  <a:schemeClr val="tx1"/>
                </a:solidFill>
                <a:latin typeface="Calibri" pitchFamily="34" charset="0"/>
              </a:rPr>
              <a:t>Inability to identify and engage employees most critical to executing a strategy successfully</a:t>
            </a:r>
          </a:p>
        </p:txBody>
      </p:sp>
      <p:sp>
        <p:nvSpPr>
          <p:cNvPr id="22" name="Rectangle 21"/>
          <p:cNvSpPr/>
          <p:nvPr/>
        </p:nvSpPr>
        <p:spPr bwMode="auto">
          <a:xfrm>
            <a:off x="45720" y="3581400"/>
            <a:ext cx="3032759" cy="109728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headEnd type="none" w="med" len="med"/>
            <a:tailEnd type="none" w="med" len="med"/>
          </a:ln>
          <a:effectLst>
            <a:innerShdw blurRad="114300">
              <a:prstClr val="black"/>
            </a:inn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1600" i="0" dirty="0" smtClean="0">
                <a:solidFill>
                  <a:schemeClr val="tx1"/>
                </a:solidFill>
                <a:latin typeface="Calibri" pitchFamily="34" charset="0"/>
              </a:rPr>
              <a:t>Assumed barrier</a:t>
            </a:r>
          </a:p>
          <a:p>
            <a:pPr algn="ctr"/>
            <a:r>
              <a:rPr lang="en-US" sz="1600" b="0" i="0" dirty="0" smtClean="0">
                <a:solidFill>
                  <a:schemeClr val="tx1"/>
                </a:solidFill>
                <a:latin typeface="Calibri" pitchFamily="34" charset="0"/>
              </a:rPr>
              <a:t>Everybody has a scorecard, but they don’t monitor it often enough in enough detail</a:t>
            </a: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12" grpId="0" animBg="1"/>
      <p:bldP spid="13" grpId="0" animBg="1"/>
      <p:bldP spid="14" grpId="0" animBg="1"/>
      <p:bldP spid="15" grpId="0" animBg="1"/>
      <p:bldP spid="18" grpId="0" animBg="1"/>
      <p:bldP spid="2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1" name="Straight Connector 20"/>
          <p:cNvCxnSpPr/>
          <p:nvPr/>
        </p:nvCxnSpPr>
        <p:spPr bwMode="auto">
          <a:xfrm rot="5400000">
            <a:off x="6370322" y="1965379"/>
            <a:ext cx="822960" cy="3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9" name="Straight Connector 18"/>
          <p:cNvCxnSpPr/>
          <p:nvPr/>
        </p:nvCxnSpPr>
        <p:spPr bwMode="auto">
          <a:xfrm rot="5400000">
            <a:off x="1798321" y="1958629"/>
            <a:ext cx="822960" cy="3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6" name="Rectangle 5"/>
          <p:cNvSpPr/>
          <p:nvPr/>
        </p:nvSpPr>
        <p:spPr bwMode="auto">
          <a:xfrm>
            <a:off x="2438400" y="1066800"/>
            <a:ext cx="4191000" cy="3810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Corporate Objective:</a:t>
            </a:r>
            <a:r>
              <a:rPr kumimoji="0" lang="en-US" sz="140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 </a:t>
            </a:r>
            <a:r>
              <a:rPr kumimoji="0" lang="en-US" sz="14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Improve Profitability</a:t>
            </a:r>
          </a:p>
        </p:txBody>
      </p:sp>
      <p:sp>
        <p:nvSpPr>
          <p:cNvPr id="7" name="Rectangle 6"/>
          <p:cNvSpPr/>
          <p:nvPr/>
        </p:nvSpPr>
        <p:spPr bwMode="auto">
          <a:xfrm>
            <a:off x="1277075" y="1752600"/>
            <a:ext cx="1981200" cy="3810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1400" i="0" dirty="0" smtClean="0">
                <a:solidFill>
                  <a:schemeClr val="bg1"/>
                </a:solidFill>
                <a:latin typeface="Arial" charset="0"/>
              </a:rPr>
              <a:t>Operations</a:t>
            </a:r>
          </a:p>
        </p:txBody>
      </p:sp>
      <p:sp>
        <p:nvSpPr>
          <p:cNvPr id="8" name="Rectangle 7"/>
          <p:cNvSpPr/>
          <p:nvPr/>
        </p:nvSpPr>
        <p:spPr bwMode="auto">
          <a:xfrm>
            <a:off x="5791200" y="1752600"/>
            <a:ext cx="1981200" cy="3810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rPr>
              <a:t>R &amp; D</a:t>
            </a:r>
          </a:p>
        </p:txBody>
      </p:sp>
      <p:sp>
        <p:nvSpPr>
          <p:cNvPr id="9" name="Rectangle 8"/>
          <p:cNvSpPr/>
          <p:nvPr/>
        </p:nvSpPr>
        <p:spPr bwMode="auto">
          <a:xfrm>
            <a:off x="381000" y="2362200"/>
            <a:ext cx="3291840" cy="4572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1400" i="0" dirty="0" smtClean="0">
                <a:solidFill>
                  <a:schemeClr val="bg1"/>
                </a:solidFill>
                <a:latin typeface="Arial" charset="0"/>
              </a:rPr>
              <a:t>ED</a:t>
            </a:r>
            <a:r>
              <a:rPr lang="en-US" sz="1400" i="0" dirty="0" smtClean="0">
                <a:solidFill>
                  <a:schemeClr val="bg1"/>
                </a:solidFill>
                <a:latin typeface="Arial" charset="0"/>
              </a:rPr>
              <a:t>: “Be </a:t>
            </a:r>
            <a:r>
              <a:rPr lang="en-US" sz="1400" i="0" dirty="0" smtClean="0">
                <a:solidFill>
                  <a:schemeClr val="bg1"/>
                </a:solidFill>
                <a:latin typeface="Arial" charset="0"/>
              </a:rPr>
              <a:t>the lowest cost </a:t>
            </a:r>
            <a:r>
              <a:rPr lang="en-US" sz="1400" i="0" dirty="0" smtClean="0">
                <a:solidFill>
                  <a:schemeClr val="bg1"/>
                </a:solidFill>
                <a:latin typeface="Arial" charset="0"/>
              </a:rPr>
              <a:t>producer”</a:t>
            </a:r>
            <a:endParaRPr lang="en-US" sz="1400" i="0" dirty="0" smtClean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10" name="Rectangle 9"/>
          <p:cNvSpPr/>
          <p:nvPr/>
        </p:nvSpPr>
        <p:spPr bwMode="auto">
          <a:xfrm>
            <a:off x="5410200" y="2355450"/>
            <a:ext cx="2743200" cy="4572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400" i="0" dirty="0" smtClean="0">
                <a:solidFill>
                  <a:schemeClr val="bg1"/>
                </a:solidFill>
                <a:latin typeface="Arial" charset="0"/>
              </a:rPr>
              <a:t>ED</a:t>
            </a:r>
            <a:r>
              <a:rPr kumimoji="0" lang="en-US" sz="140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rPr>
              <a:t>:</a:t>
            </a:r>
            <a:r>
              <a:rPr kumimoji="0" lang="en-US" sz="1400" i="0" u="none" strike="noStrike" cap="none" normalizeH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rPr>
              <a:t> </a:t>
            </a:r>
            <a:r>
              <a:rPr kumimoji="0" lang="en-US" sz="1400" i="0" u="none" strike="noStrike" cap="none" normalizeH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rPr>
              <a:t>“Be the first to market with leading </a:t>
            </a:r>
            <a:r>
              <a:rPr kumimoji="0" lang="en-US" sz="1400" i="0" u="none" strike="noStrike" cap="none" normalizeH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rPr>
              <a:t>technology”</a:t>
            </a:r>
            <a:endParaRPr kumimoji="0" lang="en-US" sz="140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grpSp>
        <p:nvGrpSpPr>
          <p:cNvPr id="37" name="Group 36"/>
          <p:cNvGrpSpPr/>
          <p:nvPr/>
        </p:nvGrpSpPr>
        <p:grpSpPr>
          <a:xfrm>
            <a:off x="365760" y="2971800"/>
            <a:ext cx="3307080" cy="2895600"/>
            <a:chOff x="365760" y="2971800"/>
            <a:chExt cx="3307080" cy="2895600"/>
          </a:xfrm>
        </p:grpSpPr>
        <p:sp>
          <p:nvSpPr>
            <p:cNvPr id="11" name="Rectangle 10"/>
            <p:cNvSpPr/>
            <p:nvPr/>
          </p:nvSpPr>
          <p:spPr bwMode="auto">
            <a:xfrm>
              <a:off x="381000" y="2971800"/>
              <a:ext cx="3291840" cy="4572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en-US" sz="1400" i="0" dirty="0" smtClean="0">
                  <a:solidFill>
                    <a:schemeClr val="tx1"/>
                  </a:solidFill>
                  <a:latin typeface="Arial" charset="0"/>
                </a:rPr>
                <a:t>SD: </a:t>
              </a:r>
              <a:r>
                <a:rPr lang="en-US" sz="1400" i="0" dirty="0" smtClean="0">
                  <a:solidFill>
                    <a:schemeClr val="tx1"/>
                  </a:solidFill>
                  <a:latin typeface="Arial" charset="0"/>
                </a:rPr>
                <a:t>“Lower total production cost”</a:t>
              </a:r>
            </a:p>
          </p:txBody>
        </p:sp>
        <p:sp>
          <p:nvSpPr>
            <p:cNvPr id="12" name="Rectangle 11"/>
            <p:cNvSpPr/>
            <p:nvPr/>
          </p:nvSpPr>
          <p:spPr bwMode="auto">
            <a:xfrm>
              <a:off x="380999" y="3581400"/>
              <a:ext cx="3291840" cy="4572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en-US" sz="1400" i="0" dirty="0" smtClean="0">
                  <a:solidFill>
                    <a:schemeClr val="tx1"/>
                  </a:solidFill>
                  <a:latin typeface="Arial" charset="0"/>
                </a:rPr>
                <a:t>GM</a:t>
              </a:r>
              <a:r>
                <a:rPr lang="en-US" sz="1400" i="0" dirty="0" smtClean="0">
                  <a:solidFill>
                    <a:schemeClr val="tx1"/>
                  </a:solidFill>
                  <a:latin typeface="Arial" charset="0"/>
                </a:rPr>
                <a:t>: </a:t>
              </a:r>
              <a:r>
                <a:rPr lang="en-US" sz="1400" i="0" dirty="0" smtClean="0">
                  <a:solidFill>
                    <a:schemeClr val="tx1"/>
                  </a:solidFill>
                  <a:latin typeface="Arial" charset="0"/>
                </a:rPr>
                <a:t>“Lower inventory costs”</a:t>
              </a:r>
            </a:p>
          </p:txBody>
        </p:sp>
        <p:sp>
          <p:nvSpPr>
            <p:cNvPr id="13" name="Rectangle 12"/>
            <p:cNvSpPr/>
            <p:nvPr/>
          </p:nvSpPr>
          <p:spPr bwMode="auto">
            <a:xfrm>
              <a:off x="365760" y="4191000"/>
              <a:ext cx="3291840" cy="4572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en-US" sz="1400" i="0" dirty="0" smtClean="0">
                  <a:solidFill>
                    <a:schemeClr val="tx1"/>
                  </a:solidFill>
                  <a:latin typeface="Arial" charset="0"/>
                </a:rPr>
                <a:t>DM</a:t>
              </a:r>
              <a:r>
                <a:rPr lang="en-US" sz="1400" i="0" dirty="0" smtClean="0">
                  <a:solidFill>
                    <a:schemeClr val="tx1"/>
                  </a:solidFill>
                  <a:latin typeface="Arial" charset="0"/>
                </a:rPr>
                <a:t>: </a:t>
              </a:r>
              <a:r>
                <a:rPr lang="en-US" sz="1400" i="0" dirty="0" smtClean="0">
                  <a:solidFill>
                    <a:schemeClr val="tx1"/>
                  </a:solidFill>
                  <a:latin typeface="Arial" charset="0"/>
                </a:rPr>
                <a:t>“Improve inventory turns”</a:t>
              </a:r>
            </a:p>
          </p:txBody>
        </p:sp>
        <p:sp>
          <p:nvSpPr>
            <p:cNvPr id="14" name="Rectangle 13"/>
            <p:cNvSpPr/>
            <p:nvPr/>
          </p:nvSpPr>
          <p:spPr bwMode="auto">
            <a:xfrm>
              <a:off x="365760" y="4800600"/>
              <a:ext cx="3291840" cy="4572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en-US" sz="1400" i="0" dirty="0" smtClean="0">
                  <a:solidFill>
                    <a:schemeClr val="tx1"/>
                  </a:solidFill>
                  <a:latin typeface="Arial" charset="0"/>
                </a:rPr>
                <a:t>Manager: “Ship more”</a:t>
              </a:r>
            </a:p>
          </p:txBody>
        </p:sp>
        <p:sp>
          <p:nvSpPr>
            <p:cNvPr id="15" name="Rectangle 14"/>
            <p:cNvSpPr/>
            <p:nvPr/>
          </p:nvSpPr>
          <p:spPr bwMode="auto">
            <a:xfrm>
              <a:off x="365760" y="5410200"/>
              <a:ext cx="3291840" cy="4572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en-US" sz="1400" i="0" dirty="0" smtClean="0">
                  <a:solidFill>
                    <a:schemeClr val="tx1"/>
                  </a:solidFill>
                  <a:latin typeface="Arial" charset="0"/>
                </a:rPr>
                <a:t>Employee: “Go faster – but what about mistakes and damages?”</a:t>
              </a:r>
            </a:p>
          </p:txBody>
        </p:sp>
      </p:grpSp>
      <p:cxnSp>
        <p:nvCxnSpPr>
          <p:cNvPr id="22" name="Straight Connector 21"/>
          <p:cNvCxnSpPr/>
          <p:nvPr/>
        </p:nvCxnSpPr>
        <p:spPr bwMode="auto">
          <a:xfrm rot="5400000">
            <a:off x="4373881" y="1493519"/>
            <a:ext cx="91440" cy="3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3" name="Straight Connector 22"/>
          <p:cNvCxnSpPr/>
          <p:nvPr/>
        </p:nvCxnSpPr>
        <p:spPr bwMode="auto">
          <a:xfrm rot="10800000">
            <a:off x="2209800" y="1539240"/>
            <a:ext cx="4572000" cy="3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grpSp>
        <p:nvGrpSpPr>
          <p:cNvPr id="2" name="Group 28"/>
          <p:cNvGrpSpPr/>
          <p:nvPr/>
        </p:nvGrpSpPr>
        <p:grpSpPr>
          <a:xfrm>
            <a:off x="3703320" y="3728343"/>
            <a:ext cx="2671825" cy="2824857"/>
            <a:chOff x="5405375" y="4131777"/>
            <a:chExt cx="2671825" cy="2796250"/>
          </a:xfrm>
        </p:grpSpPr>
        <p:sp>
          <p:nvSpPr>
            <p:cNvPr id="25" name="Rectangle 24"/>
            <p:cNvSpPr/>
            <p:nvPr/>
          </p:nvSpPr>
          <p:spPr bwMode="auto">
            <a:xfrm>
              <a:off x="5638800" y="4647429"/>
              <a:ext cx="2438400" cy="2280598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6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rPr>
                <a:t>Vertical Message Degradation</a:t>
              </a:r>
            </a:p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  <a:p>
              <a:pPr marL="0" marR="0" indent="0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600" b="0" i="0" dirty="0" smtClean="0">
                  <a:solidFill>
                    <a:schemeClr val="tx1"/>
                  </a:solidFill>
                  <a:latin typeface="Arial" charset="0"/>
                </a:rPr>
                <a:t>Inability to link corporate objectives to individual employee goals, causes confusion or even inappropriate action</a:t>
              </a:r>
              <a:endPara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pic>
          <p:nvPicPr>
            <p:cNvPr id="15362" name="Picture 2" descr="http://0780021ait.files.wordpress.com/2008/05/danger-symbol.png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EFEFE">
                    <a:alpha val="99608"/>
                  </a:srgbClr>
                </a:clrFrom>
                <a:clrTo>
                  <a:srgbClr val="FEFEFE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5405375" y="4131777"/>
              <a:ext cx="533400" cy="533400"/>
            </a:xfrm>
            <a:prstGeom prst="rect">
              <a:avLst/>
            </a:prstGeom>
            <a:noFill/>
          </p:spPr>
        </p:pic>
      </p:grpSp>
      <p:grpSp>
        <p:nvGrpSpPr>
          <p:cNvPr id="35" name="Group 34"/>
          <p:cNvGrpSpPr/>
          <p:nvPr/>
        </p:nvGrpSpPr>
        <p:grpSpPr>
          <a:xfrm>
            <a:off x="4457700" y="2575560"/>
            <a:ext cx="4625856" cy="1615440"/>
            <a:chOff x="4457700" y="2575560"/>
            <a:chExt cx="4625856" cy="1615440"/>
          </a:xfrm>
        </p:grpSpPr>
        <p:grpSp>
          <p:nvGrpSpPr>
            <p:cNvPr id="3" name="Group 27"/>
            <p:cNvGrpSpPr/>
            <p:nvPr/>
          </p:nvGrpSpPr>
          <p:grpSpPr>
            <a:xfrm>
              <a:off x="5257800" y="2895600"/>
              <a:ext cx="3825756" cy="1295400"/>
              <a:chOff x="3581400" y="3962400"/>
              <a:chExt cx="3825756" cy="1295400"/>
            </a:xfrm>
          </p:grpSpPr>
          <p:sp>
            <p:nvSpPr>
              <p:cNvPr id="26" name="Rectangle 25"/>
              <p:cNvSpPr/>
              <p:nvPr/>
            </p:nvSpPr>
            <p:spPr bwMode="auto">
              <a:xfrm>
                <a:off x="4069596" y="4191000"/>
                <a:ext cx="3337560" cy="1066800"/>
              </a:xfrm>
              <a:prstGeom prst="rect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600" b="1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rPr>
                  <a:t>Horizontal Message Degradation</a:t>
                </a:r>
              </a:p>
              <a:p>
                <a:pPr marL="0" marR="0" indent="0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1600" b="0" i="0" dirty="0" smtClean="0">
                    <a:solidFill>
                      <a:schemeClr val="tx1"/>
                    </a:solidFill>
                    <a:latin typeface="Arial" charset="0"/>
                  </a:rPr>
                  <a:t>Objectives are interpreted differently at senior levels, creating conflicting goals and activities</a:t>
                </a:r>
                <a:endParaRPr kumimoji="0" lang="en-US" sz="16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pic>
            <p:nvPicPr>
              <p:cNvPr id="27" name="Picture 2" descr="http://0780021ait.files.wordpress.com/2008/05/danger-symbol.png"/>
              <p:cNvPicPr>
                <a:picLocks noChangeAspect="1" noChangeArrowheads="1"/>
              </p:cNvPicPr>
              <p:nvPr/>
            </p:nvPicPr>
            <p:blipFill>
              <a:blip r:embed="rId3" cstate="print">
                <a:clrChange>
                  <a:clrFrom>
                    <a:srgbClr val="FEFEFE">
                      <a:alpha val="99608"/>
                    </a:srgbClr>
                  </a:clrFrom>
                  <a:clrTo>
                    <a:srgbClr val="FEFEFE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3581400" y="3962400"/>
                <a:ext cx="533400" cy="533400"/>
              </a:xfrm>
              <a:prstGeom prst="rect">
                <a:avLst/>
              </a:prstGeom>
              <a:noFill/>
            </p:spPr>
          </p:pic>
        </p:grpSp>
        <p:cxnSp>
          <p:nvCxnSpPr>
            <p:cNvPr id="38" name="Shape 37"/>
            <p:cNvCxnSpPr/>
            <p:nvPr/>
          </p:nvCxnSpPr>
          <p:spPr bwMode="auto">
            <a:xfrm rot="16200000" flipH="1">
              <a:off x="4553208" y="2480052"/>
              <a:ext cx="1097280" cy="1288296"/>
            </a:xfrm>
            <a:prstGeom prst="bentConnector2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1371600" y="76200"/>
            <a:ext cx="7391400" cy="1143000"/>
          </a:xfrm>
        </p:spPr>
        <p:txBody>
          <a:bodyPr/>
          <a:lstStyle/>
          <a:p>
            <a:r>
              <a:rPr lang="en-US" dirty="0" smtClean="0"/>
              <a:t>The Misalignment</a:t>
            </a:r>
            <a:endParaRPr lang="en-US" dirty="0"/>
          </a:p>
        </p:txBody>
      </p:sp>
      <p:cxnSp>
        <p:nvCxnSpPr>
          <p:cNvPr id="40" name="Straight Connector 39"/>
          <p:cNvCxnSpPr/>
          <p:nvPr/>
        </p:nvCxnSpPr>
        <p:spPr bwMode="auto">
          <a:xfrm>
            <a:off x="3688080" y="2590800"/>
            <a:ext cx="1661160" cy="1588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Unknown Document Type" ma:contentTypeID="0x010104" ma:contentTypeVersion="0" ma:contentTypeDescription="" ma:contentTypeScope="" ma:versionID="279c20c3caf3300dae6b438536eb8c56">
  <xsd:schema xmlns:xsd="http://www.w3.org/2001/XMLSchema" xmlns:p="http://schemas.microsoft.com/office/2006/metadata/properties" targetNamespace="http://schemas.microsoft.com/office/2006/metadata/properties" ma:root="true" ma:fieldsID="0d2e1ca116041f9e11471c52c4c9d602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office/internal/2005/internalDocumentation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 ma:readOnly="true"/>
        <xsd:element ref="dc:title" maxOccurs="1" ma:index="3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lastPrinted" minOccurs="0" maxOccurs="1" type="xsd:dateTime"/>
        <xsd:element name="contentStatus" minOccurs="0" maxOccurs="1" type="xsd:string"/>
      </xsd:all>
    </xsd:complexType>
  </xsd:schema>
</ct:contentTypeSchema>
</file>

<file path=customXml/itemProps1.xml><?xml version="1.0" encoding="utf-8"?>
<ds:datastoreItem xmlns:ds="http://schemas.openxmlformats.org/officeDocument/2006/customXml" ds:itemID="{4840F071-A2F2-4CD7-8970-FA643C3D38E8}">
  <ds:schemaRefs>
    <ds:schemaRef ds:uri="http://schemas.microsoft.com/office/2006/metadata/properties"/>
  </ds:schemaRefs>
</ds:datastoreItem>
</file>

<file path=customXml/itemProps2.xml><?xml version="1.0" encoding="utf-8"?>
<ds:datastoreItem xmlns:ds="http://schemas.openxmlformats.org/officeDocument/2006/customXml" ds:itemID="{9BBAADD4-C5BE-4C69-AAD5-7DC336221B33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06E79F94-8EA2-4656-94DA-8884A70B117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office/internal/2005/internalDocumentation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766</TotalTime>
  <Words>672</Words>
  <Application>Microsoft Office PowerPoint</Application>
  <PresentationFormat>On-screen Show (4:3)</PresentationFormat>
  <Paragraphs>128</Paragraphs>
  <Slides>19</Slides>
  <Notes>3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1" baseType="lpstr">
      <vt:lpstr>Default Design</vt:lpstr>
      <vt:lpstr>Image</vt:lpstr>
      <vt:lpstr>PowerPoint Presentation</vt:lpstr>
      <vt:lpstr>Annual Performance Review</vt:lpstr>
      <vt:lpstr>Quota</vt:lpstr>
      <vt:lpstr>Periodic Reviews</vt:lpstr>
      <vt:lpstr>Strategic Alignment</vt:lpstr>
      <vt:lpstr>Goal Setting</vt:lpstr>
      <vt:lpstr>A Call to Arms</vt:lpstr>
      <vt:lpstr>Barriers to Performance</vt:lpstr>
      <vt:lpstr>The Misalignment</vt:lpstr>
      <vt:lpstr>AL - PMS until 2008 </vt:lpstr>
      <vt:lpstr>Management by Objectives</vt:lpstr>
      <vt:lpstr>PMS - Vision</vt:lpstr>
      <vt:lpstr>First Steps – Online PMS</vt:lpstr>
      <vt:lpstr>Cultural Change</vt:lpstr>
      <vt:lpstr>GENMOD: Horizontal Strategic Alignment</vt:lpstr>
      <vt:lpstr>Vertical Alignment through Catch-Ball </vt:lpstr>
      <vt:lpstr>9 Cells Matrix</vt:lpstr>
      <vt:lpstr>Transformation</vt:lpstr>
      <vt:lpstr>PowerPoint Presentation</vt:lpstr>
    </vt:vector>
  </TitlesOfParts>
  <Company>VGC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navin</dc:creator>
  <cp:lastModifiedBy>Kalpana</cp:lastModifiedBy>
  <cp:revision>93</cp:revision>
  <dcterms:created xsi:type="dcterms:W3CDTF">2006-12-19T07:25:51Z</dcterms:created>
  <dcterms:modified xsi:type="dcterms:W3CDTF">2011-10-15T03:46:45Z</dcterms:modified>
</cp:coreProperties>
</file>