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32" r:id="rId1"/>
  </p:sldMasterIdLst>
  <p:notesMasterIdLst>
    <p:notesMasterId r:id="rId9"/>
  </p:notesMasterIdLst>
  <p:sldIdLst>
    <p:sldId id="256" r:id="rId2"/>
    <p:sldId id="260" r:id="rId3"/>
    <p:sldId id="261" r:id="rId4"/>
    <p:sldId id="263" r:id="rId5"/>
    <p:sldId id="262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75528" autoAdjust="0"/>
  </p:normalViewPr>
  <p:slideViewPr>
    <p:cSldViewPr>
      <p:cViewPr varScale="1">
        <p:scale>
          <a:sx n="55" d="100"/>
          <a:sy n="55" d="100"/>
        </p:scale>
        <p:origin x="-18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80028-72B9-40C0-8751-79048E01BDBD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64F3BE-384F-4B3F-BED5-8157A7CC8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4F3BE-384F-4B3F-BED5-8157A7CC854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AF2250-6688-4DA9-AEC2-318E39669E74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760B4B-AC06-4171-A88E-B30B9D74C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F2250-6688-4DA9-AEC2-318E39669E74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60B4B-AC06-4171-A88E-B30B9D74C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F2250-6688-4DA9-AEC2-318E39669E74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60B4B-AC06-4171-A88E-B30B9D74C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F2250-6688-4DA9-AEC2-318E39669E74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60B4B-AC06-4171-A88E-B30B9D74C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F2250-6688-4DA9-AEC2-318E39669E74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60B4B-AC06-4171-A88E-B30B9D74C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F2250-6688-4DA9-AEC2-318E39669E74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60B4B-AC06-4171-A88E-B30B9D74C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F2250-6688-4DA9-AEC2-318E39669E74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60B4B-AC06-4171-A88E-B30B9D74C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F2250-6688-4DA9-AEC2-318E39669E74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60B4B-AC06-4171-A88E-B30B9D74C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F2250-6688-4DA9-AEC2-318E39669E74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60B4B-AC06-4171-A88E-B30B9D74C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BAF2250-6688-4DA9-AEC2-318E39669E74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60B4B-AC06-4171-A88E-B30B9D74C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AF2250-6688-4DA9-AEC2-318E39669E74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760B4B-AC06-4171-A88E-B30B9D74C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BAF2250-6688-4DA9-AEC2-318E39669E74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2760B4B-AC06-4171-A88E-B30B9D74C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3" r:id="rId1"/>
    <p:sldLayoutId id="2147484634" r:id="rId2"/>
    <p:sldLayoutId id="2147484635" r:id="rId3"/>
    <p:sldLayoutId id="2147484636" r:id="rId4"/>
    <p:sldLayoutId id="2147484637" r:id="rId5"/>
    <p:sldLayoutId id="2147484638" r:id="rId6"/>
    <p:sldLayoutId id="2147484639" r:id="rId7"/>
    <p:sldLayoutId id="2147484640" r:id="rId8"/>
    <p:sldLayoutId id="2147484641" r:id="rId9"/>
    <p:sldLayoutId id="2147484642" r:id="rId10"/>
    <p:sldLayoutId id="21474846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Attrition Management</a:t>
            </a:r>
            <a:br>
              <a:rPr lang="en-US" dirty="0" smtClean="0"/>
            </a:br>
            <a:r>
              <a:rPr lang="en-US" sz="3600" dirty="0" smtClean="0"/>
              <a:t>High Engagement and Low Attrition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Strategic HR Summit 2011- Chennai</a:t>
            </a:r>
          </a:p>
          <a:p>
            <a:r>
              <a:rPr lang="en-US" dirty="0" smtClean="0"/>
              <a:t>15</a:t>
            </a:r>
            <a:r>
              <a:rPr lang="en-US" baseline="30000" dirty="0" smtClean="0"/>
              <a:t>th</a:t>
            </a:r>
            <a:r>
              <a:rPr lang="en-US" dirty="0" smtClean="0"/>
              <a:t> October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3140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Futura Bk" pitchFamily="34" charset="0"/>
                <a:ea typeface="FangSong" pitchFamily="49" charset="-122"/>
              </a:rPr>
              <a:t>Attrition …</a:t>
            </a:r>
            <a:br>
              <a:rPr lang="en-US" sz="3600" dirty="0" smtClean="0">
                <a:latin typeface="Futura Bk" pitchFamily="34" charset="0"/>
                <a:ea typeface="FangSong" pitchFamily="49" charset="-122"/>
              </a:rPr>
            </a:br>
            <a:r>
              <a:rPr lang="en-US" sz="1800" i="1" dirty="0" smtClean="0">
                <a:latin typeface="Futura Bk" pitchFamily="34" charset="0"/>
                <a:ea typeface="FangSong" pitchFamily="49" charset="-122"/>
              </a:rPr>
              <a:t>my 6 cents</a:t>
            </a:r>
            <a:endParaRPr lang="en-US" sz="3600" i="1" dirty="0">
              <a:latin typeface="Futura Bk" pitchFamily="34" charset="0"/>
              <a:ea typeface="FangSong" pitchFamily="49" charset="-122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86200" y="2895600"/>
            <a:ext cx="5105400" cy="14548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Futura Bk" pitchFamily="34" charset="0"/>
              </a:rPr>
              <a:t>Name	: Chandrasekhar C</a:t>
            </a:r>
          </a:p>
          <a:p>
            <a:r>
              <a:rPr lang="en-US" dirty="0" smtClean="0">
                <a:latin typeface="Futura Bk" pitchFamily="34" charset="0"/>
              </a:rPr>
              <a:t>Title	: Country HR Manager – BAS &amp; 	  GIT- India</a:t>
            </a:r>
          </a:p>
          <a:p>
            <a:r>
              <a:rPr lang="en-US" dirty="0" smtClean="0">
                <a:latin typeface="Futura Bk" pitchFamily="34" charset="0"/>
              </a:rPr>
              <a:t>Company : Hewlett-Packard</a:t>
            </a:r>
            <a:endParaRPr lang="en-US" dirty="0">
              <a:latin typeface="Futura B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2305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4432288"/>
            <a:ext cx="3127172" cy="153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TextBox 39"/>
          <p:cNvSpPr txBox="1"/>
          <p:nvPr/>
        </p:nvSpPr>
        <p:spPr>
          <a:xfrm>
            <a:off x="4343400" y="6195153"/>
            <a:ext cx="4800600" cy="36933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bg1"/>
                </a:solidFill>
                <a:latin typeface="Futura Bk" pitchFamily="34" charset="0"/>
              </a:rPr>
              <a:t>Moral </a:t>
            </a:r>
            <a:r>
              <a:rPr lang="en-US" dirty="0" smtClean="0">
                <a:solidFill>
                  <a:schemeClr val="bg1"/>
                </a:solidFill>
                <a:latin typeface="Futura Bk" pitchFamily="34" charset="0"/>
              </a:rPr>
              <a:t>: Watch out </a:t>
            </a:r>
            <a:r>
              <a:rPr lang="en-US" dirty="0" smtClean="0">
                <a:solidFill>
                  <a:srgbClr val="FFFF00"/>
                </a:solidFill>
                <a:latin typeface="Futura Bk" pitchFamily="34" charset="0"/>
              </a:rPr>
              <a:t>ONLY WIN </a:t>
            </a:r>
            <a:r>
              <a:rPr lang="en-US" dirty="0" smtClean="0">
                <a:solidFill>
                  <a:schemeClr val="bg1"/>
                </a:solidFill>
                <a:latin typeface="Futura Bk" pitchFamily="34" charset="0"/>
              </a:rPr>
              <a:t>retention</a:t>
            </a:r>
            <a:endParaRPr lang="en-US" dirty="0">
              <a:solidFill>
                <a:schemeClr val="bg1"/>
              </a:solidFill>
              <a:latin typeface="Futura Bk" pitchFamily="34" charset="0"/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524000"/>
            <a:ext cx="2505075" cy="2013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http://www.clipartpal.com/_thumbs/Lost_weight_tn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1676400"/>
            <a:ext cx="1025434" cy="22860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Futura Bk" pitchFamily="34" charset="0"/>
              </a:rPr>
              <a:t>Attrition – the other side…</a:t>
            </a:r>
            <a:endParaRPr lang="en-US" sz="3600" dirty="0">
              <a:latin typeface="Futura Bk" pitchFamily="34" charset="0"/>
            </a:endParaRPr>
          </a:p>
        </p:txBody>
      </p:sp>
      <p:pic>
        <p:nvPicPr>
          <p:cNvPr id="2050" name="Picture 2" descr="http://www.sandeepbali.com/wp-content/uploads/2009/07/mumbai-train.jpg"/>
          <p:cNvPicPr>
            <a:picLocks noChangeAspect="1" noChangeArrowheads="1"/>
          </p:cNvPicPr>
          <p:nvPr/>
        </p:nvPicPr>
        <p:blipFill>
          <a:blip r:embed="rId5" cstate="print">
            <a:grayscl/>
          </a:blip>
          <a:srcRect/>
          <a:stretch>
            <a:fillRect/>
          </a:stretch>
        </p:blipFill>
        <p:spPr bwMode="auto">
          <a:xfrm>
            <a:off x="609600" y="1752600"/>
            <a:ext cx="2209800" cy="1591057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304800" y="3429000"/>
            <a:ext cx="279736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13979" y="347306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Futura Bk" pitchFamily="34" charset="0"/>
              </a:rPr>
              <a:t>People getting off a train</a:t>
            </a:r>
            <a:endParaRPr lang="en-US" dirty="0">
              <a:latin typeface="Futura B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68268" y="4006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Futura Bk" pitchFamily="34" charset="0"/>
              </a:rPr>
              <a:t>Weight Loss Program</a:t>
            </a:r>
            <a:endParaRPr lang="en-US" dirty="0">
              <a:latin typeface="Futura Bk" pitchFamily="34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3962400"/>
            <a:ext cx="2090949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457200" y="5650468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Futura Bk" pitchFamily="34" charset="0"/>
              </a:rPr>
              <a:t>Sinking Ship…</a:t>
            </a:r>
            <a:endParaRPr lang="en-US" dirty="0">
              <a:latin typeface="Futura Bk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47030" y="5617685"/>
            <a:ext cx="3048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200400" y="3972498"/>
            <a:ext cx="23622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745515" y="352723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Futura Bk" pitchFamily="34" charset="0"/>
              </a:rPr>
              <a:t>Musical Chair</a:t>
            </a:r>
            <a:endParaRPr lang="en-US" dirty="0">
              <a:latin typeface="Futura Bk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00400" y="58352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Futura Bk" pitchFamily="34" charset="0"/>
              </a:rPr>
              <a:t>Need a lift</a:t>
            </a:r>
            <a:endParaRPr lang="en-US" dirty="0">
              <a:latin typeface="Futura Bk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4181821" y="3526315"/>
            <a:ext cx="23622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0" y="1066800"/>
            <a:ext cx="9144000" cy="381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Futura Bk" pitchFamily="34" charset="0"/>
              </a:rPr>
              <a:t>Definition</a:t>
            </a:r>
            <a:r>
              <a:rPr lang="en-US" dirty="0" smtClean="0">
                <a:solidFill>
                  <a:schemeClr val="bg1"/>
                </a:solidFill>
                <a:latin typeface="Futura Bk" pitchFamily="34" charset="0"/>
              </a:rPr>
              <a:t>: A reduction in numbers usually in result of…</a:t>
            </a:r>
            <a:endParaRPr lang="en-US" dirty="0">
              <a:solidFill>
                <a:schemeClr val="bg1"/>
              </a:solidFill>
              <a:latin typeface="Futura Bk" pitchFamily="34" charset="0"/>
            </a:endParaRPr>
          </a:p>
        </p:txBody>
      </p:sp>
      <p:sp>
        <p:nvSpPr>
          <p:cNvPr id="34" name="Cloud Callout 33"/>
          <p:cNvSpPr/>
          <p:nvPr/>
        </p:nvSpPr>
        <p:spPr>
          <a:xfrm>
            <a:off x="6629400" y="2286000"/>
            <a:ext cx="2362200" cy="3396868"/>
          </a:xfrm>
          <a:prstGeom prst="cloud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en-US" sz="1200" dirty="0" smtClean="0">
                <a:solidFill>
                  <a:schemeClr val="tx1"/>
                </a:solidFill>
                <a:latin typeface="Futura Bk" pitchFamily="34" charset="0"/>
              </a:rPr>
              <a:t>Single seat multiple applicants</a:t>
            </a:r>
          </a:p>
          <a:p>
            <a:pPr algn="ctr">
              <a:buFontTx/>
              <a:buChar char="-"/>
            </a:pPr>
            <a:r>
              <a:rPr lang="en-US" sz="1200" dirty="0" smtClean="0">
                <a:solidFill>
                  <a:schemeClr val="tx1"/>
                </a:solidFill>
                <a:latin typeface="Futura Bk" pitchFamily="34" charset="0"/>
              </a:rPr>
              <a:t>-Hitting the Glass Ceiling</a:t>
            </a:r>
          </a:p>
          <a:p>
            <a:pPr algn="ctr">
              <a:buFontTx/>
              <a:buChar char="-"/>
            </a:pPr>
            <a:r>
              <a:rPr lang="en-US" sz="1200" dirty="0" smtClean="0">
                <a:solidFill>
                  <a:schemeClr val="tx1"/>
                </a:solidFill>
                <a:latin typeface="Futura Bk" pitchFamily="34" charset="0"/>
              </a:rPr>
              <a:t>Unbilled available</a:t>
            </a:r>
          </a:p>
          <a:p>
            <a:pPr algn="ctr">
              <a:buFontTx/>
              <a:buChar char="-"/>
            </a:pPr>
            <a:r>
              <a:rPr lang="en-US" sz="1200" dirty="0" smtClean="0">
                <a:solidFill>
                  <a:schemeClr val="tx1"/>
                </a:solidFill>
                <a:latin typeface="Futura Bk" pitchFamily="34" charset="0"/>
              </a:rPr>
              <a:t> Ramp Down</a:t>
            </a:r>
          </a:p>
          <a:p>
            <a:pPr algn="ctr">
              <a:buFontTx/>
              <a:buChar char="-"/>
            </a:pPr>
            <a:r>
              <a:rPr lang="en-US" sz="1200" dirty="0" smtClean="0">
                <a:solidFill>
                  <a:schemeClr val="tx1"/>
                </a:solidFill>
                <a:latin typeface="Futura Bk" pitchFamily="34" charset="0"/>
              </a:rPr>
              <a:t> Floaters</a:t>
            </a:r>
          </a:p>
          <a:p>
            <a:pPr algn="ctr">
              <a:buFontTx/>
              <a:buChar char="-"/>
            </a:pPr>
            <a:r>
              <a:rPr lang="en-US" sz="1200" dirty="0" smtClean="0">
                <a:solidFill>
                  <a:schemeClr val="tx1"/>
                </a:solidFill>
                <a:latin typeface="Futura Bk" pitchFamily="34" charset="0"/>
              </a:rPr>
              <a:t> High cost low Value</a:t>
            </a:r>
          </a:p>
          <a:p>
            <a:pPr algn="ctr">
              <a:buFontTx/>
              <a:buChar char="-"/>
            </a:pPr>
            <a:r>
              <a:rPr lang="en-US" sz="1200" dirty="0" smtClean="0">
                <a:solidFill>
                  <a:schemeClr val="tx1"/>
                </a:solidFill>
                <a:latin typeface="Futura Bk" pitchFamily="34" charset="0"/>
              </a:rPr>
              <a:t> Low Performance</a:t>
            </a:r>
          </a:p>
          <a:p>
            <a:pPr algn="ctr"/>
            <a:endParaRPr lang="en-US" sz="1400" dirty="0">
              <a:solidFill>
                <a:schemeClr val="tx1"/>
              </a:solidFill>
              <a:latin typeface="Futura Bk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0" y="1600200"/>
            <a:ext cx="279736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0" y="3886200"/>
            <a:ext cx="279736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864166" y="4419600"/>
            <a:ext cx="279736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590800" y="6161183"/>
            <a:ext cx="279736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2773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rapezoid 20"/>
          <p:cNvSpPr/>
          <p:nvPr/>
        </p:nvSpPr>
        <p:spPr>
          <a:xfrm>
            <a:off x="76200" y="2667000"/>
            <a:ext cx="6096000" cy="990600"/>
          </a:xfrm>
          <a:prstGeom prst="trapezoi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3"/>
          <p:cNvSpPr txBox="1">
            <a:spLocks/>
          </p:cNvSpPr>
          <p:nvPr/>
        </p:nvSpPr>
        <p:spPr>
          <a:xfrm>
            <a:off x="0" y="228600"/>
            <a:ext cx="91440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Futura Bk" pitchFamily="34" charset="0"/>
                <a:ea typeface="+mj-ea"/>
                <a:cs typeface="+mj-cs"/>
              </a:rPr>
              <a:t>Attrition – Cure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Futura Bk" pitchFamily="34" charset="0"/>
                <a:ea typeface="+mj-ea"/>
                <a:cs typeface="+mj-cs"/>
              </a:rPr>
              <a:t>vs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Futura Bk" pitchFamily="34" charset="0"/>
                <a:ea typeface="+mj-ea"/>
                <a:cs typeface="+mj-cs"/>
              </a:rPr>
              <a:t> Prevention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Futura Bk" pitchFamily="34" charset="0"/>
              <a:ea typeface="+mj-ea"/>
              <a:cs typeface="+mj-cs"/>
            </a:endParaRPr>
          </a:p>
        </p:txBody>
      </p:sp>
      <p:pic>
        <p:nvPicPr>
          <p:cNvPr id="17410" name="Picture 2" descr="http://www.clipart-fr.com/en/data/clipart/signs/sign_0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99948" y="3352800"/>
            <a:ext cx="2844052" cy="2743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5334000"/>
            <a:ext cx="9144000" cy="381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bg1"/>
                </a:solidFill>
                <a:latin typeface="Futura Bk" pitchFamily="34" charset="0"/>
              </a:rPr>
              <a:t>“Prevention is better than Cure”</a:t>
            </a:r>
            <a:endParaRPr lang="en-US" dirty="0">
              <a:solidFill>
                <a:schemeClr val="bg1"/>
              </a:solidFill>
              <a:latin typeface="Futura Bk" pitchFamily="34" charset="0"/>
            </a:endParaRPr>
          </a:p>
        </p:txBody>
      </p:sp>
      <p:pic>
        <p:nvPicPr>
          <p:cNvPr id="17418" name="Picture 10" descr="http://www.freestockphotos.biz/pictures/4/4781/bottl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295400"/>
            <a:ext cx="3124200" cy="19050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304800" y="2247901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utura Bk" pitchFamily="34" charset="0"/>
              </a:rPr>
              <a:t>MONEY</a:t>
            </a:r>
            <a:endParaRPr lang="en-US" dirty="0">
              <a:solidFill>
                <a:schemeClr val="bg1"/>
              </a:solidFill>
              <a:latin typeface="Futura Bk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93376" y="2247900"/>
            <a:ext cx="9372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Futura Bk" pitchFamily="34" charset="0"/>
              </a:rPr>
              <a:t>ONSITE</a:t>
            </a:r>
            <a:endParaRPr lang="en-US" dirty="0">
              <a:solidFill>
                <a:schemeClr val="bg1"/>
              </a:solidFill>
              <a:latin typeface="Futura Bk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7118" y="3679634"/>
            <a:ext cx="6095081" cy="3810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utura Bk" pitchFamily="34" charset="0"/>
              </a:rPr>
              <a:t>Drugs that might cure Attrition…</a:t>
            </a:r>
            <a:endParaRPr lang="en-US" dirty="0">
              <a:latin typeface="Futura Bk" pitchFamily="34" charset="0"/>
            </a:endParaRPr>
          </a:p>
        </p:txBody>
      </p:sp>
      <p:pic>
        <p:nvPicPr>
          <p:cNvPr id="24" name="Picture 10" descr="http://www.freestockphotos.biz/pictures/4/4781/bottl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2566" y="1295400"/>
            <a:ext cx="3124200" cy="1905000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2460434" y="2198783"/>
            <a:ext cx="937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Futura Bk" pitchFamily="34" charset="0"/>
              </a:rPr>
              <a:t>JOB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Futura Bk" pitchFamily="34" charset="0"/>
              </a:rPr>
              <a:t>CHANGE</a:t>
            </a:r>
            <a:endParaRPr lang="en-US" b="1" dirty="0">
              <a:solidFill>
                <a:schemeClr val="bg1"/>
              </a:solidFill>
              <a:latin typeface="Futura Bk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48349" y="2263966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  <a:latin typeface="Futura Bk" pitchFamily="34" charset="0"/>
              </a:rPr>
              <a:t>LOCATION</a:t>
            </a:r>
            <a:endParaRPr lang="en-US" b="1" dirty="0">
              <a:solidFill>
                <a:schemeClr val="bg1"/>
              </a:solidFill>
              <a:latin typeface="Futura Bk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48200" y="2253868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  <a:latin typeface="Futura Bk" pitchFamily="34" charset="0"/>
              </a:rPr>
              <a:t>????</a:t>
            </a:r>
            <a:endParaRPr lang="en-US" b="1" dirty="0">
              <a:solidFill>
                <a:schemeClr val="bg1"/>
              </a:solidFill>
              <a:latin typeface="Futura B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>
            <a:endCxn id="22" idx="2"/>
          </p:cNvCxnSpPr>
          <p:nvPr/>
        </p:nvCxnSpPr>
        <p:spPr>
          <a:xfrm flipV="1">
            <a:off x="5257800" y="3780566"/>
            <a:ext cx="1425936" cy="294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257800" y="1981200"/>
            <a:ext cx="1066800" cy="1066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4419600" y="1676400"/>
            <a:ext cx="152400" cy="1066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308034" y="2590800"/>
            <a:ext cx="1447800" cy="9144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Futura Bk" pitchFamily="34" charset="0"/>
              </a:rPr>
              <a:t>Attrition – not magical …</a:t>
            </a:r>
            <a:endParaRPr lang="en-US" sz="3600" dirty="0">
              <a:latin typeface="Futura Bk" pitchFamily="34" charset="0"/>
            </a:endParaRPr>
          </a:p>
        </p:txBody>
      </p:sp>
      <p:pic>
        <p:nvPicPr>
          <p:cNvPr id="1026" name="Picture 2" descr="http://icons.iconarchive.com/icons/oxygen-icons.org/oxygen/128/Emotes-face-surprise-ic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2590800"/>
            <a:ext cx="1981200" cy="18288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 rot="21410630">
            <a:off x="1066800" y="1828800"/>
            <a:ext cx="22860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utura Bk" pitchFamily="34" charset="0"/>
              </a:rPr>
              <a:t>“This attrition is a news… I never expected”</a:t>
            </a:r>
            <a:endParaRPr lang="en-US" dirty="0">
              <a:latin typeface="Futura Bk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 rot="21410630">
            <a:off x="3452438" y="1129038"/>
            <a:ext cx="22860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utura Bk" pitchFamily="34" charset="0"/>
              </a:rPr>
              <a:t>“Yesterday he was fine…not sure what happened today”</a:t>
            </a:r>
            <a:endParaRPr lang="en-US" dirty="0">
              <a:latin typeface="Futura Bk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 rot="2047378">
            <a:off x="5974732" y="1321648"/>
            <a:ext cx="1732571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utura Bk" pitchFamily="34" charset="0"/>
              </a:rPr>
              <a:t>“I wish I had known this already”</a:t>
            </a:r>
            <a:endParaRPr lang="en-US" dirty="0">
              <a:latin typeface="Futura Bk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 rot="2367457">
            <a:off x="6213067" y="2970364"/>
            <a:ext cx="1522445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utura Bk" pitchFamily="34" charset="0"/>
              </a:rPr>
              <a:t>“I am not an astrologer to know this”</a:t>
            </a:r>
            <a:endParaRPr lang="en-US" dirty="0">
              <a:latin typeface="Futura Bk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4191000"/>
            <a:ext cx="9144000" cy="381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Futura Bk" pitchFamily="34" charset="0"/>
              </a:rPr>
              <a:t>Manager</a:t>
            </a:r>
            <a:endParaRPr lang="en-US" dirty="0">
              <a:solidFill>
                <a:schemeClr val="bg1"/>
              </a:solidFill>
              <a:latin typeface="Futura Bk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4648200"/>
            <a:ext cx="9144000" cy="1447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Futura Bk" pitchFamily="34" charset="0"/>
              </a:rPr>
              <a:t> If a manager can not predict the attrition of an employee he values, then the problem is not attrition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Futura Bk" pitchFamily="34" charset="0"/>
              </a:rPr>
              <a:t> There can’t be any better source to know an employee’s decision of leaving than personal connect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Futura Bk" pitchFamily="34" charset="0"/>
              </a:rPr>
              <a:t> Facilitate for effective  Connect</a:t>
            </a:r>
            <a:endParaRPr lang="en-US" dirty="0">
              <a:latin typeface="Futura B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898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27535" y="3158351"/>
            <a:ext cx="7913077" cy="1105917"/>
            <a:chOff x="527535" y="3158351"/>
            <a:chExt cx="7913077" cy="1105917"/>
          </a:xfrm>
        </p:grpSpPr>
        <p:sp>
          <p:nvSpPr>
            <p:cNvPr id="5" name="Round Same Side Corner Rectangle 4"/>
            <p:cNvSpPr/>
            <p:nvPr/>
          </p:nvSpPr>
          <p:spPr>
            <a:xfrm rot="10800000">
              <a:off x="527535" y="3158351"/>
              <a:ext cx="7913077" cy="1105917"/>
            </a:xfrm>
            <a:prstGeom prst="round2Same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tlCol="0" anchor="ctr"/>
            <a:lstStyle/>
            <a:p>
              <a:pPr algn="ctr">
                <a:lnSpc>
                  <a:spcPct val="85000"/>
                </a:lnSpc>
              </a:pPr>
              <a:endParaRPr lang="en-US" sz="2000" dirty="0" smtClean="0">
                <a:solidFill>
                  <a:prstClr val="white"/>
                </a:solidFill>
                <a:latin typeface="Futura Bk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906957" y="3877364"/>
              <a:ext cx="14006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i="1" dirty="0" smtClean="0">
                  <a:latin typeface="Futura Bk" pitchFamily="34" charset="0"/>
                </a:rPr>
                <a:t>FUN</a:t>
              </a:r>
              <a:endParaRPr lang="en-US" sz="2000" b="1" i="1" dirty="0" smtClean="0">
                <a:latin typeface="Futura Bk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221415" y="3178366"/>
            <a:ext cx="1776047" cy="628703"/>
            <a:chOff x="26375" y="3151989"/>
            <a:chExt cx="1776047" cy="628703"/>
          </a:xfrm>
        </p:grpSpPr>
        <p:sp>
          <p:nvSpPr>
            <p:cNvPr id="8" name="Round Same Side Corner Rectangle 7"/>
            <p:cNvSpPr/>
            <p:nvPr/>
          </p:nvSpPr>
          <p:spPr>
            <a:xfrm rot="10800000">
              <a:off x="26375" y="3182815"/>
              <a:ext cx="1776047" cy="597877"/>
            </a:xfrm>
            <a:prstGeom prst="round2Same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tlCol="0" anchor="ctr"/>
            <a:lstStyle/>
            <a:p>
              <a:pPr algn="ctr">
                <a:lnSpc>
                  <a:spcPct val="85000"/>
                </a:lnSpc>
              </a:pPr>
              <a:endParaRPr lang="en-US" sz="2000" dirty="0" smtClean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6360" y="3151989"/>
              <a:ext cx="1520827" cy="62709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tlCol="0" anchor="ctr"/>
            <a:lstStyle/>
            <a:p>
              <a:pPr algn="ctr">
                <a:lnSpc>
                  <a:spcPct val="85000"/>
                </a:lnSpc>
              </a:pPr>
              <a:r>
                <a:rPr lang="en-US" sz="1400" dirty="0" smtClean="0">
                  <a:solidFill>
                    <a:prstClr val="white"/>
                  </a:solidFill>
                  <a:latin typeface="Futura Bk" pitchFamily="34" charset="0"/>
                </a:rPr>
                <a:t>Encouragement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418988" y="3156332"/>
            <a:ext cx="1776047" cy="641945"/>
            <a:chOff x="26375" y="3138747"/>
            <a:chExt cx="1776047" cy="641945"/>
          </a:xfrm>
        </p:grpSpPr>
        <p:sp>
          <p:nvSpPr>
            <p:cNvPr id="11" name="Round Same Side Corner Rectangle 10"/>
            <p:cNvSpPr/>
            <p:nvPr/>
          </p:nvSpPr>
          <p:spPr>
            <a:xfrm rot="10800000">
              <a:off x="26375" y="3182815"/>
              <a:ext cx="1776047" cy="597877"/>
            </a:xfrm>
            <a:prstGeom prst="round2Same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tlCol="0" anchor="ctr"/>
            <a:lstStyle/>
            <a:p>
              <a:pPr algn="ctr">
                <a:lnSpc>
                  <a:spcPct val="85000"/>
                </a:lnSpc>
              </a:pPr>
              <a:endParaRPr lang="en-US" sz="2000" dirty="0" smtClean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3787" y="3138747"/>
              <a:ext cx="1520827" cy="62709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tlCol="0" anchor="ctr"/>
            <a:lstStyle/>
            <a:p>
              <a:pPr algn="ctr">
                <a:lnSpc>
                  <a:spcPct val="85000"/>
                </a:lnSpc>
              </a:pPr>
              <a:r>
                <a:rPr lang="en-US" sz="2000" dirty="0" smtClean="0">
                  <a:solidFill>
                    <a:prstClr val="white"/>
                  </a:solidFill>
                  <a:latin typeface="Futura Bk" pitchFamily="34" charset="0"/>
                </a:rPr>
                <a:t>Opportunity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625357" y="3197123"/>
            <a:ext cx="1776047" cy="597877"/>
            <a:chOff x="26375" y="3182815"/>
            <a:chExt cx="1776047" cy="597877"/>
          </a:xfrm>
        </p:grpSpPr>
        <p:sp>
          <p:nvSpPr>
            <p:cNvPr id="14" name="Round Same Side Corner Rectangle 13"/>
            <p:cNvSpPr/>
            <p:nvPr/>
          </p:nvSpPr>
          <p:spPr>
            <a:xfrm rot="10800000">
              <a:off x="26375" y="3182815"/>
              <a:ext cx="1776047" cy="597877"/>
            </a:xfrm>
            <a:prstGeom prst="round2Same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tlCol="0" anchor="ctr"/>
            <a:lstStyle/>
            <a:p>
              <a:pPr algn="ctr">
                <a:lnSpc>
                  <a:spcPct val="85000"/>
                </a:lnSpc>
              </a:pPr>
              <a:endParaRPr lang="en-US" sz="2000" dirty="0" smtClean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55575" y="3318860"/>
              <a:ext cx="1400663" cy="36548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tlCol="0" anchor="ctr"/>
            <a:lstStyle/>
            <a:p>
              <a:pPr algn="ctr">
                <a:lnSpc>
                  <a:spcPct val="85000"/>
                </a:lnSpc>
              </a:pPr>
              <a:r>
                <a:rPr lang="en-US" sz="2000" dirty="0" smtClean="0">
                  <a:solidFill>
                    <a:prstClr val="white"/>
                  </a:solidFill>
                  <a:latin typeface="Futura Bk" pitchFamily="34" charset="0"/>
                </a:rPr>
                <a:t>Care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820006" y="3194365"/>
            <a:ext cx="1776047" cy="597877"/>
            <a:chOff x="26375" y="3182815"/>
            <a:chExt cx="1776047" cy="597877"/>
          </a:xfrm>
        </p:grpSpPr>
        <p:sp>
          <p:nvSpPr>
            <p:cNvPr id="17" name="Round Same Side Corner Rectangle 16"/>
            <p:cNvSpPr/>
            <p:nvPr/>
          </p:nvSpPr>
          <p:spPr>
            <a:xfrm rot="10800000">
              <a:off x="26375" y="3182815"/>
              <a:ext cx="1776047" cy="597877"/>
            </a:xfrm>
            <a:prstGeom prst="round2Same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tlCol="0" anchor="ctr"/>
            <a:lstStyle/>
            <a:p>
              <a:pPr algn="ctr">
                <a:lnSpc>
                  <a:spcPct val="85000"/>
                </a:lnSpc>
              </a:pPr>
              <a:endParaRPr lang="en-US" sz="2000" dirty="0" smtClean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55575" y="3318860"/>
              <a:ext cx="1400663" cy="36548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tlCol="0" anchor="ctr"/>
            <a:lstStyle/>
            <a:p>
              <a:pPr algn="ctr">
                <a:lnSpc>
                  <a:spcPct val="85000"/>
                </a:lnSpc>
              </a:pPr>
              <a:r>
                <a:rPr lang="en-US" sz="2000" dirty="0" smtClean="0">
                  <a:solidFill>
                    <a:prstClr val="white"/>
                  </a:solidFill>
                  <a:latin typeface="Futura Bk" pitchFamily="34" charset="0"/>
                </a:rPr>
                <a:t>Freedom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6375" y="3182815"/>
            <a:ext cx="1776047" cy="597877"/>
            <a:chOff x="26375" y="3182815"/>
            <a:chExt cx="1776047" cy="597877"/>
          </a:xfrm>
        </p:grpSpPr>
        <p:sp>
          <p:nvSpPr>
            <p:cNvPr id="20" name="Round Same Side Corner Rectangle 19"/>
            <p:cNvSpPr/>
            <p:nvPr/>
          </p:nvSpPr>
          <p:spPr>
            <a:xfrm rot="10800000">
              <a:off x="26375" y="3182815"/>
              <a:ext cx="1776047" cy="597877"/>
            </a:xfrm>
            <a:prstGeom prst="round2Same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tlCol="0" anchor="ctr"/>
            <a:lstStyle/>
            <a:p>
              <a:pPr algn="ctr">
                <a:lnSpc>
                  <a:spcPct val="85000"/>
                </a:lnSpc>
              </a:pPr>
              <a:endParaRPr lang="en-US" sz="2000" dirty="0" smtClean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55575" y="3318860"/>
              <a:ext cx="14006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Futura Bk" pitchFamily="34" charset="0"/>
                </a:rPr>
                <a:t>Friends</a:t>
              </a:r>
            </a:p>
          </p:txBody>
        </p:sp>
      </p:grpSp>
      <p:pic>
        <p:nvPicPr>
          <p:cNvPr id="2" name="Picture 16" descr="http://fc07.deviantart.net/fs70/i/2010/270/f/f/human_life_cycle_by_puputd-d2zn2b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6238" y="796600"/>
            <a:ext cx="6497516" cy="2531052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2769574"/>
            <a:ext cx="9144000" cy="518746"/>
          </a:xfrm>
          <a:prstGeom prst="rect">
            <a:avLst/>
          </a:prstGeom>
          <a:solidFill>
            <a:srgbClr val="0098F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>
              <a:lnSpc>
                <a:spcPct val="85000"/>
              </a:lnSpc>
            </a:pPr>
            <a:endParaRPr lang="en-US" sz="2000" dirty="0" smtClean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2817874"/>
            <a:ext cx="9249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0000"/>
                </a:solidFill>
                <a:latin typeface="Futura Bk" pitchFamily="34" charset="0"/>
              </a:rPr>
              <a:t>Which one of the above period of your life, do you keep it close to your heart and why?</a:t>
            </a:r>
            <a:endParaRPr lang="en-US" sz="2000" i="1" dirty="0" smtClean="0">
              <a:solidFill>
                <a:srgbClr val="000000"/>
              </a:solidFill>
              <a:latin typeface="Futura Bk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4572000"/>
            <a:ext cx="9144000" cy="51874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>
              <a:lnSpc>
                <a:spcPct val="85000"/>
              </a:lnSpc>
            </a:pPr>
            <a:r>
              <a:rPr lang="en-US" sz="2000" dirty="0" smtClean="0">
                <a:solidFill>
                  <a:prstClr val="white"/>
                </a:solidFill>
                <a:latin typeface="Futura Bk" pitchFamily="34" charset="0"/>
              </a:rPr>
              <a:t>	Different stroke for different people   </a:t>
            </a:r>
          </a:p>
        </p:txBody>
      </p:sp>
      <p:pic>
        <p:nvPicPr>
          <p:cNvPr id="24" name="Picture 12" descr="http://www.handsandfeetacrossamerica.org/images/light-blue-han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64893">
            <a:off x="-105972" y="4409652"/>
            <a:ext cx="1294816" cy="794636"/>
          </a:xfrm>
          <a:prstGeom prst="rect">
            <a:avLst/>
          </a:prstGeom>
          <a:noFill/>
        </p:spPr>
      </p:pic>
      <p:sp>
        <p:nvSpPr>
          <p:cNvPr id="25" name="Rectangle 24"/>
          <p:cNvSpPr/>
          <p:nvPr/>
        </p:nvSpPr>
        <p:spPr>
          <a:xfrm>
            <a:off x="0" y="5191698"/>
            <a:ext cx="9144000" cy="518746"/>
          </a:xfrm>
          <a:prstGeom prst="rect">
            <a:avLst/>
          </a:prstGeom>
          <a:solidFill>
            <a:srgbClr val="0098F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>
              <a:lnSpc>
                <a:spcPct val="85000"/>
              </a:lnSpc>
            </a:pPr>
            <a:r>
              <a:rPr lang="en-US" sz="2000" dirty="0" smtClean="0">
                <a:solidFill>
                  <a:prstClr val="white"/>
                </a:solidFill>
                <a:latin typeface="Futura Bk" pitchFamily="34" charset="0"/>
              </a:rPr>
              <a:t>BUSINESS priority and PEOPLE priority can’t travel in opposite directions</a:t>
            </a:r>
          </a:p>
        </p:txBody>
      </p:sp>
      <p:pic>
        <p:nvPicPr>
          <p:cNvPr id="26" name="Picture 19" descr="http://us.cdn1.123rf.com/168nwm/fourseasons/fourseasons0711/fourseasons071100047/2046399-conceptual-business-scene-with-colorful-3d-columns-and-people-silhouett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88217" y="5203634"/>
            <a:ext cx="898821" cy="518745"/>
          </a:xfrm>
          <a:prstGeom prst="rect">
            <a:avLst/>
          </a:prstGeom>
          <a:noFill/>
        </p:spPr>
      </p:pic>
      <p:sp>
        <p:nvSpPr>
          <p:cNvPr id="27" name="Rectangle 26"/>
          <p:cNvSpPr/>
          <p:nvPr/>
        </p:nvSpPr>
        <p:spPr>
          <a:xfrm>
            <a:off x="0" y="5791200"/>
            <a:ext cx="9144000" cy="51874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>
              <a:lnSpc>
                <a:spcPct val="85000"/>
              </a:lnSpc>
            </a:pPr>
            <a:r>
              <a:rPr lang="en-US" sz="2000" dirty="0" smtClean="0">
                <a:solidFill>
                  <a:prstClr val="white"/>
                </a:solidFill>
                <a:latin typeface="Futura Bk" pitchFamily="34" charset="0"/>
              </a:rPr>
              <a:t>Identify and nurture your key talent</a:t>
            </a:r>
          </a:p>
        </p:txBody>
      </p:sp>
      <p:sp>
        <p:nvSpPr>
          <p:cNvPr id="29" name="Title 3"/>
          <p:cNvSpPr txBox="1">
            <a:spLocks/>
          </p:cNvSpPr>
          <p:nvPr/>
        </p:nvSpPr>
        <p:spPr>
          <a:xfrm>
            <a:off x="0" y="228600"/>
            <a:ext cx="91440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Futura Bk" pitchFamily="34" charset="0"/>
                <a:ea typeface="+mj-ea"/>
                <a:cs typeface="+mj-cs"/>
              </a:rPr>
              <a:t>Let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Futura Bk" pitchFamily="34" charset="0"/>
                <a:ea typeface="+mj-ea"/>
                <a:cs typeface="+mj-cs"/>
              </a:rPr>
              <a:t> </a:t>
            </a:r>
            <a:r>
              <a:rPr lang="en-US" sz="36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utura Bk" pitchFamily="34" charset="0"/>
                <a:ea typeface="+mj-ea"/>
                <a:cs typeface="+mj-cs"/>
              </a:rPr>
              <a:t>Us INTROSPECT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Futura Bk" pitchFamily="34" charset="0"/>
                <a:ea typeface="+mj-ea"/>
                <a:cs typeface="+mj-cs"/>
              </a:rPr>
              <a:t>……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Futura B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00200"/>
            <a:ext cx="9144000" cy="381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Futura Bk" pitchFamily="34" charset="0"/>
              </a:rPr>
              <a:t>Watch out </a:t>
            </a:r>
            <a:r>
              <a:rPr lang="en-US" dirty="0" smtClean="0">
                <a:solidFill>
                  <a:srgbClr val="FFFF00"/>
                </a:solidFill>
                <a:latin typeface="Futura Bk" pitchFamily="34" charset="0"/>
              </a:rPr>
              <a:t>ONLY WIN </a:t>
            </a:r>
            <a:r>
              <a:rPr lang="en-US" dirty="0" smtClean="0">
                <a:solidFill>
                  <a:schemeClr val="bg1"/>
                </a:solidFill>
                <a:latin typeface="Futura Bk" pitchFamily="34" charset="0"/>
              </a:rPr>
              <a:t>retention (remember the other side of Attrition)</a:t>
            </a:r>
            <a:endParaRPr lang="en-US" dirty="0">
              <a:solidFill>
                <a:schemeClr val="bg1"/>
              </a:solidFill>
              <a:latin typeface="Futura B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133600"/>
            <a:ext cx="9144000" cy="381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Futura Bk" pitchFamily="34" charset="0"/>
              </a:rPr>
              <a:t>Prevention </a:t>
            </a:r>
            <a:r>
              <a:rPr lang="en-US" dirty="0" smtClean="0">
                <a:solidFill>
                  <a:schemeClr val="bg1"/>
                </a:solidFill>
                <a:latin typeface="Futura Bk" pitchFamily="34" charset="0"/>
              </a:rPr>
              <a:t>is better than cure</a:t>
            </a:r>
            <a:endParaRPr lang="en-US" dirty="0">
              <a:solidFill>
                <a:schemeClr val="bg1"/>
              </a:solidFill>
              <a:latin typeface="Futura B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667000"/>
            <a:ext cx="9144000" cy="381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Futura Bk" pitchFamily="34" charset="0"/>
              </a:rPr>
              <a:t>Attrition can never be a SURPRISE… </a:t>
            </a:r>
            <a:r>
              <a:rPr lang="en-US" dirty="0" smtClean="0">
                <a:solidFill>
                  <a:srgbClr val="FFFF00"/>
                </a:solidFill>
                <a:latin typeface="Futura Bk" pitchFamily="34" charset="0"/>
              </a:rPr>
              <a:t>Connect</a:t>
            </a:r>
            <a:r>
              <a:rPr lang="en-US" dirty="0" smtClean="0">
                <a:solidFill>
                  <a:schemeClr val="bg1"/>
                </a:solidFill>
                <a:latin typeface="Futura Bk" pitchFamily="34" charset="0"/>
              </a:rPr>
              <a:t> to know</a:t>
            </a:r>
            <a:endParaRPr lang="en-US" dirty="0">
              <a:solidFill>
                <a:schemeClr val="bg1"/>
              </a:solidFill>
              <a:latin typeface="Futura B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200400"/>
            <a:ext cx="9144000" cy="381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Futura Bk" pitchFamily="34" charset="0"/>
              </a:rPr>
              <a:t>Different stroke </a:t>
            </a:r>
            <a:r>
              <a:rPr lang="en-US" dirty="0" smtClean="0">
                <a:solidFill>
                  <a:schemeClr val="bg1"/>
                </a:solidFill>
                <a:latin typeface="Futura Bk" pitchFamily="34" charset="0"/>
              </a:rPr>
              <a:t>for different people</a:t>
            </a:r>
            <a:endParaRPr lang="en-US" dirty="0">
              <a:solidFill>
                <a:schemeClr val="bg1"/>
              </a:solidFill>
              <a:latin typeface="Futura B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733800"/>
            <a:ext cx="9144000" cy="381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Futura Bk" pitchFamily="34" charset="0"/>
              </a:rPr>
              <a:t>BUSINESS Priority </a:t>
            </a:r>
            <a:r>
              <a:rPr lang="en-US" dirty="0" smtClean="0">
                <a:solidFill>
                  <a:schemeClr val="bg1"/>
                </a:solidFill>
                <a:latin typeface="Futura Bk" pitchFamily="34" charset="0"/>
              </a:rPr>
              <a:t>and PEOPLE priority can’t travel in opposite directions</a:t>
            </a:r>
            <a:endParaRPr lang="en-US" dirty="0">
              <a:solidFill>
                <a:schemeClr val="bg1"/>
              </a:solidFill>
              <a:latin typeface="Futura B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267200"/>
            <a:ext cx="9144000" cy="381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Futura Bk" pitchFamily="34" charset="0"/>
              </a:rPr>
              <a:t>Identify and nurture your </a:t>
            </a:r>
            <a:r>
              <a:rPr lang="en-US" dirty="0" smtClean="0">
                <a:solidFill>
                  <a:srgbClr val="FFFF00"/>
                </a:solidFill>
                <a:latin typeface="Futura Bk" pitchFamily="34" charset="0"/>
              </a:rPr>
              <a:t>key talent</a:t>
            </a:r>
            <a:endParaRPr lang="en-US" dirty="0">
              <a:solidFill>
                <a:srgbClr val="FFFF00"/>
              </a:solidFill>
              <a:latin typeface="Futura Bk" pitchFamily="34" charset="0"/>
            </a:endParaRPr>
          </a:p>
        </p:txBody>
      </p:sp>
      <p:pic>
        <p:nvPicPr>
          <p:cNvPr id="1028" name="Picture 4" descr="http://www.clker.com/cliparts/0/I/3/5/x/N/six-sided-dice-m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876800"/>
            <a:ext cx="1740876" cy="1752600"/>
          </a:xfrm>
          <a:prstGeom prst="rect">
            <a:avLst/>
          </a:prstGeom>
          <a:noFill/>
        </p:spPr>
      </p:pic>
      <p:sp>
        <p:nvSpPr>
          <p:cNvPr id="11" name="Title 3"/>
          <p:cNvSpPr txBox="1">
            <a:spLocks/>
          </p:cNvSpPr>
          <p:nvPr/>
        </p:nvSpPr>
        <p:spPr>
          <a:xfrm>
            <a:off x="0" y="533400"/>
            <a:ext cx="9144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Futura Bk" pitchFamily="34" charset="0"/>
                <a:ea typeface="+mj-ea"/>
                <a:cs typeface="+mj-cs"/>
              </a:rPr>
              <a:t>MY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Futura Bk" pitchFamily="34" charset="0"/>
                <a:ea typeface="+mj-ea"/>
                <a:cs typeface="+mj-cs"/>
              </a:rPr>
              <a:t> 6 CENTS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Futura B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578</TotalTime>
  <Words>290</Words>
  <Application>Microsoft Office PowerPoint</Application>
  <PresentationFormat>On-screen Show (4:3)</PresentationFormat>
  <Paragraphs>60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Attrition Management High Engagement and Low Attrition</vt:lpstr>
      <vt:lpstr>Attrition … my 6 cents</vt:lpstr>
      <vt:lpstr>Attrition – the other side…</vt:lpstr>
      <vt:lpstr>Slide 4</vt:lpstr>
      <vt:lpstr>Attrition – not magical …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Attrition- My 6 Cents....</dc:title>
  <dc:subject>Attrition Management - High Engagement and Low Attrition</dc:subject>
  <dc:creator>Chandrasekhar Chenniappan</dc:creator>
  <cp:lastModifiedBy>esys</cp:lastModifiedBy>
  <cp:revision>4</cp:revision>
  <dcterms:created xsi:type="dcterms:W3CDTF">2011-10-12T06:11:39Z</dcterms:created>
  <dcterms:modified xsi:type="dcterms:W3CDTF">2011-10-14T11:48:10Z</dcterms:modified>
</cp:coreProperties>
</file>