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2" r:id="rId1"/>
  </p:sldMasterIdLst>
  <p:notesMasterIdLst>
    <p:notesMasterId r:id="rId13"/>
  </p:notesMasterIdLst>
  <p:sldIdLst>
    <p:sldId id="256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B23DE-2AF7-4CCE-B457-0D7FC36B4E49}" type="datetimeFigureOut">
              <a:rPr lang="en-US" smtClean="0"/>
              <a:t>10/13/2011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DB38E-99C6-4BD5-8E50-5BA2180628C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5175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88688" tIns="44344" rIns="88688" bIns="44344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78D803-D201-42C0-B5CE-D7975CE081B3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BAF2250-6688-4DA9-AEC2-318E39669E74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760B4B-AC06-4171-A88E-B30B9D74C9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AF2250-6688-4DA9-AEC2-318E39669E74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760B4B-AC06-4171-A88E-B30B9D74C9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AF2250-6688-4DA9-AEC2-318E39669E74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760B4B-AC06-4171-A88E-B30B9D74C9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AF2250-6688-4DA9-AEC2-318E39669E74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760B4B-AC06-4171-A88E-B30B9D74C9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AF2250-6688-4DA9-AEC2-318E39669E74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760B4B-AC06-4171-A88E-B30B9D74C9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AF2250-6688-4DA9-AEC2-318E39669E74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760B4B-AC06-4171-A88E-B30B9D74C9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AF2250-6688-4DA9-AEC2-318E39669E74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760B4B-AC06-4171-A88E-B30B9D74C9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AF2250-6688-4DA9-AEC2-318E39669E74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760B4B-AC06-4171-A88E-B30B9D74C9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AF2250-6688-4DA9-AEC2-318E39669E74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760B4B-AC06-4171-A88E-B30B9D74C9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BAF2250-6688-4DA9-AEC2-318E39669E74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760B4B-AC06-4171-A88E-B30B9D74C9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BAF2250-6688-4DA9-AEC2-318E39669E74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2760B4B-AC06-4171-A88E-B30B9D74C9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BAF2250-6688-4DA9-AEC2-318E39669E74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2760B4B-AC06-4171-A88E-B30B9D74C9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3" r:id="rId1"/>
    <p:sldLayoutId id="2147484634" r:id="rId2"/>
    <p:sldLayoutId id="2147484635" r:id="rId3"/>
    <p:sldLayoutId id="2147484636" r:id="rId4"/>
    <p:sldLayoutId id="2147484637" r:id="rId5"/>
    <p:sldLayoutId id="2147484638" r:id="rId6"/>
    <p:sldLayoutId id="2147484639" r:id="rId7"/>
    <p:sldLayoutId id="2147484640" r:id="rId8"/>
    <p:sldLayoutId id="2147484641" r:id="rId9"/>
    <p:sldLayoutId id="2147484642" r:id="rId10"/>
    <p:sldLayoutId id="21474846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Attrition Management</a:t>
            </a:r>
            <a:br>
              <a:rPr lang="en-US" dirty="0" smtClean="0"/>
            </a:br>
            <a:r>
              <a:rPr lang="en-US" sz="3600" dirty="0" smtClean="0"/>
              <a:t>High Engagement and Low Attrition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Panel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3140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How to ensure high sustenance in Organization !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95800"/>
          </a:xfrm>
        </p:spPr>
        <p:txBody>
          <a:bodyPr/>
          <a:lstStyle/>
          <a:p>
            <a:r>
              <a:rPr lang="en-US" sz="2200" b="1" dirty="0" smtClean="0">
                <a:latin typeface="Calibri" pitchFamily="34" charset="0"/>
              </a:rPr>
              <a:t>Employee involvement </a:t>
            </a:r>
            <a:r>
              <a:rPr lang="en-US" sz="2200" dirty="0" smtClean="0">
                <a:latin typeface="Calibri" pitchFamily="34" charset="0"/>
              </a:rPr>
              <a:t>adds to employees’ </a:t>
            </a:r>
            <a:r>
              <a:rPr lang="en-US" sz="2200" i="1" dirty="0" smtClean="0">
                <a:latin typeface="Calibri" pitchFamily="34" charset="0"/>
              </a:rPr>
              <a:t>growth needs and sense of achievement </a:t>
            </a:r>
            <a:r>
              <a:rPr lang="en-US" sz="2200" dirty="0" smtClean="0">
                <a:latin typeface="Calibri" pitchFamily="34" charset="0"/>
              </a:rPr>
              <a:t>by </a:t>
            </a:r>
            <a:r>
              <a:rPr lang="en-US" sz="2200" dirty="0" smtClean="0">
                <a:latin typeface="Calibri" pitchFamily="34" charset="0"/>
              </a:rPr>
              <a:t>an optimal </a:t>
            </a:r>
            <a:r>
              <a:rPr lang="en-US" sz="2200" dirty="0" smtClean="0">
                <a:latin typeface="Calibri" pitchFamily="34" charset="0"/>
              </a:rPr>
              <a:t>utilization of skills and </a:t>
            </a:r>
            <a:r>
              <a:rPr lang="en-US" sz="2200" dirty="0" smtClean="0">
                <a:latin typeface="Calibri" pitchFamily="34" charset="0"/>
              </a:rPr>
              <a:t>potential. </a:t>
            </a:r>
            <a:endParaRPr lang="en-US" sz="2200" dirty="0" smtClean="0">
              <a:latin typeface="Calibri" pitchFamily="34" charset="0"/>
            </a:endParaRPr>
          </a:p>
          <a:p>
            <a:endParaRPr lang="en-US" sz="2200" dirty="0" smtClean="0">
              <a:latin typeface="Calibri" pitchFamily="34" charset="0"/>
            </a:endParaRPr>
          </a:p>
          <a:p>
            <a:r>
              <a:rPr lang="en-US" sz="2200" dirty="0" smtClean="0">
                <a:latin typeface="Calibri" pitchFamily="34" charset="0"/>
              </a:rPr>
              <a:t>Employee participation in </a:t>
            </a:r>
            <a:r>
              <a:rPr lang="en-US" sz="2200" i="1" dirty="0" smtClean="0">
                <a:latin typeface="Calibri" pitchFamily="34" charset="0"/>
              </a:rPr>
              <a:t>planning </a:t>
            </a:r>
            <a:r>
              <a:rPr lang="en-US" sz="2200" i="1" dirty="0" smtClean="0">
                <a:latin typeface="Calibri" pitchFamily="34" charset="0"/>
              </a:rPr>
              <a:t>,</a:t>
            </a:r>
            <a:r>
              <a:rPr lang="en-US" sz="2200" i="1" dirty="0" smtClean="0">
                <a:latin typeface="Calibri" pitchFamily="34" charset="0"/>
              </a:rPr>
              <a:t>decision </a:t>
            </a:r>
            <a:r>
              <a:rPr lang="en-US" sz="2200" i="1" dirty="0" smtClean="0">
                <a:latin typeface="Calibri" pitchFamily="34" charset="0"/>
              </a:rPr>
              <a:t>making and in articulating new </a:t>
            </a:r>
            <a:r>
              <a:rPr lang="en-US" sz="2200" i="1" dirty="0" smtClean="0">
                <a:latin typeface="Calibri" pitchFamily="34" charset="0"/>
              </a:rPr>
              <a:t>policies </a:t>
            </a:r>
            <a:r>
              <a:rPr lang="en-US" sz="2200" dirty="0" smtClean="0">
                <a:latin typeface="Calibri" pitchFamily="34" charset="0"/>
              </a:rPr>
              <a:t> - improves </a:t>
            </a:r>
            <a:r>
              <a:rPr lang="en-US" sz="2200" b="1" dirty="0" smtClean="0">
                <a:latin typeface="Calibri" pitchFamily="34" charset="0"/>
              </a:rPr>
              <a:t>employee motivation. </a:t>
            </a:r>
          </a:p>
          <a:p>
            <a:endParaRPr lang="en-US" sz="2200" dirty="0" smtClean="0">
              <a:latin typeface="Calibri" pitchFamily="34" charset="0"/>
            </a:endParaRPr>
          </a:p>
          <a:p>
            <a:r>
              <a:rPr lang="en-US" sz="2200" dirty="0" smtClean="0">
                <a:latin typeface="Calibri" pitchFamily="34" charset="0"/>
              </a:rPr>
              <a:t>Finding </a:t>
            </a:r>
            <a:r>
              <a:rPr lang="en-US" sz="2200" b="1" dirty="0" smtClean="0">
                <a:latin typeface="Calibri" pitchFamily="34" charset="0"/>
              </a:rPr>
              <a:t>ways to intrinsically motivate employees </a:t>
            </a:r>
            <a:r>
              <a:rPr lang="en-US" sz="2200" dirty="0" smtClean="0">
                <a:latin typeface="Calibri" pitchFamily="34" charset="0"/>
              </a:rPr>
              <a:t>can have a direct impact on their effectiveness </a:t>
            </a:r>
            <a:r>
              <a:rPr lang="en-US" sz="2200" dirty="0" smtClean="0">
                <a:latin typeface="Calibri" pitchFamily="34" charset="0"/>
              </a:rPr>
              <a:t>and performance </a:t>
            </a:r>
            <a:r>
              <a:rPr lang="en-US" sz="2200" dirty="0" smtClean="0">
                <a:latin typeface="Calibri" pitchFamily="34" charset="0"/>
              </a:rPr>
              <a:t>thereby resulting in sustenance as well</a:t>
            </a:r>
            <a:endParaRPr lang="en-US" sz="2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orporate PowerPoint 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to Engagement – Values &amp; Motivation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22713" y="3650512"/>
            <a:ext cx="4572000" cy="14548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Saurabh Singh</a:t>
            </a:r>
            <a:endParaRPr lang="en-US" dirty="0" smtClean="0"/>
          </a:p>
          <a:p>
            <a:r>
              <a:rPr lang="en-US" dirty="0" smtClean="0"/>
              <a:t>National Head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Pearson Talent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2305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9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54E48A73-F2EA-4F02-95D6-D0C6202FF2B9}" type="slidenum">
              <a:rPr lang="en-US" sz="1400">
                <a:solidFill>
                  <a:srgbClr val="333333"/>
                </a:solidFill>
              </a:rPr>
              <a:pPr algn="ctr" eaLnBrk="1" hangingPunct="1"/>
              <a:t>3</a:t>
            </a:fld>
            <a:endParaRPr lang="en-US" sz="1400">
              <a:solidFill>
                <a:srgbClr val="333333"/>
              </a:solidFill>
            </a:endParaRPr>
          </a:p>
        </p:txBody>
      </p:sp>
      <p:sp>
        <p:nvSpPr>
          <p:cNvPr id="5123" name="Title 1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GB" sz="2800" b="1" dirty="0" smtClean="0">
                <a:latin typeface="Arial" pitchFamily="34" charset="0"/>
              </a:rPr>
              <a:t>About Pearson </a:t>
            </a:r>
            <a:r>
              <a:rPr lang="en-GB" sz="2800" b="1" dirty="0" smtClean="0">
                <a:latin typeface="Arial" pitchFamily="34" charset="0"/>
              </a:rPr>
              <a:t>Talent Assessment</a:t>
            </a:r>
            <a:endParaRPr lang="en-IN" sz="2800" dirty="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solidFill>
                <a:srgbClr val="666666"/>
              </a:solidFill>
              <a:latin typeface="Lucida Sans Unicode" pitchFamily="34" charset="0"/>
            </a:endParaRPr>
          </a:p>
          <a:p>
            <a:endParaRPr lang="en-US" smtClean="0">
              <a:solidFill>
                <a:srgbClr val="666666"/>
              </a:solidFill>
              <a:latin typeface="Lucida Sans Unicode" pitchFamily="34" charset="0"/>
            </a:endParaRPr>
          </a:p>
          <a:p>
            <a:endParaRPr lang="en-US" smtClean="0">
              <a:solidFill>
                <a:srgbClr val="666666"/>
              </a:solidFill>
              <a:latin typeface="Lucida Sans Unicode" pitchFamily="34" charset="0"/>
            </a:endParaRPr>
          </a:p>
          <a:p>
            <a:endParaRPr lang="en-US" smtClean="0">
              <a:solidFill>
                <a:srgbClr val="666666"/>
              </a:solidFill>
              <a:latin typeface="Lucida Sans Unicode" pitchFamily="34" charset="0"/>
            </a:endParaRPr>
          </a:p>
          <a:p>
            <a:endParaRPr lang="en-US" smtClean="0">
              <a:solidFill>
                <a:srgbClr val="666666"/>
              </a:solidFill>
              <a:latin typeface="Lucida Sans Unicode" pitchFamily="34" charset="0"/>
            </a:endParaRPr>
          </a:p>
          <a:p>
            <a:endParaRPr lang="en-US" smtClean="0">
              <a:solidFill>
                <a:srgbClr val="666666"/>
              </a:solidFill>
              <a:latin typeface="Lucida Sans Unicode" pitchFamily="34" charset="0"/>
            </a:endParaRPr>
          </a:p>
          <a:p>
            <a:endParaRPr lang="en-US" smtClean="0">
              <a:solidFill>
                <a:srgbClr val="666666"/>
              </a:solidFill>
              <a:latin typeface="Lucida Sans Unicode" pitchFamily="34" charset="0"/>
            </a:endParaRPr>
          </a:p>
        </p:txBody>
      </p:sp>
      <p:pic>
        <p:nvPicPr>
          <p:cNvPr id="5125" name="Picture 3" descr="Kal_ft_pi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5275" y="3581400"/>
            <a:ext cx="1812925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4" descr="kal_education_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209800"/>
            <a:ext cx="22701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5"/>
          <p:cNvSpPr txBox="1">
            <a:spLocks noChangeArrowheads="1"/>
          </p:cNvSpPr>
          <p:nvPr/>
        </p:nvSpPr>
        <p:spPr bwMode="auto">
          <a:xfrm>
            <a:off x="979488" y="3859213"/>
            <a:ext cx="5649912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1200">
                <a:solidFill>
                  <a:srgbClr val="666666"/>
                </a:solidFill>
                <a:latin typeface="Helvetica"/>
                <a:ea typeface="MS PGothic" pitchFamily="34" charset="-128"/>
              </a:rPr>
              <a:t>The </a:t>
            </a:r>
            <a:r>
              <a:rPr lang="en-US" sz="1200" b="1">
                <a:solidFill>
                  <a:srgbClr val="666666"/>
                </a:solidFill>
                <a:latin typeface="Helvetica"/>
                <a:ea typeface="MS PGothic" pitchFamily="34" charset="-128"/>
              </a:rPr>
              <a:t>Financial Times</a:t>
            </a:r>
            <a:r>
              <a:rPr lang="en-US" sz="1200">
                <a:solidFill>
                  <a:srgbClr val="666666"/>
                </a:solidFill>
                <a:latin typeface="Helvetica"/>
                <a:ea typeface="MS PGothic" pitchFamily="34" charset="-128"/>
              </a:rPr>
              <a:t> is the most international source of business news, data and analysis. Leading brands:  FT, Economist, IDC</a:t>
            </a:r>
          </a:p>
          <a:p>
            <a:pPr algn="ctr" eaLnBrk="1" hangingPunct="1">
              <a:spcBef>
                <a:spcPct val="20000"/>
              </a:spcBef>
            </a:pPr>
            <a:endParaRPr lang="en-US" sz="1200">
              <a:solidFill>
                <a:srgbClr val="333333"/>
              </a:solidFill>
              <a:latin typeface="Helvetica"/>
              <a:ea typeface="MS PGothic" pitchFamily="34" charset="-128"/>
            </a:endParaRPr>
          </a:p>
        </p:txBody>
      </p:sp>
      <p:sp>
        <p:nvSpPr>
          <p:cNvPr id="5128" name="Text Box 6"/>
          <p:cNvSpPr txBox="1">
            <a:spLocks noChangeArrowheads="1"/>
          </p:cNvSpPr>
          <p:nvPr/>
        </p:nvSpPr>
        <p:spPr bwMode="auto">
          <a:xfrm>
            <a:off x="3360738" y="2640013"/>
            <a:ext cx="519112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666666"/>
                </a:solidFill>
                <a:latin typeface="Helvetica"/>
                <a:ea typeface="MS PGothic" pitchFamily="34" charset="-128"/>
              </a:rPr>
              <a:t>Pearson Education</a:t>
            </a:r>
            <a:r>
              <a:rPr lang="en-US" sz="1200">
                <a:solidFill>
                  <a:srgbClr val="666666"/>
                </a:solidFill>
                <a:latin typeface="Helvetica"/>
                <a:ea typeface="MS PGothic" pitchFamily="34" charset="-128"/>
              </a:rPr>
              <a:t> is the world’s leading education company. Leading brands: Longman, Prentice Hall, Addison Wellesley, Scott Foresman</a:t>
            </a:r>
          </a:p>
          <a:p>
            <a:pPr algn="ctr">
              <a:spcBef>
                <a:spcPct val="50000"/>
              </a:spcBef>
            </a:pPr>
            <a:endParaRPr lang="en-US" sz="1200">
              <a:solidFill>
                <a:srgbClr val="666666"/>
              </a:solidFill>
              <a:latin typeface="Helvetica"/>
              <a:ea typeface="MS PGothic" pitchFamily="34" charset="-128"/>
            </a:endParaRPr>
          </a:p>
        </p:txBody>
      </p:sp>
      <p:sp>
        <p:nvSpPr>
          <p:cNvPr id="5129" name="Text Box 7"/>
          <p:cNvSpPr txBox="1">
            <a:spLocks noChangeArrowheads="1"/>
          </p:cNvSpPr>
          <p:nvPr/>
        </p:nvSpPr>
        <p:spPr bwMode="auto">
          <a:xfrm>
            <a:off x="3400425" y="5027613"/>
            <a:ext cx="52863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666666"/>
                </a:solidFill>
                <a:latin typeface="Helvetica"/>
                <a:ea typeface="MS PGothic" pitchFamily="34" charset="-128"/>
              </a:rPr>
              <a:t>The </a:t>
            </a:r>
            <a:r>
              <a:rPr lang="en-US" sz="1200" b="1">
                <a:solidFill>
                  <a:srgbClr val="666666"/>
                </a:solidFill>
                <a:latin typeface="Helvetica"/>
                <a:ea typeface="MS PGothic" pitchFamily="34" charset="-128"/>
              </a:rPr>
              <a:t>Penguin Group</a:t>
            </a:r>
            <a:r>
              <a:rPr lang="en-US" sz="1200">
                <a:solidFill>
                  <a:srgbClr val="666666"/>
                </a:solidFill>
                <a:latin typeface="Helvetica"/>
                <a:ea typeface="MS PGothic" pitchFamily="34" charset="-128"/>
              </a:rPr>
              <a:t> is one of the world’s great consumer publishers. Fiction, non-fiction, reference books</a:t>
            </a:r>
          </a:p>
        </p:txBody>
      </p:sp>
      <p:pic>
        <p:nvPicPr>
          <p:cNvPr id="5130" name="Picture 8" descr="kal_penguin_oran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648200"/>
            <a:ext cx="240347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3700" y="3810000"/>
            <a:ext cx="5207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4" descr="PEA_4c_hig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30588" y="2130425"/>
            <a:ext cx="11430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5" descr="Peng_cmyk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4895850"/>
            <a:ext cx="36671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4" name="Content Placeholder 2"/>
          <p:cNvSpPr>
            <a:spLocks/>
          </p:cNvSpPr>
          <p:nvPr/>
        </p:nvSpPr>
        <p:spPr bwMode="auto">
          <a:xfrm>
            <a:off x="304800" y="1295400"/>
            <a:ext cx="79533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rgbClr val="F4931E"/>
              </a:buClr>
            </a:pPr>
            <a:r>
              <a:rPr lang="en-US" dirty="0">
                <a:solidFill>
                  <a:srgbClr val="003366"/>
                </a:solidFill>
              </a:rPr>
              <a:t>We are </a:t>
            </a:r>
            <a:r>
              <a:rPr lang="en-US" dirty="0" smtClean="0">
                <a:solidFill>
                  <a:srgbClr val="003366"/>
                </a:solidFill>
              </a:rPr>
              <a:t>a division of </a:t>
            </a:r>
            <a:r>
              <a:rPr lang="en-US" dirty="0">
                <a:solidFill>
                  <a:srgbClr val="003366"/>
                </a:solidFill>
              </a:rPr>
              <a:t>Pearson Group</a:t>
            </a:r>
          </a:p>
          <a:p>
            <a:pPr marL="342900" indent="-342900" algn="ctr">
              <a:spcBef>
                <a:spcPct val="20000"/>
              </a:spcBef>
              <a:buClr>
                <a:srgbClr val="F4931E"/>
              </a:buClr>
            </a:pPr>
            <a:r>
              <a:rPr lang="en-US" sz="2000" dirty="0">
                <a:solidFill>
                  <a:srgbClr val="292929"/>
                </a:solidFill>
              </a:rPr>
              <a:t>$8.4bn, </a:t>
            </a:r>
            <a:r>
              <a:rPr lang="en-US" sz="2000" dirty="0" smtClean="0">
                <a:solidFill>
                  <a:srgbClr val="292929"/>
                </a:solidFill>
              </a:rPr>
              <a:t>37000</a:t>
            </a:r>
            <a:r>
              <a:rPr lang="en-US" sz="2000" dirty="0">
                <a:solidFill>
                  <a:srgbClr val="292929"/>
                </a:solidFill>
              </a:rPr>
              <a:t>+ employees, operation in 60+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Attrition – </a:t>
            </a:r>
            <a:r>
              <a:rPr lang="en-US" dirty="0" smtClean="0"/>
              <a:t>A Plaguing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800600"/>
          </a:xfrm>
        </p:spPr>
        <p:txBody>
          <a:bodyPr/>
          <a:lstStyle/>
          <a:p>
            <a:endParaRPr lang="en-US" sz="2000" dirty="0" smtClean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Attrition </a:t>
            </a:r>
            <a:r>
              <a:rPr lang="en-US" sz="2000" dirty="0" smtClean="0">
                <a:latin typeface="Calibri" pitchFamily="34" charset="0"/>
              </a:rPr>
              <a:t>– </a:t>
            </a:r>
            <a:r>
              <a:rPr lang="en-US" sz="2000" b="1" dirty="0" smtClean="0">
                <a:latin typeface="Calibri" pitchFamily="34" charset="0"/>
              </a:rPr>
              <a:t>increased </a:t>
            </a:r>
            <a:r>
              <a:rPr lang="en-US" sz="2000" b="1" dirty="0" smtClean="0">
                <a:latin typeface="Calibri" pitchFamily="34" charset="0"/>
              </a:rPr>
              <a:t>organizational </a:t>
            </a:r>
            <a:r>
              <a:rPr lang="en-US" sz="2000" b="1" dirty="0" smtClean="0">
                <a:latin typeface="Calibri" pitchFamily="34" charset="0"/>
              </a:rPr>
              <a:t>cost</a:t>
            </a:r>
          </a:p>
          <a:p>
            <a:endParaRPr lang="en-US" sz="2000" dirty="0" smtClean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Limits </a:t>
            </a:r>
            <a:r>
              <a:rPr lang="en-US" sz="2000" b="1" dirty="0" smtClean="0">
                <a:latin typeface="Calibri" pitchFamily="34" charset="0"/>
              </a:rPr>
              <a:t>optimal utilization </a:t>
            </a:r>
            <a:r>
              <a:rPr lang="en-US" sz="2000" dirty="0" smtClean="0">
                <a:latin typeface="Calibri" pitchFamily="34" charset="0"/>
              </a:rPr>
              <a:t>of HR potential</a:t>
            </a:r>
            <a:r>
              <a:rPr lang="en-US" sz="2000" b="1" dirty="0" smtClean="0">
                <a:latin typeface="Calibri" pitchFamily="34" charset="0"/>
              </a:rPr>
              <a:t> </a:t>
            </a:r>
            <a:endParaRPr lang="en-US" sz="2000" dirty="0" smtClean="0">
              <a:latin typeface="Calibri" pitchFamily="34" charset="0"/>
            </a:endParaRPr>
          </a:p>
          <a:p>
            <a:pPr>
              <a:buNone/>
            </a:pPr>
            <a:endParaRPr lang="en-US" sz="2000" dirty="0" smtClean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Disrupts workflow due to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unplanned </a:t>
            </a:r>
            <a:r>
              <a:rPr lang="en-US" sz="2000" b="1" dirty="0" smtClean="0">
                <a:latin typeface="Calibri" pitchFamily="34" charset="0"/>
              </a:rPr>
              <a:t>exits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and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costly </a:t>
            </a:r>
            <a:r>
              <a:rPr lang="en-US" sz="2000" b="1" dirty="0" smtClean="0">
                <a:latin typeface="Calibri" pitchFamily="34" charset="0"/>
              </a:rPr>
              <a:t>replacements</a:t>
            </a:r>
            <a:endParaRPr lang="en-US" sz="2000" dirty="0" smtClean="0">
              <a:latin typeface="Calibri" pitchFamily="34" charset="0"/>
            </a:endParaRPr>
          </a:p>
          <a:p>
            <a:endParaRPr lang="en-US" sz="2000" dirty="0" smtClean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A </a:t>
            </a:r>
            <a:r>
              <a:rPr lang="en-US" sz="2000" dirty="0" smtClean="0">
                <a:latin typeface="Calibri" pitchFamily="34" charset="0"/>
              </a:rPr>
              <a:t>drain </a:t>
            </a:r>
            <a:r>
              <a:rPr lang="en-US" sz="2000" dirty="0" smtClean="0">
                <a:latin typeface="Calibri" pitchFamily="34" charset="0"/>
              </a:rPr>
              <a:t>on </a:t>
            </a:r>
            <a:r>
              <a:rPr lang="en-US" sz="2000" dirty="0" smtClean="0">
                <a:latin typeface="Calibri" pitchFamily="34" charset="0"/>
              </a:rPr>
              <a:t>the organization’s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resources like </a:t>
            </a:r>
            <a:r>
              <a:rPr lang="en-US" sz="2000" b="1" dirty="0" smtClean="0">
                <a:latin typeface="Calibri" pitchFamily="34" charset="0"/>
              </a:rPr>
              <a:t>recruitment expenses, training and orientation resources </a:t>
            </a:r>
            <a:r>
              <a:rPr lang="en-US" sz="2000" dirty="0" smtClean="0">
                <a:latin typeface="Calibri" pitchFamily="34" charset="0"/>
              </a:rPr>
              <a:t>and </a:t>
            </a:r>
            <a:r>
              <a:rPr lang="en-US" sz="2000" b="1" dirty="0" smtClean="0">
                <a:latin typeface="Calibri" pitchFamily="34" charset="0"/>
              </a:rPr>
              <a:t>time of </a:t>
            </a:r>
            <a:r>
              <a:rPr lang="en-US" sz="2000" b="1" dirty="0" smtClean="0">
                <a:latin typeface="Calibri" pitchFamily="34" charset="0"/>
              </a:rPr>
              <a:t>stakeholders</a:t>
            </a:r>
            <a:endParaRPr lang="en-US" sz="2000" dirty="0" smtClean="0">
              <a:latin typeface="Calibri" pitchFamily="34" charset="0"/>
            </a:endParaRPr>
          </a:p>
          <a:p>
            <a:endParaRPr lang="en-US" sz="2000" dirty="0" smtClean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Leads to </a:t>
            </a:r>
            <a:r>
              <a:rPr lang="en-US" sz="2000" b="1" dirty="0" smtClean="0">
                <a:latin typeface="Calibri" pitchFamily="34" charset="0"/>
              </a:rPr>
              <a:t>insecurity</a:t>
            </a:r>
            <a:r>
              <a:rPr lang="en-US" sz="2000" dirty="0" smtClean="0">
                <a:latin typeface="Calibri" pitchFamily="34" charset="0"/>
              </a:rPr>
              <a:t> among </a:t>
            </a:r>
            <a:r>
              <a:rPr lang="en-US" sz="2000" dirty="0" smtClean="0">
                <a:latin typeface="Calibri" pitchFamily="34" charset="0"/>
              </a:rPr>
              <a:t>co-workers</a:t>
            </a:r>
            <a:endParaRPr lang="en-US" sz="2000" dirty="0" smtClean="0">
              <a:latin typeface="Calibri" pitchFamily="34" charset="0"/>
            </a:endParaRP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Attrition: A perspective !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924800" cy="4572000"/>
          </a:xfrm>
        </p:spPr>
        <p:txBody>
          <a:bodyPr/>
          <a:lstStyle/>
          <a:p>
            <a:r>
              <a:rPr lang="en-US" sz="2400" dirty="0" smtClean="0">
                <a:latin typeface="Calibri" pitchFamily="34" charset="0"/>
              </a:rPr>
              <a:t>Reducing attrition </a:t>
            </a:r>
            <a:r>
              <a:rPr lang="en-US" sz="2400" dirty="0" smtClean="0">
                <a:latin typeface="Calibri" pitchFamily="34" charset="0"/>
              </a:rPr>
              <a:t>may </a:t>
            </a:r>
            <a:r>
              <a:rPr lang="en-US" sz="2400" dirty="0" smtClean="0">
                <a:latin typeface="Calibri" pitchFamily="34" charset="0"/>
              </a:rPr>
              <a:t>not always be the same as </a:t>
            </a:r>
            <a:r>
              <a:rPr lang="en-US" sz="2400" dirty="0" smtClean="0">
                <a:latin typeface="Calibri" pitchFamily="34" charset="0"/>
              </a:rPr>
              <a:t>increasing </a:t>
            </a:r>
            <a:r>
              <a:rPr lang="en-US" sz="2400" dirty="0" smtClean="0">
                <a:latin typeface="Calibri" pitchFamily="34" charset="0"/>
              </a:rPr>
              <a:t>retention. 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Addressing workplace factors contributing to a negative experience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like </a:t>
            </a:r>
            <a:r>
              <a:rPr lang="en-US" sz="1600" dirty="0" smtClean="0">
                <a:latin typeface="Calibri" pitchFamily="34" charset="0"/>
              </a:rPr>
              <a:t>monotonous </a:t>
            </a:r>
            <a:r>
              <a:rPr lang="en-US" sz="1600" dirty="0" smtClean="0">
                <a:latin typeface="Calibri" pitchFamily="34" charset="0"/>
              </a:rPr>
              <a:t>nature of job ,  </a:t>
            </a:r>
            <a:r>
              <a:rPr lang="en-US" sz="1600" dirty="0" smtClean="0">
                <a:latin typeface="Calibri" pitchFamily="34" charset="0"/>
              </a:rPr>
              <a:t>p</a:t>
            </a:r>
            <a:r>
              <a:rPr lang="en-US" sz="1600" dirty="0" smtClean="0">
                <a:latin typeface="Calibri" pitchFamily="34" charset="0"/>
              </a:rPr>
              <a:t>oor </a:t>
            </a:r>
            <a:r>
              <a:rPr lang="en-US" sz="1600" dirty="0" smtClean="0">
                <a:latin typeface="Calibri" pitchFamily="34" charset="0"/>
              </a:rPr>
              <a:t>mentoring, </a:t>
            </a:r>
            <a:r>
              <a:rPr lang="en-US" sz="1600" dirty="0" smtClean="0">
                <a:latin typeface="Calibri" pitchFamily="34" charset="0"/>
              </a:rPr>
              <a:t>workplace </a:t>
            </a:r>
            <a:r>
              <a:rPr lang="en-US" sz="1600" dirty="0" smtClean="0">
                <a:latin typeface="Calibri" pitchFamily="34" charset="0"/>
              </a:rPr>
              <a:t>politics</a:t>
            </a:r>
            <a:r>
              <a:rPr lang="en-US" sz="1600" dirty="0" smtClean="0">
                <a:latin typeface="Calibri" pitchFamily="34" charset="0"/>
              </a:rPr>
              <a:t>, </a:t>
            </a:r>
            <a:r>
              <a:rPr lang="en-US" sz="1600" dirty="0" smtClean="0">
                <a:latin typeface="Calibri" pitchFamily="34" charset="0"/>
              </a:rPr>
              <a:t>low </a:t>
            </a:r>
            <a:r>
              <a:rPr lang="en-US" sz="1600" dirty="0" smtClean="0">
                <a:latin typeface="Calibri" pitchFamily="34" charset="0"/>
              </a:rPr>
              <a:t>career growth</a:t>
            </a:r>
            <a:r>
              <a:rPr lang="en-US" sz="1600" dirty="0" smtClean="0">
                <a:latin typeface="Calibri" pitchFamily="34" charset="0"/>
              </a:rPr>
              <a:t>, </a:t>
            </a:r>
            <a:r>
              <a:rPr lang="en-US" sz="1600" dirty="0" smtClean="0">
                <a:latin typeface="Calibri" pitchFamily="34" charset="0"/>
              </a:rPr>
              <a:t>i</a:t>
            </a:r>
            <a:r>
              <a:rPr lang="en-US" sz="1600" dirty="0" smtClean="0">
                <a:latin typeface="Calibri" pitchFamily="34" charset="0"/>
              </a:rPr>
              <a:t>rregular </a:t>
            </a:r>
            <a:r>
              <a:rPr lang="en-US" sz="1600" dirty="0" smtClean="0">
                <a:latin typeface="Calibri" pitchFamily="34" charset="0"/>
              </a:rPr>
              <a:t>working hours, </a:t>
            </a:r>
            <a:r>
              <a:rPr lang="en-US" sz="1600" dirty="0" smtClean="0">
                <a:latin typeface="Calibri" pitchFamily="34" charset="0"/>
              </a:rPr>
              <a:t>lack of recognition </a:t>
            </a:r>
            <a:r>
              <a:rPr lang="en-US" sz="1600" b="1" dirty="0" smtClean="0">
                <a:latin typeface="Calibri" pitchFamily="34" charset="0"/>
              </a:rPr>
              <a:t>can help manage attrition</a:t>
            </a:r>
          </a:p>
          <a:p>
            <a:pPr>
              <a:buNone/>
            </a:pPr>
            <a:r>
              <a:rPr lang="en-US" sz="1600" b="1" dirty="0" smtClean="0">
                <a:latin typeface="Calibri" pitchFamily="34" charset="0"/>
              </a:rPr>
              <a:t> </a:t>
            </a:r>
          </a:p>
          <a:p>
            <a:r>
              <a:rPr lang="en-US" sz="2400" b="1" dirty="0" smtClean="0">
                <a:latin typeface="Calibri" pitchFamily="34" charset="0"/>
              </a:rPr>
              <a:t>Motivational &amp; fitment issues </a:t>
            </a:r>
            <a:r>
              <a:rPr lang="en-US" sz="2400" dirty="0" smtClean="0">
                <a:latin typeface="Calibri" pitchFamily="34" charset="0"/>
              </a:rPr>
              <a:t>are among the most important intrinsic factors for employee exits </a:t>
            </a:r>
            <a:endParaRPr lang="en-US" sz="2400" dirty="0" smtClean="0">
              <a:latin typeface="Calibri" pitchFamily="34" charset="0"/>
            </a:endParaRPr>
          </a:p>
          <a:p>
            <a:pPr>
              <a:buNone/>
            </a:pPr>
            <a:endParaRPr lang="en-US" sz="2400" dirty="0" smtClean="0">
              <a:latin typeface="Calibri" pitchFamily="34" charset="0"/>
            </a:endParaRP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Level of Motivation has a direct effect on Attrition</a:t>
            </a:r>
            <a:endParaRPr lang="en-US" sz="2400" dirty="0"/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470" y="1219200"/>
            <a:ext cx="774873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High involvement – High Motivation works wonders !</a:t>
            </a:r>
            <a:endParaRPr lang="en-US" sz="2400" dirty="0"/>
          </a:p>
        </p:txBody>
      </p:sp>
      <p:pic>
        <p:nvPicPr>
          <p:cNvPr id="2051" name="Picture 3" descr="image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826" y="1295400"/>
            <a:ext cx="7426974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066800" y="558225"/>
            <a:ext cx="678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fr-FR" sz="3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Inter-</a:t>
            </a:r>
            <a:r>
              <a:rPr lang="fr-FR" sz="32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personal</a:t>
            </a:r>
            <a:r>
              <a:rPr lang="fr-FR" sz="3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 </a:t>
            </a:r>
            <a:r>
              <a:rPr lang="fr-FR" sz="32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Motivators</a:t>
            </a:r>
            <a:endParaRPr lang="fr-FR" sz="32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1219200" y="1956643"/>
            <a:ext cx="6553200" cy="3224957"/>
            <a:chOff x="1434836" y="2404435"/>
            <a:chExt cx="6418527" cy="2637465"/>
          </a:xfrm>
        </p:grpSpPr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1434836" y="3700463"/>
              <a:ext cx="6400800" cy="0"/>
            </a:xfrm>
            <a:prstGeom prst="line">
              <a:avLst/>
            </a:prstGeom>
            <a:noFill/>
            <a:ln w="19050">
              <a:solidFill>
                <a:srgbClr val="C0B4F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AutoShape 33"/>
            <p:cNvSpPr>
              <a:spLocks noChangeArrowheads="1"/>
            </p:cNvSpPr>
            <p:nvPr/>
          </p:nvSpPr>
          <p:spPr bwMode="auto">
            <a:xfrm>
              <a:off x="1509470" y="2424518"/>
              <a:ext cx="1908175" cy="1079500"/>
            </a:xfrm>
            <a:prstGeom prst="roundRect">
              <a:avLst>
                <a:gd name="adj" fmla="val 16667"/>
              </a:avLst>
            </a:prstGeom>
            <a:solidFill>
              <a:srgbClr val="8C60F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fr-FR" sz="2100" b="1" dirty="0" smtClean="0">
                  <a:solidFill>
                    <a:schemeClr val="bg1"/>
                  </a:solidFill>
                  <a:latin typeface="Comic Sans MS" pitchFamily="66" charset="0"/>
                </a:rPr>
                <a:t>Recognition</a:t>
              </a:r>
              <a:r>
                <a:rPr lang="fr-FR" sz="2100" b="1" dirty="0">
                  <a:solidFill>
                    <a:schemeClr val="bg1"/>
                  </a:solidFill>
                  <a:latin typeface="Comic Sans MS" pitchFamily="66" charset="0"/>
                </a:rPr>
                <a:t/>
              </a:r>
              <a:br>
                <a:rPr lang="fr-FR" sz="2100" b="1" dirty="0">
                  <a:solidFill>
                    <a:schemeClr val="bg1"/>
                  </a:solidFill>
                  <a:latin typeface="Comic Sans MS" pitchFamily="66" charset="0"/>
                </a:rPr>
              </a:br>
              <a:endParaRPr lang="fr-FR" sz="21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25" name="AutoShape 34"/>
            <p:cNvSpPr>
              <a:spLocks noChangeArrowheads="1"/>
            </p:cNvSpPr>
            <p:nvPr/>
          </p:nvSpPr>
          <p:spPr bwMode="auto">
            <a:xfrm>
              <a:off x="3581410" y="2404435"/>
              <a:ext cx="2159227" cy="1079500"/>
            </a:xfrm>
            <a:prstGeom prst="roundRect">
              <a:avLst>
                <a:gd name="adj" fmla="val 16667"/>
              </a:avLst>
            </a:prstGeom>
            <a:solidFill>
              <a:srgbClr val="AF9FF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fr-FR" sz="2100" b="1" dirty="0">
                  <a:solidFill>
                    <a:schemeClr val="bg1"/>
                  </a:solidFill>
                  <a:latin typeface="Comic Sans MS" pitchFamily="66" charset="0"/>
                </a:rPr>
                <a:t>Independence</a:t>
              </a:r>
            </a:p>
          </p:txBody>
        </p:sp>
        <p:sp>
          <p:nvSpPr>
            <p:cNvPr id="26" name="AutoShape 35"/>
            <p:cNvSpPr>
              <a:spLocks noChangeArrowheads="1"/>
            </p:cNvSpPr>
            <p:nvPr/>
          </p:nvSpPr>
          <p:spPr bwMode="auto">
            <a:xfrm>
              <a:off x="5888265" y="2404435"/>
              <a:ext cx="1908176" cy="1079500"/>
            </a:xfrm>
            <a:prstGeom prst="roundRect">
              <a:avLst>
                <a:gd name="adj" fmla="val 16667"/>
              </a:avLst>
            </a:prstGeom>
            <a:solidFill>
              <a:srgbClr val="8C60F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20000"/>
                </a:lnSpc>
              </a:pPr>
              <a:r>
                <a:rPr lang="fr-FR" sz="2000" b="1">
                  <a:solidFill>
                    <a:schemeClr val="bg1"/>
                  </a:solidFill>
                  <a:latin typeface="Comic Sans MS" pitchFamily="66" charset="0"/>
                </a:rPr>
                <a:t>Benevolence</a:t>
              </a:r>
            </a:p>
          </p:txBody>
        </p:sp>
        <p:sp>
          <p:nvSpPr>
            <p:cNvPr id="27" name="AutoShape 36"/>
            <p:cNvSpPr>
              <a:spLocks noChangeArrowheads="1"/>
            </p:cNvSpPr>
            <p:nvPr/>
          </p:nvSpPr>
          <p:spPr bwMode="auto">
            <a:xfrm>
              <a:off x="1524000" y="3962400"/>
              <a:ext cx="1908175" cy="1079500"/>
            </a:xfrm>
            <a:prstGeom prst="roundRect">
              <a:avLst>
                <a:gd name="adj" fmla="val 16667"/>
              </a:avLst>
            </a:prstGeom>
            <a:solidFill>
              <a:srgbClr val="AF9FF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20000"/>
                </a:lnSpc>
              </a:pPr>
              <a:r>
                <a:rPr lang="fr-FR" sz="2100" b="1">
                  <a:solidFill>
                    <a:schemeClr val="bg1"/>
                  </a:solidFill>
                  <a:latin typeface="Comic Sans MS" pitchFamily="66" charset="0"/>
                </a:rPr>
                <a:t>Support</a:t>
              </a:r>
            </a:p>
          </p:txBody>
        </p:sp>
        <p:sp>
          <p:nvSpPr>
            <p:cNvPr id="28" name="AutoShape 37"/>
            <p:cNvSpPr>
              <a:spLocks noChangeArrowheads="1"/>
            </p:cNvSpPr>
            <p:nvPr/>
          </p:nvSpPr>
          <p:spPr bwMode="auto">
            <a:xfrm>
              <a:off x="3729038" y="3962400"/>
              <a:ext cx="1908175" cy="1079500"/>
            </a:xfrm>
            <a:prstGeom prst="roundRect">
              <a:avLst>
                <a:gd name="adj" fmla="val 16667"/>
              </a:avLst>
            </a:prstGeom>
            <a:solidFill>
              <a:srgbClr val="8C60F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fr-FR" sz="2100" b="1">
                  <a:solidFill>
                    <a:schemeClr val="bg1"/>
                  </a:solidFill>
                  <a:latin typeface="Comic Sans MS" pitchFamily="66" charset="0"/>
                </a:rPr>
                <a:t>Conformity</a:t>
              </a:r>
            </a:p>
          </p:txBody>
        </p:sp>
        <p:sp>
          <p:nvSpPr>
            <p:cNvPr id="29" name="AutoShape 38"/>
            <p:cNvSpPr>
              <a:spLocks noChangeArrowheads="1"/>
            </p:cNvSpPr>
            <p:nvPr/>
          </p:nvSpPr>
          <p:spPr bwMode="auto">
            <a:xfrm>
              <a:off x="5945188" y="3962400"/>
              <a:ext cx="1908175" cy="1079500"/>
            </a:xfrm>
            <a:prstGeom prst="roundRect">
              <a:avLst>
                <a:gd name="adj" fmla="val 16667"/>
              </a:avLst>
            </a:prstGeom>
            <a:solidFill>
              <a:srgbClr val="AF9FF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90000"/>
                </a:lnSpc>
              </a:pPr>
              <a:r>
                <a:rPr lang="fr-FR" sz="2100" b="1" dirty="0" smtClean="0">
                  <a:solidFill>
                    <a:schemeClr val="bg1"/>
                  </a:solidFill>
                  <a:latin typeface="Comic Sans MS" pitchFamily="66" charset="0"/>
                </a:rPr>
                <a:t>Power</a:t>
              </a:r>
              <a:endParaRPr lang="fr-FR" sz="2100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kern="1200" dirty="0" smtClean="0">
                <a:latin typeface="Calibri" pitchFamily="34" charset="0"/>
              </a:rPr>
              <a:t>      Personal Motivators</a:t>
            </a:r>
            <a:endParaRPr lang="en-US" sz="3200" b="1" kern="1200" dirty="0">
              <a:latin typeface="Calibri" pitchFamily="34" charset="0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1295400" y="1828800"/>
            <a:ext cx="6096000" cy="2895600"/>
            <a:chOff x="1447800" y="2362200"/>
            <a:chExt cx="6400800" cy="2679700"/>
          </a:xfrm>
        </p:grpSpPr>
        <p:sp>
          <p:nvSpPr>
            <p:cNvPr id="14" name="AutoShape 40"/>
            <p:cNvSpPr>
              <a:spLocks noChangeArrowheads="1"/>
            </p:cNvSpPr>
            <p:nvPr/>
          </p:nvSpPr>
          <p:spPr bwMode="auto">
            <a:xfrm>
              <a:off x="1447800" y="3962400"/>
              <a:ext cx="1908175" cy="1079500"/>
            </a:xfrm>
            <a:prstGeom prst="roundRect">
              <a:avLst>
                <a:gd name="adj" fmla="val 16667"/>
              </a:avLst>
            </a:prstGeom>
            <a:solidFill>
              <a:srgbClr val="0DB91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20000"/>
                </a:lnSpc>
              </a:pPr>
              <a:r>
                <a:rPr lang="fr-FR" sz="2100" b="1">
                  <a:solidFill>
                    <a:schemeClr val="bg1"/>
                  </a:solidFill>
                  <a:latin typeface="Comic Sans MS" pitchFamily="66" charset="0"/>
                </a:rPr>
                <a:t>Goal</a:t>
              </a:r>
            </a:p>
            <a:p>
              <a:pPr>
                <a:lnSpc>
                  <a:spcPct val="120000"/>
                </a:lnSpc>
              </a:pPr>
              <a:r>
                <a:rPr lang="fr-FR" sz="2100" b="1">
                  <a:solidFill>
                    <a:schemeClr val="bg1"/>
                  </a:solidFill>
                  <a:latin typeface="Comic Sans MS" pitchFamily="66" charset="0"/>
                </a:rPr>
                <a:t> orientation</a:t>
              </a:r>
            </a:p>
          </p:txBody>
        </p:sp>
        <p:sp>
          <p:nvSpPr>
            <p:cNvPr id="15" name="AutoShape 41"/>
            <p:cNvSpPr>
              <a:spLocks noChangeArrowheads="1"/>
            </p:cNvSpPr>
            <p:nvPr/>
          </p:nvSpPr>
          <p:spPr bwMode="auto">
            <a:xfrm>
              <a:off x="3523735" y="3962401"/>
              <a:ext cx="2119827" cy="1051560"/>
            </a:xfrm>
            <a:prstGeom prst="roundRect">
              <a:avLst>
                <a:gd name="adj" fmla="val 16667"/>
              </a:avLst>
            </a:prstGeom>
            <a:solidFill>
              <a:srgbClr val="00CC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20000"/>
                </a:lnSpc>
              </a:pPr>
              <a:r>
                <a:rPr lang="fr-FR" sz="2100" b="1" dirty="0" smtClean="0">
                  <a:solidFill>
                    <a:schemeClr val="bg1"/>
                  </a:solidFill>
                  <a:latin typeface="Comic Sans MS" pitchFamily="66" charset="0"/>
                </a:rPr>
                <a:t>Achievement</a:t>
              </a:r>
              <a:endParaRPr lang="fr-FR" sz="2100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16" name="AutoShape 42"/>
            <p:cNvSpPr>
              <a:spLocks noChangeArrowheads="1"/>
            </p:cNvSpPr>
            <p:nvPr/>
          </p:nvSpPr>
          <p:spPr bwMode="auto">
            <a:xfrm>
              <a:off x="5868988" y="3962400"/>
              <a:ext cx="1979612" cy="1079500"/>
            </a:xfrm>
            <a:prstGeom prst="roundRect">
              <a:avLst>
                <a:gd name="adj" fmla="val 16667"/>
              </a:avLst>
            </a:prstGeom>
            <a:solidFill>
              <a:srgbClr val="0DB91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lnSpc>
                  <a:spcPct val="120000"/>
                </a:lnSpc>
              </a:pPr>
              <a:r>
                <a:rPr lang="fr-FR" sz="2100" b="1">
                  <a:solidFill>
                    <a:schemeClr val="bg1"/>
                  </a:solidFill>
                  <a:latin typeface="Comic Sans MS" pitchFamily="66" charset="0"/>
                </a:rPr>
                <a:t>Variety</a:t>
              </a:r>
            </a:p>
          </p:txBody>
        </p:sp>
        <p:sp>
          <p:nvSpPr>
            <p:cNvPr id="17" name="Line 33"/>
            <p:cNvSpPr>
              <a:spLocks noChangeShapeType="1"/>
            </p:cNvSpPr>
            <p:nvPr/>
          </p:nvSpPr>
          <p:spPr bwMode="auto">
            <a:xfrm>
              <a:off x="1447800" y="3700463"/>
              <a:ext cx="6400800" cy="0"/>
            </a:xfrm>
            <a:prstGeom prst="line">
              <a:avLst/>
            </a:prstGeom>
            <a:noFill/>
            <a:ln w="19050">
              <a:solidFill>
                <a:srgbClr val="C0B4F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AutoShape 37"/>
            <p:cNvSpPr>
              <a:spLocks noChangeArrowheads="1"/>
            </p:cNvSpPr>
            <p:nvPr/>
          </p:nvSpPr>
          <p:spPr bwMode="auto">
            <a:xfrm>
              <a:off x="1447800" y="2362200"/>
              <a:ext cx="1989438" cy="1079500"/>
            </a:xfrm>
            <a:prstGeom prst="roundRect">
              <a:avLst>
                <a:gd name="adj" fmla="val 16667"/>
              </a:avLst>
            </a:prstGeom>
            <a:solidFill>
              <a:srgbClr val="00CC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r>
                <a:rPr lang="fr-FR" sz="2100" b="1" dirty="0" smtClean="0">
                  <a:solidFill>
                    <a:schemeClr val="bg1"/>
                  </a:solidFill>
                  <a:latin typeface="Comic Sans MS" pitchFamily="66" charset="0"/>
                </a:rPr>
                <a:t>Materialism</a:t>
              </a:r>
              <a:endParaRPr lang="fr-FR" sz="2100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21" name="AutoShape 38"/>
            <p:cNvSpPr>
              <a:spLocks noChangeArrowheads="1"/>
            </p:cNvSpPr>
            <p:nvPr/>
          </p:nvSpPr>
          <p:spPr bwMode="auto">
            <a:xfrm>
              <a:off x="3652838" y="2362200"/>
              <a:ext cx="1908175" cy="1079500"/>
            </a:xfrm>
            <a:prstGeom prst="roundRect">
              <a:avLst>
                <a:gd name="adj" fmla="val 16667"/>
              </a:avLst>
            </a:prstGeom>
            <a:solidFill>
              <a:srgbClr val="0DB91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fr-FR" sz="2100" b="1" dirty="0" smtClean="0">
                  <a:solidFill>
                    <a:schemeClr val="bg1"/>
                  </a:solidFill>
                  <a:latin typeface="Comic Sans MS" pitchFamily="66" charset="0"/>
                </a:rPr>
                <a:t>Conviction</a:t>
              </a:r>
              <a:endParaRPr lang="fr-FR" sz="2100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23" name="AutoShape 39"/>
            <p:cNvSpPr>
              <a:spLocks noChangeArrowheads="1"/>
            </p:cNvSpPr>
            <p:nvPr/>
          </p:nvSpPr>
          <p:spPr bwMode="auto">
            <a:xfrm>
              <a:off x="5868988" y="2362200"/>
              <a:ext cx="1908175" cy="1079500"/>
            </a:xfrm>
            <a:prstGeom prst="roundRect">
              <a:avLst>
                <a:gd name="adj" fmla="val 16667"/>
              </a:avLst>
            </a:prstGeom>
            <a:solidFill>
              <a:srgbClr val="00CC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20000"/>
                </a:lnSpc>
              </a:pPr>
              <a:r>
                <a:rPr lang="fr-FR" sz="2100" b="1">
                  <a:solidFill>
                    <a:schemeClr val="bg1"/>
                  </a:solidFill>
                  <a:latin typeface="Comic Sans MS" pitchFamily="66" charset="0"/>
                </a:rPr>
                <a:t>Orderliness</a:t>
              </a:r>
            </a:p>
          </p:txBody>
        </p: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193</TotalTime>
  <Words>326</Words>
  <Application>Microsoft Office PowerPoint</Application>
  <PresentationFormat>On-screen Show (4:3)</PresentationFormat>
  <Paragraphs>60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Attrition Management High Engagement and Low Attrition</vt:lpstr>
      <vt:lpstr>Key to Engagement – Values &amp; Motivation</vt:lpstr>
      <vt:lpstr>About Pearson Talent Assessment</vt:lpstr>
      <vt:lpstr>Attrition – A Plaguing Challenge</vt:lpstr>
      <vt:lpstr>Attrition: A perspective !  </vt:lpstr>
      <vt:lpstr>Level of Motivation has a direct effect on Attrition</vt:lpstr>
      <vt:lpstr>High involvement – High Motivation works wonders !</vt:lpstr>
      <vt:lpstr>Slide 8</vt:lpstr>
      <vt:lpstr>      Personal Motivators</vt:lpstr>
      <vt:lpstr>How to ensure high sustenance in Organization !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Attrition Management- High Engagement and Low Attrition</dc:title>
  <dc:creator>kamnap</dc:creator>
  <cp:lastModifiedBy>singsa</cp:lastModifiedBy>
  <cp:revision>15</cp:revision>
  <dcterms:created xsi:type="dcterms:W3CDTF">2011-10-12T06:11:39Z</dcterms:created>
  <dcterms:modified xsi:type="dcterms:W3CDTF">2011-10-13T10:31:55Z</dcterms:modified>
</cp:coreProperties>
</file>