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32" r:id="rId1"/>
  </p:sldMasterIdLst>
  <p:sldIdLst>
    <p:sldId id="256" r:id="rId2"/>
    <p:sldId id="260" r:id="rId3"/>
    <p:sldId id="257" r:id="rId4"/>
    <p:sldId id="258" r:id="rId5"/>
    <p:sldId id="261" r:id="rId6"/>
    <p:sldId id="259" r:id="rId7"/>
    <p:sldId id="264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BAF2250-6688-4DA9-AEC2-318E39669E74}" type="datetimeFigureOut">
              <a:rPr lang="en-US" smtClean="0"/>
              <a:t>10/14/2011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2760B4B-AC06-4171-A88E-B30B9D74C9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3" r:id="rId1"/>
    <p:sldLayoutId id="2147484634" r:id="rId2"/>
    <p:sldLayoutId id="2147484635" r:id="rId3"/>
    <p:sldLayoutId id="2147484636" r:id="rId4"/>
    <p:sldLayoutId id="2147484637" r:id="rId5"/>
    <p:sldLayoutId id="2147484638" r:id="rId6"/>
    <p:sldLayoutId id="2147484639" r:id="rId7"/>
    <p:sldLayoutId id="2147484640" r:id="rId8"/>
    <p:sldLayoutId id="2147484641" r:id="rId9"/>
    <p:sldLayoutId id="2147484642" r:id="rId10"/>
    <p:sldLayoutId id="21474846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Attrition Management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sz="3600" dirty="0" smtClean="0"/>
              <a:t>High Engagement and Low Attrition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Panel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140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Practitioner’s View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Kamna Prasad</a:t>
            </a:r>
          </a:p>
          <a:p>
            <a:r>
              <a:rPr lang="en-US" dirty="0" smtClean="0"/>
              <a:t>Head- Human Resources</a:t>
            </a:r>
          </a:p>
          <a:p>
            <a:endParaRPr lang="en-US" dirty="0" smtClean="0"/>
          </a:p>
          <a:p>
            <a:r>
              <a:rPr lang="en-US" dirty="0" smtClean="0"/>
              <a:t>CRISIL Global Research &amp; Analytics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30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Attrition is here to stay in India</a:t>
            </a:r>
          </a:p>
          <a:p>
            <a:r>
              <a:rPr lang="en-US" dirty="0" smtClean="0"/>
              <a:t>Skewed </a:t>
            </a:r>
            <a:r>
              <a:rPr lang="en-US" dirty="0" smtClean="0"/>
              <a:t>Talent Situations</a:t>
            </a:r>
          </a:p>
          <a:p>
            <a:pPr lvl="1"/>
            <a:r>
              <a:rPr lang="en-US" dirty="0" smtClean="0"/>
              <a:t>High Demand</a:t>
            </a:r>
          </a:p>
          <a:p>
            <a:pPr lvl="1"/>
            <a:r>
              <a:rPr lang="en-US" dirty="0" smtClean="0"/>
              <a:t>Poor Supply</a:t>
            </a:r>
          </a:p>
          <a:p>
            <a:r>
              <a:rPr lang="en-US" dirty="0" smtClean="0"/>
              <a:t>“50</a:t>
            </a:r>
            <a:r>
              <a:rPr lang="en-US" dirty="0" smtClean="0"/>
              <a:t>% of corporate India is thinking of changing their </a:t>
            </a:r>
            <a:r>
              <a:rPr lang="en-US" dirty="0" smtClean="0"/>
              <a:t>job”</a:t>
            </a:r>
            <a:endParaRPr lang="en-US" dirty="0" smtClean="0"/>
          </a:p>
          <a:p>
            <a:r>
              <a:rPr lang="en-US" dirty="0" smtClean="0"/>
              <a:t>Lure of 30% more in salaries</a:t>
            </a:r>
          </a:p>
          <a:p>
            <a:r>
              <a:rPr lang="en-US" dirty="0" smtClean="0"/>
              <a:t>You have good </a:t>
            </a:r>
            <a:r>
              <a:rPr lang="en-US" dirty="0" smtClean="0"/>
              <a:t>people? Tough </a:t>
            </a:r>
            <a:r>
              <a:rPr lang="en-US" dirty="0" smtClean="0"/>
              <a:t>luck- they will be </a:t>
            </a:r>
            <a:r>
              <a:rPr lang="en-US" dirty="0" smtClean="0"/>
              <a:t>hired by someone else soon!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External Reality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43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43" b="33143"/>
          <a:stretch>
            <a:fillRect/>
          </a:stretch>
        </p:blipFill>
        <p:spPr/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1611878"/>
          </a:xfrm>
        </p:spPr>
        <p:txBody>
          <a:bodyPr>
            <a:noAutofit/>
          </a:bodyPr>
          <a:lstStyle/>
          <a:p>
            <a:pPr algn="l"/>
            <a:r>
              <a:rPr lang="en-US" sz="4400" dirty="0" smtClean="0">
                <a:solidFill>
                  <a:schemeClr val="tx1"/>
                </a:solidFill>
              </a:rPr>
              <a:t>“Oh</a:t>
            </a:r>
            <a:r>
              <a:rPr lang="en-US" sz="4400" dirty="0" smtClean="0">
                <a:solidFill>
                  <a:schemeClr val="tx1"/>
                </a:solidFill>
              </a:rPr>
              <a:t>! The </a:t>
            </a:r>
            <a:r>
              <a:rPr lang="en-US" sz="4400" dirty="0" smtClean="0">
                <a:solidFill>
                  <a:schemeClr val="tx1"/>
                </a:solidFill>
              </a:rPr>
              <a:t>Market” Syndrome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61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i="1" dirty="0" smtClean="0"/>
              <a:t>The Westminster’s Modern HR dictionary </a:t>
            </a:r>
            <a:r>
              <a:rPr lang="en-US" i="1" dirty="0" smtClean="0"/>
              <a:t>defines Employee Engagement as “An overused, misused and abused HR term used frequently by HR business partners who are “strategic partners for business leaders</a:t>
            </a:r>
            <a:r>
              <a:rPr lang="en-US" i="1" dirty="0" smtClean="0"/>
              <a:t>”</a:t>
            </a:r>
          </a:p>
          <a:p>
            <a:pPr algn="just"/>
            <a:r>
              <a:rPr lang="en-US" sz="3600" b="1" dirty="0" smtClean="0"/>
              <a:t>Just Kidding.. </a:t>
            </a:r>
            <a:endParaRPr lang="en-US" sz="3600" b="1" dirty="0" smtClean="0"/>
          </a:p>
          <a:p>
            <a:pPr algn="just"/>
            <a:r>
              <a:rPr lang="en-US" dirty="0" smtClean="0"/>
              <a:t>Engagement is the </a:t>
            </a:r>
            <a:r>
              <a:rPr lang="en-US" dirty="0" smtClean="0"/>
              <a:t>willingness of </a:t>
            </a:r>
            <a:r>
              <a:rPr lang="en-US" dirty="0" smtClean="0"/>
              <a:t>an employee to come into office each day and do </a:t>
            </a:r>
            <a:r>
              <a:rPr lang="en-US" dirty="0" smtClean="0"/>
              <a:t>good work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Engagement?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7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Attrition </a:t>
            </a:r>
            <a:r>
              <a:rPr lang="en-US" sz="2800" dirty="0"/>
              <a:t>is an Outcome, Not an Event</a:t>
            </a:r>
          </a:p>
          <a:p>
            <a:r>
              <a:rPr lang="en-US" dirty="0" smtClean="0"/>
              <a:t>Push </a:t>
            </a:r>
            <a:r>
              <a:rPr lang="en-US" dirty="0" smtClean="0"/>
              <a:t>and Pull Factors:</a:t>
            </a:r>
          </a:p>
          <a:p>
            <a:pPr lvl="1"/>
            <a:r>
              <a:rPr lang="en-US" dirty="0" smtClean="0"/>
              <a:t>Stop </a:t>
            </a:r>
            <a:r>
              <a:rPr lang="en-US" dirty="0" smtClean="0"/>
              <a:t>blaming it on the </a:t>
            </a:r>
            <a:r>
              <a:rPr lang="en-US" dirty="0" smtClean="0"/>
              <a:t>market alone</a:t>
            </a:r>
            <a:endParaRPr lang="en-US" dirty="0" smtClean="0"/>
          </a:p>
          <a:p>
            <a:pPr lvl="1"/>
            <a:r>
              <a:rPr lang="en-US" dirty="0" smtClean="0"/>
              <a:t>Focus on the fundamentals- what keeps a person engaged</a:t>
            </a:r>
          </a:p>
          <a:p>
            <a:pPr lvl="1"/>
            <a:r>
              <a:rPr lang="en-US" dirty="0" smtClean="0"/>
              <a:t>Believe in </a:t>
            </a:r>
            <a:r>
              <a:rPr lang="en-US" dirty="0" smtClean="0"/>
              <a:t>yourself</a:t>
            </a:r>
            <a:endParaRPr lang="en-US" dirty="0" smtClean="0"/>
          </a:p>
          <a:p>
            <a:pPr lvl="1"/>
            <a:r>
              <a:rPr lang="en-US" dirty="0" smtClean="0"/>
              <a:t>Lead by </a:t>
            </a:r>
            <a:r>
              <a:rPr lang="en-US" dirty="0"/>
              <a:t>example: See people as people, not </a:t>
            </a:r>
            <a:r>
              <a:rPr lang="en-US" dirty="0" smtClean="0"/>
              <a:t>resource</a:t>
            </a:r>
            <a:endParaRPr lang="en-US" dirty="0" smtClean="0"/>
          </a:p>
          <a:p>
            <a:pPr lvl="1"/>
            <a:r>
              <a:rPr lang="en-US" dirty="0" smtClean="0"/>
              <a:t>Believe that r</a:t>
            </a:r>
            <a:r>
              <a:rPr lang="en-US" dirty="0" smtClean="0"/>
              <a:t>etention </a:t>
            </a:r>
            <a:r>
              <a:rPr lang="en-US" dirty="0" smtClean="0"/>
              <a:t>Initiatives do help in reducing </a:t>
            </a:r>
            <a:r>
              <a:rPr lang="en-US" dirty="0" smtClean="0"/>
              <a:t>attrition, but not the song and dance type stuff</a:t>
            </a:r>
            <a:endParaRPr lang="en-US" dirty="0" smtClean="0"/>
          </a:p>
          <a:p>
            <a:pPr lvl="1"/>
            <a:r>
              <a:rPr lang="en-US" dirty="0" smtClean="0"/>
              <a:t>Work on the Culture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What HR needs to </a:t>
            </a:r>
            <a:r>
              <a:rPr lang="en-US" sz="3600" dirty="0" err="1" smtClean="0"/>
              <a:t>realise</a:t>
            </a:r>
            <a:r>
              <a:rPr lang="en-US" sz="3600" dirty="0" smtClean="0"/>
              <a:t>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56905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C00000"/>
                </a:solidFill>
              </a:rPr>
              <a:t>H</a:t>
            </a:r>
            <a:r>
              <a:rPr lang="en-US" dirty="0" smtClean="0"/>
              <a:t>elp Line Managers</a:t>
            </a:r>
          </a:p>
          <a:p>
            <a:pPr lvl="1"/>
            <a:r>
              <a:rPr lang="en-US" sz="2000" dirty="0" smtClean="0"/>
              <a:t>Most of them need support in dealing with people and they may not </a:t>
            </a:r>
            <a:r>
              <a:rPr lang="en-US" sz="2000" dirty="0" err="1" smtClean="0"/>
              <a:t>realise</a:t>
            </a:r>
            <a:r>
              <a:rPr lang="en-US" sz="2000" dirty="0" smtClean="0"/>
              <a:t> it</a:t>
            </a:r>
            <a:endParaRPr lang="en-US" sz="2000" dirty="0" smtClean="0"/>
          </a:p>
          <a:p>
            <a:r>
              <a:rPr lang="en-US" sz="4400" dirty="0">
                <a:solidFill>
                  <a:srgbClr val="C00000"/>
                </a:solidFill>
              </a:rPr>
              <a:t>E</a:t>
            </a:r>
            <a:r>
              <a:rPr lang="en-US" dirty="0" smtClean="0"/>
              <a:t>ngage with Employees, </a:t>
            </a:r>
            <a:r>
              <a:rPr lang="en-US" dirty="0" err="1" smtClean="0"/>
              <a:t>esp</a:t>
            </a:r>
            <a:r>
              <a:rPr lang="en-US" dirty="0" smtClean="0"/>
              <a:t> new hires</a:t>
            </a:r>
          </a:p>
          <a:p>
            <a:r>
              <a:rPr lang="en-US" sz="4400" dirty="0" smtClean="0">
                <a:solidFill>
                  <a:srgbClr val="C00000"/>
                </a:solidFill>
              </a:rPr>
              <a:t>A</a:t>
            </a:r>
            <a:r>
              <a:rPr lang="en-US" dirty="0" smtClean="0"/>
              <a:t>nticipate Attrition- Early warning system</a:t>
            </a:r>
          </a:p>
          <a:p>
            <a:r>
              <a:rPr lang="en-US" sz="4400" dirty="0" smtClean="0">
                <a:solidFill>
                  <a:srgbClr val="C00000"/>
                </a:solidFill>
              </a:rPr>
              <a:t>R</a:t>
            </a:r>
            <a:r>
              <a:rPr lang="en-US" dirty="0" smtClean="0"/>
              <a:t>espect</a:t>
            </a:r>
            <a:r>
              <a:rPr lang="en-US" dirty="0" smtClean="0"/>
              <a:t> Employees and their views</a:t>
            </a: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can HR help- Just HEAR!</a:t>
            </a:r>
            <a:endParaRPr lang="en-US" dirty="0"/>
          </a:p>
        </p:txBody>
      </p:sp>
      <p:sp>
        <p:nvSpPr>
          <p:cNvPr id="4" name="5-Point Star 3">
            <a:hlinkClick r:id="" action="ppaction://hlinkshowjump?jump=nextslide"/>
          </p:cNvPr>
          <p:cNvSpPr/>
          <p:nvPr/>
        </p:nvSpPr>
        <p:spPr>
          <a:xfrm>
            <a:off x="4773769" y="12954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5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Oh! The Market….</a:t>
            </a:r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34"/>
            <a:ext cx="9144000" cy="676513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52400" y="228600"/>
            <a:ext cx="8075432" cy="562672"/>
          </a:xfrm>
          <a:prstGeom prst="rect">
            <a:avLst/>
          </a:prstGeom>
          <a:noFill/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/>
          </a:bodyPr>
          <a:lstStyle>
            <a:lvl1pPr marR="0" algn="r" rtl="0" eaLnBrk="1" latinLnBrk="0" hangingPunct="1">
              <a:spcBef>
                <a:spcPct val="0"/>
              </a:spcBef>
              <a:buNone/>
              <a:defRPr kumimoji="0" sz="3000" b="0" kern="120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Is this what your managers do to your people?</a:t>
            </a:r>
          </a:p>
        </p:txBody>
      </p:sp>
    </p:spTree>
    <p:extLst>
      <p:ext uri="{BB962C8B-B14F-4D97-AF65-F5344CB8AC3E}">
        <p14:creationId xmlns:p14="http://schemas.microsoft.com/office/powerpoint/2010/main" val="75168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313</TotalTime>
  <Words>262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Attrition Management - High Engagement and Low Attrition</vt:lpstr>
      <vt:lpstr>A Practitioner’s View</vt:lpstr>
      <vt:lpstr>The External Reality</vt:lpstr>
      <vt:lpstr>“Oh! The Market” Syndrome</vt:lpstr>
      <vt:lpstr>What is Engagement?</vt:lpstr>
      <vt:lpstr>What HR needs to realise…</vt:lpstr>
      <vt:lpstr>How can HR help- Just HEAR!</vt:lpstr>
      <vt:lpstr>Oh! The Market….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Attrition Management- High Engagement and Low Attrition</dc:title>
  <dc:creator>kamnap</dc:creator>
  <cp:lastModifiedBy>kamnap</cp:lastModifiedBy>
  <cp:revision>22</cp:revision>
  <dcterms:created xsi:type="dcterms:W3CDTF">2011-10-12T06:11:39Z</dcterms:created>
  <dcterms:modified xsi:type="dcterms:W3CDTF">2011-10-14T13:10:59Z</dcterms:modified>
</cp:coreProperties>
</file>