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0" r:id="rId3"/>
  </p:sldMasterIdLst>
  <p:notesMasterIdLst>
    <p:notesMasterId r:id="rId42"/>
  </p:notesMasterIdLst>
  <p:sldIdLst>
    <p:sldId id="352" r:id="rId4"/>
    <p:sldId id="363" r:id="rId5"/>
    <p:sldId id="353" r:id="rId6"/>
    <p:sldId id="354" r:id="rId7"/>
    <p:sldId id="387" r:id="rId8"/>
    <p:sldId id="399" r:id="rId9"/>
    <p:sldId id="398" r:id="rId10"/>
    <p:sldId id="386" r:id="rId11"/>
    <p:sldId id="393" r:id="rId12"/>
    <p:sldId id="394" r:id="rId13"/>
    <p:sldId id="395" r:id="rId14"/>
    <p:sldId id="401" r:id="rId15"/>
    <p:sldId id="357" r:id="rId16"/>
    <p:sldId id="362" r:id="rId17"/>
    <p:sldId id="361" r:id="rId18"/>
    <p:sldId id="385" r:id="rId19"/>
    <p:sldId id="364" r:id="rId20"/>
    <p:sldId id="366" r:id="rId21"/>
    <p:sldId id="365" r:id="rId22"/>
    <p:sldId id="382" r:id="rId23"/>
    <p:sldId id="355" r:id="rId24"/>
    <p:sldId id="391" r:id="rId25"/>
    <p:sldId id="369" r:id="rId26"/>
    <p:sldId id="392" r:id="rId27"/>
    <p:sldId id="375" r:id="rId28"/>
    <p:sldId id="376" r:id="rId29"/>
    <p:sldId id="377" r:id="rId30"/>
    <p:sldId id="378" r:id="rId31"/>
    <p:sldId id="379" r:id="rId32"/>
    <p:sldId id="380" r:id="rId33"/>
    <p:sldId id="390" r:id="rId34"/>
    <p:sldId id="389" r:id="rId35"/>
    <p:sldId id="402" r:id="rId36"/>
    <p:sldId id="374" r:id="rId37"/>
    <p:sldId id="397" r:id="rId38"/>
    <p:sldId id="371" r:id="rId39"/>
    <p:sldId id="372" r:id="rId40"/>
    <p:sldId id="373" r:id="rId4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9EEF1"/>
    <a:srgbClr val="33CC33"/>
    <a:srgbClr val="696A6C"/>
    <a:srgbClr val="C2D1D3"/>
    <a:srgbClr val="8B8D09"/>
    <a:srgbClr val="D9DA56"/>
    <a:srgbClr val="0094A8"/>
    <a:srgbClr val="5D87A1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7857" autoAdjust="0"/>
  </p:normalViewPr>
  <p:slideViewPr>
    <p:cSldViewPr snapToGrid="0">
      <p:cViewPr>
        <p:scale>
          <a:sx n="100" d="100"/>
          <a:sy n="100" d="100"/>
        </p:scale>
        <p:origin x="-702" y="7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3.xml"/><Relationship Id="rId1" Type="http://schemas.openxmlformats.org/officeDocument/2006/relationships/slide" Target="slides/slide10.xml"/><Relationship Id="rId6" Type="http://schemas.openxmlformats.org/officeDocument/2006/relationships/slide" Target="slides/slide37.xml"/><Relationship Id="rId5" Type="http://schemas.openxmlformats.org/officeDocument/2006/relationships/slide" Target="slides/slide36.xml"/><Relationship Id="rId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436B77-BD53-44AA-9D88-26C4432D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Dual _ARM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230" indent="-236230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E1-46D2-4201-A798-301377E4D5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Unified </a:t>
            </a:r>
            <a:r>
              <a:rPr lang="en-US" dirty="0" err="1" smtClean="0"/>
              <a:t>architecure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programmable imperative is great, but the challenge in an FPGA for volume applications is to deliver the capacity at the power and cost of the ASIC and ASSP.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CEED5-1A4B-41CF-8458-AF6CC0F56E8E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Need full range of embedded product line – not just processors in high end chips</a:t>
            </a:r>
          </a:p>
          <a:p>
            <a:r>
              <a:rPr lang="en-US" dirty="0" smtClean="0">
                <a:latin typeface="Arial" pitchFamily="34" charset="0"/>
              </a:rPr>
              <a:t>Need unified architecture – across device families so make it easy to migrate both SW and HW across diff levels of product</a:t>
            </a:r>
          </a:p>
          <a:p>
            <a:r>
              <a:rPr lang="en-US" dirty="0" smtClean="0">
                <a:latin typeface="Arial" pitchFamily="34" charset="0"/>
              </a:rPr>
              <a:t>Need to raise design abstraction – like LabView offering from NI, ESL, other</a:t>
            </a:r>
          </a:p>
          <a:p>
            <a:r>
              <a:rPr lang="en-US" dirty="0" smtClean="0">
                <a:latin typeface="Arial" pitchFamily="34" charset="0"/>
              </a:rPr>
              <a:t>Need to free designers from having to reinvent what is already proven to go beyond that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3A594-1782-4D56-8E9F-1FCFD164CA6C}" type="slidenum">
              <a:rPr lang="en-US" smtClean="0">
                <a:latin typeface="Arial" pitchFamily="34" charset="0"/>
              </a:rPr>
              <a:pPr/>
              <a:t>35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230" indent="-236230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dirty="0" smtClean="0"/>
              <a:t>PowerPC was the right choice at the time…</a:t>
            </a:r>
          </a:p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D4520-4142-4E6F-A6A6-A6F3E5FBF7FC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828" y="4558904"/>
            <a:ext cx="5855547" cy="43222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730" tIns="47365" rIns="94730" bIns="47365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587"/>
            <a:ext cx="5854148" cy="43218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833" tIns="47417" rIns="94833" bIns="47417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Need full range of embedded product line – not just processors in high end chips</a:t>
            </a:r>
          </a:p>
          <a:p>
            <a:r>
              <a:rPr lang="en-US" dirty="0" smtClean="0">
                <a:latin typeface="Arial" pitchFamily="34" charset="0"/>
              </a:rPr>
              <a:t>Need unified architecture – across device families so make it easy to migrate both SW and HW across diff levels of product</a:t>
            </a:r>
          </a:p>
          <a:p>
            <a:r>
              <a:rPr lang="en-US" dirty="0" smtClean="0">
                <a:latin typeface="Arial" pitchFamily="34" charset="0"/>
              </a:rPr>
              <a:t>Need to raise design abstraction – like LabView offering from NI, ESL, other</a:t>
            </a:r>
          </a:p>
          <a:p>
            <a:r>
              <a:rPr lang="en-US" dirty="0" smtClean="0">
                <a:latin typeface="Arial" pitchFamily="34" charset="0"/>
              </a:rPr>
              <a:t>Need to free designers from having to reinvent what is already proven to go beyond that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3A594-1782-4D56-8E9F-1FCFD164CA6C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 +ARM Cortex-M3</a:t>
            </a:r>
          </a:p>
          <a:p>
            <a:r>
              <a:rPr lang="en-US" dirty="0" smtClean="0"/>
              <a:t>Analog and Digital Mixed signal FPGA.</a:t>
            </a:r>
          </a:p>
          <a:p>
            <a:r>
              <a:rPr lang="en-US" dirty="0" smtClean="0"/>
              <a:t>Secure</a:t>
            </a:r>
            <a:r>
              <a:rPr lang="en-US" baseline="0" dirty="0" smtClean="0"/>
              <a:t> flash IP</a:t>
            </a:r>
            <a:endParaRPr lang="en-US" dirty="0" smtClean="0"/>
          </a:p>
          <a:p>
            <a:r>
              <a:rPr lang="en-US" dirty="0" smtClean="0"/>
              <a:t>Kiel + IAR Systems and GNU</a:t>
            </a:r>
          </a:p>
          <a:p>
            <a:r>
              <a:rPr lang="en-US" dirty="0" err="1" smtClean="0"/>
              <a:t>Micrium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Design:  </a:t>
            </a:r>
            <a:r>
              <a:rPr lang="en-US" dirty="0" err="1" smtClean="0"/>
              <a:t>Softconsole</a:t>
            </a:r>
            <a:r>
              <a:rPr lang="en-US" dirty="0" smtClean="0"/>
              <a:t> Eclipse based IDE</a:t>
            </a:r>
          </a:p>
          <a:p>
            <a:r>
              <a:rPr lang="en-US" dirty="0" smtClean="0"/>
              <a:t>FPGA design : </a:t>
            </a:r>
            <a:r>
              <a:rPr lang="en-US" dirty="0" err="1" smtClean="0"/>
              <a:t>Libero</a:t>
            </a:r>
            <a:r>
              <a:rPr lang="en-US" dirty="0" smtClean="0"/>
              <a:t> IDE</a:t>
            </a:r>
          </a:p>
          <a:p>
            <a:r>
              <a:rPr lang="en-US" dirty="0" smtClean="0"/>
              <a:t>Analog</a:t>
            </a:r>
            <a:r>
              <a:rPr lang="en-US" baseline="0" dirty="0" smtClean="0"/>
              <a:t> Design: MSS </a:t>
            </a:r>
            <a:r>
              <a:rPr lang="en-US" baseline="0" dirty="0" err="1" smtClean="0"/>
              <a:t>configurator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Grapical</a:t>
            </a:r>
            <a:r>
              <a:rPr lang="en-US" baseline="0" dirty="0" smtClean="0"/>
              <a:t> based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Arria</a:t>
            </a:r>
            <a:r>
              <a:rPr lang="en-US" baseline="0" dirty="0" smtClean="0"/>
              <a:t> GX2 FPGA</a:t>
            </a:r>
          </a:p>
          <a:p>
            <a:r>
              <a:rPr lang="en-US" baseline="0" dirty="0" smtClean="0"/>
              <a:t>Provide gate count and features..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b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438400" y="6602413"/>
            <a:ext cx="2362200" cy="25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600" b="1"/>
              <a:t>Xilinx Confidential – Internal</a:t>
            </a:r>
          </a:p>
        </p:txBody>
      </p:sp>
      <p:pic>
        <p:nvPicPr>
          <p:cNvPr id="6" name="Picture 17" descr="Xilinx_Logo_corp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0213"/>
            <a:ext cx="2209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4532313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3165475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0663" y="6456363"/>
            <a:ext cx="2133600" cy="363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94186D5-E2B9-4E80-87D7-FB2144E5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F1ECB25-BA31-4DAE-8696-F777BEB90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56F761A-9C72-4BF2-9692-910DEC4B8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0DCF8F1-4E94-4178-8B75-469A3F30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D4E0469-F634-4805-B626-5AD820BC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FB3316-76E2-45F0-BA5C-1A07A1BFC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02B71CA-0F1D-4B1F-BFCF-5661D0D7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C841B8F-4B6B-40BC-AAEA-4136657B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AA74F8-5475-4D27-B156-65618579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FEF0A20-FC57-421F-BDEF-8E0CDDDD1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181" y="6565441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A4D8240-550E-4008-84A0-148E0444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169CA5B-AD04-480B-8D83-753CD8BF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07BB2B8-82F9-4975-B45A-BEC09DF23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17EC39E-B4DD-4334-AB04-3A7D6B015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EFF1552-CCE2-4423-9932-6A6E19BDC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143A5E-8AC1-4B39-9669-368116D6F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8899865-B5EE-4557-B1D6-D0B8F1A0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547BE9F-EA31-43AE-8F2E-0C571748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524375"/>
            <a:ext cx="3810000" cy="68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4524375"/>
            <a:ext cx="3810000" cy="68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62CBBBC-5A22-4DF4-89C5-FFAC57D16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D472195-A88E-4FD9-B51D-DC901D70B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F90BA4A-FC38-45D7-968C-D0DC21310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13625FB-9050-4445-A7CB-92D9ED86B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28C016A-DBD9-465C-BDCA-A72ACB001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9F061A8-040C-485C-B931-579DA8E6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66B1215-CB23-4533-8F90-192FDD35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B56AE39-2F06-4A47-9245-DF767CC6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3140075"/>
            <a:ext cx="1943100" cy="207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140075"/>
            <a:ext cx="5676900" cy="207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324464-01E6-4167-8E4D-EFC2D486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3D28E8-BE5C-4C8E-92AC-7112851A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CC94170-B49A-467A-BA6A-E420B868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AF9D566-A2F3-4849-A8D0-73888B3C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917819C-C05E-4EDA-BD0C-7A2A7EE1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8DB45F-EB19-4D89-9BFD-CB1A6F23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909B855-8036-45A0-960B-CB4DEDEED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Red 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69ABECC-2C7F-45C9-8B43-A40ECBC4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95400" y="6602413"/>
            <a:ext cx="685800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00" b="1">
                <a:solidFill>
                  <a:srgbClr val="0094A8"/>
                </a:solidFill>
              </a:rPr>
              <a:t>Xilinx Confidential – Internal • Unpublished Work ©</a:t>
            </a:r>
            <a:r>
              <a:rPr lang="en-US" sz="600">
                <a:solidFill>
                  <a:srgbClr val="0094A8"/>
                </a:solidFill>
              </a:rPr>
              <a:t> </a:t>
            </a:r>
            <a:r>
              <a:rPr lang="en-US" sz="600" b="1">
                <a:solidFill>
                  <a:srgbClr val="0094A8"/>
                </a:solidFill>
              </a:rPr>
              <a:t>Copyright 2009 Xilinx</a:t>
            </a:r>
          </a:p>
        </p:txBody>
      </p:sp>
      <p:pic>
        <p:nvPicPr>
          <p:cNvPr id="2055" name="Picture 25" descr="Xilinx_Logo_corp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6537325"/>
            <a:ext cx="914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 Hea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B0CA524-B4B9-4857-97CA-C0ECCEEA0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95400" y="6602413"/>
            <a:ext cx="685800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00" b="1">
                <a:solidFill>
                  <a:srgbClr val="0094A8"/>
                </a:solidFill>
              </a:rPr>
              <a:t>Xilinx Confidential – Internal • Unpublished Work ©</a:t>
            </a:r>
            <a:r>
              <a:rPr lang="en-US" sz="600">
                <a:solidFill>
                  <a:srgbClr val="0094A8"/>
                </a:solidFill>
              </a:rPr>
              <a:t> </a:t>
            </a:r>
            <a:r>
              <a:rPr lang="en-US" sz="600" b="1">
                <a:solidFill>
                  <a:srgbClr val="0094A8"/>
                </a:solidFill>
              </a:rPr>
              <a:t>Copyright 2009 Xilinx</a:t>
            </a:r>
          </a:p>
        </p:txBody>
      </p:sp>
      <p:pic>
        <p:nvPicPr>
          <p:cNvPr id="3079" name="Picture 17" descr="Xilinx_Logo_corp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6537325"/>
            <a:ext cx="914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defRPr b="1">
          <a:solidFill>
            <a:schemeClr val="tx2"/>
          </a:solidFill>
          <a:latin typeface="+mn-lt"/>
        </a:defRPr>
      </a:lvl2pPr>
      <a:lvl3pPr marL="228600" indent="6858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redba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89560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140075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5243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5104CA1-B95E-4A2E-AF05-9DB3E248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95400" y="6602413"/>
            <a:ext cx="685800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00" b="1">
                <a:solidFill>
                  <a:srgbClr val="0094A8"/>
                </a:solidFill>
              </a:rPr>
              <a:t>Xilinx Confidential – Internal • Unpublished Work ©</a:t>
            </a:r>
            <a:r>
              <a:rPr lang="en-US" sz="600">
                <a:solidFill>
                  <a:srgbClr val="0094A8"/>
                </a:solidFill>
              </a:rPr>
              <a:t> </a:t>
            </a:r>
            <a:r>
              <a:rPr lang="en-US" sz="600" b="1">
                <a:solidFill>
                  <a:srgbClr val="0094A8"/>
                </a:solidFill>
              </a:rPr>
              <a:t>Copyright 2009 Xilinx</a:t>
            </a:r>
          </a:p>
        </p:txBody>
      </p:sp>
      <p:pic>
        <p:nvPicPr>
          <p:cNvPr id="4103" name="Picture 11" descr="Xilinx_Logo_corp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6537325"/>
            <a:ext cx="914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03425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460625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hyperlink" Target="http://www.codesourcery.com/" TargetMode="External"/><Relationship Id="rId7" Type="http://schemas.openxmlformats.org/officeDocument/2006/relationships/image" Target="../media/image35.gif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34.gif"/><Relationship Id="rId9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Vidhumouli H</a:t>
            </a:r>
          </a:p>
          <a:p>
            <a:r>
              <a:rPr lang="en-US" dirty="0" smtClean="0"/>
              <a:t>Xilinx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25412" y="3165475"/>
            <a:ext cx="9018588" cy="1114425"/>
          </a:xfrm>
        </p:spPr>
        <p:txBody>
          <a:bodyPr/>
          <a:lstStyle/>
          <a:p>
            <a:r>
              <a:rPr lang="en-US" sz="2400" dirty="0" smtClean="0"/>
              <a:t>Advantages of Reconfigurable System Architectures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075" y="1981200"/>
            <a:ext cx="38449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29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Embedded Design Considerations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69342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Architect</a:t>
            </a:r>
          </a:p>
          <a:p>
            <a:pPr lvl="1" eaLnBrk="1" hangingPunct="1"/>
            <a:r>
              <a:rPr lang="en-US" dirty="0" smtClean="0"/>
              <a:t>Architecture and Processor selection</a:t>
            </a:r>
          </a:p>
          <a:p>
            <a:pPr lvl="1" eaLnBrk="1" hangingPunct="1"/>
            <a:r>
              <a:rPr lang="en-US" dirty="0" smtClean="0"/>
              <a:t>HW and SW Partitioning</a:t>
            </a:r>
          </a:p>
          <a:p>
            <a:pPr eaLnBrk="1" hangingPunct="1"/>
            <a:r>
              <a:rPr lang="en-US" dirty="0" smtClean="0"/>
              <a:t>Software Developer</a:t>
            </a:r>
          </a:p>
          <a:p>
            <a:pPr lvl="1" eaLnBrk="1" hangingPunct="1"/>
            <a:r>
              <a:rPr lang="en-US" dirty="0" smtClean="0"/>
              <a:t>Waiting for HW Before SW Development</a:t>
            </a:r>
          </a:p>
          <a:p>
            <a:pPr lvl="1" eaLnBrk="1" hangingPunct="1"/>
            <a:r>
              <a:rPr lang="en-US" dirty="0" smtClean="0"/>
              <a:t>Tools support </a:t>
            </a:r>
          </a:p>
          <a:p>
            <a:pPr lvl="1" eaLnBrk="1" hangingPunct="1"/>
            <a:r>
              <a:rPr lang="en-US" dirty="0" smtClean="0"/>
              <a:t>Code Optimization</a:t>
            </a:r>
          </a:p>
          <a:p>
            <a:pPr lvl="1" eaLnBrk="1" hangingPunct="1"/>
            <a:r>
              <a:rPr lang="en-US" dirty="0" smtClean="0"/>
              <a:t>HW/SW Co-debug </a:t>
            </a:r>
          </a:p>
          <a:p>
            <a:pPr eaLnBrk="1" hangingPunct="1"/>
            <a:r>
              <a:rPr lang="en-US" dirty="0" smtClean="0"/>
              <a:t>HW Designer</a:t>
            </a:r>
          </a:p>
          <a:p>
            <a:pPr lvl="1" eaLnBrk="1" hangingPunct="1"/>
            <a:r>
              <a:rPr lang="en-US" dirty="0" smtClean="0"/>
              <a:t>Processing System Development</a:t>
            </a:r>
          </a:p>
          <a:p>
            <a:pPr lvl="1" eaLnBrk="1" hangingPunct="1"/>
            <a:r>
              <a:rPr lang="en-US" dirty="0" smtClean="0"/>
              <a:t>Hand-crafting RTL for Parallel DSP Acceleration</a:t>
            </a:r>
          </a:p>
          <a:p>
            <a:pPr lvl="1" eaLnBrk="1" hangingPunct="1"/>
            <a:r>
              <a:rPr lang="en-US" dirty="0" smtClean="0"/>
              <a:t>IP Availability and Integration from Multiple Sources</a:t>
            </a:r>
          </a:p>
          <a:p>
            <a:pPr lvl="1" eaLnBrk="1" hangingPunct="1"/>
            <a:r>
              <a:rPr lang="en-US" dirty="0" smtClean="0"/>
              <a:t>Cross-domain development / debug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What’s Needed in Embedded Processing Systems</a:t>
            </a:r>
            <a:br>
              <a:rPr lang="en-US" dirty="0" smtClean="0"/>
            </a:br>
            <a:r>
              <a:rPr lang="en-US" sz="2400" dirty="0" smtClean="0"/>
              <a:t>Key Requirements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19600" y="1524000"/>
            <a:ext cx="4267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Higher Performance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Lower System Power</a:t>
            </a:r>
          </a:p>
          <a:p>
            <a:pPr eaLnBrk="1" hangingPunct="1">
              <a:buFont typeface="Wingdings" pitchFamily="2" charset="2"/>
              <a:buNone/>
            </a:pPr>
            <a:endParaRPr lang="en-US" sz="600" dirty="0" smtClean="0"/>
          </a:p>
          <a:p>
            <a:pPr eaLnBrk="1" hangingPunct="1"/>
            <a:r>
              <a:rPr lang="en-US" dirty="0" smtClean="0"/>
              <a:t>More Integration with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Reduced System Cost</a:t>
            </a:r>
          </a:p>
          <a:p>
            <a:pPr eaLnBrk="1" hangingPunct="1">
              <a:buFont typeface="Wingdings" pitchFamily="2" charset="2"/>
              <a:buNone/>
            </a:pPr>
            <a:endParaRPr lang="en-US" sz="300" dirty="0" smtClean="0"/>
          </a:p>
          <a:p>
            <a:pPr eaLnBrk="1" hangingPunct="1"/>
            <a:r>
              <a:rPr lang="en-US" dirty="0" smtClean="0"/>
              <a:t>Increased Scalability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IP Inter-operability</a:t>
            </a:r>
          </a:p>
          <a:p>
            <a:pPr eaLnBrk="1" hangingPunct="1"/>
            <a:endParaRPr lang="en-US" sz="200" dirty="0" smtClean="0"/>
          </a:p>
          <a:p>
            <a:pPr eaLnBrk="1" hangingPunct="1"/>
            <a:r>
              <a:rPr lang="en-US" dirty="0" smtClean="0"/>
              <a:t>Design Re-use</a:t>
            </a:r>
          </a:p>
          <a:p>
            <a:pPr eaLnBrk="1" hangingPunct="1"/>
            <a:endParaRPr lang="en-US" sz="300" dirty="0" smtClean="0"/>
          </a:p>
          <a:p>
            <a:pPr eaLnBrk="1" hangingPunct="1"/>
            <a:r>
              <a:rPr lang="en-US" dirty="0" smtClean="0"/>
              <a:t>Ease of Programming</a:t>
            </a:r>
          </a:p>
          <a:p>
            <a:pPr eaLnBrk="1" hangingPunct="1"/>
            <a:r>
              <a:rPr lang="en-US" dirty="0" smtClean="0"/>
              <a:t>Extensive Ecosystem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3317" name="Pentagon 4"/>
          <p:cNvSpPr>
            <a:spLocks noChangeArrowheads="1"/>
          </p:cNvSpPr>
          <p:nvPr/>
        </p:nvSpPr>
        <p:spPr bwMode="auto">
          <a:xfrm>
            <a:off x="1371600" y="2133600"/>
            <a:ext cx="2514600" cy="990600"/>
          </a:xfrm>
          <a:prstGeom prst="homePlate">
            <a:avLst>
              <a:gd name="adj" fmla="val 499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/>
              <a:t>Improved  Products</a:t>
            </a:r>
          </a:p>
        </p:txBody>
      </p:sp>
      <p:sp>
        <p:nvSpPr>
          <p:cNvPr id="13318" name="Pentagon 5"/>
          <p:cNvSpPr>
            <a:spLocks noChangeArrowheads="1"/>
          </p:cNvSpPr>
          <p:nvPr/>
        </p:nvSpPr>
        <p:spPr bwMode="auto">
          <a:xfrm>
            <a:off x="1371600" y="4343400"/>
            <a:ext cx="2514600" cy="990600"/>
          </a:xfrm>
          <a:prstGeom prst="homePlate">
            <a:avLst>
              <a:gd name="adj" fmla="val 499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/>
              <a:t>Increased Productivity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25412" y="3165475"/>
            <a:ext cx="8256588" cy="1114425"/>
          </a:xfrm>
        </p:spPr>
        <p:txBody>
          <a:bodyPr/>
          <a:lstStyle/>
          <a:p>
            <a:r>
              <a:rPr lang="en-US" dirty="0" smtClean="0"/>
              <a:t>Extensible Processing Platform Examples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Fusion from </a:t>
            </a:r>
            <a:r>
              <a:rPr lang="en-US" dirty="0" err="1" smtClean="0"/>
              <a:t>Mircosemi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300480"/>
            <a:ext cx="721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00" y="6332728"/>
            <a:ext cx="1452880" cy="5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Microcontroller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2899384"/>
            <a:ext cx="6797040" cy="327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" y="2550159"/>
            <a:ext cx="2265680" cy="216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00" y="6332728"/>
            <a:ext cx="1452880" cy="5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9" y="1200150"/>
            <a:ext cx="6734175" cy="300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Flow with Processing </a:t>
            </a:r>
            <a:r>
              <a:rPr lang="en-US" dirty="0" err="1" smtClean="0"/>
              <a:t>Configurator</a:t>
            </a:r>
            <a:r>
              <a:rPr lang="en-US" dirty="0" smtClean="0"/>
              <a:t> and 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129" y="1191353"/>
            <a:ext cx="4344352" cy="24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980" y="3534660"/>
            <a:ext cx="6062980" cy="2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0800" y="6332728"/>
            <a:ext cx="1452880" cy="5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Atom E600 Series </a:t>
            </a:r>
            <a:r>
              <a:rPr lang="en-US" i="1" dirty="0" smtClean="0"/>
              <a:t>paired</a:t>
            </a:r>
            <a:r>
              <a:rPr lang="en-US" dirty="0" smtClean="0"/>
              <a:t> with 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40" y="1347788"/>
            <a:ext cx="807338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Atom with FPGA Fabric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75" y="1318894"/>
            <a:ext cx="7939740" cy="457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648" y="5989955"/>
            <a:ext cx="1038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71" y="1297304"/>
            <a:ext cx="7969479" cy="44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648" y="5989955"/>
            <a:ext cx="1038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Intel Atom E600 Series with FPGA Fabric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Platform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840" y="1220091"/>
            <a:ext cx="5140959" cy="52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648" y="5989955"/>
            <a:ext cx="1038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Reconfigurable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and How Latest Innovations Address</a:t>
            </a:r>
          </a:p>
          <a:p>
            <a:r>
              <a:rPr lang="en-US" dirty="0" smtClean="0"/>
              <a:t>Processing Platform Offerings</a:t>
            </a:r>
          </a:p>
          <a:p>
            <a:pPr lvl="1"/>
            <a:r>
              <a:rPr lang="en-US" dirty="0" smtClean="0"/>
              <a:t>Focus on Hard Processing with Configurability</a:t>
            </a:r>
          </a:p>
          <a:p>
            <a:r>
              <a:rPr lang="en-US" dirty="0" smtClean="0"/>
              <a:t>Considerations:  How to best evaluate your design needs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Advances in Reconfigurable Processing Platforms</a:t>
            </a:r>
          </a:p>
          <a:p>
            <a:pPr lvl="1"/>
            <a:r>
              <a:rPr lang="en-US" smtClean="0"/>
              <a:t>Key </a:t>
            </a:r>
            <a:r>
              <a:rPr lang="en-US" dirty="0" smtClean="0"/>
              <a:t>advantages of each and limitations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SPEAr</a:t>
            </a:r>
            <a:r>
              <a:rPr lang="en-US" dirty="0" smtClean="0"/>
              <a:t> 1310 –One Time Programmable ASSP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745" y="6247663"/>
            <a:ext cx="1009015" cy="59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5" y="1554479"/>
            <a:ext cx="5842675" cy="422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465" y="1599990"/>
            <a:ext cx="3222080" cy="415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423"/>
            <a:ext cx="1009015" cy="59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 rot="16200000" flipH="1">
            <a:off x="2533650" y="-1352551"/>
            <a:ext cx="4076699" cy="9144003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dirty="0" smtClean="0"/>
              <a:t>Current Selections Equal Compromise</a:t>
            </a:r>
            <a:endParaRPr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575050" y="1393535"/>
          <a:ext cx="5272236" cy="417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095693"/>
                <a:gridCol w="1392181"/>
                <a:gridCol w="1392181"/>
                <a:gridCol w="1392181"/>
              </a:tblGrid>
              <a:tr h="4475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ASIC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ASSP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Chip Solution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 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Unit Cost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TCO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TTM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Flexibility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21907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Scalability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EPP Value Pr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35" y="2430470"/>
            <a:ext cx="2840347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48"/>
          <p:cNvSpPr txBox="1">
            <a:spLocks noChangeArrowheads="1"/>
          </p:cNvSpPr>
          <p:nvPr/>
        </p:nvSpPr>
        <p:spPr bwMode="auto">
          <a:xfrm>
            <a:off x="0" y="6015034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Conflicting Demands Not Served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810" y="5502870"/>
            <a:ext cx="422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positive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negative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neutral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Class of Product </a:t>
            </a:r>
            <a:br>
              <a:rPr lang="en-US" dirty="0" smtClean="0"/>
            </a:br>
            <a:r>
              <a:rPr lang="en-US" dirty="0" smtClean="0"/>
              <a:t>Extensible Processing Platform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AF9D566-A2F3-4849-A8D0-73888B3C1E7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43940" y="1280160"/>
            <a:ext cx="6880860" cy="5212080"/>
            <a:chOff x="1269170" y="1239915"/>
            <a:chExt cx="6809798" cy="4378170"/>
          </a:xfrm>
        </p:grpSpPr>
        <p:sp>
          <p:nvSpPr>
            <p:cNvPr id="5" name="Rectangle 4"/>
            <p:cNvSpPr/>
            <p:nvPr/>
          </p:nvSpPr>
          <p:spPr bwMode="auto">
            <a:xfrm>
              <a:off x="1269170" y="1239915"/>
              <a:ext cx="6809798" cy="355971"/>
            </a:xfrm>
            <a:prstGeom prst="rect">
              <a:avLst/>
            </a:prstGeom>
            <a:solidFill>
              <a:srgbClr val="8B8D09"/>
            </a:solidFill>
            <a:ln w="9525" algn="ctr">
              <a:noFill/>
              <a:miter lim="800000"/>
              <a:headEnd/>
              <a:tailEnd/>
            </a:ln>
          </p:spPr>
          <p:txBody>
            <a:bodyPr lIns="274320" rIns="27432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271583" y="1590657"/>
              <a:ext cx="6802945" cy="4027428"/>
            </a:xfrm>
            <a:prstGeom prst="rect">
              <a:avLst/>
            </a:prstGeom>
            <a:solidFill>
              <a:srgbClr val="C2D1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71584" y="1587376"/>
              <a:ext cx="5325620" cy="2813760"/>
            </a:xfrm>
            <a:prstGeom prst="rect">
              <a:avLst/>
            </a:prstGeom>
            <a:solidFill>
              <a:srgbClr val="696A6C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mtClean="0"/>
            </a:p>
          </p:txBody>
        </p:sp>
        <p:sp>
          <p:nvSpPr>
            <p:cNvPr id="8" name="TextBox 38"/>
            <p:cNvSpPr txBox="1"/>
            <p:nvPr/>
          </p:nvSpPr>
          <p:spPr>
            <a:xfrm>
              <a:off x="6848272" y="2056701"/>
              <a:ext cx="1007009" cy="557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Additional</a:t>
              </a:r>
            </a:p>
            <a:p>
              <a:pPr algn="ctr"/>
              <a:r>
                <a:rPr lang="en-US" sz="1400" b="1" dirty="0" smtClean="0"/>
                <a:t>Peripherals</a:t>
              </a:r>
              <a:endParaRPr lang="en-US" sz="1400" b="1" dirty="0"/>
            </a:p>
          </p:txBody>
        </p:sp>
        <p:sp>
          <p:nvSpPr>
            <p:cNvPr id="9" name="TextBox 39"/>
            <p:cNvSpPr txBox="1"/>
            <p:nvPr/>
          </p:nvSpPr>
          <p:spPr>
            <a:xfrm>
              <a:off x="2660966" y="1277759"/>
              <a:ext cx="3806840" cy="2389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Extensible Processing Platform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40"/>
            <p:cNvSpPr txBox="1"/>
            <p:nvPr/>
          </p:nvSpPr>
          <p:spPr>
            <a:xfrm>
              <a:off x="5962499" y="4554331"/>
              <a:ext cx="2017453" cy="92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 smtClean="0">
                  <a:solidFill>
                    <a:schemeClr val="accent4"/>
                  </a:solidFill>
                </a:rPr>
                <a:t>High Performance, Reconfigurable, 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accent4"/>
                  </a:solidFill>
                </a:rPr>
                <a:t>Application Optimized Accelerators</a:t>
              </a:r>
              <a:endParaRPr 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41"/>
            <p:cNvSpPr txBox="1"/>
            <p:nvPr/>
          </p:nvSpPr>
          <p:spPr>
            <a:xfrm>
              <a:off x="1443102" y="4545191"/>
              <a:ext cx="1924972" cy="9558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 smtClean="0">
                  <a:solidFill>
                    <a:schemeClr val="accent4"/>
                  </a:solidFill>
                </a:rPr>
                <a:t>Programmable Logic for Extensions</a:t>
              </a:r>
            </a:p>
            <a:p>
              <a:pPr algn="ctr"/>
              <a:r>
                <a:rPr lang="en-US" sz="1000" dirty="0" smtClean="0">
                  <a:latin typeface="Arial" pitchFamily="34" charset="0"/>
                </a:rPr>
                <a:t>Rapid Differentiation</a:t>
              </a:r>
            </a:p>
            <a:p>
              <a:pPr algn="ctr"/>
              <a:r>
                <a:rPr lang="en-US" sz="1000" dirty="0" smtClean="0">
                  <a:latin typeface="Arial" pitchFamily="34" charset="0"/>
                </a:rPr>
                <a:t>High Performance, Scalable</a:t>
              </a:r>
            </a:p>
            <a:p>
              <a:pPr algn="ctr"/>
              <a:r>
                <a:rPr lang="en-US" sz="1000" dirty="0" smtClean="0">
                  <a:latin typeface="Arial" pitchFamily="34" charset="0"/>
                </a:rPr>
                <a:t>Programmed by Processor</a:t>
              </a:r>
            </a:p>
          </p:txBody>
        </p:sp>
        <p:sp>
          <p:nvSpPr>
            <p:cNvPr id="12" name="TextBox 42"/>
            <p:cNvSpPr txBox="1"/>
            <p:nvPr/>
          </p:nvSpPr>
          <p:spPr>
            <a:xfrm>
              <a:off x="3724419" y="3013671"/>
              <a:ext cx="2268891" cy="743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ARM</a:t>
              </a:r>
              <a:r>
                <a:rPr lang="en-US" sz="1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®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Dual Cortex™-A9MPCore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81648" y="1668138"/>
              <a:ext cx="2163850" cy="6605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25042" y="2835165"/>
              <a:ext cx="1865388" cy="9908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45"/>
            <p:cNvSpPr txBox="1"/>
            <p:nvPr/>
          </p:nvSpPr>
          <p:spPr>
            <a:xfrm>
              <a:off x="3893572" y="1868515"/>
              <a:ext cx="1940003" cy="185860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Memory Interfaces</a:t>
              </a:r>
              <a:endParaRPr lang="en-US" sz="1200" b="1" dirty="0" smtClean="0"/>
            </a:p>
          </p:txBody>
        </p:sp>
        <p:sp>
          <p:nvSpPr>
            <p:cNvPr id="16" name="TextBox 46"/>
            <p:cNvSpPr txBox="1"/>
            <p:nvPr/>
          </p:nvSpPr>
          <p:spPr>
            <a:xfrm>
              <a:off x="1436375" y="3191097"/>
              <a:ext cx="1828079" cy="371720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Common Peripherals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778507" y="2617017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accent3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78507" y="3376485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z="1200" smtClean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890430" y="2707520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z="1200" smtClean="0">
                <a:solidFill>
                  <a:schemeClr val="accent3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002353" y="2800516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accent3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890430" y="3466988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accent3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02353" y="3559983"/>
              <a:ext cx="634232" cy="513795"/>
            </a:xfrm>
            <a:prstGeom prst="rect">
              <a:avLst/>
            </a:prstGeom>
            <a:solidFill>
              <a:srgbClr val="B8BC0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z="1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721249" y="4518179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833172" y="4608681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z="120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45096" y="4701677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757895" y="4518179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869819" y="4608681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z="120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81742" y="4701677"/>
              <a:ext cx="634232" cy="513795"/>
            </a:xfrm>
            <a:prstGeom prst="rect">
              <a:avLst/>
            </a:prstGeom>
            <a:solidFill>
              <a:srgbClr val="8B8D0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59"/>
            <p:cNvSpPr txBox="1"/>
            <p:nvPr/>
          </p:nvSpPr>
          <p:spPr>
            <a:xfrm>
              <a:off x="6913103" y="2882033"/>
              <a:ext cx="811443" cy="35575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accent3"/>
                  </a:solidFill>
                </a:rPr>
                <a:t>Off the-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accent3"/>
                  </a:solidFill>
                </a:rPr>
                <a:t>Shelf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60"/>
            <p:cNvSpPr txBox="1"/>
            <p:nvPr/>
          </p:nvSpPr>
          <p:spPr>
            <a:xfrm>
              <a:off x="7011403" y="3713754"/>
              <a:ext cx="607109" cy="185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Custom</a:t>
              </a:r>
              <a:endParaRPr lang="en-U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1" name="TextBox 61"/>
            <p:cNvSpPr txBox="1"/>
            <p:nvPr/>
          </p:nvSpPr>
          <p:spPr>
            <a:xfrm>
              <a:off x="4989418" y="4833257"/>
              <a:ext cx="607109" cy="185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Custom</a:t>
              </a:r>
              <a:endParaRPr lang="en-US" sz="1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2" name="TextBox 62"/>
            <p:cNvSpPr txBox="1"/>
            <p:nvPr/>
          </p:nvSpPr>
          <p:spPr>
            <a:xfrm>
              <a:off x="3972008" y="4771207"/>
              <a:ext cx="607108" cy="3186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Off the-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Shelf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63"/>
            <p:cNvSpPr txBox="1"/>
            <p:nvPr/>
          </p:nvSpPr>
          <p:spPr>
            <a:xfrm>
              <a:off x="1356644" y="1643672"/>
              <a:ext cx="1924972" cy="716888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Processing System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</a:rPr>
                <a:t>Hardwired </a:t>
              </a:r>
              <a:r>
                <a:rPr lang="en-US" sz="1000" dirty="0" err="1" smtClean="0">
                  <a:solidFill>
                    <a:schemeClr val="bg1"/>
                  </a:solidFill>
                  <a:latin typeface="Arial" pitchFamily="34" charset="0"/>
                </a:rPr>
                <a:t>SoC</a:t>
              </a:r>
              <a:endParaRPr lang="en-US" sz="1000" dirty="0" smtClean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</a:rPr>
                <a:t>High Performance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</a:rPr>
                <a:t>Low Power, Low Cost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</a:rPr>
                <a:t>Boots OS at Reset</a:t>
              </a:r>
            </a:p>
          </p:txBody>
        </p:sp>
        <p:sp>
          <p:nvSpPr>
            <p:cNvPr id="34" name="TextBox 64"/>
            <p:cNvSpPr txBox="1"/>
            <p:nvPr/>
          </p:nvSpPr>
          <p:spPr>
            <a:xfrm>
              <a:off x="1951931" y="3944460"/>
              <a:ext cx="1736273" cy="3186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High-Bandwidth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AMBA-AXI Interfaces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 rot="5400000" flipV="1">
              <a:off x="3420453" y="3403611"/>
              <a:ext cx="229595" cy="287489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 rot="5400000">
              <a:off x="6107705" y="1762552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 rot="5400000" flipV="1">
              <a:off x="6135981" y="2028075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Down Arrow 37"/>
            <p:cNvSpPr/>
            <p:nvPr/>
          </p:nvSpPr>
          <p:spPr bwMode="auto">
            <a:xfrm rot="5400000">
              <a:off x="6124286" y="2679573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Down Arrow 38"/>
            <p:cNvSpPr/>
            <p:nvPr/>
          </p:nvSpPr>
          <p:spPr bwMode="auto">
            <a:xfrm rot="5400000" flipV="1">
              <a:off x="6152562" y="2954368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 rot="5400000">
              <a:off x="6113290" y="3382660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 rot="5400000" flipV="1">
              <a:off x="6141567" y="3657454"/>
              <a:ext cx="306866" cy="362105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 rot="10800000">
              <a:off x="4910483" y="3977310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 rot="10800000" flipV="1">
              <a:off x="4631135" y="4005126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 rot="10800000">
              <a:off x="4092073" y="3966494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 rot="10800000" flipV="1">
              <a:off x="3812726" y="3994310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 rot="10800000">
              <a:off x="5672342" y="3957222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 rot="10800000" flipV="1">
              <a:off x="5392994" y="3985038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749680" y="2802609"/>
              <a:ext cx="2275773" cy="113072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79"/>
            <p:cNvSpPr txBox="1"/>
            <p:nvPr/>
          </p:nvSpPr>
          <p:spPr>
            <a:xfrm>
              <a:off x="3729759" y="3034918"/>
              <a:ext cx="2268891" cy="557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ARM</a:t>
              </a:r>
              <a:endParaRPr lang="en-US" sz="1400" b="1" baseline="30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Dual Cortex-A9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MPCore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Complex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 rot="5400000">
              <a:off x="3388485" y="2984463"/>
              <a:ext cx="229595" cy="287489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Down Arrow 50"/>
            <p:cNvSpPr/>
            <p:nvPr/>
          </p:nvSpPr>
          <p:spPr bwMode="auto">
            <a:xfrm rot="10800000">
              <a:off x="4452424" y="2383772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Down Arrow 51"/>
            <p:cNvSpPr/>
            <p:nvPr/>
          </p:nvSpPr>
          <p:spPr bwMode="auto">
            <a:xfrm rot="10800000" flipV="1">
              <a:off x="4173076" y="2411588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Down Arrow 52"/>
            <p:cNvSpPr/>
            <p:nvPr/>
          </p:nvSpPr>
          <p:spPr bwMode="auto">
            <a:xfrm rot="10800000">
              <a:off x="5261407" y="2363684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Down Arrow 53"/>
            <p:cNvSpPr/>
            <p:nvPr/>
          </p:nvSpPr>
          <p:spPr bwMode="auto">
            <a:xfrm rot="10800000" flipV="1">
              <a:off x="4982059" y="2391499"/>
              <a:ext cx="311951" cy="356203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Zynq-7000 EPP Family Highlights</a:t>
            </a:r>
            <a:endParaRPr dirty="0"/>
          </a:p>
        </p:txBody>
      </p:sp>
      <p:sp>
        <p:nvSpPr>
          <p:cNvPr id="53255" name="TextBox 48"/>
          <p:cNvSpPr txBox="1">
            <a:spLocks noChangeArrowheads="1"/>
          </p:cNvSpPr>
          <p:nvPr/>
        </p:nvSpPr>
        <p:spPr bwMode="auto">
          <a:xfrm>
            <a:off x="0" y="6015034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Software &amp; Hardware Programmable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6530655" y="4657960"/>
            <a:ext cx="921720" cy="69129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5400000">
            <a:off x="4648810" y="3313785"/>
            <a:ext cx="921720" cy="69129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6492250" y="2046420"/>
            <a:ext cx="921720" cy="69129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6200000">
            <a:off x="8337495" y="3313785"/>
            <a:ext cx="921720" cy="69129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5335260" y="2660900"/>
            <a:ext cx="3269264" cy="2073870"/>
            <a:chOff x="5450074" y="1931203"/>
            <a:chExt cx="3538501" cy="22274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L-Shape 6"/>
            <p:cNvSpPr/>
            <p:nvPr/>
          </p:nvSpPr>
          <p:spPr bwMode="auto">
            <a:xfrm rot="16200000">
              <a:off x="6108198" y="1278319"/>
              <a:ext cx="2227491" cy="3533262"/>
            </a:xfrm>
            <a:prstGeom prst="corner">
              <a:avLst>
                <a:gd name="adj1" fmla="val 51579"/>
                <a:gd name="adj2" fmla="val 33347"/>
              </a:avLst>
            </a:prstGeom>
            <a:solidFill>
              <a:srgbClr val="E3E31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62385" y="1999303"/>
              <a:ext cx="1049377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 b="1" dirty="0" smtClean="0">
                  <a:solidFill>
                    <a:schemeClr val="accent4"/>
                  </a:solidFill>
                </a:rPr>
                <a:t>7 Series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chemeClr val="accent4"/>
                  </a:solidFill>
                </a:rPr>
                <a:t>Programmable</a:t>
              </a:r>
              <a:br>
                <a:rPr lang="en-US" sz="800" b="1" dirty="0" smtClean="0">
                  <a:solidFill>
                    <a:schemeClr val="accent4"/>
                  </a:solidFill>
                </a:rPr>
              </a:br>
              <a:r>
                <a:rPr lang="en-US" sz="800" b="1" dirty="0" smtClean="0">
                  <a:solidFill>
                    <a:schemeClr val="accent4"/>
                  </a:solidFill>
                </a:rPr>
                <a:t>Logic </a:t>
              </a:r>
              <a:endParaRPr lang="en-US" sz="800" b="1" dirty="0">
                <a:solidFill>
                  <a:schemeClr val="accent4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071870" y="2696666"/>
              <a:ext cx="724677" cy="655523"/>
            </a:xfrm>
            <a:prstGeom prst="rect">
              <a:avLst/>
            </a:prstGeom>
            <a:solidFill>
              <a:srgbClr val="A7D4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700" b="1" dirty="0" smtClean="0"/>
                <a:t>Common Peripherals</a:t>
              </a:r>
            </a:p>
            <a:p>
              <a:pPr algn="ctr">
                <a:defRPr/>
              </a:pPr>
              <a:endParaRPr lang="en-US" sz="700" b="1" dirty="0" smtClean="0"/>
            </a:p>
            <a:p>
              <a:pPr algn="ctr">
                <a:defRPr/>
              </a:pPr>
              <a:r>
                <a:rPr lang="en-US" sz="700" b="1" dirty="0" smtClean="0"/>
                <a:t>Custom</a:t>
              </a:r>
            </a:p>
            <a:p>
              <a:pPr algn="ctr">
                <a:defRPr/>
              </a:pPr>
              <a:r>
                <a:rPr lang="en-US" sz="700" b="1" dirty="0" smtClean="0"/>
                <a:t>Peripherals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20285" y="3643345"/>
              <a:ext cx="1506042" cy="323324"/>
            </a:xfrm>
            <a:prstGeom prst="rect">
              <a:avLst/>
            </a:prstGeom>
            <a:solidFill>
              <a:srgbClr val="A7D4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700" b="1" dirty="0" smtClean="0"/>
                <a:t>Common Accelerators</a:t>
              </a:r>
              <a:r>
                <a:rPr lang="en-US" sz="200" b="1" dirty="0" smtClean="0"/>
                <a:t/>
              </a:r>
              <a:br>
                <a:rPr lang="en-US" sz="200" b="1" dirty="0" smtClean="0"/>
              </a:br>
              <a:endParaRPr lang="en-US" sz="200" b="1" dirty="0" smtClean="0"/>
            </a:p>
            <a:p>
              <a:pPr algn="ctr">
                <a:defRPr/>
              </a:pPr>
              <a:r>
                <a:rPr lang="en-US" sz="700" b="1" dirty="0" smtClean="0"/>
                <a:t>Custom Accelerators</a:t>
              </a:r>
            </a:p>
          </p:txBody>
        </p:sp>
        <p:sp>
          <p:nvSpPr>
            <p:cNvPr id="11" name="L-Shape 10"/>
            <p:cNvSpPr/>
            <p:nvPr/>
          </p:nvSpPr>
          <p:spPr bwMode="auto">
            <a:xfrm rot="16200000">
              <a:off x="6127401" y="1297520"/>
              <a:ext cx="2189086" cy="3456451"/>
            </a:xfrm>
            <a:prstGeom prst="corner">
              <a:avLst>
                <a:gd name="adj1" fmla="val 4239"/>
                <a:gd name="adj2" fmla="val 4703"/>
              </a:avLst>
            </a:prstGeom>
            <a:solidFill>
              <a:schemeClr val="tx2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50074" y="1931204"/>
              <a:ext cx="2433731" cy="149120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67714" y="2679790"/>
              <a:ext cx="809968" cy="3710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Common</a:t>
              </a:r>
            </a:p>
            <a:p>
              <a:pPr algn="ctr">
                <a:defRPr/>
              </a:pPr>
              <a:r>
                <a:rPr lang="en-US" sz="800" b="1" dirty="0"/>
                <a:t>Peripherals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55312" y="2031349"/>
              <a:ext cx="1034755" cy="276999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 smtClean="0"/>
                <a:t>Processing</a:t>
              </a:r>
              <a:br>
                <a:rPr lang="en-US" sz="900" b="1" dirty="0" smtClean="0"/>
              </a:br>
              <a:r>
                <a:rPr lang="en-US" sz="900" b="1" dirty="0" smtClean="0"/>
                <a:t>System</a:t>
              </a:r>
              <a:endParaRPr lang="en-US" sz="900" b="1" dirty="0"/>
            </a:p>
          </p:txBody>
        </p:sp>
        <p:sp>
          <p:nvSpPr>
            <p:cNvPr id="15" name="Down Arrow 14"/>
            <p:cNvSpPr/>
            <p:nvPr/>
          </p:nvSpPr>
          <p:spPr bwMode="auto">
            <a:xfrm rot="5400000">
              <a:off x="6361331" y="2717187"/>
              <a:ext cx="150601" cy="176638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6" name="Down Arrow 15"/>
            <p:cNvSpPr/>
            <p:nvPr/>
          </p:nvSpPr>
          <p:spPr bwMode="auto">
            <a:xfrm rot="5400000" flipV="1">
              <a:off x="6387790" y="2897243"/>
              <a:ext cx="150601" cy="176639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7" name="Down Arrow 16"/>
            <p:cNvSpPr/>
            <p:nvPr/>
          </p:nvSpPr>
          <p:spPr bwMode="auto">
            <a:xfrm rot="10800000">
              <a:off x="6877593" y="2382099"/>
              <a:ext cx="191914" cy="233931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8" name="Down Arrow 17"/>
            <p:cNvSpPr/>
            <p:nvPr/>
          </p:nvSpPr>
          <p:spPr bwMode="auto">
            <a:xfrm rot="10800000" flipV="1">
              <a:off x="6621090" y="2403706"/>
              <a:ext cx="190960" cy="233931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19" name="Down Arrow 18"/>
            <p:cNvSpPr/>
            <p:nvPr/>
          </p:nvSpPr>
          <p:spPr bwMode="auto">
            <a:xfrm rot="10800000">
              <a:off x="7332328" y="2388444"/>
              <a:ext cx="190960" cy="233930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0" name="Down Arrow 19"/>
            <p:cNvSpPr/>
            <p:nvPr/>
          </p:nvSpPr>
          <p:spPr bwMode="auto">
            <a:xfrm rot="10800000" flipV="1">
              <a:off x="7135198" y="2388101"/>
              <a:ext cx="191914" cy="233930"/>
            </a:xfrm>
            <a:prstGeom prst="downArrow">
              <a:avLst/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647391" y="1950652"/>
              <a:ext cx="881267" cy="4337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800" b="1" dirty="0"/>
                <a:t>Memory</a:t>
              </a:r>
            </a:p>
            <a:p>
              <a:pPr algn="ctr">
                <a:defRPr/>
              </a:pPr>
              <a:r>
                <a:rPr lang="en-US" sz="800" b="1" dirty="0"/>
                <a:t>Interfaces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518238" y="2639880"/>
              <a:ext cx="1166180" cy="650827"/>
            </a:xfrm>
            <a:prstGeom prst="rect">
              <a:avLst/>
            </a:prstGeom>
            <a:solidFill>
              <a:srgbClr val="7BC7B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5026" y="2755086"/>
              <a:ext cx="1039074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 b="1" dirty="0"/>
                <a:t>ARM</a:t>
              </a:r>
              <a:r>
                <a:rPr lang="en-US" sz="800" b="1" baseline="30000" dirty="0"/>
                <a:t>®</a:t>
              </a:r>
            </a:p>
            <a:p>
              <a:pPr algn="ctr">
                <a:defRPr/>
              </a:pPr>
              <a:r>
                <a:rPr lang="en-US" sz="800" b="1" dirty="0"/>
                <a:t>Dual </a:t>
              </a:r>
              <a:r>
                <a:rPr lang="en-US" sz="800" b="1" dirty="0" smtClean="0"/>
                <a:t>Cortex-A9 </a:t>
              </a:r>
              <a:r>
                <a:rPr lang="en-US" sz="800" b="1" dirty="0" err="1" smtClean="0"/>
                <a:t>MPCore</a:t>
              </a:r>
              <a:r>
                <a:rPr lang="en-US" sz="800" dirty="0" smtClean="0"/>
                <a:t>™</a:t>
              </a:r>
              <a:endParaRPr lang="en-US" sz="800" b="1" dirty="0"/>
            </a:p>
          </p:txBody>
        </p:sp>
        <p:sp>
          <p:nvSpPr>
            <p:cNvPr id="24" name="Down Arrow 23"/>
            <p:cNvSpPr/>
            <p:nvPr/>
          </p:nvSpPr>
          <p:spPr bwMode="auto">
            <a:xfrm rot="5400000">
              <a:off x="7740722" y="2434963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5" name="Down Arrow 24"/>
            <p:cNvSpPr/>
            <p:nvPr/>
          </p:nvSpPr>
          <p:spPr bwMode="auto">
            <a:xfrm rot="5400000">
              <a:off x="7740722" y="2975130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 flipH="1">
              <a:off x="7772576" y="3162387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7" name="Down Arrow 26"/>
            <p:cNvSpPr/>
            <p:nvPr/>
          </p:nvSpPr>
          <p:spPr bwMode="auto">
            <a:xfrm rot="16200000" flipH="1">
              <a:off x="7772576" y="2622221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8" name="Down Arrow 27"/>
            <p:cNvSpPr/>
            <p:nvPr/>
          </p:nvSpPr>
          <p:spPr bwMode="auto">
            <a:xfrm rot="5400000">
              <a:off x="7744955" y="1997068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sp>
          <p:nvSpPr>
            <p:cNvPr id="29" name="Down Arrow 28"/>
            <p:cNvSpPr/>
            <p:nvPr/>
          </p:nvSpPr>
          <p:spPr bwMode="auto">
            <a:xfrm rot="16200000" flipH="1">
              <a:off x="7776810" y="2184326"/>
              <a:ext cx="224777" cy="321800"/>
            </a:xfrm>
            <a:prstGeom prst="downArrow">
              <a:avLst>
                <a:gd name="adj1" fmla="val 50000"/>
                <a:gd name="adj2" fmla="val 68001"/>
              </a:avLst>
            </a:prstGeom>
            <a:solidFill>
              <a:srgbClr val="7BC7B5"/>
            </a:solidFill>
            <a:ln w="63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800" dirty="0"/>
            </a:p>
          </p:txBody>
        </p:sp>
        <p:grpSp>
          <p:nvGrpSpPr>
            <p:cNvPr id="3" name="Group 104"/>
            <p:cNvGrpSpPr/>
            <p:nvPr/>
          </p:nvGrpSpPr>
          <p:grpSpPr>
            <a:xfrm>
              <a:off x="6710253" y="3280638"/>
              <a:ext cx="866000" cy="379508"/>
              <a:chOff x="3527425" y="4467225"/>
              <a:chExt cx="1439862" cy="409575"/>
            </a:xfrm>
          </p:grpSpPr>
          <p:sp>
            <p:nvSpPr>
              <p:cNvPr id="31" name="Down Arrow 30"/>
              <p:cNvSpPr/>
              <p:nvPr/>
            </p:nvSpPr>
            <p:spPr bwMode="auto">
              <a:xfrm rot="10800000">
                <a:off x="4648200" y="4478338"/>
                <a:ext cx="319087" cy="369887"/>
              </a:xfrm>
              <a:prstGeom prst="downArrow">
                <a:avLst/>
              </a:prstGeom>
              <a:solidFill>
                <a:srgbClr val="7BC7B5"/>
              </a:solidFill>
              <a:ln w="635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  <p:sp>
            <p:nvSpPr>
              <p:cNvPr id="32" name="Down Arrow 31"/>
              <p:cNvSpPr/>
              <p:nvPr/>
            </p:nvSpPr>
            <p:spPr bwMode="auto">
              <a:xfrm rot="10800000" flipV="1">
                <a:off x="4364037" y="4506913"/>
                <a:ext cx="317500" cy="369887"/>
              </a:xfrm>
              <a:prstGeom prst="downArrow">
                <a:avLst/>
              </a:prstGeom>
              <a:solidFill>
                <a:srgbClr val="7BC7B5"/>
              </a:solidFill>
              <a:ln w="635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  <p:sp>
            <p:nvSpPr>
              <p:cNvPr id="33" name="Down Arrow 32"/>
              <p:cNvSpPr/>
              <p:nvPr/>
            </p:nvSpPr>
            <p:spPr bwMode="auto">
              <a:xfrm rot="10800000">
                <a:off x="3813175" y="4467225"/>
                <a:ext cx="319087" cy="369888"/>
              </a:xfrm>
              <a:prstGeom prst="downArrow">
                <a:avLst/>
              </a:prstGeom>
              <a:solidFill>
                <a:srgbClr val="7BC7B5"/>
              </a:solidFill>
              <a:ln w="635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  <p:sp>
            <p:nvSpPr>
              <p:cNvPr id="34" name="Down Arrow 33"/>
              <p:cNvSpPr/>
              <p:nvPr/>
            </p:nvSpPr>
            <p:spPr bwMode="auto">
              <a:xfrm rot="10800000" flipV="1">
                <a:off x="3527425" y="4495800"/>
                <a:ext cx="319087" cy="369888"/>
              </a:xfrm>
              <a:prstGeom prst="downArrow">
                <a:avLst/>
              </a:prstGeom>
              <a:solidFill>
                <a:srgbClr val="7BC7B5"/>
              </a:solidFill>
              <a:ln w="635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</p:grpSp>
      <p:sp>
        <p:nvSpPr>
          <p:cNvPr id="53258" name="Content Placeholder 33"/>
          <p:cNvSpPr>
            <a:spLocks/>
          </p:cNvSpPr>
          <p:nvPr/>
        </p:nvSpPr>
        <p:spPr bwMode="auto">
          <a:xfrm>
            <a:off x="270640" y="1479550"/>
            <a:ext cx="529196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77800" indent="-177800" algn="l" eaLnBrk="0" hangingPunct="0">
              <a:lnSpc>
                <a:spcPct val="102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Complete ARM Processing System</a:t>
            </a:r>
            <a:endParaRPr lang="en-US" sz="2000" b="1" dirty="0">
              <a:solidFill>
                <a:schemeClr val="tx2"/>
              </a:solidFill>
            </a:endParaRP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pt-BR" dirty="0" smtClean="0"/>
              <a:t>Dual </a:t>
            </a:r>
            <a:r>
              <a:rPr lang="pt-BR" dirty="0"/>
              <a:t>ARM</a:t>
            </a:r>
            <a:r>
              <a:rPr lang="pt-BR" baseline="30000" dirty="0"/>
              <a:t>®</a:t>
            </a:r>
            <a:r>
              <a:rPr lang="pt-BR" dirty="0"/>
              <a:t> Cortex™-</a:t>
            </a:r>
            <a:r>
              <a:rPr lang="pt-BR" dirty="0" smtClean="0"/>
              <a:t>A9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pt-BR" dirty="0" smtClean="0"/>
              <a:t>Integrated Memory Controllers &amp; Peripherals</a:t>
            </a:r>
            <a:endParaRPr lang="pt-BR" dirty="0"/>
          </a:p>
          <a:p>
            <a:pPr marL="177800" indent="-177800" algn="l" eaLnBrk="0" hangingPunct="0">
              <a:lnSpc>
                <a:spcPct val="102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Tightly integrated Programmable </a:t>
            </a:r>
            <a:r>
              <a:rPr lang="en-US" sz="2000" b="1" dirty="0">
                <a:solidFill>
                  <a:schemeClr val="tx2"/>
                </a:solidFill>
              </a:rPr>
              <a:t>L</a:t>
            </a:r>
            <a:r>
              <a:rPr lang="en-US" sz="2000" b="1" dirty="0" smtClean="0">
                <a:solidFill>
                  <a:schemeClr val="tx2"/>
                </a:solidFill>
              </a:rPr>
              <a:t>ogic</a:t>
            </a:r>
            <a:endParaRPr lang="en-US" sz="2000" b="1" dirty="0">
              <a:solidFill>
                <a:schemeClr val="tx2"/>
              </a:solidFill>
            </a:endParaRP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en-US" dirty="0" smtClean="0"/>
              <a:t>Extends Processing System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en-US" dirty="0" smtClean="0"/>
              <a:t>Scalable </a:t>
            </a:r>
            <a:r>
              <a:rPr lang="en-US" dirty="0"/>
              <a:t>density and </a:t>
            </a:r>
            <a:r>
              <a:rPr lang="en-US" dirty="0" smtClean="0"/>
              <a:t>performance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en-US" dirty="0" smtClean="0"/>
              <a:t>Over 3000 Internal Interconnects</a:t>
            </a:r>
          </a:p>
          <a:p>
            <a:pPr marL="177800" indent="-177800" algn="l" eaLnBrk="0" hangingPunct="0">
              <a:lnSpc>
                <a:spcPct val="102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</a:rPr>
              <a:t>Flexible array </a:t>
            </a:r>
            <a:r>
              <a:rPr lang="en-US" sz="2000" b="1" dirty="0">
                <a:solidFill>
                  <a:schemeClr val="tx2"/>
                </a:solidFill>
              </a:rPr>
              <a:t>of I/O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en-US" dirty="0" smtClean="0"/>
              <a:t>Wide Range of external Multi Standard I/O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pt-BR" kern="0" dirty="0" smtClean="0"/>
              <a:t>High Performance integrated serial tranceivers</a:t>
            </a:r>
          </a:p>
          <a:p>
            <a:pPr lvl="1" indent="-165100" algn="l" eaLnBrk="0" hangingPunct="0">
              <a:lnSpc>
                <a:spcPct val="102000"/>
              </a:lnSpc>
              <a:spcBef>
                <a:spcPts val="600"/>
              </a:spcBef>
              <a:buFontTx/>
              <a:buChar char="–"/>
            </a:pPr>
            <a:r>
              <a:rPr lang="pt-BR" kern="0" dirty="0" smtClean="0"/>
              <a:t>Analog-to-Digital Converter inputs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AF9D566-A2F3-4849-A8D0-73888B3C1E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120" y="1229361"/>
            <a:ext cx="6827519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97840" y="304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Emulation of an Extensible Processing Platform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 rot="16200000" flipH="1">
            <a:off x="2533650" y="-1352551"/>
            <a:ext cx="4076699" cy="9144003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Zynq-7000 EPP Device Portfolio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355138"/>
          <a:ext cx="8458199" cy="496946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09002"/>
                <a:gridCol w="2905696"/>
                <a:gridCol w="1257300"/>
                <a:gridCol w="1219200"/>
                <a:gridCol w="1295400"/>
                <a:gridCol w="1371601"/>
              </a:tblGrid>
              <a:tr h="5563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Zynq-7000 EPP Devices</a:t>
                      </a:r>
                      <a:endParaRPr lang="en-US" sz="1400" b="1" i="1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Z-7010</a:t>
                      </a:r>
                      <a:endParaRPr lang="en-US" sz="1400" b="1" i="1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Z-7020</a:t>
                      </a:r>
                      <a:endParaRPr lang="en-US" sz="1400" b="1" i="1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Z-7030</a:t>
                      </a:r>
                      <a:endParaRPr lang="en-US" sz="1400" b="1" i="1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Z-7040</a:t>
                      </a:r>
                      <a:endParaRPr lang="en-US" sz="1400" b="1" i="1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08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Processing System</a:t>
                      </a:r>
                    </a:p>
                  </a:txBody>
                  <a:tcPr marL="4591" marR="4591" marT="4591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Processor Core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Dual ARM® Cortex™-A9 MPCore™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Processor Extensions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NEON™ &amp; Single / Double Precision Floating Point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Max Frequency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800MHz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Memory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L1 Cache 32KB I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/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D,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L2 Cache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512KB, on-chip Memory 256KB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External Memory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Support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DDR2, DDR3,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LPDDR2,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2x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QSPI, NAND, NOR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Peripherals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2x USB 2.0 (OTG), 2x Tri-mode Gigabit Ethernet,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2x SD/SDIO, 2x UART, 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2x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CAN 2.0B, 2x I2C, 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2x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SPI, 32b GPIO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27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4591" marR="4591" marT="45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1" marR="45720" marT="459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0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Programmable Logic</a:t>
                      </a:r>
                    </a:p>
                  </a:txBody>
                  <a:tcPr marL="4591" marR="4591" marT="4591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Approximate ASIC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Gates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~430K (30k LC)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1.3M (85k LC)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1.9M (125k LC)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3.5M (235k LC)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Extensible Block RAM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245KB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573KB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1,085KB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1,904KB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Peak DSP Performance (Symmetric FIR)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58 GMACS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158 GMACS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480 GMACS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912 GMACS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PCI Express® (Root Complex or Endpoint)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1x Gen2 x4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1x Gen2 x8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231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Analog to Digital  Converters (ADC)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Dual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12bit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1Msps A/D Converter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873">
                <a:tc gridSpan="6">
                  <a:txBody>
                    <a:bodyPr/>
                    <a:lstStyle/>
                    <a:p>
                      <a:endParaRPr lang="en-US" sz="400" b="0" dirty="0">
                        <a:latin typeface="+mj-lt"/>
                      </a:endParaRPr>
                    </a:p>
                  </a:txBody>
                  <a:tcPr marL="4591" marR="4591" marT="4591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1" marR="45720" marT="4591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033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I/O</a:t>
                      </a:r>
                      <a:endParaRPr lang="en-US" sz="11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4591" marR="4591" marT="4591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Processor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System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Multi Standards 3.3V IO 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91" marR="4591" marT="4591" marB="0" vert="vert27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Multi Standards High Performance 1.8V IO 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249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Multi Gigabit Transceivers </a:t>
                      </a:r>
                    </a:p>
                  </a:txBody>
                  <a:tcPr marL="4591" marR="45720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4591" marR="4591" marT="45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Mapping Table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365341"/>
            <a:ext cx="74866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eft-Right Arrow 42"/>
          <p:cNvSpPr/>
          <p:nvPr/>
        </p:nvSpPr>
        <p:spPr>
          <a:xfrm rot="16200000">
            <a:off x="5992637" y="3692111"/>
            <a:ext cx="3810252" cy="417006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Xilinx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Left-Right Arrow 43"/>
          <p:cNvSpPr/>
          <p:nvPr/>
        </p:nvSpPr>
        <p:spPr>
          <a:xfrm rot="16200000">
            <a:off x="6216419" y="3446777"/>
            <a:ext cx="4349751" cy="383544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Partners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defRPr/>
            </a:pPr>
            <a:r>
              <a:rPr lang="en-US" dirty="0" smtClean="0"/>
              <a:t>Zynq-7000 EPP Platform Offering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5903912"/>
            <a:ext cx="9144000" cy="493713"/>
          </a:xfrm>
          <a:prstGeom prst="rect">
            <a:avLst/>
          </a:prstGeom>
          <a:solidFill>
            <a:srgbClr val="8B8D09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More than just Silicon: A Comprehensive Platform Offering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68379" y="5222874"/>
            <a:ext cx="1388249" cy="59055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 Development</a:t>
            </a:r>
          </a:p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Tools</a:t>
            </a:r>
          </a:p>
        </p:txBody>
      </p:sp>
      <p:sp>
        <p:nvSpPr>
          <p:cNvPr id="34" name="Rounded Rectangle 33"/>
          <p:cNvSpPr/>
          <p:nvPr/>
        </p:nvSpPr>
        <p:spPr>
          <a:xfrm rot="16200000">
            <a:off x="-787621" y="3336358"/>
            <a:ext cx="3141663" cy="459919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Reference Design &amp; Board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57043" y="5207506"/>
            <a:ext cx="1388249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IDS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09144" y="5222874"/>
            <a:ext cx="1388249" cy="59055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 &amp; HW IP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691764" y="5221288"/>
            <a:ext cx="1388249" cy="59055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Simulators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115550" y="1508750"/>
            <a:ext cx="6286970" cy="3582858"/>
            <a:chOff x="4943476" y="2676524"/>
            <a:chExt cx="3829050" cy="22002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21"/>
            <p:cNvSpPr/>
            <p:nvPr/>
          </p:nvSpPr>
          <p:spPr bwMode="auto">
            <a:xfrm>
              <a:off x="5267326" y="2676524"/>
              <a:ext cx="3505200" cy="2667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267326" y="3338511"/>
              <a:ext cx="2828925" cy="533400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OS Kernel</a:t>
              </a:r>
              <a:b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High Level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and Low Level Drivers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267326" y="3938588"/>
              <a:ext cx="2000250" cy="9382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Processing System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7281863" y="3938588"/>
              <a:ext cx="1490662" cy="9382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Programmable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Logic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16200000">
              <a:off x="4631531" y="3302794"/>
              <a:ext cx="890589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BSP’s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 rot="16200000">
              <a:off x="4605910" y="4272536"/>
              <a:ext cx="941832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Silicon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8134350" y="3009900"/>
              <a:ext cx="638175" cy="862011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5267327" y="3014662"/>
              <a:ext cx="3171824" cy="266700"/>
            </a:xfrm>
            <a:prstGeom prst="roundRect">
              <a:avLst/>
            </a:prstGeom>
            <a:solidFill>
              <a:srgbClr val="00697E">
                <a:alpha val="78039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Libraries &amp; APIs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  <p:bldP spid="32" grpId="0" animBg="1"/>
      <p:bldP spid="34" grpId="0" animBg="1"/>
      <p:bldP spid="35" grpId="0" animBg="1"/>
      <p:bldP spid="36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0" y="1190725"/>
            <a:ext cx="3200398" cy="506730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 flipH="1">
            <a:off x="5943600" y="1190725"/>
            <a:ext cx="3200398" cy="506730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4" name="TextBox 95"/>
          <p:cNvSpPr txBox="1">
            <a:spLocks noChangeArrowheads="1"/>
          </p:cNvSpPr>
          <p:nvPr/>
        </p:nvSpPr>
        <p:spPr bwMode="auto">
          <a:xfrm>
            <a:off x="1" y="5618365"/>
            <a:ext cx="9143999" cy="6396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" name="TextBox 95"/>
          <p:cNvSpPr txBox="1">
            <a:spLocks noChangeArrowheads="1"/>
          </p:cNvSpPr>
          <p:nvPr/>
        </p:nvSpPr>
        <p:spPr bwMode="auto">
          <a:xfrm>
            <a:off x="1" y="6040540"/>
            <a:ext cx="9143999" cy="461963"/>
          </a:xfrm>
          <a:prstGeom prst="rect">
            <a:avLst/>
          </a:prstGeom>
          <a:solidFill>
            <a:srgbClr val="8B8D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Accelerates Application Development and TTM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305" y="5128065"/>
            <a:ext cx="3562292" cy="9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Design Flow Using Zynq-7000 EPP</a:t>
            </a:r>
          </a:p>
        </p:txBody>
      </p:sp>
      <p:sp>
        <p:nvSpPr>
          <p:cNvPr id="33794" name="Content Placeholder 45"/>
          <p:cNvSpPr>
            <a:spLocks noGrp="1"/>
          </p:cNvSpPr>
          <p:nvPr>
            <p:ph idx="1"/>
          </p:nvPr>
        </p:nvSpPr>
        <p:spPr>
          <a:xfrm>
            <a:off x="7010400" y="2159500"/>
            <a:ext cx="2133600" cy="2907800"/>
          </a:xfrm>
        </p:spPr>
        <p:txBody>
          <a:bodyPr/>
          <a:lstStyle/>
          <a:p>
            <a:pPr marL="114300" indent="-114300">
              <a:lnSpc>
                <a:spcPct val="98000"/>
              </a:lnSpc>
            </a:pPr>
            <a:r>
              <a:rPr lang="en-US" sz="1400" dirty="0" smtClean="0"/>
              <a:t>Industry-Leading Tools</a:t>
            </a:r>
          </a:p>
          <a:p>
            <a:pPr marL="285750" lvl="1" indent="-171450">
              <a:lnSpc>
                <a:spcPct val="98000"/>
              </a:lnSpc>
            </a:pPr>
            <a:r>
              <a:rPr lang="en-US" sz="1200" dirty="0" smtClean="0"/>
              <a:t>C-Gates / </a:t>
            </a:r>
            <a:r>
              <a:rPr lang="en-US" sz="1200" dirty="0" err="1" smtClean="0"/>
              <a:t>AutoESL</a:t>
            </a:r>
            <a:endParaRPr lang="en-US" sz="1200" dirty="0" smtClean="0"/>
          </a:p>
          <a:p>
            <a:pPr marL="285750" lvl="1" indent="-171450">
              <a:lnSpc>
                <a:spcPct val="98000"/>
              </a:lnSpc>
            </a:pPr>
            <a:r>
              <a:rPr lang="en-US" sz="1200" dirty="0" smtClean="0"/>
              <a:t>System Generator</a:t>
            </a:r>
          </a:p>
          <a:p>
            <a:pPr marL="285750" lvl="1" indent="-171450">
              <a:lnSpc>
                <a:spcPct val="98000"/>
              </a:lnSpc>
            </a:pPr>
            <a:r>
              <a:rPr lang="en-US" sz="1200" dirty="0" smtClean="0"/>
              <a:t>VHDL/</a:t>
            </a:r>
            <a:r>
              <a:rPr lang="en-US" sz="1200" dirty="0" err="1" smtClean="0"/>
              <a:t>Verilog</a:t>
            </a:r>
            <a:endParaRPr lang="en-US" sz="1400" dirty="0" smtClean="0"/>
          </a:p>
          <a:p>
            <a:pPr marL="114300" indent="-114300">
              <a:lnSpc>
                <a:spcPct val="98000"/>
              </a:lnSpc>
              <a:spcBef>
                <a:spcPts val="1200"/>
              </a:spcBef>
            </a:pPr>
            <a:r>
              <a:rPr lang="en-US" sz="1400" dirty="0" smtClean="0"/>
              <a:t>Many Sources of </a:t>
            </a:r>
            <a:br>
              <a:rPr lang="en-US" sz="1400" dirty="0" smtClean="0"/>
            </a:br>
            <a:r>
              <a:rPr lang="en-US" sz="1400" dirty="0" smtClean="0"/>
              <a:t>HW IP</a:t>
            </a:r>
          </a:p>
          <a:p>
            <a:pPr marL="285750" lvl="1" indent="-171450">
              <a:lnSpc>
                <a:spcPct val="98000"/>
              </a:lnSpc>
            </a:pPr>
            <a:r>
              <a:rPr lang="en-US" sz="1200" dirty="0" smtClean="0"/>
              <a:t>Standardized around AXI</a:t>
            </a:r>
          </a:p>
          <a:p>
            <a:pPr marL="285750" lvl="1" indent="-171450">
              <a:lnSpc>
                <a:spcPct val="98000"/>
              </a:lnSpc>
            </a:pPr>
            <a:r>
              <a:rPr lang="en-US" sz="1200" dirty="0" smtClean="0"/>
              <a:t>3rd Parties</a:t>
            </a:r>
          </a:p>
          <a:p>
            <a:pPr>
              <a:lnSpc>
                <a:spcPct val="98000"/>
              </a:lnSpc>
            </a:pPr>
            <a:endParaRPr lang="en-US" sz="1600" dirty="0" smtClean="0"/>
          </a:p>
        </p:txBody>
      </p:sp>
      <p:grpSp>
        <p:nvGrpSpPr>
          <p:cNvPr id="2" name="Group 41"/>
          <p:cNvGrpSpPr/>
          <p:nvPr/>
        </p:nvGrpSpPr>
        <p:grpSpPr>
          <a:xfrm>
            <a:off x="2477775" y="1300767"/>
            <a:ext cx="4419600" cy="3433718"/>
            <a:chOff x="2477775" y="1339170"/>
            <a:chExt cx="4419600" cy="36660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4" name="Elbow Connector 83"/>
            <p:cNvCxnSpPr/>
            <p:nvPr/>
          </p:nvCxnSpPr>
          <p:spPr bwMode="auto">
            <a:xfrm rot="16200000" flipH="1">
              <a:off x="3814820" y="4094420"/>
              <a:ext cx="255588" cy="1566013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 bwMode="auto">
            <a:xfrm rot="5400000">
              <a:off x="5302001" y="4093268"/>
              <a:ext cx="258765" cy="1565147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utoShape 28"/>
            <p:cNvSpPr>
              <a:spLocks noChangeArrowheads="1"/>
            </p:cNvSpPr>
            <p:nvPr/>
          </p:nvSpPr>
          <p:spPr bwMode="auto">
            <a:xfrm>
              <a:off x="4182750" y="2863171"/>
              <a:ext cx="974725" cy="13716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2477775" y="2599645"/>
              <a:ext cx="1363663" cy="49847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Programming</a:t>
              </a:r>
            </a:p>
          </p:txBody>
        </p:sp>
        <p:sp>
          <p:nvSpPr>
            <p:cNvPr id="63" name="AutoShape 10"/>
            <p:cNvSpPr>
              <a:spLocks noChangeArrowheads="1"/>
            </p:cNvSpPr>
            <p:nvPr/>
          </p:nvSpPr>
          <p:spPr bwMode="auto">
            <a:xfrm>
              <a:off x="2477775" y="3348945"/>
              <a:ext cx="1363663" cy="395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Integrate IP</a:t>
              </a: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auto">
            <a:xfrm>
              <a:off x="2477775" y="3964895"/>
              <a:ext cx="1363663" cy="400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</p:txBody>
        </p:sp>
        <p:sp>
          <p:nvSpPr>
            <p:cNvPr id="77" name="AutoShape 15"/>
            <p:cNvSpPr>
              <a:spLocks noChangeArrowheads="1"/>
            </p:cNvSpPr>
            <p:nvPr/>
          </p:nvSpPr>
          <p:spPr bwMode="auto">
            <a:xfrm>
              <a:off x="2477775" y="4545920"/>
              <a:ext cx="1363663" cy="32702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Debug</a:t>
              </a:r>
            </a:p>
          </p:txBody>
        </p:sp>
        <p:sp>
          <p:nvSpPr>
            <p:cNvPr id="79" name="AutoShape 29"/>
            <p:cNvSpPr>
              <a:spLocks noChangeArrowheads="1"/>
            </p:cNvSpPr>
            <p:nvPr/>
          </p:nvSpPr>
          <p:spPr bwMode="auto">
            <a:xfrm>
              <a:off x="5533713" y="2604408"/>
              <a:ext cx="1363662" cy="504825"/>
            </a:xfrm>
            <a:prstGeom prst="roundRect">
              <a:avLst>
                <a:gd name="adj" fmla="val 16667"/>
              </a:avLst>
            </a:prstGeom>
            <a:solidFill>
              <a:srgbClr val="970730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Design</a:t>
              </a:r>
            </a:p>
          </p:txBody>
        </p:sp>
        <p:sp>
          <p:nvSpPr>
            <p:cNvPr id="80" name="AutoShape 31"/>
            <p:cNvSpPr>
              <a:spLocks noChangeArrowheads="1"/>
            </p:cNvSpPr>
            <p:nvPr/>
          </p:nvSpPr>
          <p:spPr bwMode="auto">
            <a:xfrm>
              <a:off x="4281175" y="3434670"/>
              <a:ext cx="746125" cy="279400"/>
            </a:xfrm>
            <a:prstGeom prst="roundRect">
              <a:avLst>
                <a:gd name="adj" fmla="val 16667"/>
              </a:avLst>
            </a:prstGeom>
            <a:solidFill>
              <a:srgbClr val="970730"/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Ctr="1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</a:rPr>
                <a:t>Xilinx IP</a:t>
              </a:r>
            </a:p>
          </p:txBody>
        </p:sp>
        <p:sp>
          <p:nvSpPr>
            <p:cNvPr id="81" name="AutoShape 33"/>
            <p:cNvSpPr>
              <a:spLocks noChangeArrowheads="1"/>
            </p:cNvSpPr>
            <p:nvPr/>
          </p:nvSpPr>
          <p:spPr bwMode="auto">
            <a:xfrm>
              <a:off x="4281175" y="3787095"/>
              <a:ext cx="746125" cy="295275"/>
            </a:xfrm>
            <a:prstGeom prst="roundRect">
              <a:avLst>
                <a:gd name="adj" fmla="val 16667"/>
              </a:avLst>
            </a:prstGeom>
            <a:solidFill>
              <a:srgbClr val="D9DA56"/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lIns="45720" tIns="0" rIns="45720" bIns="0" anchor="ctr"/>
            <a:lstStyle/>
            <a:p>
              <a:pPr algn="ctr">
                <a:defRPr/>
              </a:pPr>
              <a:r>
                <a:rPr lang="en-US" sz="1000" dirty="0">
                  <a:latin typeface="Arial" pitchFamily="34" charset="0"/>
                </a:rPr>
                <a:t>Partner IP</a:t>
              </a:r>
            </a:p>
          </p:txBody>
        </p:sp>
        <p:sp>
          <p:nvSpPr>
            <p:cNvPr id="82" name="AutoShape 34"/>
            <p:cNvSpPr>
              <a:spLocks noChangeArrowheads="1"/>
            </p:cNvSpPr>
            <p:nvPr/>
          </p:nvSpPr>
          <p:spPr bwMode="auto">
            <a:xfrm>
              <a:off x="4281175" y="3015570"/>
              <a:ext cx="746125" cy="29527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</a:rPr>
                <a:t>Custom IP</a:t>
              </a:r>
            </a:p>
          </p:txBody>
        </p:sp>
        <p:cxnSp>
          <p:nvCxnSpPr>
            <p:cNvPr id="83" name="Elbow Connector 82"/>
            <p:cNvCxnSpPr>
              <a:endCxn id="62" idx="0"/>
            </p:cNvCxnSpPr>
            <p:nvPr/>
          </p:nvCxnSpPr>
          <p:spPr bwMode="auto">
            <a:xfrm rot="16200000" flipH="1">
              <a:off x="3067135" y="2507173"/>
              <a:ext cx="184150" cy="79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endCxn id="77" idx="0"/>
            </p:cNvCxnSpPr>
            <p:nvPr/>
          </p:nvCxnSpPr>
          <p:spPr bwMode="auto">
            <a:xfrm rot="5400000">
              <a:off x="3068325" y="4455433"/>
              <a:ext cx="182563" cy="15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>
              <a:stCxn id="63" idx="2"/>
              <a:endCxn id="68" idx="0"/>
            </p:cNvCxnSpPr>
            <p:nvPr/>
          </p:nvCxnSpPr>
          <p:spPr bwMode="auto">
            <a:xfrm rot="5400000">
              <a:off x="3049276" y="3853770"/>
              <a:ext cx="220662" cy="15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62" idx="2"/>
              <a:endCxn id="63" idx="0"/>
            </p:cNvCxnSpPr>
            <p:nvPr/>
          </p:nvCxnSpPr>
          <p:spPr bwMode="auto">
            <a:xfrm rot="5400000">
              <a:off x="3033400" y="3223533"/>
              <a:ext cx="250825" cy="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79" idx="0"/>
            </p:cNvCxnSpPr>
            <p:nvPr/>
          </p:nvCxnSpPr>
          <p:spPr bwMode="auto">
            <a:xfrm rot="5400000">
              <a:off x="6113944" y="2502014"/>
              <a:ext cx="204788" cy="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79" idx="2"/>
              <a:endCxn id="103" idx="0"/>
            </p:cNvCxnSpPr>
            <p:nvPr/>
          </p:nvCxnSpPr>
          <p:spPr bwMode="auto">
            <a:xfrm rot="5400000">
              <a:off x="6098069" y="3225914"/>
              <a:ext cx="234950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hape 91"/>
            <p:cNvCxnSpPr>
              <a:endCxn id="98" idx="0"/>
            </p:cNvCxnSpPr>
            <p:nvPr/>
          </p:nvCxnSpPr>
          <p:spPr bwMode="auto">
            <a:xfrm>
              <a:off x="3808100" y="2177370"/>
              <a:ext cx="564469" cy="68934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hape 92"/>
            <p:cNvCxnSpPr>
              <a:endCxn id="101" idx="0"/>
            </p:cNvCxnSpPr>
            <p:nvPr/>
          </p:nvCxnSpPr>
          <p:spPr bwMode="auto">
            <a:xfrm rot="10800000" flipV="1">
              <a:off x="4945587" y="2176086"/>
              <a:ext cx="581777" cy="68708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87"/>
            <p:cNvCxnSpPr>
              <a:stCxn id="55" idx="3"/>
              <a:endCxn id="103" idx="1"/>
            </p:cNvCxnSpPr>
            <p:nvPr/>
          </p:nvCxnSpPr>
          <p:spPr bwMode="auto">
            <a:xfrm flipV="1">
              <a:off x="5157475" y="3544208"/>
              <a:ext cx="374650" cy="47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hape 87"/>
            <p:cNvCxnSpPr>
              <a:stCxn id="55" idx="1"/>
              <a:endCxn id="63" idx="3"/>
            </p:cNvCxnSpPr>
            <p:nvPr/>
          </p:nvCxnSpPr>
          <p:spPr bwMode="auto">
            <a:xfrm rot="10800000">
              <a:off x="3841438" y="3546589"/>
              <a:ext cx="341312" cy="238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4334578" y="2866716"/>
              <a:ext cx="75982" cy="10646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4907595" y="2863170"/>
              <a:ext cx="75982" cy="10646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3" name="AutoShape 10"/>
            <p:cNvSpPr>
              <a:spLocks noChangeArrowheads="1"/>
            </p:cNvSpPr>
            <p:nvPr/>
          </p:nvSpPr>
          <p:spPr bwMode="auto">
            <a:xfrm>
              <a:off x="5532125" y="3344183"/>
              <a:ext cx="1363663" cy="400050"/>
            </a:xfrm>
            <a:prstGeom prst="roundRect">
              <a:avLst>
                <a:gd name="adj" fmla="val 16667"/>
              </a:avLst>
            </a:prstGeom>
            <a:solidFill>
              <a:srgbClr val="970730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Integrate IP</a:t>
              </a:r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auto">
            <a:xfrm>
              <a:off x="5532125" y="3960133"/>
              <a:ext cx="1363663" cy="400050"/>
            </a:xfrm>
            <a:prstGeom prst="roundRect">
              <a:avLst>
                <a:gd name="adj" fmla="val 16667"/>
              </a:avLst>
            </a:prstGeom>
            <a:solidFill>
              <a:srgbClr val="970730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</p:txBody>
        </p:sp>
        <p:sp>
          <p:nvSpPr>
            <p:cNvPr id="107" name="AutoShape 15"/>
            <p:cNvSpPr>
              <a:spLocks noChangeArrowheads="1"/>
            </p:cNvSpPr>
            <p:nvPr/>
          </p:nvSpPr>
          <p:spPr bwMode="auto">
            <a:xfrm>
              <a:off x="5532125" y="4542745"/>
              <a:ext cx="1363663" cy="327025"/>
            </a:xfrm>
            <a:prstGeom prst="roundRect">
              <a:avLst>
                <a:gd name="adj" fmla="val 16667"/>
              </a:avLst>
            </a:prstGeom>
            <a:solidFill>
              <a:srgbClr val="970730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 prst="coolSlant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</a:rPr>
                <a:t>Debug</a:t>
              </a:r>
            </a:p>
          </p:txBody>
        </p:sp>
        <p:cxnSp>
          <p:nvCxnSpPr>
            <p:cNvPr id="110" name="Elbow Connector 109"/>
            <p:cNvCxnSpPr>
              <a:endCxn id="107" idx="0"/>
            </p:cNvCxnSpPr>
            <p:nvPr/>
          </p:nvCxnSpPr>
          <p:spPr bwMode="auto">
            <a:xfrm rot="5400000">
              <a:off x="6122676" y="4450670"/>
              <a:ext cx="182562" cy="15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3" idx="2"/>
              <a:endCxn id="104" idx="0"/>
            </p:cNvCxnSpPr>
            <p:nvPr/>
          </p:nvCxnSpPr>
          <p:spPr bwMode="auto">
            <a:xfrm rot="5400000">
              <a:off x="6106800" y="3852183"/>
              <a:ext cx="214313" cy="15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hape 93"/>
            <p:cNvCxnSpPr>
              <a:endCxn id="55" idx="0"/>
            </p:cNvCxnSpPr>
            <p:nvPr/>
          </p:nvCxnSpPr>
          <p:spPr bwMode="auto">
            <a:xfrm rot="16200000" flipH="1">
              <a:off x="4145841" y="2338898"/>
              <a:ext cx="1047751" cy="79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5"/>
            <p:cNvGrpSpPr/>
            <p:nvPr/>
          </p:nvGrpSpPr>
          <p:grpSpPr>
            <a:xfrm>
              <a:off x="2509525" y="1339170"/>
              <a:ext cx="4381500" cy="1076325"/>
              <a:chOff x="260350" y="1485900"/>
              <a:chExt cx="4381500" cy="1076325"/>
            </a:xfrm>
          </p:grpSpPr>
          <p:sp>
            <p:nvSpPr>
              <p:cNvPr id="59" name="AutoShape 4"/>
              <p:cNvSpPr>
                <a:spLocks noChangeArrowheads="1"/>
              </p:cNvSpPr>
              <p:nvPr/>
            </p:nvSpPr>
            <p:spPr bwMode="auto">
              <a:xfrm>
                <a:off x="260350" y="2085975"/>
                <a:ext cx="1298575" cy="47625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0" h="0" prst="coolSlant"/>
              </a:sp3d>
            </p:spPr>
            <p:txBody>
              <a:bodyPr anchor="ctr" anchorCtr="1"/>
              <a:lstStyle/>
              <a:p>
                <a:pPr algn="ctr">
                  <a:defRPr/>
                </a:pPr>
                <a:r>
                  <a:rPr lang="en-US" sz="1100" dirty="0">
                    <a:latin typeface="Arial" pitchFamily="34" charset="0"/>
                  </a:rPr>
                  <a:t>Software </a:t>
                </a:r>
                <a:endParaRPr lang="en-US" sz="1100" dirty="0" smtClean="0">
                  <a:latin typeface="Arial" pitchFamily="34" charset="0"/>
                </a:endParaRPr>
              </a:p>
              <a:p>
                <a:pPr algn="ctr">
                  <a:defRPr/>
                </a:pPr>
                <a:r>
                  <a:rPr lang="en-US" sz="1100" dirty="0" smtClean="0">
                    <a:latin typeface="Arial" pitchFamily="34" charset="0"/>
                  </a:rPr>
                  <a:t>Developer</a:t>
                </a:r>
                <a:endParaRPr lang="en-US" sz="1100" dirty="0">
                  <a:latin typeface="Arial" pitchFamily="34" charset="0"/>
                </a:endParaRPr>
              </a:p>
            </p:txBody>
          </p:sp>
          <p:sp>
            <p:nvSpPr>
              <p:cNvPr id="78" name="AutoShape 28"/>
              <p:cNvSpPr>
                <a:spLocks noChangeArrowheads="1"/>
              </p:cNvSpPr>
              <p:nvPr/>
            </p:nvSpPr>
            <p:spPr bwMode="auto">
              <a:xfrm>
                <a:off x="3278188" y="2086581"/>
                <a:ext cx="1363662" cy="47247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0" h="0" prst="coolSlant"/>
              </a:sp3d>
            </p:spPr>
            <p:txBody>
              <a:bodyPr anchor="ctr" anchorCtr="1"/>
              <a:lstStyle/>
              <a:p>
                <a:pPr algn="ctr">
                  <a:defRPr/>
                </a:pPr>
                <a:r>
                  <a:rPr lang="en-US" sz="1100" dirty="0">
                    <a:latin typeface="Arial" pitchFamily="34" charset="0"/>
                  </a:rPr>
                  <a:t>Hardware </a:t>
                </a:r>
                <a:r>
                  <a:rPr lang="en-US" sz="1100" dirty="0" smtClean="0">
                    <a:latin typeface="Arial" pitchFamily="34" charset="0"/>
                  </a:rPr>
                  <a:t>Designer</a:t>
                </a:r>
                <a:endParaRPr lang="en-US" sz="1100" dirty="0">
                  <a:latin typeface="Arial" pitchFamily="34" charset="0"/>
                </a:endParaRPr>
              </a:p>
            </p:txBody>
          </p:sp>
          <p:sp>
            <p:nvSpPr>
              <p:cNvPr id="102" name="AutoShape 4"/>
              <p:cNvSpPr>
                <a:spLocks noChangeArrowheads="1"/>
              </p:cNvSpPr>
              <p:nvPr/>
            </p:nvSpPr>
            <p:spPr bwMode="auto">
              <a:xfrm>
                <a:off x="1771650" y="1485900"/>
                <a:ext cx="1296988" cy="47625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0" h="0" prst="coolSlant"/>
              </a:sp3d>
            </p:spPr>
            <p:txBody>
              <a:bodyPr anchor="ctr" anchorCtr="1"/>
              <a:lstStyle/>
              <a:p>
                <a:pPr algn="ctr">
                  <a:defRPr/>
                </a:pPr>
                <a:r>
                  <a:rPr lang="en-US" sz="1100" dirty="0">
                    <a:latin typeface="Arial" pitchFamily="34" charset="0"/>
                  </a:rPr>
                  <a:t>System</a:t>
                </a:r>
              </a:p>
              <a:p>
                <a:pPr algn="ctr">
                  <a:defRPr/>
                </a:pPr>
                <a:r>
                  <a:rPr lang="en-US" sz="1100" dirty="0" smtClean="0">
                    <a:latin typeface="Arial" pitchFamily="34" charset="0"/>
                  </a:rPr>
                  <a:t>Architect</a:t>
                </a:r>
                <a:endParaRPr lang="en-US" sz="1100" dirty="0">
                  <a:latin typeface="Arial" pitchFamily="34" charset="0"/>
                </a:endParaRPr>
              </a:p>
            </p:txBody>
          </p:sp>
          <p:cxnSp>
            <p:nvCxnSpPr>
              <p:cNvPr id="118" name="Shape 117"/>
              <p:cNvCxnSpPr>
                <a:stCxn id="102" idx="1"/>
                <a:endCxn id="59" idx="0"/>
              </p:cNvCxnSpPr>
              <p:nvPr/>
            </p:nvCxnSpPr>
            <p:spPr bwMode="auto">
              <a:xfrm rot="10800000" flipV="1">
                <a:off x="909638" y="1724025"/>
                <a:ext cx="862012" cy="36195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hape 118"/>
              <p:cNvCxnSpPr>
                <a:stCxn id="102" idx="3"/>
                <a:endCxn id="78" idx="0"/>
              </p:cNvCxnSpPr>
              <p:nvPr/>
            </p:nvCxnSpPr>
            <p:spPr bwMode="auto">
              <a:xfrm>
                <a:off x="3068638" y="1724025"/>
                <a:ext cx="891381" cy="362556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Content Placeholder 45"/>
          <p:cNvSpPr txBox="1">
            <a:spLocks/>
          </p:cNvSpPr>
          <p:nvPr/>
        </p:nvSpPr>
        <p:spPr bwMode="auto">
          <a:xfrm>
            <a:off x="232235" y="2159500"/>
            <a:ext cx="2282365" cy="29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914400" rtl="0" eaLnBrk="0" fontAlgn="base" latinLnBrk="0" hangingPunct="0">
              <a:lnSpc>
                <a:spcPct val="98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lvl="0" indent="-114300" eaLnBrk="0" hangingPunct="0">
              <a:lnSpc>
                <a:spcPct val="98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b="1" kern="0" dirty="0" smtClean="0">
                <a:solidFill>
                  <a:schemeClr val="tx2"/>
                </a:solidFill>
              </a:rPr>
              <a:t>Industry-Leading Tools</a:t>
            </a:r>
          </a:p>
          <a:p>
            <a:pPr marL="285750" lvl="1" indent="-171450" eaLnBrk="0" hangingPunct="0">
              <a:lnSpc>
                <a:spcPct val="98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 kern="0" dirty="0" smtClean="0"/>
              <a:t>Xilinx SDK</a:t>
            </a:r>
          </a:p>
          <a:p>
            <a:pPr marL="285750" lvl="1" indent="-171450" eaLnBrk="0" hangingPunct="0">
              <a:lnSpc>
                <a:spcPct val="98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 kern="0" dirty="0" smtClean="0"/>
              <a:t>ARM Ecosystem</a:t>
            </a:r>
          </a:p>
          <a:p>
            <a:pPr marL="114300" marR="0" lvl="0" indent="-114300" algn="l" defTabSz="914400" rtl="0" eaLnBrk="0" fontAlgn="base" latinLnBrk="0" hangingPunct="0">
              <a:lnSpc>
                <a:spcPct val="98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Sources of SW IP</a:t>
            </a:r>
          </a:p>
          <a:p>
            <a:pPr marL="285750" marR="0" lvl="1" indent="-171450" algn="l" defTabSz="914400" rtl="0" eaLnBrk="0" fontAlgn="base" latinLnBrk="0" hangingPunct="0">
              <a:lnSpc>
                <a:spcPct val="98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Xilinx, ARM libraries</a:t>
            </a:r>
          </a:p>
          <a:p>
            <a:pPr marL="285750" marR="0" lvl="1" indent="-171450" algn="l" defTabSz="914400" rtl="0" eaLnBrk="0" fontAlgn="base" latinLnBrk="0" hangingPunct="0">
              <a:lnSpc>
                <a:spcPct val="98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3rd Parties</a:t>
            </a:r>
          </a:p>
        </p:txBody>
      </p:sp>
      <p:grpSp>
        <p:nvGrpSpPr>
          <p:cNvPr id="4" name="Group 141"/>
          <p:cNvGrpSpPr/>
          <p:nvPr/>
        </p:nvGrpSpPr>
        <p:grpSpPr>
          <a:xfrm>
            <a:off x="3342247" y="4744113"/>
            <a:ext cx="2689143" cy="442402"/>
            <a:chOff x="3342247" y="4849988"/>
            <a:chExt cx="2689143" cy="442402"/>
          </a:xfrm>
          <a:effectLst/>
        </p:grpSpPr>
        <p:cxnSp>
          <p:nvCxnSpPr>
            <p:cNvPr id="61" name="Shape 93"/>
            <p:cNvCxnSpPr/>
            <p:nvPr/>
          </p:nvCxnSpPr>
          <p:spPr bwMode="auto">
            <a:xfrm rot="5400000">
              <a:off x="4590411" y="4945999"/>
              <a:ext cx="192816" cy="79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4687215" y="5042010"/>
              <a:ext cx="134417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3343040" y="5042010"/>
              <a:ext cx="134417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 bwMode="auto">
            <a:xfrm rot="5400000">
              <a:off x="3208622" y="5157178"/>
              <a:ext cx="268837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/>
            <p:nvPr/>
          </p:nvCxnSpPr>
          <p:spPr bwMode="auto">
            <a:xfrm rot="5400000">
              <a:off x="4092731" y="5156385"/>
              <a:ext cx="268837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/>
            <p:nvPr/>
          </p:nvCxnSpPr>
          <p:spPr bwMode="auto">
            <a:xfrm rot="5400000">
              <a:off x="5014451" y="5156385"/>
              <a:ext cx="268837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 bwMode="auto">
            <a:xfrm rot="5400000">
              <a:off x="5896177" y="5156385"/>
              <a:ext cx="268837" cy="15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Zynq-7000 EPP SW Development Environment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2"/>
          </a:xfrm>
        </p:spPr>
        <p:txBody>
          <a:bodyPr/>
          <a:lstStyle/>
          <a:p>
            <a:pPr>
              <a:lnSpc>
                <a:spcPct val="101000"/>
              </a:lnSpc>
            </a:pPr>
            <a:r>
              <a:rPr lang="en-US" sz="1900" dirty="0" smtClean="0"/>
              <a:t>Widely used ARM </a:t>
            </a:r>
            <a:br>
              <a:rPr lang="en-US" sz="1900" dirty="0" smtClean="0"/>
            </a:br>
            <a:r>
              <a:rPr lang="en-US" sz="1900" dirty="0" smtClean="0"/>
              <a:t>development environment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Easily migrate code already </a:t>
            </a:r>
            <a:br>
              <a:rPr lang="en-US" dirty="0" smtClean="0"/>
            </a:br>
            <a:r>
              <a:rPr lang="en-US" dirty="0" smtClean="0"/>
              <a:t>developed for ARM-based systems</a:t>
            </a:r>
          </a:p>
          <a:p>
            <a:pPr>
              <a:lnSpc>
                <a:spcPct val="101000"/>
              </a:lnSpc>
              <a:spcBef>
                <a:spcPts val="1400"/>
              </a:spcBef>
            </a:pPr>
            <a:r>
              <a:rPr lang="en-US" sz="1900" dirty="0" smtClean="0"/>
              <a:t>ARM ecosystem support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ARM 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Xilinx Software Development Kit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other 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</a:p>
          <a:p>
            <a:pPr>
              <a:lnSpc>
                <a:spcPct val="101000"/>
              </a:lnSpc>
              <a:spcBef>
                <a:spcPts val="1400"/>
              </a:spcBef>
            </a:pPr>
            <a:r>
              <a:rPr lang="en-US" sz="1900" dirty="0" smtClean="0"/>
              <a:t>Vast off-the-shelf SW and Libraries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Open source 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Commercially available</a:t>
            </a:r>
          </a:p>
          <a:p>
            <a:pPr>
              <a:lnSpc>
                <a:spcPct val="101000"/>
              </a:lnSpc>
            </a:pPr>
            <a:endParaRPr lang="en-US" dirty="0" smtClean="0"/>
          </a:p>
        </p:txBody>
      </p:sp>
      <p:pic>
        <p:nvPicPr>
          <p:cNvPr id="40962" name="Picture 2" descr="http://www.codesourcery.com/images/codesourcer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70" y="5886920"/>
            <a:ext cx="1419225" cy="381001"/>
          </a:xfrm>
          <a:prstGeom prst="rect">
            <a:avLst/>
          </a:prstGeom>
          <a:noFill/>
        </p:spPr>
      </p:pic>
      <p:pic>
        <p:nvPicPr>
          <p:cNvPr id="2" name="Picture 2" descr="C:\Documents and Settings\Jennifer Lockhart\My Documents\Work_Art and Graphics\Logos\found logos\National_Instruments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8368" y="1738021"/>
            <a:ext cx="1539691" cy="464134"/>
          </a:xfrm>
          <a:prstGeom prst="rect">
            <a:avLst/>
          </a:prstGeom>
          <a:noFill/>
        </p:spPr>
      </p:pic>
      <p:pic>
        <p:nvPicPr>
          <p:cNvPr id="3" name="Picture 4" descr="http://zone.ni.com/cms/images/devzone/tut/ARM-logo.gif"/>
          <p:cNvPicPr>
            <a:picLocks noChangeAspect="1" noChangeArrowheads="1"/>
          </p:cNvPicPr>
          <p:nvPr/>
        </p:nvPicPr>
        <p:blipFill>
          <a:blip r:embed="rId6" cstate="print"/>
          <a:srcRect l="14850" t="25479" r="14418" b="26245"/>
          <a:stretch>
            <a:fillRect/>
          </a:stretch>
        </p:blipFill>
        <p:spPr bwMode="auto">
          <a:xfrm>
            <a:off x="4137910" y="1770063"/>
            <a:ext cx="1104900" cy="400050"/>
          </a:xfrm>
          <a:prstGeom prst="rect">
            <a:avLst/>
          </a:prstGeom>
          <a:noFill/>
        </p:spPr>
      </p:pic>
      <p:pic>
        <p:nvPicPr>
          <p:cNvPr id="1030" name="Picture 6" descr="http://www.iconlabs.com/images/logo_windriv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1731" y="1751013"/>
            <a:ext cx="2200275" cy="419100"/>
          </a:xfrm>
          <a:prstGeom prst="rect">
            <a:avLst/>
          </a:prstGeom>
          <a:noFill/>
        </p:spPr>
      </p:pic>
      <p:pic>
        <p:nvPicPr>
          <p:cNvPr id="1038" name="Picture 14" descr="http://www.power.org/events/powercon/munich/Lauterbach_logo_outlin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00478" y="5805689"/>
            <a:ext cx="1687479" cy="335774"/>
          </a:xfrm>
          <a:prstGeom prst="rect">
            <a:avLst/>
          </a:prstGeom>
          <a:noFill/>
        </p:spPr>
      </p:pic>
      <p:grpSp>
        <p:nvGrpSpPr>
          <p:cNvPr id="4" name="Group 29"/>
          <p:cNvGrpSpPr/>
          <p:nvPr/>
        </p:nvGrpSpPr>
        <p:grpSpPr>
          <a:xfrm>
            <a:off x="2077126" y="5770078"/>
            <a:ext cx="1778365" cy="570808"/>
            <a:chOff x="2077126" y="5770078"/>
            <a:chExt cx="1778365" cy="570808"/>
          </a:xfrm>
        </p:grpSpPr>
        <p:pic>
          <p:nvPicPr>
            <p:cNvPr id="1036" name="Picture 12" descr="http://www.petalogix.com/images/petalogix-logo.png/image_preview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684833" y="5894976"/>
              <a:ext cx="1170658" cy="321013"/>
            </a:xfrm>
            <a:prstGeom prst="rect">
              <a:avLst/>
            </a:prstGeom>
            <a:noFill/>
          </p:spPr>
        </p:pic>
        <p:pic>
          <p:nvPicPr>
            <p:cNvPr id="29" name="Picture 12" descr="http://www.petalogix.com/images/petalogix-logo.png/image_preview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077126" y="5770078"/>
              <a:ext cx="636891" cy="570808"/>
            </a:xfrm>
            <a:prstGeom prst="rect">
              <a:avLst/>
            </a:prstGeom>
            <a:noFill/>
          </p:spPr>
        </p:pic>
      </p:grpSp>
      <p:pic>
        <p:nvPicPr>
          <p:cNvPr id="1040" name="Picture 16" descr="http://www.sigada.org/conf/sigada2004/ghs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46606" y="5810110"/>
            <a:ext cx="1217407" cy="452875"/>
          </a:xfrm>
          <a:prstGeom prst="rect">
            <a:avLst/>
          </a:prstGeom>
          <a:noFill/>
        </p:spPr>
      </p:pic>
      <p:grpSp>
        <p:nvGrpSpPr>
          <p:cNvPr id="5" name="Group 32"/>
          <p:cNvGrpSpPr/>
          <p:nvPr/>
        </p:nvGrpSpPr>
        <p:grpSpPr>
          <a:xfrm>
            <a:off x="4943476" y="2676524"/>
            <a:ext cx="3829050" cy="2200278"/>
            <a:chOff x="4943476" y="2676524"/>
            <a:chExt cx="3829050" cy="220027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267326" y="2676524"/>
              <a:ext cx="3505200" cy="2667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Applications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267326" y="3338511"/>
              <a:ext cx="2828925" cy="533400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OS Kernel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</a:b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High Level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 and Low Level Drivers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4000"/>
                    </a:prst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267326" y="3938588"/>
              <a:ext cx="2000250" cy="9382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Processing System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281863" y="3938588"/>
              <a:ext cx="1490662" cy="9382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>
                    <a:outerShdw blurRad="50800" dist="12700" dir="2700000" algn="tl" rotWithShape="0">
                      <a:prstClr val="black">
                        <a:alpha val="23000"/>
                      </a:prstClr>
                    </a:outerShdw>
                  </a:effectLst>
                  <a:latin typeface="Arial" charset="0"/>
                </a:rPr>
                <a:t>Programmable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effectLst>
                    <a:outerShdw blurRad="50800" dist="12700" dir="2700000" algn="tl" rotWithShape="0">
                      <a:prstClr val="black">
                        <a:alpha val="23000"/>
                      </a:prstClr>
                    </a:outerShdw>
                  </a:effectLst>
                  <a:latin typeface="Arial" charset="0"/>
                </a:rPr>
                <a:t> Logic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>
                  <a:outerShdw blurRad="50800" dist="12700" dir="2700000" algn="tl" rotWithShape="0">
                    <a:prstClr val="black">
                      <a:alpha val="23000"/>
                    </a:prst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 rot="16200000">
              <a:off x="4631531" y="3302794"/>
              <a:ext cx="890589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OS BSP’s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 rot="16200000">
              <a:off x="4605910" y="4272536"/>
              <a:ext cx="941832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Silicon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8134350" y="3009900"/>
              <a:ext cx="638175" cy="862011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Custom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267327" y="3014662"/>
              <a:ext cx="3171824" cy="266700"/>
            </a:xfrm>
            <a:prstGeom prst="roundRect">
              <a:avLst/>
            </a:prstGeom>
            <a:solidFill>
              <a:srgbClr val="00697E">
                <a:alpha val="78039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Libraries &amp; APIs</a:t>
              </a: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565147" y="5651500"/>
            <a:ext cx="1400543" cy="537521"/>
            <a:chOff x="7641347" y="5600700"/>
            <a:chExt cx="1400543" cy="537521"/>
          </a:xfrm>
        </p:grpSpPr>
        <p:pic>
          <p:nvPicPr>
            <p:cNvPr id="1042" name="Picture 18" descr="http://www.onchiptech.com/images/micrium_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41347" y="5700071"/>
              <a:ext cx="1362075" cy="438150"/>
            </a:xfrm>
            <a:prstGeom prst="rect">
              <a:avLst/>
            </a:prstGeom>
            <a:noFill/>
          </p:spPr>
        </p:pic>
        <p:pic>
          <p:nvPicPr>
            <p:cNvPr id="1044" name="Picture 20" descr="http://micrium.com/static/validated-microsite/micrium-validated-logo.png"/>
            <p:cNvPicPr>
              <a:picLocks noChangeAspect="1" noChangeArrowheads="1"/>
            </p:cNvPicPr>
            <p:nvPr/>
          </p:nvPicPr>
          <p:blipFill>
            <a:blip r:embed="rId13" cstate="print"/>
            <a:srcRect t="13651" r="52225" b="26164"/>
            <a:stretch>
              <a:fillRect/>
            </a:stretch>
          </p:blipFill>
          <p:spPr bwMode="auto">
            <a:xfrm>
              <a:off x="7642859" y="5600700"/>
              <a:ext cx="1399031" cy="433388"/>
            </a:xfrm>
            <a:prstGeom prst="rect">
              <a:avLst/>
            </a:prstGeom>
            <a:noFill/>
          </p:spPr>
        </p:pic>
      </p:grpSp>
      <p:sp>
        <p:nvSpPr>
          <p:cNvPr id="2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Designers are Asking For More</a:t>
            </a:r>
            <a:endParaRPr lang="en-US" altLang="zh-CN" dirty="0" smtClean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245" y="6618872"/>
            <a:ext cx="939977" cy="1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4191000" y="1200840"/>
            <a:ext cx="5265792" cy="5923755"/>
            <a:chOff x="4191000" y="1200840"/>
            <a:chExt cx="5265792" cy="5923755"/>
          </a:xfrm>
        </p:grpSpPr>
        <p:sp>
          <p:nvSpPr>
            <p:cNvPr id="9" name="Pentagon 8"/>
            <p:cNvSpPr/>
            <p:nvPr/>
          </p:nvSpPr>
          <p:spPr bwMode="auto">
            <a:xfrm flipH="1">
              <a:off x="4191000" y="1200840"/>
              <a:ext cx="4953000" cy="5657160"/>
            </a:xfrm>
            <a:prstGeom prst="homePlate">
              <a:avLst>
                <a:gd name="adj" fmla="val 286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alpha val="80000"/>
                  </a:schemeClr>
                </a:gs>
              </a:gsLst>
              <a:lin ang="0" scaled="1"/>
              <a:tileRect/>
            </a:gradFill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/>
            </a:p>
          </p:txBody>
        </p:sp>
        <p:pic>
          <p:nvPicPr>
            <p:cNvPr id="10" name="Picture 9" descr="Pele_Application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2247" y="1474070"/>
              <a:ext cx="3864545" cy="5650525"/>
            </a:xfrm>
            <a:prstGeom prst="rect">
              <a:avLst/>
            </a:prstGeom>
          </p:spPr>
        </p:pic>
      </p:grp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0" y="2857500"/>
            <a:ext cx="5295900" cy="2457920"/>
          </a:xfrm>
          <a:prstGeom prst="homePlate">
            <a:avLst>
              <a:gd name="adj" fmla="val 39149"/>
            </a:avLst>
          </a:prstGeom>
          <a:solidFill>
            <a:srgbClr val="D9DA56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0" bIns="45720" numCol="1" anchor="ctr" anchorCtr="1" compatLnSpc="1">
            <a:prstTxWarp prst="textNoShape">
              <a:avLst/>
            </a:prstTxWarp>
          </a:bodyPr>
          <a:lstStyle/>
          <a:p>
            <a:pPr indent="0">
              <a:spcBef>
                <a:spcPts val="220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More than a processor delivers…</a:t>
            </a:r>
          </a:p>
          <a:p>
            <a:pPr lvl="0" indent="0">
              <a:spcBef>
                <a:spcPts val="220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More than an ASIC or ASSP delivers…</a:t>
            </a:r>
          </a:p>
          <a:p>
            <a:pPr lvl="0" indent="0">
              <a:spcBef>
                <a:spcPts val="220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More than an FPGA delivers…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4943476" y="2676524"/>
            <a:ext cx="3829050" cy="2200278"/>
            <a:chOff x="4943476" y="2676524"/>
            <a:chExt cx="3829050" cy="220027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267326" y="2676524"/>
              <a:ext cx="3505200" cy="2667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Applications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267326" y="3338511"/>
              <a:ext cx="2828925" cy="533400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OS Kernel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</a:b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High Level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 and Low Level Drivers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4000"/>
                    </a:prst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267326" y="3938588"/>
              <a:ext cx="2000250" cy="9382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  <a:latin typeface="Arial" charset="0"/>
                </a:rPr>
                <a:t>Processing System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281863" y="3938588"/>
              <a:ext cx="1490662" cy="9382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>
                    <a:outerShdw blurRad="50800" dist="12700" dir="2700000" algn="tl" rotWithShape="0">
                      <a:prstClr val="black">
                        <a:alpha val="23000"/>
                      </a:prstClr>
                    </a:outerShdw>
                  </a:effectLst>
                  <a:latin typeface="Arial" charset="0"/>
                </a:rPr>
                <a:t>Programmable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effectLst>
                    <a:outerShdw blurRad="50800" dist="12700" dir="2700000" algn="tl" rotWithShape="0">
                      <a:prstClr val="black">
                        <a:alpha val="23000"/>
                      </a:prstClr>
                    </a:outerShdw>
                  </a:effectLst>
                  <a:latin typeface="Arial" charset="0"/>
                </a:rPr>
                <a:t> Logic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>
                  <a:outerShdw blurRad="50800" dist="12700" dir="2700000" algn="tl" rotWithShape="0">
                    <a:prstClr val="black">
                      <a:alpha val="23000"/>
                    </a:prst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 rot="16200000">
              <a:off x="4631531" y="3302794"/>
              <a:ext cx="890589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OS BSP’s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 rot="16200000">
              <a:off x="4605910" y="4272536"/>
              <a:ext cx="941832" cy="2667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Silicon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134350" y="3009900"/>
              <a:ext cx="638175" cy="862011"/>
            </a:xfrm>
            <a:prstGeom prst="roundRect">
              <a:avLst/>
            </a:prstGeom>
            <a:solidFill>
              <a:srgbClr val="008CA8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Custom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267327" y="3014662"/>
              <a:ext cx="3171824" cy="266700"/>
            </a:xfrm>
            <a:prstGeom prst="roundRect">
              <a:avLst/>
            </a:prstGeom>
            <a:solidFill>
              <a:srgbClr val="00697E">
                <a:alpha val="78039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7000"/>
                </a:lnSpc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34000"/>
                      </a:prstClr>
                    </a:outerShdw>
                  </a:effectLst>
                </a:rPr>
                <a:t>Libraries &amp; APIs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Zynq-7000 EPP HW Design</a:t>
            </a:r>
            <a:r>
              <a:rPr lang="en-US" baseline="0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075890" cy="4525962"/>
          </a:xfrm>
        </p:spPr>
        <p:txBody>
          <a:bodyPr/>
          <a:lstStyle/>
          <a:p>
            <a:pPr>
              <a:lnSpc>
                <a:spcPct val="101000"/>
              </a:lnSpc>
            </a:pPr>
            <a:r>
              <a:rPr lang="en-US" dirty="0" smtClean="0"/>
              <a:t>Xilinx ISE Development Suite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Embedded Edition</a:t>
            </a:r>
          </a:p>
          <a:p>
            <a:pPr lvl="1">
              <a:lnSpc>
                <a:spcPct val="101000"/>
              </a:lnSpc>
            </a:pPr>
            <a:r>
              <a:rPr lang="en-US" dirty="0" err="1" smtClean="0"/>
              <a:t>AutoESL</a:t>
            </a:r>
            <a:r>
              <a:rPr lang="en-US" dirty="0" smtClean="0"/>
              <a:t> HLS Support</a:t>
            </a:r>
          </a:p>
          <a:p>
            <a:pPr>
              <a:lnSpc>
                <a:spcPct val="101000"/>
              </a:lnSpc>
              <a:spcBef>
                <a:spcPts val="1400"/>
              </a:spcBef>
            </a:pPr>
            <a:r>
              <a:rPr lang="en-US" dirty="0" smtClean="0"/>
              <a:t>Plug &amp; Play IP Portfolio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AXI Enabled</a:t>
            </a:r>
          </a:p>
          <a:p>
            <a:pPr>
              <a:lnSpc>
                <a:spcPct val="101000"/>
              </a:lnSpc>
              <a:spcBef>
                <a:spcPts val="1400"/>
              </a:spcBef>
            </a:pPr>
            <a:r>
              <a:rPr lang="en-US" dirty="0" smtClean="0"/>
              <a:t>Hardware abstraction layer 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Simplifies interface between Cortex-A9 and custom accelerators/peripherals</a:t>
            </a:r>
          </a:p>
          <a:p>
            <a:pPr>
              <a:lnSpc>
                <a:spcPct val="101000"/>
              </a:lnSpc>
              <a:spcBef>
                <a:spcPts val="1400"/>
              </a:spcBef>
            </a:pPr>
            <a:r>
              <a:rPr lang="en-US" dirty="0" smtClean="0"/>
              <a:t>Drivers and APIs </a:t>
            </a:r>
          </a:p>
          <a:p>
            <a:pPr lvl="1">
              <a:lnSpc>
                <a:spcPct val="101000"/>
              </a:lnSpc>
            </a:pPr>
            <a:r>
              <a:rPr lang="en-US" dirty="0" smtClean="0"/>
              <a:t>Provided for a common set of accelerators for key applications </a:t>
            </a:r>
          </a:p>
          <a:p>
            <a:pPr>
              <a:lnSpc>
                <a:spcPct val="101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725620" y="2554905"/>
            <a:ext cx="4224550" cy="1344175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2568" y="5648325"/>
            <a:ext cx="713457" cy="6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 descr="http://zone.ni.com/cms/images/devzone/tut/ARM-logo.gif"/>
          <p:cNvPicPr>
            <a:picLocks noChangeAspect="1" noChangeArrowheads="1"/>
          </p:cNvPicPr>
          <p:nvPr/>
        </p:nvPicPr>
        <p:blipFill>
          <a:blip r:embed="rId4" cstate="print"/>
          <a:srcRect l="14850" t="25479" r="14418" b="26245"/>
          <a:stretch>
            <a:fillRect/>
          </a:stretch>
        </p:blipFill>
        <p:spPr bwMode="auto">
          <a:xfrm>
            <a:off x="6096000" y="1770063"/>
            <a:ext cx="1104900" cy="400050"/>
          </a:xfrm>
          <a:prstGeom prst="rect">
            <a:avLst/>
          </a:prstGeom>
          <a:noFill/>
        </p:spPr>
      </p:pic>
      <p:pic>
        <p:nvPicPr>
          <p:cNvPr id="11266" name="Picture 2" descr="http://www.cadence.com/_layouts/images/imgbin/sm_logos/logo_amb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26" y="1855788"/>
            <a:ext cx="1365250" cy="364067"/>
          </a:xfrm>
          <a:prstGeom prst="rect">
            <a:avLst/>
          </a:prstGeom>
          <a:noFill/>
        </p:spPr>
      </p:pic>
      <p:pic>
        <p:nvPicPr>
          <p:cNvPr id="11267" name="Picture 3" descr="C:\Documents and Settings\Jennifer Lockhart\My Documents\Work_Art and Graphics\Logos\found logos\cadence-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95739" y="4945350"/>
            <a:ext cx="1777517" cy="560100"/>
          </a:xfrm>
          <a:prstGeom prst="rect">
            <a:avLst/>
          </a:prstGeom>
          <a:noFill/>
        </p:spPr>
      </p:pic>
      <p:pic>
        <p:nvPicPr>
          <p:cNvPr id="11269" name="Picture 5" descr="http://www.ece.cmu.edu/~dianam/islped/logos/Synopsys_logo_3inc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95998" y="5154317"/>
            <a:ext cx="1649871" cy="359857"/>
          </a:xfrm>
          <a:prstGeom prst="rect">
            <a:avLst/>
          </a:prstGeom>
          <a:noFill/>
        </p:spPr>
      </p:pic>
      <p:pic>
        <p:nvPicPr>
          <p:cNvPr id="11271" name="Picture 7" descr="http://www.mosys.com/eventLogos/4b622Northwest-Logic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9100" y="5572125"/>
            <a:ext cx="1857375" cy="571500"/>
          </a:xfrm>
          <a:prstGeom prst="rect">
            <a:avLst/>
          </a:prstGeom>
          <a:noFill/>
        </p:spPr>
      </p:pic>
      <p:grpSp>
        <p:nvGrpSpPr>
          <p:cNvPr id="5" name="Group 29"/>
          <p:cNvGrpSpPr/>
          <p:nvPr/>
        </p:nvGrpSpPr>
        <p:grpSpPr>
          <a:xfrm>
            <a:off x="4905375" y="1517650"/>
            <a:ext cx="1019174" cy="758047"/>
            <a:chOff x="4838700" y="1517650"/>
            <a:chExt cx="1019174" cy="758047"/>
          </a:xfrm>
        </p:grpSpPr>
        <p:pic>
          <p:nvPicPr>
            <p:cNvPr id="11273" name="Picture 9" descr="[ISE+Design+Suite+11.JPG]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838700" y="1572466"/>
              <a:ext cx="1019174" cy="703231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 bwMode="auto">
            <a:xfrm>
              <a:off x="5095875" y="1517650"/>
              <a:ext cx="600075" cy="17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 bwMode="auto">
          <a:xfrm>
            <a:off x="327581" y="3946337"/>
            <a:ext cx="1311965" cy="240618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err="1" smtClean="0">
                <a:solidFill>
                  <a:schemeClr val="bg1"/>
                </a:solidFill>
              </a:rPr>
              <a:t>iVeia</a:t>
            </a:r>
            <a:r>
              <a:rPr lang="en-US" sz="1200" dirty="0" smtClean="0">
                <a:solidFill>
                  <a:schemeClr val="bg1"/>
                </a:solidFill>
              </a:rPr>
              <a:t> FMC Daughter Card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 bwMode="auto">
          <a:xfrm>
            <a:off x="4572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Image Processing Example – System Validation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918" t="5201" r="6918" b="10402"/>
          <a:stretch>
            <a:fillRect/>
          </a:stretch>
        </p:blipFill>
        <p:spPr bwMode="auto">
          <a:xfrm>
            <a:off x="436643" y="4774843"/>
            <a:ext cx="1139965" cy="14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1212" y="2208250"/>
            <a:ext cx="2285768" cy="16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" name="Rectangle 191"/>
          <p:cNvSpPr/>
          <p:nvPr/>
        </p:nvSpPr>
        <p:spPr>
          <a:xfrm>
            <a:off x="468330" y="5037560"/>
            <a:ext cx="102127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Touch Screen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3.5” LCD 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640x480</a:t>
            </a:r>
          </a:p>
        </p:txBody>
      </p:sp>
      <p:sp>
        <p:nvSpPr>
          <p:cNvPr id="167" name="Line 230"/>
          <p:cNvSpPr>
            <a:spLocks noChangeShapeType="1"/>
          </p:cNvSpPr>
          <p:nvPr/>
        </p:nvSpPr>
        <p:spPr bwMode="auto">
          <a:xfrm flipH="1" flipV="1">
            <a:off x="1619249" y="6027774"/>
            <a:ext cx="499749" cy="33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93" name="Line 230"/>
          <p:cNvSpPr>
            <a:spLocks noChangeShapeType="1"/>
          </p:cNvSpPr>
          <p:nvPr/>
        </p:nvSpPr>
        <p:spPr bwMode="auto">
          <a:xfrm flipH="1" flipV="1">
            <a:off x="1638298" y="4284700"/>
            <a:ext cx="44767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6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261050" y="3446408"/>
            <a:ext cx="1423281" cy="578882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Camera Link Interfaces</a:t>
            </a:r>
          </a:p>
        </p:txBody>
      </p:sp>
      <p:cxnSp>
        <p:nvCxnSpPr>
          <p:cNvPr id="196" name="Straight Connector 195"/>
          <p:cNvCxnSpPr/>
          <p:nvPr/>
        </p:nvCxnSpPr>
        <p:spPr bwMode="auto">
          <a:xfrm flipV="1">
            <a:off x="2028825" y="2217776"/>
            <a:ext cx="4657725" cy="59296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cxnSp>
      <p:cxnSp>
        <p:nvCxnSpPr>
          <p:cNvPr id="197" name="Straight Connector 196"/>
          <p:cNvCxnSpPr/>
          <p:nvPr/>
        </p:nvCxnSpPr>
        <p:spPr bwMode="auto">
          <a:xfrm flipV="1">
            <a:off x="6419850" y="3913226"/>
            <a:ext cx="2466976" cy="2343938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cxnSp>
      <p:sp>
        <p:nvSpPr>
          <p:cNvPr id="205" name="TextBox 204"/>
          <p:cNvSpPr txBox="1"/>
          <p:nvPr/>
        </p:nvSpPr>
        <p:spPr>
          <a:xfrm>
            <a:off x="6837895" y="1939516"/>
            <a:ext cx="2125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Emulation Platform</a:t>
            </a:r>
            <a:endParaRPr lang="en-US" sz="1600" b="1" dirty="0"/>
          </a:p>
        </p:txBody>
      </p:sp>
      <p:pic>
        <p:nvPicPr>
          <p:cNvPr id="15" name="Picture 2" descr="C:\Users\stephane\AppData\Local\Microsoft\Windows\Temporary Internet Files\Content.Outlook\RW7R7BZH\CS588_EPP_Pele_Diagram_FIN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946" y="2584759"/>
            <a:ext cx="4823453" cy="398279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7592825" y="3157977"/>
            <a:ext cx="358815" cy="300006"/>
          </a:xfrm>
          <a:prstGeom prst="rect">
            <a:avLst/>
          </a:prstGeom>
          <a:noFill/>
          <a:ln w="571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05675" y="2764436"/>
            <a:ext cx="3388127" cy="2731626"/>
          </a:xfrm>
          <a:prstGeom prst="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283" y="5567320"/>
            <a:ext cx="649659" cy="68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55425" y="1184377"/>
            <a:ext cx="7632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I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2000" dirty="0" smtClean="0"/>
              <a:t>Android 2.2 based multi channel video processing  </a:t>
            </a:r>
          </a:p>
          <a:p>
            <a:pPr algn="l">
              <a:buFont typeface="Arial" pitchFamily="34" charset="0"/>
              <a:buChar char="•"/>
            </a:pPr>
            <a:r>
              <a:rPr lang="en-IE" sz="2000" dirty="0" smtClean="0"/>
              <a:t> Image enhancement with ARM Dual Cortex-A9 </a:t>
            </a:r>
          </a:p>
          <a:p>
            <a:pPr algn="l">
              <a:buFont typeface="Arial" pitchFamily="34" charset="0"/>
              <a:buChar char="•"/>
            </a:pPr>
            <a:r>
              <a:rPr lang="en-IE" sz="2000" dirty="0" smtClean="0"/>
              <a:t> System interoperability w/ AMBA AXI IP &amp; FMC display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159" y="2620706"/>
            <a:ext cx="4836161" cy="38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77" y="1505878"/>
            <a:ext cx="6339964" cy="4851971"/>
          </a:xfrm>
        </p:spPr>
        <p:txBody>
          <a:bodyPr/>
          <a:lstStyle/>
          <a:p>
            <a:pPr lvl="0"/>
            <a:r>
              <a:rPr lang="en-US" dirty="0" smtClean="0"/>
              <a:t>Emulation Platform: Alpha Participants</a:t>
            </a:r>
          </a:p>
          <a:p>
            <a:pPr lvl="1"/>
            <a:r>
              <a:rPr lang="en-US" dirty="0" smtClean="0"/>
              <a:t>First systems delivered ~ 6 months ago</a:t>
            </a:r>
          </a:p>
          <a:p>
            <a:pPr lvl="1"/>
            <a:r>
              <a:rPr lang="en-US" dirty="0" smtClean="0"/>
              <a:t>Customers &amp; Partners already completed development of  SW, HW IP  own daughter cards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Customer and Partner Efforts</a:t>
            </a:r>
          </a:p>
          <a:p>
            <a:pPr lvl="1"/>
            <a:r>
              <a:rPr lang="en-US" dirty="0" smtClean="0"/>
              <a:t>Android Handheld</a:t>
            </a:r>
          </a:p>
          <a:p>
            <a:pPr lvl="1"/>
            <a:r>
              <a:rPr lang="en-US" dirty="0" smtClean="0"/>
              <a:t>Driver Assistance</a:t>
            </a:r>
          </a:p>
          <a:p>
            <a:pPr lvl="1"/>
            <a:r>
              <a:rPr lang="en-US" dirty="0" smtClean="0"/>
              <a:t>OS port w/ CAN and </a:t>
            </a:r>
            <a:r>
              <a:rPr lang="en-US" dirty="0" err="1" smtClean="0"/>
              <a:t>GigE</a:t>
            </a:r>
            <a:endParaRPr lang="en-US" dirty="0" smtClean="0"/>
          </a:p>
          <a:p>
            <a:pPr lvl="1"/>
            <a:r>
              <a:rPr lang="en-US" dirty="0" smtClean="0"/>
              <a:t>Real Time Linux applications</a:t>
            </a:r>
          </a:p>
          <a:p>
            <a:pPr lvl="1"/>
            <a:r>
              <a:rPr lang="en-US" dirty="0" smtClean="0"/>
              <a:t>Custom AXI IP blocks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GNU &amp; Debugging tools</a:t>
            </a:r>
          </a:p>
          <a:p>
            <a:pPr lvl="1">
              <a:buNone/>
            </a:pPr>
            <a:r>
              <a:rPr lang="en-US" dirty="0" smtClean="0"/>
              <a:t>    and more…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Significant Head Start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25412" y="3165475"/>
            <a:ext cx="8256588" cy="111442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 rot="16200000" flipH="1">
            <a:off x="2533650" y="-1352551"/>
            <a:ext cx="4076699" cy="9144003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dirty="0" smtClean="0"/>
              <a:t>Zynq-7000 EPP Value Proposition</a:t>
            </a:r>
            <a:endParaRPr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894029" y="1316725"/>
          <a:ext cx="5953259" cy="417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168924"/>
                <a:gridCol w="1053469"/>
                <a:gridCol w="1124122"/>
                <a:gridCol w="1244338"/>
                <a:gridCol w="1362406"/>
              </a:tblGrid>
              <a:tr h="4475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ASIC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ASSP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Chip Solution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Zynq-7000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Unit Cost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TCO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Risk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TTM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 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1"/>
                    </a:solidFill>
                  </a:tcPr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Flexibility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D3"/>
                    </a:solidFill>
                  </a:tcPr>
                </a:tc>
              </a:tr>
              <a:tr h="21907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Scalability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96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EF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EPP Value Pr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" y="2430470"/>
            <a:ext cx="2840347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48"/>
          <p:cNvSpPr txBox="1">
            <a:spLocks noChangeArrowheads="1"/>
          </p:cNvSpPr>
          <p:nvPr/>
        </p:nvSpPr>
        <p:spPr bwMode="auto">
          <a:xfrm>
            <a:off x="0" y="6015034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Conflicting Demands Now Served by Zynq-7000 EPP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03165" y="5464465"/>
            <a:ext cx="422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positive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negative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neutral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What’s Needed in Embedded Processing Systems</a:t>
            </a:r>
            <a:br>
              <a:rPr lang="en-US" dirty="0" smtClean="0"/>
            </a:br>
            <a:r>
              <a:rPr lang="en-US" sz="2400" dirty="0" smtClean="0"/>
              <a:t>Key Requirements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19600" y="1524000"/>
            <a:ext cx="4267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Higher Performance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Lower System Power</a:t>
            </a:r>
          </a:p>
          <a:p>
            <a:pPr eaLnBrk="1" hangingPunct="1">
              <a:buFont typeface="Wingdings" pitchFamily="2" charset="2"/>
              <a:buNone/>
            </a:pPr>
            <a:endParaRPr lang="en-US" sz="600" dirty="0" smtClean="0"/>
          </a:p>
          <a:p>
            <a:pPr eaLnBrk="1" hangingPunct="1"/>
            <a:r>
              <a:rPr lang="en-US" dirty="0" smtClean="0"/>
              <a:t>More Integration with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Reduced System Cost</a:t>
            </a:r>
          </a:p>
          <a:p>
            <a:pPr eaLnBrk="1" hangingPunct="1">
              <a:buFont typeface="Wingdings" pitchFamily="2" charset="2"/>
              <a:buNone/>
            </a:pPr>
            <a:endParaRPr lang="en-US" sz="300" dirty="0" smtClean="0"/>
          </a:p>
          <a:p>
            <a:pPr eaLnBrk="1" hangingPunct="1"/>
            <a:r>
              <a:rPr lang="en-US" dirty="0" smtClean="0"/>
              <a:t>Increased Scalability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IP Inter-operability</a:t>
            </a:r>
          </a:p>
          <a:p>
            <a:pPr eaLnBrk="1" hangingPunct="1"/>
            <a:endParaRPr lang="en-US" sz="200" dirty="0" smtClean="0"/>
          </a:p>
          <a:p>
            <a:pPr eaLnBrk="1" hangingPunct="1"/>
            <a:r>
              <a:rPr lang="en-US" dirty="0" smtClean="0"/>
              <a:t>Design Re-use</a:t>
            </a:r>
          </a:p>
          <a:p>
            <a:pPr eaLnBrk="1" hangingPunct="1"/>
            <a:endParaRPr lang="en-US" sz="300" dirty="0" smtClean="0"/>
          </a:p>
          <a:p>
            <a:pPr eaLnBrk="1" hangingPunct="1"/>
            <a:r>
              <a:rPr lang="en-US" dirty="0" smtClean="0"/>
              <a:t>Ease of Programming</a:t>
            </a:r>
          </a:p>
          <a:p>
            <a:pPr eaLnBrk="1" hangingPunct="1"/>
            <a:r>
              <a:rPr lang="en-US" dirty="0" smtClean="0"/>
              <a:t>Extensive Ecosystem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3317" name="Pentagon 4"/>
          <p:cNvSpPr>
            <a:spLocks noChangeArrowheads="1"/>
          </p:cNvSpPr>
          <p:nvPr/>
        </p:nvSpPr>
        <p:spPr bwMode="auto">
          <a:xfrm>
            <a:off x="665525" y="2133600"/>
            <a:ext cx="2514600" cy="990600"/>
          </a:xfrm>
          <a:prstGeom prst="homePlate">
            <a:avLst>
              <a:gd name="adj" fmla="val 499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/>
              <a:t>Improved  Products</a:t>
            </a:r>
          </a:p>
        </p:txBody>
      </p:sp>
      <p:sp>
        <p:nvSpPr>
          <p:cNvPr id="13318" name="Pentagon 5"/>
          <p:cNvSpPr>
            <a:spLocks noChangeArrowheads="1"/>
          </p:cNvSpPr>
          <p:nvPr/>
        </p:nvSpPr>
        <p:spPr bwMode="auto">
          <a:xfrm>
            <a:off x="665525" y="4343400"/>
            <a:ext cx="2514600" cy="990600"/>
          </a:xfrm>
          <a:prstGeom prst="homePlate">
            <a:avLst>
              <a:gd name="adj" fmla="val 499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/>
              <a:t>Increased Productivity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814" y="1521071"/>
            <a:ext cx="1077298" cy="9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589" y="2622621"/>
            <a:ext cx="1077298" cy="9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239" y="3863071"/>
            <a:ext cx="1077298" cy="9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739" y="4872021"/>
            <a:ext cx="1077298" cy="9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677215" y="2180694"/>
            <a:ext cx="3421932" cy="2674111"/>
            <a:chOff x="2677215" y="2180694"/>
            <a:chExt cx="3421932" cy="2674111"/>
          </a:xfrm>
        </p:grpSpPr>
        <p:pic>
          <p:nvPicPr>
            <p:cNvPr id="45" name="Picture 2" descr="C:\Users\stephane\AppData\Local\Microsoft\Windows\Temporary Internet Files\Content.Outlook\RW7R7BZH\CS588_EPP_Pele_Diagram_FIN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9187" y="2180694"/>
              <a:ext cx="3172275" cy="2619393"/>
            </a:xfrm>
            <a:prstGeom prst="rect">
              <a:avLst/>
            </a:prstGeom>
            <a:noFill/>
          </p:spPr>
        </p:pic>
        <p:sp>
          <p:nvSpPr>
            <p:cNvPr id="46" name="L-Shape 45"/>
            <p:cNvSpPr/>
            <p:nvPr/>
          </p:nvSpPr>
          <p:spPr bwMode="auto">
            <a:xfrm rot="16200000">
              <a:off x="3063713" y="1819371"/>
              <a:ext cx="2648936" cy="3421932"/>
            </a:xfrm>
            <a:prstGeom prst="corner">
              <a:avLst>
                <a:gd name="adj1" fmla="val 35154"/>
                <a:gd name="adj2" fmla="val 29077"/>
              </a:avLst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Zynq-7000 ARM Processing System</a:t>
            </a:r>
          </a:p>
        </p:txBody>
      </p:sp>
      <p:sp>
        <p:nvSpPr>
          <p:cNvPr id="12" name="Content Placeholder 37"/>
          <p:cNvSpPr txBox="1">
            <a:spLocks/>
          </p:cNvSpPr>
          <p:nvPr/>
        </p:nvSpPr>
        <p:spPr bwMode="auto">
          <a:xfrm>
            <a:off x="193830" y="4152900"/>
            <a:ext cx="4073370" cy="16383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Integrated Memory Mapped Peripherals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8 DMA Channels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2x USB 2.0 (OTG) w/DMA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2x Tri-mode Gigabit Ethernet w/DMA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2x SD/SDIO w/DMA, 2x UART, 2x CAN </a:t>
            </a:r>
            <a:br>
              <a:rPr lang="en-US" sz="1400" dirty="0" smtClean="0"/>
            </a:br>
            <a:r>
              <a:rPr lang="en-US" sz="1400" dirty="0" smtClean="0"/>
              <a:t>2.0B, 2x I2C, 2x SPI, 32b GPIO</a:t>
            </a:r>
          </a:p>
        </p:txBody>
      </p:sp>
      <p:sp>
        <p:nvSpPr>
          <p:cNvPr id="13" name="Content Placeholder 37"/>
          <p:cNvSpPr txBox="1">
            <a:spLocks/>
          </p:cNvSpPr>
          <p:nvPr/>
        </p:nvSpPr>
        <p:spPr bwMode="auto">
          <a:xfrm>
            <a:off x="5879575" y="1355130"/>
            <a:ext cx="3073925" cy="2112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228600" marR="0" lvl="0" indent="-2286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High BW Memory Interfaces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Internal</a:t>
            </a:r>
          </a:p>
          <a:p>
            <a:pPr marL="406400" marR="0" lvl="1" indent="-177800" defTabSz="914400" eaLnBrk="0" latinLnBrk="0" hangingPunct="0">
              <a:lnSpc>
                <a:spcPct val="97000"/>
              </a:lnSpc>
              <a:spcBef>
                <a:spcPts val="0"/>
              </a:spcBef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/>
              <a:t>L1 Cache – 32KB/32KB</a:t>
            </a:r>
          </a:p>
          <a:p>
            <a:pPr marL="406400" marR="0" lvl="1" indent="-177800" defTabSz="914400" eaLnBrk="0" latinLnBrk="0" hangingPunct="0">
              <a:lnSpc>
                <a:spcPct val="97000"/>
              </a:lnSpc>
              <a:spcBef>
                <a:spcPts val="0"/>
              </a:spcBef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200" dirty="0" smtClean="0"/>
              <a:t>L2 Cache – 512KB Unified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On-Chip Memory of 256KB </a:t>
            </a:r>
          </a:p>
          <a:p>
            <a:pPr marL="228600" marR="0" lvl="1" indent="-1651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 smtClean="0"/>
              <a:t>Integrated Memory Controllers </a:t>
            </a:r>
            <a:r>
              <a:rPr lang="en-US" sz="1200" dirty="0" smtClean="0"/>
              <a:t>(DDR2, DDR3, LPDDR2, 2xQSPI, </a:t>
            </a:r>
            <a:br>
              <a:rPr lang="en-US" sz="1200" dirty="0" smtClean="0"/>
            </a:br>
            <a:r>
              <a:rPr lang="en-US" sz="1200" dirty="0" smtClean="0"/>
              <a:t>NOR, NAND Flash)</a:t>
            </a:r>
            <a:endParaRPr lang="en-US" sz="1400" dirty="0" smtClean="0"/>
          </a:p>
        </p:txBody>
      </p:sp>
      <p:sp>
        <p:nvSpPr>
          <p:cNvPr id="14" name="Content Placeholder 37"/>
          <p:cNvSpPr txBox="1">
            <a:spLocks/>
          </p:cNvSpPr>
          <p:nvPr/>
        </p:nvSpPr>
        <p:spPr bwMode="auto">
          <a:xfrm>
            <a:off x="232235" y="1470345"/>
            <a:ext cx="2880375" cy="19202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228600" marR="0" lvl="0" indent="-228600" defTabSz="914400" eaLnBrk="0" latinLnBrk="0" hangingPunct="0">
              <a:lnSpc>
                <a:spcPct val="97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pt-BR" sz="1600" b="1" kern="0" dirty="0" smtClean="0">
                <a:solidFill>
                  <a:schemeClr val="tx2"/>
                </a:solidFill>
                <a:latin typeface="+mn-lt"/>
              </a:rPr>
              <a:t>Processor Core Complex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1400" dirty="0" smtClean="0"/>
              <a:t>Dual ARM</a:t>
            </a:r>
            <a:r>
              <a:rPr lang="pt-BR" sz="1400" baseline="30000" dirty="0" smtClean="0"/>
              <a:t>®</a:t>
            </a:r>
            <a:r>
              <a:rPr lang="pt-BR" sz="1400" dirty="0" smtClean="0"/>
              <a:t> Cortex™-A9 MPCore™</a:t>
            </a:r>
            <a:r>
              <a:rPr lang="en-US" sz="1400" dirty="0" smtClean="0"/>
              <a:t>  with NEON™ extensions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Single / Double Precision Floating Point support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800 MHz Operation</a:t>
            </a:r>
          </a:p>
        </p:txBody>
      </p:sp>
      <p:sp>
        <p:nvSpPr>
          <p:cNvPr id="33794" name="Content Placeholder 37"/>
          <p:cNvSpPr>
            <a:spLocks noGrp="1"/>
          </p:cNvSpPr>
          <p:nvPr>
            <p:ph idx="1"/>
          </p:nvPr>
        </p:nvSpPr>
        <p:spPr>
          <a:xfrm>
            <a:off x="5686785" y="3810000"/>
            <a:ext cx="3266715" cy="2016250"/>
          </a:xfr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lnSpc>
                <a:spcPct val="97000"/>
              </a:lnSpc>
              <a:buNone/>
              <a:defRPr/>
            </a:pPr>
            <a:r>
              <a:rPr lang="en-US" sz="1600" dirty="0" smtClean="0"/>
              <a:t>Open Standard Interconnect Enabled by AXI</a:t>
            </a:r>
          </a:p>
          <a:p>
            <a:pPr marL="228600" lvl="1" indent="-165100">
              <a:lnSpc>
                <a:spcPct val="97000"/>
              </a:lnSpc>
              <a:buFont typeface="Wingdings" pitchFamily="2" charset="2"/>
              <a:buChar char="§"/>
              <a:defRPr/>
            </a:pPr>
            <a:r>
              <a:rPr lang="en-US" sz="1400" kern="1200" dirty="0" smtClean="0">
                <a:latin typeface="Arial" charset="0"/>
                <a:ea typeface="+mn-ea"/>
                <a:cs typeface="+mn-cs"/>
              </a:rPr>
              <a:t>High Bandwidth Interconnect </a:t>
            </a:r>
            <a:br>
              <a:rPr lang="en-US" sz="1400" kern="1200" dirty="0" smtClean="0">
                <a:latin typeface="Arial" charset="0"/>
                <a:ea typeface="+mn-ea"/>
                <a:cs typeface="+mn-cs"/>
              </a:rPr>
            </a:br>
            <a:r>
              <a:rPr lang="en-US" sz="1400" kern="1200" dirty="0" smtClean="0">
                <a:latin typeface="Arial" charset="0"/>
                <a:ea typeface="+mn-ea"/>
                <a:cs typeface="+mn-cs"/>
              </a:rPr>
              <a:t>between Processing System and Programmable Logic</a:t>
            </a:r>
          </a:p>
          <a:p>
            <a:pPr marL="228600" lvl="1" indent="-165100">
              <a:lnSpc>
                <a:spcPct val="97000"/>
              </a:lnSpc>
              <a:buFont typeface="Wingdings" pitchFamily="2" charset="2"/>
              <a:buChar char="§"/>
              <a:defRPr/>
            </a:pPr>
            <a:r>
              <a:rPr lang="en-US" sz="1400" kern="1200" dirty="0" smtClean="0">
                <a:latin typeface="Arial" charset="0"/>
                <a:ea typeface="+mn-ea"/>
                <a:cs typeface="+mn-cs"/>
              </a:rPr>
              <a:t>ACP port for enhanced Hardware Acceleration and cache coherency </a:t>
            </a:r>
            <a:br>
              <a:rPr lang="en-US" sz="1400" kern="1200" dirty="0" smtClean="0">
                <a:latin typeface="Arial" charset="0"/>
                <a:ea typeface="+mn-ea"/>
                <a:cs typeface="+mn-cs"/>
              </a:rPr>
            </a:br>
            <a:r>
              <a:rPr lang="en-US" sz="1400" kern="1200" dirty="0" smtClean="0">
                <a:latin typeface="Arial" charset="0"/>
                <a:ea typeface="+mn-ea"/>
                <a:cs typeface="+mn-cs"/>
              </a:rPr>
              <a:t>for additional Soft processors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rot="10800000">
            <a:off x="3035805" y="2814523"/>
            <a:ext cx="1177977" cy="42829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289196" y="2046421"/>
            <a:ext cx="1819004" cy="498816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 flipH="1" flipV="1">
            <a:off x="2682597" y="3523757"/>
            <a:ext cx="680903" cy="665787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033914" y="3318235"/>
            <a:ext cx="1151097" cy="53322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65" name="TextBox 40"/>
          <p:cNvSpPr txBox="1">
            <a:spLocks noChangeArrowheads="1"/>
          </p:cNvSpPr>
          <p:nvPr/>
        </p:nvSpPr>
        <p:spPr bwMode="auto">
          <a:xfrm>
            <a:off x="0" y="6015034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Processing System Ready to Program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79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752628" y="2139885"/>
            <a:ext cx="3228834" cy="2660202"/>
            <a:chOff x="2752628" y="2139885"/>
            <a:chExt cx="3228834" cy="2660202"/>
          </a:xfrm>
        </p:grpSpPr>
        <p:pic>
          <p:nvPicPr>
            <p:cNvPr id="47" name="Picture 2" descr="C:\Users\stephane\AppData\Local\Microsoft\Windows\Temporary Internet Files\Content.Outlook\RW7R7BZH\CS588_EPP_Pele_Diagram_FIN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9187" y="2180694"/>
              <a:ext cx="3172275" cy="2619393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 bwMode="auto">
            <a:xfrm>
              <a:off x="2752628" y="2139885"/>
              <a:ext cx="2406068" cy="195113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Tightly Integrated Programmable Logic</a:t>
            </a:r>
          </a:p>
        </p:txBody>
      </p: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0" y="6015036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Scalable Density and Performance</a:t>
            </a:r>
          </a:p>
        </p:txBody>
      </p:sp>
      <p:sp>
        <p:nvSpPr>
          <p:cNvPr id="39" name="Content Placeholder 37"/>
          <p:cNvSpPr txBox="1">
            <a:spLocks/>
          </p:cNvSpPr>
          <p:nvPr/>
        </p:nvSpPr>
        <p:spPr bwMode="auto">
          <a:xfrm>
            <a:off x="6069795" y="1355130"/>
            <a:ext cx="2880375" cy="17666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7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Over 3000 internal Interconnects</a:t>
            </a:r>
            <a:endParaRPr lang="pt-BR" sz="1600" b="1" kern="0" dirty="0" smtClean="0">
              <a:solidFill>
                <a:schemeClr val="tx2"/>
              </a:solidFill>
              <a:latin typeface="+mn-lt"/>
            </a:endParaRP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100Gb of BW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Memory-mapped </a:t>
            </a:r>
            <a:br>
              <a:rPr lang="en-US" sz="1400" dirty="0" smtClean="0"/>
            </a:br>
            <a:r>
              <a:rPr lang="en-US" sz="1400" dirty="0" smtClean="0"/>
              <a:t>interface</a:t>
            </a:r>
          </a:p>
        </p:txBody>
      </p:sp>
      <p:sp>
        <p:nvSpPr>
          <p:cNvPr id="43" name="Content Placeholder 37"/>
          <p:cNvSpPr txBox="1">
            <a:spLocks/>
          </p:cNvSpPr>
          <p:nvPr/>
        </p:nvSpPr>
        <p:spPr bwMode="auto">
          <a:xfrm>
            <a:off x="114605" y="1355130"/>
            <a:ext cx="3111327" cy="17647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7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Built with State-of-the-art </a:t>
            </a:r>
            <a:br>
              <a:rPr lang="en-US" sz="1600" b="1" kern="0" dirty="0" smtClean="0">
                <a:solidFill>
                  <a:schemeClr val="tx2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7 Series Programmable Logic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28K-235K logic cells 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430K – 3.5M equivalent ASIC gates</a:t>
            </a:r>
          </a:p>
        </p:txBody>
      </p:sp>
      <p:sp>
        <p:nvSpPr>
          <p:cNvPr id="45" name="Content Placeholder 37"/>
          <p:cNvSpPr txBox="1">
            <a:spLocks/>
          </p:cNvSpPr>
          <p:nvPr/>
        </p:nvSpPr>
        <p:spPr bwMode="auto">
          <a:xfrm>
            <a:off x="5877770" y="4312315"/>
            <a:ext cx="2880375" cy="14209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7000"/>
              </a:lnSpc>
              <a:spcBef>
                <a:spcPct val="20000"/>
              </a:spcBef>
              <a:defRPr/>
            </a:pPr>
            <a:r>
              <a:rPr lang="pt-BR" sz="1600" b="1" kern="0" dirty="0" smtClean="0">
                <a:solidFill>
                  <a:schemeClr val="tx2"/>
                </a:solidFill>
                <a:latin typeface="+mn-lt"/>
              </a:rPr>
              <a:t>Enables Massive </a:t>
            </a:r>
            <a:br>
              <a:rPr lang="pt-BR" sz="1600" b="1" kern="0" dirty="0" smtClean="0">
                <a:solidFill>
                  <a:schemeClr val="tx2"/>
                </a:solidFill>
                <a:latin typeface="+mn-lt"/>
              </a:rPr>
            </a:br>
            <a:r>
              <a:rPr lang="pt-BR" sz="1600" b="1" kern="0" dirty="0" smtClean="0">
                <a:solidFill>
                  <a:schemeClr val="tx2"/>
                </a:solidFill>
                <a:latin typeface="+mn-lt"/>
              </a:rPr>
              <a:t>Parallel Processing</a:t>
            </a:r>
            <a:endParaRPr lang="en-US" sz="1600" b="1" kern="0" dirty="0" smtClean="0">
              <a:solidFill>
                <a:schemeClr val="tx2"/>
              </a:solidFill>
              <a:latin typeface="+mn-lt"/>
            </a:endParaRP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760 DSP blocks </a:t>
            </a:r>
            <a:br>
              <a:rPr lang="en-US" sz="1400" dirty="0" smtClean="0"/>
            </a:br>
            <a:r>
              <a:rPr lang="en-US" sz="1400" dirty="0" smtClean="0"/>
              <a:t>delivering over 910 GMACs</a:t>
            </a:r>
          </a:p>
        </p:txBody>
      </p:sp>
      <p:sp>
        <p:nvSpPr>
          <p:cNvPr id="46" name="Content Placeholder 37"/>
          <p:cNvSpPr txBox="1">
            <a:spLocks/>
          </p:cNvSpPr>
          <p:nvPr/>
        </p:nvSpPr>
        <p:spPr bwMode="auto">
          <a:xfrm>
            <a:off x="114605" y="4312315"/>
            <a:ext cx="3111327" cy="14209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228600" indent="-228600" eaLnBrk="0" hangingPunct="0">
              <a:lnSpc>
                <a:spcPct val="97000"/>
              </a:lnSpc>
              <a:spcBef>
                <a:spcPct val="20000"/>
              </a:spcBef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Integrated ADCs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Dual 12-bit A/D converter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1Msps</a:t>
            </a:r>
          </a:p>
          <a:p>
            <a:pPr marL="228600" lvl="1" indent="-2286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b="1" kern="0" dirty="0" smtClean="0"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169267" y="2699306"/>
            <a:ext cx="1207768" cy="66230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6200000" flipH="1">
            <a:off x="5317532" y="4365599"/>
            <a:ext cx="973848" cy="69953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 flipH="1" flipV="1">
            <a:off x="2945903" y="4431807"/>
            <a:ext cx="508077" cy="48190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173321" y="2032368"/>
            <a:ext cx="2243589" cy="93577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stephane\AppData\Local\Microsoft\Windows\Temporary Internet Files\Content.Outlook\RW7R7BZH\CS588_EPP_Pele_Diagram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187" y="2180694"/>
            <a:ext cx="3172275" cy="2619393"/>
          </a:xfrm>
          <a:prstGeom prst="rect">
            <a:avLst/>
          </a:prstGeom>
          <a:noFill/>
        </p:spPr>
      </p:pic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Flexible External I/O</a:t>
            </a:r>
          </a:p>
        </p:txBody>
      </p:sp>
      <p:sp>
        <p:nvSpPr>
          <p:cNvPr id="36883" name="TextBox 40"/>
          <p:cNvSpPr txBox="1">
            <a:spLocks noChangeArrowheads="1"/>
          </p:cNvSpPr>
          <p:nvPr/>
        </p:nvSpPr>
        <p:spPr bwMode="auto">
          <a:xfrm>
            <a:off x="0" y="6002338"/>
            <a:ext cx="9144000" cy="4619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lIns="274320" rIns="27432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Flexibility Beyond Any Standard Processing Offering</a:t>
            </a:r>
          </a:p>
        </p:txBody>
      </p:sp>
      <p:sp>
        <p:nvSpPr>
          <p:cNvPr id="81" name="Content Placeholder 37"/>
          <p:cNvSpPr txBox="1">
            <a:spLocks/>
          </p:cNvSpPr>
          <p:nvPr/>
        </p:nvSpPr>
        <p:spPr bwMode="auto">
          <a:xfrm>
            <a:off x="193830" y="4081885"/>
            <a:ext cx="3379640" cy="17282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7000"/>
              </a:lnSpc>
              <a:spcBef>
                <a:spcPct val="20000"/>
              </a:spcBef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350 Multi-standard and </a:t>
            </a:r>
            <a:b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I/O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1400" kern="0" dirty="0" smtClean="0"/>
              <a:t>Up to 200 3.3V capable </a:t>
            </a:r>
            <a:br>
              <a:rPr lang="pt-BR" sz="1400" kern="0" dirty="0" smtClean="0"/>
            </a:br>
            <a:r>
              <a:rPr lang="pt-BR" sz="1400" kern="0" dirty="0" smtClean="0"/>
              <a:t>Multi-standard I/O </a:t>
            </a:r>
            <a:endParaRPr lang="en-US" sz="1400" dirty="0" smtClean="0"/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150 High Performance I/O 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17 ADC Inputs</a:t>
            </a:r>
          </a:p>
        </p:txBody>
      </p:sp>
      <p:sp>
        <p:nvSpPr>
          <p:cNvPr id="83" name="Content Placeholder 37"/>
          <p:cNvSpPr txBox="1">
            <a:spLocks/>
          </p:cNvSpPr>
          <p:nvPr/>
        </p:nvSpPr>
        <p:spPr bwMode="auto">
          <a:xfrm>
            <a:off x="193830" y="1431940"/>
            <a:ext cx="3226020" cy="1152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600" b="1" kern="0" noProof="0" dirty="0" smtClean="0">
                <a:solidFill>
                  <a:schemeClr val="tx2"/>
                </a:solidFill>
                <a:latin typeface="+mn-lt"/>
              </a:rPr>
              <a:t>54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Processor I/O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Supports integrated peripherals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Static Memory (NAND, NOR, </a:t>
            </a:r>
            <a:br>
              <a:rPr lang="en-US" sz="1400" dirty="0" smtClean="0"/>
            </a:br>
            <a:r>
              <a:rPr lang="en-US" sz="1400" dirty="0" smtClean="0"/>
              <a:t>QSPI)</a:t>
            </a:r>
          </a:p>
        </p:txBody>
      </p:sp>
      <p:sp>
        <p:nvSpPr>
          <p:cNvPr id="84" name="Content Placeholder 37"/>
          <p:cNvSpPr txBox="1">
            <a:spLocks/>
          </p:cNvSpPr>
          <p:nvPr/>
        </p:nvSpPr>
        <p:spPr bwMode="auto">
          <a:xfrm>
            <a:off x="5724150" y="1355130"/>
            <a:ext cx="3226020" cy="11905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1600" b="1" kern="0" noProof="0" dirty="0" smtClean="0">
                <a:solidFill>
                  <a:schemeClr val="tx2"/>
                </a:solidFill>
                <a:latin typeface="+mn-lt"/>
              </a:rPr>
              <a:t>Flexible Memory Interfaces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32 bit DDR2 / DDR3 / LPDDR2 Memory Interfaces</a:t>
            </a:r>
          </a:p>
        </p:txBody>
      </p:sp>
      <p:sp>
        <p:nvSpPr>
          <p:cNvPr id="82" name="Content Placeholder 37"/>
          <p:cNvSpPr txBox="1">
            <a:spLocks/>
          </p:cNvSpPr>
          <p:nvPr/>
        </p:nvSpPr>
        <p:spPr bwMode="auto">
          <a:xfrm>
            <a:off x="5762556" y="3799002"/>
            <a:ext cx="3149210" cy="20111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Integrated Serial Tranceivers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Up to 12 Transceivers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Operates at up to 10.3Gbs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Supports popular protocols …</a:t>
            </a:r>
          </a:p>
          <a:p>
            <a:pPr marL="228600" lvl="1" indent="-165100" eaLnBrk="0" hangingPunct="0">
              <a:lnSpc>
                <a:spcPct val="97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/>
              <a:t>Integrated </a:t>
            </a:r>
            <a:r>
              <a:rPr lang="en-US" sz="1400" dirty="0" err="1" smtClean="0"/>
              <a:t>PCIe</a:t>
            </a:r>
            <a:r>
              <a:rPr lang="en-US" sz="1400" dirty="0" smtClean="0"/>
              <a:t> Gen2 block in the</a:t>
            </a:r>
            <a:br>
              <a:rPr lang="en-US" sz="1400" dirty="0" smtClean="0"/>
            </a:br>
            <a:r>
              <a:rPr lang="en-US" sz="1400" dirty="0" smtClean="0"/>
              <a:t>2 Largest devices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 rot="16200000" flipH="1">
            <a:off x="2105610" y="2285319"/>
            <a:ext cx="889194" cy="872255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4323579" y="1815992"/>
            <a:ext cx="1477384" cy="68935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>
            <a:off x="5378985" y="4604369"/>
            <a:ext cx="479339" cy="391576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flipV="1">
            <a:off x="3304633" y="4561429"/>
            <a:ext cx="1108801" cy="211746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6E77614-ACE8-488B-A47B-E86A0E481F23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Processing Needs and Limitations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0368" y="2057400"/>
          <a:ext cx="2212480" cy="2628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2480"/>
              </a:tblGrid>
              <a:tr h="389896">
                <a:tc>
                  <a:txBody>
                    <a:bodyPr/>
                    <a:lstStyle/>
                    <a:p>
                      <a:r>
                        <a:rPr lang="en-US" dirty="0" smtClean="0"/>
                        <a:t>The Need</a:t>
                      </a:r>
                      <a:endParaRPr lang="en-US" dirty="0"/>
                    </a:p>
                  </a:txBody>
                  <a:tcPr/>
                </a:tc>
              </a:tr>
              <a:tr h="562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Performance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655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 Cost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583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 Power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4061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Smaller Form Factor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546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Greater Flexibility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67000" y="2057400"/>
          <a:ext cx="5940920" cy="2628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092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The Limitations</a:t>
                      </a:r>
                      <a:endParaRPr lang="en-US" dirty="0"/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5715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7000" y="2584847"/>
            <a:ext cx="5317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defRPr/>
            </a:pPr>
            <a:r>
              <a:rPr lang="en-US" sz="1600" b="1" dirty="0" smtClean="0"/>
              <a:t>Microprocessors have insufficient signal processing</a:t>
            </a:r>
          </a:p>
          <a:p>
            <a:pPr algn="l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3068479"/>
            <a:ext cx="521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sz="1600" b="1" dirty="0" smtClean="0"/>
              <a:t>Multiple chip implementations are too expensive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341572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sz="1600" b="1" dirty="0" smtClean="0"/>
              <a:t>Multiple chip implementations burn too much 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3776246"/>
            <a:ext cx="58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sz="1600" b="1" dirty="0" smtClean="0"/>
              <a:t>Multiple chip implementations take up too much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139625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sz="1600" b="1" dirty="0" smtClean="0"/>
              <a:t>ASICs/ASSPs cannot adapt to rapid changes in requirements</a:t>
            </a:r>
            <a:r>
              <a:rPr lang="en-US" sz="1600" b="1" dirty="0" smtClean="0">
                <a:solidFill>
                  <a:srgbClr val="000000"/>
                </a:solidFill>
              </a:rPr>
              <a:t> and provide completive differentiation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375863" y="4670848"/>
            <a:ext cx="1059859" cy="73395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Starts Continued Drop </a:t>
            </a:r>
            <a:br>
              <a:rPr lang="en-US" dirty="0" smtClean="0"/>
            </a:br>
            <a:r>
              <a:rPr lang="en-US" dirty="0" smtClean="0"/>
              <a:t>Fueling the Programmable Imperative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86" y="1932972"/>
            <a:ext cx="7908304" cy="41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Demand for Processing in Reconfigurable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A4D8240-550E-4008-84A0-148E0444AB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812" y="1614368"/>
            <a:ext cx="6778003" cy="409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CORE TRENDS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50" y="1395945"/>
            <a:ext cx="7822356" cy="48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554" y="6215605"/>
            <a:ext cx="1076447" cy="64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075"/>
            <a:ext cx="8265160" cy="615950"/>
          </a:xfrm>
        </p:spPr>
        <p:txBody>
          <a:bodyPr/>
          <a:lstStyle/>
          <a:p>
            <a:r>
              <a:rPr lang="en-US" dirty="0" smtClean="0"/>
              <a:t>Increasing Design Costs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1187898"/>
            <a:ext cx="6449060" cy="52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554" y="6215605"/>
            <a:ext cx="1076447" cy="64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25412" y="3165475"/>
            <a:ext cx="8256588" cy="1114425"/>
          </a:xfrm>
        </p:spPr>
        <p:txBody>
          <a:bodyPr/>
          <a:lstStyle/>
          <a:p>
            <a:r>
              <a:rPr lang="en-US" dirty="0" smtClean="0"/>
              <a:t>Embedded Processing Design Considerations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7013"/>
            <a:ext cx="8382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E4C1186E-39E3-4BDA-87E8-0AEADCA328C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Xilinx Template_Guidelines_light">
  <a:themeElements>
    <a:clrScheme name="Xilinx Template_light 1">
      <a:dk1>
        <a:srgbClr val="000000"/>
      </a:dk1>
      <a:lt1>
        <a:srgbClr val="FFFFFF"/>
      </a:lt1>
      <a:dk2>
        <a:srgbClr val="008CA8"/>
      </a:dk2>
      <a:lt2>
        <a:srgbClr val="EE3424"/>
      </a:lt2>
      <a:accent1>
        <a:srgbClr val="EC891D"/>
      </a:accent1>
      <a:accent2>
        <a:srgbClr val="B20838"/>
      </a:accent2>
      <a:accent3>
        <a:srgbClr val="FFFFFF"/>
      </a:accent3>
      <a:accent4>
        <a:srgbClr val="000000"/>
      </a:accent4>
      <a:accent5>
        <a:srgbClr val="F4C4AB"/>
      </a:accent5>
      <a:accent6>
        <a:srgbClr val="A10632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Design - Paragraph Text">
  <a:themeElements>
    <a:clrScheme name="Light Design - Paragraph Text 1">
      <a:dk1>
        <a:srgbClr val="000000"/>
      </a:dk1>
      <a:lt1>
        <a:srgbClr val="FFFFFF"/>
      </a:lt1>
      <a:dk2>
        <a:srgbClr val="008CA8"/>
      </a:dk2>
      <a:lt2>
        <a:srgbClr val="EE3424"/>
      </a:lt2>
      <a:accent1>
        <a:srgbClr val="EC891D"/>
      </a:accent1>
      <a:accent2>
        <a:srgbClr val="B20838"/>
      </a:accent2>
      <a:accent3>
        <a:srgbClr val="FFFFFF"/>
      </a:accent3>
      <a:accent4>
        <a:srgbClr val="000000"/>
      </a:accent4>
      <a:accent5>
        <a:srgbClr val="F4C4AB"/>
      </a:accent5>
      <a:accent6>
        <a:srgbClr val="A10632"/>
      </a:accent6>
      <a:hlink>
        <a:srgbClr val="D9DA56"/>
      </a:hlink>
      <a:folHlink>
        <a:srgbClr val="8B8D09"/>
      </a:folHlink>
    </a:clrScheme>
    <a:fontScheme name="Light Design - Paragraph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ght Design - Paragraph Tex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Design - Paragraph Tex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Design - Paragraph Tex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nsitions">
  <a:themeElements>
    <a:clrScheme name="Transitions 1">
      <a:dk1>
        <a:srgbClr val="000000"/>
      </a:dk1>
      <a:lt1>
        <a:srgbClr val="FFFFFF"/>
      </a:lt1>
      <a:dk2>
        <a:srgbClr val="008CA8"/>
      </a:dk2>
      <a:lt2>
        <a:srgbClr val="EE3424"/>
      </a:lt2>
      <a:accent1>
        <a:srgbClr val="EC891D"/>
      </a:accent1>
      <a:accent2>
        <a:srgbClr val="B20838"/>
      </a:accent2>
      <a:accent3>
        <a:srgbClr val="FFFFFF"/>
      </a:accent3>
      <a:accent4>
        <a:srgbClr val="000000"/>
      </a:accent4>
      <a:accent5>
        <a:srgbClr val="F4C4AB"/>
      </a:accent5>
      <a:accent6>
        <a:srgbClr val="A10632"/>
      </a:accent6>
      <a:hlink>
        <a:srgbClr val="D9DA56"/>
      </a:hlink>
      <a:folHlink>
        <a:srgbClr val="8B8D09"/>
      </a:folHlink>
    </a:clrScheme>
    <a:fontScheme name="Transi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itions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s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s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Xilinx Template_Guidelines_light</Template>
  <TotalTime>3518</TotalTime>
  <Words>1601</Words>
  <Application>Microsoft Office PowerPoint</Application>
  <PresentationFormat>On-screen Show (4:3)</PresentationFormat>
  <Paragraphs>530</Paragraphs>
  <Slides>38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Xilinx Template_Guidelines_light</vt:lpstr>
      <vt:lpstr>Light Design - Paragraph Text</vt:lpstr>
      <vt:lpstr>Transitions</vt:lpstr>
      <vt:lpstr>Advantages of Reconfigurable System Architectures</vt:lpstr>
      <vt:lpstr>Advances in Reconfigurable Platforms</vt:lpstr>
      <vt:lpstr>Embedded Designers are Asking For More</vt:lpstr>
      <vt:lpstr>Embedded Processing Needs and Limitations</vt:lpstr>
      <vt:lpstr>ASIC Starts Continued Drop  Fueling the Programmable Imperative</vt:lpstr>
      <vt:lpstr>Increasing Demand for Processing in Reconfigurable Platforms</vt:lpstr>
      <vt:lpstr>PROCESSOR CORE TRENDS</vt:lpstr>
      <vt:lpstr>Increasing Design Costs  </vt:lpstr>
      <vt:lpstr>Embedded Processing Design Considerations</vt:lpstr>
      <vt:lpstr>Embedded Design Considerations</vt:lpstr>
      <vt:lpstr>What’s Needed in Embedded Processing Systems Key Requirements</vt:lpstr>
      <vt:lpstr>Extensible Processing Platform Examples</vt:lpstr>
      <vt:lpstr>Smart Fusion from Mircosemi</vt:lpstr>
      <vt:lpstr>More than a Microcontroller</vt:lpstr>
      <vt:lpstr>Tools Flow with Processing Configurator and IP </vt:lpstr>
      <vt:lpstr>Intel Atom E600 Series paired with FPGA</vt:lpstr>
      <vt:lpstr>Intel Atom with FPGA Fabric</vt:lpstr>
      <vt:lpstr>Intel Atom E600 Series with FPGA Fabric</vt:lpstr>
      <vt:lpstr>Intel Platform Solution</vt:lpstr>
      <vt:lpstr>SPEAr 1310 –One Time Programmable ASSP</vt:lpstr>
      <vt:lpstr>Current Selections Equal Compromise</vt:lpstr>
      <vt:lpstr>New Class of Product  Extensible Processing Platform  </vt:lpstr>
      <vt:lpstr>Zynq-7000 EPP Family Highlights</vt:lpstr>
      <vt:lpstr> </vt:lpstr>
      <vt:lpstr>Zynq-7000 EPP Device Portfolio Summary</vt:lpstr>
      <vt:lpstr>Application Mapping Table</vt:lpstr>
      <vt:lpstr>Zynq-7000 EPP Platform Offering</vt:lpstr>
      <vt:lpstr>Embedded Design Flow Using Zynq-7000 EPP</vt:lpstr>
      <vt:lpstr>Zynq-7000 EPP SW Development Environment</vt:lpstr>
      <vt:lpstr>Zynq-7000 EPP HW Design Environment</vt:lpstr>
      <vt:lpstr>Slide 31</vt:lpstr>
      <vt:lpstr>Significant Head Start </vt:lpstr>
      <vt:lpstr>Conclusion</vt:lpstr>
      <vt:lpstr>Zynq-7000 EPP Value Proposition</vt:lpstr>
      <vt:lpstr>What’s Needed in Embedded Processing Systems Key Requirements</vt:lpstr>
      <vt:lpstr>Zynq-7000 ARM Processing System</vt:lpstr>
      <vt:lpstr>Tightly Integrated Programmable Logic</vt:lpstr>
      <vt:lpstr>Flexible External I/O</vt:lpstr>
    </vt:vector>
  </TitlesOfParts>
  <Company>Xilinx Inc,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Alternate  Title Designs</dc:title>
  <dc:creator>gbrown</dc:creator>
  <cp:lastModifiedBy>vidhum</cp:lastModifiedBy>
  <cp:revision>230</cp:revision>
  <dcterms:created xsi:type="dcterms:W3CDTF">2010-08-06T02:07:44Z</dcterms:created>
  <dcterms:modified xsi:type="dcterms:W3CDTF">2011-05-20T10:09:21Z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</Properties>
</file>