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  <p:sldMasterId id="2147483781" r:id="rId2"/>
  </p:sldMasterIdLst>
  <p:notesMasterIdLst>
    <p:notesMasterId r:id="rId41"/>
  </p:notesMasterIdLst>
  <p:handoutMasterIdLst>
    <p:handoutMasterId r:id="rId42"/>
  </p:handoutMasterIdLst>
  <p:sldIdLst>
    <p:sldId id="257" r:id="rId3"/>
    <p:sldId id="445" r:id="rId4"/>
    <p:sldId id="480" r:id="rId5"/>
    <p:sldId id="469" r:id="rId6"/>
    <p:sldId id="476" r:id="rId7"/>
    <p:sldId id="477" r:id="rId8"/>
    <p:sldId id="478" r:id="rId9"/>
    <p:sldId id="479" r:id="rId10"/>
    <p:sldId id="470" r:id="rId11"/>
    <p:sldId id="390" r:id="rId12"/>
    <p:sldId id="471" r:id="rId13"/>
    <p:sldId id="391" r:id="rId14"/>
    <p:sldId id="392" r:id="rId15"/>
    <p:sldId id="393" r:id="rId16"/>
    <p:sldId id="394" r:id="rId17"/>
    <p:sldId id="396" r:id="rId18"/>
    <p:sldId id="397" r:id="rId19"/>
    <p:sldId id="355" r:id="rId20"/>
    <p:sldId id="454" r:id="rId21"/>
    <p:sldId id="455" r:id="rId22"/>
    <p:sldId id="456" r:id="rId23"/>
    <p:sldId id="451" r:id="rId24"/>
    <p:sldId id="457" r:id="rId25"/>
    <p:sldId id="459" r:id="rId26"/>
    <p:sldId id="460" r:id="rId27"/>
    <p:sldId id="461" r:id="rId28"/>
    <p:sldId id="462" r:id="rId29"/>
    <p:sldId id="463" r:id="rId30"/>
    <p:sldId id="458" r:id="rId31"/>
    <p:sldId id="464" r:id="rId32"/>
    <p:sldId id="465" r:id="rId33"/>
    <p:sldId id="466" r:id="rId34"/>
    <p:sldId id="467" r:id="rId35"/>
    <p:sldId id="468" r:id="rId36"/>
    <p:sldId id="481" r:id="rId37"/>
    <p:sldId id="446" r:id="rId38"/>
    <p:sldId id="447" r:id="rId39"/>
    <p:sldId id="442" r:id="rId40"/>
  </p:sldIdLst>
  <p:sldSz cx="9144000" cy="6858000" type="screen4x3"/>
  <p:notesSz cx="6858000" cy="91440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sz="2800" kern="1200">
        <a:solidFill>
          <a:schemeClr val="bg1"/>
        </a:solidFill>
        <a:latin typeface="Arial" pitchFamily="34" charset="0"/>
        <a:ea typeface="DejaVu Sans"/>
        <a:cs typeface="Arial" pitchFamily="34" charset="0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sz="2800" kern="1200">
        <a:solidFill>
          <a:schemeClr val="bg1"/>
        </a:solidFill>
        <a:latin typeface="Arial" pitchFamily="34" charset="0"/>
        <a:ea typeface="DejaVu Sans"/>
        <a:cs typeface="Arial" pitchFamily="34" charset="0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sz="2800" kern="1200">
        <a:solidFill>
          <a:schemeClr val="bg1"/>
        </a:solidFill>
        <a:latin typeface="Arial" pitchFamily="34" charset="0"/>
        <a:ea typeface="DejaVu Sans"/>
        <a:cs typeface="Arial" pitchFamily="34" charset="0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sz="2800" kern="1200">
        <a:solidFill>
          <a:schemeClr val="bg1"/>
        </a:solidFill>
        <a:latin typeface="Arial" pitchFamily="34" charset="0"/>
        <a:ea typeface="DejaVu Sans"/>
        <a:cs typeface="Arial" pitchFamily="34" charset="0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sz="2800" kern="1200">
        <a:solidFill>
          <a:schemeClr val="bg1"/>
        </a:solidFill>
        <a:latin typeface="Arial" pitchFamily="34" charset="0"/>
        <a:ea typeface="DejaVu Sans"/>
        <a:cs typeface="Arial" pitchFamily="34" charset="0"/>
      </a:defRPr>
    </a:lvl5pPr>
    <a:lvl6pPr marL="2286000" algn="l" defTabSz="914400" rtl="0" eaLnBrk="1" latinLnBrk="0" hangingPunct="1">
      <a:defRPr sz="2800" kern="1200">
        <a:solidFill>
          <a:schemeClr val="bg1"/>
        </a:solidFill>
        <a:latin typeface="Arial" pitchFamily="34" charset="0"/>
        <a:ea typeface="DejaVu Sans"/>
        <a:cs typeface="Arial" pitchFamily="34" charset="0"/>
      </a:defRPr>
    </a:lvl6pPr>
    <a:lvl7pPr marL="2743200" algn="l" defTabSz="914400" rtl="0" eaLnBrk="1" latinLnBrk="0" hangingPunct="1">
      <a:defRPr sz="2800" kern="1200">
        <a:solidFill>
          <a:schemeClr val="bg1"/>
        </a:solidFill>
        <a:latin typeface="Arial" pitchFamily="34" charset="0"/>
        <a:ea typeface="DejaVu Sans"/>
        <a:cs typeface="Arial" pitchFamily="34" charset="0"/>
      </a:defRPr>
    </a:lvl7pPr>
    <a:lvl8pPr marL="3200400" algn="l" defTabSz="914400" rtl="0" eaLnBrk="1" latinLnBrk="0" hangingPunct="1">
      <a:defRPr sz="2800" kern="1200">
        <a:solidFill>
          <a:schemeClr val="bg1"/>
        </a:solidFill>
        <a:latin typeface="Arial" pitchFamily="34" charset="0"/>
        <a:ea typeface="DejaVu Sans"/>
        <a:cs typeface="Arial" pitchFamily="34" charset="0"/>
      </a:defRPr>
    </a:lvl8pPr>
    <a:lvl9pPr marL="3657600" algn="l" defTabSz="914400" rtl="0" eaLnBrk="1" latinLnBrk="0" hangingPunct="1">
      <a:defRPr sz="2800" kern="1200">
        <a:solidFill>
          <a:schemeClr val="bg1"/>
        </a:solidFill>
        <a:latin typeface="Arial" pitchFamily="34" charset="0"/>
        <a:ea typeface="DejaVu Sans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AFD7FF"/>
    <a:srgbClr val="512373"/>
    <a:srgbClr val="7030A0"/>
    <a:srgbClr val="BB16EE"/>
    <a:srgbClr val="93CEFF"/>
    <a:srgbClr val="FD990B"/>
    <a:srgbClr val="FF9900"/>
    <a:srgbClr val="4C216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802" autoAdjust="0"/>
  </p:normalViewPr>
  <p:slideViewPr>
    <p:cSldViewPr showGuides="1">
      <p:cViewPr>
        <p:scale>
          <a:sx n="66" d="100"/>
          <a:sy n="66" d="100"/>
        </p:scale>
        <p:origin x="-1853" y="-768"/>
      </p:cViewPr>
      <p:guideLst>
        <p:guide orient="horz" pos="3113"/>
        <p:guide orient="horz" pos="382"/>
        <p:guide orient="horz" pos="2138"/>
        <p:guide orient="horz" pos="1389"/>
        <p:guide orient="horz" pos="3657"/>
        <p:guide pos="1474"/>
        <p:guide pos="748"/>
        <p:guide pos="2891"/>
      </p:guideLst>
    </p:cSldViewPr>
  </p:slideViewPr>
  <p:outlineViewPr>
    <p:cViewPr varScale="1">
      <p:scale>
        <a:sx n="170" d="200"/>
        <a:sy n="170" d="200"/>
      </p:scale>
      <p:origin x="-784" y="-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96"/>
    </p:cViewPr>
  </p:sorterViewPr>
  <p:notesViewPr>
    <p:cSldViewPr showGuides="1">
      <p:cViewPr varScale="1">
        <p:scale>
          <a:sx n="59" d="100"/>
          <a:sy n="59" d="100"/>
        </p:scale>
        <p:origin x="-1752" y="-72"/>
      </p:cViewPr>
      <p:guideLst>
        <p:guide orient="horz" pos="2833"/>
        <p:guide pos="211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 sz="1200" b="1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 sz="1200" b="1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5E77E8C-85E4-4A93-9D2E-7D32993A2809}" type="datetimeFigureOut">
              <a:rPr lang="en-GB"/>
              <a:pPr>
                <a:defRPr/>
              </a:pPr>
              <a:t>20/05/2011</a:t>
            </a:fld>
            <a:endParaRPr lang="en-GB"/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 sz="1200" b="1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 sz="1200" b="1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387C7B8-2B9B-4E09-A941-7933D8828F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FR" sz="1800" b="1">
              <a:latin typeface="Arial" charset="0"/>
              <a:ea typeface="+mn-ea"/>
              <a:cs typeface="DejaVu Sans" charset="0"/>
            </a:endParaRPr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0"/>
            <a:ext cx="2973388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FR" sz="1800" b="1">
              <a:latin typeface="Arial" charset="0"/>
              <a:ea typeface="+mn-ea"/>
              <a:cs typeface="DejaVu Sans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FR" sz="1800" b="1">
              <a:latin typeface="Arial" charset="0"/>
              <a:ea typeface="+mn-ea"/>
              <a:cs typeface="DejaVu Sans" charset="0"/>
            </a:endParaRPr>
          </a:p>
        </p:txBody>
      </p:sp>
      <p:sp>
        <p:nvSpPr>
          <p:cNvPr id="43013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68825" cy="3427413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7388" y="4344988"/>
            <a:ext cx="5483225" cy="4113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noProof="0" smtClean="0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0" y="8686800"/>
            <a:ext cx="2973388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FR" sz="1800" b="1">
              <a:latin typeface="Arial" charset="0"/>
              <a:ea typeface="+mn-ea"/>
              <a:cs typeface="DejaVu Sans" charset="0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6800"/>
            <a:ext cx="2971800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 b="1">
                <a:solidFill>
                  <a:srgbClr val="000000"/>
                </a:solidFill>
                <a:latin typeface="Times New Roman" pitchFamily="16" charset="0"/>
                <a:ea typeface="+mn-ea"/>
                <a:cs typeface="DejaVu Sans" charset="0"/>
              </a:defRPr>
            </a:lvl1pPr>
          </a:lstStyle>
          <a:p>
            <a:pPr>
              <a:defRPr/>
            </a:pPr>
            <a:fld id="{492FC2E0-33DB-4968-81BC-374A878E50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2A3392B5-D82A-483F-86BF-0227F149D828}" type="slidenum">
              <a:rPr lang="en-US" smtClean="0">
                <a:latin typeface="Times New Roman" pitchFamily="18" charset="0"/>
                <a:ea typeface="DejaVu Sans"/>
                <a:cs typeface="DejaVu Sans"/>
              </a:rPr>
              <a:pPr>
                <a:buFont typeface="Wingdings" pitchFamily="2" charset="2"/>
                <a:buNone/>
              </a:pPr>
              <a:t>1</a:t>
            </a:fld>
            <a:endParaRPr lang="en-US" smtClean="0">
              <a:latin typeface="Times New Roman" pitchFamily="18" charset="0"/>
              <a:ea typeface="DejaVu Sans"/>
              <a:cs typeface="DejaVu Sans"/>
            </a:endParaRPr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solidFill>
            <a:srgbClr val="FFFFFF"/>
          </a:solidFill>
          <a:ln/>
        </p:spPr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7388" y="4344988"/>
            <a:ext cx="5484812" cy="4114800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mtClean="0">
              <a:latin typeface="Arial" pitchFamily="34" charset="0"/>
            </a:endParaRPr>
          </a:p>
        </p:txBody>
      </p:sp>
      <p:sp>
        <p:nvSpPr>
          <p:cNvPr id="44037" name="Text Box 3"/>
          <p:cNvSpPr txBox="1"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D3FB731-0C75-4898-82F8-5C125496B2BA}" type="slidenum">
              <a:rPr lang="en-US" sz="1200" b="1">
                <a:solidFill>
                  <a:srgbClr val="000000"/>
                </a:solidFill>
                <a:cs typeface="DejaVu Sans"/>
              </a:rPr>
              <a:pPr algn="r" eaLnBrk="1" hangingPunct="1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</a:t>
            </a:fld>
            <a:endParaRPr lang="en-US" sz="1200" b="1">
              <a:solidFill>
                <a:srgbClr val="000000"/>
              </a:solidFill>
              <a:cs typeface="DejaVu San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40" tIns="45720" rIns="91440" bIns="45720"/>
          <a:lstStyle/>
          <a:p>
            <a:pPr defTabSz="914400" eaLnBrk="1" hangingPunct="1">
              <a:lnSpc>
                <a:spcPct val="60000"/>
              </a:lnSpc>
              <a:spcAft>
                <a:spcPts val="600"/>
              </a:spcAft>
            </a:pPr>
            <a:endParaRPr lang="en-US" smtClean="0">
              <a:latin typeface="Times New Roman" pitchFamily="18" charset="0"/>
            </a:endParaRPr>
          </a:p>
        </p:txBody>
      </p:sp>
      <p:sp>
        <p:nvSpPr>
          <p:cNvPr id="5427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 eaLnBrk="1" hangingPunct="1"/>
            <a:fld id="{AA9EFF6A-277B-4F48-B7A6-FEDEE74732CB}" type="slidenum">
              <a:rPr lang="en-US" sz="1200">
                <a:solidFill>
                  <a:schemeClr val="tx1"/>
                </a:solidFill>
                <a:cs typeface="DejaVu Sans"/>
              </a:rPr>
              <a:pPr algn="r" defTabSz="914400" eaLnBrk="1" hangingPunct="1"/>
              <a:t>17</a:t>
            </a:fld>
            <a:endParaRPr lang="en-US" sz="1200">
              <a:solidFill>
                <a:schemeClr val="tx1"/>
              </a:solidFill>
              <a:cs typeface="DejaVu San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 eaLnBrk="1" hangingPunct="1"/>
            <a:fld id="{F612DC2D-A73D-46F6-99D6-85057C311988}" type="slidenum">
              <a:rPr lang="en-US" sz="1200">
                <a:solidFill>
                  <a:schemeClr val="tx1"/>
                </a:solidFill>
                <a:cs typeface="DejaVu Sans"/>
              </a:rPr>
              <a:pPr algn="r" defTabSz="914400" eaLnBrk="1" hangingPunct="1"/>
              <a:t>18</a:t>
            </a:fld>
            <a:endParaRPr lang="en-US" sz="1200">
              <a:solidFill>
                <a:schemeClr val="tx1"/>
              </a:solidFill>
              <a:cs typeface="DejaVu Sans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6324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lIns="91440" tIns="45720" rIns="91440" bIns="45720"/>
          <a:lstStyle/>
          <a:p>
            <a:pPr defTabSz="914400"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40" tIns="45720" rIns="91440" bIns="45720"/>
          <a:lstStyle/>
          <a:p>
            <a:pPr defTabSz="914400" eaLnBrk="1" hangingPunct="1">
              <a:lnSpc>
                <a:spcPct val="60000"/>
              </a:lnSpc>
              <a:spcAft>
                <a:spcPts val="600"/>
              </a:spcAft>
            </a:pPr>
            <a:endParaRPr lang="en-US" smtClean="0">
              <a:latin typeface="Times New Roman" pitchFamily="18" charset="0"/>
            </a:endParaRPr>
          </a:p>
        </p:txBody>
      </p:sp>
      <p:sp>
        <p:nvSpPr>
          <p:cNvPr id="573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 eaLnBrk="1" hangingPunct="1"/>
            <a:fld id="{E613BF4A-9672-4D26-A59A-75FFB297EA0C}" type="slidenum">
              <a:rPr lang="en-US" sz="1200">
                <a:solidFill>
                  <a:schemeClr val="tx1"/>
                </a:solidFill>
                <a:cs typeface="DejaVu Sans"/>
              </a:rPr>
              <a:pPr algn="r" defTabSz="914400" eaLnBrk="1" hangingPunct="1"/>
              <a:t>36</a:t>
            </a:fld>
            <a:endParaRPr lang="en-US" sz="1200">
              <a:solidFill>
                <a:schemeClr val="tx1"/>
              </a:solidFill>
              <a:cs typeface="DejaVu San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 eaLnBrk="1" hangingPunct="1"/>
            <a:fld id="{FCFDD7D8-50E4-46A5-8E61-538A5121B8E7}" type="slidenum">
              <a:rPr lang="en-GB" sz="1200">
                <a:solidFill>
                  <a:schemeClr val="tx1"/>
                </a:solidFill>
                <a:cs typeface="DejaVu Sans"/>
              </a:rPr>
              <a:pPr algn="r" defTabSz="914400" eaLnBrk="1" hangingPunct="1"/>
              <a:t>38</a:t>
            </a:fld>
            <a:endParaRPr lang="en-GB" sz="1200">
              <a:solidFill>
                <a:schemeClr val="tx1"/>
              </a:solidFill>
              <a:cs typeface="DejaVu Sans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43400"/>
            <a:ext cx="5483225" cy="4114800"/>
          </a:xfrm>
          <a:noFill/>
          <a:ln/>
        </p:spPr>
        <p:txBody>
          <a:bodyPr lIns="91440" tIns="45720" rIns="91440" bIns="45720"/>
          <a:lstStyle/>
          <a:p>
            <a:pPr defTabSz="914400" eaLnBrk="1" hangingPunct="1"/>
            <a:r>
              <a:rPr lang="en-GB" smtClean="0">
                <a:latin typeface="Times New Roman" pitchFamily="18" charset="0"/>
              </a:rPr>
              <a:t>Thank you for your time today.  If you require any further information please visit the LDRA website, or e-mail me direct with any questions you may have.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lIns="91440" tIns="45720" rIns="91440" bIns="45720"/>
          <a:lstStyle/>
          <a:p>
            <a:pPr defTabSz="914400" eaLnBrk="1" hangingPunct="1"/>
            <a:endParaRPr lang="en-US" smtClean="0">
              <a:latin typeface="Times New Roman" pitchFamily="18" charset="0"/>
            </a:endParaRPr>
          </a:p>
        </p:txBody>
      </p:sp>
      <p:sp>
        <p:nvSpPr>
          <p:cNvPr id="4506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 eaLnBrk="1" hangingPunct="1"/>
            <a:fld id="{F00ACED7-BB5E-4FF1-9234-7A2BB97AEE04}" type="slidenum">
              <a:rPr lang="en-US" sz="1200">
                <a:solidFill>
                  <a:schemeClr val="tx1"/>
                </a:solidFill>
                <a:cs typeface="DejaVu Sans"/>
              </a:rPr>
              <a:pPr algn="r" defTabSz="914400" eaLnBrk="1" hangingPunct="1"/>
              <a:t>2</a:t>
            </a:fld>
            <a:endParaRPr lang="en-US" sz="1200">
              <a:solidFill>
                <a:schemeClr val="tx1"/>
              </a:solidFill>
              <a:cs typeface="DejaVu San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40" tIns="45720" rIns="91440" bIns="45720"/>
          <a:lstStyle/>
          <a:p>
            <a:pPr defTabSz="914400" eaLnBrk="1" hangingPunct="1">
              <a:lnSpc>
                <a:spcPct val="60000"/>
              </a:lnSpc>
              <a:spcAft>
                <a:spcPts val="600"/>
              </a:spcAft>
            </a:pPr>
            <a:endParaRPr lang="en-US" smtClean="0">
              <a:latin typeface="Times New Roman" pitchFamily="18" charset="0"/>
            </a:endParaRPr>
          </a:p>
        </p:txBody>
      </p:sp>
      <p:sp>
        <p:nvSpPr>
          <p:cNvPr id="460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 eaLnBrk="1" hangingPunct="1"/>
            <a:fld id="{2685BA00-8EE4-47FF-8F1B-2CDAF4E61EF1}" type="slidenum">
              <a:rPr lang="en-US" sz="1200">
                <a:solidFill>
                  <a:schemeClr val="tx1"/>
                </a:solidFill>
                <a:cs typeface="DejaVu Sans"/>
              </a:rPr>
              <a:pPr algn="r" defTabSz="914400" eaLnBrk="1" hangingPunct="1"/>
              <a:t>10</a:t>
            </a:fld>
            <a:endParaRPr lang="en-US" sz="1200">
              <a:solidFill>
                <a:schemeClr val="tx1"/>
              </a:solidFill>
              <a:cs typeface="DejaVu San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9D77E0B1-4B51-44DB-88C4-440F560062D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40" tIns="45720" rIns="91440" bIns="45720"/>
          <a:lstStyle/>
          <a:p>
            <a:pPr defTabSz="914400" eaLnBrk="1" hangingPunct="1">
              <a:lnSpc>
                <a:spcPct val="60000"/>
              </a:lnSpc>
              <a:spcAft>
                <a:spcPts val="600"/>
              </a:spcAft>
            </a:pPr>
            <a:endParaRPr lang="en-US" smtClean="0">
              <a:latin typeface="Times New Roman" pitchFamily="18" charset="0"/>
            </a:endParaRPr>
          </a:p>
        </p:txBody>
      </p:sp>
      <p:sp>
        <p:nvSpPr>
          <p:cNvPr id="481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 eaLnBrk="1" hangingPunct="1"/>
            <a:fld id="{E33DA5B0-F6F3-4710-B7DE-9A6DFBE6B9A5}" type="slidenum">
              <a:rPr lang="en-US" sz="1200">
                <a:solidFill>
                  <a:schemeClr val="tx1"/>
                </a:solidFill>
                <a:cs typeface="DejaVu Sans"/>
              </a:rPr>
              <a:pPr algn="r" defTabSz="914400" eaLnBrk="1" hangingPunct="1"/>
              <a:t>12</a:t>
            </a:fld>
            <a:endParaRPr lang="en-US" sz="1200">
              <a:solidFill>
                <a:schemeClr val="tx1"/>
              </a:solidFill>
              <a:cs typeface="DejaVu San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40" tIns="45720" rIns="91440" bIns="45720"/>
          <a:lstStyle/>
          <a:p>
            <a:pPr defTabSz="914400" eaLnBrk="1" hangingPunct="1">
              <a:lnSpc>
                <a:spcPct val="60000"/>
              </a:lnSpc>
              <a:spcAft>
                <a:spcPts val="600"/>
              </a:spcAft>
            </a:pPr>
            <a:endParaRPr lang="en-US" smtClean="0">
              <a:latin typeface="Times New Roman" pitchFamily="18" charset="0"/>
            </a:endParaRPr>
          </a:p>
        </p:txBody>
      </p:sp>
      <p:sp>
        <p:nvSpPr>
          <p:cNvPr id="4915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 eaLnBrk="1" hangingPunct="1"/>
            <a:fld id="{078F0580-C319-453E-AD6E-F922BDD8A678}" type="slidenum">
              <a:rPr lang="en-US" sz="1200">
                <a:solidFill>
                  <a:schemeClr val="tx1"/>
                </a:solidFill>
                <a:cs typeface="DejaVu Sans"/>
              </a:rPr>
              <a:pPr algn="r" defTabSz="914400" eaLnBrk="1" hangingPunct="1"/>
              <a:t>13</a:t>
            </a:fld>
            <a:endParaRPr lang="en-US" sz="1200">
              <a:solidFill>
                <a:schemeClr val="tx1"/>
              </a:solidFill>
              <a:cs typeface="DejaVu San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40" tIns="45720" rIns="91440" bIns="45720"/>
          <a:lstStyle/>
          <a:p>
            <a:pPr defTabSz="914400" eaLnBrk="1" hangingPunct="1">
              <a:lnSpc>
                <a:spcPct val="60000"/>
              </a:lnSpc>
              <a:spcAft>
                <a:spcPts val="600"/>
              </a:spcAft>
            </a:pPr>
            <a:endParaRPr lang="en-US" smtClean="0">
              <a:latin typeface="Times New Roman" pitchFamily="18" charset="0"/>
            </a:endParaRPr>
          </a:p>
        </p:txBody>
      </p:sp>
      <p:sp>
        <p:nvSpPr>
          <p:cNvPr id="5018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 eaLnBrk="1" hangingPunct="1"/>
            <a:fld id="{82D27F5C-740D-4883-B459-2DC13ED4C206}" type="slidenum">
              <a:rPr lang="en-US" sz="1200">
                <a:solidFill>
                  <a:schemeClr val="tx1"/>
                </a:solidFill>
                <a:cs typeface="DejaVu Sans"/>
              </a:rPr>
              <a:pPr algn="r" defTabSz="914400" eaLnBrk="1" hangingPunct="1"/>
              <a:t>14</a:t>
            </a:fld>
            <a:endParaRPr lang="en-US" sz="1200">
              <a:solidFill>
                <a:schemeClr val="tx1"/>
              </a:solidFill>
              <a:cs typeface="DejaVu San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40" tIns="45720" rIns="91440" bIns="45720"/>
          <a:lstStyle/>
          <a:p>
            <a:pPr defTabSz="914400" eaLnBrk="1" hangingPunct="1">
              <a:lnSpc>
                <a:spcPct val="60000"/>
              </a:lnSpc>
              <a:spcAft>
                <a:spcPts val="600"/>
              </a:spcAft>
            </a:pPr>
            <a:endParaRPr lang="en-US" smtClean="0">
              <a:latin typeface="Times New Roman" pitchFamily="18" charset="0"/>
            </a:endParaRPr>
          </a:p>
        </p:txBody>
      </p:sp>
      <p:sp>
        <p:nvSpPr>
          <p:cNvPr id="5120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 eaLnBrk="1" hangingPunct="1"/>
            <a:fld id="{8D3CEA09-D8AE-4A4D-8D48-C4D8125EF7A5}" type="slidenum">
              <a:rPr lang="en-US" sz="1200">
                <a:solidFill>
                  <a:schemeClr val="tx1"/>
                </a:solidFill>
                <a:cs typeface="DejaVu Sans"/>
              </a:rPr>
              <a:pPr algn="r" defTabSz="914400" eaLnBrk="1" hangingPunct="1"/>
              <a:t>15</a:t>
            </a:fld>
            <a:endParaRPr lang="en-US" sz="1200">
              <a:solidFill>
                <a:schemeClr val="tx1"/>
              </a:solidFill>
              <a:cs typeface="DejaVu San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40" tIns="45720" rIns="91440" bIns="45720"/>
          <a:lstStyle/>
          <a:p>
            <a:pPr defTabSz="914400" eaLnBrk="1" hangingPunct="1">
              <a:lnSpc>
                <a:spcPct val="60000"/>
              </a:lnSpc>
              <a:spcAft>
                <a:spcPts val="600"/>
              </a:spcAft>
            </a:pPr>
            <a:endParaRPr lang="en-US" smtClean="0">
              <a:latin typeface="Times New Roman" pitchFamily="18" charset="0"/>
            </a:endParaRPr>
          </a:p>
        </p:txBody>
      </p:sp>
      <p:sp>
        <p:nvSpPr>
          <p:cNvPr id="5325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 eaLnBrk="1" hangingPunct="1"/>
            <a:fld id="{B752AB28-1197-4F35-89E1-F60DE78433FB}" type="slidenum">
              <a:rPr lang="en-US" sz="1200">
                <a:solidFill>
                  <a:schemeClr val="tx1"/>
                </a:solidFill>
                <a:cs typeface="DejaVu Sans"/>
              </a:rPr>
              <a:pPr algn="r" defTabSz="914400" eaLnBrk="1" hangingPunct="1"/>
              <a:t>16</a:t>
            </a:fld>
            <a:endParaRPr lang="en-US" sz="1200">
              <a:solidFill>
                <a:schemeClr val="tx1"/>
              </a:solidFill>
              <a:cs typeface="DejaVu San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17500"/>
            <a:ext cx="6921500" cy="33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17500"/>
            <a:ext cx="6921500" cy="33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17500"/>
            <a:ext cx="6921500" cy="33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17500"/>
            <a:ext cx="6921500" cy="33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352550"/>
            <a:ext cx="7920037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GB" smtClean="0"/>
              <a:t>Click to edit Master text styles</a:t>
            </a:r>
          </a:p>
          <a:p>
            <a:pPr lvl="1"/>
            <a:r>
              <a:rPr lang="en-GB" altLang="en-GB" smtClean="0"/>
              <a:t>Second level</a:t>
            </a:r>
          </a:p>
          <a:p>
            <a:pPr lvl="2"/>
            <a:r>
              <a:rPr lang="en-GB" altLang="en-GB" smtClean="0"/>
              <a:t>Third level</a:t>
            </a:r>
          </a:p>
          <a:p>
            <a:pPr lvl="3"/>
            <a:r>
              <a:rPr lang="en-GB" altLang="en-GB" smtClean="0"/>
              <a:t>Fourth level</a:t>
            </a:r>
          </a:p>
          <a:p>
            <a:pPr lvl="4"/>
            <a:r>
              <a:rPr lang="en-GB" altLang="en-GB" smtClean="0"/>
              <a:t>Fifth level</a:t>
            </a:r>
          </a:p>
        </p:txBody>
      </p:sp>
      <p:sp>
        <p:nvSpPr>
          <p:cNvPr id="4" name="AutoShape 3"/>
          <p:cNvSpPr>
            <a:spLocks noChangeArrowheads="1"/>
          </p:cNvSpPr>
          <p:nvPr userDrawn="1"/>
        </p:nvSpPr>
        <p:spPr bwMode="auto">
          <a:xfrm>
            <a:off x="558800" y="246063"/>
            <a:ext cx="8077200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8F450">
                  <a:alpha val="85001"/>
                </a:srgbClr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53882" dir="2700000" algn="ctr" rotWithShape="0">
              <a:srgbClr val="352152"/>
            </a:outerShdw>
          </a:effectLst>
        </p:spPr>
        <p:txBody>
          <a:bodyPr wrap="none" anchor="ctr"/>
          <a:lstStyle/>
          <a:p>
            <a:pPr defTabSz="914400">
              <a:defRPr/>
            </a:pPr>
            <a:endParaRPr lang="en-US"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7" cstate="print">
            <a:clrChange>
              <a:clrFrom>
                <a:srgbClr val="EE9208"/>
              </a:clrFrom>
              <a:clrTo>
                <a:srgbClr val="EE920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2075" y="284163"/>
            <a:ext cx="752475" cy="360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" name="Rectangle 5"/>
          <p:cNvSpPr txBox="1">
            <a:spLocks noChangeArrowheads="1"/>
          </p:cNvSpPr>
          <p:nvPr userDrawn="1"/>
        </p:nvSpPr>
        <p:spPr bwMode="auto">
          <a:xfrm>
            <a:off x="635000" y="296863"/>
            <a:ext cx="69215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4400">
              <a:defRPr/>
            </a:pPr>
            <a:r>
              <a:rPr lang="en-GB" altLang="en-GB" sz="2400" kern="0">
                <a:solidFill>
                  <a:srgbClr val="440579"/>
                </a:solidFill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4" r:id="rId2"/>
    <p:sldLayoutId id="2147483783" r:id="rId3"/>
    <p:sldLayoutId id="2147483782" r:id="rId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44057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440579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440579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440579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440579"/>
          </a:solidFill>
          <a:latin typeface="Arial" pitchFamily="34" charset="0"/>
          <a:cs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440579"/>
          </a:solidFill>
          <a:latin typeface="Arial" pitchFamily="34" charset="0"/>
          <a:cs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440579"/>
          </a:solidFill>
          <a:latin typeface="Arial" pitchFamily="34" charset="0"/>
          <a:cs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440579"/>
          </a:solidFill>
          <a:latin typeface="Arial" pitchFamily="34" charset="0"/>
          <a:cs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440579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352550"/>
            <a:ext cx="7920037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GB" smtClean="0"/>
              <a:t>Click to edit Master text styles</a:t>
            </a:r>
          </a:p>
          <a:p>
            <a:pPr lvl="1"/>
            <a:r>
              <a:rPr lang="en-GB" altLang="en-GB" smtClean="0"/>
              <a:t>Second level</a:t>
            </a:r>
          </a:p>
          <a:p>
            <a:pPr lvl="2"/>
            <a:r>
              <a:rPr lang="en-GB" altLang="en-GB" smtClean="0"/>
              <a:t>Third level</a:t>
            </a:r>
          </a:p>
          <a:p>
            <a:pPr lvl="3"/>
            <a:r>
              <a:rPr lang="en-GB" altLang="en-GB" smtClean="0"/>
              <a:t>Fourth level</a:t>
            </a:r>
          </a:p>
          <a:p>
            <a:pPr lvl="4"/>
            <a:r>
              <a:rPr lang="en-GB" altLang="en-GB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88" r:id="rId2"/>
    <p:sldLayoutId id="2147483787" r:id="rId3"/>
    <p:sldLayoutId id="2147483786" r:id="rId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44057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440579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440579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440579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440579"/>
          </a:solidFill>
          <a:latin typeface="Arial" pitchFamily="34" charset="0"/>
          <a:cs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440579"/>
          </a:solidFill>
          <a:latin typeface="Arial" pitchFamily="34" charset="0"/>
          <a:cs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440579"/>
          </a:solidFill>
          <a:latin typeface="Arial" pitchFamily="34" charset="0"/>
          <a:cs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440579"/>
          </a:solidFill>
          <a:latin typeface="Arial" pitchFamily="34" charset="0"/>
          <a:cs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440579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7832725" y="6581775"/>
            <a:ext cx="9144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000" b="1">
              <a:solidFill>
                <a:srgbClr val="FFFFFF"/>
              </a:solidFill>
              <a:cs typeface="DejaVu Sans"/>
            </a:endParaRPr>
          </a:p>
        </p:txBody>
      </p:sp>
      <p:pic>
        <p:nvPicPr>
          <p:cNvPr id="3075" name="Picture 5" descr="black-hawk-helicopter11"/>
          <p:cNvPicPr>
            <a:picLocks noChangeAspect="1" noChangeArrowheads="1"/>
          </p:cNvPicPr>
          <p:nvPr/>
        </p:nvPicPr>
        <p:blipFill>
          <a:blip r:embed="rId3" cstate="print"/>
          <a:srcRect r="1053"/>
          <a:stretch>
            <a:fillRect/>
          </a:stretch>
        </p:blipFill>
        <p:spPr bwMode="auto">
          <a:xfrm>
            <a:off x="741363" y="1971675"/>
            <a:ext cx="1492250" cy="15240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076" name="Picture 10" descr="F-35-Lightning-II-cockpi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54275" y="1971675"/>
            <a:ext cx="2009775" cy="15240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077" name="Picture 11" descr="DT120803XV217-5"/>
          <p:cNvPicPr>
            <a:picLocks noChangeAspect="1" noChangeArrowheads="1"/>
          </p:cNvPicPr>
          <p:nvPr/>
        </p:nvPicPr>
        <p:blipFill>
          <a:blip r:embed="rId5" cstate="print"/>
          <a:srcRect l="18716" r="17094" b="5116"/>
          <a:stretch>
            <a:fillRect/>
          </a:stretch>
        </p:blipFill>
        <p:spPr bwMode="auto">
          <a:xfrm>
            <a:off x="6950075" y="1971675"/>
            <a:ext cx="1508125" cy="152876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078" name="Picture 12" descr="5-f3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3600" y="1971675"/>
            <a:ext cx="2076450" cy="15240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079" name="Text Box 2"/>
          <p:cNvSpPr txBox="1">
            <a:spLocks noChangeArrowheads="1"/>
          </p:cNvSpPr>
          <p:nvPr/>
        </p:nvSpPr>
        <p:spPr bwMode="auto">
          <a:xfrm>
            <a:off x="685800" y="4271963"/>
            <a:ext cx="7772400" cy="1604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>
              <a:solidFill>
                <a:srgbClr val="0000FF"/>
              </a:solidFill>
              <a:cs typeface="DejaVu Sans"/>
            </a:endParaRPr>
          </a:p>
          <a:p>
            <a:pPr algn="ct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cs typeface="DejaVu Sans"/>
              </a:rPr>
              <a:t>A Practitioner's Guide to DO-178B, Certification and the Emerging DO-178C Standard</a:t>
            </a:r>
            <a:r>
              <a:rPr lang="en-US" sz="2000">
                <a:cs typeface="DejaVu Sans"/>
              </a:rPr>
              <a:t/>
            </a:r>
            <a:br>
              <a:rPr lang="en-US" sz="2000">
                <a:cs typeface="DejaVu Sans"/>
              </a:rPr>
            </a:br>
            <a:endParaRPr lang="en-US" sz="2000">
              <a:solidFill>
                <a:srgbClr val="008000"/>
              </a:solidFill>
              <a:cs typeface="DejaVu Sans"/>
            </a:endParaRPr>
          </a:p>
          <a:p>
            <a:pPr algn="ct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>
                <a:cs typeface="DejaVu Sans"/>
              </a:rPr>
              <a:t> </a:t>
            </a:r>
            <a:r>
              <a:rPr lang="en-US" sz="2000" b="1">
                <a:cs typeface="DejaVu Sans"/>
              </a:rPr>
              <a:t>Shinto Joseph</a:t>
            </a:r>
          </a:p>
          <a:p>
            <a:pPr algn="ct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>
                <a:cs typeface="DejaVu Sans"/>
              </a:rPr>
              <a:t>Operations Director,</a:t>
            </a:r>
          </a:p>
          <a:p>
            <a:pPr algn="ct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>
                <a:cs typeface="DejaVu Sans"/>
              </a:rPr>
              <a:t>LDRA Technology Pvt. Ltd</a:t>
            </a:r>
          </a:p>
          <a:p>
            <a:pPr algn="ct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>
                <a:cs typeface="DejaVu Sans"/>
              </a:rPr>
              <a:t>Bangalore</a:t>
            </a:r>
            <a:r>
              <a:rPr lang="en-US" sz="2000" b="1">
                <a:solidFill>
                  <a:srgbClr val="000000"/>
                </a:solidFill>
                <a:cs typeface="DejaVu Sans"/>
              </a:rPr>
              <a:t/>
            </a:r>
            <a:br>
              <a:rPr lang="en-US" sz="2000" b="1">
                <a:solidFill>
                  <a:srgbClr val="000000"/>
                </a:solidFill>
                <a:cs typeface="DejaVu Sans"/>
              </a:rPr>
            </a:br>
            <a:endParaRPr lang="en-US" sz="2000" b="1">
              <a:solidFill>
                <a:srgbClr val="000000"/>
              </a:solidFill>
              <a:cs typeface="DejaVu Sans"/>
            </a:endParaRPr>
          </a:p>
        </p:txBody>
      </p:sp>
      <p:pic>
        <p:nvPicPr>
          <p:cNvPr id="3081" name="Picture 9" descr="BACKGROUND"/>
          <p:cNvPicPr>
            <a:picLocks noChangeAspect="1" noChangeArrowheads="1"/>
          </p:cNvPicPr>
          <p:nvPr/>
        </p:nvPicPr>
        <p:blipFill>
          <a:blip r:embed="rId7" cstate="print"/>
          <a:srcRect b="88367"/>
          <a:stretch>
            <a:fillRect/>
          </a:stretch>
        </p:blipFill>
        <p:spPr bwMode="auto">
          <a:xfrm>
            <a:off x="0" y="0"/>
            <a:ext cx="9144000" cy="798513"/>
          </a:xfrm>
          <a:prstGeom prst="rect">
            <a:avLst/>
          </a:prstGeom>
          <a:noFill/>
        </p:spPr>
      </p:pic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3305175" y="477838"/>
            <a:ext cx="2490788" cy="1112837"/>
            <a:chOff x="1855" y="337"/>
            <a:chExt cx="1569" cy="701"/>
          </a:xfrm>
        </p:grpSpPr>
        <p:sp>
          <p:nvSpPr>
            <p:cNvPr id="2057" name="AutoShape 9"/>
            <p:cNvSpPr>
              <a:spLocks noChangeArrowheads="1"/>
            </p:cNvSpPr>
            <p:nvPr/>
          </p:nvSpPr>
          <p:spPr bwMode="auto">
            <a:xfrm>
              <a:off x="1855" y="337"/>
              <a:ext cx="1569" cy="701"/>
            </a:xfrm>
            <a:prstGeom prst="bevel">
              <a:avLst>
                <a:gd name="adj" fmla="val 3764"/>
              </a:avLst>
            </a:prstGeom>
            <a:solidFill>
              <a:srgbClr val="FFAE00"/>
            </a:solidFill>
            <a:ln w="9525">
              <a:noFill/>
              <a:miter lim="800000"/>
              <a:headEnd/>
              <a:tailEnd/>
            </a:ln>
            <a:effectLst>
              <a:outerShdw dist="117088" dir="2963922" algn="ctr" rotWithShape="0">
                <a:srgbClr val="300E55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defTabSz="914400">
                <a:defRPr/>
              </a:pPr>
              <a:endParaRPr lang="en-US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058" name="Text Box 10"/>
            <p:cNvSpPr txBox="1">
              <a:spLocks noChangeArrowheads="1"/>
            </p:cNvSpPr>
            <p:nvPr/>
          </p:nvSpPr>
          <p:spPr bwMode="auto">
            <a:xfrm>
              <a:off x="1899" y="808"/>
              <a:ext cx="1493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2700" dir="5400000" algn="ctr" rotWithShape="0">
                <a:srgbClr val="FFF802"/>
              </a:outerShdw>
            </a:effectLst>
          </p:spPr>
          <p:txBody>
            <a:bodyPr wrap="none">
              <a:spAutoFit/>
            </a:bodyPr>
            <a:lstStyle/>
            <a:p>
              <a:pPr defTabSz="914400"/>
              <a:r>
                <a:rPr lang="en-US" sz="1700" b="1">
                  <a:solidFill>
                    <a:srgbClr val="300E55"/>
                  </a:solidFill>
                  <a:cs typeface="DejaVu Sans"/>
                </a:rPr>
                <a:t>Software Technology</a:t>
              </a:r>
              <a:endParaRPr lang="en-US" sz="1700" b="1">
                <a:solidFill>
                  <a:srgbClr val="300E55"/>
                </a:solidFill>
                <a:latin typeface="Times" pitchFamily="18" charset="0"/>
                <a:cs typeface="DejaVu Sans"/>
              </a:endParaRPr>
            </a:p>
          </p:txBody>
        </p:sp>
        <p:pic>
          <p:nvPicPr>
            <p:cNvPr id="3087" name="Picture 11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E6B122"/>
                </a:clrFrom>
                <a:clrTo>
                  <a:srgbClr val="E6B122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18" y="386"/>
              <a:ext cx="1461" cy="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5" name="Picture 7" descr="BACKGROUND"/>
          <p:cNvPicPr>
            <a:picLocks noChangeAspect="1" noChangeArrowheads="1"/>
          </p:cNvPicPr>
          <p:nvPr/>
        </p:nvPicPr>
        <p:blipFill>
          <a:blip r:embed="rId3" cstate="print"/>
          <a:srcRect b="88367"/>
          <a:stretch>
            <a:fillRect/>
          </a:stretch>
        </p:blipFill>
        <p:spPr bwMode="auto">
          <a:xfrm>
            <a:off x="0" y="0"/>
            <a:ext cx="9144000" cy="798513"/>
          </a:xfrm>
          <a:prstGeom prst="rect">
            <a:avLst/>
          </a:prstGeom>
          <a:noFill/>
        </p:spPr>
      </p:pic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536575" y="280988"/>
            <a:ext cx="8070850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8F450">
                  <a:alpha val="85001"/>
                </a:srgbClr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53882" dir="2700000" algn="ctr" rotWithShape="0">
              <a:srgbClr val="352152"/>
            </a:outerShdw>
          </a:effectLst>
        </p:spPr>
        <p:txBody>
          <a:bodyPr wrap="none" anchor="ctr"/>
          <a:lstStyle/>
          <a:p>
            <a:pPr defTabSz="914400">
              <a:defRPr/>
            </a:pPr>
            <a:endParaRPr lang="en-US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9575" y="260350"/>
            <a:ext cx="6921500" cy="330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2563" eaLnBrk="1" hangingPunct="1"/>
            <a:r>
              <a:rPr lang="en-US" smtClean="0">
                <a:solidFill>
                  <a:srgbClr val="4C216D"/>
                </a:solidFill>
              </a:rPr>
              <a:t>…..DO-178B  process</a:t>
            </a:r>
          </a:p>
        </p:txBody>
      </p:sp>
      <p:sp>
        <p:nvSpPr>
          <p:cNvPr id="12292" name="Content Placeholder 3"/>
          <p:cNvSpPr>
            <a:spLocks noGrp="1"/>
          </p:cNvSpPr>
          <p:nvPr>
            <p:ph type="body" idx="4294967295"/>
          </p:nvPr>
        </p:nvSpPr>
        <p:spPr>
          <a:xfrm>
            <a:off x="769938" y="1352550"/>
            <a:ext cx="7232650" cy="4743450"/>
          </a:xfrm>
        </p:spPr>
        <p:txBody>
          <a:bodyPr/>
          <a:lstStyle/>
          <a:p>
            <a:pPr marL="0" indent="0">
              <a:lnSpc>
                <a:spcPct val="90000"/>
              </a:lnSpc>
            </a:pPr>
            <a:r>
              <a:rPr lang="en-US" sz="2000" dirty="0" smtClean="0"/>
              <a:t>  Intended to ensure that avionics software performs its  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sz="2000" dirty="0" smtClean="0"/>
              <a:t>   intended function with an appropriate level of confidence in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sz="2000" dirty="0" smtClean="0"/>
              <a:t>   safety.</a:t>
            </a:r>
          </a:p>
          <a:p>
            <a:pPr marL="0" indent="0"/>
            <a:r>
              <a:rPr lang="en-US" sz="2000" b="1" dirty="0" smtClean="0"/>
              <a:t>  Defines 5 </a:t>
            </a:r>
            <a:r>
              <a:rPr lang="en-US" sz="2000" b="1" i="1" dirty="0" smtClean="0">
                <a:solidFill>
                  <a:srgbClr val="FFCC00"/>
                </a:solidFill>
              </a:rPr>
              <a:t>processes</a:t>
            </a:r>
            <a:r>
              <a:rPr lang="en-US" sz="2000" b="1" dirty="0" smtClean="0"/>
              <a:t>:</a:t>
            </a:r>
          </a:p>
          <a:p>
            <a:pPr marL="822325" lvl="1" indent="-273050">
              <a:lnSpc>
                <a:spcPct val="90000"/>
              </a:lnSpc>
            </a:pPr>
            <a:r>
              <a:rPr lang="en-US" dirty="0" smtClean="0"/>
              <a:t>Planning, development, verification, configuration management and quality assurance</a:t>
            </a:r>
          </a:p>
          <a:p>
            <a:pPr marL="0" indent="0"/>
            <a:r>
              <a:rPr lang="en-US" sz="2000" b="1" dirty="0" smtClean="0"/>
              <a:t>  Defines 5 levels of </a:t>
            </a:r>
            <a:r>
              <a:rPr lang="en-US" sz="2000" b="1" i="1" dirty="0" smtClean="0">
                <a:solidFill>
                  <a:srgbClr val="FFCC00"/>
                </a:solidFill>
              </a:rPr>
              <a:t>design assurance </a:t>
            </a:r>
            <a:r>
              <a:rPr lang="en-US" sz="2000" b="1" dirty="0" smtClean="0"/>
              <a:t>and 66 </a:t>
            </a:r>
            <a:r>
              <a:rPr lang="en-US" sz="2000" b="1" i="1" dirty="0" smtClean="0">
                <a:solidFill>
                  <a:srgbClr val="FFCC00"/>
                </a:solidFill>
              </a:rPr>
              <a:t>objectives</a:t>
            </a:r>
            <a:r>
              <a:rPr lang="en-US" sz="2000" b="1" dirty="0" smtClean="0"/>
              <a:t>:</a:t>
            </a:r>
          </a:p>
          <a:p>
            <a:pPr marL="822325" lvl="1" indent="-273050">
              <a:lnSpc>
                <a:spcPct val="80000"/>
              </a:lnSpc>
            </a:pPr>
            <a:r>
              <a:rPr lang="en-US" dirty="0" smtClean="0"/>
              <a:t>Level A: 66 objectives (25 with independence)</a:t>
            </a:r>
          </a:p>
          <a:p>
            <a:pPr marL="822325" lvl="1" indent="-273050">
              <a:lnSpc>
                <a:spcPct val="80000"/>
              </a:lnSpc>
            </a:pPr>
            <a:r>
              <a:rPr lang="en-US" dirty="0" smtClean="0"/>
              <a:t>Level B: 65 objectives (14 with independence)</a:t>
            </a:r>
          </a:p>
          <a:p>
            <a:pPr marL="822325" lvl="1" indent="-273050">
              <a:lnSpc>
                <a:spcPct val="80000"/>
              </a:lnSpc>
            </a:pPr>
            <a:r>
              <a:rPr lang="en-US" dirty="0" smtClean="0"/>
              <a:t>Level C: 57 objectives </a:t>
            </a:r>
          </a:p>
          <a:p>
            <a:pPr marL="822325" lvl="1" indent="-273050">
              <a:lnSpc>
                <a:spcPct val="80000"/>
              </a:lnSpc>
            </a:pPr>
            <a:r>
              <a:rPr lang="en-US" dirty="0" smtClean="0"/>
              <a:t>Level D: 28 objectives</a:t>
            </a:r>
          </a:p>
          <a:p>
            <a:pPr marL="822325" lvl="1" indent="-273050">
              <a:lnSpc>
                <a:spcPct val="80000"/>
              </a:lnSpc>
            </a:pPr>
            <a:r>
              <a:rPr lang="en-US" dirty="0" smtClean="0"/>
              <a:t>Level E: no objectives</a:t>
            </a:r>
          </a:p>
          <a:p>
            <a:pPr marL="0" indent="0">
              <a:lnSpc>
                <a:spcPct val="80000"/>
              </a:lnSpc>
            </a:pPr>
            <a:r>
              <a:rPr lang="en-US" sz="2000" b="1" dirty="0" smtClean="0"/>
              <a:t>  Provides </a:t>
            </a:r>
            <a:r>
              <a:rPr lang="en-US" sz="2000" b="1" i="1" dirty="0" smtClean="0">
                <a:solidFill>
                  <a:srgbClr val="FFCC00"/>
                </a:solidFill>
              </a:rPr>
              <a:t>guidelines</a:t>
            </a:r>
            <a:r>
              <a:rPr lang="en-US" sz="2000" b="1" dirty="0" smtClean="0"/>
              <a:t> for implementing these processes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sz="2000" b="1" dirty="0" smtClean="0"/>
              <a:t>   and meeting these objectives.</a:t>
            </a:r>
          </a:p>
          <a:p>
            <a:pPr marL="822325" lvl="1" indent="-273050"/>
            <a:endParaRPr lang="en-US" b="1" dirty="0" smtClean="0"/>
          </a:p>
        </p:txBody>
      </p:sp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9208"/>
              </a:clrFrom>
              <a:clrTo>
                <a:srgbClr val="EE920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07313" y="323850"/>
            <a:ext cx="752475" cy="360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42" name="Picture 30" descr="BACKGROUND"/>
          <p:cNvPicPr>
            <a:picLocks noChangeAspect="1" noChangeArrowheads="1"/>
          </p:cNvPicPr>
          <p:nvPr/>
        </p:nvPicPr>
        <p:blipFill>
          <a:blip r:embed="rId3" cstate="print"/>
          <a:srcRect b="88367"/>
          <a:stretch>
            <a:fillRect/>
          </a:stretch>
        </p:blipFill>
        <p:spPr bwMode="auto">
          <a:xfrm>
            <a:off x="0" y="0"/>
            <a:ext cx="9144000" cy="798513"/>
          </a:xfrm>
          <a:prstGeom prst="rect">
            <a:avLst/>
          </a:prstGeom>
          <a:noFill/>
        </p:spPr>
      </p:pic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536575" y="280988"/>
            <a:ext cx="8070850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8F450">
                  <a:alpha val="85001"/>
                </a:srgbClr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53882" dir="2700000" algn="ctr" rotWithShape="0">
              <a:srgbClr val="352152"/>
            </a:outerShdw>
          </a:effectLst>
        </p:spPr>
        <p:txBody>
          <a:bodyPr wrap="none" anchor="ctr"/>
          <a:lstStyle/>
          <a:p>
            <a:pPr defTabSz="914400">
              <a:defRPr/>
            </a:pPr>
            <a:endParaRPr lang="en-US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3315" name="Title 2"/>
          <p:cNvSpPr>
            <a:spLocks noGrp="1"/>
          </p:cNvSpPr>
          <p:nvPr>
            <p:ph type="title" idx="4294967295"/>
          </p:nvPr>
        </p:nvSpPr>
        <p:spPr bwMode="auto">
          <a:xfrm>
            <a:off x="609600" y="260350"/>
            <a:ext cx="6921500" cy="330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solidFill>
                  <a:srgbClr val="4C216D"/>
                </a:solidFill>
              </a:rPr>
              <a:t>DO-178B (cont.)</a:t>
            </a:r>
          </a:p>
        </p:txBody>
      </p:sp>
      <p:sp>
        <p:nvSpPr>
          <p:cNvPr id="13316" name="Text Placeholder 4"/>
          <p:cNvSpPr>
            <a:spLocks noGrp="1"/>
          </p:cNvSpPr>
          <p:nvPr>
            <p:ph type="body" idx="4294967295"/>
          </p:nvPr>
        </p:nvSpPr>
        <p:spPr>
          <a:xfrm>
            <a:off x="1011435" y="1116013"/>
            <a:ext cx="7086600" cy="1304925"/>
          </a:xfrm>
        </p:spPr>
        <p:txBody>
          <a:bodyPr lIns="0" tIns="0" rIns="0" bIns="0">
            <a:spAutoFit/>
          </a:bodyPr>
          <a:lstStyle/>
          <a:p>
            <a:r>
              <a:rPr lang="en-US" dirty="0" smtClean="0"/>
              <a:t>Certifiable Software became central goal</a:t>
            </a:r>
            <a:r>
              <a:rPr lang="en-US" sz="2800" dirty="0" smtClean="0"/>
              <a:t> </a:t>
            </a:r>
          </a:p>
          <a:p>
            <a:pPr lvl="1">
              <a:buFont typeface="Times New Roman" pitchFamily="18" charset="0"/>
              <a:buChar char="–"/>
            </a:pPr>
            <a:r>
              <a:rPr lang="en-US" dirty="0" smtClean="0"/>
              <a:t>Deterministic  Verification Techniques </a:t>
            </a:r>
          </a:p>
          <a:p>
            <a:endParaRPr lang="en-US" sz="2800" dirty="0" smtClean="0">
              <a:solidFill>
                <a:srgbClr val="FFAE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/>
        </p:nvGraphicFramePr>
        <p:xfrm>
          <a:off x="539750" y="2276475"/>
          <a:ext cx="8135938" cy="2500313"/>
        </p:xfrm>
        <a:graphic>
          <a:graphicData uri="http://schemas.openxmlformats.org/drawingml/2006/table">
            <a:tbl>
              <a:tblPr/>
              <a:tblGrid>
                <a:gridCol w="1795463"/>
                <a:gridCol w="2397125"/>
                <a:gridCol w="39433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DejaVu Sans"/>
                          <a:cs typeface="DejaVu Sans"/>
                        </a:rPr>
                        <a:t>Software Level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DejaVu Sans"/>
                        <a:cs typeface="DejaVu San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DejaVu Sans"/>
                          <a:cs typeface="DejaVu Sans"/>
                        </a:rPr>
                        <a:t>Impact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DejaVu Sans"/>
                          <a:cs typeface="DejaVu Sans"/>
                        </a:rPr>
                        <a:t>of Failure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DejaVu Sans"/>
                        <a:cs typeface="DejaVu San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DejaVu Sans"/>
                          <a:cs typeface="DejaVu Sans"/>
                        </a:rPr>
                        <a:t>Structural Coverage Technique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DejaVu Sans"/>
                          <a:cs typeface="DejaVu Sans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DejaVu Sans"/>
                          <a:cs typeface="DejaVu Sans"/>
                        </a:rPr>
                        <a:t>Catastrophic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DejaVu Sans"/>
                          <a:cs typeface="DejaVu Sans"/>
                        </a:rPr>
                        <a:t>MC/DC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DejaVu Sans"/>
                          <a:cs typeface="DejaVu Sans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DejaVu Sans"/>
                          <a:cs typeface="DejaVu Sans"/>
                        </a:rPr>
                        <a:t>Hazardous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DejaVu Sans"/>
                          <a:cs typeface="DejaVu Sans"/>
                        </a:rPr>
                        <a:t>Decision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DejaVu Sans"/>
                          <a:cs typeface="DejaVu Sans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DejaVu Sans"/>
                          <a:cs typeface="DejaVu Sans"/>
                        </a:rPr>
                        <a:t>Major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DejaVu Sans"/>
                          <a:cs typeface="DejaVu Sans"/>
                        </a:rPr>
                        <a:t>Statement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</a:tbl>
          </a:graphicData>
        </a:graphic>
      </p:graphicFrame>
      <p:sp>
        <p:nvSpPr>
          <p:cNvPr id="13339" name="TextBox 5"/>
          <p:cNvSpPr txBox="1">
            <a:spLocks noChangeArrowheads="1"/>
          </p:cNvSpPr>
          <p:nvPr/>
        </p:nvSpPr>
        <p:spPr bwMode="auto">
          <a:xfrm>
            <a:off x="971748" y="5157788"/>
            <a:ext cx="76327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en-US" sz="2400" dirty="0">
                <a:cs typeface="DejaVu Sans"/>
              </a:rPr>
              <a:t>  MC/DC code coverage ensures that all conditions</a:t>
            </a:r>
          </a:p>
          <a:p>
            <a:pPr defTabSz="914400">
              <a:buClr>
                <a:schemeClr val="bg1"/>
              </a:buClr>
              <a:buSzPct val="100000"/>
              <a:buFont typeface="Arial" pitchFamily="34" charset="0"/>
              <a:buNone/>
            </a:pPr>
            <a:r>
              <a:rPr lang="en-US" sz="2400" dirty="0">
                <a:cs typeface="DejaVu Sans"/>
              </a:rPr>
              <a:t>    that independently affect a programmatic result have</a:t>
            </a:r>
          </a:p>
          <a:p>
            <a:pPr defTabSz="914400">
              <a:buClr>
                <a:schemeClr val="bg1"/>
              </a:buClr>
              <a:buSzPct val="100000"/>
              <a:buFont typeface="Arial" pitchFamily="34" charset="0"/>
              <a:buNone/>
            </a:pPr>
            <a:r>
              <a:rPr lang="en-US" sz="2400" dirty="0">
                <a:cs typeface="DejaVu Sans"/>
              </a:rPr>
              <a:t>    been tested</a:t>
            </a:r>
          </a:p>
        </p:txBody>
      </p:sp>
      <p:pic>
        <p:nvPicPr>
          <p:cNvPr id="1334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9208"/>
              </a:clrFrom>
              <a:clrTo>
                <a:srgbClr val="EE920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07313" y="323850"/>
            <a:ext cx="752475" cy="360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65" name="Picture 29" descr="BACKGROUND"/>
          <p:cNvPicPr>
            <a:picLocks noChangeAspect="1" noChangeArrowheads="1"/>
          </p:cNvPicPr>
          <p:nvPr/>
        </p:nvPicPr>
        <p:blipFill>
          <a:blip r:embed="rId3" cstate="print"/>
          <a:srcRect b="88367"/>
          <a:stretch>
            <a:fillRect/>
          </a:stretch>
        </p:blipFill>
        <p:spPr bwMode="auto">
          <a:xfrm>
            <a:off x="0" y="0"/>
            <a:ext cx="9144000" cy="798513"/>
          </a:xfrm>
          <a:prstGeom prst="rect">
            <a:avLst/>
          </a:prstGeom>
          <a:noFill/>
        </p:spPr>
      </p:pic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536575" y="280988"/>
            <a:ext cx="8070850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8F450">
                  <a:alpha val="85001"/>
                </a:srgbClr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53882" dir="2700000" algn="ctr" rotWithShape="0">
              <a:srgbClr val="352152"/>
            </a:outerShdw>
          </a:effectLst>
        </p:spPr>
        <p:txBody>
          <a:bodyPr wrap="none" anchor="ctr"/>
          <a:lstStyle/>
          <a:p>
            <a:pPr defTabSz="914400">
              <a:defRPr/>
            </a:pPr>
            <a:endParaRPr lang="en-US"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rot="10800000">
            <a:off x="4495799" y="4999606"/>
            <a:ext cx="1828801" cy="7470"/>
          </a:xfrm>
          <a:prstGeom prst="straightConnector1">
            <a:avLst/>
          </a:prstGeom>
          <a:ln w="38100">
            <a:tailEnd type="arrow"/>
          </a:ln>
          <a:scene3d>
            <a:camera prst="orthographicFront">
              <a:rot lat="0" lon="0" rev="195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>
            <a:off x="3288176" y="3839901"/>
            <a:ext cx="1371600" cy="7469"/>
          </a:xfrm>
          <a:prstGeom prst="straightConnector1">
            <a:avLst/>
          </a:prstGeom>
          <a:ln w="38100">
            <a:tailEnd type="arrow"/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0800000">
            <a:off x="6172200" y="5139179"/>
            <a:ext cx="1371600" cy="7469"/>
          </a:xfrm>
          <a:prstGeom prst="straightConnector1">
            <a:avLst/>
          </a:prstGeom>
          <a:ln w="38100">
            <a:tailEnd type="arrow"/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652" name="AutoShape 52"/>
          <p:cNvSpPr>
            <a:spLocks noChangeArrowheads="1"/>
          </p:cNvSpPr>
          <p:nvPr/>
        </p:nvSpPr>
        <p:spPr bwMode="auto">
          <a:xfrm>
            <a:off x="6011863" y="5522913"/>
            <a:ext cx="1554162" cy="6143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82353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cxnSp>
        <p:nvCxnSpPr>
          <p:cNvPr id="30" name="Straight Arrow Connector 29"/>
          <p:cNvCxnSpPr/>
          <p:nvPr/>
        </p:nvCxnSpPr>
        <p:spPr>
          <a:xfrm rot="10800000">
            <a:off x="3276601" y="5127528"/>
            <a:ext cx="1371600" cy="7469"/>
          </a:xfrm>
          <a:prstGeom prst="straightConnector1">
            <a:avLst/>
          </a:prstGeom>
          <a:ln w="38100">
            <a:tailEnd type="arrow"/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653" name="AutoShape 53"/>
          <p:cNvSpPr>
            <a:spLocks noChangeArrowheads="1"/>
          </p:cNvSpPr>
          <p:nvPr/>
        </p:nvSpPr>
        <p:spPr bwMode="auto">
          <a:xfrm>
            <a:off x="3089275" y="5522913"/>
            <a:ext cx="1554163" cy="6143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82353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5654" name="AutoShape 54"/>
          <p:cNvSpPr>
            <a:spLocks noChangeArrowheads="1"/>
          </p:cNvSpPr>
          <p:nvPr/>
        </p:nvSpPr>
        <p:spPr bwMode="auto">
          <a:xfrm>
            <a:off x="5983288" y="3889375"/>
            <a:ext cx="1554162" cy="6143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82353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5655" name="AutoShape 55"/>
          <p:cNvSpPr>
            <a:spLocks noChangeArrowheads="1"/>
          </p:cNvSpPr>
          <p:nvPr/>
        </p:nvSpPr>
        <p:spPr bwMode="auto">
          <a:xfrm>
            <a:off x="3089275" y="3894138"/>
            <a:ext cx="1554163" cy="6143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82353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5630" name="AutoShape 30"/>
          <p:cNvSpPr>
            <a:spLocks noChangeArrowheads="1"/>
          </p:cNvSpPr>
          <p:nvPr/>
        </p:nvSpPr>
        <p:spPr bwMode="auto">
          <a:xfrm>
            <a:off x="3076575" y="2608263"/>
            <a:ext cx="1554163" cy="6143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82353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cxnSp>
        <p:nvCxnSpPr>
          <p:cNvPr id="26" name="Straight Arrow Connector 25"/>
          <p:cNvCxnSpPr/>
          <p:nvPr/>
        </p:nvCxnSpPr>
        <p:spPr>
          <a:xfrm rot="10800000">
            <a:off x="4648200" y="4191000"/>
            <a:ext cx="1371600" cy="7938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4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0375" y="252413"/>
            <a:ext cx="4356100" cy="812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182563" eaLnBrk="1" hangingPunct="1"/>
            <a:r>
              <a:rPr lang="en-US" smtClean="0">
                <a:solidFill>
                  <a:srgbClr val="4C216D"/>
                </a:solidFill>
              </a:rPr>
              <a:t>Verification Process</a:t>
            </a:r>
          </a:p>
        </p:txBody>
      </p:sp>
      <p:sp>
        <p:nvSpPr>
          <p:cNvPr id="14350" name="Content Placeholder 3"/>
          <p:cNvSpPr>
            <a:spLocks noGrp="1"/>
          </p:cNvSpPr>
          <p:nvPr>
            <p:ph sz="half" idx="4294967295"/>
          </p:nvPr>
        </p:nvSpPr>
        <p:spPr>
          <a:xfrm>
            <a:off x="0" y="1524000"/>
            <a:ext cx="8915400" cy="1219200"/>
          </a:xfrm>
        </p:spPr>
        <p:txBody>
          <a:bodyPr/>
          <a:lstStyle/>
          <a:p>
            <a:pPr marL="822325" lvl="1" indent="-273050">
              <a:lnSpc>
                <a:spcPct val="80000"/>
              </a:lnSpc>
              <a:buFontTx/>
              <a:buChar char="•"/>
            </a:pPr>
            <a:r>
              <a:rPr lang="en-US" sz="2400" b="1" dirty="0" smtClean="0"/>
              <a:t>Purpose: </a:t>
            </a:r>
            <a:r>
              <a:rPr lang="en-US" sz="2400" b="1" i="1" dirty="0" smtClean="0">
                <a:solidFill>
                  <a:srgbClr val="FFCC00"/>
                </a:solidFill>
              </a:rPr>
              <a:t>Detect</a:t>
            </a:r>
            <a:r>
              <a:rPr lang="en-US" sz="2400" b="1" dirty="0" smtClean="0"/>
              <a:t> and </a:t>
            </a:r>
            <a:r>
              <a:rPr lang="en-US" sz="2400" b="1" i="1" dirty="0" smtClean="0">
                <a:solidFill>
                  <a:srgbClr val="FFCC00"/>
                </a:solidFill>
              </a:rPr>
              <a:t>report</a:t>
            </a:r>
            <a:r>
              <a:rPr lang="en-US" sz="2400" b="1" dirty="0" smtClean="0"/>
              <a:t> errors that have been introduced during the software development process.</a:t>
            </a:r>
          </a:p>
          <a:p>
            <a:pPr marL="822325" lvl="1" indent="-273050">
              <a:lnSpc>
                <a:spcPct val="80000"/>
              </a:lnSpc>
              <a:buFontTx/>
              <a:buChar char="•"/>
            </a:pPr>
            <a:endParaRPr lang="en-US" sz="2400" b="1" dirty="0" smtClean="0"/>
          </a:p>
          <a:p>
            <a:pPr marL="822325" lvl="1" indent="-273050">
              <a:lnSpc>
                <a:spcPct val="80000"/>
              </a:lnSpc>
              <a:buFontTx/>
              <a:buChar char="•"/>
            </a:pPr>
            <a:r>
              <a:rPr lang="en-US" sz="2400" b="1" dirty="0" smtClean="0"/>
              <a:t>Objectives:</a:t>
            </a:r>
          </a:p>
        </p:txBody>
      </p:sp>
      <p:grpSp>
        <p:nvGrpSpPr>
          <p:cNvPr id="14351" name="Group 17"/>
          <p:cNvGrpSpPr>
            <a:grpSpLocks/>
          </p:cNvGrpSpPr>
          <p:nvPr/>
        </p:nvGrpSpPr>
        <p:grpSpPr bwMode="auto">
          <a:xfrm>
            <a:off x="3074988" y="2619375"/>
            <a:ext cx="1554162" cy="609600"/>
            <a:chOff x="655837" y="3200401"/>
            <a:chExt cx="1553963" cy="609599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685995" y="3214689"/>
              <a:ext cx="1511106" cy="59531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914400" eaLnBrk="1" hangingPunct="1">
                <a:defRPr/>
              </a:pPr>
              <a:endParaRPr lang="en-US" sz="18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363" name="TextBox 7"/>
            <p:cNvSpPr txBox="1">
              <a:spLocks noChangeArrowheads="1"/>
            </p:cNvSpPr>
            <p:nvPr/>
          </p:nvSpPr>
          <p:spPr bwMode="auto">
            <a:xfrm>
              <a:off x="655837" y="3200401"/>
              <a:ext cx="1553963" cy="581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 eaLnBrk="1" hangingPunct="1"/>
              <a:r>
                <a:rPr lang="en-US" sz="1600">
                  <a:solidFill>
                    <a:schemeClr val="tx1"/>
                  </a:solidFill>
                  <a:cs typeface="DejaVu Sans"/>
                </a:rPr>
                <a:t>System</a:t>
              </a:r>
            </a:p>
            <a:p>
              <a:pPr algn="ctr" defTabSz="914400" eaLnBrk="1" hangingPunct="1"/>
              <a:r>
                <a:rPr lang="en-US" sz="1600">
                  <a:solidFill>
                    <a:schemeClr val="tx1"/>
                  </a:solidFill>
                  <a:cs typeface="DejaVu Sans"/>
                </a:rPr>
                <a:t>Requirements</a:t>
              </a:r>
            </a:p>
          </p:txBody>
        </p:sp>
      </p:grpSp>
      <p:sp>
        <p:nvSpPr>
          <p:cNvPr id="14352" name="TextBox 9"/>
          <p:cNvSpPr txBox="1">
            <a:spLocks noChangeArrowheads="1"/>
          </p:cNvSpPr>
          <p:nvPr/>
        </p:nvSpPr>
        <p:spPr bwMode="auto">
          <a:xfrm>
            <a:off x="3094038" y="3886200"/>
            <a:ext cx="15541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1" hangingPunct="1"/>
            <a:r>
              <a:rPr lang="en-US" sz="1600">
                <a:solidFill>
                  <a:schemeClr val="tx1"/>
                </a:solidFill>
                <a:cs typeface="DejaVu Sans"/>
              </a:rPr>
              <a:t>Software</a:t>
            </a:r>
          </a:p>
          <a:p>
            <a:pPr algn="ctr" defTabSz="914400" eaLnBrk="1" hangingPunct="1"/>
            <a:r>
              <a:rPr lang="en-US" sz="1600">
                <a:solidFill>
                  <a:schemeClr val="tx1"/>
                </a:solidFill>
                <a:cs typeface="DejaVu Sans"/>
              </a:rPr>
              <a:t>Requirements</a:t>
            </a:r>
          </a:p>
        </p:txBody>
      </p:sp>
      <p:sp>
        <p:nvSpPr>
          <p:cNvPr id="14353" name="TextBox 11"/>
          <p:cNvSpPr txBox="1">
            <a:spLocks noChangeArrowheads="1"/>
          </p:cNvSpPr>
          <p:nvPr/>
        </p:nvSpPr>
        <p:spPr bwMode="auto">
          <a:xfrm>
            <a:off x="5984875" y="3884613"/>
            <a:ext cx="15541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1" hangingPunct="1"/>
            <a:r>
              <a:rPr lang="en-US" sz="1600">
                <a:solidFill>
                  <a:schemeClr val="tx1"/>
                </a:solidFill>
                <a:cs typeface="DejaVu Sans"/>
              </a:rPr>
              <a:t>Software</a:t>
            </a:r>
          </a:p>
          <a:p>
            <a:pPr algn="ctr" defTabSz="914400" eaLnBrk="1" hangingPunct="1"/>
            <a:r>
              <a:rPr lang="en-US" sz="1600">
                <a:solidFill>
                  <a:schemeClr val="tx1"/>
                </a:solidFill>
                <a:cs typeface="DejaVu Sans"/>
              </a:rPr>
              <a:t>Architecture</a:t>
            </a:r>
          </a:p>
        </p:txBody>
      </p:sp>
      <p:sp>
        <p:nvSpPr>
          <p:cNvPr id="14354" name="TextBox 13"/>
          <p:cNvSpPr txBox="1">
            <a:spLocks noChangeArrowheads="1"/>
          </p:cNvSpPr>
          <p:nvPr/>
        </p:nvSpPr>
        <p:spPr bwMode="auto">
          <a:xfrm>
            <a:off x="6011863" y="5532438"/>
            <a:ext cx="15541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1" hangingPunct="1"/>
            <a:r>
              <a:rPr lang="en-US" sz="1600">
                <a:solidFill>
                  <a:schemeClr val="tx1"/>
                </a:solidFill>
                <a:cs typeface="DejaVu Sans"/>
              </a:rPr>
              <a:t>Source</a:t>
            </a:r>
          </a:p>
          <a:p>
            <a:pPr algn="ctr" defTabSz="914400" eaLnBrk="1" hangingPunct="1"/>
            <a:r>
              <a:rPr lang="en-US" sz="1600">
                <a:solidFill>
                  <a:schemeClr val="tx1"/>
                </a:solidFill>
                <a:cs typeface="DejaVu Sans"/>
              </a:rPr>
              <a:t>Code</a:t>
            </a:r>
          </a:p>
        </p:txBody>
      </p:sp>
      <p:sp>
        <p:nvSpPr>
          <p:cNvPr id="14355" name="TextBox 15"/>
          <p:cNvSpPr txBox="1">
            <a:spLocks noChangeArrowheads="1"/>
          </p:cNvSpPr>
          <p:nvPr/>
        </p:nvSpPr>
        <p:spPr bwMode="auto">
          <a:xfrm>
            <a:off x="3086100" y="5518150"/>
            <a:ext cx="15541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1" hangingPunct="1"/>
            <a:r>
              <a:rPr lang="en-US" sz="1600">
                <a:solidFill>
                  <a:schemeClr val="tx1"/>
                </a:solidFill>
                <a:cs typeface="DejaVu Sans"/>
              </a:rPr>
              <a:t>Executable</a:t>
            </a:r>
          </a:p>
          <a:p>
            <a:pPr algn="ctr" defTabSz="914400" eaLnBrk="1" hangingPunct="1"/>
            <a:r>
              <a:rPr lang="en-US" sz="1600">
                <a:solidFill>
                  <a:schemeClr val="tx1"/>
                </a:solidFill>
                <a:cs typeface="DejaVu Sans"/>
              </a:rPr>
              <a:t>Object Code</a:t>
            </a:r>
          </a:p>
        </p:txBody>
      </p:sp>
      <p:sp>
        <p:nvSpPr>
          <p:cNvPr id="14356" name="TextBox 26"/>
          <p:cNvSpPr txBox="1">
            <a:spLocks noChangeArrowheads="1"/>
          </p:cNvSpPr>
          <p:nvPr/>
        </p:nvSpPr>
        <p:spPr bwMode="auto">
          <a:xfrm>
            <a:off x="4910138" y="3886200"/>
            <a:ext cx="917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1" hangingPunct="1"/>
            <a:r>
              <a:rPr lang="en-US" sz="1600">
                <a:cs typeface="DejaVu Sans"/>
              </a:rPr>
              <a:t>satisfies</a:t>
            </a:r>
          </a:p>
        </p:txBody>
      </p:sp>
      <p:sp>
        <p:nvSpPr>
          <p:cNvPr id="14357" name="TextBox 34"/>
          <p:cNvSpPr txBox="1">
            <a:spLocks noChangeArrowheads="1"/>
          </p:cNvSpPr>
          <p:nvPr/>
        </p:nvSpPr>
        <p:spPr bwMode="auto">
          <a:xfrm>
            <a:off x="3009900" y="4800600"/>
            <a:ext cx="917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1" hangingPunct="1"/>
            <a:r>
              <a:rPr lang="en-US" sz="1600">
                <a:cs typeface="DejaVu Sans"/>
              </a:rPr>
              <a:t>satisfies</a:t>
            </a:r>
          </a:p>
        </p:txBody>
      </p:sp>
      <p:sp>
        <p:nvSpPr>
          <p:cNvPr id="14358" name="TextBox 36"/>
          <p:cNvSpPr txBox="1">
            <a:spLocks noChangeArrowheads="1"/>
          </p:cNvSpPr>
          <p:nvPr/>
        </p:nvSpPr>
        <p:spPr bwMode="auto">
          <a:xfrm>
            <a:off x="6743700" y="4800600"/>
            <a:ext cx="917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1" hangingPunct="1"/>
            <a:r>
              <a:rPr lang="en-US" sz="1600">
                <a:cs typeface="DejaVu Sans"/>
              </a:rPr>
              <a:t>satisfies</a:t>
            </a:r>
          </a:p>
        </p:txBody>
      </p:sp>
      <p:sp>
        <p:nvSpPr>
          <p:cNvPr id="14359" name="TextBox 37"/>
          <p:cNvSpPr txBox="1">
            <a:spLocks noChangeArrowheads="1"/>
          </p:cNvSpPr>
          <p:nvPr/>
        </p:nvSpPr>
        <p:spPr bwMode="auto">
          <a:xfrm>
            <a:off x="5372100" y="4800600"/>
            <a:ext cx="917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1" hangingPunct="1"/>
            <a:r>
              <a:rPr lang="en-US" sz="1600">
                <a:cs typeface="DejaVu Sans"/>
              </a:rPr>
              <a:t>satisfies</a:t>
            </a:r>
          </a:p>
        </p:txBody>
      </p:sp>
      <p:sp>
        <p:nvSpPr>
          <p:cNvPr id="14360" name="TextBox 32"/>
          <p:cNvSpPr txBox="1">
            <a:spLocks noChangeArrowheads="1"/>
          </p:cNvSpPr>
          <p:nvPr/>
        </p:nvSpPr>
        <p:spPr bwMode="auto">
          <a:xfrm>
            <a:off x="3005138" y="3425825"/>
            <a:ext cx="917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1" hangingPunct="1"/>
            <a:r>
              <a:rPr lang="en-US" sz="1600">
                <a:cs typeface="DejaVu Sans"/>
              </a:rPr>
              <a:t>satisfies</a:t>
            </a:r>
          </a:p>
        </p:txBody>
      </p:sp>
      <p:pic>
        <p:nvPicPr>
          <p:cNvPr id="14361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9208"/>
              </a:clrFrom>
              <a:clrTo>
                <a:srgbClr val="EE920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07313" y="323850"/>
            <a:ext cx="752475" cy="360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7" name="Picture 7" descr="BACKGROUND"/>
          <p:cNvPicPr>
            <a:picLocks noChangeAspect="1" noChangeArrowheads="1"/>
          </p:cNvPicPr>
          <p:nvPr/>
        </p:nvPicPr>
        <p:blipFill>
          <a:blip r:embed="rId3" cstate="print"/>
          <a:srcRect b="88367"/>
          <a:stretch>
            <a:fillRect/>
          </a:stretch>
        </p:blipFill>
        <p:spPr bwMode="auto">
          <a:xfrm>
            <a:off x="0" y="0"/>
            <a:ext cx="9144000" cy="798513"/>
          </a:xfrm>
          <a:prstGeom prst="rect">
            <a:avLst/>
          </a:prstGeom>
          <a:noFill/>
        </p:spPr>
      </p:pic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536575" y="280988"/>
            <a:ext cx="8070850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8F450">
                  <a:alpha val="85001"/>
                </a:srgbClr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53882" dir="2700000" algn="ctr" rotWithShape="0">
              <a:srgbClr val="352152"/>
            </a:outerShdw>
          </a:effectLst>
        </p:spPr>
        <p:txBody>
          <a:bodyPr wrap="none" anchor="ctr"/>
          <a:lstStyle/>
          <a:p>
            <a:pPr defTabSz="914400">
              <a:defRPr/>
            </a:pPr>
            <a:endParaRPr lang="en-US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38175" y="246063"/>
            <a:ext cx="6921500" cy="330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4C216D"/>
                </a:solidFill>
              </a:rPr>
              <a:t>Verification Activities</a:t>
            </a:r>
          </a:p>
        </p:txBody>
      </p:sp>
      <p:sp>
        <p:nvSpPr>
          <p:cNvPr id="15364" name="Content Placeholder 3"/>
          <p:cNvSpPr>
            <a:spLocks noGrp="1"/>
          </p:cNvSpPr>
          <p:nvPr>
            <p:ph type="body" idx="4294967295"/>
          </p:nvPr>
        </p:nvSpPr>
        <p:spPr>
          <a:xfrm>
            <a:off x="769938" y="1352550"/>
            <a:ext cx="7920037" cy="4743450"/>
          </a:xfrm>
        </p:spPr>
        <p:txBody>
          <a:bodyPr/>
          <a:lstStyle/>
          <a:p>
            <a:pPr marL="514350" indent="-514350">
              <a:lnSpc>
                <a:spcPct val="80000"/>
              </a:lnSpc>
            </a:pPr>
            <a:r>
              <a:rPr lang="en-US" sz="2800" b="1" dirty="0" smtClean="0">
                <a:solidFill>
                  <a:srgbClr val="FFCC00"/>
                </a:solidFill>
              </a:rPr>
              <a:t>Review</a:t>
            </a:r>
          </a:p>
          <a:p>
            <a:pPr marL="854075" lvl="1" indent="-304800">
              <a:lnSpc>
                <a:spcPct val="80000"/>
              </a:lnSpc>
              <a:buFont typeface="Arial" pitchFamily="34" charset="0"/>
              <a:buChar char="−"/>
            </a:pPr>
            <a:r>
              <a:rPr lang="en-US" sz="2400" dirty="0" smtClean="0"/>
              <a:t>A </a:t>
            </a:r>
            <a:r>
              <a:rPr lang="en-US" sz="2400" b="1" i="1" dirty="0" smtClean="0">
                <a:solidFill>
                  <a:srgbClr val="FFCC00"/>
                </a:solidFill>
              </a:rPr>
              <a:t>qualitative</a:t>
            </a:r>
            <a:r>
              <a:rPr lang="en-US" sz="2400" b="1" dirty="0" smtClean="0"/>
              <a:t> </a:t>
            </a:r>
            <a:r>
              <a:rPr lang="en-US" sz="2400" dirty="0" smtClean="0"/>
              <a:t>assessment of accuracy, completeness consistency and correctness.</a:t>
            </a:r>
          </a:p>
          <a:p>
            <a:pPr marL="514350" indent="-514350">
              <a:lnSpc>
                <a:spcPct val="80000"/>
              </a:lnSpc>
            </a:pPr>
            <a:r>
              <a:rPr lang="en-US" sz="2800" b="1" dirty="0" smtClean="0">
                <a:solidFill>
                  <a:srgbClr val="FFCC00"/>
                </a:solidFill>
              </a:rPr>
              <a:t>Testing</a:t>
            </a:r>
          </a:p>
          <a:p>
            <a:pPr marL="854075" lvl="1" indent="-304800">
              <a:lnSpc>
                <a:spcPct val="80000"/>
              </a:lnSpc>
              <a:buFont typeface="Arial" pitchFamily="34" charset="0"/>
              <a:buChar char="−"/>
            </a:pPr>
            <a:r>
              <a:rPr lang="en-US" sz="2400" dirty="0" smtClean="0"/>
              <a:t>Demonstrate that the software satisfies its requirements.</a:t>
            </a:r>
          </a:p>
          <a:p>
            <a:pPr marL="854075" lvl="1" indent="-304800">
              <a:lnSpc>
                <a:spcPct val="80000"/>
              </a:lnSpc>
              <a:buFont typeface="Arial" pitchFamily="34" charset="0"/>
              <a:buChar char="−"/>
            </a:pPr>
            <a:r>
              <a:rPr lang="en-US" sz="2400" dirty="0" smtClean="0"/>
              <a:t>Demonstrate, to an appropriate degree of confidence, that errors that could lead to unacceptable failure conditions have been removed.</a:t>
            </a:r>
          </a:p>
          <a:p>
            <a:pPr marL="514350" indent="-514350">
              <a:lnSpc>
                <a:spcPct val="80000"/>
              </a:lnSpc>
              <a:buFontTx/>
              <a:buChar char="•"/>
            </a:pPr>
            <a:r>
              <a:rPr lang="en-US" sz="2800" b="1" dirty="0" smtClean="0">
                <a:solidFill>
                  <a:srgbClr val="FFCC00"/>
                </a:solidFill>
              </a:rPr>
              <a:t>Analysis</a:t>
            </a:r>
          </a:p>
          <a:p>
            <a:pPr marL="854075" lvl="1" indent="-304800">
              <a:lnSpc>
                <a:spcPct val="80000"/>
              </a:lnSpc>
              <a:buFont typeface="Arial" pitchFamily="34" charset="0"/>
              <a:buChar char="−"/>
            </a:pPr>
            <a:r>
              <a:rPr lang="en-US" sz="2400" dirty="0" smtClean="0"/>
              <a:t>A quantitative assessment of accuracy, completeness consistency and correctness.</a:t>
            </a:r>
          </a:p>
        </p:txBody>
      </p:sp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9208"/>
              </a:clrFrom>
              <a:clrTo>
                <a:srgbClr val="EE920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07313" y="323850"/>
            <a:ext cx="752475" cy="360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08" name="Picture 24" descr="BACKGROUND"/>
          <p:cNvPicPr>
            <a:picLocks noChangeAspect="1" noChangeArrowheads="1"/>
          </p:cNvPicPr>
          <p:nvPr/>
        </p:nvPicPr>
        <p:blipFill>
          <a:blip r:embed="rId3" cstate="print"/>
          <a:srcRect b="88367"/>
          <a:stretch>
            <a:fillRect/>
          </a:stretch>
        </p:blipFill>
        <p:spPr bwMode="auto">
          <a:xfrm>
            <a:off x="0" y="0"/>
            <a:ext cx="9144000" cy="798513"/>
          </a:xfrm>
          <a:prstGeom prst="rect">
            <a:avLst/>
          </a:prstGeom>
          <a:noFill/>
        </p:spPr>
      </p:pic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536575" y="280988"/>
            <a:ext cx="8070850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8F450">
                  <a:alpha val="85001"/>
                </a:srgbClr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53882" dir="2700000" algn="ctr" rotWithShape="0">
              <a:srgbClr val="352152"/>
            </a:outerShdw>
          </a:effectLst>
        </p:spPr>
        <p:txBody>
          <a:bodyPr wrap="none" anchor="ctr"/>
          <a:lstStyle/>
          <a:p>
            <a:pPr defTabSz="914400">
              <a:defRPr/>
            </a:pPr>
            <a:endParaRPr lang="en-US"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847850" y="5092700"/>
            <a:ext cx="1862138" cy="1588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677" name="AutoShape 29"/>
          <p:cNvSpPr>
            <a:spLocks noChangeArrowheads="1"/>
          </p:cNvSpPr>
          <p:nvPr/>
        </p:nvSpPr>
        <p:spPr bwMode="auto">
          <a:xfrm>
            <a:off x="1042988" y="4581525"/>
            <a:ext cx="1584325" cy="1066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82353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3709988" y="3340100"/>
            <a:ext cx="1863725" cy="1588"/>
          </a:xfrm>
          <a:prstGeom prst="straightConnector1">
            <a:avLst/>
          </a:prstGeom>
          <a:ln w="38100"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>
            <a:off x="4103688" y="3862388"/>
            <a:ext cx="1042987" cy="1587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676" name="AutoShape 28"/>
          <p:cNvSpPr>
            <a:spLocks noChangeArrowheads="1"/>
          </p:cNvSpPr>
          <p:nvPr/>
        </p:nvSpPr>
        <p:spPr bwMode="auto">
          <a:xfrm>
            <a:off x="4978400" y="2728913"/>
            <a:ext cx="2832100" cy="12668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82353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7672" name="AutoShape 24"/>
          <p:cNvSpPr>
            <a:spLocks noChangeArrowheads="1"/>
          </p:cNvSpPr>
          <p:nvPr/>
        </p:nvSpPr>
        <p:spPr bwMode="auto">
          <a:xfrm>
            <a:off x="2700338" y="2708275"/>
            <a:ext cx="1584325" cy="12668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82353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639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11188" y="252413"/>
            <a:ext cx="5976937" cy="812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4C216D"/>
                </a:solidFill>
              </a:rPr>
              <a:t>Review</a:t>
            </a:r>
          </a:p>
        </p:txBody>
      </p:sp>
      <p:sp>
        <p:nvSpPr>
          <p:cNvPr id="16394" name="Content Placeholder 3"/>
          <p:cNvSpPr>
            <a:spLocks noGrp="1"/>
          </p:cNvSpPr>
          <p:nvPr>
            <p:ph sz="half" idx="4294967295"/>
          </p:nvPr>
        </p:nvSpPr>
        <p:spPr>
          <a:xfrm>
            <a:off x="722313" y="1268413"/>
            <a:ext cx="7524750" cy="1125537"/>
          </a:xfrm>
        </p:spPr>
        <p:txBody>
          <a:bodyPr/>
          <a:lstStyle/>
          <a:p>
            <a:pPr marL="273050" indent="-273050">
              <a:lnSpc>
                <a:spcPct val="80000"/>
              </a:lnSpc>
            </a:pPr>
            <a:r>
              <a:rPr lang="en-US" dirty="0" smtClean="0"/>
              <a:t>A review provides a </a:t>
            </a:r>
            <a:r>
              <a:rPr lang="en-US" i="1" dirty="0" smtClean="0">
                <a:solidFill>
                  <a:srgbClr val="FFCC00"/>
                </a:solidFill>
              </a:rPr>
              <a:t>qualitative</a:t>
            </a:r>
            <a:r>
              <a:rPr lang="en-US" dirty="0" smtClean="0"/>
              <a:t> assessment of accuracy, completeness consistency and correctness.</a:t>
            </a:r>
          </a:p>
          <a:p>
            <a:pPr marL="822325" lvl="1" indent="-273050">
              <a:lnSpc>
                <a:spcPct val="80000"/>
              </a:lnSpc>
            </a:pPr>
            <a:endParaRPr lang="en-US" b="1" dirty="0" smtClean="0"/>
          </a:p>
        </p:txBody>
      </p:sp>
      <p:sp>
        <p:nvSpPr>
          <p:cNvPr id="16395" name="TextBox 10"/>
          <p:cNvSpPr txBox="1">
            <a:spLocks noChangeArrowheads="1"/>
          </p:cNvSpPr>
          <p:nvPr/>
        </p:nvSpPr>
        <p:spPr bwMode="auto">
          <a:xfrm>
            <a:off x="1189038" y="4652963"/>
            <a:ext cx="12223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1" hangingPunct="1"/>
            <a:r>
              <a:rPr lang="en-US" sz="1400" dirty="0">
                <a:solidFill>
                  <a:schemeClr val="tx1"/>
                </a:solidFill>
                <a:latin typeface="Courier"/>
                <a:cs typeface="DejaVu Sans"/>
              </a:rPr>
              <a:t>if (x &lt; 0) then</a:t>
            </a:r>
          </a:p>
          <a:p>
            <a:pPr defTabSz="914400" eaLnBrk="1" hangingPunct="1"/>
            <a:r>
              <a:rPr lang="en-US" sz="1400" dirty="0">
                <a:solidFill>
                  <a:schemeClr val="tx1"/>
                </a:solidFill>
                <a:latin typeface="Courier"/>
                <a:cs typeface="DejaVu Sans"/>
              </a:rPr>
              <a:t>    z = y – 2;</a:t>
            </a:r>
          </a:p>
          <a:p>
            <a:pPr defTabSz="914400" eaLnBrk="1" hangingPunct="1"/>
            <a:r>
              <a:rPr lang="en-US" sz="1400" dirty="0">
                <a:solidFill>
                  <a:schemeClr val="tx1"/>
                </a:solidFill>
                <a:latin typeface="Courier"/>
                <a:cs typeface="DejaVu Sans"/>
              </a:rPr>
              <a:t>else</a:t>
            </a:r>
          </a:p>
          <a:p>
            <a:pPr defTabSz="914400" eaLnBrk="1" hangingPunct="1"/>
            <a:r>
              <a:rPr lang="en-US" sz="1400" dirty="0">
                <a:solidFill>
                  <a:schemeClr val="tx1"/>
                </a:solidFill>
                <a:latin typeface="Courier"/>
                <a:cs typeface="DejaVu Sans"/>
              </a:rPr>
              <a:t>    z = y + 2;</a:t>
            </a:r>
          </a:p>
        </p:txBody>
      </p:sp>
      <p:sp>
        <p:nvSpPr>
          <p:cNvPr id="16396" name="TextBox 18"/>
          <p:cNvSpPr txBox="1">
            <a:spLocks noChangeArrowheads="1"/>
          </p:cNvSpPr>
          <p:nvPr/>
        </p:nvSpPr>
        <p:spPr bwMode="auto">
          <a:xfrm>
            <a:off x="2843213" y="2778125"/>
            <a:ext cx="132715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1" hangingPunct="1">
              <a:buFontTx/>
              <a:buChar char="-"/>
            </a:pPr>
            <a:r>
              <a:rPr lang="en-US" sz="1400" dirty="0">
                <a:solidFill>
                  <a:schemeClr val="tx1"/>
                </a:solidFill>
                <a:cs typeface="DejaVu Sans"/>
              </a:rPr>
              <a:t> IP boilerplate</a:t>
            </a:r>
          </a:p>
          <a:p>
            <a:pPr defTabSz="914400" eaLnBrk="1" hangingPunct="1">
              <a:buFontTx/>
              <a:buChar char="-"/>
            </a:pPr>
            <a:r>
              <a:rPr lang="en-US" sz="1400" dirty="0">
                <a:solidFill>
                  <a:schemeClr val="tx1"/>
                </a:solidFill>
                <a:cs typeface="DejaVu Sans"/>
              </a:rPr>
              <a:t> Comments</a:t>
            </a:r>
          </a:p>
          <a:p>
            <a:pPr defTabSz="914400" eaLnBrk="1" hangingPunct="1">
              <a:buFontTx/>
              <a:buChar char="-"/>
            </a:pPr>
            <a:r>
              <a:rPr lang="en-US" sz="1400" dirty="0">
                <a:solidFill>
                  <a:schemeClr val="tx1"/>
                </a:solidFill>
                <a:cs typeface="DejaVu Sans"/>
              </a:rPr>
              <a:t> Indentation</a:t>
            </a:r>
          </a:p>
          <a:p>
            <a:pPr defTabSz="914400" eaLnBrk="1" hangingPunct="1">
              <a:buFontTx/>
              <a:buChar char="-"/>
            </a:pPr>
            <a:r>
              <a:rPr lang="en-US" sz="1400" dirty="0">
                <a:solidFill>
                  <a:schemeClr val="tx1"/>
                </a:solidFill>
                <a:cs typeface="DejaVu Sans"/>
              </a:rPr>
              <a:t> Complexity</a:t>
            </a:r>
          </a:p>
          <a:p>
            <a:pPr defTabSz="914400" eaLnBrk="1" hangingPunct="1">
              <a:buFontTx/>
              <a:buChar char="-"/>
            </a:pPr>
            <a:r>
              <a:rPr lang="en-US" sz="1400" dirty="0">
                <a:solidFill>
                  <a:schemeClr val="tx1"/>
                </a:solidFill>
                <a:cs typeface="DejaVu Sans"/>
              </a:rPr>
              <a:t> …</a:t>
            </a:r>
          </a:p>
        </p:txBody>
      </p:sp>
      <p:sp>
        <p:nvSpPr>
          <p:cNvPr id="23" name="Snip and Round Single Corner Rectangle 22"/>
          <p:cNvSpPr>
            <a:spLocks/>
          </p:cNvSpPr>
          <p:nvPr/>
        </p:nvSpPr>
        <p:spPr bwMode="auto">
          <a:xfrm>
            <a:off x="6772275" y="4772025"/>
            <a:ext cx="1233488" cy="625475"/>
          </a:xfrm>
          <a:custGeom>
            <a:avLst/>
            <a:gdLst>
              <a:gd name="T0" fmla="*/ 1219200 w 777"/>
              <a:gd name="T1" fmla="*/ 304800 h 394"/>
              <a:gd name="T2" fmla="*/ 609600 w 777"/>
              <a:gd name="T3" fmla="*/ 609600 h 394"/>
              <a:gd name="T4" fmla="*/ 0 w 777"/>
              <a:gd name="T5" fmla="*/ 304800 h 394"/>
              <a:gd name="T6" fmla="*/ 609600 w 777"/>
              <a:gd name="T7" fmla="*/ 0 h 394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29758 w 777"/>
              <a:gd name="T13" fmla="*/ 29758 h 394"/>
              <a:gd name="T14" fmla="*/ 1168398 w 777"/>
              <a:gd name="T15" fmla="*/ 609600 h 3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77" h="394">
                <a:moveTo>
                  <a:pt x="3" y="114"/>
                </a:moveTo>
                <a:cubicBezTo>
                  <a:pt x="6" y="75"/>
                  <a:pt x="3" y="0"/>
                  <a:pt x="117" y="0"/>
                </a:cubicBezTo>
                <a:cubicBezTo>
                  <a:pt x="231" y="0"/>
                  <a:pt x="540" y="3"/>
                  <a:pt x="651" y="3"/>
                </a:cubicBezTo>
                <a:cubicBezTo>
                  <a:pt x="735" y="3"/>
                  <a:pt x="777" y="42"/>
                  <a:pt x="771" y="111"/>
                </a:cubicBezTo>
                <a:cubicBezTo>
                  <a:pt x="771" y="156"/>
                  <a:pt x="774" y="339"/>
                  <a:pt x="774" y="390"/>
                </a:cubicBezTo>
                <a:cubicBezTo>
                  <a:pt x="390" y="392"/>
                  <a:pt x="6" y="394"/>
                  <a:pt x="6" y="394"/>
                </a:cubicBezTo>
                <a:cubicBezTo>
                  <a:pt x="6" y="394"/>
                  <a:pt x="0" y="153"/>
                  <a:pt x="3" y="114"/>
                </a:cubicBezTo>
                <a:close/>
              </a:path>
            </a:pathLst>
          </a:custGeom>
          <a:gradFill rotWithShape="1">
            <a:gsLst>
              <a:gs pos="0">
                <a:srgbClr val="008000"/>
              </a:gs>
              <a:gs pos="47000">
                <a:srgbClr val="00A400"/>
              </a:gs>
              <a:gs pos="100000">
                <a:srgbClr val="6BFF84"/>
              </a:gs>
            </a:gsLst>
            <a:lin ang="16200000"/>
          </a:gradFill>
          <a:ln w="9525" cap="flat" cmpd="sng" algn="ctr">
            <a:solidFill>
              <a:srgbClr val="00CC98"/>
            </a:solidFill>
            <a:prstDash val="solid"/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16398" name="TextBox 23"/>
          <p:cNvSpPr txBox="1">
            <a:spLocks noChangeArrowheads="1"/>
          </p:cNvSpPr>
          <p:nvPr/>
        </p:nvSpPr>
        <p:spPr bwMode="auto">
          <a:xfrm>
            <a:off x="6972300" y="4787900"/>
            <a:ext cx="8477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1" hangingPunct="1"/>
            <a:r>
              <a:rPr lang="en-US" sz="1600">
                <a:solidFill>
                  <a:schemeClr val="tx1"/>
                </a:solidFill>
                <a:cs typeface="DejaVu Sans"/>
              </a:rPr>
              <a:t>Review</a:t>
            </a:r>
          </a:p>
          <a:p>
            <a:pPr algn="ctr" defTabSz="914400" eaLnBrk="1" hangingPunct="1"/>
            <a:r>
              <a:rPr lang="en-US" sz="1600">
                <a:solidFill>
                  <a:schemeClr val="tx1"/>
                </a:solidFill>
                <a:cs typeface="DejaVu Sans"/>
              </a:rPr>
              <a:t>Result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929188" y="5092700"/>
            <a:ext cx="1863725" cy="1588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400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9988" y="4330700"/>
            <a:ext cx="195580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1" name="TextBox 14"/>
          <p:cNvSpPr txBox="1">
            <a:spLocks noChangeArrowheads="1"/>
          </p:cNvSpPr>
          <p:nvPr/>
        </p:nvSpPr>
        <p:spPr bwMode="auto">
          <a:xfrm>
            <a:off x="5081588" y="2781300"/>
            <a:ext cx="2676525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1" hangingPunct="1"/>
            <a:r>
              <a:rPr lang="en-US" sz="1400">
                <a:solidFill>
                  <a:schemeClr val="tx1"/>
                </a:solidFill>
                <a:cs typeface="DejaVu Sans"/>
              </a:rPr>
              <a:t>- Compliance with requirements</a:t>
            </a:r>
          </a:p>
          <a:p>
            <a:pPr defTabSz="914400" eaLnBrk="1" hangingPunct="1">
              <a:buFontTx/>
              <a:buChar char="-"/>
            </a:pPr>
            <a:r>
              <a:rPr lang="en-US" sz="1400">
                <a:solidFill>
                  <a:schemeClr val="tx1"/>
                </a:solidFill>
                <a:cs typeface="DejaVu Sans"/>
              </a:rPr>
              <a:t> Compliance with architecture</a:t>
            </a:r>
          </a:p>
          <a:p>
            <a:pPr defTabSz="914400" eaLnBrk="1" hangingPunct="1">
              <a:buFontTx/>
              <a:buChar char="-"/>
            </a:pPr>
            <a:r>
              <a:rPr lang="en-US" sz="1400">
                <a:solidFill>
                  <a:schemeClr val="tx1"/>
                </a:solidFill>
                <a:cs typeface="DejaVu Sans"/>
              </a:rPr>
              <a:t> Verifiability</a:t>
            </a:r>
          </a:p>
          <a:p>
            <a:pPr defTabSz="914400" eaLnBrk="1" hangingPunct="1">
              <a:buFontTx/>
              <a:buChar char="-"/>
            </a:pPr>
            <a:r>
              <a:rPr lang="en-US" sz="1400">
                <a:solidFill>
                  <a:schemeClr val="tx1"/>
                </a:solidFill>
                <a:cs typeface="DejaVu Sans"/>
              </a:rPr>
              <a:t> Accuracy and consistency</a:t>
            </a:r>
          </a:p>
          <a:p>
            <a:pPr defTabSz="914400" eaLnBrk="1" hangingPunct="1">
              <a:buFontTx/>
              <a:buChar char="-"/>
            </a:pPr>
            <a:r>
              <a:rPr lang="en-US" sz="1400">
                <a:solidFill>
                  <a:schemeClr val="tx1"/>
                </a:solidFill>
                <a:cs typeface="DejaVu Sans"/>
              </a:rPr>
              <a:t> …</a:t>
            </a:r>
          </a:p>
        </p:txBody>
      </p:sp>
      <p:sp>
        <p:nvSpPr>
          <p:cNvPr id="16402" name="TextBox 30"/>
          <p:cNvSpPr txBox="1">
            <a:spLocks noChangeArrowheads="1"/>
          </p:cNvSpPr>
          <p:nvPr/>
        </p:nvSpPr>
        <p:spPr bwMode="auto">
          <a:xfrm>
            <a:off x="106363" y="4846638"/>
            <a:ext cx="946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1" hangingPunct="1"/>
            <a:r>
              <a:rPr lang="en-US" sz="2000">
                <a:cs typeface="DejaVu Sans"/>
              </a:rPr>
              <a:t>source</a:t>
            </a:r>
          </a:p>
          <a:p>
            <a:pPr algn="ctr" defTabSz="914400" eaLnBrk="1" hangingPunct="1"/>
            <a:r>
              <a:rPr lang="en-US" sz="2000">
                <a:cs typeface="DejaVu Sans"/>
              </a:rPr>
              <a:t>code</a:t>
            </a:r>
          </a:p>
        </p:txBody>
      </p:sp>
      <p:sp>
        <p:nvSpPr>
          <p:cNvPr id="16403" name="TextBox 31"/>
          <p:cNvSpPr txBox="1">
            <a:spLocks noChangeArrowheads="1"/>
          </p:cNvSpPr>
          <p:nvPr/>
        </p:nvSpPr>
        <p:spPr bwMode="auto">
          <a:xfrm>
            <a:off x="1258888" y="3068638"/>
            <a:ext cx="1298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1" hangingPunct="1"/>
            <a:r>
              <a:rPr lang="en-US" sz="2000">
                <a:cs typeface="DejaVu Sans"/>
              </a:rPr>
              <a:t>standards</a:t>
            </a:r>
          </a:p>
        </p:txBody>
      </p:sp>
      <p:sp>
        <p:nvSpPr>
          <p:cNvPr id="16404" name="TextBox 32"/>
          <p:cNvSpPr txBox="1">
            <a:spLocks noChangeArrowheads="1"/>
          </p:cNvSpPr>
          <p:nvPr/>
        </p:nvSpPr>
        <p:spPr bwMode="auto">
          <a:xfrm>
            <a:off x="7848600" y="3070225"/>
            <a:ext cx="1158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1" hangingPunct="1"/>
            <a:r>
              <a:rPr lang="en-US" sz="2000">
                <a:cs typeface="DejaVu Sans"/>
              </a:rPr>
              <a:t>checklist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9550" y="2633663"/>
            <a:ext cx="1511300" cy="595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eaLnBrk="1" hangingPunct="1">
              <a:defRPr/>
            </a:pPr>
            <a:endParaRPr lang="en-US" sz="18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6406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9208"/>
              </a:clrFrom>
              <a:clrTo>
                <a:srgbClr val="EE920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07313" y="323850"/>
            <a:ext cx="752475" cy="360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5" name="Picture 7" descr="BACKGROUND"/>
          <p:cNvPicPr>
            <a:picLocks noChangeAspect="1" noChangeArrowheads="1"/>
          </p:cNvPicPr>
          <p:nvPr/>
        </p:nvPicPr>
        <p:blipFill>
          <a:blip r:embed="rId3" cstate="print"/>
          <a:srcRect b="88367"/>
          <a:stretch>
            <a:fillRect/>
          </a:stretch>
        </p:blipFill>
        <p:spPr bwMode="auto">
          <a:xfrm>
            <a:off x="0" y="0"/>
            <a:ext cx="9144000" cy="798513"/>
          </a:xfrm>
          <a:prstGeom prst="rect">
            <a:avLst/>
          </a:prstGeom>
          <a:noFill/>
        </p:spPr>
      </p:pic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536575" y="280988"/>
            <a:ext cx="8070850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8F450">
                  <a:alpha val="85001"/>
                </a:srgbClr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53882" dir="2700000" algn="ctr" rotWithShape="0">
              <a:srgbClr val="352152"/>
            </a:outerShdw>
          </a:effectLst>
        </p:spPr>
        <p:txBody>
          <a:bodyPr wrap="none" anchor="ctr"/>
          <a:lstStyle/>
          <a:p>
            <a:pPr defTabSz="914400">
              <a:defRPr/>
            </a:pPr>
            <a:endParaRPr lang="en-US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3888" y="260350"/>
            <a:ext cx="6921500" cy="330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4C216D"/>
                </a:solidFill>
              </a:rPr>
              <a:t>Testing</a:t>
            </a:r>
          </a:p>
        </p:txBody>
      </p:sp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9208"/>
              </a:clrFrom>
              <a:clrTo>
                <a:srgbClr val="EE920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07313" y="323850"/>
            <a:ext cx="752475" cy="360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755650" y="1352550"/>
            <a:ext cx="7702550" cy="4452938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>
                <a:latin typeface="+mn-lt"/>
                <a:ea typeface="+mn-ea"/>
                <a:cs typeface="+mn-cs"/>
              </a:rPr>
              <a:t>Testing demonstrates, to an </a:t>
            </a:r>
            <a:r>
              <a:rPr lang="en-US" dirty="0" smtClean="0">
                <a:latin typeface="+mn-lt"/>
                <a:ea typeface="+mn-ea"/>
                <a:cs typeface="+mn-cs"/>
              </a:rPr>
              <a:t>appropriate degree </a:t>
            </a:r>
            <a:r>
              <a:rPr lang="en-US" dirty="0">
                <a:latin typeface="+mn-lt"/>
                <a:ea typeface="+mn-ea"/>
                <a:cs typeface="+mn-cs"/>
              </a:rPr>
              <a:t>of confidence, that </a:t>
            </a:r>
            <a:r>
              <a:rPr lang="en-US" dirty="0" smtClean="0">
                <a:latin typeface="+mn-lt"/>
                <a:ea typeface="+mn-ea"/>
                <a:cs typeface="+mn-cs"/>
              </a:rPr>
              <a:t>software satisfies </a:t>
            </a:r>
            <a:r>
              <a:rPr lang="en-US" dirty="0">
                <a:latin typeface="+mn-lt"/>
                <a:ea typeface="+mn-ea"/>
                <a:cs typeface="+mn-cs"/>
              </a:rPr>
              <a:t>its requirements and that errors </a:t>
            </a:r>
            <a:r>
              <a:rPr lang="en-US" dirty="0" smtClean="0">
                <a:latin typeface="+mn-lt"/>
                <a:ea typeface="+mn-ea"/>
                <a:cs typeface="+mn-cs"/>
              </a:rPr>
              <a:t>that </a:t>
            </a:r>
            <a:r>
              <a:rPr lang="en-US" dirty="0">
                <a:latin typeface="+mn-lt"/>
                <a:ea typeface="+mn-ea"/>
                <a:cs typeface="+mn-cs"/>
              </a:rPr>
              <a:t>could lead to unacceptable </a:t>
            </a:r>
            <a:r>
              <a:rPr lang="en-US" dirty="0" smtClean="0">
                <a:latin typeface="+mn-lt"/>
                <a:ea typeface="+mn-ea"/>
                <a:cs typeface="+mn-cs"/>
              </a:rPr>
              <a:t>failure conditions </a:t>
            </a:r>
            <a:r>
              <a:rPr lang="en-US" dirty="0">
                <a:latin typeface="+mn-lt"/>
                <a:ea typeface="+mn-ea"/>
                <a:cs typeface="+mn-cs"/>
              </a:rPr>
              <a:t>have been removed</a:t>
            </a:r>
            <a:r>
              <a:rPr lang="en-US" dirty="0" smtClean="0"/>
              <a:t>.</a:t>
            </a:r>
          </a:p>
          <a:p>
            <a:pPr marL="822325" lvl="1" indent="-273050">
              <a:lnSpc>
                <a:spcPct val="90000"/>
              </a:lnSpc>
              <a:buFont typeface="Arial" pitchFamily="34" charset="0"/>
              <a:buChar char="−"/>
            </a:pPr>
            <a:r>
              <a:rPr lang="en-US" sz="2400" dirty="0" smtClean="0"/>
              <a:t>Requirements-based tests: verify implementation of requirements.</a:t>
            </a:r>
          </a:p>
          <a:p>
            <a:pPr marL="822325" lvl="1" indent="-273050">
              <a:lnSpc>
                <a:spcPct val="90000"/>
              </a:lnSpc>
              <a:buFont typeface="Arial" pitchFamily="34" charset="0"/>
              <a:buChar char="−"/>
            </a:pPr>
            <a:r>
              <a:rPr lang="en-US" sz="2400" dirty="0" smtClean="0"/>
              <a:t>HW/SW integration tests: verify correct operation in the target computer environment.</a:t>
            </a:r>
          </a:p>
          <a:p>
            <a:pPr marL="822325" lvl="1" indent="-273050">
              <a:lnSpc>
                <a:spcPct val="90000"/>
              </a:lnSpc>
              <a:buFont typeface="Arial" pitchFamily="34" charset="0"/>
              <a:buChar char="−"/>
            </a:pPr>
            <a:r>
              <a:rPr lang="en-US" sz="2400" dirty="0" smtClean="0"/>
              <a:t>SW/SW integration tests: verify software interfaces and interrelationships.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55650" y="1352550"/>
            <a:ext cx="7702550" cy="4452938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b="1" dirty="0">
                <a:solidFill>
                  <a:srgbClr val="FFCC00"/>
                </a:solidFill>
                <a:latin typeface="+mn-lt"/>
                <a:ea typeface="+mn-ea"/>
                <a:cs typeface="+mn-cs"/>
              </a:rPr>
              <a:t>Test success</a:t>
            </a:r>
          </a:p>
          <a:p>
            <a:pPr marL="742950" lvl="2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−"/>
            </a:pPr>
            <a:r>
              <a:rPr lang="en-US" sz="2400" dirty="0">
                <a:latin typeface="+mn-lt"/>
                <a:ea typeface="+mn-ea"/>
                <a:cs typeface="+mn-cs"/>
              </a:rPr>
              <a:t>Proceed</a:t>
            </a:r>
          </a:p>
          <a:p>
            <a:pPr marL="822325" lvl="1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US" sz="2400" dirty="0">
              <a:latin typeface="+mn-lt"/>
              <a:ea typeface="+mn-ea"/>
              <a:cs typeface="+mn-cs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b="1" dirty="0">
                <a:solidFill>
                  <a:srgbClr val="FFCC00"/>
                </a:solidFill>
                <a:latin typeface="+mn-lt"/>
                <a:ea typeface="+mn-ea"/>
                <a:cs typeface="+mn-cs"/>
              </a:rPr>
              <a:t>Test failure</a:t>
            </a:r>
          </a:p>
          <a:p>
            <a:pPr marL="742950" lvl="2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−"/>
            </a:pPr>
            <a:r>
              <a:rPr lang="en-US" sz="2400" dirty="0">
                <a:latin typeface="+mn-lt"/>
                <a:ea typeface="+mn-ea"/>
                <a:cs typeface="+mn-cs"/>
              </a:rPr>
              <a:t>Incorrect software behavior</a:t>
            </a:r>
          </a:p>
          <a:p>
            <a:pPr marL="742950" lvl="2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−"/>
            </a:pPr>
            <a:r>
              <a:rPr lang="en-US" sz="2400" dirty="0">
                <a:latin typeface="+mn-lt"/>
                <a:ea typeface="+mn-ea"/>
                <a:cs typeface="+mn-cs"/>
              </a:rPr>
              <a:t>Incorrect requirement</a:t>
            </a:r>
          </a:p>
          <a:p>
            <a:pPr marL="742950" lvl="2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−"/>
            </a:pPr>
            <a:r>
              <a:rPr lang="en-US" sz="2400" dirty="0">
                <a:latin typeface="+mn-lt"/>
                <a:ea typeface="+mn-ea"/>
                <a:cs typeface="+mn-cs"/>
              </a:rPr>
              <a:t>Incorrect test case/procedure</a:t>
            </a:r>
          </a:p>
          <a:p>
            <a:pPr marL="742950" lvl="2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−"/>
            </a:pPr>
            <a:r>
              <a:rPr lang="en-US" sz="2400" dirty="0">
                <a:latin typeface="+mn-lt"/>
                <a:ea typeface="+mn-ea"/>
                <a:cs typeface="+mn-cs"/>
              </a:rPr>
              <a:t>Incorrect test environment/setup</a:t>
            </a:r>
          </a:p>
          <a:p>
            <a:pPr marL="822325" lvl="1" indent="-273050">
              <a:lnSpc>
                <a:spcPct val="80000"/>
              </a:lnSpc>
            </a:pPr>
            <a:endParaRPr lang="en-US" dirty="0" smtClean="0"/>
          </a:p>
        </p:txBody>
      </p:sp>
      <p:pic>
        <p:nvPicPr>
          <p:cNvPr id="19463" name="Picture 7" descr="BACKGROUND"/>
          <p:cNvPicPr>
            <a:picLocks noChangeAspect="1" noChangeArrowheads="1"/>
          </p:cNvPicPr>
          <p:nvPr/>
        </p:nvPicPr>
        <p:blipFill>
          <a:blip r:embed="rId3" cstate="print"/>
          <a:srcRect b="88367"/>
          <a:stretch>
            <a:fillRect/>
          </a:stretch>
        </p:blipFill>
        <p:spPr bwMode="auto">
          <a:xfrm>
            <a:off x="0" y="0"/>
            <a:ext cx="9144000" cy="798513"/>
          </a:xfrm>
          <a:prstGeom prst="rect">
            <a:avLst/>
          </a:prstGeom>
          <a:noFill/>
        </p:spPr>
      </p:pic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536575" y="280988"/>
            <a:ext cx="8070850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8F450">
                  <a:alpha val="85001"/>
                </a:srgbClr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53882" dir="2700000" algn="ctr" rotWithShape="0">
              <a:srgbClr val="352152"/>
            </a:outerShdw>
          </a:effectLst>
        </p:spPr>
        <p:txBody>
          <a:bodyPr wrap="none" anchor="ctr"/>
          <a:lstStyle/>
          <a:p>
            <a:pPr defTabSz="914400">
              <a:defRPr/>
            </a:pPr>
            <a:endParaRPr lang="en-US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3888" y="260350"/>
            <a:ext cx="6921500" cy="330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4C216D"/>
                </a:solidFill>
              </a:rPr>
              <a:t>Test Result Analysis</a:t>
            </a:r>
          </a:p>
        </p:txBody>
      </p:sp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9208"/>
              </a:clrFrom>
              <a:clrTo>
                <a:srgbClr val="EE920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07313" y="323850"/>
            <a:ext cx="752475" cy="360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9" name="Picture 19" descr="BACKGROUND"/>
          <p:cNvPicPr>
            <a:picLocks noChangeAspect="1" noChangeArrowheads="1"/>
          </p:cNvPicPr>
          <p:nvPr/>
        </p:nvPicPr>
        <p:blipFill>
          <a:blip r:embed="rId3" cstate="print"/>
          <a:srcRect b="88367"/>
          <a:stretch>
            <a:fillRect/>
          </a:stretch>
        </p:blipFill>
        <p:spPr bwMode="auto">
          <a:xfrm>
            <a:off x="0" y="0"/>
            <a:ext cx="9144000" cy="798513"/>
          </a:xfrm>
          <a:prstGeom prst="rect">
            <a:avLst/>
          </a:prstGeom>
          <a:noFill/>
        </p:spPr>
      </p:pic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536575" y="280988"/>
            <a:ext cx="8070850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8F450">
                  <a:alpha val="85001"/>
                </a:srgbClr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53882" dir="2700000" algn="ctr" rotWithShape="0">
              <a:srgbClr val="352152"/>
            </a:outerShdw>
          </a:effectLst>
        </p:spPr>
        <p:txBody>
          <a:bodyPr wrap="none" anchor="ctr"/>
          <a:lstStyle/>
          <a:p>
            <a:pPr defTabSz="914400">
              <a:defRPr/>
            </a:pPr>
            <a:endParaRPr lang="en-US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3888" y="260350"/>
            <a:ext cx="6921500" cy="330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4C216D"/>
                </a:solidFill>
              </a:rPr>
              <a:t>Traceability Analysis</a:t>
            </a:r>
          </a:p>
        </p:txBody>
      </p:sp>
      <p:sp>
        <p:nvSpPr>
          <p:cNvPr id="20484" name="Content Placeholder 3"/>
          <p:cNvSpPr>
            <a:spLocks noGrp="1"/>
          </p:cNvSpPr>
          <p:nvPr>
            <p:ph type="body" idx="4294967295"/>
          </p:nvPr>
        </p:nvSpPr>
        <p:spPr>
          <a:xfrm>
            <a:off x="722313" y="1772816"/>
            <a:ext cx="7086600" cy="474345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 defTabSz="457200">
              <a:lnSpc>
                <a:spcPct val="80000"/>
              </a:lnSpc>
              <a:buFont typeface="Arial" pitchFamily="34" charset="0"/>
              <a:buChar char="•"/>
            </a:pPr>
            <a:r>
              <a:rPr lang="en-US" sz="2800" b="1" kern="1200" dirty="0" smtClean="0">
                <a:solidFill>
                  <a:srgbClr val="FFCC00"/>
                </a:solidFill>
              </a:rPr>
              <a:t>Objectives</a:t>
            </a:r>
          </a:p>
          <a:p>
            <a:pPr marL="854075" lvl="1" indent="-304800">
              <a:lnSpc>
                <a:spcPct val="80000"/>
              </a:lnSpc>
              <a:buFont typeface="Arial" pitchFamily="34" charset="0"/>
              <a:buChar char="−"/>
            </a:pPr>
            <a:r>
              <a:rPr lang="en-US" dirty="0" smtClean="0"/>
              <a:t>Verify that every requirement is implemented.</a:t>
            </a:r>
          </a:p>
          <a:p>
            <a:pPr marL="854075" lvl="1" indent="-304800">
              <a:lnSpc>
                <a:spcPct val="80000"/>
              </a:lnSpc>
              <a:buFont typeface="Arial" pitchFamily="34" charset="0"/>
              <a:buChar char="−"/>
            </a:pPr>
            <a:r>
              <a:rPr lang="en-US" dirty="0" smtClean="0"/>
              <a:t>Verify that every requirement is tested.</a:t>
            </a:r>
          </a:p>
          <a:p>
            <a:pPr marL="854075" lvl="1" indent="-304800">
              <a:lnSpc>
                <a:spcPct val="80000"/>
              </a:lnSpc>
              <a:buFont typeface="Arial" pitchFamily="34" charset="0"/>
              <a:buChar char="−"/>
            </a:pPr>
            <a:r>
              <a:rPr lang="en-US" dirty="0" smtClean="0"/>
              <a:t>Verify that every line of code has “a reason to be”.</a:t>
            </a:r>
          </a:p>
          <a:p>
            <a:pPr defTabSz="457200">
              <a:lnSpc>
                <a:spcPct val="80000"/>
              </a:lnSpc>
              <a:buFont typeface="Arial" pitchFamily="34" charset="0"/>
              <a:buChar char="•"/>
            </a:pPr>
            <a:r>
              <a:rPr lang="en-US" sz="2800" b="1" kern="1200" dirty="0" smtClean="0">
                <a:solidFill>
                  <a:srgbClr val="FFCC00"/>
                </a:solidFill>
              </a:rPr>
              <a:t>Common gaps</a:t>
            </a:r>
          </a:p>
          <a:p>
            <a:pPr marL="854075" lvl="1" indent="-304800">
              <a:lnSpc>
                <a:spcPct val="80000"/>
              </a:lnSpc>
              <a:buFont typeface="Arial" pitchFamily="34" charset="0"/>
              <a:buChar char="−"/>
            </a:pPr>
            <a:r>
              <a:rPr lang="en-US" dirty="0" smtClean="0"/>
              <a:t>Requirement has no associated tests:</a:t>
            </a:r>
          </a:p>
          <a:p>
            <a:pPr marL="1254125" lvl="2" indent="-304800">
              <a:lnSpc>
                <a:spcPct val="80000"/>
              </a:lnSpc>
              <a:buFont typeface="Courier New" pitchFamily="49" charset="0"/>
              <a:buChar char="o"/>
            </a:pPr>
            <a:r>
              <a:rPr lang="en-US" dirty="0" smtClean="0"/>
              <a:t>Missing trace information, missing tests.</a:t>
            </a:r>
          </a:p>
          <a:p>
            <a:pPr marL="854075" lvl="1" indent="-304800">
              <a:lnSpc>
                <a:spcPct val="80000"/>
              </a:lnSpc>
              <a:buFont typeface="Arial" pitchFamily="34" charset="0"/>
              <a:buChar char="−"/>
            </a:pPr>
            <a:r>
              <a:rPr lang="en-US" dirty="0" smtClean="0"/>
              <a:t>Requirement has no associated source code:</a:t>
            </a:r>
          </a:p>
          <a:p>
            <a:pPr marL="1254125" lvl="2" indent="-304800">
              <a:lnSpc>
                <a:spcPct val="80000"/>
              </a:lnSpc>
              <a:buFont typeface="Courier New" pitchFamily="49" charset="0"/>
              <a:buChar char="o"/>
            </a:pPr>
            <a:r>
              <a:rPr lang="en-US" dirty="0" smtClean="0"/>
              <a:t>Missing trace information, missing code, extraneous requirement.</a:t>
            </a:r>
          </a:p>
          <a:p>
            <a:pPr marL="854075" lvl="1" indent="-304800">
              <a:lnSpc>
                <a:spcPct val="80000"/>
              </a:lnSpc>
              <a:buFont typeface="Arial" pitchFamily="34" charset="0"/>
              <a:buChar char="−"/>
            </a:pPr>
            <a:r>
              <a:rPr lang="en-US" dirty="0" smtClean="0"/>
              <a:t>Source code doesn’t trace to requirements:</a:t>
            </a:r>
          </a:p>
          <a:p>
            <a:pPr marL="1254125" lvl="2" indent="-304800">
              <a:lnSpc>
                <a:spcPct val="80000"/>
              </a:lnSpc>
              <a:buFont typeface="Courier New" pitchFamily="49" charset="0"/>
              <a:buChar char="o"/>
            </a:pPr>
            <a:r>
              <a:rPr lang="en-US" dirty="0" smtClean="0"/>
              <a:t>Missing trace information, extraneous code.</a:t>
            </a:r>
          </a:p>
        </p:txBody>
      </p:sp>
      <p:grpSp>
        <p:nvGrpSpPr>
          <p:cNvPr id="20485" name="Group 15"/>
          <p:cNvGrpSpPr>
            <a:grpSpLocks/>
          </p:cNvGrpSpPr>
          <p:nvPr/>
        </p:nvGrpSpPr>
        <p:grpSpPr bwMode="auto">
          <a:xfrm>
            <a:off x="3622675" y="981075"/>
            <a:ext cx="1812925" cy="1219200"/>
            <a:chOff x="4080" y="528"/>
            <a:chExt cx="1142" cy="768"/>
          </a:xfrm>
        </p:grpSpPr>
        <p:grpSp>
          <p:nvGrpSpPr>
            <p:cNvPr id="20487" name="Group 8"/>
            <p:cNvGrpSpPr>
              <a:grpSpLocks/>
            </p:cNvGrpSpPr>
            <p:nvPr/>
          </p:nvGrpSpPr>
          <p:grpSpPr bwMode="auto">
            <a:xfrm>
              <a:off x="4161" y="528"/>
              <a:ext cx="951" cy="192"/>
              <a:chOff x="6828100" y="1066800"/>
              <a:chExt cx="1280160" cy="3048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6857715" y="1076325"/>
                <a:ext cx="1207469" cy="29527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 lang="en-US" sz="1800" dirty="0"/>
              </a:p>
            </p:txBody>
          </p:sp>
          <p:sp>
            <p:nvSpPr>
              <p:cNvPr id="20497" name="TextBox 7"/>
              <p:cNvSpPr txBox="1">
                <a:spLocks noChangeArrowheads="1"/>
              </p:cNvSpPr>
              <p:nvPr/>
            </p:nvSpPr>
            <p:spPr bwMode="auto">
              <a:xfrm>
                <a:off x="6828100" y="1066800"/>
                <a:ext cx="1280160" cy="3044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4400" eaLnBrk="1" hangingPunct="1"/>
                <a:r>
                  <a:rPr lang="en-US" sz="1400">
                    <a:solidFill>
                      <a:schemeClr val="tx1"/>
                    </a:solidFill>
                    <a:cs typeface="DejaVu Sans"/>
                  </a:rPr>
                  <a:t>Requirements</a:t>
                </a:r>
              </a:p>
            </p:txBody>
          </p:sp>
        </p:grpSp>
        <p:grpSp>
          <p:nvGrpSpPr>
            <p:cNvPr id="20488" name="Group 18"/>
            <p:cNvGrpSpPr>
              <a:grpSpLocks/>
            </p:cNvGrpSpPr>
            <p:nvPr/>
          </p:nvGrpSpPr>
          <p:grpSpPr bwMode="auto">
            <a:xfrm>
              <a:off x="4080" y="1104"/>
              <a:ext cx="422" cy="192"/>
              <a:chOff x="7684625" y="1752600"/>
              <a:chExt cx="670560" cy="30480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7695749" y="1762125"/>
                <a:ext cx="627656" cy="29527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 lang="en-US" sz="1800" dirty="0"/>
              </a:p>
            </p:txBody>
          </p:sp>
          <p:sp>
            <p:nvSpPr>
              <p:cNvPr id="20495" name="TextBox 17"/>
              <p:cNvSpPr txBox="1">
                <a:spLocks noChangeArrowheads="1"/>
              </p:cNvSpPr>
              <p:nvPr/>
            </p:nvSpPr>
            <p:spPr bwMode="auto">
              <a:xfrm>
                <a:off x="7684625" y="1752600"/>
                <a:ext cx="67056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4400" eaLnBrk="1" hangingPunct="1"/>
                <a:r>
                  <a:rPr lang="en-US" sz="1400">
                    <a:solidFill>
                      <a:schemeClr val="tx1"/>
                    </a:solidFill>
                    <a:cs typeface="DejaVu Sans"/>
                  </a:rPr>
                  <a:t>Code</a:t>
                </a:r>
              </a:p>
            </p:txBody>
          </p:sp>
        </p:grpSp>
        <p:grpSp>
          <p:nvGrpSpPr>
            <p:cNvPr id="20489" name="Group 19"/>
            <p:cNvGrpSpPr>
              <a:grpSpLocks/>
            </p:cNvGrpSpPr>
            <p:nvPr/>
          </p:nvGrpSpPr>
          <p:grpSpPr bwMode="auto">
            <a:xfrm>
              <a:off x="4800" y="1104"/>
              <a:ext cx="422" cy="192"/>
              <a:chOff x="7684625" y="1752600"/>
              <a:chExt cx="670560" cy="304800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7695749" y="1762125"/>
                <a:ext cx="627656" cy="29527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 lang="en-US" sz="1800" dirty="0"/>
              </a:p>
            </p:txBody>
          </p:sp>
          <p:sp>
            <p:nvSpPr>
              <p:cNvPr id="20493" name="TextBox 21"/>
              <p:cNvSpPr txBox="1">
                <a:spLocks noChangeArrowheads="1"/>
              </p:cNvSpPr>
              <p:nvPr/>
            </p:nvSpPr>
            <p:spPr bwMode="auto">
              <a:xfrm>
                <a:off x="7684625" y="1752600"/>
                <a:ext cx="67056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4400" eaLnBrk="1" hangingPunct="1"/>
                <a:r>
                  <a:rPr lang="en-US" sz="1400">
                    <a:solidFill>
                      <a:schemeClr val="tx1"/>
                    </a:solidFill>
                    <a:cs typeface="DejaVu Sans"/>
                  </a:rPr>
                  <a:t>Tests</a:t>
                </a:r>
              </a:p>
            </p:txBody>
          </p:sp>
        </p:grpSp>
        <p:cxnSp>
          <p:nvCxnSpPr>
            <p:cNvPr id="23" name="Straight Arrow Connector 22"/>
            <p:cNvCxnSpPr/>
            <p:nvPr/>
          </p:nvCxnSpPr>
          <p:spPr>
            <a:xfrm rot="5400000">
              <a:off x="4186" y="825"/>
              <a:ext cx="384" cy="174"/>
            </a:xfrm>
            <a:prstGeom prst="straightConnector1">
              <a:avLst/>
            </a:prstGeom>
            <a:ln w="38100"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16200000" flipH="1">
              <a:off x="4714" y="807"/>
              <a:ext cx="384" cy="210"/>
            </a:xfrm>
            <a:prstGeom prst="straightConnector1">
              <a:avLst/>
            </a:prstGeom>
            <a:ln w="38100"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48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9208"/>
              </a:clrFrom>
              <a:clrTo>
                <a:srgbClr val="EE920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07313" y="323850"/>
            <a:ext cx="752475" cy="360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 descr="BACKGROUND"/>
          <p:cNvPicPr>
            <a:picLocks noChangeAspect="1" noChangeArrowheads="1"/>
          </p:cNvPicPr>
          <p:nvPr/>
        </p:nvPicPr>
        <p:blipFill>
          <a:blip r:embed="rId3" cstate="print"/>
          <a:srcRect b="88367"/>
          <a:stretch>
            <a:fillRect/>
          </a:stretch>
        </p:blipFill>
        <p:spPr bwMode="auto">
          <a:xfrm>
            <a:off x="0" y="0"/>
            <a:ext cx="9144000" cy="798513"/>
          </a:xfrm>
          <a:prstGeom prst="rect">
            <a:avLst/>
          </a:prstGeom>
          <a:noFill/>
        </p:spPr>
      </p:pic>
      <p:sp>
        <p:nvSpPr>
          <p:cNvPr id="22530" name="Rectangle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2625" y="549275"/>
            <a:ext cx="7777163" cy="13620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/>
            </a:r>
            <a:br>
              <a:rPr lang="en-US" sz="4000" smtClean="0"/>
            </a:br>
            <a:r>
              <a:rPr lang="en-US" sz="4800" smtClean="0">
                <a:solidFill>
                  <a:schemeClr val="bg1"/>
                </a:solidFill>
              </a:rPr>
              <a:t>Moving from DO-178B to C:</a:t>
            </a:r>
            <a:br>
              <a:rPr lang="en-US" sz="4800" smtClean="0">
                <a:solidFill>
                  <a:schemeClr val="bg1"/>
                </a:solidFill>
              </a:rPr>
            </a:br>
            <a:r>
              <a:rPr lang="en-US" sz="4800" smtClean="0">
                <a:solidFill>
                  <a:schemeClr val="bg1"/>
                </a:solidFill>
              </a:rPr>
              <a:t> The Essentials</a:t>
            </a:r>
          </a:p>
        </p:txBody>
      </p:sp>
      <p:pic>
        <p:nvPicPr>
          <p:cNvPr id="22531" name="Picture 3" descr="iStock_000009820211Small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141663"/>
            <a:ext cx="9144000" cy="290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1" name="Picture 9" descr="BACKGROUND"/>
          <p:cNvPicPr>
            <a:picLocks noChangeAspect="1" noChangeArrowheads="1"/>
          </p:cNvPicPr>
          <p:nvPr/>
        </p:nvPicPr>
        <p:blipFill>
          <a:blip r:embed="rId2" cstate="print"/>
          <a:srcRect b="88367"/>
          <a:stretch>
            <a:fillRect/>
          </a:stretch>
        </p:blipFill>
        <p:spPr bwMode="auto">
          <a:xfrm>
            <a:off x="0" y="0"/>
            <a:ext cx="9144000" cy="798513"/>
          </a:xfrm>
          <a:prstGeom prst="rect">
            <a:avLst/>
          </a:prstGeom>
          <a:noFill/>
        </p:spPr>
      </p:pic>
      <p:sp>
        <p:nvSpPr>
          <p:cNvPr id="23554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n-US">
              <a:cs typeface="DejaVu Sans"/>
            </a:endParaRPr>
          </a:p>
        </p:txBody>
      </p:sp>
      <p:sp>
        <p:nvSpPr>
          <p:cNvPr id="23555" name="Rectangle 36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n-US">
              <a:cs typeface="DejaVu Sans"/>
            </a:endParaRPr>
          </a:p>
        </p:txBody>
      </p:sp>
      <p:sp>
        <p:nvSpPr>
          <p:cNvPr id="23556" name="Rectangle 26"/>
          <p:cNvSpPr>
            <a:spLocks noChangeArrowheads="1"/>
          </p:cNvSpPr>
          <p:nvPr/>
        </p:nvSpPr>
        <p:spPr bwMode="auto">
          <a:xfrm>
            <a:off x="771525" y="1838325"/>
            <a:ext cx="7600950" cy="1803400"/>
          </a:xfrm>
          <a:prstGeom prst="rect">
            <a:avLst/>
          </a:prstGeom>
          <a:solidFill>
            <a:srgbClr val="BBE0E3">
              <a:alpha val="79999"/>
            </a:srgbClr>
          </a:solidFill>
          <a:ln w="31750">
            <a:solidFill>
              <a:srgbClr val="CCFFFF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en-US" sz="3600">
                <a:solidFill>
                  <a:schemeClr val="tx1"/>
                </a:solidFill>
                <a:latin typeface="Arial Black" pitchFamily="34" charset="0"/>
                <a:cs typeface="DejaVu Sans"/>
              </a:rPr>
              <a:t>Core Document</a:t>
            </a:r>
          </a:p>
          <a:p>
            <a:pPr algn="ctr" defTabSz="914400"/>
            <a:r>
              <a:rPr lang="en-US" sz="2400" i="1">
                <a:solidFill>
                  <a:schemeClr val="tx1"/>
                </a:solidFill>
                <a:cs typeface="DejaVu Sans"/>
              </a:rPr>
              <a:t>Including DO-178B &amp;</a:t>
            </a:r>
          </a:p>
          <a:p>
            <a:pPr algn="ctr" defTabSz="914400"/>
            <a:r>
              <a:rPr lang="en-US" sz="2400" i="1">
                <a:solidFill>
                  <a:schemeClr val="tx1"/>
                </a:solidFill>
                <a:cs typeface="DejaVu Sans"/>
              </a:rPr>
              <a:t>Revised Processes</a:t>
            </a: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536575" y="280988"/>
            <a:ext cx="8070850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8F450">
                  <a:alpha val="85001"/>
                </a:srgbClr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53882" dir="2700000" algn="ctr" rotWithShape="0">
              <a:srgbClr val="352152"/>
            </a:outerShdw>
          </a:effectLst>
        </p:spPr>
        <p:txBody>
          <a:bodyPr wrap="none" anchor="ctr"/>
          <a:lstStyle/>
          <a:p>
            <a:pPr defTabSz="914400">
              <a:defRPr/>
            </a:pPr>
            <a:endParaRPr lang="en-US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3558" name="Rectangle 2"/>
          <p:cNvSpPr>
            <a:spLocks noChangeArrowheads="1"/>
          </p:cNvSpPr>
          <p:nvPr/>
        </p:nvSpPr>
        <p:spPr bwMode="auto">
          <a:xfrm>
            <a:off x="611188" y="80963"/>
            <a:ext cx="4681537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4400" eaLnBrk="1" hangingPunct="1"/>
            <a:r>
              <a:rPr lang="en-US" sz="2400">
                <a:solidFill>
                  <a:srgbClr val="4C216D"/>
                </a:solidFill>
                <a:cs typeface="DejaVu Sans"/>
              </a:rPr>
              <a:t>DO-178C</a:t>
            </a:r>
          </a:p>
        </p:txBody>
      </p:sp>
      <p:pic>
        <p:nvPicPr>
          <p:cNvPr id="23559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E9208"/>
              </a:clrFrom>
              <a:clrTo>
                <a:srgbClr val="EE920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07313" y="323850"/>
            <a:ext cx="752475" cy="360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908720"/>
            <a:ext cx="7702550" cy="489676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smtClean="0"/>
              <a:t>Introduction</a:t>
            </a:r>
          </a:p>
          <a:p>
            <a:pPr>
              <a:lnSpc>
                <a:spcPct val="90000"/>
              </a:lnSpc>
            </a:pPr>
            <a:r>
              <a:rPr lang="en-US" b="1" dirty="0" smtClean="0"/>
              <a:t>DO-178B Overview</a:t>
            </a:r>
          </a:p>
          <a:p>
            <a:pPr>
              <a:lnSpc>
                <a:spcPct val="90000"/>
              </a:lnSpc>
            </a:pPr>
            <a:r>
              <a:rPr lang="en-US" b="1" dirty="0" smtClean="0"/>
              <a:t>Verification Activities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Review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Testing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Analysis</a:t>
            </a:r>
          </a:p>
          <a:p>
            <a:pPr>
              <a:lnSpc>
                <a:spcPct val="90000"/>
              </a:lnSpc>
            </a:pPr>
            <a:r>
              <a:rPr lang="en-US" b="1" dirty="0" smtClean="0"/>
              <a:t>What’s Coming with DO-178C?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DO-178C Structure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Software Development Landscape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Traceability</a:t>
            </a:r>
          </a:p>
          <a:p>
            <a:pPr>
              <a:lnSpc>
                <a:spcPct val="90000"/>
              </a:lnSpc>
            </a:pPr>
            <a:r>
              <a:rPr lang="en-US" b="1" dirty="0" smtClean="0"/>
              <a:t>Indian Scenario</a:t>
            </a:r>
          </a:p>
          <a:p>
            <a:pPr>
              <a:lnSpc>
                <a:spcPct val="90000"/>
              </a:lnSpc>
            </a:pPr>
            <a:r>
              <a:rPr lang="en-US" b="1" dirty="0" smtClean="0"/>
              <a:t>Summary</a:t>
            </a:r>
          </a:p>
          <a:p>
            <a:pPr>
              <a:lnSpc>
                <a:spcPct val="90000"/>
              </a:lnSpc>
            </a:pPr>
            <a:endParaRPr lang="en-US" b="1" dirty="0" smtClean="0"/>
          </a:p>
        </p:txBody>
      </p:sp>
      <p:pic>
        <p:nvPicPr>
          <p:cNvPr id="4100" name="Picture 4" descr="BACKGROUND"/>
          <p:cNvPicPr>
            <a:picLocks noChangeAspect="1" noChangeArrowheads="1"/>
          </p:cNvPicPr>
          <p:nvPr/>
        </p:nvPicPr>
        <p:blipFill>
          <a:blip r:embed="rId3" cstate="print"/>
          <a:srcRect b="88367"/>
          <a:stretch>
            <a:fillRect/>
          </a:stretch>
        </p:blipFill>
        <p:spPr bwMode="auto">
          <a:xfrm>
            <a:off x="0" y="0"/>
            <a:ext cx="9144000" cy="798513"/>
          </a:xfrm>
          <a:prstGeom prst="rect">
            <a:avLst/>
          </a:prstGeom>
          <a:noFill/>
        </p:spPr>
      </p:pic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536575" y="280988"/>
            <a:ext cx="8070850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8F450">
                  <a:alpha val="85001"/>
                </a:srgbClr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53882" dir="2700000" algn="ctr" rotWithShape="0">
              <a:srgbClr val="352152"/>
            </a:outerShdw>
          </a:effectLst>
        </p:spPr>
        <p:txBody>
          <a:bodyPr wrap="none" anchor="ctr"/>
          <a:lstStyle/>
          <a:p>
            <a:pPr defTabSz="914400">
              <a:defRPr/>
            </a:pPr>
            <a:endParaRPr lang="en-US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102" name="Title 1"/>
          <p:cNvSpPr>
            <a:spLocks/>
          </p:cNvSpPr>
          <p:nvPr/>
        </p:nvSpPr>
        <p:spPr bwMode="auto">
          <a:xfrm>
            <a:off x="609600" y="260350"/>
            <a:ext cx="69215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/>
            <a:r>
              <a:rPr lang="en-US" sz="2400">
                <a:solidFill>
                  <a:srgbClr val="4C216D"/>
                </a:solidFill>
              </a:rPr>
              <a:t>Agenda</a:t>
            </a:r>
            <a:endParaRPr lang="en-GB" sz="2400">
              <a:solidFill>
                <a:srgbClr val="4C216D"/>
              </a:solidFill>
            </a:endParaRPr>
          </a:p>
        </p:txBody>
      </p:sp>
      <p:pic>
        <p:nvPicPr>
          <p:cNvPr id="4103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9208"/>
              </a:clrFrom>
              <a:clrTo>
                <a:srgbClr val="EE920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07313" y="323850"/>
            <a:ext cx="752475" cy="360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8" name="Picture 12" descr="BACKGROUND"/>
          <p:cNvPicPr>
            <a:picLocks noChangeAspect="1" noChangeArrowheads="1"/>
          </p:cNvPicPr>
          <p:nvPr/>
        </p:nvPicPr>
        <p:blipFill>
          <a:blip r:embed="rId2" cstate="print"/>
          <a:srcRect b="88367"/>
          <a:stretch>
            <a:fillRect/>
          </a:stretch>
        </p:blipFill>
        <p:spPr bwMode="auto">
          <a:xfrm>
            <a:off x="0" y="0"/>
            <a:ext cx="9144000" cy="798513"/>
          </a:xfrm>
          <a:prstGeom prst="rect">
            <a:avLst/>
          </a:prstGeom>
          <a:noFill/>
        </p:spPr>
      </p:pic>
      <p:sp>
        <p:nvSpPr>
          <p:cNvPr id="24578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n-US">
              <a:cs typeface="DejaVu Sans"/>
            </a:endParaRPr>
          </a:p>
        </p:txBody>
      </p:sp>
      <p:sp>
        <p:nvSpPr>
          <p:cNvPr id="24579" name="Rectangle 36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n-US">
              <a:cs typeface="DejaVu Sans"/>
            </a:endParaRPr>
          </a:p>
        </p:txBody>
      </p:sp>
      <p:sp>
        <p:nvSpPr>
          <p:cNvPr id="24580" name="Rectangle 26"/>
          <p:cNvSpPr>
            <a:spLocks noChangeArrowheads="1"/>
          </p:cNvSpPr>
          <p:nvPr/>
        </p:nvSpPr>
        <p:spPr bwMode="auto">
          <a:xfrm>
            <a:off x="771525" y="1838325"/>
            <a:ext cx="7600950" cy="1803400"/>
          </a:xfrm>
          <a:prstGeom prst="rect">
            <a:avLst/>
          </a:prstGeom>
          <a:solidFill>
            <a:srgbClr val="BBE0E3">
              <a:alpha val="79999"/>
            </a:srgbClr>
          </a:solidFill>
          <a:ln w="31750">
            <a:solidFill>
              <a:srgbClr val="CCFFFF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en-US" sz="3600">
                <a:solidFill>
                  <a:schemeClr val="tx1"/>
                </a:solidFill>
                <a:latin typeface="Arial Black" pitchFamily="34" charset="0"/>
                <a:cs typeface="DejaVu Sans"/>
              </a:rPr>
              <a:t>Core Document</a:t>
            </a:r>
          </a:p>
          <a:p>
            <a:pPr algn="ctr" defTabSz="914400"/>
            <a:r>
              <a:rPr lang="en-US" sz="2400" i="1">
                <a:solidFill>
                  <a:schemeClr val="tx1"/>
                </a:solidFill>
                <a:cs typeface="DejaVu Sans"/>
              </a:rPr>
              <a:t>Including DO-178B &amp;</a:t>
            </a:r>
          </a:p>
          <a:p>
            <a:pPr algn="ctr" defTabSz="914400"/>
            <a:r>
              <a:rPr lang="en-US" sz="2400" i="1">
                <a:solidFill>
                  <a:schemeClr val="tx1"/>
                </a:solidFill>
                <a:cs typeface="DejaVu Sans"/>
              </a:rPr>
              <a:t>Revised Processes</a:t>
            </a:r>
          </a:p>
        </p:txBody>
      </p:sp>
      <p:sp>
        <p:nvSpPr>
          <p:cNvPr id="24581" name="Rectangle 25"/>
          <p:cNvSpPr>
            <a:spLocks noChangeArrowheads="1"/>
          </p:cNvSpPr>
          <p:nvPr/>
        </p:nvSpPr>
        <p:spPr bwMode="auto">
          <a:xfrm>
            <a:off x="766763" y="3798888"/>
            <a:ext cx="2289175" cy="1173162"/>
          </a:xfrm>
          <a:prstGeom prst="rect">
            <a:avLst/>
          </a:prstGeom>
          <a:solidFill>
            <a:srgbClr val="99CC00">
              <a:alpha val="79999"/>
            </a:srgbClr>
          </a:solidFill>
          <a:ln w="31750">
            <a:solidFill>
              <a:srgbClr val="CCFF9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en-US" sz="1800">
                <a:solidFill>
                  <a:srgbClr val="000000"/>
                </a:solidFill>
                <a:cs typeface="Times New Roman" pitchFamily="18" charset="0"/>
              </a:rPr>
              <a:t>Formal </a:t>
            </a:r>
            <a:endParaRPr lang="en-GB" sz="1800">
              <a:cs typeface="DejaVu Sans"/>
            </a:endParaRPr>
          </a:p>
          <a:p>
            <a:pPr algn="ctr" defTabSz="914400"/>
            <a:r>
              <a:rPr lang="en-US" sz="1800">
                <a:solidFill>
                  <a:srgbClr val="000000"/>
                </a:solidFill>
                <a:cs typeface="Times New Roman" pitchFamily="18" charset="0"/>
              </a:rPr>
              <a:t>Methods </a:t>
            </a:r>
            <a:endParaRPr lang="en-GB" sz="1800">
              <a:cs typeface="DejaVu Sans"/>
            </a:endParaRPr>
          </a:p>
          <a:p>
            <a:pPr algn="ctr" defTabSz="914400"/>
            <a:r>
              <a:rPr lang="en-US" sz="1800">
                <a:solidFill>
                  <a:srgbClr val="000000"/>
                </a:solidFill>
                <a:cs typeface="Times New Roman" pitchFamily="18" charset="0"/>
              </a:rPr>
              <a:t>Supplement</a:t>
            </a:r>
            <a:endParaRPr lang="en-US" sz="1800">
              <a:cs typeface="DejaVu Sans"/>
            </a:endParaRPr>
          </a:p>
        </p:txBody>
      </p:sp>
      <p:sp>
        <p:nvSpPr>
          <p:cNvPr id="24582" name="Rectangle 24"/>
          <p:cNvSpPr>
            <a:spLocks noChangeArrowheads="1"/>
          </p:cNvSpPr>
          <p:nvPr/>
        </p:nvSpPr>
        <p:spPr bwMode="auto">
          <a:xfrm>
            <a:off x="3427413" y="3798888"/>
            <a:ext cx="2289175" cy="1173162"/>
          </a:xfrm>
          <a:prstGeom prst="rect">
            <a:avLst/>
          </a:prstGeom>
          <a:solidFill>
            <a:srgbClr val="99CC00">
              <a:alpha val="79999"/>
            </a:srgbClr>
          </a:solidFill>
          <a:ln w="31750">
            <a:solidFill>
              <a:srgbClr val="CCFF9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en-US" sz="1800">
                <a:solidFill>
                  <a:srgbClr val="000000"/>
                </a:solidFill>
                <a:cs typeface="Times New Roman" pitchFamily="18" charset="0"/>
              </a:rPr>
              <a:t>Model-Based </a:t>
            </a:r>
            <a:endParaRPr lang="en-GB" sz="1800">
              <a:cs typeface="DejaVu Sans"/>
            </a:endParaRPr>
          </a:p>
          <a:p>
            <a:pPr algn="ctr" defTabSz="914400"/>
            <a:r>
              <a:rPr lang="en-US" sz="1800">
                <a:solidFill>
                  <a:srgbClr val="000000"/>
                </a:solidFill>
                <a:cs typeface="Times New Roman" pitchFamily="18" charset="0"/>
              </a:rPr>
              <a:t>Development </a:t>
            </a:r>
            <a:endParaRPr lang="en-GB" sz="1800">
              <a:cs typeface="DejaVu Sans"/>
            </a:endParaRPr>
          </a:p>
          <a:p>
            <a:pPr algn="ctr" defTabSz="914400"/>
            <a:r>
              <a:rPr lang="en-US" sz="1800">
                <a:solidFill>
                  <a:srgbClr val="000000"/>
                </a:solidFill>
                <a:cs typeface="Times New Roman" pitchFamily="18" charset="0"/>
              </a:rPr>
              <a:t>Supplement</a:t>
            </a:r>
            <a:endParaRPr lang="en-US" sz="1800">
              <a:cs typeface="DejaVu Sans"/>
            </a:endParaRPr>
          </a:p>
        </p:txBody>
      </p:sp>
      <p:sp>
        <p:nvSpPr>
          <p:cNvPr id="24583" name="Rectangle 23"/>
          <p:cNvSpPr>
            <a:spLocks noChangeArrowheads="1"/>
          </p:cNvSpPr>
          <p:nvPr/>
        </p:nvSpPr>
        <p:spPr bwMode="auto">
          <a:xfrm>
            <a:off x="6088063" y="3798888"/>
            <a:ext cx="2289175" cy="1173162"/>
          </a:xfrm>
          <a:prstGeom prst="rect">
            <a:avLst/>
          </a:prstGeom>
          <a:solidFill>
            <a:srgbClr val="99CC00">
              <a:alpha val="79999"/>
            </a:srgbClr>
          </a:solidFill>
          <a:ln w="31750">
            <a:solidFill>
              <a:srgbClr val="CCFF9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en-US" sz="1800">
                <a:solidFill>
                  <a:srgbClr val="000000"/>
                </a:solidFill>
                <a:cs typeface="Times New Roman" pitchFamily="18" charset="0"/>
              </a:rPr>
              <a:t>Object- </a:t>
            </a:r>
            <a:endParaRPr lang="en-GB" sz="1800">
              <a:cs typeface="DejaVu Sans"/>
            </a:endParaRPr>
          </a:p>
          <a:p>
            <a:pPr algn="ctr" defTabSz="914400"/>
            <a:r>
              <a:rPr lang="en-US" sz="1800">
                <a:solidFill>
                  <a:srgbClr val="000000"/>
                </a:solidFill>
                <a:cs typeface="Times New Roman" pitchFamily="18" charset="0"/>
              </a:rPr>
              <a:t>Oriented </a:t>
            </a:r>
            <a:endParaRPr lang="en-GB" sz="1800">
              <a:cs typeface="DejaVu Sans"/>
            </a:endParaRPr>
          </a:p>
          <a:p>
            <a:pPr algn="ctr" defTabSz="914400"/>
            <a:r>
              <a:rPr lang="en-US" sz="1800">
                <a:solidFill>
                  <a:srgbClr val="000000"/>
                </a:solidFill>
                <a:cs typeface="Times New Roman" pitchFamily="18" charset="0"/>
              </a:rPr>
              <a:t>Technologies </a:t>
            </a:r>
            <a:endParaRPr lang="en-GB" sz="1800">
              <a:cs typeface="DejaVu Sans"/>
            </a:endParaRPr>
          </a:p>
          <a:p>
            <a:pPr algn="ctr" defTabSz="914400"/>
            <a:r>
              <a:rPr lang="en-US" sz="1800">
                <a:solidFill>
                  <a:srgbClr val="000000"/>
                </a:solidFill>
                <a:cs typeface="Times New Roman" pitchFamily="18" charset="0"/>
              </a:rPr>
              <a:t>Supplement</a:t>
            </a:r>
            <a:endParaRPr lang="en-US" sz="1800">
              <a:cs typeface="DejaVu Sans"/>
            </a:endParaRP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536575" y="280988"/>
            <a:ext cx="8070850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8F450">
                  <a:alpha val="85001"/>
                </a:srgbClr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53882" dir="2700000" algn="ctr" rotWithShape="0">
              <a:srgbClr val="352152"/>
            </a:outerShdw>
          </a:effectLst>
        </p:spPr>
        <p:txBody>
          <a:bodyPr wrap="none" anchor="ctr"/>
          <a:lstStyle/>
          <a:p>
            <a:pPr defTabSz="914400">
              <a:defRPr/>
            </a:pPr>
            <a:endParaRPr lang="en-US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4585" name="Rectangle 2"/>
          <p:cNvSpPr>
            <a:spLocks noChangeArrowheads="1"/>
          </p:cNvSpPr>
          <p:nvPr/>
        </p:nvSpPr>
        <p:spPr bwMode="auto">
          <a:xfrm>
            <a:off x="611188" y="80963"/>
            <a:ext cx="4681537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4400" eaLnBrk="1" hangingPunct="1"/>
            <a:r>
              <a:rPr lang="en-US" sz="2400">
                <a:solidFill>
                  <a:srgbClr val="4C216D"/>
                </a:solidFill>
                <a:cs typeface="DejaVu Sans"/>
              </a:rPr>
              <a:t>DO-178C</a:t>
            </a:r>
          </a:p>
        </p:txBody>
      </p:sp>
      <p:pic>
        <p:nvPicPr>
          <p:cNvPr id="2458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E9208"/>
              </a:clrFrom>
              <a:clrTo>
                <a:srgbClr val="EE920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07313" y="323850"/>
            <a:ext cx="752475" cy="360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3" name="Picture 13" descr="BACKGROUND"/>
          <p:cNvPicPr>
            <a:picLocks noChangeAspect="1" noChangeArrowheads="1"/>
          </p:cNvPicPr>
          <p:nvPr/>
        </p:nvPicPr>
        <p:blipFill>
          <a:blip r:embed="rId2" cstate="print"/>
          <a:srcRect b="88367"/>
          <a:stretch>
            <a:fillRect/>
          </a:stretch>
        </p:blipFill>
        <p:spPr bwMode="auto">
          <a:xfrm>
            <a:off x="0" y="0"/>
            <a:ext cx="9144000" cy="798513"/>
          </a:xfrm>
          <a:prstGeom prst="rect">
            <a:avLst/>
          </a:prstGeom>
          <a:noFill/>
        </p:spPr>
      </p:pic>
      <p:sp>
        <p:nvSpPr>
          <p:cNvPr id="25602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n-US">
              <a:cs typeface="DejaVu Sans"/>
            </a:endParaRPr>
          </a:p>
        </p:txBody>
      </p:sp>
      <p:sp>
        <p:nvSpPr>
          <p:cNvPr id="25603" name="Rectangle 36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n-US">
              <a:cs typeface="DejaVu Sans"/>
            </a:endParaRPr>
          </a:p>
        </p:txBody>
      </p:sp>
      <p:sp>
        <p:nvSpPr>
          <p:cNvPr id="25604" name="Rectangle 26"/>
          <p:cNvSpPr>
            <a:spLocks noChangeArrowheads="1"/>
          </p:cNvSpPr>
          <p:nvPr/>
        </p:nvSpPr>
        <p:spPr bwMode="auto">
          <a:xfrm>
            <a:off x="771525" y="1838325"/>
            <a:ext cx="7600950" cy="1803400"/>
          </a:xfrm>
          <a:prstGeom prst="rect">
            <a:avLst/>
          </a:prstGeom>
          <a:solidFill>
            <a:srgbClr val="BBE0E3">
              <a:alpha val="79999"/>
            </a:srgbClr>
          </a:solidFill>
          <a:ln w="31750">
            <a:solidFill>
              <a:srgbClr val="CCFFFF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en-US" sz="3600">
                <a:solidFill>
                  <a:schemeClr val="tx1"/>
                </a:solidFill>
                <a:latin typeface="Arial Black" pitchFamily="34" charset="0"/>
                <a:cs typeface="DejaVu Sans"/>
              </a:rPr>
              <a:t>Core Document</a:t>
            </a:r>
          </a:p>
          <a:p>
            <a:pPr algn="ctr" defTabSz="914400"/>
            <a:r>
              <a:rPr lang="en-US" sz="2400" i="1">
                <a:solidFill>
                  <a:schemeClr val="tx1"/>
                </a:solidFill>
                <a:cs typeface="DejaVu Sans"/>
              </a:rPr>
              <a:t>Including DO-178B &amp;</a:t>
            </a:r>
          </a:p>
          <a:p>
            <a:pPr algn="ctr" defTabSz="914400"/>
            <a:r>
              <a:rPr lang="en-US" sz="2400" i="1">
                <a:solidFill>
                  <a:schemeClr val="tx1"/>
                </a:solidFill>
                <a:cs typeface="DejaVu Sans"/>
              </a:rPr>
              <a:t>Revised Processes</a:t>
            </a:r>
          </a:p>
        </p:txBody>
      </p:sp>
      <p:sp>
        <p:nvSpPr>
          <p:cNvPr id="25605" name="Rectangle 25"/>
          <p:cNvSpPr>
            <a:spLocks noChangeArrowheads="1"/>
          </p:cNvSpPr>
          <p:nvPr/>
        </p:nvSpPr>
        <p:spPr bwMode="auto">
          <a:xfrm>
            <a:off x="766763" y="3798888"/>
            <a:ext cx="2289175" cy="1173162"/>
          </a:xfrm>
          <a:prstGeom prst="rect">
            <a:avLst/>
          </a:prstGeom>
          <a:solidFill>
            <a:srgbClr val="99CC00">
              <a:alpha val="79999"/>
            </a:srgbClr>
          </a:solidFill>
          <a:ln w="31750">
            <a:solidFill>
              <a:srgbClr val="CCFF9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en-US" sz="1800">
                <a:solidFill>
                  <a:srgbClr val="000000"/>
                </a:solidFill>
                <a:cs typeface="Times New Roman" pitchFamily="18" charset="0"/>
              </a:rPr>
              <a:t>Formal </a:t>
            </a:r>
            <a:endParaRPr lang="en-GB" sz="1800">
              <a:cs typeface="DejaVu Sans"/>
            </a:endParaRPr>
          </a:p>
          <a:p>
            <a:pPr algn="ctr" defTabSz="914400"/>
            <a:r>
              <a:rPr lang="en-US" sz="1800">
                <a:solidFill>
                  <a:srgbClr val="000000"/>
                </a:solidFill>
                <a:cs typeface="Times New Roman" pitchFamily="18" charset="0"/>
              </a:rPr>
              <a:t>Methods </a:t>
            </a:r>
            <a:endParaRPr lang="en-GB" sz="1800">
              <a:cs typeface="DejaVu Sans"/>
            </a:endParaRPr>
          </a:p>
          <a:p>
            <a:pPr algn="ctr" defTabSz="914400"/>
            <a:r>
              <a:rPr lang="en-US" sz="1800">
                <a:solidFill>
                  <a:srgbClr val="000000"/>
                </a:solidFill>
                <a:cs typeface="Times New Roman" pitchFamily="18" charset="0"/>
              </a:rPr>
              <a:t>Supplement</a:t>
            </a:r>
            <a:endParaRPr lang="en-US" sz="1800">
              <a:cs typeface="DejaVu Sans"/>
            </a:endParaRPr>
          </a:p>
        </p:txBody>
      </p:sp>
      <p:sp>
        <p:nvSpPr>
          <p:cNvPr id="25606" name="Rectangle 24"/>
          <p:cNvSpPr>
            <a:spLocks noChangeArrowheads="1"/>
          </p:cNvSpPr>
          <p:nvPr/>
        </p:nvSpPr>
        <p:spPr bwMode="auto">
          <a:xfrm>
            <a:off x="3427413" y="3798888"/>
            <a:ext cx="2289175" cy="1173162"/>
          </a:xfrm>
          <a:prstGeom prst="rect">
            <a:avLst/>
          </a:prstGeom>
          <a:solidFill>
            <a:srgbClr val="99CC00">
              <a:alpha val="79999"/>
            </a:srgbClr>
          </a:solidFill>
          <a:ln w="31750">
            <a:solidFill>
              <a:srgbClr val="CCFF9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en-US" sz="1800">
                <a:solidFill>
                  <a:srgbClr val="000000"/>
                </a:solidFill>
                <a:cs typeface="Times New Roman" pitchFamily="18" charset="0"/>
              </a:rPr>
              <a:t>Model-Based </a:t>
            </a:r>
            <a:endParaRPr lang="en-GB" sz="1800">
              <a:cs typeface="DejaVu Sans"/>
            </a:endParaRPr>
          </a:p>
          <a:p>
            <a:pPr algn="ctr" defTabSz="914400"/>
            <a:r>
              <a:rPr lang="en-US" sz="1800">
                <a:solidFill>
                  <a:srgbClr val="000000"/>
                </a:solidFill>
                <a:cs typeface="Times New Roman" pitchFamily="18" charset="0"/>
              </a:rPr>
              <a:t>Development </a:t>
            </a:r>
            <a:endParaRPr lang="en-GB" sz="1800">
              <a:cs typeface="DejaVu Sans"/>
            </a:endParaRPr>
          </a:p>
          <a:p>
            <a:pPr algn="ctr" defTabSz="914400"/>
            <a:r>
              <a:rPr lang="en-US" sz="1800">
                <a:solidFill>
                  <a:srgbClr val="000000"/>
                </a:solidFill>
                <a:cs typeface="Times New Roman" pitchFamily="18" charset="0"/>
              </a:rPr>
              <a:t>Supplement</a:t>
            </a:r>
            <a:endParaRPr lang="en-US" sz="1800">
              <a:cs typeface="DejaVu Sans"/>
            </a:endParaRPr>
          </a:p>
        </p:txBody>
      </p:sp>
      <p:sp>
        <p:nvSpPr>
          <p:cNvPr id="25607" name="Rectangle 23"/>
          <p:cNvSpPr>
            <a:spLocks noChangeArrowheads="1"/>
          </p:cNvSpPr>
          <p:nvPr/>
        </p:nvSpPr>
        <p:spPr bwMode="auto">
          <a:xfrm>
            <a:off x="6088063" y="3798888"/>
            <a:ext cx="2289175" cy="1173162"/>
          </a:xfrm>
          <a:prstGeom prst="rect">
            <a:avLst/>
          </a:prstGeom>
          <a:solidFill>
            <a:srgbClr val="99CC00">
              <a:alpha val="79999"/>
            </a:srgbClr>
          </a:solidFill>
          <a:ln w="31750">
            <a:solidFill>
              <a:srgbClr val="CCFF9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en-US" sz="1800">
                <a:solidFill>
                  <a:srgbClr val="000000"/>
                </a:solidFill>
                <a:cs typeface="Times New Roman" pitchFamily="18" charset="0"/>
              </a:rPr>
              <a:t>Object- </a:t>
            </a:r>
            <a:endParaRPr lang="en-GB" sz="1800">
              <a:cs typeface="DejaVu Sans"/>
            </a:endParaRPr>
          </a:p>
          <a:p>
            <a:pPr algn="ctr" defTabSz="914400"/>
            <a:r>
              <a:rPr lang="en-US" sz="1800">
                <a:solidFill>
                  <a:srgbClr val="000000"/>
                </a:solidFill>
                <a:cs typeface="Times New Roman" pitchFamily="18" charset="0"/>
              </a:rPr>
              <a:t>Oriented </a:t>
            </a:r>
            <a:endParaRPr lang="en-GB" sz="1800">
              <a:cs typeface="DejaVu Sans"/>
            </a:endParaRPr>
          </a:p>
          <a:p>
            <a:pPr algn="ctr" defTabSz="914400"/>
            <a:r>
              <a:rPr lang="en-US" sz="1800">
                <a:solidFill>
                  <a:srgbClr val="000000"/>
                </a:solidFill>
                <a:cs typeface="Times New Roman" pitchFamily="18" charset="0"/>
              </a:rPr>
              <a:t>Technologies </a:t>
            </a:r>
            <a:endParaRPr lang="en-GB" sz="1800">
              <a:cs typeface="DejaVu Sans"/>
            </a:endParaRPr>
          </a:p>
          <a:p>
            <a:pPr algn="ctr" defTabSz="914400"/>
            <a:r>
              <a:rPr lang="en-US" sz="1800">
                <a:solidFill>
                  <a:srgbClr val="000000"/>
                </a:solidFill>
                <a:cs typeface="Times New Roman" pitchFamily="18" charset="0"/>
              </a:rPr>
              <a:t>Supplement</a:t>
            </a:r>
            <a:endParaRPr lang="en-US" sz="1800">
              <a:cs typeface="DejaVu Sans"/>
            </a:endParaRPr>
          </a:p>
        </p:txBody>
      </p:sp>
      <p:sp>
        <p:nvSpPr>
          <p:cNvPr id="25608" name="Rectangle 22"/>
          <p:cNvSpPr>
            <a:spLocks noChangeArrowheads="1"/>
          </p:cNvSpPr>
          <p:nvPr/>
        </p:nvSpPr>
        <p:spPr bwMode="auto">
          <a:xfrm>
            <a:off x="773113" y="5129213"/>
            <a:ext cx="7597775" cy="811212"/>
          </a:xfrm>
          <a:prstGeom prst="rect">
            <a:avLst/>
          </a:prstGeom>
          <a:solidFill>
            <a:srgbClr val="99CC00">
              <a:alpha val="79999"/>
            </a:srgbClr>
          </a:solidFill>
          <a:ln w="31750">
            <a:solidFill>
              <a:srgbClr val="CCFF9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en-US" sz="2000">
                <a:solidFill>
                  <a:srgbClr val="000000"/>
                </a:solidFill>
                <a:cs typeface="Times New Roman" pitchFamily="18" charset="0"/>
              </a:rPr>
              <a:t>Tools Supplement</a:t>
            </a:r>
            <a:endParaRPr lang="en-US" sz="6000">
              <a:cs typeface="DejaVu Sans"/>
            </a:endParaRP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536575" y="280988"/>
            <a:ext cx="8070850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8F450">
                  <a:alpha val="85001"/>
                </a:srgbClr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53882" dir="2700000" algn="ctr" rotWithShape="0">
              <a:srgbClr val="352152"/>
            </a:outerShdw>
          </a:effectLst>
        </p:spPr>
        <p:txBody>
          <a:bodyPr wrap="none" anchor="ctr"/>
          <a:lstStyle/>
          <a:p>
            <a:pPr defTabSz="914400">
              <a:defRPr/>
            </a:pPr>
            <a:endParaRPr lang="en-US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5610" name="Rectangle 2"/>
          <p:cNvSpPr>
            <a:spLocks noChangeArrowheads="1"/>
          </p:cNvSpPr>
          <p:nvPr/>
        </p:nvSpPr>
        <p:spPr bwMode="auto">
          <a:xfrm>
            <a:off x="611188" y="80963"/>
            <a:ext cx="4681537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4400" eaLnBrk="1" hangingPunct="1"/>
            <a:r>
              <a:rPr lang="en-US" sz="2400">
                <a:solidFill>
                  <a:srgbClr val="4C216D"/>
                </a:solidFill>
                <a:cs typeface="DejaVu Sans"/>
              </a:rPr>
              <a:t>DO-178C</a:t>
            </a:r>
          </a:p>
        </p:txBody>
      </p:sp>
      <p:pic>
        <p:nvPicPr>
          <p:cNvPr id="2561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E9208"/>
              </a:clrFrom>
              <a:clrTo>
                <a:srgbClr val="EE920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07313" y="323850"/>
            <a:ext cx="752475" cy="360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2" name="Picture 8" descr="BACKGROUND"/>
          <p:cNvPicPr>
            <a:picLocks noChangeAspect="1" noChangeArrowheads="1"/>
          </p:cNvPicPr>
          <p:nvPr/>
        </p:nvPicPr>
        <p:blipFill>
          <a:blip r:embed="rId2" cstate="print"/>
          <a:srcRect b="88367"/>
          <a:stretch>
            <a:fillRect/>
          </a:stretch>
        </p:blipFill>
        <p:spPr bwMode="auto">
          <a:xfrm>
            <a:off x="0" y="0"/>
            <a:ext cx="9144000" cy="798513"/>
          </a:xfrm>
          <a:prstGeom prst="rect">
            <a:avLst/>
          </a:prstGeom>
          <a:noFill/>
        </p:spPr>
      </p:pic>
      <p:pic>
        <p:nvPicPr>
          <p:cNvPr id="26626" name="Picture 1" descr="iStock_000007201305Larg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17800"/>
            <a:ext cx="9144000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1187450" y="1557338"/>
            <a:ext cx="67056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en-GB" sz="3600">
                <a:cs typeface="DejaVu Sans"/>
              </a:rPr>
              <a:t>Software Development Landscape</a:t>
            </a: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536575" y="280988"/>
            <a:ext cx="8070850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8F450">
                  <a:alpha val="85001"/>
                </a:srgbClr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53882" dir="2700000" algn="ctr" rotWithShape="0">
              <a:srgbClr val="352152"/>
            </a:outerShdw>
          </a:effectLst>
        </p:spPr>
        <p:txBody>
          <a:bodyPr wrap="none" anchor="ctr"/>
          <a:lstStyle/>
          <a:p>
            <a:pPr defTabSz="914400">
              <a:defRPr/>
            </a:pPr>
            <a:endParaRPr lang="en-US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6629" name="Rectangle 2"/>
          <p:cNvSpPr>
            <a:spLocks noChangeArrowheads="1"/>
          </p:cNvSpPr>
          <p:nvPr/>
        </p:nvSpPr>
        <p:spPr bwMode="auto">
          <a:xfrm>
            <a:off x="611188" y="80963"/>
            <a:ext cx="4681537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4400" eaLnBrk="1" hangingPunct="1"/>
            <a:r>
              <a:rPr lang="en-US" sz="2400">
                <a:solidFill>
                  <a:srgbClr val="4C216D"/>
                </a:solidFill>
                <a:cs typeface="DejaVu Sans"/>
              </a:rPr>
              <a:t>DO-178C</a:t>
            </a:r>
          </a:p>
        </p:txBody>
      </p:sp>
      <p:pic>
        <p:nvPicPr>
          <p:cNvPr id="2663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9208"/>
              </a:clrFrom>
              <a:clrTo>
                <a:srgbClr val="EE920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07313" y="323850"/>
            <a:ext cx="752475" cy="360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 descr="BACKGROUND"/>
          <p:cNvPicPr>
            <a:picLocks noChangeAspect="1" noChangeArrowheads="1"/>
          </p:cNvPicPr>
          <p:nvPr/>
        </p:nvPicPr>
        <p:blipFill>
          <a:blip r:embed="rId2" cstate="print"/>
          <a:srcRect b="88367"/>
          <a:stretch>
            <a:fillRect/>
          </a:stretch>
        </p:blipFill>
        <p:spPr bwMode="auto">
          <a:xfrm>
            <a:off x="0" y="0"/>
            <a:ext cx="9144000" cy="798513"/>
          </a:xfrm>
          <a:prstGeom prst="rect">
            <a:avLst/>
          </a:prstGeom>
          <a:noFill/>
        </p:spPr>
      </p:pic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474663" y="522288"/>
            <a:ext cx="590550" cy="274637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>
            <a:outerShdw dist="25400" dir="5400000" algn="t" rotWithShape="0">
              <a:schemeClr val="tx2">
                <a:alpha val="39999"/>
              </a:schemeClr>
            </a:outerShdw>
          </a:effectLst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sz="1200" b="1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Tier 1</a:t>
            </a:r>
          </a:p>
        </p:txBody>
      </p:sp>
      <p:sp>
        <p:nvSpPr>
          <p:cNvPr id="7" name="AutoShape 60"/>
          <p:cNvSpPr>
            <a:spLocks noChangeArrowheads="1"/>
          </p:cNvSpPr>
          <p:nvPr/>
        </p:nvSpPr>
        <p:spPr bwMode="auto">
          <a:xfrm>
            <a:off x="3956050" y="320675"/>
            <a:ext cx="1533525" cy="723900"/>
          </a:xfrm>
          <a:prstGeom prst="roundRect">
            <a:avLst>
              <a:gd name="adj" fmla="val 16667"/>
            </a:avLst>
          </a:prstGeom>
          <a:solidFill>
            <a:srgbClr val="FD990B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>
              <a:defRPr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+mn-ea"/>
                <a:cs typeface="Arial" charset="0"/>
              </a:rPr>
              <a:t>High Level</a:t>
            </a:r>
          </a:p>
          <a:p>
            <a:pPr algn="ctr" defTabSz="914400">
              <a:defRPr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+mn-ea"/>
                <a:cs typeface="Arial" charset="0"/>
              </a:rPr>
              <a:t>Requirements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1" name="Picture 9" descr="BACKGROUND"/>
          <p:cNvPicPr>
            <a:picLocks noChangeAspect="1" noChangeArrowheads="1"/>
          </p:cNvPicPr>
          <p:nvPr/>
        </p:nvPicPr>
        <p:blipFill>
          <a:blip r:embed="rId2" cstate="print"/>
          <a:srcRect b="88367"/>
          <a:stretch>
            <a:fillRect/>
          </a:stretch>
        </p:blipFill>
        <p:spPr bwMode="auto">
          <a:xfrm>
            <a:off x="0" y="0"/>
            <a:ext cx="9144000" cy="798513"/>
          </a:xfrm>
          <a:prstGeom prst="rect">
            <a:avLst/>
          </a:prstGeom>
          <a:noFill/>
        </p:spPr>
      </p:pic>
      <p:sp>
        <p:nvSpPr>
          <p:cNvPr id="4" name="AutoShape 53"/>
          <p:cNvSpPr>
            <a:spLocks noChangeArrowheads="1"/>
          </p:cNvSpPr>
          <p:nvPr/>
        </p:nvSpPr>
        <p:spPr bwMode="auto">
          <a:xfrm>
            <a:off x="5646738" y="1657350"/>
            <a:ext cx="1531937" cy="723900"/>
          </a:xfrm>
          <a:prstGeom prst="roundRect">
            <a:avLst>
              <a:gd name="adj" fmla="val 16667"/>
            </a:avLst>
          </a:prstGeom>
          <a:solidFill>
            <a:srgbClr val="FD990B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>
              <a:defRPr/>
            </a:pPr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+mn-ea"/>
                <a:cs typeface="Arial" charset="0"/>
              </a:rPr>
              <a:t>Software Specs</a:t>
            </a:r>
          </a:p>
          <a:p>
            <a:pPr algn="ctr" defTabSz="914400">
              <a:defRPr/>
            </a:pPr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+mn-ea"/>
                <a:cs typeface="Arial" charset="0"/>
              </a:rPr>
              <a:t>Hand Code</a:t>
            </a:r>
          </a:p>
        </p:txBody>
      </p:sp>
      <p:sp>
        <p:nvSpPr>
          <p:cNvPr id="5" name="AutoShape 54"/>
          <p:cNvSpPr>
            <a:spLocks noChangeArrowheads="1"/>
          </p:cNvSpPr>
          <p:nvPr/>
        </p:nvSpPr>
        <p:spPr bwMode="auto">
          <a:xfrm>
            <a:off x="3956050" y="1657350"/>
            <a:ext cx="1531938" cy="723900"/>
          </a:xfrm>
          <a:prstGeom prst="roundRect">
            <a:avLst>
              <a:gd name="adj" fmla="val 16667"/>
            </a:avLst>
          </a:prstGeom>
          <a:solidFill>
            <a:srgbClr val="FD990B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>
              <a:defRPr/>
            </a:pPr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+mn-ea"/>
                <a:cs typeface="Arial" charset="0"/>
              </a:rPr>
              <a:t>Formal Methods</a:t>
            </a:r>
          </a:p>
        </p:txBody>
      </p:sp>
      <p:sp>
        <p:nvSpPr>
          <p:cNvPr id="6" name="AutoShape 55"/>
          <p:cNvSpPr>
            <a:spLocks noChangeArrowheads="1"/>
          </p:cNvSpPr>
          <p:nvPr/>
        </p:nvSpPr>
        <p:spPr bwMode="auto">
          <a:xfrm>
            <a:off x="2266950" y="1657350"/>
            <a:ext cx="1530350" cy="723900"/>
          </a:xfrm>
          <a:prstGeom prst="roundRect">
            <a:avLst>
              <a:gd name="adj" fmla="val 16667"/>
            </a:avLst>
          </a:prstGeom>
          <a:solidFill>
            <a:srgbClr val="FD990B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>
              <a:defRPr/>
            </a:pPr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+mn-ea"/>
                <a:cs typeface="Arial" charset="0"/>
              </a:rPr>
              <a:t>Modelling Tools</a:t>
            </a:r>
          </a:p>
        </p:txBody>
      </p:sp>
      <p:sp>
        <p:nvSpPr>
          <p:cNvPr id="7" name="AutoShape 60"/>
          <p:cNvSpPr>
            <a:spLocks noChangeArrowheads="1"/>
          </p:cNvSpPr>
          <p:nvPr/>
        </p:nvSpPr>
        <p:spPr bwMode="auto">
          <a:xfrm>
            <a:off x="3956050" y="320675"/>
            <a:ext cx="1533525" cy="723900"/>
          </a:xfrm>
          <a:prstGeom prst="roundRect">
            <a:avLst>
              <a:gd name="adj" fmla="val 16667"/>
            </a:avLst>
          </a:prstGeom>
          <a:solidFill>
            <a:srgbClr val="FD990B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>
              <a:defRPr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+mn-ea"/>
                <a:cs typeface="Arial" charset="0"/>
              </a:rPr>
              <a:t>High Level</a:t>
            </a:r>
          </a:p>
          <a:p>
            <a:pPr algn="ctr" defTabSz="914400">
              <a:defRPr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+mn-ea"/>
                <a:cs typeface="Arial" charset="0"/>
              </a:rPr>
              <a:t>Requirements</a:t>
            </a: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474663" y="1857375"/>
            <a:ext cx="590550" cy="274638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sz="1200" b="1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Tier 2</a:t>
            </a: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474663" y="522288"/>
            <a:ext cx="590550" cy="274637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sz="1200" b="1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Tier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7" name="Picture 11" descr="BACKGROUND"/>
          <p:cNvPicPr>
            <a:picLocks noChangeAspect="1" noChangeArrowheads="1"/>
          </p:cNvPicPr>
          <p:nvPr/>
        </p:nvPicPr>
        <p:blipFill>
          <a:blip r:embed="rId2" cstate="print"/>
          <a:srcRect b="88367"/>
          <a:stretch>
            <a:fillRect/>
          </a:stretch>
        </p:blipFill>
        <p:spPr bwMode="auto">
          <a:xfrm>
            <a:off x="0" y="0"/>
            <a:ext cx="9144000" cy="798513"/>
          </a:xfrm>
          <a:prstGeom prst="rect">
            <a:avLst/>
          </a:prstGeom>
          <a:noFill/>
        </p:spPr>
      </p:pic>
      <p:sp>
        <p:nvSpPr>
          <p:cNvPr id="4" name="AutoShape 49"/>
          <p:cNvSpPr>
            <a:spLocks noChangeArrowheads="1"/>
          </p:cNvSpPr>
          <p:nvPr/>
        </p:nvSpPr>
        <p:spPr bwMode="auto">
          <a:xfrm>
            <a:off x="2260600" y="2995613"/>
            <a:ext cx="4924425" cy="709612"/>
          </a:xfrm>
          <a:prstGeom prst="roundRect">
            <a:avLst>
              <a:gd name="adj" fmla="val 16667"/>
            </a:avLst>
          </a:prstGeom>
          <a:solidFill>
            <a:srgbClr val="FD990B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>
              <a:defRPr/>
            </a:pPr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+mn-ea"/>
                <a:cs typeface="Arial" charset="0"/>
              </a:rPr>
              <a:t>Implementation</a:t>
            </a:r>
          </a:p>
          <a:p>
            <a:pPr algn="ctr" defTabSz="914400">
              <a:defRPr/>
            </a:pPr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+mn-ea"/>
                <a:cs typeface="Arial" charset="0"/>
              </a:rPr>
              <a:t>(Source Code / Assembly )</a:t>
            </a:r>
          </a:p>
        </p:txBody>
      </p:sp>
      <p:sp>
        <p:nvSpPr>
          <p:cNvPr id="5" name="AutoShape 53"/>
          <p:cNvSpPr>
            <a:spLocks noChangeArrowheads="1"/>
          </p:cNvSpPr>
          <p:nvPr/>
        </p:nvSpPr>
        <p:spPr bwMode="auto">
          <a:xfrm>
            <a:off x="5646738" y="1657350"/>
            <a:ext cx="1531937" cy="723900"/>
          </a:xfrm>
          <a:prstGeom prst="roundRect">
            <a:avLst>
              <a:gd name="adj" fmla="val 16667"/>
            </a:avLst>
          </a:prstGeom>
          <a:solidFill>
            <a:srgbClr val="FD990B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>
              <a:defRPr/>
            </a:pPr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+mn-ea"/>
                <a:cs typeface="Arial" charset="0"/>
              </a:rPr>
              <a:t>Software Specs</a:t>
            </a:r>
          </a:p>
          <a:p>
            <a:pPr algn="ctr" defTabSz="914400">
              <a:defRPr/>
            </a:pPr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+mn-ea"/>
                <a:cs typeface="Arial" charset="0"/>
              </a:rPr>
              <a:t>Hand Code</a:t>
            </a:r>
          </a:p>
        </p:txBody>
      </p:sp>
      <p:sp>
        <p:nvSpPr>
          <p:cNvPr id="6" name="AutoShape 54"/>
          <p:cNvSpPr>
            <a:spLocks noChangeArrowheads="1"/>
          </p:cNvSpPr>
          <p:nvPr/>
        </p:nvSpPr>
        <p:spPr bwMode="auto">
          <a:xfrm>
            <a:off x="3956050" y="1657350"/>
            <a:ext cx="1531938" cy="723900"/>
          </a:xfrm>
          <a:prstGeom prst="roundRect">
            <a:avLst>
              <a:gd name="adj" fmla="val 16667"/>
            </a:avLst>
          </a:prstGeom>
          <a:solidFill>
            <a:srgbClr val="FD990B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>
              <a:defRPr/>
            </a:pPr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+mn-ea"/>
                <a:cs typeface="Arial" charset="0"/>
              </a:rPr>
              <a:t>Formal Methods</a:t>
            </a:r>
          </a:p>
        </p:txBody>
      </p:sp>
      <p:sp>
        <p:nvSpPr>
          <p:cNvPr id="7" name="AutoShape 55"/>
          <p:cNvSpPr>
            <a:spLocks noChangeArrowheads="1"/>
          </p:cNvSpPr>
          <p:nvPr/>
        </p:nvSpPr>
        <p:spPr bwMode="auto">
          <a:xfrm>
            <a:off x="2266950" y="1657350"/>
            <a:ext cx="1530350" cy="723900"/>
          </a:xfrm>
          <a:prstGeom prst="roundRect">
            <a:avLst>
              <a:gd name="adj" fmla="val 16667"/>
            </a:avLst>
          </a:prstGeom>
          <a:solidFill>
            <a:srgbClr val="FD990B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>
              <a:defRPr/>
            </a:pPr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+mn-ea"/>
                <a:cs typeface="Arial" charset="0"/>
              </a:rPr>
              <a:t>Modelling Tools</a:t>
            </a:r>
          </a:p>
        </p:txBody>
      </p:sp>
      <p:sp>
        <p:nvSpPr>
          <p:cNvPr id="8" name="AutoShape 60"/>
          <p:cNvSpPr>
            <a:spLocks noChangeArrowheads="1"/>
          </p:cNvSpPr>
          <p:nvPr/>
        </p:nvSpPr>
        <p:spPr bwMode="auto">
          <a:xfrm>
            <a:off x="3956050" y="320675"/>
            <a:ext cx="1533525" cy="723900"/>
          </a:xfrm>
          <a:prstGeom prst="roundRect">
            <a:avLst>
              <a:gd name="adj" fmla="val 16667"/>
            </a:avLst>
          </a:prstGeom>
          <a:solidFill>
            <a:srgbClr val="FD990B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>
              <a:defRPr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+mn-ea"/>
                <a:cs typeface="Arial" charset="0"/>
              </a:rPr>
              <a:t>High Level</a:t>
            </a:r>
          </a:p>
          <a:p>
            <a:pPr algn="ctr" defTabSz="914400">
              <a:defRPr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+mn-ea"/>
                <a:cs typeface="Arial" charset="0"/>
              </a:rPr>
              <a:t>Requirements</a:t>
            </a: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474663" y="3189288"/>
            <a:ext cx="590550" cy="274637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sz="1200" b="1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Tier 3</a:t>
            </a: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474663" y="1857375"/>
            <a:ext cx="590550" cy="274638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sz="1200" b="1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Tier 2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474663" y="522288"/>
            <a:ext cx="590550" cy="274637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sz="1200" b="1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Tier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3" name="Picture 13" descr="BACKGROUND"/>
          <p:cNvPicPr>
            <a:picLocks noChangeAspect="1" noChangeArrowheads="1"/>
          </p:cNvPicPr>
          <p:nvPr/>
        </p:nvPicPr>
        <p:blipFill>
          <a:blip r:embed="rId2" cstate="print"/>
          <a:srcRect b="88367"/>
          <a:stretch>
            <a:fillRect/>
          </a:stretch>
        </p:blipFill>
        <p:spPr bwMode="auto">
          <a:xfrm>
            <a:off x="0" y="0"/>
            <a:ext cx="9144000" cy="798513"/>
          </a:xfrm>
          <a:prstGeom prst="rect">
            <a:avLst/>
          </a:prstGeom>
          <a:noFill/>
        </p:spPr>
      </p:pic>
      <p:sp>
        <p:nvSpPr>
          <p:cNvPr id="4" name="AutoShape 46"/>
          <p:cNvSpPr>
            <a:spLocks noChangeArrowheads="1"/>
          </p:cNvSpPr>
          <p:nvPr/>
        </p:nvSpPr>
        <p:spPr bwMode="auto">
          <a:xfrm>
            <a:off x="3046413" y="4316413"/>
            <a:ext cx="3352800" cy="804862"/>
          </a:xfrm>
          <a:prstGeom prst="roundRect">
            <a:avLst>
              <a:gd name="adj" fmla="val 16667"/>
            </a:avLst>
          </a:prstGeom>
          <a:solidFill>
            <a:srgbClr val="FD990B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>
              <a:defRPr/>
            </a:pPr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+mn-ea"/>
                <a:cs typeface="Arial" charset="0"/>
              </a:rPr>
              <a:t>Host Tier</a:t>
            </a:r>
          </a:p>
          <a:p>
            <a:pPr algn="ctr" defTabSz="914400">
              <a:defRPr/>
            </a:pPr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+mn-ea"/>
                <a:cs typeface="Arial" charset="0"/>
              </a:rPr>
              <a:t>(Node 1 – n)</a:t>
            </a:r>
          </a:p>
        </p:txBody>
      </p:sp>
      <p:sp>
        <p:nvSpPr>
          <p:cNvPr id="5" name="AutoShape 49"/>
          <p:cNvSpPr>
            <a:spLocks noChangeArrowheads="1"/>
          </p:cNvSpPr>
          <p:nvPr/>
        </p:nvSpPr>
        <p:spPr bwMode="auto">
          <a:xfrm>
            <a:off x="2260600" y="2995613"/>
            <a:ext cx="4924425" cy="709612"/>
          </a:xfrm>
          <a:prstGeom prst="roundRect">
            <a:avLst>
              <a:gd name="adj" fmla="val 16667"/>
            </a:avLst>
          </a:prstGeom>
          <a:solidFill>
            <a:srgbClr val="FD990B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>
              <a:defRPr/>
            </a:pPr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+mn-ea"/>
                <a:cs typeface="Arial" charset="0"/>
              </a:rPr>
              <a:t>Implementation</a:t>
            </a:r>
          </a:p>
          <a:p>
            <a:pPr algn="ctr" defTabSz="914400">
              <a:defRPr/>
            </a:pPr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+mn-ea"/>
                <a:cs typeface="Arial" charset="0"/>
              </a:rPr>
              <a:t>(Source Code / Assembly )</a:t>
            </a:r>
          </a:p>
        </p:txBody>
      </p:sp>
      <p:sp>
        <p:nvSpPr>
          <p:cNvPr id="6" name="AutoShape 53"/>
          <p:cNvSpPr>
            <a:spLocks noChangeArrowheads="1"/>
          </p:cNvSpPr>
          <p:nvPr/>
        </p:nvSpPr>
        <p:spPr bwMode="auto">
          <a:xfrm>
            <a:off x="5646738" y="1657350"/>
            <a:ext cx="1531937" cy="723900"/>
          </a:xfrm>
          <a:prstGeom prst="roundRect">
            <a:avLst>
              <a:gd name="adj" fmla="val 16667"/>
            </a:avLst>
          </a:prstGeom>
          <a:solidFill>
            <a:srgbClr val="FD990B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>
              <a:defRPr/>
            </a:pPr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+mn-ea"/>
                <a:cs typeface="Arial" charset="0"/>
              </a:rPr>
              <a:t>Software Specs</a:t>
            </a:r>
          </a:p>
          <a:p>
            <a:pPr algn="ctr" defTabSz="914400">
              <a:defRPr/>
            </a:pPr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+mn-ea"/>
                <a:cs typeface="Arial" charset="0"/>
              </a:rPr>
              <a:t>Hand Code</a:t>
            </a:r>
          </a:p>
        </p:txBody>
      </p:sp>
      <p:sp>
        <p:nvSpPr>
          <p:cNvPr id="7" name="AutoShape 54"/>
          <p:cNvSpPr>
            <a:spLocks noChangeArrowheads="1"/>
          </p:cNvSpPr>
          <p:nvPr/>
        </p:nvSpPr>
        <p:spPr bwMode="auto">
          <a:xfrm>
            <a:off x="3956050" y="1657350"/>
            <a:ext cx="1531938" cy="723900"/>
          </a:xfrm>
          <a:prstGeom prst="roundRect">
            <a:avLst>
              <a:gd name="adj" fmla="val 16667"/>
            </a:avLst>
          </a:prstGeom>
          <a:solidFill>
            <a:srgbClr val="FD990B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>
              <a:defRPr/>
            </a:pPr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+mn-ea"/>
                <a:cs typeface="Arial" charset="0"/>
              </a:rPr>
              <a:t>Formal Methods</a:t>
            </a:r>
          </a:p>
        </p:txBody>
      </p:sp>
      <p:sp>
        <p:nvSpPr>
          <p:cNvPr id="8" name="AutoShape 55"/>
          <p:cNvSpPr>
            <a:spLocks noChangeArrowheads="1"/>
          </p:cNvSpPr>
          <p:nvPr/>
        </p:nvSpPr>
        <p:spPr bwMode="auto">
          <a:xfrm>
            <a:off x="2266950" y="1657350"/>
            <a:ext cx="1530350" cy="723900"/>
          </a:xfrm>
          <a:prstGeom prst="roundRect">
            <a:avLst>
              <a:gd name="adj" fmla="val 16667"/>
            </a:avLst>
          </a:prstGeom>
          <a:solidFill>
            <a:srgbClr val="FD990B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>
              <a:defRPr/>
            </a:pPr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+mn-ea"/>
                <a:cs typeface="Arial" charset="0"/>
              </a:rPr>
              <a:t>Modelling Tools</a:t>
            </a:r>
          </a:p>
        </p:txBody>
      </p:sp>
      <p:sp>
        <p:nvSpPr>
          <p:cNvPr id="9" name="AutoShape 60"/>
          <p:cNvSpPr>
            <a:spLocks noChangeArrowheads="1"/>
          </p:cNvSpPr>
          <p:nvPr/>
        </p:nvSpPr>
        <p:spPr bwMode="auto">
          <a:xfrm>
            <a:off x="3956050" y="320675"/>
            <a:ext cx="1533525" cy="723900"/>
          </a:xfrm>
          <a:prstGeom prst="roundRect">
            <a:avLst>
              <a:gd name="adj" fmla="val 16667"/>
            </a:avLst>
          </a:prstGeom>
          <a:solidFill>
            <a:srgbClr val="FD990B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>
              <a:defRPr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+mn-ea"/>
                <a:cs typeface="Arial" charset="0"/>
              </a:rPr>
              <a:t>High Level</a:t>
            </a:r>
          </a:p>
          <a:p>
            <a:pPr algn="ctr" defTabSz="914400">
              <a:defRPr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+mn-ea"/>
                <a:cs typeface="Arial" charset="0"/>
              </a:rPr>
              <a:t>Requirements</a:t>
            </a:r>
          </a:p>
        </p:txBody>
      </p:sp>
      <p:sp>
        <p:nvSpPr>
          <p:cNvPr id="10" name="Text Box 27"/>
          <p:cNvSpPr txBox="1">
            <a:spLocks noChangeArrowheads="1"/>
          </p:cNvSpPr>
          <p:nvPr/>
        </p:nvSpPr>
        <p:spPr bwMode="auto">
          <a:xfrm>
            <a:off x="474663" y="4556125"/>
            <a:ext cx="590550" cy="274638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sz="1200" b="1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Tier 4</a:t>
            </a: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474663" y="3189288"/>
            <a:ext cx="590550" cy="274637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sz="1200" b="1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Tier 3</a:t>
            </a: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474663" y="1857375"/>
            <a:ext cx="590550" cy="274638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sz="1200" b="1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Tier 2</a:t>
            </a: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474663" y="522288"/>
            <a:ext cx="590550" cy="274637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sz="1200" b="1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Tier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9" name="Picture 15" descr="BACKGROUND"/>
          <p:cNvPicPr>
            <a:picLocks noChangeAspect="1" noChangeArrowheads="1"/>
          </p:cNvPicPr>
          <p:nvPr/>
        </p:nvPicPr>
        <p:blipFill>
          <a:blip r:embed="rId2" cstate="print"/>
          <a:srcRect b="88367"/>
          <a:stretch>
            <a:fillRect/>
          </a:stretch>
        </p:blipFill>
        <p:spPr bwMode="auto">
          <a:xfrm>
            <a:off x="0" y="0"/>
            <a:ext cx="9144000" cy="798513"/>
          </a:xfrm>
          <a:prstGeom prst="rect">
            <a:avLst/>
          </a:prstGeom>
          <a:noFill/>
        </p:spPr>
      </p:pic>
      <p:sp>
        <p:nvSpPr>
          <p:cNvPr id="4" name="AutoShape 50"/>
          <p:cNvSpPr>
            <a:spLocks noChangeArrowheads="1"/>
          </p:cNvSpPr>
          <p:nvPr/>
        </p:nvSpPr>
        <p:spPr bwMode="auto">
          <a:xfrm>
            <a:off x="3084513" y="5732463"/>
            <a:ext cx="3276600" cy="804862"/>
          </a:xfrm>
          <a:prstGeom prst="roundRect">
            <a:avLst>
              <a:gd name="adj" fmla="val 16667"/>
            </a:avLst>
          </a:prstGeom>
          <a:solidFill>
            <a:srgbClr val="FD990B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>
              <a:defRPr/>
            </a:pPr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+mn-ea"/>
                <a:cs typeface="Arial" charset="0"/>
              </a:rPr>
              <a:t>Target Tier</a:t>
            </a:r>
          </a:p>
          <a:p>
            <a:pPr algn="ctr" defTabSz="914400">
              <a:defRPr/>
            </a:pPr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+mn-ea"/>
                <a:cs typeface="Arial" charset="0"/>
              </a:rPr>
              <a:t>(Node 1 – n)</a:t>
            </a:r>
          </a:p>
        </p:txBody>
      </p:sp>
      <p:sp>
        <p:nvSpPr>
          <p:cNvPr id="5" name="AutoShape 46"/>
          <p:cNvSpPr>
            <a:spLocks noChangeArrowheads="1"/>
          </p:cNvSpPr>
          <p:nvPr/>
        </p:nvSpPr>
        <p:spPr bwMode="auto">
          <a:xfrm>
            <a:off x="3046413" y="4316413"/>
            <a:ext cx="3352800" cy="804862"/>
          </a:xfrm>
          <a:prstGeom prst="roundRect">
            <a:avLst>
              <a:gd name="adj" fmla="val 16667"/>
            </a:avLst>
          </a:prstGeom>
          <a:solidFill>
            <a:srgbClr val="FD990B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>
              <a:defRPr/>
            </a:pPr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+mn-ea"/>
                <a:cs typeface="Arial" charset="0"/>
              </a:rPr>
              <a:t>Host Tier</a:t>
            </a:r>
          </a:p>
          <a:p>
            <a:pPr algn="ctr" defTabSz="914400">
              <a:defRPr/>
            </a:pPr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+mn-ea"/>
                <a:cs typeface="Arial" charset="0"/>
              </a:rPr>
              <a:t>(Node 1 – n)</a:t>
            </a:r>
          </a:p>
        </p:txBody>
      </p:sp>
      <p:sp>
        <p:nvSpPr>
          <p:cNvPr id="6" name="AutoShape 49"/>
          <p:cNvSpPr>
            <a:spLocks noChangeArrowheads="1"/>
          </p:cNvSpPr>
          <p:nvPr/>
        </p:nvSpPr>
        <p:spPr bwMode="auto">
          <a:xfrm>
            <a:off x="2260600" y="2995613"/>
            <a:ext cx="4924425" cy="709612"/>
          </a:xfrm>
          <a:prstGeom prst="roundRect">
            <a:avLst>
              <a:gd name="adj" fmla="val 16667"/>
            </a:avLst>
          </a:prstGeom>
          <a:solidFill>
            <a:srgbClr val="FD990B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>
              <a:defRPr/>
            </a:pPr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+mn-ea"/>
                <a:cs typeface="Arial" charset="0"/>
              </a:rPr>
              <a:t>Implementation</a:t>
            </a:r>
          </a:p>
          <a:p>
            <a:pPr algn="ctr" defTabSz="914400">
              <a:defRPr/>
            </a:pPr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+mn-ea"/>
                <a:cs typeface="Arial" charset="0"/>
              </a:rPr>
              <a:t>(Source Code / Assembly )</a:t>
            </a:r>
          </a:p>
        </p:txBody>
      </p:sp>
      <p:sp>
        <p:nvSpPr>
          <p:cNvPr id="7" name="AutoShape 53"/>
          <p:cNvSpPr>
            <a:spLocks noChangeArrowheads="1"/>
          </p:cNvSpPr>
          <p:nvPr/>
        </p:nvSpPr>
        <p:spPr bwMode="auto">
          <a:xfrm>
            <a:off x="5646738" y="1657350"/>
            <a:ext cx="1531937" cy="723900"/>
          </a:xfrm>
          <a:prstGeom prst="roundRect">
            <a:avLst>
              <a:gd name="adj" fmla="val 16667"/>
            </a:avLst>
          </a:prstGeom>
          <a:solidFill>
            <a:srgbClr val="FD990B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>
              <a:defRPr/>
            </a:pPr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+mn-ea"/>
                <a:cs typeface="Arial" charset="0"/>
              </a:rPr>
              <a:t>Software Specs</a:t>
            </a:r>
          </a:p>
          <a:p>
            <a:pPr algn="ctr" defTabSz="914400">
              <a:defRPr/>
            </a:pPr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+mn-ea"/>
                <a:cs typeface="Arial" charset="0"/>
              </a:rPr>
              <a:t>Hand Code</a:t>
            </a:r>
          </a:p>
        </p:txBody>
      </p:sp>
      <p:sp>
        <p:nvSpPr>
          <p:cNvPr id="8" name="AutoShape 54"/>
          <p:cNvSpPr>
            <a:spLocks noChangeArrowheads="1"/>
          </p:cNvSpPr>
          <p:nvPr/>
        </p:nvSpPr>
        <p:spPr bwMode="auto">
          <a:xfrm>
            <a:off x="3956050" y="1657350"/>
            <a:ext cx="1531938" cy="723900"/>
          </a:xfrm>
          <a:prstGeom prst="roundRect">
            <a:avLst>
              <a:gd name="adj" fmla="val 16667"/>
            </a:avLst>
          </a:prstGeom>
          <a:solidFill>
            <a:srgbClr val="FD990B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>
              <a:defRPr/>
            </a:pPr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+mn-ea"/>
                <a:cs typeface="Arial" charset="0"/>
              </a:rPr>
              <a:t>Formal Methods</a:t>
            </a:r>
          </a:p>
        </p:txBody>
      </p:sp>
      <p:sp>
        <p:nvSpPr>
          <p:cNvPr id="9" name="AutoShape 55"/>
          <p:cNvSpPr>
            <a:spLocks noChangeArrowheads="1"/>
          </p:cNvSpPr>
          <p:nvPr/>
        </p:nvSpPr>
        <p:spPr bwMode="auto">
          <a:xfrm>
            <a:off x="2266950" y="1657350"/>
            <a:ext cx="1530350" cy="723900"/>
          </a:xfrm>
          <a:prstGeom prst="roundRect">
            <a:avLst>
              <a:gd name="adj" fmla="val 16667"/>
            </a:avLst>
          </a:prstGeom>
          <a:solidFill>
            <a:srgbClr val="FD990B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>
              <a:defRPr/>
            </a:pPr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+mn-ea"/>
                <a:cs typeface="Arial" charset="0"/>
              </a:rPr>
              <a:t>Modelling Tools</a:t>
            </a:r>
          </a:p>
        </p:txBody>
      </p:sp>
      <p:sp>
        <p:nvSpPr>
          <p:cNvPr id="10" name="AutoShape 60"/>
          <p:cNvSpPr>
            <a:spLocks noChangeArrowheads="1"/>
          </p:cNvSpPr>
          <p:nvPr/>
        </p:nvSpPr>
        <p:spPr bwMode="auto">
          <a:xfrm>
            <a:off x="3956050" y="320675"/>
            <a:ext cx="1533525" cy="723900"/>
          </a:xfrm>
          <a:prstGeom prst="roundRect">
            <a:avLst>
              <a:gd name="adj" fmla="val 16667"/>
            </a:avLst>
          </a:prstGeom>
          <a:solidFill>
            <a:srgbClr val="FD990B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>
              <a:defRPr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+mn-ea"/>
                <a:cs typeface="Arial" charset="0"/>
              </a:rPr>
              <a:t>High Level</a:t>
            </a:r>
          </a:p>
          <a:p>
            <a:pPr algn="ctr" defTabSz="914400">
              <a:defRPr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+mn-ea"/>
                <a:cs typeface="Arial" charset="0"/>
              </a:rPr>
              <a:t>Requirements</a:t>
            </a:r>
          </a:p>
        </p:txBody>
      </p:sp>
      <p:sp>
        <p:nvSpPr>
          <p:cNvPr id="11" name="Text Box 28"/>
          <p:cNvSpPr txBox="1">
            <a:spLocks noChangeArrowheads="1"/>
          </p:cNvSpPr>
          <p:nvPr/>
        </p:nvSpPr>
        <p:spPr bwMode="auto">
          <a:xfrm>
            <a:off x="474663" y="5973763"/>
            <a:ext cx="590550" cy="274637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sz="1200" b="1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Tier 5</a:t>
            </a:r>
          </a:p>
        </p:txBody>
      </p: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474663" y="4556125"/>
            <a:ext cx="590550" cy="274638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sz="1200" b="1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Tier 4</a:t>
            </a:r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474663" y="3189288"/>
            <a:ext cx="590550" cy="274637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sz="1200" b="1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Tier 3</a:t>
            </a: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474663" y="1857375"/>
            <a:ext cx="590550" cy="274638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sz="1200" b="1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Tier 2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474663" y="522288"/>
            <a:ext cx="590550" cy="274637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>
            <a:outerShdw dist="25400" dir="5400000" algn="t" rotWithShape="0">
              <a:srgbClr val="BFBFBF">
                <a:alpha val="39999"/>
              </a:srgbClr>
            </a:outerShdw>
          </a:effectLst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sz="1200" b="1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Tier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03" name="Picture 35" descr="BACKGROUND"/>
          <p:cNvPicPr>
            <a:picLocks noChangeAspect="1" noChangeArrowheads="1"/>
          </p:cNvPicPr>
          <p:nvPr/>
        </p:nvPicPr>
        <p:blipFill>
          <a:blip r:embed="rId2" cstate="print"/>
          <a:srcRect b="88367"/>
          <a:stretch>
            <a:fillRect/>
          </a:stretch>
        </p:blipFill>
        <p:spPr bwMode="auto">
          <a:xfrm>
            <a:off x="0" y="0"/>
            <a:ext cx="9144000" cy="798513"/>
          </a:xfrm>
          <a:prstGeom prst="rect">
            <a:avLst/>
          </a:prstGeom>
          <a:noFill/>
        </p:spPr>
      </p:pic>
      <p:sp>
        <p:nvSpPr>
          <p:cNvPr id="32770" name="Freeform 2"/>
          <p:cNvSpPr>
            <a:spLocks/>
          </p:cNvSpPr>
          <p:nvPr/>
        </p:nvSpPr>
        <p:spPr bwMode="auto">
          <a:xfrm flipH="1">
            <a:off x="6659563" y="1362075"/>
            <a:ext cx="830262" cy="685800"/>
          </a:xfrm>
          <a:custGeom>
            <a:avLst/>
            <a:gdLst>
              <a:gd name="T0" fmla="*/ 2147483647 w 580"/>
              <a:gd name="T1" fmla="*/ 2147483647 h 366"/>
              <a:gd name="T2" fmla="*/ 2147483647 w 580"/>
              <a:gd name="T3" fmla="*/ 2147483647 h 366"/>
              <a:gd name="T4" fmla="*/ 2147483647 w 580"/>
              <a:gd name="T5" fmla="*/ 2147483647 h 366"/>
              <a:gd name="T6" fmla="*/ 2147483647 w 580"/>
              <a:gd name="T7" fmla="*/ 2147483647 h 366"/>
              <a:gd name="T8" fmla="*/ 2147483647 w 580"/>
              <a:gd name="T9" fmla="*/ 2147483647 h 366"/>
              <a:gd name="T10" fmla="*/ 2147483647 w 580"/>
              <a:gd name="T11" fmla="*/ 2147483647 h 366"/>
              <a:gd name="T12" fmla="*/ 2147483647 w 580"/>
              <a:gd name="T13" fmla="*/ 2147483647 h 366"/>
              <a:gd name="T14" fmla="*/ 2147483647 w 580"/>
              <a:gd name="T15" fmla="*/ 2147483647 h 36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80"/>
              <a:gd name="T25" fmla="*/ 0 h 366"/>
              <a:gd name="T26" fmla="*/ 580 w 580"/>
              <a:gd name="T27" fmla="*/ 366 h 36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80" h="366">
                <a:moveTo>
                  <a:pt x="330" y="361"/>
                </a:moveTo>
                <a:cubicBezTo>
                  <a:pt x="296" y="360"/>
                  <a:pt x="175" y="366"/>
                  <a:pt x="123" y="349"/>
                </a:cubicBezTo>
                <a:cubicBezTo>
                  <a:pt x="71" y="332"/>
                  <a:pt x="41" y="294"/>
                  <a:pt x="21" y="259"/>
                </a:cubicBezTo>
                <a:cubicBezTo>
                  <a:pt x="1" y="224"/>
                  <a:pt x="0" y="174"/>
                  <a:pt x="6" y="139"/>
                </a:cubicBezTo>
                <a:cubicBezTo>
                  <a:pt x="12" y="104"/>
                  <a:pt x="35" y="72"/>
                  <a:pt x="60" y="50"/>
                </a:cubicBezTo>
                <a:cubicBezTo>
                  <a:pt x="85" y="28"/>
                  <a:pt x="124" y="16"/>
                  <a:pt x="156" y="8"/>
                </a:cubicBezTo>
                <a:cubicBezTo>
                  <a:pt x="188" y="0"/>
                  <a:pt x="181" y="2"/>
                  <a:pt x="252" y="2"/>
                </a:cubicBezTo>
                <a:cubicBezTo>
                  <a:pt x="323" y="2"/>
                  <a:pt x="512" y="5"/>
                  <a:pt x="580" y="6"/>
                </a:cubicBezTo>
              </a:path>
            </a:pathLst>
          </a:custGeom>
          <a:noFill/>
          <a:ln w="76200" cap="flat" cmpd="sng">
            <a:solidFill>
              <a:srgbClr val="FF3399">
                <a:alpha val="74901"/>
              </a:srgbClr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32771" name="Freeform 2"/>
          <p:cNvSpPr>
            <a:spLocks/>
          </p:cNvSpPr>
          <p:nvPr/>
        </p:nvSpPr>
        <p:spPr bwMode="auto">
          <a:xfrm>
            <a:off x="1979613" y="2708275"/>
            <a:ext cx="830262" cy="685800"/>
          </a:xfrm>
          <a:custGeom>
            <a:avLst/>
            <a:gdLst>
              <a:gd name="T0" fmla="*/ 2147483647 w 580"/>
              <a:gd name="T1" fmla="*/ 2147483647 h 366"/>
              <a:gd name="T2" fmla="*/ 2147483647 w 580"/>
              <a:gd name="T3" fmla="*/ 2147483647 h 366"/>
              <a:gd name="T4" fmla="*/ 2147483647 w 580"/>
              <a:gd name="T5" fmla="*/ 2147483647 h 366"/>
              <a:gd name="T6" fmla="*/ 2147483647 w 580"/>
              <a:gd name="T7" fmla="*/ 2147483647 h 366"/>
              <a:gd name="T8" fmla="*/ 2147483647 w 580"/>
              <a:gd name="T9" fmla="*/ 2147483647 h 366"/>
              <a:gd name="T10" fmla="*/ 2147483647 w 580"/>
              <a:gd name="T11" fmla="*/ 2147483647 h 366"/>
              <a:gd name="T12" fmla="*/ 2147483647 w 580"/>
              <a:gd name="T13" fmla="*/ 2147483647 h 366"/>
              <a:gd name="T14" fmla="*/ 2147483647 w 580"/>
              <a:gd name="T15" fmla="*/ 2147483647 h 36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80"/>
              <a:gd name="T25" fmla="*/ 0 h 366"/>
              <a:gd name="T26" fmla="*/ 580 w 580"/>
              <a:gd name="T27" fmla="*/ 366 h 36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80" h="366">
                <a:moveTo>
                  <a:pt x="330" y="361"/>
                </a:moveTo>
                <a:cubicBezTo>
                  <a:pt x="296" y="360"/>
                  <a:pt x="175" y="366"/>
                  <a:pt x="123" y="349"/>
                </a:cubicBezTo>
                <a:cubicBezTo>
                  <a:pt x="71" y="332"/>
                  <a:pt x="41" y="294"/>
                  <a:pt x="21" y="259"/>
                </a:cubicBezTo>
                <a:cubicBezTo>
                  <a:pt x="1" y="224"/>
                  <a:pt x="0" y="174"/>
                  <a:pt x="6" y="139"/>
                </a:cubicBezTo>
                <a:cubicBezTo>
                  <a:pt x="12" y="104"/>
                  <a:pt x="35" y="72"/>
                  <a:pt x="60" y="50"/>
                </a:cubicBezTo>
                <a:cubicBezTo>
                  <a:pt x="85" y="28"/>
                  <a:pt x="124" y="16"/>
                  <a:pt x="156" y="8"/>
                </a:cubicBezTo>
                <a:cubicBezTo>
                  <a:pt x="188" y="0"/>
                  <a:pt x="181" y="2"/>
                  <a:pt x="252" y="2"/>
                </a:cubicBezTo>
                <a:cubicBezTo>
                  <a:pt x="323" y="2"/>
                  <a:pt x="512" y="5"/>
                  <a:pt x="580" y="6"/>
                </a:cubicBezTo>
              </a:path>
            </a:pathLst>
          </a:custGeom>
          <a:noFill/>
          <a:ln w="76200" cap="flat" cmpd="sng">
            <a:solidFill>
              <a:srgbClr val="FF3399">
                <a:alpha val="74901"/>
              </a:srgbClr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32772" name="Freeform 2"/>
          <p:cNvSpPr>
            <a:spLocks/>
          </p:cNvSpPr>
          <p:nvPr/>
        </p:nvSpPr>
        <p:spPr bwMode="auto">
          <a:xfrm>
            <a:off x="1979613" y="1374775"/>
            <a:ext cx="830262" cy="685800"/>
          </a:xfrm>
          <a:custGeom>
            <a:avLst/>
            <a:gdLst>
              <a:gd name="T0" fmla="*/ 2147483647 w 580"/>
              <a:gd name="T1" fmla="*/ 2147483647 h 366"/>
              <a:gd name="T2" fmla="*/ 2147483647 w 580"/>
              <a:gd name="T3" fmla="*/ 2147483647 h 366"/>
              <a:gd name="T4" fmla="*/ 2147483647 w 580"/>
              <a:gd name="T5" fmla="*/ 2147483647 h 366"/>
              <a:gd name="T6" fmla="*/ 2147483647 w 580"/>
              <a:gd name="T7" fmla="*/ 2147483647 h 366"/>
              <a:gd name="T8" fmla="*/ 2147483647 w 580"/>
              <a:gd name="T9" fmla="*/ 2147483647 h 366"/>
              <a:gd name="T10" fmla="*/ 2147483647 w 580"/>
              <a:gd name="T11" fmla="*/ 2147483647 h 366"/>
              <a:gd name="T12" fmla="*/ 2147483647 w 580"/>
              <a:gd name="T13" fmla="*/ 2147483647 h 366"/>
              <a:gd name="T14" fmla="*/ 2147483647 w 580"/>
              <a:gd name="T15" fmla="*/ 2147483647 h 36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80"/>
              <a:gd name="T25" fmla="*/ 0 h 366"/>
              <a:gd name="T26" fmla="*/ 580 w 580"/>
              <a:gd name="T27" fmla="*/ 366 h 36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80" h="366">
                <a:moveTo>
                  <a:pt x="330" y="361"/>
                </a:moveTo>
                <a:cubicBezTo>
                  <a:pt x="296" y="360"/>
                  <a:pt x="175" y="366"/>
                  <a:pt x="123" y="349"/>
                </a:cubicBezTo>
                <a:cubicBezTo>
                  <a:pt x="71" y="332"/>
                  <a:pt x="41" y="294"/>
                  <a:pt x="21" y="259"/>
                </a:cubicBezTo>
                <a:cubicBezTo>
                  <a:pt x="1" y="224"/>
                  <a:pt x="0" y="174"/>
                  <a:pt x="6" y="139"/>
                </a:cubicBezTo>
                <a:cubicBezTo>
                  <a:pt x="12" y="104"/>
                  <a:pt x="35" y="72"/>
                  <a:pt x="60" y="50"/>
                </a:cubicBezTo>
                <a:cubicBezTo>
                  <a:pt x="85" y="28"/>
                  <a:pt x="124" y="16"/>
                  <a:pt x="156" y="8"/>
                </a:cubicBezTo>
                <a:cubicBezTo>
                  <a:pt x="188" y="0"/>
                  <a:pt x="181" y="2"/>
                  <a:pt x="252" y="2"/>
                </a:cubicBezTo>
                <a:cubicBezTo>
                  <a:pt x="323" y="2"/>
                  <a:pt x="512" y="5"/>
                  <a:pt x="580" y="6"/>
                </a:cubicBezTo>
              </a:path>
            </a:pathLst>
          </a:custGeom>
          <a:noFill/>
          <a:ln w="76200" cap="flat" cmpd="sng">
            <a:solidFill>
              <a:srgbClr val="FF3399">
                <a:alpha val="74901"/>
              </a:srgbClr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32773" name="Freeform 27"/>
          <p:cNvSpPr>
            <a:spLocks/>
          </p:cNvSpPr>
          <p:nvPr/>
        </p:nvSpPr>
        <p:spPr bwMode="auto">
          <a:xfrm>
            <a:off x="6677025" y="2665413"/>
            <a:ext cx="812800" cy="673100"/>
          </a:xfrm>
          <a:custGeom>
            <a:avLst/>
            <a:gdLst>
              <a:gd name="T0" fmla="*/ 2147483647 w 541"/>
              <a:gd name="T1" fmla="*/ 2147483647 h 368"/>
              <a:gd name="T2" fmla="*/ 2147483647 w 541"/>
              <a:gd name="T3" fmla="*/ 2147483647 h 368"/>
              <a:gd name="T4" fmla="*/ 2147483647 w 541"/>
              <a:gd name="T5" fmla="*/ 2147483647 h 368"/>
              <a:gd name="T6" fmla="*/ 2147483647 w 541"/>
              <a:gd name="T7" fmla="*/ 2147483647 h 368"/>
              <a:gd name="T8" fmla="*/ 2147483647 w 541"/>
              <a:gd name="T9" fmla="*/ 2147483647 h 368"/>
              <a:gd name="T10" fmla="*/ 2147483647 w 541"/>
              <a:gd name="T11" fmla="*/ 2147483647 h 368"/>
              <a:gd name="T12" fmla="*/ 2147483647 w 541"/>
              <a:gd name="T13" fmla="*/ 2147483647 h 368"/>
              <a:gd name="T14" fmla="*/ 2147483647 w 541"/>
              <a:gd name="T15" fmla="*/ 2147483647 h 368"/>
              <a:gd name="T16" fmla="*/ 0 w 541"/>
              <a:gd name="T17" fmla="*/ 2147483647 h 36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41"/>
              <a:gd name="T28" fmla="*/ 0 h 368"/>
              <a:gd name="T29" fmla="*/ 541 w 541"/>
              <a:gd name="T30" fmla="*/ 368 h 36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41" h="368">
                <a:moveTo>
                  <a:pt x="211" y="363"/>
                </a:moveTo>
                <a:cubicBezTo>
                  <a:pt x="245" y="362"/>
                  <a:pt x="366" y="368"/>
                  <a:pt x="418" y="351"/>
                </a:cubicBezTo>
                <a:cubicBezTo>
                  <a:pt x="470" y="334"/>
                  <a:pt x="500" y="296"/>
                  <a:pt x="520" y="261"/>
                </a:cubicBezTo>
                <a:cubicBezTo>
                  <a:pt x="540" y="226"/>
                  <a:pt x="541" y="176"/>
                  <a:pt x="535" y="141"/>
                </a:cubicBezTo>
                <a:cubicBezTo>
                  <a:pt x="529" y="106"/>
                  <a:pt x="506" y="74"/>
                  <a:pt x="481" y="52"/>
                </a:cubicBezTo>
                <a:cubicBezTo>
                  <a:pt x="456" y="30"/>
                  <a:pt x="417" y="18"/>
                  <a:pt x="385" y="10"/>
                </a:cubicBezTo>
                <a:cubicBezTo>
                  <a:pt x="353" y="2"/>
                  <a:pt x="326" y="5"/>
                  <a:pt x="289" y="4"/>
                </a:cubicBezTo>
                <a:cubicBezTo>
                  <a:pt x="252" y="3"/>
                  <a:pt x="208" y="0"/>
                  <a:pt x="160" y="1"/>
                </a:cubicBezTo>
                <a:cubicBezTo>
                  <a:pt x="112" y="2"/>
                  <a:pt x="33" y="7"/>
                  <a:pt x="0" y="9"/>
                </a:cubicBezTo>
              </a:path>
            </a:pathLst>
          </a:custGeom>
          <a:noFill/>
          <a:ln w="76200" cap="flat" cmpd="sng">
            <a:solidFill>
              <a:srgbClr val="FF3399">
                <a:alpha val="74901"/>
              </a:srgbClr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>
            <a:spAutoFit/>
          </a:bodyPr>
          <a:lstStyle/>
          <a:p>
            <a:endParaRPr lang="en-GB"/>
          </a:p>
        </p:txBody>
      </p:sp>
      <p:sp>
        <p:nvSpPr>
          <p:cNvPr id="32774" name="Oval 104"/>
          <p:cNvSpPr>
            <a:spLocks noChangeArrowheads="1"/>
          </p:cNvSpPr>
          <p:nvPr/>
        </p:nvSpPr>
        <p:spPr bwMode="auto">
          <a:xfrm>
            <a:off x="539750" y="5038725"/>
            <a:ext cx="1744663" cy="804863"/>
          </a:xfrm>
          <a:prstGeom prst="ellipse">
            <a:avLst/>
          </a:prstGeom>
          <a:solidFill>
            <a:srgbClr val="7030A0">
              <a:alpha val="74901"/>
            </a:srgbClr>
          </a:solidFill>
          <a:ln w="9525">
            <a:solidFill>
              <a:srgbClr val="FFCCFF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en-US" sz="1400" b="1">
                <a:solidFill>
                  <a:srgbClr val="FFFF00"/>
                </a:solidFill>
                <a:cs typeface="DejaVu Sans"/>
              </a:rPr>
              <a:t>Test Results</a:t>
            </a:r>
          </a:p>
          <a:p>
            <a:pPr algn="ctr" defTabSz="914400"/>
            <a:r>
              <a:rPr lang="en-US" sz="1400" b="1">
                <a:solidFill>
                  <a:srgbClr val="FFFF00"/>
                </a:solidFill>
                <a:cs typeface="DejaVu Sans"/>
              </a:rPr>
              <a:t>&amp; Defects</a:t>
            </a:r>
          </a:p>
        </p:txBody>
      </p:sp>
      <p:sp>
        <p:nvSpPr>
          <p:cNvPr id="32775" name="Freeform 26"/>
          <p:cNvSpPr>
            <a:spLocks/>
          </p:cNvSpPr>
          <p:nvPr/>
        </p:nvSpPr>
        <p:spPr bwMode="auto">
          <a:xfrm>
            <a:off x="6388100" y="5421313"/>
            <a:ext cx="1073150" cy="731837"/>
          </a:xfrm>
          <a:custGeom>
            <a:avLst/>
            <a:gdLst>
              <a:gd name="T0" fmla="*/ 0 w 713"/>
              <a:gd name="T1" fmla="*/ 2147483647 h 371"/>
              <a:gd name="T2" fmla="*/ 2147483647 w 713"/>
              <a:gd name="T3" fmla="*/ 2147483647 h 371"/>
              <a:gd name="T4" fmla="*/ 2147483647 w 713"/>
              <a:gd name="T5" fmla="*/ 2147483647 h 371"/>
              <a:gd name="T6" fmla="*/ 2147483647 w 713"/>
              <a:gd name="T7" fmla="*/ 2147483647 h 371"/>
              <a:gd name="T8" fmla="*/ 2147483647 w 713"/>
              <a:gd name="T9" fmla="*/ 2147483647 h 371"/>
              <a:gd name="T10" fmla="*/ 2147483647 w 713"/>
              <a:gd name="T11" fmla="*/ 2147483647 h 371"/>
              <a:gd name="T12" fmla="*/ 2147483647 w 713"/>
              <a:gd name="T13" fmla="*/ 2147483647 h 371"/>
              <a:gd name="T14" fmla="*/ 2147483647 w 713"/>
              <a:gd name="T15" fmla="*/ 2147483647 h 371"/>
              <a:gd name="T16" fmla="*/ 2147483647 w 713"/>
              <a:gd name="T17" fmla="*/ 2147483647 h 37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13"/>
              <a:gd name="T28" fmla="*/ 0 h 371"/>
              <a:gd name="T29" fmla="*/ 713 w 713"/>
              <a:gd name="T30" fmla="*/ 371 h 37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13" h="371">
                <a:moveTo>
                  <a:pt x="0" y="363"/>
                </a:moveTo>
                <a:cubicBezTo>
                  <a:pt x="90" y="360"/>
                  <a:pt x="425" y="371"/>
                  <a:pt x="539" y="354"/>
                </a:cubicBezTo>
                <a:cubicBezTo>
                  <a:pt x="653" y="337"/>
                  <a:pt x="659" y="297"/>
                  <a:pt x="686" y="261"/>
                </a:cubicBezTo>
                <a:cubicBezTo>
                  <a:pt x="713" y="225"/>
                  <a:pt x="707" y="176"/>
                  <a:pt x="701" y="141"/>
                </a:cubicBezTo>
                <a:cubicBezTo>
                  <a:pt x="695" y="106"/>
                  <a:pt x="672" y="74"/>
                  <a:pt x="647" y="52"/>
                </a:cubicBezTo>
                <a:cubicBezTo>
                  <a:pt x="622" y="30"/>
                  <a:pt x="583" y="18"/>
                  <a:pt x="551" y="10"/>
                </a:cubicBezTo>
                <a:cubicBezTo>
                  <a:pt x="519" y="2"/>
                  <a:pt x="492" y="5"/>
                  <a:pt x="455" y="4"/>
                </a:cubicBezTo>
                <a:cubicBezTo>
                  <a:pt x="418" y="3"/>
                  <a:pt x="374" y="0"/>
                  <a:pt x="326" y="1"/>
                </a:cubicBezTo>
                <a:cubicBezTo>
                  <a:pt x="278" y="2"/>
                  <a:pt x="199" y="7"/>
                  <a:pt x="166" y="9"/>
                </a:cubicBezTo>
              </a:path>
            </a:pathLst>
          </a:custGeom>
          <a:noFill/>
          <a:ln w="76200" cap="flat" cmpd="sng">
            <a:solidFill>
              <a:srgbClr val="FF3399">
                <a:alpha val="74901"/>
              </a:srgbClr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32776" name="Freeform 26"/>
          <p:cNvSpPr>
            <a:spLocks/>
          </p:cNvSpPr>
          <p:nvPr/>
        </p:nvSpPr>
        <p:spPr bwMode="auto">
          <a:xfrm>
            <a:off x="6416675" y="4000500"/>
            <a:ext cx="1073150" cy="731838"/>
          </a:xfrm>
          <a:custGeom>
            <a:avLst/>
            <a:gdLst>
              <a:gd name="T0" fmla="*/ 0 w 713"/>
              <a:gd name="T1" fmla="*/ 2147483647 h 371"/>
              <a:gd name="T2" fmla="*/ 2147483647 w 713"/>
              <a:gd name="T3" fmla="*/ 2147483647 h 371"/>
              <a:gd name="T4" fmla="*/ 2147483647 w 713"/>
              <a:gd name="T5" fmla="*/ 2147483647 h 371"/>
              <a:gd name="T6" fmla="*/ 2147483647 w 713"/>
              <a:gd name="T7" fmla="*/ 2147483647 h 371"/>
              <a:gd name="T8" fmla="*/ 2147483647 w 713"/>
              <a:gd name="T9" fmla="*/ 2147483647 h 371"/>
              <a:gd name="T10" fmla="*/ 2147483647 w 713"/>
              <a:gd name="T11" fmla="*/ 2147483647 h 371"/>
              <a:gd name="T12" fmla="*/ 2147483647 w 713"/>
              <a:gd name="T13" fmla="*/ 2147483647 h 371"/>
              <a:gd name="T14" fmla="*/ 2147483647 w 713"/>
              <a:gd name="T15" fmla="*/ 2147483647 h 371"/>
              <a:gd name="T16" fmla="*/ 2147483647 w 713"/>
              <a:gd name="T17" fmla="*/ 2147483647 h 37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13"/>
              <a:gd name="T28" fmla="*/ 0 h 371"/>
              <a:gd name="T29" fmla="*/ 713 w 713"/>
              <a:gd name="T30" fmla="*/ 371 h 37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13" h="371">
                <a:moveTo>
                  <a:pt x="0" y="363"/>
                </a:moveTo>
                <a:cubicBezTo>
                  <a:pt x="90" y="360"/>
                  <a:pt x="425" y="371"/>
                  <a:pt x="539" y="354"/>
                </a:cubicBezTo>
                <a:cubicBezTo>
                  <a:pt x="653" y="337"/>
                  <a:pt x="659" y="297"/>
                  <a:pt x="686" y="261"/>
                </a:cubicBezTo>
                <a:cubicBezTo>
                  <a:pt x="713" y="225"/>
                  <a:pt x="707" y="176"/>
                  <a:pt x="701" y="141"/>
                </a:cubicBezTo>
                <a:cubicBezTo>
                  <a:pt x="695" y="106"/>
                  <a:pt x="672" y="74"/>
                  <a:pt x="647" y="52"/>
                </a:cubicBezTo>
                <a:cubicBezTo>
                  <a:pt x="622" y="30"/>
                  <a:pt x="583" y="18"/>
                  <a:pt x="551" y="10"/>
                </a:cubicBezTo>
                <a:cubicBezTo>
                  <a:pt x="519" y="2"/>
                  <a:pt x="492" y="5"/>
                  <a:pt x="455" y="4"/>
                </a:cubicBezTo>
                <a:cubicBezTo>
                  <a:pt x="418" y="3"/>
                  <a:pt x="374" y="0"/>
                  <a:pt x="326" y="1"/>
                </a:cubicBezTo>
                <a:cubicBezTo>
                  <a:pt x="278" y="2"/>
                  <a:pt x="199" y="7"/>
                  <a:pt x="166" y="9"/>
                </a:cubicBezTo>
              </a:path>
            </a:pathLst>
          </a:custGeom>
          <a:noFill/>
          <a:ln w="76200" cap="flat" cmpd="sng">
            <a:solidFill>
              <a:srgbClr val="FF3399">
                <a:alpha val="74901"/>
              </a:srgbClr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1" name="AutoShape 50"/>
          <p:cNvSpPr>
            <a:spLocks noChangeArrowheads="1"/>
          </p:cNvSpPr>
          <p:nvPr/>
        </p:nvSpPr>
        <p:spPr bwMode="auto">
          <a:xfrm>
            <a:off x="3084513" y="5732463"/>
            <a:ext cx="3276600" cy="804862"/>
          </a:xfrm>
          <a:prstGeom prst="roundRect">
            <a:avLst>
              <a:gd name="adj" fmla="val 16667"/>
            </a:avLst>
          </a:prstGeom>
          <a:solidFill>
            <a:srgbClr val="FD990B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>
              <a:defRPr/>
            </a:pPr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+mn-ea"/>
                <a:cs typeface="Arial" charset="0"/>
              </a:rPr>
              <a:t>Target Tier</a:t>
            </a:r>
          </a:p>
          <a:p>
            <a:pPr algn="ctr" defTabSz="914400">
              <a:defRPr/>
            </a:pPr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+mn-ea"/>
                <a:cs typeface="Arial" charset="0"/>
              </a:rPr>
              <a:t>(Node 1 – n)</a:t>
            </a:r>
          </a:p>
        </p:txBody>
      </p:sp>
      <p:sp>
        <p:nvSpPr>
          <p:cNvPr id="12" name="AutoShape 46"/>
          <p:cNvSpPr>
            <a:spLocks noChangeArrowheads="1"/>
          </p:cNvSpPr>
          <p:nvPr/>
        </p:nvSpPr>
        <p:spPr bwMode="auto">
          <a:xfrm>
            <a:off x="3046413" y="4316413"/>
            <a:ext cx="3352800" cy="804862"/>
          </a:xfrm>
          <a:prstGeom prst="roundRect">
            <a:avLst>
              <a:gd name="adj" fmla="val 16667"/>
            </a:avLst>
          </a:prstGeom>
          <a:solidFill>
            <a:srgbClr val="FD990B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>
              <a:defRPr/>
            </a:pPr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+mn-ea"/>
                <a:cs typeface="Arial" charset="0"/>
              </a:rPr>
              <a:t>Host Tier</a:t>
            </a:r>
          </a:p>
          <a:p>
            <a:pPr algn="ctr" defTabSz="914400">
              <a:defRPr/>
            </a:pPr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+mn-ea"/>
                <a:cs typeface="Arial" charset="0"/>
              </a:rPr>
              <a:t>(Node 1 – n)</a:t>
            </a:r>
          </a:p>
        </p:txBody>
      </p:sp>
      <p:sp>
        <p:nvSpPr>
          <p:cNvPr id="13" name="AutoShape 49"/>
          <p:cNvSpPr>
            <a:spLocks noChangeArrowheads="1"/>
          </p:cNvSpPr>
          <p:nvPr/>
        </p:nvSpPr>
        <p:spPr bwMode="auto">
          <a:xfrm>
            <a:off x="2260600" y="2995613"/>
            <a:ext cx="4924425" cy="709612"/>
          </a:xfrm>
          <a:prstGeom prst="roundRect">
            <a:avLst>
              <a:gd name="adj" fmla="val 16667"/>
            </a:avLst>
          </a:prstGeom>
          <a:solidFill>
            <a:srgbClr val="FD990B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>
              <a:defRPr/>
            </a:pPr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+mn-ea"/>
                <a:cs typeface="Arial" charset="0"/>
              </a:rPr>
              <a:t>Implementation</a:t>
            </a:r>
          </a:p>
          <a:p>
            <a:pPr algn="ctr" defTabSz="914400">
              <a:defRPr/>
            </a:pPr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+mn-ea"/>
                <a:cs typeface="Arial" charset="0"/>
              </a:rPr>
              <a:t>(Source Code / Assembly )</a:t>
            </a:r>
          </a:p>
        </p:txBody>
      </p:sp>
      <p:sp>
        <p:nvSpPr>
          <p:cNvPr id="14" name="AutoShape 53"/>
          <p:cNvSpPr>
            <a:spLocks noChangeArrowheads="1"/>
          </p:cNvSpPr>
          <p:nvPr/>
        </p:nvSpPr>
        <p:spPr bwMode="auto">
          <a:xfrm>
            <a:off x="5646738" y="1657350"/>
            <a:ext cx="1531937" cy="723900"/>
          </a:xfrm>
          <a:prstGeom prst="roundRect">
            <a:avLst>
              <a:gd name="adj" fmla="val 16667"/>
            </a:avLst>
          </a:prstGeom>
          <a:solidFill>
            <a:srgbClr val="FD990B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>
              <a:defRPr/>
            </a:pPr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+mn-ea"/>
                <a:cs typeface="Arial" charset="0"/>
              </a:rPr>
              <a:t>Software Specs</a:t>
            </a:r>
          </a:p>
          <a:p>
            <a:pPr algn="ctr" defTabSz="914400">
              <a:defRPr/>
            </a:pPr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+mn-ea"/>
                <a:cs typeface="Arial" charset="0"/>
              </a:rPr>
              <a:t>Hand Code</a:t>
            </a:r>
          </a:p>
        </p:txBody>
      </p:sp>
      <p:sp>
        <p:nvSpPr>
          <p:cNvPr id="15" name="AutoShape 54"/>
          <p:cNvSpPr>
            <a:spLocks noChangeArrowheads="1"/>
          </p:cNvSpPr>
          <p:nvPr/>
        </p:nvSpPr>
        <p:spPr bwMode="auto">
          <a:xfrm>
            <a:off x="3956050" y="1657350"/>
            <a:ext cx="1531938" cy="723900"/>
          </a:xfrm>
          <a:prstGeom prst="roundRect">
            <a:avLst>
              <a:gd name="adj" fmla="val 16667"/>
            </a:avLst>
          </a:prstGeom>
          <a:solidFill>
            <a:srgbClr val="FD990B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>
              <a:defRPr/>
            </a:pPr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+mn-ea"/>
                <a:cs typeface="Arial" charset="0"/>
              </a:rPr>
              <a:t>Formal Methods</a:t>
            </a:r>
          </a:p>
        </p:txBody>
      </p:sp>
      <p:sp>
        <p:nvSpPr>
          <p:cNvPr id="17" name="AutoShape 60"/>
          <p:cNvSpPr>
            <a:spLocks noChangeArrowheads="1"/>
          </p:cNvSpPr>
          <p:nvPr/>
        </p:nvSpPr>
        <p:spPr bwMode="auto">
          <a:xfrm>
            <a:off x="3956050" y="320675"/>
            <a:ext cx="1533525" cy="723900"/>
          </a:xfrm>
          <a:prstGeom prst="roundRect">
            <a:avLst>
              <a:gd name="adj" fmla="val 16667"/>
            </a:avLst>
          </a:prstGeom>
          <a:solidFill>
            <a:srgbClr val="FD990B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>
              <a:defRPr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+mn-ea"/>
                <a:cs typeface="Arial" charset="0"/>
              </a:rPr>
              <a:t>High Level</a:t>
            </a:r>
          </a:p>
          <a:p>
            <a:pPr algn="ctr" defTabSz="914400">
              <a:defRPr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+mn-ea"/>
                <a:cs typeface="Arial" charset="0"/>
              </a:rPr>
              <a:t>Requirements</a:t>
            </a:r>
          </a:p>
        </p:txBody>
      </p:sp>
      <p:sp>
        <p:nvSpPr>
          <p:cNvPr id="32783" name="Line 9"/>
          <p:cNvSpPr>
            <a:spLocks noChangeShapeType="1"/>
          </p:cNvSpPr>
          <p:nvPr/>
        </p:nvSpPr>
        <p:spPr bwMode="auto">
          <a:xfrm rot="1243066" flipV="1">
            <a:off x="2286000" y="5343525"/>
            <a:ext cx="539750" cy="203200"/>
          </a:xfrm>
          <a:prstGeom prst="line">
            <a:avLst/>
          </a:prstGeom>
          <a:noFill/>
          <a:ln w="57150">
            <a:solidFill>
              <a:srgbClr val="FF3399">
                <a:alpha val="74901"/>
              </a:srgbClr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32784" name="Line 10"/>
          <p:cNvSpPr>
            <a:spLocks noChangeShapeType="1"/>
          </p:cNvSpPr>
          <p:nvPr/>
        </p:nvSpPr>
        <p:spPr bwMode="auto">
          <a:xfrm flipV="1">
            <a:off x="2266950" y="4005263"/>
            <a:ext cx="576263" cy="0"/>
          </a:xfrm>
          <a:prstGeom prst="line">
            <a:avLst/>
          </a:prstGeom>
          <a:noFill/>
          <a:ln w="57150">
            <a:solidFill>
              <a:srgbClr val="FF3399">
                <a:alpha val="74901"/>
              </a:srgbClr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32785" name="Oval 104"/>
          <p:cNvSpPr>
            <a:spLocks noChangeArrowheads="1"/>
          </p:cNvSpPr>
          <p:nvPr/>
        </p:nvSpPr>
        <p:spPr bwMode="auto">
          <a:xfrm>
            <a:off x="539750" y="3587750"/>
            <a:ext cx="1744663" cy="804863"/>
          </a:xfrm>
          <a:prstGeom prst="ellipse">
            <a:avLst/>
          </a:prstGeom>
          <a:solidFill>
            <a:srgbClr val="7030A0">
              <a:alpha val="74901"/>
            </a:srgbClr>
          </a:solidFill>
          <a:ln w="9525">
            <a:solidFill>
              <a:srgbClr val="FFCCFF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en-US" sz="1400" b="1">
                <a:solidFill>
                  <a:srgbClr val="FFFF00"/>
                </a:solidFill>
                <a:cs typeface="DejaVu Sans"/>
              </a:rPr>
              <a:t>Test Results</a:t>
            </a:r>
          </a:p>
          <a:p>
            <a:pPr algn="ctr" defTabSz="914400"/>
            <a:r>
              <a:rPr lang="en-US" sz="1400" b="1">
                <a:solidFill>
                  <a:srgbClr val="FFFF00"/>
                </a:solidFill>
                <a:cs typeface="DejaVu Sans"/>
              </a:rPr>
              <a:t>&amp; Defects</a:t>
            </a:r>
          </a:p>
        </p:txBody>
      </p:sp>
      <p:sp>
        <p:nvSpPr>
          <p:cNvPr id="32786" name="Text Box 19"/>
          <p:cNvSpPr txBox="1">
            <a:spLocks noChangeArrowheads="1"/>
          </p:cNvSpPr>
          <p:nvPr/>
        </p:nvSpPr>
        <p:spPr bwMode="auto">
          <a:xfrm>
            <a:off x="7551738" y="4116388"/>
            <a:ext cx="1119187" cy="606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r>
              <a:rPr lang="en-GB" sz="1400" b="1">
                <a:cs typeface="DejaVu Sans"/>
              </a:rPr>
              <a:t>Test Cases</a:t>
            </a:r>
          </a:p>
          <a:p>
            <a:pPr algn="ctr" defTabSz="914400"/>
            <a:r>
              <a:rPr lang="en-GB" sz="1400" b="1">
                <a:cs typeface="DejaVu Sans"/>
              </a:rPr>
              <a:t>to LL Reqs</a:t>
            </a:r>
          </a:p>
        </p:txBody>
      </p:sp>
      <p:sp>
        <p:nvSpPr>
          <p:cNvPr id="32787" name="Text Box 20"/>
          <p:cNvSpPr txBox="1">
            <a:spLocks noChangeArrowheads="1"/>
          </p:cNvSpPr>
          <p:nvPr/>
        </p:nvSpPr>
        <p:spPr bwMode="auto">
          <a:xfrm>
            <a:off x="7551738" y="5465763"/>
            <a:ext cx="1119187" cy="606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r>
              <a:rPr lang="en-GB" sz="1400" b="1">
                <a:cs typeface="DejaVu Sans"/>
              </a:rPr>
              <a:t>Test Cases</a:t>
            </a:r>
          </a:p>
          <a:p>
            <a:pPr algn="ctr" defTabSz="914400"/>
            <a:r>
              <a:rPr lang="en-GB" sz="1400" b="1">
                <a:cs typeface="DejaVu Sans"/>
              </a:rPr>
              <a:t>to LL Reqs</a:t>
            </a:r>
          </a:p>
        </p:txBody>
      </p:sp>
      <p:sp>
        <p:nvSpPr>
          <p:cNvPr id="32788" name="Text Box 21"/>
          <p:cNvSpPr txBox="1">
            <a:spLocks noChangeArrowheads="1"/>
          </p:cNvSpPr>
          <p:nvPr/>
        </p:nvSpPr>
        <p:spPr bwMode="auto">
          <a:xfrm>
            <a:off x="782638" y="1304925"/>
            <a:ext cx="1125537" cy="612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defTabSz="914400"/>
            <a:r>
              <a:rPr lang="en-GB" sz="1400" b="1">
                <a:cs typeface="DejaVu Sans"/>
              </a:rPr>
              <a:t>LL Reqs</a:t>
            </a:r>
          </a:p>
          <a:p>
            <a:pPr algn="r" defTabSz="914400"/>
            <a:r>
              <a:rPr lang="en-GB" sz="1400" b="1">
                <a:cs typeface="DejaVu Sans"/>
              </a:rPr>
              <a:t>to HL Reqs</a:t>
            </a:r>
          </a:p>
        </p:txBody>
      </p:sp>
      <p:sp>
        <p:nvSpPr>
          <p:cNvPr id="32789" name="Text Box 22"/>
          <p:cNvSpPr txBox="1">
            <a:spLocks noChangeArrowheads="1"/>
          </p:cNvSpPr>
          <p:nvPr/>
        </p:nvSpPr>
        <p:spPr bwMode="auto">
          <a:xfrm>
            <a:off x="1008063" y="2695575"/>
            <a:ext cx="900112" cy="612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defTabSz="914400"/>
            <a:r>
              <a:rPr lang="en-GB" sz="1400" b="1">
                <a:cs typeface="DejaVu Sans"/>
              </a:rPr>
              <a:t>Code to </a:t>
            </a:r>
          </a:p>
          <a:p>
            <a:pPr algn="r" defTabSz="914400"/>
            <a:r>
              <a:rPr lang="en-GB" sz="1400" b="1">
                <a:cs typeface="DejaVu Sans"/>
              </a:rPr>
              <a:t>LL Reqs</a:t>
            </a:r>
          </a:p>
        </p:txBody>
      </p:sp>
      <p:sp>
        <p:nvSpPr>
          <p:cNvPr id="32790" name="Text Box 23"/>
          <p:cNvSpPr txBox="1">
            <a:spLocks noChangeArrowheads="1"/>
          </p:cNvSpPr>
          <p:nvPr/>
        </p:nvSpPr>
        <p:spPr bwMode="auto">
          <a:xfrm>
            <a:off x="7551738" y="2449513"/>
            <a:ext cx="804862" cy="11064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r>
              <a:rPr lang="en-GB" sz="1400" b="1">
                <a:cs typeface="DejaVu Sans"/>
              </a:rPr>
              <a:t>Code &amp;</a:t>
            </a:r>
          </a:p>
          <a:p>
            <a:pPr algn="ctr" defTabSz="914400"/>
            <a:r>
              <a:rPr lang="en-GB" sz="1400" b="1">
                <a:cs typeface="DejaVu Sans"/>
              </a:rPr>
              <a:t>Quality</a:t>
            </a:r>
          </a:p>
          <a:p>
            <a:pPr algn="ctr" defTabSz="914400"/>
            <a:r>
              <a:rPr lang="en-GB" sz="1400" b="1">
                <a:cs typeface="DejaVu Sans"/>
              </a:rPr>
              <a:t>Review</a:t>
            </a:r>
          </a:p>
          <a:p>
            <a:pPr algn="ctr" defTabSz="914400"/>
            <a:r>
              <a:rPr lang="en-GB" sz="1400" b="1">
                <a:cs typeface="DejaVu Sans"/>
              </a:rPr>
              <a:t>defects</a:t>
            </a:r>
          </a:p>
        </p:txBody>
      </p:sp>
      <p:sp>
        <p:nvSpPr>
          <p:cNvPr id="32791" name="Text Box 24"/>
          <p:cNvSpPr txBox="1">
            <a:spLocks noChangeArrowheads="1"/>
          </p:cNvSpPr>
          <p:nvPr/>
        </p:nvSpPr>
        <p:spPr bwMode="auto">
          <a:xfrm>
            <a:off x="7551738" y="1190625"/>
            <a:ext cx="803275" cy="85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r>
              <a:rPr lang="en-GB" sz="1400" b="1">
                <a:cs typeface="DejaVu Sans"/>
              </a:rPr>
              <a:t>Design</a:t>
            </a:r>
          </a:p>
          <a:p>
            <a:pPr algn="ctr" defTabSz="914400"/>
            <a:r>
              <a:rPr lang="en-GB" sz="1400" b="1">
                <a:cs typeface="DejaVu Sans"/>
              </a:rPr>
              <a:t>Review</a:t>
            </a:r>
          </a:p>
          <a:p>
            <a:pPr algn="ctr" defTabSz="914400"/>
            <a:r>
              <a:rPr lang="en-GB" sz="1400" b="1">
                <a:cs typeface="DejaVu Sans"/>
              </a:rPr>
              <a:t>defects</a:t>
            </a:r>
          </a:p>
        </p:txBody>
      </p:sp>
      <p:sp>
        <p:nvSpPr>
          <p:cNvPr id="27" name="AutoShape 44"/>
          <p:cNvSpPr>
            <a:spLocks noChangeArrowheads="1"/>
          </p:cNvSpPr>
          <p:nvPr/>
        </p:nvSpPr>
        <p:spPr bwMode="auto">
          <a:xfrm>
            <a:off x="2805113" y="1128713"/>
            <a:ext cx="3835400" cy="446087"/>
          </a:xfrm>
          <a:prstGeom prst="roundRect">
            <a:avLst>
              <a:gd name="adj" fmla="val 19889"/>
            </a:avLst>
          </a:prstGeom>
          <a:solidFill>
            <a:schemeClr val="bg1">
              <a:lumMod val="85000"/>
            </a:schemeClr>
          </a:solidFill>
          <a:ln w="19050" cmpd="sng" algn="ctr">
            <a:solidFill>
              <a:schemeClr val="bg1">
                <a:lumMod val="50000"/>
                <a:alpha val="75000"/>
              </a:schemeClr>
            </a:solidFill>
            <a:prstDash val="solid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defTabSz="914400">
              <a:defRPr/>
            </a:pPr>
            <a:r>
              <a:rPr lang="en-GB" sz="16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Requirements Traceability Matrix</a:t>
            </a:r>
          </a:p>
        </p:txBody>
      </p:sp>
      <p:sp>
        <p:nvSpPr>
          <p:cNvPr id="28" name="AutoShape 44"/>
          <p:cNvSpPr>
            <a:spLocks noChangeArrowheads="1"/>
          </p:cNvSpPr>
          <p:nvPr/>
        </p:nvSpPr>
        <p:spPr bwMode="auto">
          <a:xfrm>
            <a:off x="2805113" y="2465388"/>
            <a:ext cx="3835400" cy="446087"/>
          </a:xfrm>
          <a:prstGeom prst="roundRect">
            <a:avLst>
              <a:gd name="adj" fmla="val 19889"/>
            </a:avLst>
          </a:prstGeom>
          <a:solidFill>
            <a:schemeClr val="bg1">
              <a:lumMod val="85000"/>
            </a:schemeClr>
          </a:solidFill>
          <a:ln w="19050" cmpd="sng" algn="ctr">
            <a:solidFill>
              <a:schemeClr val="bg1">
                <a:lumMod val="50000"/>
                <a:alpha val="75000"/>
              </a:schemeClr>
            </a:solidFill>
            <a:prstDash val="solid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defTabSz="914400">
              <a:defRPr/>
            </a:pPr>
            <a:r>
              <a:rPr lang="en-GB" sz="16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Requirements Traceability Matrix</a:t>
            </a:r>
          </a:p>
        </p:txBody>
      </p:sp>
      <p:sp>
        <p:nvSpPr>
          <p:cNvPr id="29" name="AutoShape 44"/>
          <p:cNvSpPr>
            <a:spLocks noChangeArrowheads="1"/>
          </p:cNvSpPr>
          <p:nvPr/>
        </p:nvSpPr>
        <p:spPr bwMode="auto">
          <a:xfrm>
            <a:off x="2805113" y="3786188"/>
            <a:ext cx="3835400" cy="446087"/>
          </a:xfrm>
          <a:prstGeom prst="roundRect">
            <a:avLst>
              <a:gd name="adj" fmla="val 19889"/>
            </a:avLst>
          </a:prstGeom>
          <a:solidFill>
            <a:schemeClr val="bg1">
              <a:lumMod val="85000"/>
            </a:schemeClr>
          </a:solidFill>
          <a:ln w="19050" cmpd="sng" algn="ctr">
            <a:solidFill>
              <a:schemeClr val="bg1">
                <a:lumMod val="50000"/>
                <a:alpha val="75000"/>
              </a:schemeClr>
            </a:solidFill>
            <a:prstDash val="solid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defTabSz="914400">
              <a:defRPr/>
            </a:pPr>
            <a:r>
              <a:rPr lang="en-GB" sz="16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Requirements Traceability Matrix</a:t>
            </a:r>
          </a:p>
        </p:txBody>
      </p:sp>
      <p:sp>
        <p:nvSpPr>
          <p:cNvPr id="30" name="AutoShape 44"/>
          <p:cNvSpPr>
            <a:spLocks noChangeArrowheads="1"/>
          </p:cNvSpPr>
          <p:nvPr/>
        </p:nvSpPr>
        <p:spPr bwMode="auto">
          <a:xfrm>
            <a:off x="2805113" y="5202238"/>
            <a:ext cx="3835400" cy="447675"/>
          </a:xfrm>
          <a:prstGeom prst="roundRect">
            <a:avLst>
              <a:gd name="adj" fmla="val 19889"/>
            </a:avLst>
          </a:prstGeom>
          <a:solidFill>
            <a:schemeClr val="bg1">
              <a:lumMod val="85000"/>
            </a:schemeClr>
          </a:solidFill>
          <a:ln w="19050" cmpd="sng" algn="ctr">
            <a:solidFill>
              <a:schemeClr val="bg1">
                <a:lumMod val="50000"/>
                <a:alpha val="75000"/>
              </a:schemeClr>
            </a:solidFill>
            <a:prstDash val="solid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defTabSz="914400">
              <a:defRPr/>
            </a:pPr>
            <a:r>
              <a:rPr lang="en-GB" sz="16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Requirements Traceability Matrix</a:t>
            </a:r>
          </a:p>
        </p:txBody>
      </p:sp>
      <p:sp>
        <p:nvSpPr>
          <p:cNvPr id="31" name="Text Box 28"/>
          <p:cNvSpPr txBox="1">
            <a:spLocks noChangeArrowheads="1"/>
          </p:cNvSpPr>
          <p:nvPr/>
        </p:nvSpPr>
        <p:spPr bwMode="auto">
          <a:xfrm>
            <a:off x="474663" y="5973763"/>
            <a:ext cx="590550" cy="274637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sz="1200" b="1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Tier 5</a:t>
            </a:r>
          </a:p>
        </p:txBody>
      </p:sp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474663" y="4556125"/>
            <a:ext cx="590550" cy="274638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sz="1200" b="1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Tier 4</a:t>
            </a:r>
          </a:p>
        </p:txBody>
      </p:sp>
      <p:sp>
        <p:nvSpPr>
          <p:cNvPr id="33" name="Text Box 19"/>
          <p:cNvSpPr txBox="1">
            <a:spLocks noChangeArrowheads="1"/>
          </p:cNvSpPr>
          <p:nvPr/>
        </p:nvSpPr>
        <p:spPr bwMode="auto">
          <a:xfrm>
            <a:off x="474663" y="3189288"/>
            <a:ext cx="590550" cy="274637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sz="1200" b="1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Tier 3</a:t>
            </a:r>
          </a:p>
        </p:txBody>
      </p:sp>
      <p:sp>
        <p:nvSpPr>
          <p:cNvPr id="34" name="Text Box 18"/>
          <p:cNvSpPr txBox="1">
            <a:spLocks noChangeArrowheads="1"/>
          </p:cNvSpPr>
          <p:nvPr/>
        </p:nvSpPr>
        <p:spPr bwMode="auto">
          <a:xfrm>
            <a:off x="474663" y="1857375"/>
            <a:ext cx="590550" cy="274638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sz="1200" b="1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Tier 2</a:t>
            </a:r>
          </a:p>
        </p:txBody>
      </p:sp>
      <p:sp>
        <p:nvSpPr>
          <p:cNvPr id="35" name="Text Box 17"/>
          <p:cNvSpPr txBox="1">
            <a:spLocks noChangeArrowheads="1"/>
          </p:cNvSpPr>
          <p:nvPr/>
        </p:nvSpPr>
        <p:spPr bwMode="auto">
          <a:xfrm>
            <a:off x="474663" y="522288"/>
            <a:ext cx="590550" cy="274637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sz="1200" b="1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Tier 1</a:t>
            </a:r>
          </a:p>
        </p:txBody>
      </p:sp>
      <p:sp>
        <p:nvSpPr>
          <p:cNvPr id="16" name="AutoShape 55"/>
          <p:cNvSpPr>
            <a:spLocks noChangeArrowheads="1"/>
          </p:cNvSpPr>
          <p:nvPr/>
        </p:nvSpPr>
        <p:spPr bwMode="auto">
          <a:xfrm>
            <a:off x="2266950" y="1657350"/>
            <a:ext cx="1530350" cy="7239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>
              <a:defRPr/>
            </a:pPr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+mn-ea"/>
                <a:cs typeface="Arial" charset="0"/>
              </a:rPr>
              <a:t>Modelling Tools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 descr="BACKGROUND"/>
          <p:cNvPicPr>
            <a:picLocks noChangeAspect="1" noChangeArrowheads="1"/>
          </p:cNvPicPr>
          <p:nvPr/>
        </p:nvPicPr>
        <p:blipFill>
          <a:blip r:embed="rId2" cstate="print"/>
          <a:srcRect b="88367"/>
          <a:stretch>
            <a:fillRect/>
          </a:stretch>
        </p:blipFill>
        <p:spPr bwMode="auto">
          <a:xfrm>
            <a:off x="0" y="0"/>
            <a:ext cx="9144000" cy="798513"/>
          </a:xfrm>
          <a:prstGeom prst="rect">
            <a:avLst/>
          </a:prstGeom>
          <a:noFill/>
        </p:spPr>
      </p:pic>
      <p:pic>
        <p:nvPicPr>
          <p:cNvPr id="45058" name="Picture 3" descr="iStock_000006295961Smal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9788" y="1223963"/>
            <a:ext cx="4524375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5724" dir="2700000" algn="ctr" rotWithShape="0">
              <a:schemeClr val="tx1">
                <a:alpha val="50000"/>
              </a:schemeClr>
            </a:outerShdw>
          </a:effectLst>
        </p:spPr>
      </p:pic>
      <p:sp>
        <p:nvSpPr>
          <p:cNvPr id="33795" name="Title 3"/>
          <p:cNvSpPr txBox="1">
            <a:spLocks/>
          </p:cNvSpPr>
          <p:nvPr/>
        </p:nvSpPr>
        <p:spPr bwMode="auto">
          <a:xfrm>
            <a:off x="5329238" y="2903538"/>
            <a:ext cx="3706812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en-US" sz="3600">
                <a:latin typeface="Arial Black" pitchFamily="34" charset="0"/>
                <a:cs typeface="DejaVu Sans"/>
              </a:rPr>
              <a:t>Traceability:</a:t>
            </a:r>
          </a:p>
          <a:p>
            <a:pPr algn="ctr" defTabSz="914400"/>
            <a:r>
              <a:rPr lang="en-US" sz="3600">
                <a:solidFill>
                  <a:srgbClr val="FF0000"/>
                </a:solidFill>
                <a:latin typeface="Arial Black" pitchFamily="34" charset="0"/>
                <a:cs typeface="DejaVu Sans"/>
              </a:rPr>
              <a:t>Complex</a:t>
            </a:r>
            <a:endParaRPr lang="en-US" sz="3600">
              <a:solidFill>
                <a:srgbClr val="FF0000"/>
              </a:solidFill>
              <a:cs typeface="DejaVu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787900" y="260350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smtClean="0"/>
              <a:t>Agenda</a:t>
            </a:r>
          </a:p>
        </p:txBody>
      </p:sp>
      <p:sp>
        <p:nvSpPr>
          <p:cNvPr id="5122" name="Content Placeholder 2"/>
          <p:cNvSpPr>
            <a:spLocks noGrp="1"/>
          </p:cNvSpPr>
          <p:nvPr>
            <p:ph type="body" idx="4294967295"/>
          </p:nvPr>
        </p:nvSpPr>
        <p:spPr/>
        <p:txBody>
          <a:bodyPr anchor="ctr"/>
          <a:lstStyle/>
          <a:p>
            <a:pPr algn="ctr">
              <a:buFontTx/>
              <a:buNone/>
            </a:pPr>
            <a:r>
              <a:rPr lang="en-US" sz="4000" b="1" dirty="0" smtClean="0"/>
              <a:t>DO-178B Overview</a:t>
            </a:r>
          </a:p>
          <a:p>
            <a:endParaRPr lang="en-US" dirty="0" smtClean="0"/>
          </a:p>
        </p:txBody>
      </p:sp>
      <p:pic>
        <p:nvPicPr>
          <p:cNvPr id="5126" name="Picture 6" descr="BACKGROUND"/>
          <p:cNvPicPr>
            <a:picLocks noChangeAspect="1" noChangeArrowheads="1"/>
          </p:cNvPicPr>
          <p:nvPr/>
        </p:nvPicPr>
        <p:blipFill>
          <a:blip r:embed="rId2" cstate="print"/>
          <a:srcRect b="88367"/>
          <a:stretch>
            <a:fillRect/>
          </a:stretch>
        </p:blipFill>
        <p:spPr bwMode="auto">
          <a:xfrm>
            <a:off x="0" y="0"/>
            <a:ext cx="9144000" cy="798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7" name="Picture 11" descr="BACKGROUND"/>
          <p:cNvPicPr>
            <a:picLocks noChangeAspect="1" noChangeArrowheads="1"/>
          </p:cNvPicPr>
          <p:nvPr/>
        </p:nvPicPr>
        <p:blipFill>
          <a:blip r:embed="rId2" cstate="print"/>
          <a:srcRect b="88367"/>
          <a:stretch>
            <a:fillRect/>
          </a:stretch>
        </p:blipFill>
        <p:spPr bwMode="auto">
          <a:xfrm>
            <a:off x="0" y="0"/>
            <a:ext cx="9144000" cy="798513"/>
          </a:xfrm>
          <a:prstGeom prst="rect">
            <a:avLst/>
          </a:prstGeom>
          <a:noFill/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219200" y="304800"/>
            <a:ext cx="670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 eaLnBrk="1" hangingPunct="1">
              <a:defRPr/>
            </a:pPr>
            <a:r>
              <a:rPr lang="en-US" sz="2400" kern="0" dirty="0"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  <a:t>Complexity</a:t>
            </a:r>
            <a:r>
              <a:rPr lang="en-US" sz="2400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2400" kern="0" dirty="0">
                <a:latin typeface="+mj-lt"/>
                <a:ea typeface="+mj-ea"/>
                <a:cs typeface="+mj-cs"/>
              </a:rPr>
              <a:t>Sources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7200" y="4292600"/>
            <a:ext cx="82296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defTabSz="914400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kern="0" dirty="0">
                <a:latin typeface="Arial Black" pitchFamily="34" charset="0"/>
                <a:ea typeface="+mn-ea"/>
                <a:cs typeface="+mn-cs"/>
              </a:rPr>
              <a:t>Dynamic aspects:</a:t>
            </a:r>
          </a:p>
          <a:p>
            <a:pPr marL="342900" indent="-342900" algn="ctr" defTabSz="914400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kern="0" dirty="0">
                <a:latin typeface="+mn-lt"/>
                <a:ea typeface="+mn-ea"/>
                <a:cs typeface="+mn-cs"/>
              </a:rPr>
              <a:t>Coverage must be performed on target</a:t>
            </a:r>
          </a:p>
          <a:p>
            <a:pPr marL="342900" indent="-342900" algn="ctr" defTabSz="914400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kern="0" dirty="0">
                <a:latin typeface="+mn-lt"/>
                <a:ea typeface="+mn-ea"/>
                <a:cs typeface="+mn-cs"/>
              </a:rPr>
              <a:t>&amp; combined with static traces to assure completeness</a:t>
            </a:r>
          </a:p>
          <a:p>
            <a:pPr marL="342900" indent="-342900" algn="ctr" defTabSz="914400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en-US" sz="2400" kern="0" dirty="0">
              <a:latin typeface="+mn-lt"/>
              <a:ea typeface="+mn-ea"/>
              <a:cs typeface="+mn-cs"/>
            </a:endParaRPr>
          </a:p>
        </p:txBody>
      </p:sp>
      <p:sp>
        <p:nvSpPr>
          <p:cNvPr id="34820" name="Rectangle 25"/>
          <p:cNvSpPr>
            <a:spLocks noChangeArrowheads="1"/>
          </p:cNvSpPr>
          <p:nvPr/>
        </p:nvSpPr>
        <p:spPr bwMode="auto">
          <a:xfrm>
            <a:off x="758825" y="1125538"/>
            <a:ext cx="2286000" cy="914400"/>
          </a:xfrm>
          <a:prstGeom prst="rect">
            <a:avLst/>
          </a:prstGeom>
          <a:solidFill>
            <a:srgbClr val="99CC00">
              <a:alpha val="79999"/>
            </a:srgbClr>
          </a:solidFill>
          <a:ln w="31750">
            <a:solidFill>
              <a:srgbClr val="CCFF9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en-US" sz="1800">
                <a:solidFill>
                  <a:srgbClr val="000000"/>
                </a:solidFill>
                <a:cs typeface="Times New Roman" pitchFamily="18" charset="0"/>
              </a:rPr>
              <a:t>Formal </a:t>
            </a:r>
            <a:endParaRPr lang="en-GB" sz="1800">
              <a:cs typeface="DejaVu Sans"/>
            </a:endParaRPr>
          </a:p>
          <a:p>
            <a:pPr algn="ctr" defTabSz="914400"/>
            <a:r>
              <a:rPr lang="en-US" sz="1800">
                <a:solidFill>
                  <a:srgbClr val="000000"/>
                </a:solidFill>
                <a:cs typeface="Times New Roman" pitchFamily="18" charset="0"/>
              </a:rPr>
              <a:t>Methods</a:t>
            </a:r>
            <a:endParaRPr lang="en-GB" sz="1800">
              <a:cs typeface="DejaVu Sans"/>
            </a:endParaRPr>
          </a:p>
        </p:txBody>
      </p:sp>
      <p:sp>
        <p:nvSpPr>
          <p:cNvPr id="34821" name="Rectangle 24"/>
          <p:cNvSpPr>
            <a:spLocks noChangeArrowheads="1"/>
          </p:cNvSpPr>
          <p:nvPr/>
        </p:nvSpPr>
        <p:spPr bwMode="auto">
          <a:xfrm>
            <a:off x="3419475" y="1125538"/>
            <a:ext cx="2286000" cy="914400"/>
          </a:xfrm>
          <a:prstGeom prst="rect">
            <a:avLst/>
          </a:prstGeom>
          <a:solidFill>
            <a:srgbClr val="99CC00">
              <a:alpha val="79999"/>
            </a:srgbClr>
          </a:solidFill>
          <a:ln w="31750">
            <a:solidFill>
              <a:srgbClr val="CCFF9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en-US" sz="1800">
                <a:solidFill>
                  <a:srgbClr val="000000"/>
                </a:solidFill>
                <a:cs typeface="Times New Roman" pitchFamily="18" charset="0"/>
              </a:rPr>
              <a:t>Model-Based </a:t>
            </a:r>
            <a:endParaRPr lang="en-GB" sz="1800">
              <a:cs typeface="DejaVu Sans"/>
            </a:endParaRPr>
          </a:p>
          <a:p>
            <a:pPr algn="ctr" defTabSz="914400"/>
            <a:r>
              <a:rPr lang="en-US" sz="1800">
                <a:solidFill>
                  <a:srgbClr val="000000"/>
                </a:solidFill>
                <a:cs typeface="Times New Roman" pitchFamily="18" charset="0"/>
              </a:rPr>
              <a:t>Development</a:t>
            </a:r>
            <a:endParaRPr lang="en-GB" sz="1800">
              <a:cs typeface="DejaVu Sans"/>
            </a:endParaRPr>
          </a:p>
        </p:txBody>
      </p:sp>
      <p:sp>
        <p:nvSpPr>
          <p:cNvPr id="34822" name="Rectangle 23"/>
          <p:cNvSpPr>
            <a:spLocks noChangeArrowheads="1"/>
          </p:cNvSpPr>
          <p:nvPr/>
        </p:nvSpPr>
        <p:spPr bwMode="auto">
          <a:xfrm>
            <a:off x="6080125" y="1125538"/>
            <a:ext cx="2286000" cy="914400"/>
          </a:xfrm>
          <a:prstGeom prst="rect">
            <a:avLst/>
          </a:prstGeom>
          <a:solidFill>
            <a:srgbClr val="99CC00">
              <a:alpha val="79999"/>
            </a:srgbClr>
          </a:solidFill>
          <a:ln w="31750">
            <a:solidFill>
              <a:srgbClr val="CCFF9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en-US" sz="1800">
                <a:solidFill>
                  <a:srgbClr val="000000"/>
                </a:solidFill>
                <a:cs typeface="Times New Roman" pitchFamily="18" charset="0"/>
              </a:rPr>
              <a:t>Object- </a:t>
            </a:r>
            <a:endParaRPr lang="en-GB" sz="1800">
              <a:cs typeface="DejaVu Sans"/>
            </a:endParaRPr>
          </a:p>
          <a:p>
            <a:pPr algn="ctr" defTabSz="914400"/>
            <a:r>
              <a:rPr lang="en-US" sz="1800">
                <a:solidFill>
                  <a:srgbClr val="000000"/>
                </a:solidFill>
                <a:cs typeface="Times New Roman" pitchFamily="18" charset="0"/>
              </a:rPr>
              <a:t>Oriented </a:t>
            </a:r>
            <a:endParaRPr lang="en-GB" sz="1800">
              <a:cs typeface="DejaVu Sans"/>
            </a:endParaRPr>
          </a:p>
          <a:p>
            <a:pPr algn="ctr" defTabSz="914400"/>
            <a:r>
              <a:rPr lang="en-US" sz="1800">
                <a:solidFill>
                  <a:srgbClr val="000000"/>
                </a:solidFill>
                <a:cs typeface="Times New Roman" pitchFamily="18" charset="0"/>
              </a:rPr>
              <a:t>Technologies</a:t>
            </a:r>
            <a:endParaRPr lang="en-GB" sz="1800">
              <a:cs typeface="DejaVu Sans"/>
            </a:endParaRPr>
          </a:p>
        </p:txBody>
      </p:sp>
      <p:sp>
        <p:nvSpPr>
          <p:cNvPr id="34823" name="Right Brace 11"/>
          <p:cNvSpPr>
            <a:spLocks/>
          </p:cNvSpPr>
          <p:nvPr/>
        </p:nvSpPr>
        <p:spPr bwMode="auto">
          <a:xfrm rot="5400000">
            <a:off x="5652294" y="-99219"/>
            <a:ext cx="503238" cy="4968875"/>
          </a:xfrm>
          <a:prstGeom prst="rightBrace">
            <a:avLst>
              <a:gd name="adj1" fmla="val 103126"/>
              <a:gd name="adj2" fmla="val 49333"/>
            </a:avLst>
          </a:prstGeom>
          <a:noFill/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 rot="10800000" vert="eaVert" wrap="none"/>
          <a:lstStyle/>
          <a:p>
            <a:pPr defTabSz="914400"/>
            <a:endParaRPr lang="en-US">
              <a:cs typeface="DejaVu Sans"/>
            </a:endParaRPr>
          </a:p>
        </p:txBody>
      </p:sp>
      <p:sp>
        <p:nvSpPr>
          <p:cNvPr id="34824" name="TextBox 12"/>
          <p:cNvSpPr txBox="1">
            <a:spLocks noChangeArrowheads="1"/>
          </p:cNvSpPr>
          <p:nvPr/>
        </p:nvSpPr>
        <p:spPr bwMode="auto">
          <a:xfrm>
            <a:off x="3822700" y="2708275"/>
            <a:ext cx="42052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r>
              <a:rPr lang="en-US">
                <a:solidFill>
                  <a:srgbClr val="3399FF"/>
                </a:solidFill>
                <a:cs typeface="DejaVu Sans"/>
              </a:rPr>
              <a:t>Low Level Requirements,</a:t>
            </a:r>
          </a:p>
          <a:p>
            <a:pPr algn="ctr" defTabSz="914400"/>
            <a:r>
              <a:rPr lang="en-US">
                <a:solidFill>
                  <a:srgbClr val="3399FF"/>
                </a:solidFill>
                <a:cs typeface="DejaVu Sans"/>
              </a:rPr>
              <a:t> or design?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792163" y="3933825"/>
            <a:ext cx="7559675" cy="0"/>
          </a:xfrm>
          <a:prstGeom prst="line">
            <a:avLst/>
          </a:prstGeom>
          <a:noFill/>
          <a:ln w="50800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63" name="Picture 23" descr="BACKGROUND"/>
          <p:cNvPicPr>
            <a:picLocks noChangeAspect="1" noChangeArrowheads="1"/>
          </p:cNvPicPr>
          <p:nvPr/>
        </p:nvPicPr>
        <p:blipFill>
          <a:blip r:embed="rId2" cstate="print"/>
          <a:srcRect b="88367"/>
          <a:stretch>
            <a:fillRect/>
          </a:stretch>
        </p:blipFill>
        <p:spPr bwMode="auto">
          <a:xfrm>
            <a:off x="0" y="0"/>
            <a:ext cx="9144000" cy="798513"/>
          </a:xfrm>
          <a:prstGeom prst="rect">
            <a:avLst/>
          </a:prstGeom>
          <a:noFill/>
        </p:spPr>
      </p:pic>
      <p:sp>
        <p:nvSpPr>
          <p:cNvPr id="35842" name="TextBox 3"/>
          <p:cNvSpPr txBox="1">
            <a:spLocks noChangeArrowheads="1"/>
          </p:cNvSpPr>
          <p:nvPr/>
        </p:nvSpPr>
        <p:spPr bwMode="auto">
          <a:xfrm>
            <a:off x="395288" y="1104900"/>
            <a:ext cx="4165600" cy="409575"/>
          </a:xfrm>
          <a:prstGeom prst="rect">
            <a:avLst/>
          </a:prstGeom>
          <a:solidFill>
            <a:srgbClr val="FF99FF">
              <a:alpha val="74901"/>
            </a:srgbClr>
          </a:solidFill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2000">
                <a:solidFill>
                  <a:schemeClr val="tx1"/>
                </a:solidFill>
                <a:latin typeface="Arial Narrow" pitchFamily="34" charset="0"/>
                <a:cs typeface="DejaVu Sans"/>
              </a:rPr>
              <a:t>System requirements allocated to Software</a:t>
            </a:r>
          </a:p>
        </p:txBody>
      </p:sp>
      <p:sp>
        <p:nvSpPr>
          <p:cNvPr id="35843" name="TextBox 4"/>
          <p:cNvSpPr txBox="1">
            <a:spLocks noChangeArrowheads="1"/>
          </p:cNvSpPr>
          <p:nvPr/>
        </p:nvSpPr>
        <p:spPr bwMode="auto">
          <a:xfrm>
            <a:off x="1212850" y="2324100"/>
            <a:ext cx="2547938" cy="409575"/>
          </a:xfrm>
          <a:prstGeom prst="rect">
            <a:avLst/>
          </a:prstGeom>
          <a:solidFill>
            <a:srgbClr val="FF99FF">
              <a:alpha val="74901"/>
            </a:srgbClr>
          </a:solidFill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2000">
                <a:solidFill>
                  <a:schemeClr val="tx1"/>
                </a:solidFill>
                <a:latin typeface="Arial Narrow" pitchFamily="34" charset="0"/>
                <a:cs typeface="DejaVu Sans"/>
              </a:rPr>
              <a:t>High-Level Requirements</a:t>
            </a:r>
          </a:p>
        </p:txBody>
      </p:sp>
      <p:sp>
        <p:nvSpPr>
          <p:cNvPr id="35844" name="TextBox 5"/>
          <p:cNvSpPr txBox="1">
            <a:spLocks noChangeArrowheads="1"/>
          </p:cNvSpPr>
          <p:nvPr/>
        </p:nvSpPr>
        <p:spPr bwMode="auto">
          <a:xfrm>
            <a:off x="1235075" y="3543300"/>
            <a:ext cx="2501900" cy="409575"/>
          </a:xfrm>
          <a:prstGeom prst="rect">
            <a:avLst/>
          </a:prstGeom>
          <a:solidFill>
            <a:srgbClr val="FF99FF">
              <a:alpha val="74901"/>
            </a:srgbClr>
          </a:solidFill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2000">
                <a:solidFill>
                  <a:schemeClr val="tx1"/>
                </a:solidFill>
                <a:latin typeface="Arial Narrow" pitchFamily="34" charset="0"/>
                <a:cs typeface="DejaVu Sans"/>
              </a:rPr>
              <a:t>Low-Level Requirements</a:t>
            </a:r>
          </a:p>
        </p:txBody>
      </p:sp>
      <p:sp>
        <p:nvSpPr>
          <p:cNvPr id="35845" name="TextBox 6"/>
          <p:cNvSpPr txBox="1">
            <a:spLocks noChangeArrowheads="1"/>
          </p:cNvSpPr>
          <p:nvPr/>
        </p:nvSpPr>
        <p:spPr bwMode="auto">
          <a:xfrm>
            <a:off x="1784350" y="4762500"/>
            <a:ext cx="1414463" cy="400050"/>
          </a:xfrm>
          <a:prstGeom prst="rect">
            <a:avLst/>
          </a:prstGeom>
          <a:solidFill>
            <a:srgbClr val="FD990B">
              <a:alpha val="74901"/>
            </a:srgbClr>
          </a:solidFill>
          <a:ln w="12700">
            <a:solidFill>
              <a:srgbClr val="FFFF6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2000">
                <a:latin typeface="Arial Narrow" pitchFamily="34" charset="0"/>
                <a:cs typeface="DejaVu Sans"/>
              </a:rPr>
              <a:t>Source Code</a:t>
            </a:r>
          </a:p>
        </p:txBody>
      </p:sp>
      <p:sp>
        <p:nvSpPr>
          <p:cNvPr id="35846" name="TextBox 7"/>
          <p:cNvSpPr txBox="1">
            <a:spLocks noChangeArrowheads="1"/>
          </p:cNvSpPr>
          <p:nvPr/>
        </p:nvSpPr>
        <p:spPr bwMode="auto">
          <a:xfrm>
            <a:off x="1265238" y="5981700"/>
            <a:ext cx="2452687" cy="400050"/>
          </a:xfrm>
          <a:prstGeom prst="rect">
            <a:avLst/>
          </a:prstGeom>
          <a:solidFill>
            <a:srgbClr val="FD990B">
              <a:alpha val="74901"/>
            </a:srgbClr>
          </a:solidFill>
          <a:ln w="12700">
            <a:solidFill>
              <a:srgbClr val="FFFF6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2000">
                <a:latin typeface="Arial Narrow" pitchFamily="34" charset="0"/>
                <a:cs typeface="DejaVu Sans"/>
              </a:rPr>
              <a:t>Executable Object Code</a:t>
            </a:r>
          </a:p>
        </p:txBody>
      </p:sp>
      <p:sp>
        <p:nvSpPr>
          <p:cNvPr id="35847" name="TextBox 8"/>
          <p:cNvSpPr txBox="1">
            <a:spLocks noChangeArrowheads="1"/>
          </p:cNvSpPr>
          <p:nvPr/>
        </p:nvSpPr>
        <p:spPr bwMode="auto">
          <a:xfrm>
            <a:off x="6878638" y="2324100"/>
            <a:ext cx="1270000" cy="400050"/>
          </a:xfrm>
          <a:prstGeom prst="rect">
            <a:avLst/>
          </a:prstGeom>
          <a:solidFill>
            <a:srgbClr val="FD990B">
              <a:alpha val="74901"/>
            </a:srgbClr>
          </a:solidFill>
          <a:ln w="12700">
            <a:solidFill>
              <a:srgbClr val="FFFF6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2000">
                <a:latin typeface="Arial Narrow" pitchFamily="34" charset="0"/>
                <a:cs typeface="DejaVu Sans"/>
              </a:rPr>
              <a:t>Test Cases</a:t>
            </a:r>
          </a:p>
        </p:txBody>
      </p:sp>
      <p:sp>
        <p:nvSpPr>
          <p:cNvPr id="35848" name="TextBox 9"/>
          <p:cNvSpPr txBox="1">
            <a:spLocks noChangeArrowheads="1"/>
          </p:cNvSpPr>
          <p:nvPr/>
        </p:nvSpPr>
        <p:spPr bwMode="auto">
          <a:xfrm>
            <a:off x="6659563" y="3543300"/>
            <a:ext cx="1706562" cy="400050"/>
          </a:xfrm>
          <a:prstGeom prst="rect">
            <a:avLst/>
          </a:prstGeom>
          <a:solidFill>
            <a:srgbClr val="FD990B">
              <a:alpha val="74901"/>
            </a:srgbClr>
          </a:solidFill>
          <a:ln w="12700">
            <a:solidFill>
              <a:srgbClr val="FFFF6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2000">
                <a:latin typeface="Arial Narrow" pitchFamily="34" charset="0"/>
                <a:cs typeface="DejaVu Sans"/>
              </a:rPr>
              <a:t>Test Procedures</a:t>
            </a:r>
          </a:p>
        </p:txBody>
      </p:sp>
      <p:sp>
        <p:nvSpPr>
          <p:cNvPr id="35849" name="TextBox 10"/>
          <p:cNvSpPr txBox="1">
            <a:spLocks noChangeArrowheads="1"/>
          </p:cNvSpPr>
          <p:nvPr/>
        </p:nvSpPr>
        <p:spPr bwMode="auto">
          <a:xfrm>
            <a:off x="6838950" y="4764088"/>
            <a:ext cx="1330325" cy="400050"/>
          </a:xfrm>
          <a:prstGeom prst="rect">
            <a:avLst/>
          </a:prstGeom>
          <a:solidFill>
            <a:srgbClr val="FF0000">
              <a:alpha val="74901"/>
            </a:srgbClr>
          </a:solidFill>
          <a:ln w="12700">
            <a:solidFill>
              <a:srgbClr val="FFCCCC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2000">
                <a:latin typeface="Arial Narrow" pitchFamily="34" charset="0"/>
                <a:cs typeface="DejaVu Sans"/>
              </a:rPr>
              <a:t>Test Results</a:t>
            </a:r>
          </a:p>
        </p:txBody>
      </p:sp>
      <p:cxnSp>
        <p:nvCxnSpPr>
          <p:cNvPr id="35850" name="Straight Arrow Connector 12"/>
          <p:cNvCxnSpPr>
            <a:cxnSpLocks noChangeShapeType="1"/>
            <a:stCxn id="35843" idx="0"/>
            <a:endCxn id="35842" idx="2"/>
          </p:cNvCxnSpPr>
          <p:nvPr/>
        </p:nvCxnSpPr>
        <p:spPr bwMode="auto">
          <a:xfrm flipH="1" flipV="1">
            <a:off x="2478088" y="1514475"/>
            <a:ext cx="9525" cy="809625"/>
          </a:xfrm>
          <a:prstGeom prst="straightConnector1">
            <a:avLst/>
          </a:prstGeom>
          <a:noFill/>
          <a:ln w="38100" algn="ctr">
            <a:solidFill>
              <a:srgbClr val="00B0F0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35851" name="Straight Arrow Connector 22"/>
          <p:cNvCxnSpPr>
            <a:cxnSpLocks noChangeShapeType="1"/>
            <a:stCxn id="35847" idx="2"/>
            <a:endCxn id="35848" idx="0"/>
          </p:cNvCxnSpPr>
          <p:nvPr/>
        </p:nvCxnSpPr>
        <p:spPr bwMode="auto">
          <a:xfrm rot="5400000">
            <a:off x="7104063" y="3133725"/>
            <a:ext cx="819150" cy="0"/>
          </a:xfrm>
          <a:prstGeom prst="straightConnector1">
            <a:avLst/>
          </a:prstGeom>
          <a:noFill/>
          <a:ln w="38100" algn="ctr">
            <a:solidFill>
              <a:srgbClr val="00B0F0"/>
            </a:solidFill>
            <a:prstDash val="dash"/>
            <a:round/>
            <a:headEnd type="arrow" w="med" len="med"/>
            <a:tailEnd type="arrow" w="med" len="med"/>
          </a:ln>
        </p:spPr>
      </p:cxnSp>
      <p:cxnSp>
        <p:nvCxnSpPr>
          <p:cNvPr id="35852" name="Straight Arrow Connector 24"/>
          <p:cNvCxnSpPr>
            <a:cxnSpLocks noChangeShapeType="1"/>
            <a:stCxn id="35848" idx="2"/>
            <a:endCxn id="35849" idx="0"/>
          </p:cNvCxnSpPr>
          <p:nvPr/>
        </p:nvCxnSpPr>
        <p:spPr bwMode="auto">
          <a:xfrm rot="5400000">
            <a:off x="7098507" y="4348956"/>
            <a:ext cx="820738" cy="9525"/>
          </a:xfrm>
          <a:prstGeom prst="straightConnector1">
            <a:avLst/>
          </a:prstGeom>
          <a:noFill/>
          <a:ln w="38100" algn="ctr">
            <a:solidFill>
              <a:srgbClr val="00B0F0"/>
            </a:solidFill>
            <a:prstDash val="dash"/>
            <a:round/>
            <a:headEnd type="arrow" w="med" len="med"/>
            <a:tailEnd type="arrow" w="med" len="med"/>
          </a:ln>
        </p:spPr>
      </p:cxnSp>
      <p:cxnSp>
        <p:nvCxnSpPr>
          <p:cNvPr id="35853" name="Straight Arrow Connector 37"/>
          <p:cNvCxnSpPr>
            <a:cxnSpLocks noChangeShapeType="1"/>
            <a:stCxn id="35843" idx="3"/>
            <a:endCxn id="35847" idx="1"/>
          </p:cNvCxnSpPr>
          <p:nvPr/>
        </p:nvCxnSpPr>
        <p:spPr bwMode="auto">
          <a:xfrm flipV="1">
            <a:off x="3760788" y="2524125"/>
            <a:ext cx="3117850" cy="4763"/>
          </a:xfrm>
          <a:prstGeom prst="straightConnector1">
            <a:avLst/>
          </a:prstGeom>
          <a:noFill/>
          <a:ln w="38100" algn="ctr">
            <a:solidFill>
              <a:srgbClr val="00B0F0"/>
            </a:solidFill>
            <a:round/>
            <a:headEnd type="arrow" w="med" len="med"/>
            <a:tailEnd type="arrow" w="med" len="med"/>
          </a:ln>
        </p:spPr>
      </p:cxnSp>
      <p:sp>
        <p:nvSpPr>
          <p:cNvPr id="35854" name="TextBox 39"/>
          <p:cNvSpPr txBox="1">
            <a:spLocks noChangeArrowheads="1"/>
          </p:cNvSpPr>
          <p:nvPr/>
        </p:nvSpPr>
        <p:spPr bwMode="auto">
          <a:xfrm>
            <a:off x="4354513" y="4610100"/>
            <a:ext cx="1727200" cy="714375"/>
          </a:xfrm>
          <a:prstGeom prst="rect">
            <a:avLst/>
          </a:prstGeom>
          <a:solidFill>
            <a:srgbClr val="FF0000">
              <a:alpha val="74901"/>
            </a:srgbClr>
          </a:solidFill>
          <a:ln w="12700">
            <a:solidFill>
              <a:srgbClr val="FFCCCC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r>
              <a:rPr lang="en-US" sz="2000">
                <a:latin typeface="Arial Narrow" pitchFamily="34" charset="0"/>
                <a:cs typeface="DejaVu Sans"/>
              </a:rPr>
              <a:t>Review and </a:t>
            </a:r>
          </a:p>
          <a:p>
            <a:pPr algn="ctr" defTabSz="914400"/>
            <a:r>
              <a:rPr lang="en-US" sz="2000">
                <a:latin typeface="Arial Narrow" pitchFamily="34" charset="0"/>
                <a:cs typeface="DejaVu Sans"/>
              </a:rPr>
              <a:t>Analysis Results</a:t>
            </a:r>
          </a:p>
        </p:txBody>
      </p:sp>
      <p:cxnSp>
        <p:nvCxnSpPr>
          <p:cNvPr id="35855" name="Straight Arrow Connector 43"/>
          <p:cNvCxnSpPr>
            <a:cxnSpLocks noChangeShapeType="1"/>
            <a:stCxn id="35843" idx="2"/>
            <a:endCxn id="35854" idx="0"/>
          </p:cNvCxnSpPr>
          <p:nvPr/>
        </p:nvCxnSpPr>
        <p:spPr bwMode="auto">
          <a:xfrm rot="16200000" flipH="1">
            <a:off x="2914650" y="2306638"/>
            <a:ext cx="1876425" cy="2730500"/>
          </a:xfrm>
          <a:prstGeom prst="curvedConnector3">
            <a:avLst>
              <a:gd name="adj1" fmla="val 33671"/>
            </a:avLst>
          </a:prstGeom>
          <a:noFill/>
          <a:ln w="38100" algn="ctr">
            <a:solidFill>
              <a:srgbClr val="00B0F0"/>
            </a:solidFill>
            <a:round/>
            <a:headEnd type="arrow" w="med" len="med"/>
            <a:tailEnd/>
          </a:ln>
        </p:spPr>
      </p:cxnSp>
      <p:cxnSp>
        <p:nvCxnSpPr>
          <p:cNvPr id="35856" name="Straight Arrow Connector 49"/>
          <p:cNvCxnSpPr>
            <a:cxnSpLocks noChangeShapeType="1"/>
            <a:stCxn id="35847" idx="2"/>
            <a:endCxn id="35854" idx="0"/>
          </p:cNvCxnSpPr>
          <p:nvPr/>
        </p:nvCxnSpPr>
        <p:spPr bwMode="auto">
          <a:xfrm rot="5400000">
            <a:off x="5422901" y="2519362"/>
            <a:ext cx="1885950" cy="2295525"/>
          </a:xfrm>
          <a:prstGeom prst="curvedConnector3">
            <a:avLst>
              <a:gd name="adj1" fmla="val 38468"/>
            </a:avLst>
          </a:prstGeom>
          <a:noFill/>
          <a:ln w="38100" algn="ctr">
            <a:solidFill>
              <a:srgbClr val="00B0F0"/>
            </a:solidFill>
            <a:round/>
            <a:headEnd/>
            <a:tailEnd type="arrow" w="med" len="med"/>
          </a:ln>
        </p:spPr>
      </p:cxnSp>
      <p:sp>
        <p:nvSpPr>
          <p:cNvPr id="35857" name="TextBox 42"/>
          <p:cNvSpPr txBox="1">
            <a:spLocks noChangeArrowheads="1"/>
          </p:cNvSpPr>
          <p:nvPr/>
        </p:nvSpPr>
        <p:spPr bwMode="auto">
          <a:xfrm>
            <a:off x="4381500" y="5981700"/>
            <a:ext cx="1693863" cy="400050"/>
          </a:xfrm>
          <a:prstGeom prst="rect">
            <a:avLst/>
          </a:prstGeom>
          <a:solidFill>
            <a:srgbClr val="FD990B">
              <a:alpha val="74901"/>
            </a:srgbClr>
          </a:solidFill>
          <a:ln w="12700">
            <a:solidFill>
              <a:srgbClr val="FFFF6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2000">
                <a:latin typeface="Arial Narrow" pitchFamily="34" charset="0"/>
                <a:cs typeface="DejaVu Sans"/>
              </a:rPr>
              <a:t>SW Architecture</a:t>
            </a:r>
          </a:p>
        </p:txBody>
      </p:sp>
      <p:sp>
        <p:nvSpPr>
          <p:cNvPr id="21" name="Rectangle 45"/>
          <p:cNvSpPr txBox="1">
            <a:spLocks noChangeArrowheads="1"/>
          </p:cNvSpPr>
          <p:nvPr/>
        </p:nvSpPr>
        <p:spPr bwMode="auto">
          <a:xfrm>
            <a:off x="1257300" y="333375"/>
            <a:ext cx="66294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 eaLnBrk="1" hangingPunct="1">
              <a:defRPr/>
            </a:pPr>
            <a:r>
              <a:rPr lang="en-US" kern="0" dirty="0">
                <a:latin typeface="Arial Black" pitchFamily="34" charset="0"/>
                <a:ea typeface="+mj-ea"/>
                <a:cs typeface="+mj-cs"/>
              </a:rPr>
              <a:t>DO-178C Traces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5580063" y="908050"/>
            <a:ext cx="3168650" cy="1152525"/>
          </a:xfrm>
          <a:prstGeom prst="rect">
            <a:avLst/>
          </a:prstGeom>
          <a:solidFill>
            <a:schemeClr val="bg1">
              <a:lumMod val="65000"/>
              <a:alpha val="50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pPr defTabSz="914400">
              <a:defRPr/>
            </a:pPr>
            <a:endParaRPr lang="en-US"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35860" name="Straight Arrow Connector 34"/>
          <p:cNvCxnSpPr>
            <a:cxnSpLocks noChangeShapeType="1"/>
          </p:cNvCxnSpPr>
          <p:nvPr/>
        </p:nvCxnSpPr>
        <p:spPr bwMode="auto">
          <a:xfrm>
            <a:off x="5795963" y="1127125"/>
            <a:ext cx="914400" cy="1588"/>
          </a:xfrm>
          <a:prstGeom prst="straightConnector1">
            <a:avLst/>
          </a:prstGeom>
          <a:noFill/>
          <a:ln w="38100" algn="ctr">
            <a:solidFill>
              <a:srgbClr val="00B0F0"/>
            </a:solidFill>
            <a:round/>
            <a:headEnd/>
            <a:tailEnd type="arrow" w="med" len="med"/>
          </a:ln>
        </p:spPr>
      </p:cxnSp>
      <p:sp>
        <p:nvSpPr>
          <p:cNvPr id="35861" name="TextBox 35"/>
          <p:cNvSpPr txBox="1">
            <a:spLocks noChangeArrowheads="1"/>
          </p:cNvSpPr>
          <p:nvPr/>
        </p:nvSpPr>
        <p:spPr bwMode="auto">
          <a:xfrm>
            <a:off x="6710363" y="898525"/>
            <a:ext cx="19605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2000">
                <a:latin typeface="Arial Narrow" pitchFamily="34" charset="0"/>
                <a:cs typeface="DejaVu Sans"/>
              </a:rPr>
              <a:t>Level A, B,C and 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95" name="Picture 31" descr="BACKGROUND"/>
          <p:cNvPicPr>
            <a:picLocks noChangeAspect="1" noChangeArrowheads="1"/>
          </p:cNvPicPr>
          <p:nvPr/>
        </p:nvPicPr>
        <p:blipFill>
          <a:blip r:embed="rId2" cstate="print"/>
          <a:srcRect b="88367"/>
          <a:stretch>
            <a:fillRect/>
          </a:stretch>
        </p:blipFill>
        <p:spPr bwMode="auto">
          <a:xfrm>
            <a:off x="0" y="0"/>
            <a:ext cx="9144000" cy="798513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 bwMode="auto">
          <a:xfrm>
            <a:off x="5580063" y="908050"/>
            <a:ext cx="3168650" cy="1152525"/>
          </a:xfrm>
          <a:prstGeom prst="rect">
            <a:avLst/>
          </a:prstGeom>
          <a:solidFill>
            <a:schemeClr val="bg1">
              <a:lumMod val="65000"/>
              <a:alpha val="50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pPr defTabSz="914400">
              <a:defRPr/>
            </a:pPr>
            <a:endParaRPr lang="en-US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6870" name="TextBox 6"/>
          <p:cNvSpPr txBox="1">
            <a:spLocks noChangeArrowheads="1"/>
          </p:cNvSpPr>
          <p:nvPr/>
        </p:nvSpPr>
        <p:spPr bwMode="auto">
          <a:xfrm>
            <a:off x="1784350" y="4762500"/>
            <a:ext cx="1414463" cy="400050"/>
          </a:xfrm>
          <a:prstGeom prst="rect">
            <a:avLst/>
          </a:prstGeom>
          <a:solidFill>
            <a:srgbClr val="FD990B">
              <a:alpha val="74901"/>
            </a:srgbClr>
          </a:solidFill>
          <a:ln w="12700">
            <a:solidFill>
              <a:srgbClr val="FFFF6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2000">
                <a:latin typeface="Arial Narrow" pitchFamily="34" charset="0"/>
                <a:cs typeface="DejaVu Sans"/>
              </a:rPr>
              <a:t>Source Code</a:t>
            </a:r>
          </a:p>
        </p:txBody>
      </p:sp>
      <p:sp>
        <p:nvSpPr>
          <p:cNvPr id="36871" name="TextBox 7"/>
          <p:cNvSpPr txBox="1">
            <a:spLocks noChangeArrowheads="1"/>
          </p:cNvSpPr>
          <p:nvPr/>
        </p:nvSpPr>
        <p:spPr bwMode="auto">
          <a:xfrm>
            <a:off x="1265238" y="5981700"/>
            <a:ext cx="2452687" cy="400050"/>
          </a:xfrm>
          <a:prstGeom prst="rect">
            <a:avLst/>
          </a:prstGeom>
          <a:solidFill>
            <a:srgbClr val="FD990B">
              <a:alpha val="74901"/>
            </a:srgbClr>
          </a:solidFill>
          <a:ln w="12700">
            <a:solidFill>
              <a:srgbClr val="FFFF6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2000">
                <a:latin typeface="Arial Narrow" pitchFamily="34" charset="0"/>
                <a:cs typeface="DejaVu Sans"/>
              </a:rPr>
              <a:t>Executable Object Code</a:t>
            </a:r>
          </a:p>
        </p:txBody>
      </p:sp>
      <p:sp>
        <p:nvSpPr>
          <p:cNvPr id="36872" name="TextBox 8"/>
          <p:cNvSpPr txBox="1">
            <a:spLocks noChangeArrowheads="1"/>
          </p:cNvSpPr>
          <p:nvPr/>
        </p:nvSpPr>
        <p:spPr bwMode="auto">
          <a:xfrm>
            <a:off x="6878638" y="2324100"/>
            <a:ext cx="1270000" cy="400050"/>
          </a:xfrm>
          <a:prstGeom prst="rect">
            <a:avLst/>
          </a:prstGeom>
          <a:solidFill>
            <a:srgbClr val="FD990B">
              <a:alpha val="74901"/>
            </a:srgbClr>
          </a:solidFill>
          <a:ln w="12700">
            <a:solidFill>
              <a:srgbClr val="FFFF6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2000">
                <a:latin typeface="Arial Narrow" pitchFamily="34" charset="0"/>
                <a:cs typeface="DejaVu Sans"/>
              </a:rPr>
              <a:t>Test Cases</a:t>
            </a:r>
          </a:p>
        </p:txBody>
      </p:sp>
      <p:sp>
        <p:nvSpPr>
          <p:cNvPr id="36873" name="TextBox 9"/>
          <p:cNvSpPr txBox="1">
            <a:spLocks noChangeArrowheads="1"/>
          </p:cNvSpPr>
          <p:nvPr/>
        </p:nvSpPr>
        <p:spPr bwMode="auto">
          <a:xfrm>
            <a:off x="6659563" y="3543300"/>
            <a:ext cx="1706562" cy="400050"/>
          </a:xfrm>
          <a:prstGeom prst="rect">
            <a:avLst/>
          </a:prstGeom>
          <a:solidFill>
            <a:srgbClr val="FD990B">
              <a:alpha val="74901"/>
            </a:srgbClr>
          </a:solidFill>
          <a:ln w="12700">
            <a:solidFill>
              <a:srgbClr val="FFFF6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2000">
                <a:latin typeface="Arial Narrow" pitchFamily="34" charset="0"/>
                <a:cs typeface="DejaVu Sans"/>
              </a:rPr>
              <a:t>Test Procedures</a:t>
            </a:r>
          </a:p>
        </p:txBody>
      </p:sp>
      <p:sp>
        <p:nvSpPr>
          <p:cNvPr id="36874" name="TextBox 10"/>
          <p:cNvSpPr txBox="1">
            <a:spLocks noChangeArrowheads="1"/>
          </p:cNvSpPr>
          <p:nvPr/>
        </p:nvSpPr>
        <p:spPr bwMode="auto">
          <a:xfrm>
            <a:off x="6838950" y="4764088"/>
            <a:ext cx="1330325" cy="400050"/>
          </a:xfrm>
          <a:prstGeom prst="rect">
            <a:avLst/>
          </a:prstGeom>
          <a:solidFill>
            <a:srgbClr val="FF0000">
              <a:alpha val="74901"/>
            </a:srgbClr>
          </a:solidFill>
          <a:ln w="12700">
            <a:solidFill>
              <a:srgbClr val="FFCCCC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2000">
                <a:latin typeface="Arial Narrow" pitchFamily="34" charset="0"/>
                <a:cs typeface="DejaVu Sans"/>
              </a:rPr>
              <a:t>Test Results</a:t>
            </a:r>
          </a:p>
        </p:txBody>
      </p:sp>
      <p:cxnSp>
        <p:nvCxnSpPr>
          <p:cNvPr id="36876" name="Straight Arrow Connector 16"/>
          <p:cNvCxnSpPr>
            <a:cxnSpLocks noChangeShapeType="1"/>
          </p:cNvCxnSpPr>
          <p:nvPr/>
        </p:nvCxnSpPr>
        <p:spPr bwMode="auto">
          <a:xfrm rot="5400000">
            <a:off x="2082007" y="3132931"/>
            <a:ext cx="819150" cy="1587"/>
          </a:xfrm>
          <a:prstGeom prst="straightConnector1">
            <a:avLst/>
          </a:prstGeom>
          <a:noFill/>
          <a:ln w="38100" algn="ctr">
            <a:solidFill>
              <a:srgbClr val="FFC000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36877" name="Straight Arrow Connector 17"/>
          <p:cNvCxnSpPr>
            <a:cxnSpLocks noChangeShapeType="1"/>
            <a:endCxn id="36870" idx="0"/>
          </p:cNvCxnSpPr>
          <p:nvPr/>
        </p:nvCxnSpPr>
        <p:spPr bwMode="auto">
          <a:xfrm rot="5400000">
            <a:off x="2082007" y="4352131"/>
            <a:ext cx="819150" cy="1587"/>
          </a:xfrm>
          <a:prstGeom prst="straightConnector1">
            <a:avLst/>
          </a:prstGeom>
          <a:noFill/>
          <a:ln w="38100" algn="ctr">
            <a:solidFill>
              <a:srgbClr val="FFC000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36878" name="Straight Arrow Connector 22"/>
          <p:cNvCxnSpPr>
            <a:cxnSpLocks noChangeShapeType="1"/>
            <a:stCxn id="36872" idx="2"/>
            <a:endCxn id="36873" idx="0"/>
          </p:cNvCxnSpPr>
          <p:nvPr/>
        </p:nvCxnSpPr>
        <p:spPr bwMode="auto">
          <a:xfrm rot="5400000">
            <a:off x="7104063" y="3133725"/>
            <a:ext cx="819150" cy="0"/>
          </a:xfrm>
          <a:prstGeom prst="straightConnector1">
            <a:avLst/>
          </a:prstGeom>
          <a:noFill/>
          <a:ln w="38100" algn="ctr">
            <a:solidFill>
              <a:srgbClr val="00B0F0"/>
            </a:solidFill>
            <a:prstDash val="dash"/>
            <a:round/>
            <a:headEnd type="arrow" w="med" len="med"/>
            <a:tailEnd type="arrow" w="med" len="med"/>
          </a:ln>
        </p:spPr>
      </p:cxnSp>
      <p:cxnSp>
        <p:nvCxnSpPr>
          <p:cNvPr id="36879" name="Straight Arrow Connector 24"/>
          <p:cNvCxnSpPr>
            <a:cxnSpLocks noChangeShapeType="1"/>
            <a:stCxn id="36873" idx="2"/>
            <a:endCxn id="36874" idx="0"/>
          </p:cNvCxnSpPr>
          <p:nvPr/>
        </p:nvCxnSpPr>
        <p:spPr bwMode="auto">
          <a:xfrm rot="5400000">
            <a:off x="7098507" y="4348956"/>
            <a:ext cx="820738" cy="9525"/>
          </a:xfrm>
          <a:prstGeom prst="straightConnector1">
            <a:avLst/>
          </a:prstGeom>
          <a:noFill/>
          <a:ln w="38100" algn="ctr">
            <a:solidFill>
              <a:srgbClr val="00B0F0"/>
            </a:solidFill>
            <a:prstDash val="dash"/>
            <a:round/>
            <a:headEnd type="arrow" w="med" len="med"/>
            <a:tailEnd type="arrow" w="med" len="med"/>
          </a:ln>
        </p:spPr>
      </p:cxnSp>
      <p:cxnSp>
        <p:nvCxnSpPr>
          <p:cNvPr id="36880" name="Straight Arrow Connector 30"/>
          <p:cNvCxnSpPr>
            <a:cxnSpLocks noChangeShapeType="1"/>
          </p:cNvCxnSpPr>
          <p:nvPr/>
        </p:nvCxnSpPr>
        <p:spPr bwMode="auto">
          <a:xfrm>
            <a:off x="5795963" y="1508125"/>
            <a:ext cx="914400" cy="1588"/>
          </a:xfrm>
          <a:prstGeom prst="straightConnector1">
            <a:avLst/>
          </a:prstGeom>
          <a:noFill/>
          <a:ln w="38100" algn="ctr">
            <a:solidFill>
              <a:srgbClr val="FFC000"/>
            </a:solidFill>
            <a:round/>
            <a:headEnd/>
            <a:tailEnd type="arrow" w="med" len="med"/>
          </a:ln>
        </p:spPr>
      </p:cxnSp>
      <p:sp>
        <p:nvSpPr>
          <p:cNvPr id="36881" name="TextBox 31"/>
          <p:cNvSpPr txBox="1">
            <a:spLocks noChangeArrowheads="1"/>
          </p:cNvSpPr>
          <p:nvPr/>
        </p:nvSpPr>
        <p:spPr bwMode="auto">
          <a:xfrm>
            <a:off x="6710363" y="1279525"/>
            <a:ext cx="17510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2000">
                <a:latin typeface="Arial Narrow" pitchFamily="34" charset="0"/>
                <a:cs typeface="DejaVu Sans"/>
              </a:rPr>
              <a:t>Level A, B and C</a:t>
            </a:r>
          </a:p>
        </p:txBody>
      </p:sp>
      <p:cxnSp>
        <p:nvCxnSpPr>
          <p:cNvPr id="36882" name="Straight Arrow Connector 34"/>
          <p:cNvCxnSpPr>
            <a:cxnSpLocks noChangeShapeType="1"/>
          </p:cNvCxnSpPr>
          <p:nvPr/>
        </p:nvCxnSpPr>
        <p:spPr bwMode="auto">
          <a:xfrm>
            <a:off x="5795963" y="1127125"/>
            <a:ext cx="914400" cy="1588"/>
          </a:xfrm>
          <a:prstGeom prst="straightConnector1">
            <a:avLst/>
          </a:prstGeom>
          <a:noFill/>
          <a:ln w="38100" algn="ctr">
            <a:solidFill>
              <a:srgbClr val="00B0F0"/>
            </a:solidFill>
            <a:round/>
            <a:headEnd/>
            <a:tailEnd type="arrow" w="med" len="med"/>
          </a:ln>
        </p:spPr>
      </p:cxnSp>
      <p:sp>
        <p:nvSpPr>
          <p:cNvPr id="36883" name="TextBox 35"/>
          <p:cNvSpPr txBox="1">
            <a:spLocks noChangeArrowheads="1"/>
          </p:cNvSpPr>
          <p:nvPr/>
        </p:nvSpPr>
        <p:spPr bwMode="auto">
          <a:xfrm>
            <a:off x="6710363" y="898525"/>
            <a:ext cx="19605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2000">
                <a:latin typeface="Arial Narrow" pitchFamily="34" charset="0"/>
                <a:cs typeface="DejaVu Sans"/>
              </a:rPr>
              <a:t>Level A, B,C and D</a:t>
            </a:r>
          </a:p>
        </p:txBody>
      </p:sp>
      <p:cxnSp>
        <p:nvCxnSpPr>
          <p:cNvPr id="36884" name="Straight Arrow Connector 37"/>
          <p:cNvCxnSpPr>
            <a:cxnSpLocks noChangeShapeType="1"/>
            <a:endCxn id="36872" idx="1"/>
          </p:cNvCxnSpPr>
          <p:nvPr/>
        </p:nvCxnSpPr>
        <p:spPr bwMode="auto">
          <a:xfrm>
            <a:off x="3770313" y="2524125"/>
            <a:ext cx="3108325" cy="1588"/>
          </a:xfrm>
          <a:prstGeom prst="straightConnector1">
            <a:avLst/>
          </a:prstGeom>
          <a:noFill/>
          <a:ln w="38100" algn="ctr">
            <a:solidFill>
              <a:srgbClr val="00B0F0"/>
            </a:solidFill>
            <a:round/>
            <a:headEnd type="arrow" w="med" len="med"/>
            <a:tailEnd type="arrow" w="med" len="med"/>
          </a:ln>
        </p:spPr>
      </p:cxnSp>
      <p:sp>
        <p:nvSpPr>
          <p:cNvPr id="36885" name="TextBox 39"/>
          <p:cNvSpPr txBox="1">
            <a:spLocks noChangeArrowheads="1"/>
          </p:cNvSpPr>
          <p:nvPr/>
        </p:nvSpPr>
        <p:spPr bwMode="auto">
          <a:xfrm>
            <a:off x="4354513" y="4610100"/>
            <a:ext cx="1727200" cy="714375"/>
          </a:xfrm>
          <a:prstGeom prst="rect">
            <a:avLst/>
          </a:prstGeom>
          <a:solidFill>
            <a:srgbClr val="FF0000">
              <a:alpha val="74901"/>
            </a:srgbClr>
          </a:solidFill>
          <a:ln w="12700">
            <a:solidFill>
              <a:srgbClr val="FFCCCC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r>
              <a:rPr lang="en-US" sz="2000">
                <a:latin typeface="Arial Narrow" pitchFamily="34" charset="0"/>
                <a:cs typeface="DejaVu Sans"/>
              </a:rPr>
              <a:t>Review and </a:t>
            </a:r>
          </a:p>
          <a:p>
            <a:pPr algn="ctr" defTabSz="914400"/>
            <a:r>
              <a:rPr lang="en-US" sz="2000">
                <a:latin typeface="Arial Narrow" pitchFamily="34" charset="0"/>
                <a:cs typeface="DejaVu Sans"/>
              </a:rPr>
              <a:t>Analysis Results</a:t>
            </a:r>
          </a:p>
        </p:txBody>
      </p:sp>
      <p:cxnSp>
        <p:nvCxnSpPr>
          <p:cNvPr id="36886" name="Straight Arrow Connector 41"/>
          <p:cNvCxnSpPr>
            <a:cxnSpLocks noChangeShapeType="1"/>
          </p:cNvCxnSpPr>
          <p:nvPr/>
        </p:nvCxnSpPr>
        <p:spPr bwMode="auto">
          <a:xfrm flipV="1">
            <a:off x="3748088" y="2524125"/>
            <a:ext cx="3130550" cy="1219200"/>
          </a:xfrm>
          <a:prstGeom prst="curvedConnector3">
            <a:avLst>
              <a:gd name="adj1" fmla="val 50000"/>
            </a:avLst>
          </a:prstGeom>
          <a:noFill/>
          <a:ln w="38100" algn="ctr">
            <a:solidFill>
              <a:srgbClr val="FFC000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36887" name="Straight Arrow Connector 45"/>
          <p:cNvCxnSpPr>
            <a:cxnSpLocks noChangeShapeType="1"/>
          </p:cNvCxnSpPr>
          <p:nvPr/>
        </p:nvCxnSpPr>
        <p:spPr bwMode="auto">
          <a:xfrm>
            <a:off x="3748088" y="3743325"/>
            <a:ext cx="606425" cy="1220788"/>
          </a:xfrm>
          <a:prstGeom prst="curvedConnector3">
            <a:avLst>
              <a:gd name="adj1" fmla="val 50000"/>
            </a:avLst>
          </a:prstGeom>
          <a:noFill/>
          <a:ln w="38100" algn="ctr">
            <a:solidFill>
              <a:srgbClr val="FFC000"/>
            </a:solidFill>
            <a:round/>
            <a:headEnd type="arrow" w="med" len="med"/>
            <a:tailEnd/>
          </a:ln>
        </p:spPr>
      </p:cxnSp>
      <p:cxnSp>
        <p:nvCxnSpPr>
          <p:cNvPr id="36888" name="Straight Arrow Connector 47"/>
          <p:cNvCxnSpPr>
            <a:cxnSpLocks noChangeShapeType="1"/>
            <a:stCxn id="36870" idx="3"/>
            <a:endCxn id="36885" idx="1"/>
          </p:cNvCxnSpPr>
          <p:nvPr/>
        </p:nvCxnSpPr>
        <p:spPr bwMode="auto">
          <a:xfrm>
            <a:off x="3198813" y="4962525"/>
            <a:ext cx="1155700" cy="4763"/>
          </a:xfrm>
          <a:prstGeom prst="curvedConnector3">
            <a:avLst>
              <a:gd name="adj1" fmla="val 49861"/>
            </a:avLst>
          </a:prstGeom>
          <a:noFill/>
          <a:ln w="38100" algn="ctr">
            <a:solidFill>
              <a:srgbClr val="FFC000"/>
            </a:solidFill>
            <a:round/>
            <a:headEnd type="arrow" w="med" len="med"/>
            <a:tailEnd/>
          </a:ln>
        </p:spPr>
      </p:cxnSp>
      <p:sp>
        <p:nvSpPr>
          <p:cNvPr id="36889" name="TextBox 42"/>
          <p:cNvSpPr txBox="1">
            <a:spLocks noChangeArrowheads="1"/>
          </p:cNvSpPr>
          <p:nvPr/>
        </p:nvSpPr>
        <p:spPr bwMode="auto">
          <a:xfrm>
            <a:off x="4381500" y="5981700"/>
            <a:ext cx="1693863" cy="400050"/>
          </a:xfrm>
          <a:prstGeom prst="rect">
            <a:avLst/>
          </a:prstGeom>
          <a:solidFill>
            <a:srgbClr val="FD990B">
              <a:alpha val="74901"/>
            </a:srgbClr>
          </a:solidFill>
          <a:ln w="12700">
            <a:solidFill>
              <a:srgbClr val="FFFF6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2000">
                <a:latin typeface="Arial Narrow" pitchFamily="34" charset="0"/>
                <a:cs typeface="DejaVu Sans"/>
              </a:rPr>
              <a:t>SW Architecture</a:t>
            </a:r>
          </a:p>
        </p:txBody>
      </p:sp>
      <p:cxnSp>
        <p:nvCxnSpPr>
          <p:cNvPr id="36890" name="Shape 46"/>
          <p:cNvCxnSpPr>
            <a:cxnSpLocks noChangeShapeType="1"/>
            <a:stCxn id="36885" idx="2"/>
          </p:cNvCxnSpPr>
          <p:nvPr/>
        </p:nvCxnSpPr>
        <p:spPr bwMode="auto">
          <a:xfrm rot="16200000" flipH="1">
            <a:off x="4891088" y="5651500"/>
            <a:ext cx="663575" cy="9525"/>
          </a:xfrm>
          <a:prstGeom prst="straightConnector1">
            <a:avLst/>
          </a:prstGeom>
          <a:noFill/>
          <a:ln w="38100" algn="ctr">
            <a:solidFill>
              <a:srgbClr val="FFC000"/>
            </a:solidFill>
            <a:miter lim="800000"/>
            <a:headEnd/>
            <a:tailEnd type="arrow" w="med" len="med"/>
          </a:ln>
        </p:spPr>
      </p:cxnSp>
      <p:sp>
        <p:nvSpPr>
          <p:cNvPr id="29" name="Rectangle 45"/>
          <p:cNvSpPr txBox="1">
            <a:spLocks noChangeArrowheads="1"/>
          </p:cNvSpPr>
          <p:nvPr/>
        </p:nvSpPr>
        <p:spPr bwMode="auto">
          <a:xfrm>
            <a:off x="1257300" y="333375"/>
            <a:ext cx="66294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 eaLnBrk="1" hangingPunct="1">
              <a:defRPr/>
            </a:pPr>
            <a:r>
              <a:rPr lang="en-US" kern="0" dirty="0">
                <a:latin typeface="Arial Black" pitchFamily="34" charset="0"/>
                <a:ea typeface="+mj-ea"/>
                <a:cs typeface="+mj-cs"/>
              </a:rPr>
              <a:t>DO-178C Traces</a:t>
            </a:r>
          </a:p>
        </p:txBody>
      </p:sp>
      <p:cxnSp>
        <p:nvCxnSpPr>
          <p:cNvPr id="36892" name="Straight Arrow Connector 43"/>
          <p:cNvCxnSpPr>
            <a:cxnSpLocks noChangeShapeType="1"/>
          </p:cNvCxnSpPr>
          <p:nvPr/>
        </p:nvCxnSpPr>
        <p:spPr bwMode="auto">
          <a:xfrm rot="16200000" flipH="1">
            <a:off x="2911475" y="2306638"/>
            <a:ext cx="1876425" cy="2730500"/>
          </a:xfrm>
          <a:prstGeom prst="curvedConnector3">
            <a:avLst>
              <a:gd name="adj1" fmla="val 33671"/>
            </a:avLst>
          </a:prstGeom>
          <a:noFill/>
          <a:ln w="38100" algn="ctr">
            <a:solidFill>
              <a:srgbClr val="00B0F0"/>
            </a:solidFill>
            <a:round/>
            <a:headEnd type="arrow" w="med" len="med"/>
            <a:tailEnd/>
          </a:ln>
        </p:spPr>
      </p:cxnSp>
      <p:cxnSp>
        <p:nvCxnSpPr>
          <p:cNvPr id="36893" name="Straight Arrow Connector 49"/>
          <p:cNvCxnSpPr>
            <a:cxnSpLocks noChangeShapeType="1"/>
          </p:cNvCxnSpPr>
          <p:nvPr/>
        </p:nvCxnSpPr>
        <p:spPr bwMode="auto">
          <a:xfrm rot="5400000">
            <a:off x="5419726" y="2519362"/>
            <a:ext cx="1885950" cy="2295525"/>
          </a:xfrm>
          <a:prstGeom prst="curvedConnector3">
            <a:avLst>
              <a:gd name="adj1" fmla="val 38468"/>
            </a:avLst>
          </a:prstGeom>
          <a:noFill/>
          <a:ln w="38100" algn="ctr">
            <a:solidFill>
              <a:srgbClr val="00B0F0"/>
            </a:solidFill>
            <a:round/>
            <a:headEnd/>
            <a:tailEnd type="arrow" w="med" len="med"/>
          </a:ln>
        </p:spPr>
      </p:cxnSp>
      <p:sp>
        <p:nvSpPr>
          <p:cNvPr id="36896" name="TextBox 3"/>
          <p:cNvSpPr txBox="1">
            <a:spLocks noChangeArrowheads="1"/>
          </p:cNvSpPr>
          <p:nvPr/>
        </p:nvSpPr>
        <p:spPr bwMode="auto">
          <a:xfrm>
            <a:off x="395288" y="1104900"/>
            <a:ext cx="4165600" cy="409575"/>
          </a:xfrm>
          <a:prstGeom prst="rect">
            <a:avLst/>
          </a:prstGeom>
          <a:solidFill>
            <a:srgbClr val="FF99FF">
              <a:alpha val="74901"/>
            </a:srgbClr>
          </a:solidFill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2000">
                <a:solidFill>
                  <a:schemeClr val="tx1"/>
                </a:solidFill>
                <a:latin typeface="Arial Narrow" pitchFamily="34" charset="0"/>
                <a:cs typeface="DejaVu Sans"/>
              </a:rPr>
              <a:t>System requirements allocated to Software</a:t>
            </a:r>
          </a:p>
        </p:txBody>
      </p:sp>
      <p:sp>
        <p:nvSpPr>
          <p:cNvPr id="36897" name="TextBox 4"/>
          <p:cNvSpPr txBox="1">
            <a:spLocks noChangeArrowheads="1"/>
          </p:cNvSpPr>
          <p:nvPr/>
        </p:nvSpPr>
        <p:spPr bwMode="auto">
          <a:xfrm>
            <a:off x="1212850" y="2324100"/>
            <a:ext cx="2547938" cy="409575"/>
          </a:xfrm>
          <a:prstGeom prst="rect">
            <a:avLst/>
          </a:prstGeom>
          <a:solidFill>
            <a:srgbClr val="FF99FF">
              <a:alpha val="74901"/>
            </a:srgbClr>
          </a:solidFill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2000">
                <a:solidFill>
                  <a:schemeClr val="tx1"/>
                </a:solidFill>
                <a:latin typeface="Arial Narrow" pitchFamily="34" charset="0"/>
                <a:cs typeface="DejaVu Sans"/>
              </a:rPr>
              <a:t>High-Level Requirements</a:t>
            </a:r>
          </a:p>
        </p:txBody>
      </p:sp>
      <p:sp>
        <p:nvSpPr>
          <p:cNvPr id="36898" name="TextBox 5"/>
          <p:cNvSpPr txBox="1">
            <a:spLocks noChangeArrowheads="1"/>
          </p:cNvSpPr>
          <p:nvPr/>
        </p:nvSpPr>
        <p:spPr bwMode="auto">
          <a:xfrm>
            <a:off x="1235075" y="3543300"/>
            <a:ext cx="2501900" cy="409575"/>
          </a:xfrm>
          <a:prstGeom prst="rect">
            <a:avLst/>
          </a:prstGeom>
          <a:solidFill>
            <a:srgbClr val="FF99FF">
              <a:alpha val="74901"/>
            </a:srgbClr>
          </a:solidFill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2000">
                <a:solidFill>
                  <a:schemeClr val="tx1"/>
                </a:solidFill>
                <a:latin typeface="Arial Narrow" pitchFamily="34" charset="0"/>
                <a:cs typeface="DejaVu Sans"/>
              </a:rPr>
              <a:t>Low-Level Requirements</a:t>
            </a:r>
          </a:p>
        </p:txBody>
      </p:sp>
      <p:cxnSp>
        <p:nvCxnSpPr>
          <p:cNvPr id="36899" name="Straight Arrow Connector 12"/>
          <p:cNvCxnSpPr>
            <a:cxnSpLocks noChangeShapeType="1"/>
            <a:stCxn id="36897" idx="0"/>
            <a:endCxn id="36896" idx="2"/>
          </p:cNvCxnSpPr>
          <p:nvPr/>
        </p:nvCxnSpPr>
        <p:spPr bwMode="auto">
          <a:xfrm flipH="1" flipV="1">
            <a:off x="2478088" y="1514475"/>
            <a:ext cx="9525" cy="809625"/>
          </a:xfrm>
          <a:prstGeom prst="straightConnector1">
            <a:avLst/>
          </a:prstGeom>
          <a:noFill/>
          <a:ln w="38100" algn="ctr">
            <a:solidFill>
              <a:srgbClr val="00B0F0"/>
            </a:solidFill>
            <a:round/>
            <a:headEnd type="arrow" w="med" len="med"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22" name="Picture 34" descr="BACKGROUND"/>
          <p:cNvPicPr>
            <a:picLocks noChangeAspect="1" noChangeArrowheads="1"/>
          </p:cNvPicPr>
          <p:nvPr/>
        </p:nvPicPr>
        <p:blipFill>
          <a:blip r:embed="rId2" cstate="print"/>
          <a:srcRect b="88367"/>
          <a:stretch>
            <a:fillRect/>
          </a:stretch>
        </p:blipFill>
        <p:spPr bwMode="auto">
          <a:xfrm>
            <a:off x="0" y="0"/>
            <a:ext cx="9144000" cy="798513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 bwMode="auto">
          <a:xfrm>
            <a:off x="5580063" y="908050"/>
            <a:ext cx="3168650" cy="1152525"/>
          </a:xfrm>
          <a:prstGeom prst="rect">
            <a:avLst/>
          </a:prstGeom>
          <a:solidFill>
            <a:schemeClr val="bg1">
              <a:lumMod val="65000"/>
              <a:alpha val="50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pPr defTabSz="914400">
              <a:defRPr/>
            </a:pPr>
            <a:endParaRPr lang="en-US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7894" name="TextBox 6"/>
          <p:cNvSpPr txBox="1">
            <a:spLocks noChangeArrowheads="1"/>
          </p:cNvSpPr>
          <p:nvPr/>
        </p:nvSpPr>
        <p:spPr bwMode="auto">
          <a:xfrm>
            <a:off x="1784350" y="4762500"/>
            <a:ext cx="1414463" cy="400050"/>
          </a:xfrm>
          <a:prstGeom prst="rect">
            <a:avLst/>
          </a:prstGeom>
          <a:solidFill>
            <a:srgbClr val="FD990B">
              <a:alpha val="74901"/>
            </a:srgbClr>
          </a:solidFill>
          <a:ln w="12700">
            <a:solidFill>
              <a:srgbClr val="FFFF6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2000">
                <a:latin typeface="Arial Narrow" pitchFamily="34" charset="0"/>
                <a:cs typeface="DejaVu Sans"/>
              </a:rPr>
              <a:t>Source Code</a:t>
            </a:r>
          </a:p>
        </p:txBody>
      </p:sp>
      <p:sp>
        <p:nvSpPr>
          <p:cNvPr id="37895" name="TextBox 7"/>
          <p:cNvSpPr txBox="1">
            <a:spLocks noChangeArrowheads="1"/>
          </p:cNvSpPr>
          <p:nvPr/>
        </p:nvSpPr>
        <p:spPr bwMode="auto">
          <a:xfrm>
            <a:off x="1265238" y="5981700"/>
            <a:ext cx="2452687" cy="400050"/>
          </a:xfrm>
          <a:prstGeom prst="rect">
            <a:avLst/>
          </a:prstGeom>
          <a:solidFill>
            <a:srgbClr val="FD990B">
              <a:alpha val="74901"/>
            </a:srgbClr>
          </a:solidFill>
          <a:ln w="12700">
            <a:solidFill>
              <a:srgbClr val="FFFF6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2000">
                <a:latin typeface="Arial Narrow" pitchFamily="34" charset="0"/>
                <a:cs typeface="DejaVu Sans"/>
              </a:rPr>
              <a:t>Executable Object Code</a:t>
            </a:r>
          </a:p>
        </p:txBody>
      </p:sp>
      <p:sp>
        <p:nvSpPr>
          <p:cNvPr id="37896" name="TextBox 8"/>
          <p:cNvSpPr txBox="1">
            <a:spLocks noChangeArrowheads="1"/>
          </p:cNvSpPr>
          <p:nvPr/>
        </p:nvSpPr>
        <p:spPr bwMode="auto">
          <a:xfrm>
            <a:off x="6878638" y="2324100"/>
            <a:ext cx="1270000" cy="400050"/>
          </a:xfrm>
          <a:prstGeom prst="rect">
            <a:avLst/>
          </a:prstGeom>
          <a:solidFill>
            <a:srgbClr val="FD990B">
              <a:alpha val="74901"/>
            </a:srgbClr>
          </a:solidFill>
          <a:ln w="12700">
            <a:solidFill>
              <a:srgbClr val="FFFF6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2000">
                <a:latin typeface="Arial Narrow" pitchFamily="34" charset="0"/>
                <a:cs typeface="DejaVu Sans"/>
              </a:rPr>
              <a:t>Test Cases</a:t>
            </a:r>
          </a:p>
        </p:txBody>
      </p:sp>
      <p:sp>
        <p:nvSpPr>
          <p:cNvPr id="37897" name="TextBox 9"/>
          <p:cNvSpPr txBox="1">
            <a:spLocks noChangeArrowheads="1"/>
          </p:cNvSpPr>
          <p:nvPr/>
        </p:nvSpPr>
        <p:spPr bwMode="auto">
          <a:xfrm>
            <a:off x="6659563" y="3543300"/>
            <a:ext cx="1706562" cy="400050"/>
          </a:xfrm>
          <a:prstGeom prst="rect">
            <a:avLst/>
          </a:prstGeom>
          <a:solidFill>
            <a:srgbClr val="FD990B">
              <a:alpha val="74901"/>
            </a:srgbClr>
          </a:solidFill>
          <a:ln w="12700">
            <a:solidFill>
              <a:srgbClr val="FFFF6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2000">
                <a:latin typeface="Arial Narrow" pitchFamily="34" charset="0"/>
                <a:cs typeface="DejaVu Sans"/>
              </a:rPr>
              <a:t>Test Procedures</a:t>
            </a:r>
          </a:p>
        </p:txBody>
      </p:sp>
      <p:sp>
        <p:nvSpPr>
          <p:cNvPr id="37898" name="TextBox 10"/>
          <p:cNvSpPr txBox="1">
            <a:spLocks noChangeArrowheads="1"/>
          </p:cNvSpPr>
          <p:nvPr/>
        </p:nvSpPr>
        <p:spPr bwMode="auto">
          <a:xfrm>
            <a:off x="6838950" y="4764088"/>
            <a:ext cx="1330325" cy="400050"/>
          </a:xfrm>
          <a:prstGeom prst="rect">
            <a:avLst/>
          </a:prstGeom>
          <a:solidFill>
            <a:srgbClr val="FF0000">
              <a:alpha val="74901"/>
            </a:srgbClr>
          </a:solidFill>
          <a:ln w="12700">
            <a:solidFill>
              <a:srgbClr val="FFCCCC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2000">
                <a:latin typeface="Arial Narrow" pitchFamily="34" charset="0"/>
                <a:cs typeface="DejaVu Sans"/>
              </a:rPr>
              <a:t>Test Results</a:t>
            </a:r>
          </a:p>
        </p:txBody>
      </p:sp>
      <p:cxnSp>
        <p:nvCxnSpPr>
          <p:cNvPr id="37900" name="Straight Arrow Connector 16"/>
          <p:cNvCxnSpPr>
            <a:cxnSpLocks noChangeShapeType="1"/>
          </p:cNvCxnSpPr>
          <p:nvPr/>
        </p:nvCxnSpPr>
        <p:spPr bwMode="auto">
          <a:xfrm rot="5400000">
            <a:off x="2082007" y="3132931"/>
            <a:ext cx="819150" cy="1587"/>
          </a:xfrm>
          <a:prstGeom prst="straightConnector1">
            <a:avLst/>
          </a:prstGeom>
          <a:noFill/>
          <a:ln w="38100" algn="ctr">
            <a:solidFill>
              <a:srgbClr val="FFC000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37901" name="Straight Arrow Connector 17"/>
          <p:cNvCxnSpPr>
            <a:cxnSpLocks noChangeShapeType="1"/>
            <a:endCxn id="37894" idx="0"/>
          </p:cNvCxnSpPr>
          <p:nvPr/>
        </p:nvCxnSpPr>
        <p:spPr bwMode="auto">
          <a:xfrm rot="5400000">
            <a:off x="2082007" y="4352131"/>
            <a:ext cx="819150" cy="1587"/>
          </a:xfrm>
          <a:prstGeom prst="straightConnector1">
            <a:avLst/>
          </a:prstGeom>
          <a:noFill/>
          <a:ln w="38100" algn="ctr">
            <a:solidFill>
              <a:srgbClr val="FFC000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37902" name="Straight Arrow Connector 22"/>
          <p:cNvCxnSpPr>
            <a:cxnSpLocks noChangeShapeType="1"/>
            <a:stCxn id="37896" idx="2"/>
            <a:endCxn id="37897" idx="0"/>
          </p:cNvCxnSpPr>
          <p:nvPr/>
        </p:nvCxnSpPr>
        <p:spPr bwMode="auto">
          <a:xfrm rot="5400000">
            <a:off x="7104063" y="3133725"/>
            <a:ext cx="819150" cy="0"/>
          </a:xfrm>
          <a:prstGeom prst="straightConnector1">
            <a:avLst/>
          </a:prstGeom>
          <a:noFill/>
          <a:ln w="38100" algn="ctr">
            <a:solidFill>
              <a:srgbClr val="00B0F0"/>
            </a:solidFill>
            <a:prstDash val="dash"/>
            <a:round/>
            <a:headEnd type="arrow" w="med" len="med"/>
            <a:tailEnd type="arrow" w="med" len="med"/>
          </a:ln>
        </p:spPr>
      </p:cxnSp>
      <p:cxnSp>
        <p:nvCxnSpPr>
          <p:cNvPr id="37903" name="Straight Arrow Connector 24"/>
          <p:cNvCxnSpPr>
            <a:cxnSpLocks noChangeShapeType="1"/>
            <a:stCxn id="37897" idx="2"/>
            <a:endCxn id="37898" idx="0"/>
          </p:cNvCxnSpPr>
          <p:nvPr/>
        </p:nvCxnSpPr>
        <p:spPr bwMode="auto">
          <a:xfrm rot="5400000">
            <a:off x="7098507" y="4348956"/>
            <a:ext cx="820738" cy="9525"/>
          </a:xfrm>
          <a:prstGeom prst="straightConnector1">
            <a:avLst/>
          </a:prstGeom>
          <a:noFill/>
          <a:ln w="38100" algn="ctr">
            <a:solidFill>
              <a:srgbClr val="00B0F0"/>
            </a:solidFill>
            <a:prstDash val="dash"/>
            <a:round/>
            <a:headEnd type="arrow" w="med" len="med"/>
            <a:tailEnd type="arrow" w="med" len="med"/>
          </a:ln>
        </p:spPr>
      </p:cxnSp>
      <p:cxnSp>
        <p:nvCxnSpPr>
          <p:cNvPr id="37904" name="Straight Arrow Connector 26"/>
          <p:cNvCxnSpPr>
            <a:cxnSpLocks noChangeShapeType="1"/>
            <a:stCxn id="37894" idx="2"/>
            <a:endCxn id="37895" idx="0"/>
          </p:cNvCxnSpPr>
          <p:nvPr/>
        </p:nvCxnSpPr>
        <p:spPr bwMode="auto">
          <a:xfrm rot="5400000">
            <a:off x="2082007" y="5571331"/>
            <a:ext cx="819150" cy="1587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7905" name="Straight Arrow Connector 28"/>
          <p:cNvCxnSpPr>
            <a:cxnSpLocks noChangeShapeType="1"/>
          </p:cNvCxnSpPr>
          <p:nvPr/>
        </p:nvCxnSpPr>
        <p:spPr bwMode="auto">
          <a:xfrm>
            <a:off x="5795963" y="1844675"/>
            <a:ext cx="914400" cy="1588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37906" name="TextBox 29"/>
          <p:cNvSpPr txBox="1">
            <a:spLocks noChangeArrowheads="1"/>
          </p:cNvSpPr>
          <p:nvPr/>
        </p:nvSpPr>
        <p:spPr bwMode="auto">
          <a:xfrm>
            <a:off x="6710363" y="1660525"/>
            <a:ext cx="9223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2000">
                <a:latin typeface="Arial Narrow" pitchFamily="34" charset="0"/>
                <a:cs typeface="DejaVu Sans"/>
              </a:rPr>
              <a:t>Level A </a:t>
            </a:r>
          </a:p>
        </p:txBody>
      </p:sp>
      <p:cxnSp>
        <p:nvCxnSpPr>
          <p:cNvPr id="37907" name="Straight Arrow Connector 30"/>
          <p:cNvCxnSpPr>
            <a:cxnSpLocks noChangeShapeType="1"/>
          </p:cNvCxnSpPr>
          <p:nvPr/>
        </p:nvCxnSpPr>
        <p:spPr bwMode="auto">
          <a:xfrm>
            <a:off x="5795963" y="1508125"/>
            <a:ext cx="914400" cy="1588"/>
          </a:xfrm>
          <a:prstGeom prst="straightConnector1">
            <a:avLst/>
          </a:prstGeom>
          <a:noFill/>
          <a:ln w="38100" algn="ctr">
            <a:solidFill>
              <a:srgbClr val="FFC000"/>
            </a:solidFill>
            <a:round/>
            <a:headEnd/>
            <a:tailEnd type="arrow" w="med" len="med"/>
          </a:ln>
        </p:spPr>
      </p:cxnSp>
      <p:sp>
        <p:nvSpPr>
          <p:cNvPr id="37908" name="TextBox 31"/>
          <p:cNvSpPr txBox="1">
            <a:spLocks noChangeArrowheads="1"/>
          </p:cNvSpPr>
          <p:nvPr/>
        </p:nvSpPr>
        <p:spPr bwMode="auto">
          <a:xfrm>
            <a:off x="6710363" y="1279525"/>
            <a:ext cx="17510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2000">
                <a:latin typeface="Arial Narrow" pitchFamily="34" charset="0"/>
                <a:cs typeface="DejaVu Sans"/>
              </a:rPr>
              <a:t>Level A, B and C</a:t>
            </a:r>
          </a:p>
        </p:txBody>
      </p:sp>
      <p:cxnSp>
        <p:nvCxnSpPr>
          <p:cNvPr id="37909" name="Straight Arrow Connector 34"/>
          <p:cNvCxnSpPr>
            <a:cxnSpLocks noChangeShapeType="1"/>
          </p:cNvCxnSpPr>
          <p:nvPr/>
        </p:nvCxnSpPr>
        <p:spPr bwMode="auto">
          <a:xfrm>
            <a:off x="5795963" y="1127125"/>
            <a:ext cx="914400" cy="1588"/>
          </a:xfrm>
          <a:prstGeom prst="straightConnector1">
            <a:avLst/>
          </a:prstGeom>
          <a:noFill/>
          <a:ln w="38100" algn="ctr">
            <a:solidFill>
              <a:srgbClr val="00B0F0"/>
            </a:solidFill>
            <a:round/>
            <a:headEnd/>
            <a:tailEnd type="arrow" w="med" len="med"/>
          </a:ln>
        </p:spPr>
      </p:cxnSp>
      <p:sp>
        <p:nvSpPr>
          <p:cNvPr id="37910" name="TextBox 35"/>
          <p:cNvSpPr txBox="1">
            <a:spLocks noChangeArrowheads="1"/>
          </p:cNvSpPr>
          <p:nvPr/>
        </p:nvSpPr>
        <p:spPr bwMode="auto">
          <a:xfrm>
            <a:off x="6710363" y="898525"/>
            <a:ext cx="19605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2000">
                <a:latin typeface="Arial Narrow" pitchFamily="34" charset="0"/>
                <a:cs typeface="DejaVu Sans"/>
              </a:rPr>
              <a:t>Level A, B,C and D</a:t>
            </a:r>
          </a:p>
        </p:txBody>
      </p:sp>
      <p:cxnSp>
        <p:nvCxnSpPr>
          <p:cNvPr id="37911" name="Straight Arrow Connector 37"/>
          <p:cNvCxnSpPr>
            <a:cxnSpLocks noChangeShapeType="1"/>
            <a:endCxn id="37896" idx="1"/>
          </p:cNvCxnSpPr>
          <p:nvPr/>
        </p:nvCxnSpPr>
        <p:spPr bwMode="auto">
          <a:xfrm>
            <a:off x="3770313" y="2524125"/>
            <a:ext cx="3108325" cy="1588"/>
          </a:xfrm>
          <a:prstGeom prst="straightConnector1">
            <a:avLst/>
          </a:prstGeom>
          <a:noFill/>
          <a:ln w="38100" algn="ctr">
            <a:solidFill>
              <a:srgbClr val="00B0F0"/>
            </a:solidFill>
            <a:round/>
            <a:headEnd type="arrow" w="med" len="med"/>
            <a:tailEnd type="arrow" w="med" len="med"/>
          </a:ln>
        </p:spPr>
      </p:cxnSp>
      <p:sp>
        <p:nvSpPr>
          <p:cNvPr id="37912" name="TextBox 39"/>
          <p:cNvSpPr txBox="1">
            <a:spLocks noChangeArrowheads="1"/>
          </p:cNvSpPr>
          <p:nvPr/>
        </p:nvSpPr>
        <p:spPr bwMode="auto">
          <a:xfrm>
            <a:off x="4354513" y="4610100"/>
            <a:ext cx="1727200" cy="714375"/>
          </a:xfrm>
          <a:prstGeom prst="rect">
            <a:avLst/>
          </a:prstGeom>
          <a:solidFill>
            <a:srgbClr val="FF0000">
              <a:alpha val="74901"/>
            </a:srgbClr>
          </a:solidFill>
          <a:ln w="12700">
            <a:solidFill>
              <a:srgbClr val="FFCCCC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r>
              <a:rPr lang="en-US" sz="2000">
                <a:latin typeface="Arial Narrow" pitchFamily="34" charset="0"/>
                <a:cs typeface="DejaVu Sans"/>
              </a:rPr>
              <a:t>Review and </a:t>
            </a:r>
          </a:p>
          <a:p>
            <a:pPr algn="ctr" defTabSz="914400"/>
            <a:r>
              <a:rPr lang="en-US" sz="2000">
                <a:latin typeface="Arial Narrow" pitchFamily="34" charset="0"/>
                <a:cs typeface="DejaVu Sans"/>
              </a:rPr>
              <a:t>Analysis Results</a:t>
            </a:r>
          </a:p>
        </p:txBody>
      </p:sp>
      <p:cxnSp>
        <p:nvCxnSpPr>
          <p:cNvPr id="37913" name="Straight Arrow Connector 45"/>
          <p:cNvCxnSpPr>
            <a:cxnSpLocks noChangeShapeType="1"/>
            <a:endCxn id="37912" idx="1"/>
          </p:cNvCxnSpPr>
          <p:nvPr/>
        </p:nvCxnSpPr>
        <p:spPr bwMode="auto">
          <a:xfrm>
            <a:off x="3748088" y="3743325"/>
            <a:ext cx="606425" cy="1223963"/>
          </a:xfrm>
          <a:prstGeom prst="curvedConnector3">
            <a:avLst>
              <a:gd name="adj1" fmla="val 49736"/>
            </a:avLst>
          </a:prstGeom>
          <a:noFill/>
          <a:ln w="38100" algn="ctr">
            <a:solidFill>
              <a:srgbClr val="FFC000"/>
            </a:solidFill>
            <a:round/>
            <a:headEnd type="arrow" w="med" len="med"/>
            <a:tailEnd/>
          </a:ln>
        </p:spPr>
      </p:cxnSp>
      <p:cxnSp>
        <p:nvCxnSpPr>
          <p:cNvPr id="37914" name="Straight Arrow Connector 47"/>
          <p:cNvCxnSpPr>
            <a:cxnSpLocks noChangeShapeType="1"/>
            <a:stCxn id="37894" idx="3"/>
            <a:endCxn id="37912" idx="1"/>
          </p:cNvCxnSpPr>
          <p:nvPr/>
        </p:nvCxnSpPr>
        <p:spPr bwMode="auto">
          <a:xfrm>
            <a:off x="3198813" y="4962525"/>
            <a:ext cx="1155700" cy="4763"/>
          </a:xfrm>
          <a:prstGeom prst="curvedConnector3">
            <a:avLst>
              <a:gd name="adj1" fmla="val 49861"/>
            </a:avLst>
          </a:prstGeom>
          <a:noFill/>
          <a:ln w="38100" algn="ctr">
            <a:solidFill>
              <a:srgbClr val="FFC000"/>
            </a:solidFill>
            <a:round/>
            <a:headEnd type="arrow" w="med" len="med"/>
            <a:tailEnd/>
          </a:ln>
        </p:spPr>
      </p:cxnSp>
      <p:sp>
        <p:nvSpPr>
          <p:cNvPr id="37915" name="TextBox 42"/>
          <p:cNvSpPr txBox="1">
            <a:spLocks noChangeArrowheads="1"/>
          </p:cNvSpPr>
          <p:nvPr/>
        </p:nvSpPr>
        <p:spPr bwMode="auto">
          <a:xfrm>
            <a:off x="4381500" y="5981700"/>
            <a:ext cx="1693863" cy="400050"/>
          </a:xfrm>
          <a:prstGeom prst="rect">
            <a:avLst/>
          </a:prstGeom>
          <a:solidFill>
            <a:srgbClr val="FD990B">
              <a:alpha val="74901"/>
            </a:srgbClr>
          </a:solidFill>
          <a:ln w="12700">
            <a:solidFill>
              <a:srgbClr val="FFFF6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2000">
                <a:latin typeface="Arial Narrow" pitchFamily="34" charset="0"/>
                <a:cs typeface="DejaVu Sans"/>
              </a:rPr>
              <a:t>SW Architecture</a:t>
            </a:r>
          </a:p>
        </p:txBody>
      </p:sp>
      <p:cxnSp>
        <p:nvCxnSpPr>
          <p:cNvPr id="37916" name="Shape 46"/>
          <p:cNvCxnSpPr>
            <a:cxnSpLocks noChangeShapeType="1"/>
            <a:stCxn id="37912" idx="2"/>
            <a:endCxn id="37915" idx="0"/>
          </p:cNvCxnSpPr>
          <p:nvPr/>
        </p:nvCxnSpPr>
        <p:spPr bwMode="auto">
          <a:xfrm>
            <a:off x="5218113" y="5324475"/>
            <a:ext cx="11112" cy="657225"/>
          </a:xfrm>
          <a:prstGeom prst="straightConnector1">
            <a:avLst/>
          </a:prstGeom>
          <a:noFill/>
          <a:ln w="38100" algn="ctr">
            <a:solidFill>
              <a:srgbClr val="FFC000"/>
            </a:solidFill>
            <a:miter lim="800000"/>
            <a:headEnd/>
            <a:tailEnd type="arrow" w="med" len="med"/>
          </a:ln>
        </p:spPr>
      </p:cxnSp>
      <p:sp>
        <p:nvSpPr>
          <p:cNvPr id="32" name="Rectangle 45"/>
          <p:cNvSpPr txBox="1">
            <a:spLocks noChangeArrowheads="1"/>
          </p:cNvSpPr>
          <p:nvPr/>
        </p:nvSpPr>
        <p:spPr bwMode="auto">
          <a:xfrm>
            <a:off x="1257300" y="333375"/>
            <a:ext cx="66294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 eaLnBrk="1" hangingPunct="1">
              <a:defRPr/>
            </a:pPr>
            <a:r>
              <a:rPr lang="en-US" kern="0" dirty="0">
                <a:latin typeface="Arial Black" pitchFamily="34" charset="0"/>
                <a:ea typeface="+mj-ea"/>
                <a:cs typeface="+mj-cs"/>
              </a:rPr>
              <a:t>DO-178C Traces</a:t>
            </a:r>
          </a:p>
        </p:txBody>
      </p:sp>
      <p:cxnSp>
        <p:nvCxnSpPr>
          <p:cNvPr id="37918" name="Straight Arrow Connector 43"/>
          <p:cNvCxnSpPr>
            <a:cxnSpLocks noChangeShapeType="1"/>
          </p:cNvCxnSpPr>
          <p:nvPr/>
        </p:nvCxnSpPr>
        <p:spPr bwMode="auto">
          <a:xfrm rot="16200000" flipH="1">
            <a:off x="2911475" y="2305051"/>
            <a:ext cx="1876425" cy="2730500"/>
          </a:xfrm>
          <a:prstGeom prst="curvedConnector3">
            <a:avLst>
              <a:gd name="adj1" fmla="val 33671"/>
            </a:avLst>
          </a:prstGeom>
          <a:noFill/>
          <a:ln w="38100" algn="ctr">
            <a:solidFill>
              <a:srgbClr val="00B0F0"/>
            </a:solidFill>
            <a:round/>
            <a:headEnd type="arrow" w="med" len="med"/>
            <a:tailEnd/>
          </a:ln>
        </p:spPr>
      </p:cxnSp>
      <p:cxnSp>
        <p:nvCxnSpPr>
          <p:cNvPr id="37919" name="Straight Arrow Connector 49"/>
          <p:cNvCxnSpPr>
            <a:cxnSpLocks noChangeShapeType="1"/>
          </p:cNvCxnSpPr>
          <p:nvPr/>
        </p:nvCxnSpPr>
        <p:spPr bwMode="auto">
          <a:xfrm rot="5400000">
            <a:off x="5419726" y="2517775"/>
            <a:ext cx="1885950" cy="2295525"/>
          </a:xfrm>
          <a:prstGeom prst="curvedConnector3">
            <a:avLst>
              <a:gd name="adj1" fmla="val 38468"/>
            </a:avLst>
          </a:prstGeom>
          <a:noFill/>
          <a:ln w="38100" algn="ctr">
            <a:solidFill>
              <a:srgbClr val="00B0F0"/>
            </a:solidFill>
            <a:round/>
            <a:headEnd/>
            <a:tailEnd type="arrow" w="med" len="med"/>
          </a:ln>
        </p:spPr>
      </p:cxnSp>
      <p:cxnSp>
        <p:nvCxnSpPr>
          <p:cNvPr id="37920" name="Straight Arrow Connector 41"/>
          <p:cNvCxnSpPr>
            <a:cxnSpLocks noChangeShapeType="1"/>
          </p:cNvCxnSpPr>
          <p:nvPr/>
        </p:nvCxnSpPr>
        <p:spPr bwMode="auto">
          <a:xfrm flipV="1">
            <a:off x="3748088" y="2524125"/>
            <a:ext cx="3130550" cy="1219200"/>
          </a:xfrm>
          <a:prstGeom prst="curvedConnector3">
            <a:avLst>
              <a:gd name="adj1" fmla="val 50000"/>
            </a:avLst>
          </a:prstGeom>
          <a:noFill/>
          <a:ln w="38100" algn="ctr">
            <a:solidFill>
              <a:srgbClr val="FFC000"/>
            </a:solidFill>
            <a:round/>
            <a:headEnd type="arrow" w="med" len="med"/>
            <a:tailEnd type="arrow" w="med" len="med"/>
          </a:ln>
        </p:spPr>
      </p:cxnSp>
      <p:sp>
        <p:nvSpPr>
          <p:cNvPr id="37923" name="TextBox 3"/>
          <p:cNvSpPr txBox="1">
            <a:spLocks noChangeArrowheads="1"/>
          </p:cNvSpPr>
          <p:nvPr/>
        </p:nvSpPr>
        <p:spPr bwMode="auto">
          <a:xfrm>
            <a:off x="395288" y="1104900"/>
            <a:ext cx="4165600" cy="409575"/>
          </a:xfrm>
          <a:prstGeom prst="rect">
            <a:avLst/>
          </a:prstGeom>
          <a:solidFill>
            <a:srgbClr val="FF99FF">
              <a:alpha val="74901"/>
            </a:srgbClr>
          </a:solidFill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2000">
                <a:solidFill>
                  <a:schemeClr val="tx1"/>
                </a:solidFill>
                <a:latin typeface="Arial Narrow" pitchFamily="34" charset="0"/>
                <a:cs typeface="DejaVu Sans"/>
              </a:rPr>
              <a:t>System requirements allocated to Software</a:t>
            </a:r>
          </a:p>
        </p:txBody>
      </p:sp>
      <p:sp>
        <p:nvSpPr>
          <p:cNvPr id="37924" name="TextBox 4"/>
          <p:cNvSpPr txBox="1">
            <a:spLocks noChangeArrowheads="1"/>
          </p:cNvSpPr>
          <p:nvPr/>
        </p:nvSpPr>
        <p:spPr bwMode="auto">
          <a:xfrm>
            <a:off x="1212850" y="2324100"/>
            <a:ext cx="2547938" cy="409575"/>
          </a:xfrm>
          <a:prstGeom prst="rect">
            <a:avLst/>
          </a:prstGeom>
          <a:solidFill>
            <a:srgbClr val="FF99FF">
              <a:alpha val="74901"/>
            </a:srgbClr>
          </a:solidFill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2000">
                <a:solidFill>
                  <a:schemeClr val="tx1"/>
                </a:solidFill>
                <a:latin typeface="Arial Narrow" pitchFamily="34" charset="0"/>
                <a:cs typeface="DejaVu Sans"/>
              </a:rPr>
              <a:t>High-Level Requirements</a:t>
            </a:r>
          </a:p>
        </p:txBody>
      </p:sp>
      <p:sp>
        <p:nvSpPr>
          <p:cNvPr id="37925" name="TextBox 5"/>
          <p:cNvSpPr txBox="1">
            <a:spLocks noChangeArrowheads="1"/>
          </p:cNvSpPr>
          <p:nvPr/>
        </p:nvSpPr>
        <p:spPr bwMode="auto">
          <a:xfrm>
            <a:off x="1235075" y="3543300"/>
            <a:ext cx="2501900" cy="409575"/>
          </a:xfrm>
          <a:prstGeom prst="rect">
            <a:avLst/>
          </a:prstGeom>
          <a:solidFill>
            <a:srgbClr val="FF99FF">
              <a:alpha val="74901"/>
            </a:srgbClr>
          </a:solidFill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2000">
                <a:solidFill>
                  <a:schemeClr val="tx1"/>
                </a:solidFill>
                <a:latin typeface="Arial Narrow" pitchFamily="34" charset="0"/>
                <a:cs typeface="DejaVu Sans"/>
              </a:rPr>
              <a:t>Low-Level Requirements</a:t>
            </a:r>
          </a:p>
        </p:txBody>
      </p:sp>
      <p:cxnSp>
        <p:nvCxnSpPr>
          <p:cNvPr id="37926" name="Straight Arrow Connector 12"/>
          <p:cNvCxnSpPr>
            <a:cxnSpLocks noChangeShapeType="1"/>
            <a:stCxn id="37924" idx="0"/>
            <a:endCxn id="37923" idx="2"/>
          </p:cNvCxnSpPr>
          <p:nvPr/>
        </p:nvCxnSpPr>
        <p:spPr bwMode="auto">
          <a:xfrm flipH="1" flipV="1">
            <a:off x="2478088" y="1514475"/>
            <a:ext cx="9525" cy="809625"/>
          </a:xfrm>
          <a:prstGeom prst="straightConnector1">
            <a:avLst/>
          </a:prstGeom>
          <a:noFill/>
          <a:ln w="38100" algn="ctr">
            <a:solidFill>
              <a:srgbClr val="00B0F0"/>
            </a:solidFill>
            <a:round/>
            <a:headEnd type="arrow" w="med" len="med"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45" name="Picture 33" descr="BACKGROUND"/>
          <p:cNvPicPr>
            <a:picLocks noChangeAspect="1" noChangeArrowheads="1"/>
          </p:cNvPicPr>
          <p:nvPr/>
        </p:nvPicPr>
        <p:blipFill>
          <a:blip r:embed="rId2" cstate="print"/>
          <a:srcRect b="88367"/>
          <a:stretch>
            <a:fillRect/>
          </a:stretch>
        </p:blipFill>
        <p:spPr bwMode="auto">
          <a:xfrm>
            <a:off x="0" y="0"/>
            <a:ext cx="9144000" cy="798513"/>
          </a:xfrm>
          <a:prstGeom prst="rect">
            <a:avLst/>
          </a:prstGeom>
          <a:noFill/>
        </p:spPr>
      </p:pic>
      <p:sp>
        <p:nvSpPr>
          <p:cNvPr id="38914" name="Line 56"/>
          <p:cNvSpPr>
            <a:spLocks noChangeShapeType="1"/>
          </p:cNvSpPr>
          <p:nvPr/>
        </p:nvSpPr>
        <p:spPr bwMode="auto">
          <a:xfrm>
            <a:off x="6446838" y="6029325"/>
            <a:ext cx="1004887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38915" name="Line 7"/>
          <p:cNvSpPr>
            <a:spLocks noChangeShapeType="1"/>
          </p:cNvSpPr>
          <p:nvPr/>
        </p:nvSpPr>
        <p:spPr bwMode="auto">
          <a:xfrm>
            <a:off x="7178675" y="3349625"/>
            <a:ext cx="27305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38916" name="Line 57"/>
          <p:cNvSpPr>
            <a:spLocks noChangeShapeType="1"/>
          </p:cNvSpPr>
          <p:nvPr/>
        </p:nvSpPr>
        <p:spPr bwMode="auto">
          <a:xfrm>
            <a:off x="6446838" y="4718050"/>
            <a:ext cx="1004887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38917" name="Line 58"/>
          <p:cNvSpPr>
            <a:spLocks noChangeShapeType="1"/>
          </p:cNvSpPr>
          <p:nvPr/>
        </p:nvSpPr>
        <p:spPr bwMode="auto">
          <a:xfrm>
            <a:off x="7178675" y="2019300"/>
            <a:ext cx="27305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6" name="AutoShape 50"/>
          <p:cNvSpPr>
            <a:spLocks noChangeArrowheads="1"/>
          </p:cNvSpPr>
          <p:nvPr/>
        </p:nvSpPr>
        <p:spPr bwMode="auto">
          <a:xfrm>
            <a:off x="3084513" y="5732463"/>
            <a:ext cx="3276600" cy="804862"/>
          </a:xfrm>
          <a:prstGeom prst="roundRect">
            <a:avLst>
              <a:gd name="adj" fmla="val 16667"/>
            </a:avLst>
          </a:prstGeom>
          <a:solidFill>
            <a:srgbClr val="FD990B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>
              <a:defRPr/>
            </a:pPr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+mn-ea"/>
                <a:cs typeface="Arial" charset="0"/>
              </a:rPr>
              <a:t>Target Tier</a:t>
            </a:r>
          </a:p>
          <a:p>
            <a:pPr algn="ctr" defTabSz="914400">
              <a:defRPr/>
            </a:pPr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+mn-ea"/>
                <a:cs typeface="Arial" charset="0"/>
              </a:rPr>
              <a:t>(Node 1 – n)</a:t>
            </a:r>
          </a:p>
        </p:txBody>
      </p:sp>
      <p:sp>
        <p:nvSpPr>
          <p:cNvPr id="7" name="AutoShape 46"/>
          <p:cNvSpPr>
            <a:spLocks noChangeArrowheads="1"/>
          </p:cNvSpPr>
          <p:nvPr/>
        </p:nvSpPr>
        <p:spPr bwMode="auto">
          <a:xfrm>
            <a:off x="3046413" y="4316413"/>
            <a:ext cx="3352800" cy="804862"/>
          </a:xfrm>
          <a:prstGeom prst="roundRect">
            <a:avLst>
              <a:gd name="adj" fmla="val 16667"/>
            </a:avLst>
          </a:prstGeom>
          <a:solidFill>
            <a:srgbClr val="FD990B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>
              <a:defRPr/>
            </a:pPr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+mn-ea"/>
                <a:cs typeface="Arial" charset="0"/>
              </a:rPr>
              <a:t>Host Tier</a:t>
            </a:r>
          </a:p>
          <a:p>
            <a:pPr algn="ctr" defTabSz="914400">
              <a:defRPr/>
            </a:pPr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+mn-ea"/>
                <a:cs typeface="Arial" charset="0"/>
              </a:rPr>
              <a:t>(Node 1 – n)</a:t>
            </a:r>
          </a:p>
        </p:txBody>
      </p:sp>
      <p:sp>
        <p:nvSpPr>
          <p:cNvPr id="38920" name="AutoShape 49"/>
          <p:cNvSpPr>
            <a:spLocks noChangeArrowheads="1"/>
          </p:cNvSpPr>
          <p:nvPr/>
        </p:nvSpPr>
        <p:spPr bwMode="auto">
          <a:xfrm>
            <a:off x="2260600" y="2995613"/>
            <a:ext cx="4924425" cy="709612"/>
          </a:xfrm>
          <a:prstGeom prst="roundRect">
            <a:avLst>
              <a:gd name="adj" fmla="val 16667"/>
            </a:avLst>
          </a:prstGeom>
          <a:solidFill>
            <a:srgbClr val="FD990B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en-US" sz="1600">
                <a:solidFill>
                  <a:srgbClr val="262626"/>
                </a:solidFill>
                <a:cs typeface="DejaVu Sans"/>
              </a:rPr>
              <a:t>Implementation</a:t>
            </a:r>
          </a:p>
          <a:p>
            <a:pPr algn="ctr" defTabSz="914400"/>
            <a:r>
              <a:rPr lang="en-US" sz="1600">
                <a:solidFill>
                  <a:srgbClr val="262626"/>
                </a:solidFill>
                <a:cs typeface="DejaVu Sans"/>
              </a:rPr>
              <a:t>(Source Code / Assembly)</a:t>
            </a:r>
          </a:p>
        </p:txBody>
      </p:sp>
      <p:sp>
        <p:nvSpPr>
          <p:cNvPr id="9" name="AutoShape 53"/>
          <p:cNvSpPr>
            <a:spLocks noChangeArrowheads="1"/>
          </p:cNvSpPr>
          <p:nvPr/>
        </p:nvSpPr>
        <p:spPr bwMode="auto">
          <a:xfrm>
            <a:off x="5646738" y="1657350"/>
            <a:ext cx="1531937" cy="723900"/>
          </a:xfrm>
          <a:prstGeom prst="roundRect">
            <a:avLst>
              <a:gd name="adj" fmla="val 16667"/>
            </a:avLst>
          </a:prstGeom>
          <a:solidFill>
            <a:srgbClr val="FD990B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>
              <a:defRPr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+mn-ea"/>
                <a:cs typeface="Arial" charset="0"/>
              </a:rPr>
              <a:t>Software Specs</a:t>
            </a:r>
          </a:p>
          <a:p>
            <a:pPr algn="ctr" defTabSz="914400">
              <a:defRPr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+mn-ea"/>
                <a:cs typeface="Arial" charset="0"/>
              </a:rPr>
              <a:t>Hand Code</a:t>
            </a:r>
          </a:p>
        </p:txBody>
      </p:sp>
      <p:sp>
        <p:nvSpPr>
          <p:cNvPr id="10" name="AutoShape 54"/>
          <p:cNvSpPr>
            <a:spLocks noChangeArrowheads="1"/>
          </p:cNvSpPr>
          <p:nvPr/>
        </p:nvSpPr>
        <p:spPr bwMode="auto">
          <a:xfrm>
            <a:off x="3956050" y="1657350"/>
            <a:ext cx="1531938" cy="723900"/>
          </a:xfrm>
          <a:prstGeom prst="roundRect">
            <a:avLst>
              <a:gd name="adj" fmla="val 16667"/>
            </a:avLst>
          </a:prstGeom>
          <a:solidFill>
            <a:srgbClr val="FD990B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>
              <a:defRPr/>
            </a:pPr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+mn-ea"/>
                <a:cs typeface="Arial" charset="0"/>
              </a:rPr>
              <a:t>Formal Methods</a:t>
            </a:r>
          </a:p>
        </p:txBody>
      </p:sp>
      <p:sp>
        <p:nvSpPr>
          <p:cNvPr id="11" name="AutoShape 55"/>
          <p:cNvSpPr>
            <a:spLocks noChangeArrowheads="1"/>
          </p:cNvSpPr>
          <p:nvPr/>
        </p:nvSpPr>
        <p:spPr bwMode="auto">
          <a:xfrm>
            <a:off x="2266950" y="1657350"/>
            <a:ext cx="1530350" cy="723900"/>
          </a:xfrm>
          <a:prstGeom prst="roundRect">
            <a:avLst>
              <a:gd name="adj" fmla="val 16667"/>
            </a:avLst>
          </a:prstGeom>
          <a:solidFill>
            <a:srgbClr val="FD990B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>
              <a:defRPr/>
            </a:pPr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+mn-ea"/>
                <a:cs typeface="Arial" charset="0"/>
              </a:rPr>
              <a:t>Modelling Tools</a:t>
            </a:r>
          </a:p>
        </p:txBody>
      </p:sp>
      <p:sp>
        <p:nvSpPr>
          <p:cNvPr id="12" name="AutoShape 60"/>
          <p:cNvSpPr>
            <a:spLocks noChangeArrowheads="1"/>
          </p:cNvSpPr>
          <p:nvPr/>
        </p:nvSpPr>
        <p:spPr bwMode="auto">
          <a:xfrm>
            <a:off x="3956050" y="320675"/>
            <a:ext cx="1533525" cy="723900"/>
          </a:xfrm>
          <a:prstGeom prst="roundRect">
            <a:avLst>
              <a:gd name="adj" fmla="val 16667"/>
            </a:avLst>
          </a:prstGeom>
          <a:solidFill>
            <a:srgbClr val="FD990B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>
              <a:defRPr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+mn-ea"/>
                <a:cs typeface="Arial" charset="0"/>
              </a:rPr>
              <a:t>High Level</a:t>
            </a:r>
          </a:p>
          <a:p>
            <a:pPr algn="ctr" defTabSz="914400">
              <a:defRPr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+mn-ea"/>
                <a:cs typeface="Arial" charset="0"/>
              </a:rPr>
              <a:t>Requirements</a:t>
            </a:r>
          </a:p>
        </p:txBody>
      </p:sp>
      <p:sp>
        <p:nvSpPr>
          <p:cNvPr id="13" name="AutoShape 44"/>
          <p:cNvSpPr>
            <a:spLocks noChangeArrowheads="1"/>
          </p:cNvSpPr>
          <p:nvPr/>
        </p:nvSpPr>
        <p:spPr bwMode="auto">
          <a:xfrm>
            <a:off x="2805113" y="1128713"/>
            <a:ext cx="3835400" cy="446087"/>
          </a:xfrm>
          <a:prstGeom prst="roundRect">
            <a:avLst>
              <a:gd name="adj" fmla="val 19889"/>
            </a:avLst>
          </a:prstGeom>
          <a:solidFill>
            <a:schemeClr val="bg1">
              <a:lumMod val="85000"/>
            </a:schemeClr>
          </a:solidFill>
          <a:ln w="19050" cmpd="sng" algn="ctr">
            <a:solidFill>
              <a:schemeClr val="bg1">
                <a:lumMod val="50000"/>
                <a:alpha val="75000"/>
              </a:schemeClr>
            </a:solidFill>
            <a:prstDash val="solid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defTabSz="914400">
              <a:defRPr/>
            </a:pPr>
            <a:r>
              <a:rPr lang="en-GB" sz="16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Requirements Traceability Matrix</a:t>
            </a:r>
          </a:p>
        </p:txBody>
      </p:sp>
      <p:sp>
        <p:nvSpPr>
          <p:cNvPr id="14" name="AutoShape 44"/>
          <p:cNvSpPr>
            <a:spLocks noChangeArrowheads="1"/>
          </p:cNvSpPr>
          <p:nvPr/>
        </p:nvSpPr>
        <p:spPr bwMode="auto">
          <a:xfrm>
            <a:off x="2805113" y="2465388"/>
            <a:ext cx="3835400" cy="446087"/>
          </a:xfrm>
          <a:prstGeom prst="roundRect">
            <a:avLst>
              <a:gd name="adj" fmla="val 19889"/>
            </a:avLst>
          </a:prstGeom>
          <a:solidFill>
            <a:schemeClr val="bg1">
              <a:lumMod val="85000"/>
            </a:schemeClr>
          </a:solidFill>
          <a:ln w="19050" cmpd="sng" algn="ctr">
            <a:solidFill>
              <a:schemeClr val="bg1">
                <a:lumMod val="50000"/>
                <a:alpha val="75000"/>
              </a:schemeClr>
            </a:solidFill>
            <a:prstDash val="solid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defTabSz="914400">
              <a:defRPr/>
            </a:pPr>
            <a:r>
              <a:rPr lang="en-GB" sz="16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Requirements Traceability Matrix</a:t>
            </a:r>
          </a:p>
        </p:txBody>
      </p:sp>
      <p:sp>
        <p:nvSpPr>
          <p:cNvPr id="15" name="AutoShape 44"/>
          <p:cNvSpPr>
            <a:spLocks noChangeArrowheads="1"/>
          </p:cNvSpPr>
          <p:nvPr/>
        </p:nvSpPr>
        <p:spPr bwMode="auto">
          <a:xfrm>
            <a:off x="2805113" y="3786188"/>
            <a:ext cx="3835400" cy="446087"/>
          </a:xfrm>
          <a:prstGeom prst="roundRect">
            <a:avLst>
              <a:gd name="adj" fmla="val 19889"/>
            </a:avLst>
          </a:prstGeom>
          <a:solidFill>
            <a:schemeClr val="bg1">
              <a:lumMod val="85000"/>
            </a:schemeClr>
          </a:solidFill>
          <a:ln w="19050" cmpd="sng" algn="ctr">
            <a:solidFill>
              <a:schemeClr val="bg1">
                <a:lumMod val="50000"/>
                <a:alpha val="75000"/>
              </a:schemeClr>
            </a:solidFill>
            <a:prstDash val="solid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defTabSz="914400">
              <a:defRPr/>
            </a:pPr>
            <a:r>
              <a:rPr lang="en-GB" sz="16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Requirements Traceability Matrix</a:t>
            </a:r>
          </a:p>
        </p:txBody>
      </p:sp>
      <p:sp>
        <p:nvSpPr>
          <p:cNvPr id="16" name="AutoShape 44"/>
          <p:cNvSpPr>
            <a:spLocks noChangeArrowheads="1"/>
          </p:cNvSpPr>
          <p:nvPr/>
        </p:nvSpPr>
        <p:spPr bwMode="auto">
          <a:xfrm>
            <a:off x="2809875" y="5232400"/>
            <a:ext cx="3827463" cy="387350"/>
          </a:xfrm>
          <a:prstGeom prst="roundRect">
            <a:avLst>
              <a:gd name="adj" fmla="val 19889"/>
            </a:avLst>
          </a:prstGeom>
          <a:solidFill>
            <a:schemeClr val="bg1">
              <a:lumMod val="85000"/>
            </a:schemeClr>
          </a:solidFill>
          <a:ln w="19050" cmpd="sng" algn="ctr">
            <a:solidFill>
              <a:schemeClr val="bg1">
                <a:lumMod val="50000"/>
                <a:alpha val="75000"/>
              </a:schemeClr>
            </a:solidFill>
            <a:prstDash val="solid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defTabSz="914400">
              <a:defRPr/>
            </a:pPr>
            <a:r>
              <a:rPr lang="en-GB" sz="16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Requirements Traceability Matrix</a:t>
            </a:r>
          </a:p>
        </p:txBody>
      </p:sp>
      <p:sp>
        <p:nvSpPr>
          <p:cNvPr id="17" name="AutoShape 50"/>
          <p:cNvSpPr>
            <a:spLocks noChangeArrowheads="1"/>
          </p:cNvSpPr>
          <p:nvPr/>
        </p:nvSpPr>
        <p:spPr bwMode="auto">
          <a:xfrm>
            <a:off x="520700" y="1060450"/>
            <a:ext cx="1117600" cy="5327650"/>
          </a:xfrm>
          <a:prstGeom prst="roundRect">
            <a:avLst>
              <a:gd name="adj" fmla="val 30556"/>
            </a:avLst>
          </a:prstGeom>
          <a:solidFill>
            <a:srgbClr val="D9D9D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400">
              <a:defRPr/>
            </a:pPr>
            <a:r>
              <a:rPr lang="en-US" sz="1200" b="1">
                <a:solidFill>
                  <a:srgbClr val="7030A0"/>
                </a:solidFill>
                <a:latin typeface="Arial" charset="0"/>
                <a:ea typeface="+mn-ea"/>
                <a:cs typeface="Arial" charset="0"/>
              </a:rPr>
              <a:t>TBreq</a:t>
            </a:r>
            <a:r>
              <a:rPr lang="en-US" sz="1200" baseline="30000">
                <a:solidFill>
                  <a:srgbClr val="7030A0"/>
                </a:solidFill>
                <a:latin typeface="Arial" charset="0"/>
                <a:ea typeface="+mn-ea"/>
                <a:cs typeface="Arial" charset="0"/>
              </a:rPr>
              <a:t>®</a:t>
            </a:r>
          </a:p>
          <a:p>
            <a:pPr algn="ctr" defTabSz="914400">
              <a:defRPr/>
            </a:pPr>
            <a:r>
              <a:rPr lang="en-US" sz="1200">
                <a:solidFill>
                  <a:srgbClr val="7030A0"/>
                </a:solidFill>
                <a:latin typeface="Arial" charset="0"/>
                <a:ea typeface="+mn-ea"/>
                <a:cs typeface="Arial" charset="0"/>
              </a:rPr>
              <a:t>Requirements</a:t>
            </a:r>
          </a:p>
          <a:p>
            <a:pPr algn="ctr" defTabSz="914400">
              <a:defRPr/>
            </a:pPr>
            <a:r>
              <a:rPr lang="en-US" sz="1200">
                <a:solidFill>
                  <a:srgbClr val="7030A0"/>
                </a:solidFill>
                <a:latin typeface="Arial" charset="0"/>
                <a:ea typeface="+mn-ea"/>
                <a:cs typeface="Arial" charset="0"/>
              </a:rPr>
              <a:t>Traceability</a:t>
            </a:r>
          </a:p>
          <a:p>
            <a:pPr algn="ctr" defTabSz="914400">
              <a:defRPr/>
            </a:pPr>
            <a:endParaRPr lang="en-US" sz="1200">
              <a:solidFill>
                <a:srgbClr val="7030A0"/>
              </a:solidFill>
              <a:latin typeface="Arial" charset="0"/>
              <a:ea typeface="+mn-ea"/>
              <a:cs typeface="Arial" charset="0"/>
            </a:endParaRPr>
          </a:p>
          <a:p>
            <a:pPr algn="ctr" defTabSz="914400">
              <a:defRPr/>
            </a:pPr>
            <a:endParaRPr lang="en-US" sz="1200">
              <a:solidFill>
                <a:srgbClr val="7030A0"/>
              </a:solidFill>
              <a:latin typeface="Arial" charset="0"/>
              <a:ea typeface="+mn-ea"/>
              <a:cs typeface="Arial" charset="0"/>
            </a:endParaRPr>
          </a:p>
          <a:p>
            <a:pPr algn="ctr" defTabSz="914400">
              <a:defRPr/>
            </a:pPr>
            <a:endParaRPr lang="en-US" sz="1200">
              <a:solidFill>
                <a:srgbClr val="7030A0"/>
              </a:solidFill>
              <a:latin typeface="Arial" charset="0"/>
              <a:ea typeface="+mn-ea"/>
              <a:cs typeface="Arial" charset="0"/>
            </a:endParaRPr>
          </a:p>
          <a:p>
            <a:pPr algn="ctr" defTabSz="914400">
              <a:defRPr/>
            </a:pPr>
            <a:endParaRPr lang="en-US" sz="1200">
              <a:solidFill>
                <a:srgbClr val="7030A0"/>
              </a:solidFill>
              <a:latin typeface="Arial" charset="0"/>
              <a:ea typeface="+mn-ea"/>
              <a:cs typeface="Arial" charset="0"/>
            </a:endParaRPr>
          </a:p>
          <a:p>
            <a:pPr algn="ctr" defTabSz="914400">
              <a:defRPr/>
            </a:pPr>
            <a:endParaRPr lang="en-US" sz="1200">
              <a:solidFill>
                <a:srgbClr val="7030A0"/>
              </a:solidFill>
              <a:latin typeface="Arial" charset="0"/>
              <a:ea typeface="+mn-ea"/>
              <a:cs typeface="Arial" charset="0"/>
            </a:endParaRPr>
          </a:p>
          <a:p>
            <a:pPr algn="ctr" defTabSz="914400">
              <a:defRPr/>
            </a:pPr>
            <a:endParaRPr lang="en-US" sz="1200">
              <a:solidFill>
                <a:srgbClr val="7030A0"/>
              </a:solidFill>
              <a:latin typeface="Arial" charset="0"/>
              <a:ea typeface="+mn-ea"/>
              <a:cs typeface="Arial" charset="0"/>
            </a:endParaRPr>
          </a:p>
          <a:p>
            <a:pPr algn="ctr" defTabSz="914400">
              <a:defRPr/>
            </a:pPr>
            <a:r>
              <a:rPr lang="en-US" sz="1200" b="1">
                <a:solidFill>
                  <a:srgbClr val="7030A0"/>
                </a:solidFill>
                <a:latin typeface="Arial" charset="0"/>
                <a:ea typeface="+mn-ea"/>
                <a:cs typeface="Arial" charset="0"/>
              </a:rPr>
              <a:t>TBmanager</a:t>
            </a:r>
            <a:r>
              <a:rPr lang="en-US" sz="1200" baseline="30000">
                <a:solidFill>
                  <a:srgbClr val="7030A0"/>
                </a:solidFill>
                <a:latin typeface="Arial" charset="0"/>
                <a:ea typeface="+mn-ea"/>
                <a:cs typeface="Arial" charset="0"/>
              </a:rPr>
              <a:t>®</a:t>
            </a:r>
          </a:p>
          <a:p>
            <a:pPr algn="ctr" defTabSz="914400">
              <a:defRPr/>
            </a:pPr>
            <a:r>
              <a:rPr lang="en-US" sz="1200">
                <a:solidFill>
                  <a:srgbClr val="7030A0"/>
                </a:solidFill>
                <a:latin typeface="Arial" charset="0"/>
                <a:ea typeface="+mn-ea"/>
                <a:cs typeface="Arial" charset="0"/>
              </a:rPr>
              <a:t>System Test</a:t>
            </a:r>
          </a:p>
          <a:p>
            <a:pPr algn="ctr" defTabSz="914400">
              <a:defRPr/>
            </a:pPr>
            <a:r>
              <a:rPr lang="en-US" sz="1200">
                <a:solidFill>
                  <a:srgbClr val="7030A0"/>
                </a:solidFill>
                <a:latin typeface="Arial" charset="0"/>
                <a:ea typeface="+mn-ea"/>
                <a:cs typeface="Arial" charset="0"/>
              </a:rPr>
              <a:t>Management</a:t>
            </a:r>
          </a:p>
          <a:p>
            <a:pPr algn="ctr" defTabSz="914400">
              <a:defRPr/>
            </a:pPr>
            <a:endParaRPr lang="en-US" sz="1200">
              <a:solidFill>
                <a:srgbClr val="7030A0"/>
              </a:solidFill>
              <a:latin typeface="Arial" charset="0"/>
              <a:ea typeface="+mn-ea"/>
              <a:cs typeface="Arial" charset="0"/>
            </a:endParaRPr>
          </a:p>
          <a:p>
            <a:pPr algn="ctr" defTabSz="914400">
              <a:defRPr/>
            </a:pPr>
            <a:endParaRPr lang="en-US" sz="1200">
              <a:solidFill>
                <a:srgbClr val="7030A0"/>
              </a:solidFill>
              <a:latin typeface="Arial" charset="0"/>
              <a:ea typeface="+mn-ea"/>
              <a:cs typeface="Arial" charset="0"/>
            </a:endParaRPr>
          </a:p>
          <a:p>
            <a:pPr algn="ctr" defTabSz="914400">
              <a:defRPr/>
            </a:pPr>
            <a:endParaRPr lang="en-US" sz="1200">
              <a:solidFill>
                <a:srgbClr val="7030A0"/>
              </a:solidFill>
              <a:latin typeface="Arial" charset="0"/>
              <a:ea typeface="+mn-ea"/>
              <a:cs typeface="Arial" charset="0"/>
            </a:endParaRPr>
          </a:p>
          <a:p>
            <a:pPr algn="ctr" defTabSz="914400">
              <a:defRPr/>
            </a:pPr>
            <a:endParaRPr lang="en-US" sz="1200">
              <a:solidFill>
                <a:srgbClr val="7030A0"/>
              </a:solidFill>
              <a:latin typeface="Arial" charset="0"/>
              <a:ea typeface="+mn-ea"/>
              <a:cs typeface="Arial" charset="0"/>
            </a:endParaRPr>
          </a:p>
          <a:p>
            <a:pPr algn="ctr" defTabSz="914400">
              <a:defRPr/>
            </a:pPr>
            <a:endParaRPr lang="en-US" sz="1200">
              <a:solidFill>
                <a:srgbClr val="7030A0"/>
              </a:solidFill>
              <a:latin typeface="Arial" charset="0"/>
              <a:ea typeface="+mn-ea"/>
              <a:cs typeface="Arial" charset="0"/>
            </a:endParaRPr>
          </a:p>
          <a:p>
            <a:pPr algn="ctr" defTabSz="914400">
              <a:defRPr/>
            </a:pPr>
            <a:r>
              <a:rPr lang="en-US" sz="1200" b="1">
                <a:solidFill>
                  <a:srgbClr val="7030A0"/>
                </a:solidFill>
                <a:latin typeface="Arial" charset="0"/>
                <a:ea typeface="+mn-ea"/>
                <a:cs typeface="Arial" charset="0"/>
              </a:rPr>
              <a:t>TBmanager</a:t>
            </a:r>
            <a:r>
              <a:rPr lang="en-US" sz="1200" baseline="30000">
                <a:solidFill>
                  <a:srgbClr val="7030A0"/>
                </a:solidFill>
                <a:latin typeface="Arial" charset="0"/>
                <a:ea typeface="+mn-ea"/>
                <a:cs typeface="Arial" charset="0"/>
              </a:rPr>
              <a:t>®</a:t>
            </a:r>
          </a:p>
          <a:p>
            <a:pPr algn="ctr" defTabSz="914400">
              <a:defRPr/>
            </a:pPr>
            <a:r>
              <a:rPr lang="en-US" sz="1200">
                <a:solidFill>
                  <a:srgbClr val="7030A0"/>
                </a:solidFill>
                <a:latin typeface="Arial" charset="0"/>
                <a:ea typeface="+mn-ea"/>
                <a:cs typeface="Arial" charset="0"/>
              </a:rPr>
              <a:t>Unit Test</a:t>
            </a:r>
          </a:p>
          <a:p>
            <a:pPr algn="ctr" defTabSz="914400">
              <a:defRPr/>
            </a:pPr>
            <a:r>
              <a:rPr lang="en-US" sz="1200">
                <a:solidFill>
                  <a:srgbClr val="7030A0"/>
                </a:solidFill>
                <a:latin typeface="Arial" charset="0"/>
                <a:ea typeface="+mn-ea"/>
                <a:cs typeface="Arial" charset="0"/>
              </a:rPr>
              <a:t>Management</a:t>
            </a:r>
          </a:p>
        </p:txBody>
      </p:sp>
      <p:sp>
        <p:nvSpPr>
          <p:cNvPr id="38930" name="Line 59"/>
          <p:cNvSpPr>
            <a:spLocks noChangeShapeType="1"/>
          </p:cNvSpPr>
          <p:nvPr/>
        </p:nvSpPr>
        <p:spPr bwMode="auto">
          <a:xfrm flipH="1">
            <a:off x="1670050" y="2687638"/>
            <a:ext cx="1008063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38931" name="Line 62"/>
          <p:cNvSpPr>
            <a:spLocks noChangeShapeType="1"/>
          </p:cNvSpPr>
          <p:nvPr/>
        </p:nvSpPr>
        <p:spPr bwMode="auto">
          <a:xfrm flipH="1">
            <a:off x="1670050" y="5426075"/>
            <a:ext cx="1008063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38932" name="Line 63"/>
          <p:cNvSpPr>
            <a:spLocks noChangeShapeType="1"/>
          </p:cNvSpPr>
          <p:nvPr/>
        </p:nvSpPr>
        <p:spPr bwMode="auto">
          <a:xfrm flipH="1">
            <a:off x="1679575" y="4010025"/>
            <a:ext cx="1008063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38933" name="Line 64"/>
          <p:cNvSpPr>
            <a:spLocks noChangeShapeType="1"/>
          </p:cNvSpPr>
          <p:nvPr/>
        </p:nvSpPr>
        <p:spPr bwMode="auto">
          <a:xfrm flipH="1">
            <a:off x="1670050" y="1352550"/>
            <a:ext cx="1008063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38934" name="Line 5"/>
          <p:cNvSpPr>
            <a:spLocks noChangeShapeType="1"/>
          </p:cNvSpPr>
          <p:nvPr/>
        </p:nvSpPr>
        <p:spPr bwMode="auto">
          <a:xfrm flipH="1">
            <a:off x="6721475" y="4010025"/>
            <a:ext cx="73025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38935" name="Line 6"/>
          <p:cNvSpPr>
            <a:spLocks noChangeShapeType="1"/>
          </p:cNvSpPr>
          <p:nvPr/>
        </p:nvSpPr>
        <p:spPr bwMode="auto">
          <a:xfrm flipH="1">
            <a:off x="6721475" y="2687638"/>
            <a:ext cx="73025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24" name="AutoShape 9"/>
          <p:cNvSpPr>
            <a:spLocks noChangeArrowheads="1"/>
          </p:cNvSpPr>
          <p:nvPr/>
        </p:nvSpPr>
        <p:spPr bwMode="auto">
          <a:xfrm>
            <a:off x="7507288" y="2565400"/>
            <a:ext cx="1216025" cy="914400"/>
          </a:xfrm>
          <a:prstGeom prst="roundRect">
            <a:avLst>
              <a:gd name="adj" fmla="val 30556"/>
            </a:avLst>
          </a:prstGeom>
          <a:solidFill>
            <a:srgbClr val="D9D9D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400">
              <a:defRPr/>
            </a:pPr>
            <a:r>
              <a:rPr lang="en-US" sz="1100" b="1">
                <a:solidFill>
                  <a:srgbClr val="7030A0"/>
                </a:solidFill>
                <a:latin typeface="Arial" charset="0"/>
                <a:ea typeface="+mn-ea"/>
                <a:cs typeface="Arial" charset="0"/>
              </a:rPr>
              <a:t>TBvision</a:t>
            </a:r>
            <a:r>
              <a:rPr lang="en-US" sz="1100" baseline="30000">
                <a:solidFill>
                  <a:srgbClr val="7030A0"/>
                </a:solidFill>
                <a:latin typeface="Arial" charset="0"/>
                <a:ea typeface="+mn-ea"/>
                <a:cs typeface="Arial" charset="0"/>
              </a:rPr>
              <a:t>®</a:t>
            </a:r>
          </a:p>
          <a:p>
            <a:pPr algn="ctr" defTabSz="914400">
              <a:defRPr/>
            </a:pPr>
            <a:r>
              <a:rPr lang="en-US" sz="1100">
                <a:solidFill>
                  <a:srgbClr val="7030A0"/>
                </a:solidFill>
                <a:latin typeface="Arial" charset="0"/>
                <a:ea typeface="+mn-ea"/>
                <a:cs typeface="Arial" charset="0"/>
              </a:rPr>
              <a:t>Code Review</a:t>
            </a:r>
          </a:p>
          <a:p>
            <a:pPr algn="ctr" defTabSz="914400">
              <a:defRPr/>
            </a:pPr>
            <a:r>
              <a:rPr lang="en-US" sz="1100">
                <a:solidFill>
                  <a:srgbClr val="7030A0"/>
                </a:solidFill>
                <a:latin typeface="Arial" charset="0"/>
                <a:ea typeface="+mn-ea"/>
                <a:cs typeface="Arial" charset="0"/>
              </a:rPr>
              <a:t>Defects</a:t>
            </a:r>
          </a:p>
        </p:txBody>
      </p:sp>
      <p:sp>
        <p:nvSpPr>
          <p:cNvPr id="25" name="AutoShape 42"/>
          <p:cNvSpPr>
            <a:spLocks noChangeArrowheads="1"/>
          </p:cNvSpPr>
          <p:nvPr/>
        </p:nvSpPr>
        <p:spPr bwMode="auto">
          <a:xfrm>
            <a:off x="7505700" y="1196975"/>
            <a:ext cx="1219200" cy="914400"/>
          </a:xfrm>
          <a:prstGeom prst="roundRect">
            <a:avLst>
              <a:gd name="adj" fmla="val 30556"/>
            </a:avLst>
          </a:prstGeom>
          <a:solidFill>
            <a:srgbClr val="D9D9D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400">
              <a:defRPr/>
            </a:pPr>
            <a:r>
              <a:rPr lang="en-US" sz="1100" b="1">
                <a:solidFill>
                  <a:srgbClr val="7030A0"/>
                </a:solidFill>
                <a:latin typeface="Arial" charset="0"/>
                <a:ea typeface="+mn-ea"/>
                <a:cs typeface="Arial" charset="0"/>
              </a:rPr>
              <a:t>LDRA Testbed</a:t>
            </a:r>
            <a:r>
              <a:rPr lang="en-US" sz="1100" baseline="30000">
                <a:solidFill>
                  <a:srgbClr val="7030A0"/>
                </a:solidFill>
                <a:latin typeface="Arial" charset="0"/>
                <a:ea typeface="+mn-ea"/>
                <a:cs typeface="Arial" charset="0"/>
              </a:rPr>
              <a:t>®</a:t>
            </a:r>
          </a:p>
          <a:p>
            <a:pPr algn="ctr" defTabSz="914400">
              <a:defRPr/>
            </a:pPr>
            <a:r>
              <a:rPr lang="en-US" sz="1100">
                <a:solidFill>
                  <a:srgbClr val="7030A0"/>
                </a:solidFill>
                <a:latin typeface="Arial" charset="0"/>
                <a:ea typeface="+mn-ea"/>
                <a:cs typeface="Arial" charset="0"/>
              </a:rPr>
              <a:t>Design Review</a:t>
            </a:r>
          </a:p>
          <a:p>
            <a:pPr algn="ctr" defTabSz="914400">
              <a:defRPr/>
            </a:pPr>
            <a:r>
              <a:rPr lang="en-US" sz="1100">
                <a:solidFill>
                  <a:srgbClr val="7030A0"/>
                </a:solidFill>
                <a:latin typeface="Arial" charset="0"/>
                <a:ea typeface="+mn-ea"/>
                <a:cs typeface="Arial" charset="0"/>
              </a:rPr>
              <a:t>Defects</a:t>
            </a:r>
          </a:p>
        </p:txBody>
      </p:sp>
      <p:sp>
        <p:nvSpPr>
          <p:cNvPr id="26" name="AutoShape 45"/>
          <p:cNvSpPr>
            <a:spLocks noChangeArrowheads="1"/>
          </p:cNvSpPr>
          <p:nvPr/>
        </p:nvSpPr>
        <p:spPr bwMode="auto">
          <a:xfrm>
            <a:off x="7507288" y="3933825"/>
            <a:ext cx="1216025" cy="914400"/>
          </a:xfrm>
          <a:prstGeom prst="roundRect">
            <a:avLst>
              <a:gd name="adj" fmla="val 30556"/>
            </a:avLst>
          </a:prstGeom>
          <a:solidFill>
            <a:srgbClr val="D9D9D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400">
              <a:defRPr/>
            </a:pPr>
            <a:r>
              <a:rPr lang="en-US" sz="1100" b="1">
                <a:solidFill>
                  <a:srgbClr val="7030A0"/>
                </a:solidFill>
                <a:latin typeface="Arial" charset="0"/>
                <a:ea typeface="+mn-ea"/>
                <a:cs typeface="Arial" charset="0"/>
              </a:rPr>
              <a:t>TBrun</a:t>
            </a:r>
            <a:r>
              <a:rPr lang="en-US" sz="1100" baseline="30000">
                <a:solidFill>
                  <a:srgbClr val="7030A0"/>
                </a:solidFill>
                <a:latin typeface="Arial" charset="0"/>
                <a:ea typeface="+mn-ea"/>
                <a:cs typeface="Arial" charset="0"/>
              </a:rPr>
              <a:t>®</a:t>
            </a:r>
          </a:p>
          <a:p>
            <a:pPr algn="ctr" defTabSz="914400">
              <a:defRPr/>
            </a:pPr>
            <a:r>
              <a:rPr lang="en-US" sz="1100">
                <a:solidFill>
                  <a:srgbClr val="7030A0"/>
                </a:solidFill>
                <a:latin typeface="Arial" charset="0"/>
                <a:ea typeface="+mn-ea"/>
                <a:cs typeface="Arial" charset="0"/>
              </a:rPr>
              <a:t>Host</a:t>
            </a:r>
          </a:p>
          <a:p>
            <a:pPr algn="ctr" defTabSz="914400">
              <a:defRPr/>
            </a:pPr>
            <a:r>
              <a:rPr lang="en-US" sz="1100">
                <a:solidFill>
                  <a:srgbClr val="7030A0"/>
                </a:solidFill>
                <a:latin typeface="Arial" charset="0"/>
                <a:ea typeface="+mn-ea"/>
                <a:cs typeface="Arial" charset="0"/>
              </a:rPr>
              <a:t>Testing</a:t>
            </a:r>
          </a:p>
        </p:txBody>
      </p:sp>
      <p:sp>
        <p:nvSpPr>
          <p:cNvPr id="27" name="AutoShape 48"/>
          <p:cNvSpPr>
            <a:spLocks noChangeArrowheads="1"/>
          </p:cNvSpPr>
          <p:nvPr/>
        </p:nvSpPr>
        <p:spPr bwMode="auto">
          <a:xfrm>
            <a:off x="7507288" y="5300663"/>
            <a:ext cx="1216025" cy="914400"/>
          </a:xfrm>
          <a:prstGeom prst="roundRect">
            <a:avLst>
              <a:gd name="adj" fmla="val 30556"/>
            </a:avLst>
          </a:prstGeom>
          <a:solidFill>
            <a:srgbClr val="D9D9D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400">
              <a:defRPr/>
            </a:pPr>
            <a:r>
              <a:rPr lang="en-US" sz="1100" b="1">
                <a:solidFill>
                  <a:srgbClr val="7030A0"/>
                </a:solidFill>
                <a:latin typeface="Arial" charset="0"/>
                <a:ea typeface="+mn-ea"/>
                <a:cs typeface="Arial" charset="0"/>
              </a:rPr>
              <a:t>TBrun</a:t>
            </a:r>
            <a:r>
              <a:rPr lang="en-US" sz="1100" baseline="30000">
                <a:solidFill>
                  <a:srgbClr val="7030A0"/>
                </a:solidFill>
                <a:latin typeface="Arial" charset="0"/>
                <a:ea typeface="+mn-ea"/>
                <a:cs typeface="Arial" charset="0"/>
              </a:rPr>
              <a:t>®</a:t>
            </a:r>
          </a:p>
          <a:p>
            <a:pPr algn="ctr" defTabSz="914400">
              <a:defRPr/>
            </a:pPr>
            <a:r>
              <a:rPr lang="en-US" sz="1100">
                <a:solidFill>
                  <a:srgbClr val="7030A0"/>
                </a:solidFill>
                <a:latin typeface="Arial" charset="0"/>
                <a:ea typeface="+mn-ea"/>
                <a:cs typeface="Arial" charset="0"/>
              </a:rPr>
              <a:t>Target</a:t>
            </a:r>
          </a:p>
          <a:p>
            <a:pPr algn="ctr" defTabSz="914400">
              <a:defRPr/>
            </a:pPr>
            <a:r>
              <a:rPr lang="en-US" sz="1100">
                <a:solidFill>
                  <a:srgbClr val="7030A0"/>
                </a:solidFill>
                <a:latin typeface="Arial" charset="0"/>
                <a:ea typeface="+mn-ea"/>
                <a:cs typeface="Arial" charset="0"/>
              </a:rPr>
              <a:t>Testing</a:t>
            </a:r>
          </a:p>
        </p:txBody>
      </p:sp>
      <p:sp>
        <p:nvSpPr>
          <p:cNvPr id="38940" name="Line 60"/>
          <p:cNvSpPr>
            <a:spLocks noChangeShapeType="1"/>
          </p:cNvSpPr>
          <p:nvPr/>
        </p:nvSpPr>
        <p:spPr bwMode="auto">
          <a:xfrm flipH="1">
            <a:off x="6721475" y="5529263"/>
            <a:ext cx="73025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38941" name="Line 61"/>
          <p:cNvSpPr>
            <a:spLocks noChangeShapeType="1"/>
          </p:cNvSpPr>
          <p:nvPr/>
        </p:nvSpPr>
        <p:spPr bwMode="auto">
          <a:xfrm flipH="1">
            <a:off x="6721475" y="1341438"/>
            <a:ext cx="73025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38942" name="Text Box 54"/>
          <p:cNvSpPr txBox="1">
            <a:spLocks noChangeArrowheads="1"/>
          </p:cNvSpPr>
          <p:nvPr/>
        </p:nvSpPr>
        <p:spPr bwMode="auto">
          <a:xfrm>
            <a:off x="1187450" y="333375"/>
            <a:ext cx="2016125" cy="5619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/>
          <a:lstStyle/>
          <a:p>
            <a:pPr algn="ctr" defTabSz="914400">
              <a:lnSpc>
                <a:spcPct val="90000"/>
              </a:lnSpc>
            </a:pPr>
            <a:r>
              <a:rPr lang="en-US" sz="1100" b="1">
                <a:ea typeface="MS PGothic" pitchFamily="34" charset="-128"/>
                <a:cs typeface="DejaVu Sans"/>
              </a:rPr>
              <a:t>IBM</a:t>
            </a:r>
            <a:r>
              <a:rPr lang="en-US" sz="1100" b="1" baseline="30000">
                <a:ea typeface="MS PGothic" pitchFamily="34" charset="-128"/>
                <a:cs typeface="DejaVu Sans"/>
              </a:rPr>
              <a:t>® </a:t>
            </a:r>
            <a:r>
              <a:rPr lang="en-US" sz="1100" b="1">
                <a:ea typeface="MS PGothic" pitchFamily="34" charset="-128"/>
                <a:cs typeface="DejaVu Sans"/>
              </a:rPr>
              <a:t>Rational</a:t>
            </a:r>
            <a:r>
              <a:rPr lang="en-US" sz="1100" b="1" baseline="30000">
                <a:ea typeface="MS PGothic" pitchFamily="34" charset="-128"/>
                <a:cs typeface="DejaVu Sans"/>
              </a:rPr>
              <a:t>®</a:t>
            </a:r>
            <a:r>
              <a:rPr lang="en-US" sz="1100" b="1">
                <a:ea typeface="MS PGothic" pitchFamily="34" charset="-128"/>
                <a:cs typeface="DejaVu Sans"/>
              </a:rPr>
              <a:t> DOORS</a:t>
            </a:r>
            <a:r>
              <a:rPr lang="en-US" sz="1100" b="1" baseline="30000">
                <a:ea typeface="MS PGothic" pitchFamily="34" charset="-128"/>
                <a:cs typeface="DejaVu Sans"/>
              </a:rPr>
              <a:t>®</a:t>
            </a:r>
            <a:endParaRPr lang="en-US" sz="1100" b="1">
              <a:ea typeface="MS PGothic" pitchFamily="34" charset="-128"/>
              <a:cs typeface="DejaVu Sans"/>
            </a:endParaRPr>
          </a:p>
          <a:p>
            <a:pPr algn="ctr" defTabSz="914400"/>
            <a:r>
              <a:rPr lang="en-US" sz="1100" b="1">
                <a:ea typeface="MS PGothic" pitchFamily="34" charset="-128"/>
                <a:cs typeface="DejaVu Sans"/>
              </a:rPr>
              <a:t>   &amp; Visure IRQA...</a:t>
            </a:r>
          </a:p>
        </p:txBody>
      </p:sp>
      <p:sp>
        <p:nvSpPr>
          <p:cNvPr id="31" name="AutoShape 55"/>
          <p:cNvSpPr>
            <a:spLocks noChangeArrowheads="1"/>
          </p:cNvSpPr>
          <p:nvPr/>
        </p:nvSpPr>
        <p:spPr bwMode="auto">
          <a:xfrm>
            <a:off x="2036763" y="788988"/>
            <a:ext cx="525462" cy="434975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rgbClr val="C0C0C0">
                  <a:gamma/>
                  <a:shade val="46275"/>
                  <a:invGamma/>
                </a:srgbClr>
              </a:gs>
              <a:gs pos="50000">
                <a:srgbClr val="C0C0C0"/>
              </a:gs>
              <a:gs pos="100000">
                <a:srgbClr val="C0C0C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rgbClr val="333333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/>
          <a:lstStyle/>
          <a:p>
            <a:pPr defTabSz="914400">
              <a:defRPr/>
            </a:pPr>
            <a:endParaRPr lang="en-US"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7" name="Picture 7" descr="BACKGROUND"/>
          <p:cNvPicPr>
            <a:picLocks noChangeAspect="1" noChangeArrowheads="1"/>
          </p:cNvPicPr>
          <p:nvPr/>
        </p:nvPicPr>
        <p:blipFill>
          <a:blip r:embed="rId2" cstate="print"/>
          <a:srcRect b="88367"/>
          <a:stretch>
            <a:fillRect/>
          </a:stretch>
        </p:blipFill>
        <p:spPr bwMode="auto">
          <a:xfrm>
            <a:off x="0" y="0"/>
            <a:ext cx="9144000" cy="798513"/>
          </a:xfrm>
          <a:prstGeom prst="rect">
            <a:avLst/>
          </a:prstGeom>
          <a:noFill/>
        </p:spPr>
      </p:pic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536575" y="280988"/>
            <a:ext cx="8070850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8F450">
                  <a:alpha val="85001"/>
                </a:srgbClr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53882" dir="2700000" algn="ctr" rotWithShape="0">
              <a:srgbClr val="352152"/>
            </a:outerShdw>
          </a:effectLst>
        </p:spPr>
        <p:txBody>
          <a:bodyPr wrap="none" anchor="ctr"/>
          <a:lstStyle/>
          <a:p>
            <a:pPr defTabSz="914400">
              <a:defRPr/>
            </a:pPr>
            <a:endParaRPr lang="en-US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8163" y="260350"/>
            <a:ext cx="6921500" cy="330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 Indian Scenario</a:t>
            </a:r>
            <a:endParaRPr lang="en-GB" dirty="0" smtClean="0">
              <a:solidFill>
                <a:srgbClr val="4C216D"/>
              </a:solidFill>
            </a:endParaRP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91880" y="2996952"/>
            <a:ext cx="7920037" cy="474345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3200" dirty="0" smtClean="0"/>
          </a:p>
          <a:p>
            <a:endParaRPr lang="en-GB" sz="2000" dirty="0" smtClean="0"/>
          </a:p>
        </p:txBody>
      </p:sp>
      <p:pic>
        <p:nvPicPr>
          <p:cNvPr id="40965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E9208"/>
              </a:clrFrom>
              <a:clrTo>
                <a:srgbClr val="EE920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07313" y="323850"/>
            <a:ext cx="752475" cy="360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55650" y="980728"/>
            <a:ext cx="7702550" cy="4824760"/>
          </a:xfrm>
          <a:prstGeom prst="rect">
            <a:avLst/>
          </a:prstGeom>
        </p:spPr>
        <p:txBody>
          <a:bodyPr/>
          <a:lstStyle/>
          <a:p>
            <a:pPr indent="-342900" eaLnBrk="1" hangingPunct="1">
              <a:lnSpc>
                <a:spcPct val="90000"/>
              </a:lnSpc>
              <a:spcBef>
                <a:spcPct val="20000"/>
              </a:spcBef>
            </a:pPr>
            <a:endParaRPr lang="en-US" dirty="0" smtClean="0">
              <a:solidFill>
                <a:schemeClr val="bg2"/>
              </a:solidFill>
              <a:latin typeface="+mn-lt"/>
              <a:ea typeface="+mn-ea"/>
              <a:cs typeface="+mn-cs"/>
            </a:endParaRPr>
          </a:p>
          <a:p>
            <a:pPr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    </a:t>
            </a:r>
            <a:r>
              <a:rPr lang="en-US" dirty="0" smtClean="0">
                <a:latin typeface="+mn-lt"/>
                <a:ea typeface="+mn-ea"/>
                <a:cs typeface="+mn-cs"/>
              </a:rPr>
              <a:t>-</a:t>
            </a:r>
            <a:r>
              <a:rPr lang="en-US" dirty="0" smtClean="0"/>
              <a:t>Lack of safety awareness</a:t>
            </a:r>
            <a:endParaRPr lang="en-US" dirty="0" smtClean="0">
              <a:latin typeface="+mn-lt"/>
              <a:ea typeface="+mn-ea"/>
              <a:cs typeface="+mn-cs"/>
            </a:endParaRPr>
          </a:p>
          <a:p>
            <a:pPr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dirty="0" smtClean="0">
                <a:latin typeface="+mn-lt"/>
                <a:ea typeface="+mn-ea"/>
                <a:cs typeface="+mn-cs"/>
              </a:rPr>
              <a:t>    -Gap between local and global practices</a:t>
            </a:r>
          </a:p>
          <a:p>
            <a:pPr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dirty="0" smtClean="0">
                <a:latin typeface="+mn-lt"/>
                <a:ea typeface="+mn-ea"/>
                <a:cs typeface="+mn-cs"/>
              </a:rPr>
              <a:t>    -Sudden demand for aerospace skills </a:t>
            </a:r>
          </a:p>
          <a:p>
            <a:pPr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dirty="0" smtClean="0">
                <a:latin typeface="+mn-lt"/>
                <a:ea typeface="+mn-ea"/>
                <a:cs typeface="+mn-cs"/>
              </a:rPr>
              <a:t>    -Need for a healthy ecosystem, backed by </a:t>
            </a:r>
          </a:p>
          <a:p>
            <a:pPr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dirty="0" smtClean="0">
                <a:latin typeface="+mn-lt"/>
                <a:ea typeface="+mn-ea"/>
                <a:cs typeface="+mn-cs"/>
              </a:rPr>
              <a:t>     long term govt. policies </a:t>
            </a:r>
          </a:p>
          <a:p>
            <a:pPr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dirty="0" smtClean="0">
                <a:latin typeface="+mn-lt"/>
                <a:ea typeface="+mn-ea"/>
                <a:cs typeface="+mn-cs"/>
              </a:rPr>
              <a:t>    -Committed engineers ready to work on </a:t>
            </a:r>
          </a:p>
          <a:p>
            <a:pPr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dirty="0" smtClean="0">
                <a:latin typeface="+mn-lt"/>
                <a:ea typeface="+mn-ea"/>
                <a:cs typeface="+mn-cs"/>
              </a:rPr>
              <a:t>     Indian projects</a:t>
            </a:r>
          </a:p>
          <a:p>
            <a:pPr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dirty="0" smtClean="0">
                <a:latin typeface="+mn-lt"/>
                <a:ea typeface="+mn-ea"/>
                <a:cs typeface="+mn-cs"/>
              </a:rPr>
              <a:t>    -Role of technology vendors </a:t>
            </a:r>
          </a:p>
          <a:p>
            <a:pPr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dirty="0" smtClean="0">
                <a:latin typeface="+mn-lt"/>
                <a:ea typeface="+mn-ea"/>
                <a:cs typeface="+mn-cs"/>
              </a:rPr>
              <a:t>    -</a:t>
            </a:r>
            <a:r>
              <a:rPr lang="en-US" dirty="0" smtClean="0"/>
              <a:t>Regulatory framework- Defense and Civilian</a:t>
            </a:r>
          </a:p>
          <a:p>
            <a:pPr indent="-342900" eaLnBrk="1" hangingPunct="1">
              <a:lnSpc>
                <a:spcPct val="90000"/>
              </a:lnSpc>
              <a:spcBef>
                <a:spcPct val="20000"/>
              </a:spcBef>
            </a:pPr>
            <a:endParaRPr lang="en-US" dirty="0" smtClean="0">
              <a:latin typeface="+mn-lt"/>
              <a:ea typeface="+mn-ea"/>
              <a:cs typeface="+mn-cs"/>
            </a:endParaRPr>
          </a:p>
          <a:p>
            <a:pPr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    </a:t>
            </a:r>
          </a:p>
          <a:p>
            <a:pPr indent="-342900" eaLnBrk="1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</a:pPr>
            <a:r>
              <a:rPr lang="en-US" sz="2400" dirty="0" smtClean="0">
                <a:latin typeface="+mn-lt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4" name="Picture 8" descr="BACKGROUND"/>
          <p:cNvPicPr>
            <a:picLocks noChangeAspect="1" noChangeArrowheads="1"/>
          </p:cNvPicPr>
          <p:nvPr/>
        </p:nvPicPr>
        <p:blipFill>
          <a:blip r:embed="rId3" cstate="print"/>
          <a:srcRect b="88367"/>
          <a:stretch>
            <a:fillRect/>
          </a:stretch>
        </p:blipFill>
        <p:spPr bwMode="auto">
          <a:xfrm>
            <a:off x="0" y="0"/>
            <a:ext cx="9144000" cy="798513"/>
          </a:xfrm>
          <a:prstGeom prst="rect">
            <a:avLst/>
          </a:prstGeom>
          <a:noFill/>
        </p:spPr>
      </p:pic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317500"/>
            <a:ext cx="6921500" cy="330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Summary    </a:t>
            </a: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536575" y="280988"/>
            <a:ext cx="8070850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8F450">
                  <a:alpha val="85001"/>
                </a:srgbClr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53882" dir="2700000" algn="ctr" rotWithShape="0">
              <a:srgbClr val="352152"/>
            </a:outerShdw>
          </a:effectLst>
        </p:spPr>
        <p:txBody>
          <a:bodyPr wrap="none" anchor="ctr"/>
          <a:lstStyle/>
          <a:p>
            <a:pPr defTabSz="914400">
              <a:defRPr/>
            </a:pPr>
            <a:endParaRPr lang="en-US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9941" name="Rectangle 2"/>
          <p:cNvSpPr>
            <a:spLocks noChangeArrowheads="1"/>
          </p:cNvSpPr>
          <p:nvPr/>
        </p:nvSpPr>
        <p:spPr bwMode="auto">
          <a:xfrm>
            <a:off x="611188" y="80963"/>
            <a:ext cx="4681537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4400" eaLnBrk="1" hangingPunct="1"/>
            <a:r>
              <a:rPr lang="en-US" sz="2400">
                <a:solidFill>
                  <a:srgbClr val="4C216D"/>
                </a:solidFill>
                <a:cs typeface="DejaVu Sans"/>
              </a:rPr>
              <a:t>Summary</a:t>
            </a:r>
          </a:p>
        </p:txBody>
      </p:sp>
      <p:pic>
        <p:nvPicPr>
          <p:cNvPr id="3994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9208"/>
              </a:clrFrom>
              <a:clrTo>
                <a:srgbClr val="EE920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07313" y="323850"/>
            <a:ext cx="752475" cy="360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755650" y="1352550"/>
            <a:ext cx="7702550" cy="4452938"/>
          </a:xfrm>
          <a:prstGeom prst="rect">
            <a:avLst/>
          </a:prstGeom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CC00"/>
                </a:solidFill>
                <a:latin typeface="+mn-lt"/>
                <a:ea typeface="+mn-ea"/>
                <a:cs typeface="+mn-cs"/>
              </a:rPr>
              <a:t>Verification </a:t>
            </a:r>
            <a:r>
              <a:rPr lang="en-US" b="1" dirty="0">
                <a:solidFill>
                  <a:srgbClr val="FFCC00"/>
                </a:solidFill>
                <a:latin typeface="+mn-lt"/>
                <a:ea typeface="+mn-ea"/>
                <a:cs typeface="+mn-cs"/>
              </a:rPr>
              <a:t>is an important component of DO-178</a:t>
            </a:r>
          </a:p>
          <a:p>
            <a:pPr marL="742950" lvl="2" indent="-342900" eaLnBrk="1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−"/>
            </a:pPr>
            <a:r>
              <a:rPr lang="en-US" sz="2400" dirty="0">
                <a:latin typeface="+mn-lt"/>
                <a:ea typeface="+mn-ea"/>
                <a:cs typeface="+mn-cs"/>
              </a:rPr>
              <a:t>Review</a:t>
            </a:r>
          </a:p>
          <a:p>
            <a:pPr marL="742950" lvl="2" indent="-342900" eaLnBrk="1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−"/>
            </a:pPr>
            <a:r>
              <a:rPr lang="en-US" sz="2400" dirty="0">
                <a:latin typeface="+mn-lt"/>
                <a:ea typeface="+mn-ea"/>
                <a:cs typeface="+mn-cs"/>
              </a:rPr>
              <a:t>Testing</a:t>
            </a:r>
          </a:p>
          <a:p>
            <a:pPr marL="742950" lvl="2" indent="-342900" eaLnBrk="1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−"/>
            </a:pPr>
            <a:r>
              <a:rPr lang="en-US" sz="2400" dirty="0">
                <a:latin typeface="+mn-lt"/>
                <a:ea typeface="+mn-ea"/>
                <a:cs typeface="+mn-cs"/>
              </a:rPr>
              <a:t>Analysis</a:t>
            </a:r>
          </a:p>
          <a:p>
            <a:pPr marL="822325" lvl="1" indent="-273050">
              <a:lnSpc>
                <a:spcPct val="90000"/>
              </a:lnSpc>
              <a:spcBef>
                <a:spcPct val="20000"/>
              </a:spcBef>
            </a:pPr>
            <a:endParaRPr lang="en-US" sz="2400" b="1" dirty="0">
              <a:latin typeface="+mn-lt"/>
              <a:ea typeface="+mn-ea"/>
              <a:cs typeface="+mn-cs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>
                <a:latin typeface="+mn-lt"/>
                <a:ea typeface="+mn-ea"/>
                <a:cs typeface="+mn-cs"/>
              </a:rPr>
              <a:t> </a:t>
            </a:r>
            <a:r>
              <a:rPr lang="en-US" b="1" dirty="0">
                <a:solidFill>
                  <a:srgbClr val="FFCC00"/>
                </a:solidFill>
                <a:latin typeface="+mn-lt"/>
                <a:ea typeface="+mn-ea"/>
                <a:cs typeface="+mn-cs"/>
              </a:rPr>
              <a:t>Bottom line</a:t>
            </a:r>
          </a:p>
          <a:p>
            <a:pPr marL="742950" lvl="2" indent="-342900" eaLnBrk="1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−"/>
            </a:pPr>
            <a:r>
              <a:rPr lang="en-US" sz="2400" dirty="0">
                <a:latin typeface="+mn-lt"/>
                <a:ea typeface="+mn-ea"/>
                <a:cs typeface="+mn-cs"/>
              </a:rPr>
              <a:t>Detect and report errors that have been introduced </a:t>
            </a:r>
            <a:r>
              <a:rPr lang="en-US" sz="2400" dirty="0" smtClean="0">
                <a:latin typeface="+mn-lt"/>
                <a:ea typeface="+mn-ea"/>
                <a:cs typeface="+mn-cs"/>
              </a:rPr>
              <a:t>during </a:t>
            </a:r>
            <a:r>
              <a:rPr lang="en-US" sz="2400" dirty="0">
                <a:latin typeface="+mn-lt"/>
                <a:ea typeface="+mn-ea"/>
                <a:cs typeface="+mn-cs"/>
              </a:rPr>
              <a:t>the software development process.</a:t>
            </a:r>
          </a:p>
          <a:p>
            <a:pPr marL="742950" lvl="2" indent="-342900" eaLnBrk="1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−"/>
            </a:pPr>
            <a:r>
              <a:rPr lang="en-US" sz="2400" dirty="0">
                <a:latin typeface="+mn-lt"/>
                <a:ea typeface="+mn-ea"/>
                <a:cs typeface="+mn-cs"/>
              </a:rPr>
              <a:t>Ensure that the software performs its intended </a:t>
            </a:r>
            <a:r>
              <a:rPr lang="en-US" sz="2400" dirty="0" smtClean="0">
                <a:latin typeface="+mn-lt"/>
                <a:ea typeface="+mn-ea"/>
                <a:cs typeface="+mn-cs"/>
              </a:rPr>
              <a:t>function </a:t>
            </a:r>
            <a:r>
              <a:rPr lang="en-US" sz="2400" dirty="0">
                <a:latin typeface="+mn-lt"/>
                <a:ea typeface="+mn-ea"/>
                <a:cs typeface="+mn-cs"/>
              </a:rPr>
              <a:t>to an appropriate degree of confidence.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7" name="Picture 7" descr="BACKGROUND"/>
          <p:cNvPicPr>
            <a:picLocks noChangeAspect="1" noChangeArrowheads="1"/>
          </p:cNvPicPr>
          <p:nvPr/>
        </p:nvPicPr>
        <p:blipFill>
          <a:blip r:embed="rId2" cstate="print"/>
          <a:srcRect b="88367"/>
          <a:stretch>
            <a:fillRect/>
          </a:stretch>
        </p:blipFill>
        <p:spPr bwMode="auto">
          <a:xfrm>
            <a:off x="0" y="0"/>
            <a:ext cx="9144000" cy="798513"/>
          </a:xfrm>
          <a:prstGeom prst="rect">
            <a:avLst/>
          </a:prstGeom>
          <a:noFill/>
        </p:spPr>
      </p:pic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536575" y="280988"/>
            <a:ext cx="8070850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8F450">
                  <a:alpha val="85001"/>
                </a:srgbClr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53882" dir="2700000" algn="ctr" rotWithShape="0">
              <a:srgbClr val="352152"/>
            </a:outerShdw>
          </a:effectLst>
        </p:spPr>
        <p:txBody>
          <a:bodyPr wrap="none" anchor="ctr"/>
          <a:lstStyle/>
          <a:p>
            <a:pPr defTabSz="914400">
              <a:defRPr/>
            </a:pPr>
            <a:endParaRPr lang="en-US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8163" y="260350"/>
            <a:ext cx="6921500" cy="330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smtClean="0">
                <a:solidFill>
                  <a:schemeClr val="tx2"/>
                </a:solidFill>
              </a:rPr>
              <a:t> </a:t>
            </a:r>
            <a:r>
              <a:rPr lang="en-GB" smtClean="0">
                <a:solidFill>
                  <a:srgbClr val="4C216D"/>
                </a:solidFill>
              </a:rPr>
              <a:t>......Summary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91880" y="2996952"/>
            <a:ext cx="7920037" cy="474345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3200" dirty="0" smtClean="0"/>
          </a:p>
          <a:p>
            <a:endParaRPr lang="en-GB" sz="2000" dirty="0" smtClean="0"/>
          </a:p>
        </p:txBody>
      </p:sp>
      <p:pic>
        <p:nvPicPr>
          <p:cNvPr id="40965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E9208"/>
              </a:clrFrom>
              <a:clrTo>
                <a:srgbClr val="EE920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07313" y="323850"/>
            <a:ext cx="752475" cy="360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55650" y="1352550"/>
            <a:ext cx="7702550" cy="4452938"/>
          </a:xfrm>
          <a:prstGeom prst="rect">
            <a:avLst/>
          </a:prstGeom>
        </p:spPr>
        <p:txBody>
          <a:bodyPr/>
          <a:lstStyle/>
          <a:p>
            <a:pPr indent="-342900" eaLnBrk="1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</a:pPr>
            <a:r>
              <a:rPr lang="en-US" sz="2400" dirty="0" smtClean="0">
                <a:latin typeface="+mn-lt"/>
                <a:ea typeface="+mn-ea"/>
                <a:cs typeface="+mn-cs"/>
              </a:rPr>
              <a:t>…Requirements </a:t>
            </a:r>
            <a:r>
              <a:rPr lang="en-US" sz="2400" dirty="0">
                <a:latin typeface="+mn-lt"/>
                <a:ea typeface="+mn-ea"/>
                <a:cs typeface="+mn-cs"/>
              </a:rPr>
              <a:t>management / traceability </a:t>
            </a:r>
          </a:p>
          <a:p>
            <a:pPr indent="-342900" eaLnBrk="1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sz="2400" dirty="0">
                <a:latin typeface="+mn-lt"/>
                <a:ea typeface="+mn-ea"/>
                <a:cs typeface="+mn-cs"/>
              </a:rPr>
              <a:t>     paradigm no longer </a:t>
            </a:r>
            <a:r>
              <a:rPr lang="en-US" sz="2400" dirty="0" smtClean="0">
                <a:latin typeface="+mn-lt"/>
                <a:ea typeface="+mn-ea"/>
                <a:cs typeface="+mn-cs"/>
              </a:rPr>
              <a:t>adequate</a:t>
            </a:r>
          </a:p>
          <a:p>
            <a:pPr indent="-342900" eaLnBrk="1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endParaRPr lang="en-US" sz="2400" dirty="0">
              <a:latin typeface="+mn-lt"/>
              <a:ea typeface="+mn-ea"/>
              <a:cs typeface="+mn-cs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b="1" dirty="0">
                <a:solidFill>
                  <a:srgbClr val="FFCC00"/>
                </a:solidFill>
                <a:latin typeface="+mn-lt"/>
                <a:ea typeface="+mn-ea"/>
                <a:cs typeface="+mn-cs"/>
              </a:rPr>
              <a:t>Future</a:t>
            </a:r>
            <a:r>
              <a:rPr lang="en-US" b="1" dirty="0" smtClean="0">
                <a:solidFill>
                  <a:srgbClr val="FFCC00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pPr marL="742950" lvl="2" indent="-342900" eaLnBrk="1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−"/>
            </a:pPr>
            <a:r>
              <a:rPr lang="en-US" sz="2400" dirty="0" smtClean="0">
                <a:latin typeface="+mn-lt"/>
                <a:ea typeface="+mn-ea"/>
                <a:cs typeface="+mn-cs"/>
              </a:rPr>
              <a:t>Should </a:t>
            </a:r>
            <a:r>
              <a:rPr lang="en-US" sz="2400" dirty="0">
                <a:latin typeface="+mn-lt"/>
                <a:ea typeface="+mn-ea"/>
                <a:cs typeface="+mn-cs"/>
              </a:rPr>
              <a:t>accommodate emerging </a:t>
            </a:r>
            <a:r>
              <a:rPr lang="en-US" sz="2400" dirty="0" smtClean="0">
                <a:latin typeface="+mn-lt"/>
                <a:ea typeface="+mn-ea"/>
                <a:cs typeface="+mn-cs"/>
              </a:rPr>
              <a:t>technologies, methodologies </a:t>
            </a:r>
            <a:endParaRPr lang="en-US" sz="2400" dirty="0">
              <a:latin typeface="+mn-lt"/>
              <a:ea typeface="+mn-ea"/>
              <a:cs typeface="+mn-cs"/>
            </a:endParaRPr>
          </a:p>
          <a:p>
            <a:pPr marL="742950" lvl="2" indent="-342900" eaLnBrk="1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−"/>
            </a:pPr>
            <a:r>
              <a:rPr lang="en-US" sz="2400" dirty="0" smtClean="0">
                <a:latin typeface="+mn-lt"/>
                <a:ea typeface="+mn-ea"/>
                <a:cs typeface="+mn-cs"/>
              </a:rPr>
              <a:t>Requires </a:t>
            </a:r>
            <a:r>
              <a:rPr lang="en-US" sz="2400" dirty="0">
                <a:latin typeface="+mn-lt"/>
                <a:ea typeface="+mn-ea"/>
                <a:cs typeface="+mn-cs"/>
              </a:rPr>
              <a:t>distributed, collaborative, bidirectional </a:t>
            </a:r>
            <a:r>
              <a:rPr lang="en-US" sz="2400" dirty="0" smtClean="0">
                <a:latin typeface="+mn-lt"/>
                <a:ea typeface="+mn-ea"/>
                <a:cs typeface="+mn-cs"/>
              </a:rPr>
              <a:t> </a:t>
            </a:r>
            <a:r>
              <a:rPr lang="en-US" sz="2400" dirty="0">
                <a:latin typeface="+mn-lt"/>
                <a:ea typeface="+mn-ea"/>
                <a:cs typeface="+mn-cs"/>
              </a:rPr>
              <a:t>traceability mechanism</a:t>
            </a:r>
          </a:p>
          <a:p>
            <a:pPr marL="742950" lvl="2" indent="-342900" eaLnBrk="1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−"/>
            </a:pPr>
            <a:r>
              <a:rPr lang="en-US" sz="2400" dirty="0" smtClean="0">
                <a:latin typeface="+mn-lt"/>
                <a:ea typeface="+mn-ea"/>
                <a:cs typeface="+mn-cs"/>
              </a:rPr>
              <a:t>Security</a:t>
            </a:r>
          </a:p>
          <a:p>
            <a:pPr marL="742950" lvl="2" indent="-342900" eaLnBrk="1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−"/>
            </a:pPr>
            <a:r>
              <a:rPr lang="en-US" sz="2400" dirty="0" smtClean="0">
                <a:latin typeface="+mn-lt"/>
                <a:ea typeface="+mn-ea"/>
                <a:cs typeface="+mn-cs"/>
              </a:rPr>
              <a:t>India- an aerospace powerhouse…..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016000" y="4005263"/>
            <a:ext cx="6840538" cy="295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914400"/>
            <a:r>
              <a:rPr lang="en-GB" b="1">
                <a:cs typeface="DejaVu Sans"/>
              </a:rPr>
              <a:t>www.ldra.com </a:t>
            </a:r>
          </a:p>
          <a:p>
            <a:pPr algn="ctr" defTabSz="914400"/>
            <a:endParaRPr lang="en-GB" b="1">
              <a:cs typeface="DejaVu Sans"/>
            </a:endParaRPr>
          </a:p>
          <a:p>
            <a:pPr algn="ctr" defTabSz="914400"/>
            <a:r>
              <a:rPr lang="en-GB" b="1">
                <a:cs typeface="DejaVu Sans"/>
              </a:rPr>
              <a:t>india@ldra.com  </a:t>
            </a:r>
          </a:p>
          <a:p>
            <a:pPr algn="ctr" defTabSz="914400"/>
            <a:endParaRPr lang="en-GB" b="1">
              <a:cs typeface="DejaVu Sans"/>
            </a:endParaRPr>
          </a:p>
          <a:p>
            <a:pPr algn="ctr" defTabSz="914400"/>
            <a:r>
              <a:rPr lang="en-GB" b="1">
                <a:cs typeface="DejaVu Sans"/>
              </a:rPr>
              <a:t>shinto.joseph@ldra.com</a:t>
            </a:r>
          </a:p>
          <a:p>
            <a:pPr algn="ctr" defTabSz="914400"/>
            <a:endParaRPr lang="en-GB" sz="2000" b="1">
              <a:cs typeface="DejaVu Sans"/>
            </a:endParaRPr>
          </a:p>
          <a:p>
            <a:pPr algn="ctr" defTabSz="914400">
              <a:spcBef>
                <a:spcPct val="20000"/>
              </a:spcBef>
            </a:pPr>
            <a:endParaRPr lang="en-GB" b="1">
              <a:cs typeface="DejaVu Sans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830513" y="1844675"/>
            <a:ext cx="3240087" cy="1536700"/>
            <a:chOff x="1632" y="1056"/>
            <a:chExt cx="2448" cy="1248"/>
          </a:xfrm>
        </p:grpSpPr>
        <p:sp>
          <p:nvSpPr>
            <p:cNvPr id="2057" name="AutoShape 9"/>
            <p:cNvSpPr>
              <a:spLocks noChangeArrowheads="1"/>
            </p:cNvSpPr>
            <p:nvPr/>
          </p:nvSpPr>
          <p:spPr bwMode="auto">
            <a:xfrm>
              <a:off x="1632" y="1056"/>
              <a:ext cx="2448" cy="1248"/>
            </a:xfrm>
            <a:prstGeom prst="bevel">
              <a:avLst>
                <a:gd name="adj" fmla="val 3764"/>
              </a:avLst>
            </a:prstGeom>
            <a:solidFill>
              <a:srgbClr val="FFAE00"/>
            </a:solidFill>
            <a:ln w="9525">
              <a:noFill/>
              <a:miter lim="800000"/>
              <a:headEnd/>
              <a:tailEnd/>
            </a:ln>
            <a:effectLst>
              <a:outerShdw dist="117088" dir="2963922" algn="ctr" rotWithShape="0">
                <a:srgbClr val="300E55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defTabSz="914400">
                <a:defRPr/>
              </a:pPr>
              <a:endParaRPr lang="en-US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058" name="Text Box 10"/>
            <p:cNvSpPr txBox="1">
              <a:spLocks noChangeArrowheads="1"/>
            </p:cNvSpPr>
            <p:nvPr/>
          </p:nvSpPr>
          <p:spPr bwMode="auto">
            <a:xfrm>
              <a:off x="1750" y="1919"/>
              <a:ext cx="2124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2700" dir="5400000" algn="ctr" rotWithShape="0">
                <a:srgbClr val="FFF802"/>
              </a:outerShdw>
            </a:effectLst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en-US" sz="2200" dirty="0">
                  <a:solidFill>
                    <a:srgbClr val="300E55"/>
                  </a:solidFill>
                  <a:latin typeface="Arial" charset="0"/>
                  <a:ea typeface="+mn-ea"/>
                  <a:cs typeface="Arial" charset="0"/>
                </a:rPr>
                <a:t>Software Technology</a:t>
              </a:r>
              <a:endParaRPr lang="en-US" sz="2200" dirty="0">
                <a:solidFill>
                  <a:srgbClr val="300E55"/>
                </a:solidFill>
                <a:latin typeface="Times" pitchFamily="1" charset="0"/>
                <a:ea typeface="+mn-ea"/>
                <a:cs typeface="Arial" charset="0"/>
              </a:endParaRPr>
            </a:p>
          </p:txBody>
        </p:sp>
        <p:pic>
          <p:nvPicPr>
            <p:cNvPr id="41992" name="Picture 1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E6B122"/>
                </a:clrFrom>
                <a:clrTo>
                  <a:srgbClr val="E6B122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08" y="1177"/>
              <a:ext cx="2344" cy="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988" name="Rectangle 12"/>
          <p:cNvSpPr>
            <a:spLocks noChangeArrowheads="1"/>
          </p:cNvSpPr>
          <p:nvPr/>
        </p:nvSpPr>
        <p:spPr bwMode="auto">
          <a:xfrm>
            <a:off x="2778125" y="6256338"/>
            <a:ext cx="358616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42900" indent="-342900" algn="ctr" defTabSz="914400">
              <a:spcBef>
                <a:spcPct val="20000"/>
              </a:spcBef>
            </a:pPr>
            <a:endParaRPr lang="en-GB" altLang="en-GB" sz="1000" dirty="0">
              <a:solidFill>
                <a:schemeClr val="tx1"/>
              </a:solidFill>
              <a:cs typeface="DejaVu Sans"/>
            </a:endParaRPr>
          </a:p>
          <a:p>
            <a:pPr marL="342900" indent="-342900" algn="ctr" defTabSz="914400">
              <a:spcBef>
                <a:spcPct val="20000"/>
              </a:spcBef>
            </a:pPr>
            <a:r>
              <a:rPr lang="en-GB" altLang="en-GB" sz="1000" dirty="0">
                <a:cs typeface="DejaVu Sans"/>
              </a:rPr>
              <a:t>Copyright © </a:t>
            </a:r>
            <a:r>
              <a:rPr lang="en-GB" altLang="en-GB" sz="1000" dirty="0" smtClean="0">
                <a:cs typeface="DejaVu Sans"/>
              </a:rPr>
              <a:t>2011 </a:t>
            </a:r>
            <a:r>
              <a:rPr lang="en-GB" altLang="en-GB" sz="1000" dirty="0">
                <a:cs typeface="DejaVu Sans"/>
              </a:rPr>
              <a:t>Liverpool Data Research Associates Limited</a:t>
            </a:r>
          </a:p>
        </p:txBody>
      </p:sp>
      <p:pic>
        <p:nvPicPr>
          <p:cNvPr id="41989" name="Picture 9" descr="BACKGROUND"/>
          <p:cNvPicPr>
            <a:picLocks noChangeAspect="1" noChangeArrowheads="1"/>
          </p:cNvPicPr>
          <p:nvPr/>
        </p:nvPicPr>
        <p:blipFill>
          <a:blip r:embed="rId4" cstate="print"/>
          <a:srcRect b="86772"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 descr="BACKGROUND"/>
          <p:cNvPicPr>
            <a:picLocks noChangeAspect="1" noChangeArrowheads="1"/>
          </p:cNvPicPr>
          <p:nvPr/>
        </p:nvPicPr>
        <p:blipFill>
          <a:blip r:embed="rId2" cstate="print"/>
          <a:srcRect b="88367"/>
          <a:stretch>
            <a:fillRect/>
          </a:stretch>
        </p:blipFill>
        <p:spPr bwMode="auto">
          <a:xfrm>
            <a:off x="0" y="0"/>
            <a:ext cx="9144000" cy="798513"/>
          </a:xfrm>
          <a:prstGeom prst="rect">
            <a:avLst/>
          </a:prstGeom>
          <a:noFill/>
        </p:spPr>
      </p:pic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536575" y="280988"/>
            <a:ext cx="8070850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8F450">
                  <a:alpha val="85001"/>
                </a:srgbClr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53882" dir="2700000" algn="ctr" rotWithShape="0">
              <a:srgbClr val="352152"/>
            </a:outerShdw>
          </a:effectLst>
        </p:spPr>
        <p:txBody>
          <a:bodyPr wrap="none" anchor="ctr"/>
          <a:lstStyle/>
          <a:p>
            <a:pPr defTabSz="914400">
              <a:defRPr/>
            </a:pPr>
            <a:endParaRPr lang="en-US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09600" y="260350"/>
            <a:ext cx="6921500" cy="330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4C216D"/>
                </a:solidFill>
              </a:rPr>
              <a:t>DO-178’s Timeline</a:t>
            </a:r>
            <a:endParaRPr lang="en-GB" smtClean="0">
              <a:solidFill>
                <a:srgbClr val="4C216D"/>
              </a:solidFill>
            </a:endParaRPr>
          </a:p>
        </p:txBody>
      </p:sp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769938" y="1049338"/>
            <a:ext cx="7086600" cy="5259387"/>
          </a:xfrm>
        </p:spPr>
        <p:txBody>
          <a:bodyPr/>
          <a:lstStyle/>
          <a:p>
            <a:pPr marL="0" indent="0">
              <a:lnSpc>
                <a:spcPct val="70000"/>
              </a:lnSpc>
              <a:buFont typeface="Times New Roman" pitchFamily="18" charset="0"/>
              <a:buChar char="•"/>
            </a:pPr>
            <a:r>
              <a:rPr lang="en-US" b="1" dirty="0" smtClean="0">
                <a:solidFill>
                  <a:srgbClr val="FFCC00"/>
                </a:solidFill>
              </a:rPr>
              <a:t>  DO-178, November 1981</a:t>
            </a:r>
          </a:p>
          <a:p>
            <a:pPr marL="822325" lvl="1" indent="-273050">
              <a:lnSpc>
                <a:spcPct val="70000"/>
              </a:lnSpc>
              <a:buFont typeface="Times New Roman" pitchFamily="18" charset="0"/>
              <a:buChar char="–"/>
            </a:pPr>
            <a:r>
              <a:rPr lang="en-US" dirty="0" smtClean="0"/>
              <a:t>Basic guidance</a:t>
            </a:r>
          </a:p>
          <a:p>
            <a:pPr marL="0" indent="0">
              <a:lnSpc>
                <a:spcPct val="90000"/>
              </a:lnSpc>
              <a:buFont typeface="Times New Roman" pitchFamily="18" charset="0"/>
              <a:buChar char="•"/>
            </a:pPr>
            <a:r>
              <a:rPr lang="en-US" b="1" dirty="0" smtClean="0"/>
              <a:t>  </a:t>
            </a:r>
            <a:r>
              <a:rPr lang="en-US" b="1" dirty="0" smtClean="0">
                <a:solidFill>
                  <a:srgbClr val="FFCC00"/>
                </a:solidFill>
              </a:rPr>
              <a:t>DO-178A, March 1985</a:t>
            </a:r>
          </a:p>
          <a:p>
            <a:pPr marL="822325" lvl="1" indent="-273050">
              <a:lnSpc>
                <a:spcPct val="70000"/>
              </a:lnSpc>
              <a:buFont typeface="Times New Roman" pitchFamily="18" charset="0"/>
              <a:buChar char="–"/>
            </a:pPr>
            <a:r>
              <a:rPr lang="en-US" dirty="0" smtClean="0"/>
              <a:t>3 failure conditions / software levels</a:t>
            </a:r>
          </a:p>
          <a:p>
            <a:pPr marL="1325563" lvl="2" indent="-273050">
              <a:lnSpc>
                <a:spcPct val="70000"/>
              </a:lnSpc>
              <a:buFont typeface="Times New Roman" pitchFamily="18" charset="0"/>
              <a:buChar char="•"/>
            </a:pPr>
            <a:r>
              <a:rPr lang="en-US" dirty="0" smtClean="0"/>
              <a:t>critical/1, essential/2, non-essential/3</a:t>
            </a:r>
          </a:p>
          <a:p>
            <a:pPr marL="822325" lvl="1" indent="-273050">
              <a:lnSpc>
                <a:spcPct val="70000"/>
              </a:lnSpc>
              <a:buFont typeface="Times New Roman" pitchFamily="18" charset="0"/>
              <a:buChar char="–"/>
            </a:pPr>
            <a:r>
              <a:rPr lang="en-US" dirty="0" smtClean="0"/>
              <a:t>Development/verification steps</a:t>
            </a:r>
          </a:p>
          <a:p>
            <a:pPr marL="0" indent="0">
              <a:lnSpc>
                <a:spcPct val="90000"/>
              </a:lnSpc>
              <a:buFont typeface="Times New Roman" pitchFamily="18" charset="0"/>
              <a:buChar char="•"/>
            </a:pPr>
            <a:r>
              <a:rPr lang="en-US" b="1" dirty="0" smtClean="0"/>
              <a:t>  </a:t>
            </a:r>
            <a:r>
              <a:rPr lang="en-US" b="1" dirty="0" smtClean="0">
                <a:solidFill>
                  <a:srgbClr val="FFCC00"/>
                </a:solidFill>
              </a:rPr>
              <a:t>DO-178B, December 1992</a:t>
            </a:r>
          </a:p>
          <a:p>
            <a:pPr marL="822325" lvl="1" indent="-273050">
              <a:lnSpc>
                <a:spcPct val="80000"/>
              </a:lnSpc>
              <a:buFont typeface="Times New Roman" pitchFamily="18" charset="0"/>
              <a:buChar char="–"/>
            </a:pPr>
            <a:r>
              <a:rPr lang="en-US" dirty="0" smtClean="0"/>
              <a:t>5 failure conditions / software levels</a:t>
            </a:r>
          </a:p>
          <a:p>
            <a:pPr marL="1325563" lvl="2" indent="-273050">
              <a:lnSpc>
                <a:spcPct val="90000"/>
              </a:lnSpc>
              <a:buFont typeface="Times New Roman" pitchFamily="18" charset="0"/>
              <a:buChar char="•"/>
            </a:pPr>
            <a:r>
              <a:rPr lang="en-US" dirty="0" smtClean="0"/>
              <a:t>Catastrophic/A, Hazardous/B, Major/C, Minor/D, no effect/E</a:t>
            </a:r>
          </a:p>
          <a:p>
            <a:pPr marL="822325" lvl="1" indent="-273050">
              <a:lnSpc>
                <a:spcPct val="70000"/>
              </a:lnSpc>
              <a:buFont typeface="Times New Roman" pitchFamily="18" charset="0"/>
              <a:buChar char="–"/>
            </a:pPr>
            <a:r>
              <a:rPr lang="en-US" dirty="0" smtClean="0"/>
              <a:t>Objectives-based</a:t>
            </a:r>
          </a:p>
          <a:p>
            <a:pPr marL="0" indent="0">
              <a:lnSpc>
                <a:spcPct val="90000"/>
              </a:lnSpc>
              <a:buFont typeface="Times New Roman" pitchFamily="18" charset="0"/>
              <a:buChar char="•"/>
            </a:pPr>
            <a:r>
              <a:rPr lang="en-US" b="1" dirty="0" smtClean="0"/>
              <a:t>  </a:t>
            </a:r>
            <a:r>
              <a:rPr lang="en-US" b="1" dirty="0" smtClean="0">
                <a:solidFill>
                  <a:srgbClr val="FFCC00"/>
                </a:solidFill>
              </a:rPr>
              <a:t>DO-178C, 2011?</a:t>
            </a:r>
          </a:p>
          <a:p>
            <a:pPr marL="822325" lvl="1" indent="-273050">
              <a:lnSpc>
                <a:spcPct val="90000"/>
              </a:lnSpc>
              <a:buFont typeface="Times New Roman" pitchFamily="18" charset="0"/>
              <a:buChar char="–"/>
            </a:pPr>
            <a:r>
              <a:rPr lang="en-US" dirty="0" smtClean="0"/>
              <a:t>A modest update to DO-178B (If C based development)</a:t>
            </a:r>
          </a:p>
          <a:p>
            <a:pPr marL="822325" lvl="1" indent="-273050">
              <a:lnSpc>
                <a:spcPct val="90000"/>
              </a:lnSpc>
              <a:buFont typeface="Times New Roman" pitchFamily="18" charset="0"/>
              <a:buChar char="–"/>
            </a:pPr>
            <a:r>
              <a:rPr lang="en-US" dirty="0" smtClean="0"/>
              <a:t>Adds guidance on model-based development, </a:t>
            </a:r>
          </a:p>
          <a:p>
            <a:pPr marL="822325" lvl="1" indent="-273050">
              <a:lnSpc>
                <a:spcPct val="90000"/>
              </a:lnSpc>
              <a:buFont typeface="Times New Roman" pitchFamily="18" charset="0"/>
              <a:buNone/>
            </a:pPr>
            <a:r>
              <a:rPr lang="en-US" dirty="0" smtClean="0"/>
              <a:t>    formal methods, object-oriented technology &amp; tool qualification</a:t>
            </a:r>
          </a:p>
          <a:p>
            <a:pPr marL="0" indent="0"/>
            <a:endParaRPr lang="en-GB" sz="2000" dirty="0" smtClean="0"/>
          </a:p>
        </p:txBody>
      </p:sp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E9208"/>
              </a:clrFrom>
              <a:clrTo>
                <a:srgbClr val="EE920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07313" y="323850"/>
            <a:ext cx="752475" cy="360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BACKGROUND"/>
          <p:cNvPicPr>
            <a:picLocks noChangeAspect="1" noChangeArrowheads="1"/>
          </p:cNvPicPr>
          <p:nvPr/>
        </p:nvPicPr>
        <p:blipFill>
          <a:blip r:embed="rId2" cstate="print"/>
          <a:srcRect b="88367"/>
          <a:stretch>
            <a:fillRect/>
          </a:stretch>
        </p:blipFill>
        <p:spPr bwMode="auto">
          <a:xfrm>
            <a:off x="0" y="0"/>
            <a:ext cx="9144000" cy="798513"/>
          </a:xfrm>
          <a:prstGeom prst="rect">
            <a:avLst/>
          </a:prstGeom>
          <a:noFill/>
        </p:spPr>
      </p:pic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536575" y="280988"/>
            <a:ext cx="8070850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8F450">
                  <a:alpha val="85001"/>
                </a:srgbClr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53882" dir="2700000" algn="ctr" rotWithShape="0">
              <a:srgbClr val="352152"/>
            </a:outerShdw>
          </a:effectLst>
        </p:spPr>
        <p:txBody>
          <a:bodyPr wrap="none" anchor="ctr"/>
          <a:lstStyle/>
          <a:p>
            <a:pPr defTabSz="914400">
              <a:defRPr/>
            </a:pPr>
            <a:endParaRPr lang="en-US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60350"/>
            <a:ext cx="6921500" cy="330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4C216D"/>
                </a:solidFill>
              </a:rPr>
              <a:t>F-16 Falcon</a:t>
            </a:r>
            <a:endParaRPr lang="en-GB" smtClean="0">
              <a:solidFill>
                <a:srgbClr val="4C216D"/>
              </a:solidFill>
            </a:endParaRPr>
          </a:p>
        </p:txBody>
      </p:sp>
      <p:pic>
        <p:nvPicPr>
          <p:cNvPr id="7172" name="Content Placeholder 5" descr="iStock_000007828373Small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rcRect t="10852" r="591"/>
          <a:stretch>
            <a:fillRect/>
          </a:stretch>
        </p:blipFill>
        <p:spPr>
          <a:xfrm>
            <a:off x="1616075" y="1074738"/>
            <a:ext cx="5876925" cy="4097337"/>
          </a:xfrm>
          <a:solidFill>
            <a:srgbClr val="93CEFF"/>
          </a:solidFill>
        </p:spPr>
      </p:pic>
      <p:sp>
        <p:nvSpPr>
          <p:cNvPr id="7173" name="TextBox 6"/>
          <p:cNvSpPr txBox="1">
            <a:spLocks noChangeArrowheads="1"/>
          </p:cNvSpPr>
          <p:nvPr/>
        </p:nvSpPr>
        <p:spPr bwMode="auto">
          <a:xfrm>
            <a:off x="2751138" y="5373688"/>
            <a:ext cx="36591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3200">
                <a:latin typeface="Century Gothic" pitchFamily="34" charset="0"/>
                <a:cs typeface="DejaVu Sans"/>
              </a:rPr>
              <a:t>Unstable airframe</a:t>
            </a:r>
          </a:p>
        </p:txBody>
      </p:sp>
      <p:pic>
        <p:nvPicPr>
          <p:cNvPr id="717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9208"/>
              </a:clrFrom>
              <a:clrTo>
                <a:srgbClr val="EE920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07313" y="323850"/>
            <a:ext cx="752475" cy="360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BACKGROUND"/>
          <p:cNvPicPr>
            <a:picLocks noChangeAspect="1" noChangeArrowheads="1"/>
          </p:cNvPicPr>
          <p:nvPr/>
        </p:nvPicPr>
        <p:blipFill>
          <a:blip r:embed="rId2" cstate="print"/>
          <a:srcRect b="88367"/>
          <a:stretch>
            <a:fillRect/>
          </a:stretch>
        </p:blipFill>
        <p:spPr bwMode="auto">
          <a:xfrm>
            <a:off x="0" y="0"/>
            <a:ext cx="9144000" cy="798513"/>
          </a:xfrm>
          <a:prstGeom prst="rect">
            <a:avLst/>
          </a:prstGeom>
          <a:noFill/>
        </p:spPr>
      </p:pic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536575" y="280988"/>
            <a:ext cx="8070850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8F450">
                  <a:alpha val="85001"/>
                </a:srgbClr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53882" dir="2700000" algn="ctr" rotWithShape="0">
              <a:srgbClr val="352152"/>
            </a:outerShdw>
          </a:effectLst>
        </p:spPr>
        <p:txBody>
          <a:bodyPr wrap="none" anchor="ctr"/>
          <a:lstStyle/>
          <a:p>
            <a:pPr defTabSz="914400">
              <a:defRPr/>
            </a:pPr>
            <a:endParaRPr lang="en-US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195" name="Rectangle 5"/>
          <p:cNvSpPr txBox="1">
            <a:spLocks noChangeArrowheads="1"/>
          </p:cNvSpPr>
          <p:nvPr/>
        </p:nvSpPr>
        <p:spPr bwMode="auto">
          <a:xfrm>
            <a:off x="609600" y="260350"/>
            <a:ext cx="69215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/>
            <a:r>
              <a:rPr lang="en-US" sz="2400">
                <a:solidFill>
                  <a:srgbClr val="4C216D"/>
                </a:solidFill>
                <a:cs typeface="DejaVu Sans"/>
              </a:rPr>
              <a:t>F-16 Falcon</a:t>
            </a:r>
            <a:endParaRPr lang="en-GB" sz="2400">
              <a:solidFill>
                <a:srgbClr val="4C216D"/>
              </a:solidFill>
              <a:cs typeface="DejaVu Sans"/>
            </a:endParaRPr>
          </a:p>
        </p:txBody>
      </p:sp>
      <p:pic>
        <p:nvPicPr>
          <p:cNvPr id="8196" name="Content Placeholder 5" descr="iStock_000007828373Small.jpg"/>
          <p:cNvPicPr>
            <a:picLocks noChangeAspect="1"/>
          </p:cNvPicPr>
          <p:nvPr/>
        </p:nvPicPr>
        <p:blipFill>
          <a:blip r:embed="rId3" cstate="print"/>
          <a:srcRect t="10852" r="591"/>
          <a:stretch>
            <a:fillRect/>
          </a:stretch>
        </p:blipFill>
        <p:spPr bwMode="auto">
          <a:xfrm>
            <a:off x="1616075" y="1074738"/>
            <a:ext cx="5876925" cy="4097337"/>
          </a:xfrm>
          <a:prstGeom prst="rect">
            <a:avLst/>
          </a:prstGeom>
          <a:solidFill>
            <a:srgbClr val="93CEFF"/>
          </a:solidFill>
          <a:ln w="9525">
            <a:noFill/>
            <a:miter lim="800000"/>
            <a:headEnd/>
            <a:tailEnd/>
          </a:ln>
        </p:spPr>
      </p:pic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9208"/>
              </a:clrFrom>
              <a:clrTo>
                <a:srgbClr val="EE920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07313" y="323850"/>
            <a:ext cx="752475" cy="360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8198" name="TextBox 6"/>
          <p:cNvSpPr txBox="1">
            <a:spLocks noChangeArrowheads="1"/>
          </p:cNvSpPr>
          <p:nvPr/>
        </p:nvSpPr>
        <p:spPr bwMode="auto">
          <a:xfrm>
            <a:off x="2751138" y="5373688"/>
            <a:ext cx="392588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3200">
                <a:latin typeface="Century Gothic" pitchFamily="34" charset="0"/>
                <a:cs typeface="DejaVu Sans"/>
              </a:rPr>
              <a:t>Unstable airframe</a:t>
            </a:r>
          </a:p>
          <a:p>
            <a:pPr defTabSz="914400"/>
            <a:r>
              <a:rPr lang="en-US" sz="3200">
                <a:latin typeface="Century Gothic" pitchFamily="34" charset="0"/>
                <a:cs typeface="DejaVu Sans"/>
              </a:rPr>
              <a:t>Flipped crossing 0o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7" name="Picture 11" descr="BACKGROUND"/>
          <p:cNvPicPr>
            <a:picLocks noChangeAspect="1" noChangeArrowheads="1"/>
          </p:cNvPicPr>
          <p:nvPr/>
        </p:nvPicPr>
        <p:blipFill>
          <a:blip r:embed="rId2" cstate="print"/>
          <a:srcRect b="88367"/>
          <a:stretch>
            <a:fillRect/>
          </a:stretch>
        </p:blipFill>
        <p:spPr bwMode="auto">
          <a:xfrm>
            <a:off x="0" y="0"/>
            <a:ext cx="9144000" cy="798513"/>
          </a:xfrm>
          <a:prstGeom prst="rect">
            <a:avLst/>
          </a:prstGeom>
          <a:noFill/>
        </p:spPr>
      </p:pic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536575" y="280988"/>
            <a:ext cx="8070850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8F450">
                  <a:alpha val="85001"/>
                </a:srgbClr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53882" dir="2700000" algn="ctr" rotWithShape="0">
              <a:srgbClr val="352152"/>
            </a:outerShdw>
          </a:effectLst>
        </p:spPr>
        <p:txBody>
          <a:bodyPr wrap="none" anchor="ctr"/>
          <a:lstStyle/>
          <a:p>
            <a:pPr defTabSz="914400">
              <a:defRPr/>
            </a:pPr>
            <a:endParaRPr lang="en-US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200400" y="1073150"/>
            <a:ext cx="2754313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en-US" sz="31100" b="1">
                <a:solidFill>
                  <a:srgbClr val="BB16EE"/>
                </a:solidFill>
                <a:cs typeface="DejaVu Sans"/>
              </a:rPr>
              <a:t>?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2849563" y="1992313"/>
            <a:ext cx="409892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defTabSz="914400">
              <a:spcBef>
                <a:spcPct val="20000"/>
              </a:spcBef>
              <a:buFontTx/>
              <a:buChar char="•"/>
            </a:pPr>
            <a:r>
              <a:rPr lang="en-US" sz="3600" b="1">
                <a:cs typeface="DejaVu Sans"/>
              </a:rPr>
              <a:t>What failures can occur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9100" y="5516563"/>
            <a:ext cx="830580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Arial Black" pitchFamily="34" charset="0"/>
                <a:ea typeface="+mn-ea"/>
                <a:cs typeface="Arial" charset="0"/>
              </a:rPr>
              <a:t>Result - System level Safety Integrity Level (SIL)</a:t>
            </a:r>
          </a:p>
        </p:txBody>
      </p:sp>
      <p:sp>
        <p:nvSpPr>
          <p:cNvPr id="9222" name="Rectangle 5"/>
          <p:cNvSpPr txBox="1">
            <a:spLocks noChangeArrowheads="1"/>
          </p:cNvSpPr>
          <p:nvPr/>
        </p:nvSpPr>
        <p:spPr bwMode="auto">
          <a:xfrm>
            <a:off x="623888" y="260350"/>
            <a:ext cx="69215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/>
            <a:r>
              <a:rPr lang="en-US" sz="2400">
                <a:solidFill>
                  <a:srgbClr val="4C216D"/>
                </a:solidFill>
                <a:cs typeface="DejaVu Sans"/>
              </a:rPr>
              <a:t>Hazard Analysis</a:t>
            </a:r>
            <a:endParaRPr lang="en-GB" sz="2400">
              <a:solidFill>
                <a:srgbClr val="4C216D"/>
              </a:solidFill>
              <a:cs typeface="DejaVu San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854325" y="3406775"/>
            <a:ext cx="40989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defTabSz="914400">
              <a:spcBef>
                <a:spcPct val="20000"/>
              </a:spcBef>
              <a:buFontTx/>
              <a:buChar char="•"/>
            </a:pPr>
            <a:r>
              <a:rPr lang="en-US" sz="3600" b="1">
                <a:cs typeface="DejaVu Sans"/>
              </a:rPr>
              <a:t>Severity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847975" y="4187825"/>
            <a:ext cx="40989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defTabSz="914400">
              <a:spcBef>
                <a:spcPct val="20000"/>
              </a:spcBef>
              <a:buFontTx/>
              <a:buChar char="•"/>
            </a:pPr>
            <a:r>
              <a:rPr lang="en-US" sz="3600" b="1">
                <a:cs typeface="DejaVu Sans"/>
              </a:rPr>
              <a:t>Probability</a:t>
            </a:r>
          </a:p>
        </p:txBody>
      </p:sp>
      <p:pic>
        <p:nvPicPr>
          <p:cNvPr id="9225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E9208"/>
              </a:clrFrom>
              <a:clrTo>
                <a:srgbClr val="EE920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07313" y="323850"/>
            <a:ext cx="752475" cy="360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7" name="Picture 37" descr="BACKGROUND"/>
          <p:cNvPicPr>
            <a:picLocks noChangeAspect="1" noChangeArrowheads="1"/>
          </p:cNvPicPr>
          <p:nvPr/>
        </p:nvPicPr>
        <p:blipFill>
          <a:blip r:embed="rId2" cstate="print"/>
          <a:srcRect b="88367"/>
          <a:stretch>
            <a:fillRect/>
          </a:stretch>
        </p:blipFill>
        <p:spPr bwMode="auto">
          <a:xfrm>
            <a:off x="0" y="0"/>
            <a:ext cx="9144000" cy="798513"/>
          </a:xfrm>
          <a:prstGeom prst="rect">
            <a:avLst/>
          </a:prstGeom>
          <a:noFill/>
        </p:spPr>
      </p:pic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536575" y="280988"/>
            <a:ext cx="8070850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8F450">
                  <a:alpha val="85001"/>
                </a:srgbClr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53882" dir="2700000" algn="ctr" rotWithShape="0">
              <a:srgbClr val="352152"/>
            </a:outerShdw>
          </a:effectLst>
        </p:spPr>
        <p:txBody>
          <a:bodyPr wrap="none" anchor="ctr"/>
          <a:lstStyle/>
          <a:p>
            <a:pPr defTabSz="914400">
              <a:defRPr/>
            </a:pPr>
            <a:endParaRPr lang="en-US">
              <a:latin typeface="Arial" charset="0"/>
              <a:ea typeface="+mn-ea"/>
              <a:cs typeface="Arial" charset="0"/>
            </a:endParaRPr>
          </a:p>
        </p:txBody>
      </p:sp>
      <p:graphicFrame>
        <p:nvGraphicFramePr>
          <p:cNvPr id="2" name="Content Placeholder 3"/>
          <p:cNvGraphicFramePr>
            <a:graphicFrameLocks noGrp="1"/>
          </p:cNvGraphicFramePr>
          <p:nvPr/>
        </p:nvGraphicFramePr>
        <p:xfrm>
          <a:off x="503238" y="1614488"/>
          <a:ext cx="8137525" cy="3535680"/>
        </p:xfrm>
        <a:graphic>
          <a:graphicData uri="http://schemas.openxmlformats.org/drawingml/2006/table">
            <a:tbl>
              <a:tblPr/>
              <a:tblGrid>
                <a:gridCol w="1795462"/>
                <a:gridCol w="2397125"/>
                <a:gridCol w="3944938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DejaVu Sans"/>
                          <a:cs typeface="DejaVu Sans"/>
                        </a:rPr>
                        <a:t>Software Level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DejaVu Sans"/>
                        <a:cs typeface="DejaVu San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DejaVu Sans"/>
                          <a:cs typeface="DejaVu Sans"/>
                        </a:rPr>
                        <a:t>Impact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DejaVu Sans"/>
                          <a:cs typeface="DejaVu Sans"/>
                        </a:rPr>
                        <a:t>of Failure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DejaVu Sans"/>
                        <a:cs typeface="DejaVu San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DejaVu Sans"/>
                          <a:cs typeface="DejaVu Sans"/>
                        </a:rPr>
                        <a:t>Probability of Failure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DejaVu Sans"/>
                          <a:cs typeface="DejaVu Sans"/>
                        </a:rPr>
                        <a:t>(per operating hour)</a:t>
                      </a:r>
                      <a:r>
                        <a:rPr kumimoji="0" lang="en-US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DejaVu Sans"/>
                          <a:cs typeface="DejaVu Sans"/>
                        </a:rPr>
                        <a:t>*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DejaVu Sans"/>
                        <a:cs typeface="DejaVu San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DejaVu Sans"/>
                          <a:cs typeface="DejaVu Sans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DejaVu Sans"/>
                          <a:cs typeface="DejaVu Sans"/>
                        </a:rPr>
                        <a:t>Catastrophic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DejaVu Sans"/>
                          <a:cs typeface="DejaVu Sans"/>
                        </a:rPr>
                        <a:t>10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DejaVu Sans"/>
                          <a:cs typeface="DejaVu Sans"/>
                        </a:rPr>
                        <a:t>-9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DejaVu Sans"/>
                        <a:cs typeface="DejaVu San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DejaVu Sans"/>
                          <a:cs typeface="DejaVu Sans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DejaVu Sans"/>
                          <a:cs typeface="DejaVu Sans"/>
                        </a:rPr>
                        <a:t>Hazardous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DejaVu Sans"/>
                          <a:cs typeface="DejaVu Sans"/>
                        </a:rPr>
                        <a:t>10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DejaVu Sans"/>
                          <a:cs typeface="DejaVu Sans"/>
                        </a:rPr>
                        <a:t>-7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DejaVu Sans"/>
                        <a:cs typeface="DejaVu San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DejaVu Sans"/>
                          <a:cs typeface="DejaVu Sans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DejaVu Sans"/>
                          <a:cs typeface="DejaVu Sans"/>
                        </a:rPr>
                        <a:t>Major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DejaVu Sans"/>
                          <a:cs typeface="DejaVu Sans"/>
                        </a:rPr>
                        <a:t>10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DejaVu Sans"/>
                          <a:cs typeface="DejaVu Sans"/>
                        </a:rPr>
                        <a:t>-5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DejaVu Sans"/>
                        <a:cs typeface="DejaVu San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DejaVu Sans"/>
                          <a:cs typeface="DejaVu Sans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DejaVu Sans"/>
                          <a:cs typeface="DejaVu Sans"/>
                        </a:rPr>
                        <a:t>Minor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DejaVu Sans"/>
                          <a:cs typeface="DejaVu Sans"/>
                        </a:rPr>
                        <a:t>10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DejaVu Sans"/>
                          <a:cs typeface="DejaVu Sans"/>
                        </a:rPr>
                        <a:t>-3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DejaVu Sans"/>
                        <a:cs typeface="DejaVu San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DejaVu Sans"/>
                          <a:cs typeface="DejaVu Sans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DejaVu Sans"/>
                          <a:cs typeface="DejaVu Sans"/>
                        </a:rPr>
                        <a:t>No effect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DejaVu Sans"/>
                          <a:cs typeface="DejaVu Sans"/>
                        </a:rPr>
                        <a:t>N/A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03238" y="5238750"/>
            <a:ext cx="81375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7150" indent="-57150" defTabSz="914400">
              <a:defRPr/>
            </a:pPr>
            <a:r>
              <a:rPr lang="en-US" sz="1600" baseline="30000" dirty="0">
                <a:latin typeface="Arial" charset="0"/>
                <a:ea typeface="+mn-ea"/>
                <a:cs typeface="Arial" charset="0"/>
              </a:rPr>
              <a:t>*</a:t>
            </a:r>
            <a:r>
              <a:rPr lang="en-US" sz="1600" dirty="0">
                <a:latin typeface="Arial" charset="0"/>
                <a:ea typeface="+mn-ea"/>
                <a:cs typeface="Arial" charset="0"/>
              </a:rPr>
              <a:t>FAA System Safety Handbook, Chapter 3: Principles of System Safety; December 30, 2000</a:t>
            </a:r>
          </a:p>
        </p:txBody>
      </p:sp>
      <p:sp>
        <p:nvSpPr>
          <p:cNvPr id="10274" name="Rectangle 5"/>
          <p:cNvSpPr txBox="1">
            <a:spLocks noChangeArrowheads="1"/>
          </p:cNvSpPr>
          <p:nvPr/>
        </p:nvSpPr>
        <p:spPr bwMode="auto">
          <a:xfrm>
            <a:off x="609600" y="260350"/>
            <a:ext cx="69215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/>
            <a:r>
              <a:rPr lang="en-GB" sz="2400">
                <a:solidFill>
                  <a:srgbClr val="4C216D"/>
                </a:solidFill>
                <a:cs typeface="DejaVu Sans"/>
              </a:rPr>
              <a:t>DO-178B Safety Integrity Levels</a:t>
            </a:r>
          </a:p>
        </p:txBody>
      </p:sp>
      <p:pic>
        <p:nvPicPr>
          <p:cNvPr id="10275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E9208"/>
              </a:clrFrom>
              <a:clrTo>
                <a:srgbClr val="EE920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07313" y="323850"/>
            <a:ext cx="752475" cy="360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93" name="Picture 29" descr="BACKGROUND"/>
          <p:cNvPicPr>
            <a:picLocks noChangeAspect="1" noChangeArrowheads="1"/>
          </p:cNvPicPr>
          <p:nvPr/>
        </p:nvPicPr>
        <p:blipFill>
          <a:blip r:embed="rId2" cstate="print"/>
          <a:srcRect b="88367"/>
          <a:stretch>
            <a:fillRect/>
          </a:stretch>
        </p:blipFill>
        <p:spPr bwMode="auto">
          <a:xfrm>
            <a:off x="0" y="0"/>
            <a:ext cx="9144000" cy="798513"/>
          </a:xfrm>
          <a:prstGeom prst="rect">
            <a:avLst/>
          </a:prstGeom>
          <a:noFill/>
        </p:spPr>
      </p:pic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536575" y="280988"/>
            <a:ext cx="8070850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8F450">
                  <a:alpha val="85001"/>
                </a:srgbClr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53882" dir="2700000" algn="ctr" rotWithShape="0">
              <a:srgbClr val="352152"/>
            </a:outerShdw>
          </a:effectLst>
        </p:spPr>
        <p:txBody>
          <a:bodyPr wrap="none" anchor="ctr"/>
          <a:lstStyle/>
          <a:p>
            <a:pPr defTabSz="914400">
              <a:defRPr/>
            </a:pPr>
            <a:endParaRPr lang="en-US"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11267" name="Straight Arrow Connector 17"/>
          <p:cNvCxnSpPr>
            <a:cxnSpLocks noChangeShapeType="1"/>
          </p:cNvCxnSpPr>
          <p:nvPr/>
        </p:nvCxnSpPr>
        <p:spPr bwMode="auto">
          <a:xfrm>
            <a:off x="2916238" y="1836738"/>
            <a:ext cx="6350" cy="739775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</p:spPr>
      </p:cxnSp>
      <p:sp>
        <p:nvSpPr>
          <p:cNvPr id="11268" name="AutoShape 27"/>
          <p:cNvSpPr>
            <a:spLocks noChangeArrowheads="1"/>
          </p:cNvSpPr>
          <p:nvPr/>
        </p:nvSpPr>
        <p:spPr bwMode="auto">
          <a:xfrm>
            <a:off x="5508625" y="5302250"/>
            <a:ext cx="2762250" cy="935038"/>
          </a:xfrm>
          <a:prstGeom prst="roundRect">
            <a:avLst>
              <a:gd name="adj" fmla="val 16667"/>
            </a:avLst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DejaVu Sans"/>
            </a:endParaRPr>
          </a:p>
        </p:txBody>
      </p:sp>
      <p:sp>
        <p:nvSpPr>
          <p:cNvPr id="11269" name="AutoShape 23"/>
          <p:cNvSpPr>
            <a:spLocks noChangeArrowheads="1"/>
          </p:cNvSpPr>
          <p:nvPr/>
        </p:nvSpPr>
        <p:spPr bwMode="auto">
          <a:xfrm>
            <a:off x="871538" y="5287963"/>
            <a:ext cx="2762250" cy="935037"/>
          </a:xfrm>
          <a:prstGeom prst="roundRect">
            <a:avLst>
              <a:gd name="adj" fmla="val 16667"/>
            </a:avLst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DejaVu Sans"/>
            </a:endParaRPr>
          </a:p>
        </p:txBody>
      </p:sp>
      <p:sp>
        <p:nvSpPr>
          <p:cNvPr id="11270" name="AutoShape 22"/>
          <p:cNvSpPr>
            <a:spLocks noChangeArrowheads="1"/>
          </p:cNvSpPr>
          <p:nvPr/>
        </p:nvSpPr>
        <p:spPr bwMode="auto">
          <a:xfrm>
            <a:off x="2487613" y="3908425"/>
            <a:ext cx="4113212" cy="758825"/>
          </a:xfrm>
          <a:prstGeom prst="roundRect">
            <a:avLst>
              <a:gd name="adj" fmla="val 16667"/>
            </a:avLst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DejaVu Sans"/>
            </a:endParaRPr>
          </a:p>
        </p:txBody>
      </p:sp>
      <p:sp>
        <p:nvSpPr>
          <p:cNvPr id="11271" name="AutoShape 21"/>
          <p:cNvSpPr>
            <a:spLocks noChangeArrowheads="1"/>
          </p:cNvSpPr>
          <p:nvPr/>
        </p:nvSpPr>
        <p:spPr bwMode="auto">
          <a:xfrm>
            <a:off x="1801813" y="2582863"/>
            <a:ext cx="5481637" cy="758825"/>
          </a:xfrm>
          <a:prstGeom prst="roundRect">
            <a:avLst>
              <a:gd name="adj" fmla="val 16667"/>
            </a:avLst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DejaVu Sans"/>
            </a:endParaRPr>
          </a:p>
        </p:txBody>
      </p:sp>
      <p:sp>
        <p:nvSpPr>
          <p:cNvPr id="11272" name="AutoShape 20"/>
          <p:cNvSpPr>
            <a:spLocks noChangeArrowheads="1"/>
          </p:cNvSpPr>
          <p:nvPr/>
        </p:nvSpPr>
        <p:spPr bwMode="auto">
          <a:xfrm>
            <a:off x="2481263" y="1125538"/>
            <a:ext cx="4113212" cy="758825"/>
          </a:xfrm>
          <a:prstGeom prst="roundRect">
            <a:avLst>
              <a:gd name="adj" fmla="val 16667"/>
            </a:avLst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DejaVu Sans"/>
            </a:endParaRPr>
          </a:p>
        </p:txBody>
      </p:sp>
      <p:sp>
        <p:nvSpPr>
          <p:cNvPr id="11273" name="Rectangle 6"/>
          <p:cNvSpPr>
            <a:spLocks noChangeArrowheads="1"/>
          </p:cNvSpPr>
          <p:nvPr/>
        </p:nvSpPr>
        <p:spPr bwMode="auto">
          <a:xfrm>
            <a:off x="2419350" y="1163638"/>
            <a:ext cx="4176713" cy="8636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800" b="1">
                <a:cs typeface="DejaVu Sans"/>
              </a:rPr>
              <a:t>Safety Assessment Process Guidelines &amp; Methods (ARP 4761)</a:t>
            </a:r>
          </a:p>
        </p:txBody>
      </p:sp>
      <p:sp>
        <p:nvSpPr>
          <p:cNvPr id="11274" name="Rectangle 7"/>
          <p:cNvSpPr>
            <a:spLocks noChangeArrowheads="1"/>
          </p:cNvSpPr>
          <p:nvPr/>
        </p:nvSpPr>
        <p:spPr bwMode="auto">
          <a:xfrm>
            <a:off x="1790700" y="2636838"/>
            <a:ext cx="5473700" cy="8636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800" b="1">
                <a:cs typeface="DejaVu Sans"/>
              </a:rPr>
              <a:t>Aircraft and System Development Processes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800" b="1">
                <a:cs typeface="DejaVu Sans"/>
              </a:rPr>
              <a:t>(ARP 4754)</a:t>
            </a:r>
          </a:p>
        </p:txBody>
      </p:sp>
      <p:sp>
        <p:nvSpPr>
          <p:cNvPr id="11275" name="Rectangle 8"/>
          <p:cNvSpPr>
            <a:spLocks noChangeArrowheads="1"/>
          </p:cNvSpPr>
          <p:nvPr/>
        </p:nvSpPr>
        <p:spPr bwMode="auto">
          <a:xfrm>
            <a:off x="2928938" y="3933825"/>
            <a:ext cx="3233737" cy="8636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800" b="1">
                <a:cs typeface="DejaVu Sans"/>
              </a:rPr>
              <a:t>Guidance for Integrated Modular Avionics (DO-297)</a:t>
            </a:r>
          </a:p>
        </p:txBody>
      </p:sp>
      <p:sp>
        <p:nvSpPr>
          <p:cNvPr id="11276" name="Rectangle 9"/>
          <p:cNvSpPr>
            <a:spLocks noChangeArrowheads="1"/>
          </p:cNvSpPr>
          <p:nvPr/>
        </p:nvSpPr>
        <p:spPr bwMode="auto">
          <a:xfrm>
            <a:off x="900113" y="5300663"/>
            <a:ext cx="2735262" cy="9366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800" b="1">
                <a:cs typeface="DejaVu Sans"/>
              </a:rPr>
              <a:t>Electronics Hardware Development Lifecycle (DO-254)</a:t>
            </a:r>
          </a:p>
        </p:txBody>
      </p:sp>
      <p:sp>
        <p:nvSpPr>
          <p:cNvPr id="11277" name="Rectangle 10"/>
          <p:cNvSpPr>
            <a:spLocks noChangeArrowheads="1"/>
          </p:cNvSpPr>
          <p:nvPr/>
        </p:nvSpPr>
        <p:spPr bwMode="auto">
          <a:xfrm>
            <a:off x="5537200" y="5445125"/>
            <a:ext cx="2663825" cy="792163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800" b="1">
                <a:cs typeface="DejaVu Sans"/>
              </a:rPr>
              <a:t>Software Development Lifecycle (DO-178B)</a:t>
            </a:r>
          </a:p>
        </p:txBody>
      </p:sp>
      <p:cxnSp>
        <p:nvCxnSpPr>
          <p:cNvPr id="11278" name="Straight Arrow Connector 13"/>
          <p:cNvCxnSpPr>
            <a:cxnSpLocks noChangeShapeType="1"/>
          </p:cNvCxnSpPr>
          <p:nvPr/>
        </p:nvCxnSpPr>
        <p:spPr bwMode="auto">
          <a:xfrm rot="5400000" flipH="1" flipV="1">
            <a:off x="5038725" y="2236788"/>
            <a:ext cx="649287" cy="1588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</p:spPr>
      </p:cxnSp>
      <p:sp>
        <p:nvSpPr>
          <p:cNvPr id="11279" name="TextBox 15"/>
          <p:cNvSpPr txBox="1">
            <a:spLocks noChangeArrowheads="1"/>
          </p:cNvSpPr>
          <p:nvPr/>
        </p:nvSpPr>
        <p:spPr bwMode="auto">
          <a:xfrm>
            <a:off x="5435600" y="2076450"/>
            <a:ext cx="292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800">
                <a:cs typeface="DejaVu Sans"/>
              </a:rPr>
              <a:t>System Design Information</a:t>
            </a:r>
          </a:p>
        </p:txBody>
      </p:sp>
      <p:sp>
        <p:nvSpPr>
          <p:cNvPr id="11280" name="TextBox 18"/>
          <p:cNvSpPr txBox="1">
            <a:spLocks noChangeArrowheads="1"/>
          </p:cNvSpPr>
          <p:nvPr/>
        </p:nvSpPr>
        <p:spPr bwMode="auto">
          <a:xfrm>
            <a:off x="3181350" y="2057400"/>
            <a:ext cx="203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800">
                <a:cs typeface="DejaVu Sans"/>
              </a:rPr>
              <a:t>Safety Information</a:t>
            </a:r>
          </a:p>
        </p:txBody>
      </p:sp>
      <p:cxnSp>
        <p:nvCxnSpPr>
          <p:cNvPr id="11281" name="Elbow Connector 20"/>
          <p:cNvCxnSpPr>
            <a:cxnSpLocks noChangeShapeType="1"/>
          </p:cNvCxnSpPr>
          <p:nvPr/>
        </p:nvCxnSpPr>
        <p:spPr bwMode="auto">
          <a:xfrm rot="10800000" flipV="1">
            <a:off x="1847850" y="1449388"/>
            <a:ext cx="628650" cy="1473200"/>
          </a:xfrm>
          <a:prstGeom prst="bentConnector3">
            <a:avLst>
              <a:gd name="adj1" fmla="val 136366"/>
            </a:avLst>
          </a:prstGeom>
          <a:noFill/>
          <a:ln w="9525" algn="ctr">
            <a:solidFill>
              <a:schemeClr val="bg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1282" name="TextBox 23"/>
          <p:cNvSpPr txBox="1">
            <a:spLocks noChangeArrowheads="1"/>
          </p:cNvSpPr>
          <p:nvPr/>
        </p:nvSpPr>
        <p:spPr bwMode="auto">
          <a:xfrm>
            <a:off x="250825" y="1792288"/>
            <a:ext cx="11747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800">
                <a:cs typeface="DejaVu Sans"/>
              </a:rPr>
              <a:t>Intended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800">
                <a:cs typeface="DejaVu Sans"/>
              </a:rPr>
              <a:t>Aircraft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800">
                <a:cs typeface="DejaVu Sans"/>
              </a:rPr>
              <a:t>Functions</a:t>
            </a:r>
          </a:p>
        </p:txBody>
      </p:sp>
      <p:cxnSp>
        <p:nvCxnSpPr>
          <p:cNvPr id="11283" name="Straight Arrow Connector 25"/>
          <p:cNvCxnSpPr>
            <a:cxnSpLocks noChangeShapeType="1"/>
          </p:cNvCxnSpPr>
          <p:nvPr/>
        </p:nvCxnSpPr>
        <p:spPr bwMode="auto">
          <a:xfrm flipH="1">
            <a:off x="6010275" y="4662488"/>
            <a:ext cx="1588" cy="650875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11284" name="Straight Arrow Connector 27"/>
          <p:cNvCxnSpPr>
            <a:cxnSpLocks noChangeShapeType="1"/>
          </p:cNvCxnSpPr>
          <p:nvPr/>
        </p:nvCxnSpPr>
        <p:spPr bwMode="auto">
          <a:xfrm flipV="1">
            <a:off x="6877050" y="3349625"/>
            <a:ext cx="0" cy="1925638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11285" name="Straight Arrow Connector 29"/>
          <p:cNvCxnSpPr>
            <a:cxnSpLocks noChangeShapeType="1"/>
          </p:cNvCxnSpPr>
          <p:nvPr/>
        </p:nvCxnSpPr>
        <p:spPr bwMode="auto">
          <a:xfrm flipH="1" flipV="1">
            <a:off x="3043238" y="4679950"/>
            <a:ext cx="4762" cy="609600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11286" name="Straight Arrow Connector 31"/>
          <p:cNvCxnSpPr>
            <a:cxnSpLocks noChangeShapeType="1"/>
          </p:cNvCxnSpPr>
          <p:nvPr/>
        </p:nvCxnSpPr>
        <p:spPr bwMode="auto">
          <a:xfrm>
            <a:off x="4543425" y="3335338"/>
            <a:ext cx="7938" cy="574675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11287" name="Straight Arrow Connector 33"/>
          <p:cNvCxnSpPr>
            <a:cxnSpLocks noChangeShapeType="1"/>
          </p:cNvCxnSpPr>
          <p:nvPr/>
        </p:nvCxnSpPr>
        <p:spPr bwMode="auto">
          <a:xfrm>
            <a:off x="2263775" y="3313113"/>
            <a:ext cx="3175" cy="1989137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1288" name="Rectangle 9"/>
          <p:cNvSpPr>
            <a:spLocks noChangeArrowheads="1"/>
          </p:cNvSpPr>
          <p:nvPr/>
        </p:nvSpPr>
        <p:spPr bwMode="auto">
          <a:xfrm>
            <a:off x="900113" y="5300663"/>
            <a:ext cx="2735262" cy="9366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800" b="1">
                <a:cs typeface="DejaVu Sans"/>
              </a:rPr>
              <a:t>Electronics Hardware Development Lifecycle (DO-254)</a:t>
            </a:r>
          </a:p>
        </p:txBody>
      </p:sp>
      <p:sp>
        <p:nvSpPr>
          <p:cNvPr id="11289" name="Rectangle 9"/>
          <p:cNvSpPr>
            <a:spLocks noChangeArrowheads="1"/>
          </p:cNvSpPr>
          <p:nvPr/>
        </p:nvSpPr>
        <p:spPr bwMode="auto">
          <a:xfrm>
            <a:off x="900113" y="5300663"/>
            <a:ext cx="2735262" cy="9366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800" b="1">
                <a:cs typeface="DejaVu Sans"/>
              </a:rPr>
              <a:t>Electronics Hardware Development Lifecycle (DO-254)</a:t>
            </a:r>
          </a:p>
        </p:txBody>
      </p:sp>
      <p:sp>
        <p:nvSpPr>
          <p:cNvPr id="11290" name="Rectangle 5"/>
          <p:cNvSpPr txBox="1">
            <a:spLocks noChangeArrowheads="1"/>
          </p:cNvSpPr>
          <p:nvPr/>
        </p:nvSpPr>
        <p:spPr bwMode="auto">
          <a:xfrm>
            <a:off x="609600" y="260350"/>
            <a:ext cx="69215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/>
            <a:r>
              <a:rPr lang="en-GB" sz="2400">
                <a:solidFill>
                  <a:srgbClr val="4C216D"/>
                </a:solidFill>
                <a:cs typeface="DejaVu Sans"/>
              </a:rPr>
              <a:t>DO-178B process</a:t>
            </a:r>
          </a:p>
        </p:txBody>
      </p:sp>
      <p:pic>
        <p:nvPicPr>
          <p:cNvPr id="11291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E9208"/>
              </a:clrFrom>
              <a:clrTo>
                <a:srgbClr val="EE920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07313" y="323850"/>
            <a:ext cx="752475" cy="360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DRA Tools Presentation v20.0">
  <a:themeElements>
    <a:clrScheme name="">
      <a:dk1>
        <a:srgbClr val="000000"/>
      </a:dk1>
      <a:lt1>
        <a:srgbClr val="FFFFFF"/>
      </a:lt1>
      <a:dk2>
        <a:srgbClr val="000000"/>
      </a:dk2>
      <a:lt2>
        <a:srgbClr val="CC9900"/>
      </a:lt2>
      <a:accent1>
        <a:srgbClr val="00CC99"/>
      </a:accent1>
      <a:accent2>
        <a:srgbClr val="C78605"/>
      </a:accent2>
      <a:accent3>
        <a:srgbClr val="FFFFFF"/>
      </a:accent3>
      <a:accent4>
        <a:srgbClr val="000000"/>
      </a:accent4>
      <a:accent5>
        <a:srgbClr val="AAE2CA"/>
      </a:accent5>
      <a:accent6>
        <a:srgbClr val="B47904"/>
      </a:accent6>
      <a:hlink>
        <a:srgbClr val="C78605"/>
      </a:hlink>
      <a:folHlink>
        <a:srgbClr val="FF9900"/>
      </a:folHlink>
    </a:clrScheme>
    <a:fontScheme name="LDRA Tools Presentation v20.0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DRA Tools Presentation v20.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RA Tools Presentation v20.0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DRA Tools Presentation v20.0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RA Tools Presentation v20.0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RA Tools Presentation v20.0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RA Tools Presentation v20.0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RA Tools Presentation v20.0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RA Tools Presentation v20.0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RA Tools Presentation v20.0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RA Tools Presentation v20.0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FFFF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RA Tools Presentation v20.0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RA Tools Presentation v20.0 1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RA Tools Presentation v20.0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RA Tools Presentation v20.0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RA Tools Presentation v20.0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CC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RA Tools Presentation v20.0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DRA Tools Presentation v20.0">
  <a:themeElements>
    <a:clrScheme name="">
      <a:dk1>
        <a:srgbClr val="000000"/>
      </a:dk1>
      <a:lt1>
        <a:srgbClr val="FFFFFF"/>
      </a:lt1>
      <a:dk2>
        <a:srgbClr val="000000"/>
      </a:dk2>
      <a:lt2>
        <a:srgbClr val="CC9900"/>
      </a:lt2>
      <a:accent1>
        <a:srgbClr val="00CC99"/>
      </a:accent1>
      <a:accent2>
        <a:srgbClr val="C78605"/>
      </a:accent2>
      <a:accent3>
        <a:srgbClr val="FFFFFF"/>
      </a:accent3>
      <a:accent4>
        <a:srgbClr val="000000"/>
      </a:accent4>
      <a:accent5>
        <a:srgbClr val="AAE2CA"/>
      </a:accent5>
      <a:accent6>
        <a:srgbClr val="B47904"/>
      </a:accent6>
      <a:hlink>
        <a:srgbClr val="C78605"/>
      </a:hlink>
      <a:folHlink>
        <a:srgbClr val="FF9900"/>
      </a:folHlink>
    </a:clrScheme>
    <a:fontScheme name="LDRA Tools Presentation v20.0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DRA Tools Presentation v20.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RA Tools Presentation v20.0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DRA Tools Presentation v20.0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RA Tools Presentation v20.0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RA Tools Presentation v20.0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RA Tools Presentation v20.0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RA Tools Presentation v20.0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RA Tools Presentation v20.0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RA Tools Presentation v20.0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RA Tools Presentation v20.0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FFFF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RA Tools Presentation v20.0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RA Tools Presentation v20.0 1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RA Tools Presentation v20.0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RA Tools Presentation v20.0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RA Tools Presentation v20.0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CC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RA Tools Presentation v20.0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21888</TotalTime>
  <Words>1444</Words>
  <Application>Microsoft Office PowerPoint</Application>
  <PresentationFormat>On-screen Show (4:3)</PresentationFormat>
  <Paragraphs>489</Paragraphs>
  <Slides>38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LDRA Tools Presentation v20.0</vt:lpstr>
      <vt:lpstr>1_LDRA Tools Presentation v20.0</vt:lpstr>
      <vt:lpstr>Slide 1</vt:lpstr>
      <vt:lpstr>Slide 2</vt:lpstr>
      <vt:lpstr>Agenda</vt:lpstr>
      <vt:lpstr>DO-178’s Timeline</vt:lpstr>
      <vt:lpstr>F-16 Falcon</vt:lpstr>
      <vt:lpstr>Slide 6</vt:lpstr>
      <vt:lpstr>Slide 7</vt:lpstr>
      <vt:lpstr>Slide 8</vt:lpstr>
      <vt:lpstr>Slide 9</vt:lpstr>
      <vt:lpstr>…..DO-178B  process</vt:lpstr>
      <vt:lpstr>DO-178B (cont.)</vt:lpstr>
      <vt:lpstr>Verification Process</vt:lpstr>
      <vt:lpstr>Verification Activities</vt:lpstr>
      <vt:lpstr>Review</vt:lpstr>
      <vt:lpstr>Testing</vt:lpstr>
      <vt:lpstr>Test Result Analysis</vt:lpstr>
      <vt:lpstr>Traceability Analysis</vt:lpstr>
      <vt:lpstr>  Moving from DO-178B to C:  The Essentials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 Indian Scenario</vt:lpstr>
      <vt:lpstr>Summary    </vt:lpstr>
      <vt:lpstr> ......Summary</vt:lpstr>
      <vt:lpstr>Slide 38</vt:lpstr>
    </vt:vector>
  </TitlesOfParts>
  <Company>LDRA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 James</dc:creator>
  <cp:lastModifiedBy>ShintoJoseph</cp:lastModifiedBy>
  <cp:revision>392</cp:revision>
  <cp:lastPrinted>2009-04-22T19:24:48Z</cp:lastPrinted>
  <dcterms:created xsi:type="dcterms:W3CDTF">2009-09-14T23:04:54Z</dcterms:created>
  <dcterms:modified xsi:type="dcterms:W3CDTF">2011-05-20T12:23:42Z</dcterms:modified>
</cp:coreProperties>
</file>