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diagrams/data1.xml" ContentType="application/vnd.openxmlformats-officedocument.drawingml.diagramData+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9" r:id="rId2"/>
    <p:sldId id="347" r:id="rId3"/>
    <p:sldId id="317" r:id="rId4"/>
    <p:sldId id="262" r:id="rId5"/>
    <p:sldId id="264" r:id="rId6"/>
    <p:sldId id="342" r:id="rId7"/>
    <p:sldId id="343" r:id="rId8"/>
    <p:sldId id="348" r:id="rId9"/>
    <p:sldId id="349" r:id="rId10"/>
    <p:sldId id="350" r:id="rId11"/>
    <p:sldId id="351" r:id="rId12"/>
    <p:sldId id="352" r:id="rId13"/>
    <p:sldId id="341" r:id="rId14"/>
    <p:sldId id="339" r:id="rId15"/>
    <p:sldId id="327" r:id="rId16"/>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andra Kandanuru" initials="CK" lastIdx="1"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8314" autoAdjust="0"/>
  </p:normalViewPr>
  <p:slideViewPr>
    <p:cSldViewPr>
      <p:cViewPr varScale="1">
        <p:scale>
          <a:sx n="63" d="100"/>
          <a:sy n="63" d="100"/>
        </p:scale>
        <p:origin x="-129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png"/><Relationship Id="rId5" Type="http://schemas.openxmlformats.org/officeDocument/2006/relationships/image" Target="../media/image12.png"/><Relationship Id="rId4" Type="http://schemas.openxmlformats.org/officeDocument/2006/relationships/image" Target="../media/image11.png"/></Relationships>
</file>

<file path=ppt/diagrams/_rels/drawing2.xml.rels><?xml version="1.0" encoding="UTF-8" standalone="yes"?>
<Relationships xmlns="http://schemas.openxmlformats.org/package/2006/relationships"><Relationship Id="rId3" Type="http://schemas.openxmlformats.org/officeDocument/2006/relationships/image" Target="../media/image91.png"/><Relationship Id="rId2" Type="http://schemas.openxmlformats.org/officeDocument/2006/relationships/image" Target="../media/image81.png"/><Relationship Id="rId1" Type="http://schemas.openxmlformats.org/officeDocument/2006/relationships/image" Target="../media/image71.png"/><Relationship Id="rId5" Type="http://schemas.openxmlformats.org/officeDocument/2006/relationships/image" Target="../media/image111.png"/><Relationship Id="rId4" Type="http://schemas.openxmlformats.org/officeDocument/2006/relationships/image" Target="../media/image101.pn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4E2FE7-00C9-43E7-AB22-00AD273A2F1F}"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B8FF3B42-0372-4BE3-8103-E70BB8AFC990}">
      <dgm:prSet custT="1"/>
      <dgm:spPr/>
      <dgm:t>
        <a:bodyPr/>
        <a:lstStyle/>
        <a:p>
          <a:pPr algn="ctr" rtl="0"/>
          <a:r>
            <a:rPr lang="en-US" sz="1600" b="0" dirty="0" smtClean="0"/>
            <a:t>No more the energy meters are providing just energy consumed. </a:t>
          </a:r>
          <a:r>
            <a:rPr lang="en-US" sz="1600" b="1" dirty="0" smtClean="0"/>
            <a:t>They are becoming a ‘data points’</a:t>
          </a:r>
          <a:endParaRPr lang="en-US" sz="1600" b="1" dirty="0"/>
        </a:p>
      </dgm:t>
    </dgm:pt>
    <dgm:pt modelId="{06168E06-C8BF-4D4F-BD83-ECB7539FC9D7}" type="parTrans" cxnId="{FF0F89DE-1833-4516-AC87-C12A3EE3432E}">
      <dgm:prSet/>
      <dgm:spPr/>
      <dgm:t>
        <a:bodyPr/>
        <a:lstStyle/>
        <a:p>
          <a:endParaRPr lang="en-US"/>
        </a:p>
      </dgm:t>
    </dgm:pt>
    <dgm:pt modelId="{F763C785-8CF6-429F-8942-62B39AB9A835}" type="sibTrans" cxnId="{FF0F89DE-1833-4516-AC87-C12A3EE3432E}">
      <dgm:prSet/>
      <dgm:spPr/>
      <dgm:t>
        <a:bodyPr/>
        <a:lstStyle/>
        <a:p>
          <a:endParaRPr lang="en-US"/>
        </a:p>
      </dgm:t>
    </dgm:pt>
    <dgm:pt modelId="{58D4259A-734C-4F51-8D14-36D27A5E5433}">
      <dgm:prSet custT="1"/>
      <dgm:spPr/>
      <dgm:t>
        <a:bodyPr/>
        <a:lstStyle/>
        <a:p>
          <a:pPr algn="ctr" rtl="0"/>
          <a:r>
            <a:rPr lang="en-CA" sz="1600" b="0" dirty="0" smtClean="0"/>
            <a:t>The metrology function in the meter </a:t>
          </a:r>
          <a:r>
            <a:rPr lang="en-CA" sz="1600" b="1" dirty="0" smtClean="0"/>
            <a:t>measures and computes instantaneous power, and time-integrated energy use </a:t>
          </a:r>
          <a:r>
            <a:rPr lang="en-CA" sz="1600" b="0" dirty="0" smtClean="0"/>
            <a:t>of the end-user</a:t>
          </a:r>
          <a:endParaRPr lang="en-US" sz="1600" b="0" dirty="0"/>
        </a:p>
      </dgm:t>
    </dgm:pt>
    <dgm:pt modelId="{4CD12454-2EFD-41B3-A866-25AB27B27C90}" type="parTrans" cxnId="{29CAD32D-9786-4F1A-AD9F-A4A858E1322A}">
      <dgm:prSet/>
      <dgm:spPr/>
      <dgm:t>
        <a:bodyPr/>
        <a:lstStyle/>
        <a:p>
          <a:endParaRPr lang="en-US"/>
        </a:p>
      </dgm:t>
    </dgm:pt>
    <dgm:pt modelId="{D209DA07-4748-4CE5-BE92-82657443A276}" type="sibTrans" cxnId="{29CAD32D-9786-4F1A-AD9F-A4A858E1322A}">
      <dgm:prSet/>
      <dgm:spPr/>
      <dgm:t>
        <a:bodyPr/>
        <a:lstStyle/>
        <a:p>
          <a:endParaRPr lang="en-US"/>
        </a:p>
      </dgm:t>
    </dgm:pt>
    <dgm:pt modelId="{55989970-D5BF-4900-9627-94FDC2BF5133}">
      <dgm:prSet custT="1"/>
      <dgm:spPr/>
      <dgm:t>
        <a:bodyPr/>
        <a:lstStyle/>
        <a:p>
          <a:pPr algn="ctr" rtl="0"/>
          <a:r>
            <a:rPr lang="en-CA" sz="1600" b="0" dirty="0" smtClean="0"/>
            <a:t>The advanced metrology function processes, and </a:t>
          </a:r>
          <a:r>
            <a:rPr lang="en-CA" sz="1600" b="1" dirty="0" smtClean="0"/>
            <a:t>transforms this measurement data into a series of metrological quantities.</a:t>
          </a:r>
          <a:endParaRPr lang="en-US" sz="1600" b="1" dirty="0"/>
        </a:p>
      </dgm:t>
    </dgm:pt>
    <dgm:pt modelId="{DBB8F41B-16B8-4F40-BC09-D13C9CBBB6D4}" type="parTrans" cxnId="{121940DE-2F98-47AE-AB08-0D3AB45941C5}">
      <dgm:prSet/>
      <dgm:spPr/>
      <dgm:t>
        <a:bodyPr/>
        <a:lstStyle/>
        <a:p>
          <a:endParaRPr lang="en-US"/>
        </a:p>
      </dgm:t>
    </dgm:pt>
    <dgm:pt modelId="{D1DDF877-B2EB-4861-9B04-FC5FE3CA5A87}" type="sibTrans" cxnId="{121940DE-2F98-47AE-AB08-0D3AB45941C5}">
      <dgm:prSet/>
      <dgm:spPr/>
      <dgm:t>
        <a:bodyPr/>
        <a:lstStyle/>
        <a:p>
          <a:endParaRPr lang="en-US"/>
        </a:p>
      </dgm:t>
    </dgm:pt>
    <dgm:pt modelId="{9185902E-0672-488E-B3BE-ED0DA0186903}" type="pres">
      <dgm:prSet presAssocID="{DC4E2FE7-00C9-43E7-AB22-00AD273A2F1F}" presName="linear" presStyleCnt="0">
        <dgm:presLayoutVars>
          <dgm:dir/>
          <dgm:animLvl val="lvl"/>
          <dgm:resizeHandles val="exact"/>
        </dgm:presLayoutVars>
      </dgm:prSet>
      <dgm:spPr/>
      <dgm:t>
        <a:bodyPr/>
        <a:lstStyle/>
        <a:p>
          <a:endParaRPr lang="en-US"/>
        </a:p>
      </dgm:t>
    </dgm:pt>
    <dgm:pt modelId="{BE589304-6295-46D2-BD38-E894EE0ED3A1}" type="pres">
      <dgm:prSet presAssocID="{B8FF3B42-0372-4BE3-8103-E70BB8AFC990}" presName="parentLin" presStyleCnt="0"/>
      <dgm:spPr/>
    </dgm:pt>
    <dgm:pt modelId="{52D364D3-E9E0-43D6-9E4C-0022DE5AD824}" type="pres">
      <dgm:prSet presAssocID="{B8FF3B42-0372-4BE3-8103-E70BB8AFC990}" presName="parentLeftMargin" presStyleLbl="node1" presStyleIdx="0" presStyleCnt="3"/>
      <dgm:spPr/>
      <dgm:t>
        <a:bodyPr/>
        <a:lstStyle/>
        <a:p>
          <a:endParaRPr lang="en-US"/>
        </a:p>
      </dgm:t>
    </dgm:pt>
    <dgm:pt modelId="{EFA218D1-F6DA-4E1B-835C-81AC7980B879}" type="pres">
      <dgm:prSet presAssocID="{B8FF3B42-0372-4BE3-8103-E70BB8AFC990}" presName="parentText" presStyleLbl="node1" presStyleIdx="0" presStyleCnt="3" custScaleX="113606" custLinFactX="4762" custLinFactNeighborX="100000" custLinFactNeighborY="-4522">
        <dgm:presLayoutVars>
          <dgm:chMax val="0"/>
          <dgm:bulletEnabled val="1"/>
        </dgm:presLayoutVars>
      </dgm:prSet>
      <dgm:spPr/>
      <dgm:t>
        <a:bodyPr/>
        <a:lstStyle/>
        <a:p>
          <a:endParaRPr lang="en-US"/>
        </a:p>
      </dgm:t>
    </dgm:pt>
    <dgm:pt modelId="{A0F1CD76-7C24-4150-8E28-D5813EBF528B}" type="pres">
      <dgm:prSet presAssocID="{B8FF3B42-0372-4BE3-8103-E70BB8AFC990}" presName="negativeSpace" presStyleCnt="0"/>
      <dgm:spPr/>
    </dgm:pt>
    <dgm:pt modelId="{193EB552-1D4C-4F68-A48F-271A42F07182}" type="pres">
      <dgm:prSet presAssocID="{B8FF3B42-0372-4BE3-8103-E70BB8AFC990}" presName="childText" presStyleLbl="conFgAcc1" presStyleIdx="0" presStyleCnt="3">
        <dgm:presLayoutVars>
          <dgm:bulletEnabled val="1"/>
        </dgm:presLayoutVars>
      </dgm:prSet>
      <dgm:spPr/>
    </dgm:pt>
    <dgm:pt modelId="{2AF97F9A-2598-4365-8096-65CC5EEFCA86}" type="pres">
      <dgm:prSet presAssocID="{F763C785-8CF6-429F-8942-62B39AB9A835}" presName="spaceBetweenRectangles" presStyleCnt="0"/>
      <dgm:spPr/>
    </dgm:pt>
    <dgm:pt modelId="{3273BB1E-D316-4D24-B751-124642325F9C}" type="pres">
      <dgm:prSet presAssocID="{58D4259A-734C-4F51-8D14-36D27A5E5433}" presName="parentLin" presStyleCnt="0"/>
      <dgm:spPr/>
    </dgm:pt>
    <dgm:pt modelId="{26FD0397-F468-4C32-A42C-B1656AB98EA6}" type="pres">
      <dgm:prSet presAssocID="{58D4259A-734C-4F51-8D14-36D27A5E5433}" presName="parentLeftMargin" presStyleLbl="node1" presStyleIdx="0" presStyleCnt="3"/>
      <dgm:spPr/>
      <dgm:t>
        <a:bodyPr/>
        <a:lstStyle/>
        <a:p>
          <a:endParaRPr lang="en-US"/>
        </a:p>
      </dgm:t>
    </dgm:pt>
    <dgm:pt modelId="{2F8A97B3-5898-4033-A7B1-9F36E70468FB}" type="pres">
      <dgm:prSet presAssocID="{58D4259A-734C-4F51-8D14-36D27A5E5433}" presName="parentText" presStyleLbl="node1" presStyleIdx="1" presStyleCnt="3" custScaleX="114966" custLinFactX="4762" custLinFactNeighborX="100000" custLinFactNeighborY="-4522">
        <dgm:presLayoutVars>
          <dgm:chMax val="0"/>
          <dgm:bulletEnabled val="1"/>
        </dgm:presLayoutVars>
      </dgm:prSet>
      <dgm:spPr/>
      <dgm:t>
        <a:bodyPr/>
        <a:lstStyle/>
        <a:p>
          <a:endParaRPr lang="en-US"/>
        </a:p>
      </dgm:t>
    </dgm:pt>
    <dgm:pt modelId="{E52985E5-80EB-4D90-8D70-6F3851AA9802}" type="pres">
      <dgm:prSet presAssocID="{58D4259A-734C-4F51-8D14-36D27A5E5433}" presName="negativeSpace" presStyleCnt="0"/>
      <dgm:spPr/>
    </dgm:pt>
    <dgm:pt modelId="{D8F1C47B-5C29-4DD6-8BA7-389DC4D9C82C}" type="pres">
      <dgm:prSet presAssocID="{58D4259A-734C-4F51-8D14-36D27A5E5433}" presName="childText" presStyleLbl="conFgAcc1" presStyleIdx="1" presStyleCnt="3">
        <dgm:presLayoutVars>
          <dgm:bulletEnabled val="1"/>
        </dgm:presLayoutVars>
      </dgm:prSet>
      <dgm:spPr/>
    </dgm:pt>
    <dgm:pt modelId="{2E89E6FD-AE1F-412D-86D0-E5A39CF9C996}" type="pres">
      <dgm:prSet presAssocID="{D209DA07-4748-4CE5-BE92-82657443A276}" presName="spaceBetweenRectangles" presStyleCnt="0"/>
      <dgm:spPr/>
    </dgm:pt>
    <dgm:pt modelId="{993F72D1-2E88-4B65-A138-6CF92CF512AC}" type="pres">
      <dgm:prSet presAssocID="{55989970-D5BF-4900-9627-94FDC2BF5133}" presName="parentLin" presStyleCnt="0"/>
      <dgm:spPr/>
    </dgm:pt>
    <dgm:pt modelId="{C717B056-A9B9-4D64-BA35-D1651BA4F03D}" type="pres">
      <dgm:prSet presAssocID="{55989970-D5BF-4900-9627-94FDC2BF5133}" presName="parentLeftMargin" presStyleLbl="node1" presStyleIdx="1" presStyleCnt="3"/>
      <dgm:spPr/>
      <dgm:t>
        <a:bodyPr/>
        <a:lstStyle/>
        <a:p>
          <a:endParaRPr lang="en-US"/>
        </a:p>
      </dgm:t>
    </dgm:pt>
    <dgm:pt modelId="{196F1DF5-908D-4D37-9D0F-52D12BBC0103}" type="pres">
      <dgm:prSet presAssocID="{55989970-D5BF-4900-9627-94FDC2BF5133}" presName="parentText" presStyleLbl="node1" presStyleIdx="2" presStyleCnt="3" custScaleX="112245" custLinFactX="4762" custLinFactNeighborX="100000" custLinFactNeighborY="-4522">
        <dgm:presLayoutVars>
          <dgm:chMax val="0"/>
          <dgm:bulletEnabled val="1"/>
        </dgm:presLayoutVars>
      </dgm:prSet>
      <dgm:spPr/>
      <dgm:t>
        <a:bodyPr/>
        <a:lstStyle/>
        <a:p>
          <a:endParaRPr lang="en-US"/>
        </a:p>
      </dgm:t>
    </dgm:pt>
    <dgm:pt modelId="{6E3AC214-EB5F-4629-A71A-38F6B8E30566}" type="pres">
      <dgm:prSet presAssocID="{55989970-D5BF-4900-9627-94FDC2BF5133}" presName="negativeSpace" presStyleCnt="0"/>
      <dgm:spPr/>
    </dgm:pt>
    <dgm:pt modelId="{461F4E1F-04A8-4588-9940-ACD291C2C93E}" type="pres">
      <dgm:prSet presAssocID="{55989970-D5BF-4900-9627-94FDC2BF5133}" presName="childText" presStyleLbl="conFgAcc1" presStyleIdx="2" presStyleCnt="3">
        <dgm:presLayoutVars>
          <dgm:bulletEnabled val="1"/>
        </dgm:presLayoutVars>
      </dgm:prSet>
      <dgm:spPr/>
    </dgm:pt>
  </dgm:ptLst>
  <dgm:cxnLst>
    <dgm:cxn modelId="{5DC16ADB-F161-4F6A-A864-CD97A192F80B}" type="presOf" srcId="{58D4259A-734C-4F51-8D14-36D27A5E5433}" destId="{26FD0397-F468-4C32-A42C-B1656AB98EA6}" srcOrd="0" destOrd="0" presId="urn:microsoft.com/office/officeart/2005/8/layout/list1"/>
    <dgm:cxn modelId="{102FFD15-1D01-437B-9BFA-AAC08FD5E877}" type="presOf" srcId="{55989970-D5BF-4900-9627-94FDC2BF5133}" destId="{196F1DF5-908D-4D37-9D0F-52D12BBC0103}" srcOrd="1" destOrd="0" presId="urn:microsoft.com/office/officeart/2005/8/layout/list1"/>
    <dgm:cxn modelId="{4F3E2E35-3D7B-47CB-9C85-967AC0A06391}" type="presOf" srcId="{58D4259A-734C-4F51-8D14-36D27A5E5433}" destId="{2F8A97B3-5898-4033-A7B1-9F36E70468FB}" srcOrd="1" destOrd="0" presId="urn:microsoft.com/office/officeart/2005/8/layout/list1"/>
    <dgm:cxn modelId="{61117005-58DF-4EC0-9507-DEA1C7C508EA}" type="presOf" srcId="{B8FF3B42-0372-4BE3-8103-E70BB8AFC990}" destId="{EFA218D1-F6DA-4E1B-835C-81AC7980B879}" srcOrd="1" destOrd="0" presId="urn:microsoft.com/office/officeart/2005/8/layout/list1"/>
    <dgm:cxn modelId="{8F9CF581-9426-42F5-980F-83D25A43B6BE}" type="presOf" srcId="{DC4E2FE7-00C9-43E7-AB22-00AD273A2F1F}" destId="{9185902E-0672-488E-B3BE-ED0DA0186903}" srcOrd="0" destOrd="0" presId="urn:microsoft.com/office/officeart/2005/8/layout/list1"/>
    <dgm:cxn modelId="{29CAD32D-9786-4F1A-AD9F-A4A858E1322A}" srcId="{DC4E2FE7-00C9-43E7-AB22-00AD273A2F1F}" destId="{58D4259A-734C-4F51-8D14-36D27A5E5433}" srcOrd="1" destOrd="0" parTransId="{4CD12454-2EFD-41B3-A866-25AB27B27C90}" sibTransId="{D209DA07-4748-4CE5-BE92-82657443A276}"/>
    <dgm:cxn modelId="{AC92F9D2-630A-46AD-A821-2D22FC1F7291}" type="presOf" srcId="{B8FF3B42-0372-4BE3-8103-E70BB8AFC990}" destId="{52D364D3-E9E0-43D6-9E4C-0022DE5AD824}" srcOrd="0" destOrd="0" presId="urn:microsoft.com/office/officeart/2005/8/layout/list1"/>
    <dgm:cxn modelId="{FF0F89DE-1833-4516-AC87-C12A3EE3432E}" srcId="{DC4E2FE7-00C9-43E7-AB22-00AD273A2F1F}" destId="{B8FF3B42-0372-4BE3-8103-E70BB8AFC990}" srcOrd="0" destOrd="0" parTransId="{06168E06-C8BF-4D4F-BD83-ECB7539FC9D7}" sibTransId="{F763C785-8CF6-429F-8942-62B39AB9A835}"/>
    <dgm:cxn modelId="{099DF839-A8F0-42E0-9337-130EC8B17DB6}" type="presOf" srcId="{55989970-D5BF-4900-9627-94FDC2BF5133}" destId="{C717B056-A9B9-4D64-BA35-D1651BA4F03D}" srcOrd="0" destOrd="0" presId="urn:microsoft.com/office/officeart/2005/8/layout/list1"/>
    <dgm:cxn modelId="{121940DE-2F98-47AE-AB08-0D3AB45941C5}" srcId="{DC4E2FE7-00C9-43E7-AB22-00AD273A2F1F}" destId="{55989970-D5BF-4900-9627-94FDC2BF5133}" srcOrd="2" destOrd="0" parTransId="{DBB8F41B-16B8-4F40-BC09-D13C9CBBB6D4}" sibTransId="{D1DDF877-B2EB-4861-9B04-FC5FE3CA5A87}"/>
    <dgm:cxn modelId="{9D35783F-444C-4860-B32D-6C8DE05E890E}" type="presParOf" srcId="{9185902E-0672-488E-B3BE-ED0DA0186903}" destId="{BE589304-6295-46D2-BD38-E894EE0ED3A1}" srcOrd="0" destOrd="0" presId="urn:microsoft.com/office/officeart/2005/8/layout/list1"/>
    <dgm:cxn modelId="{A4D3229E-0152-483A-BDF3-347FA05F3061}" type="presParOf" srcId="{BE589304-6295-46D2-BD38-E894EE0ED3A1}" destId="{52D364D3-E9E0-43D6-9E4C-0022DE5AD824}" srcOrd="0" destOrd="0" presId="urn:microsoft.com/office/officeart/2005/8/layout/list1"/>
    <dgm:cxn modelId="{99A75FB6-A1F9-48CC-827B-2B0E6F8E845C}" type="presParOf" srcId="{BE589304-6295-46D2-BD38-E894EE0ED3A1}" destId="{EFA218D1-F6DA-4E1B-835C-81AC7980B879}" srcOrd="1" destOrd="0" presId="urn:microsoft.com/office/officeart/2005/8/layout/list1"/>
    <dgm:cxn modelId="{F5D43DBE-E63A-4D75-9603-5686ACAAE530}" type="presParOf" srcId="{9185902E-0672-488E-B3BE-ED0DA0186903}" destId="{A0F1CD76-7C24-4150-8E28-D5813EBF528B}" srcOrd="1" destOrd="0" presId="urn:microsoft.com/office/officeart/2005/8/layout/list1"/>
    <dgm:cxn modelId="{AC760838-906B-4E0C-AC8B-00ED952C9AD8}" type="presParOf" srcId="{9185902E-0672-488E-B3BE-ED0DA0186903}" destId="{193EB552-1D4C-4F68-A48F-271A42F07182}" srcOrd="2" destOrd="0" presId="urn:microsoft.com/office/officeart/2005/8/layout/list1"/>
    <dgm:cxn modelId="{34D9B6A4-2E34-4288-8DEB-7F55EB5B224D}" type="presParOf" srcId="{9185902E-0672-488E-B3BE-ED0DA0186903}" destId="{2AF97F9A-2598-4365-8096-65CC5EEFCA86}" srcOrd="3" destOrd="0" presId="urn:microsoft.com/office/officeart/2005/8/layout/list1"/>
    <dgm:cxn modelId="{D02D7EEB-CD55-4C03-8455-5121845B8B91}" type="presParOf" srcId="{9185902E-0672-488E-B3BE-ED0DA0186903}" destId="{3273BB1E-D316-4D24-B751-124642325F9C}" srcOrd="4" destOrd="0" presId="urn:microsoft.com/office/officeart/2005/8/layout/list1"/>
    <dgm:cxn modelId="{8D3F3860-B8EA-4AAE-A4DB-EB68FF40B8AE}" type="presParOf" srcId="{3273BB1E-D316-4D24-B751-124642325F9C}" destId="{26FD0397-F468-4C32-A42C-B1656AB98EA6}" srcOrd="0" destOrd="0" presId="urn:microsoft.com/office/officeart/2005/8/layout/list1"/>
    <dgm:cxn modelId="{B23C3C6E-784B-408E-906D-972AEBA2A58B}" type="presParOf" srcId="{3273BB1E-D316-4D24-B751-124642325F9C}" destId="{2F8A97B3-5898-4033-A7B1-9F36E70468FB}" srcOrd="1" destOrd="0" presId="urn:microsoft.com/office/officeart/2005/8/layout/list1"/>
    <dgm:cxn modelId="{D1943EC4-97C4-4F72-B7F5-34CEB1D1D783}" type="presParOf" srcId="{9185902E-0672-488E-B3BE-ED0DA0186903}" destId="{E52985E5-80EB-4D90-8D70-6F3851AA9802}" srcOrd="5" destOrd="0" presId="urn:microsoft.com/office/officeart/2005/8/layout/list1"/>
    <dgm:cxn modelId="{4112672D-E624-4EC4-9421-3690A3AA9AA6}" type="presParOf" srcId="{9185902E-0672-488E-B3BE-ED0DA0186903}" destId="{D8F1C47B-5C29-4DD6-8BA7-389DC4D9C82C}" srcOrd="6" destOrd="0" presId="urn:microsoft.com/office/officeart/2005/8/layout/list1"/>
    <dgm:cxn modelId="{7277EB5F-C4B3-4A05-8357-D0DDE4878EB6}" type="presParOf" srcId="{9185902E-0672-488E-B3BE-ED0DA0186903}" destId="{2E89E6FD-AE1F-412D-86D0-E5A39CF9C996}" srcOrd="7" destOrd="0" presId="urn:microsoft.com/office/officeart/2005/8/layout/list1"/>
    <dgm:cxn modelId="{CBFB6BDA-671C-4B66-A168-22CF582556B2}" type="presParOf" srcId="{9185902E-0672-488E-B3BE-ED0DA0186903}" destId="{993F72D1-2E88-4B65-A138-6CF92CF512AC}" srcOrd="8" destOrd="0" presId="urn:microsoft.com/office/officeart/2005/8/layout/list1"/>
    <dgm:cxn modelId="{90CB4FF0-0EE0-4D78-8D58-96701920E4FC}" type="presParOf" srcId="{993F72D1-2E88-4B65-A138-6CF92CF512AC}" destId="{C717B056-A9B9-4D64-BA35-D1651BA4F03D}" srcOrd="0" destOrd="0" presId="urn:microsoft.com/office/officeart/2005/8/layout/list1"/>
    <dgm:cxn modelId="{1CE767B7-44FB-477A-AA94-8FF3A66316C7}" type="presParOf" srcId="{993F72D1-2E88-4B65-A138-6CF92CF512AC}" destId="{196F1DF5-908D-4D37-9D0F-52D12BBC0103}" srcOrd="1" destOrd="0" presId="urn:microsoft.com/office/officeart/2005/8/layout/list1"/>
    <dgm:cxn modelId="{00886B6E-B098-4034-AFD5-1B33541FB09C}" type="presParOf" srcId="{9185902E-0672-488E-B3BE-ED0DA0186903}" destId="{6E3AC214-EB5F-4629-A71A-38F6B8E30566}" srcOrd="9" destOrd="0" presId="urn:microsoft.com/office/officeart/2005/8/layout/list1"/>
    <dgm:cxn modelId="{CDC6153B-2CE6-48B7-BD83-2A6DBC4BD031}" type="presParOf" srcId="{9185902E-0672-488E-B3BE-ED0DA0186903}" destId="{461F4E1F-04A8-4588-9940-ACD291C2C93E}" srcOrd="10"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F7BEFAF-5323-488B-B4AD-1CD2A96DF945}" type="doc">
      <dgm:prSet loTypeId="urn:microsoft.com/office/officeart/2005/8/layout/vList3" loCatId="list" qsTypeId="urn:microsoft.com/office/officeart/2005/8/quickstyle/simple1" qsCatId="simple" csTypeId="urn:microsoft.com/office/officeart/2005/8/colors/colorful2" csCatId="colorful" phldr="1"/>
      <dgm:spPr/>
      <dgm:t>
        <a:bodyPr/>
        <a:lstStyle/>
        <a:p>
          <a:endParaRPr lang="en-US"/>
        </a:p>
      </dgm:t>
    </dgm:pt>
    <dgm:pt modelId="{B3609812-90E5-4143-89D6-1C9AE22004E8}">
      <dgm:prSet custT="1"/>
      <dgm:spPr/>
      <dgm:t>
        <a:bodyPr/>
        <a:lstStyle/>
        <a:p>
          <a:pPr rtl="0"/>
          <a:r>
            <a:rPr lang="en-US" sz="1400" b="1" dirty="0" smtClean="0"/>
            <a:t>Mixed Development  Approach:                            NPI, Value </a:t>
          </a:r>
          <a:r>
            <a:rPr lang="en-US" sz="1400" b="1" dirty="0" err="1" smtClean="0"/>
            <a:t>Engg</a:t>
          </a:r>
          <a:r>
            <a:rPr lang="en-US" sz="1400" b="1" dirty="0" smtClean="0"/>
            <a:t>, Re-</a:t>
          </a:r>
          <a:r>
            <a:rPr lang="en-US" sz="1400" b="1" dirty="0" err="1" smtClean="0"/>
            <a:t>engg</a:t>
          </a:r>
          <a:r>
            <a:rPr lang="en-US" sz="1400" b="1" dirty="0" smtClean="0"/>
            <a:t>, Reverse Engineering</a:t>
          </a:r>
          <a:endParaRPr lang="en-US" sz="1400" b="1" dirty="0"/>
        </a:p>
      </dgm:t>
    </dgm:pt>
    <dgm:pt modelId="{75B9619F-B071-4399-AE10-8DAC7BBC1DE6}" type="parTrans" cxnId="{48AB39FE-D2C6-443E-8D0E-2163BAD3ED80}">
      <dgm:prSet/>
      <dgm:spPr/>
      <dgm:t>
        <a:bodyPr/>
        <a:lstStyle/>
        <a:p>
          <a:endParaRPr lang="en-US" sz="1400"/>
        </a:p>
      </dgm:t>
    </dgm:pt>
    <dgm:pt modelId="{4EBA0324-E571-431B-9011-AC08A3E87207}" type="sibTrans" cxnId="{48AB39FE-D2C6-443E-8D0E-2163BAD3ED80}">
      <dgm:prSet/>
      <dgm:spPr/>
      <dgm:t>
        <a:bodyPr/>
        <a:lstStyle/>
        <a:p>
          <a:endParaRPr lang="en-US" sz="1400"/>
        </a:p>
      </dgm:t>
    </dgm:pt>
    <dgm:pt modelId="{F172E15B-264C-4401-91AB-487C0F24BD1A}">
      <dgm:prSet custT="1"/>
      <dgm:spPr/>
      <dgm:t>
        <a:bodyPr/>
        <a:lstStyle/>
        <a:p>
          <a:pPr rtl="0"/>
          <a:r>
            <a:rPr lang="en-US" sz="1400" b="1" dirty="0" smtClean="0"/>
            <a:t>Manufacturability</a:t>
          </a:r>
          <a:endParaRPr lang="en-US" sz="1400" b="1" dirty="0"/>
        </a:p>
      </dgm:t>
    </dgm:pt>
    <dgm:pt modelId="{E9B08BEB-2351-4B41-8CCF-DC5084934811}" type="parTrans" cxnId="{09C2EA1F-15AC-4F1C-B6BA-45E78D564303}">
      <dgm:prSet/>
      <dgm:spPr/>
      <dgm:t>
        <a:bodyPr/>
        <a:lstStyle/>
        <a:p>
          <a:endParaRPr lang="en-US" sz="1400"/>
        </a:p>
      </dgm:t>
    </dgm:pt>
    <dgm:pt modelId="{88E5171B-587C-4522-BDAA-6B3739E55FEA}" type="sibTrans" cxnId="{09C2EA1F-15AC-4F1C-B6BA-45E78D564303}">
      <dgm:prSet/>
      <dgm:spPr/>
      <dgm:t>
        <a:bodyPr/>
        <a:lstStyle/>
        <a:p>
          <a:endParaRPr lang="en-US" sz="1400"/>
        </a:p>
      </dgm:t>
    </dgm:pt>
    <dgm:pt modelId="{B7F19764-960A-4090-B86E-63D30D837BA7}">
      <dgm:prSet custT="1"/>
      <dgm:spPr/>
      <dgm:t>
        <a:bodyPr/>
        <a:lstStyle/>
        <a:p>
          <a:pPr rtl="0"/>
          <a:r>
            <a:rPr lang="en-US" sz="1400" b="1" dirty="0" smtClean="0"/>
            <a:t>Regulatory Standards</a:t>
          </a:r>
          <a:endParaRPr lang="en-US" sz="1400" b="1" dirty="0"/>
        </a:p>
      </dgm:t>
    </dgm:pt>
    <dgm:pt modelId="{EF078F86-DAF1-479B-A911-79ED0870D244}" type="parTrans" cxnId="{DAF7C9DA-C859-4145-B3C0-6EF8BE9FB737}">
      <dgm:prSet/>
      <dgm:spPr/>
      <dgm:t>
        <a:bodyPr/>
        <a:lstStyle/>
        <a:p>
          <a:endParaRPr lang="en-US" sz="1400"/>
        </a:p>
      </dgm:t>
    </dgm:pt>
    <dgm:pt modelId="{D82320C1-3EED-4687-83EF-442AB3BE4D92}" type="sibTrans" cxnId="{DAF7C9DA-C859-4145-B3C0-6EF8BE9FB737}">
      <dgm:prSet/>
      <dgm:spPr/>
      <dgm:t>
        <a:bodyPr/>
        <a:lstStyle/>
        <a:p>
          <a:endParaRPr lang="en-US" sz="1400"/>
        </a:p>
      </dgm:t>
    </dgm:pt>
    <dgm:pt modelId="{2DB7CFBB-5EA2-43B5-B249-803276649316}">
      <dgm:prSet custT="1"/>
      <dgm:spPr/>
      <dgm:t>
        <a:bodyPr/>
        <a:lstStyle/>
        <a:p>
          <a:pPr rtl="0"/>
          <a:r>
            <a:rPr lang="en-US" sz="1400" b="1" dirty="0" smtClean="0"/>
            <a:t>Convergence of Technologies</a:t>
          </a:r>
          <a:endParaRPr lang="en-US" sz="1400" b="1" dirty="0"/>
        </a:p>
      </dgm:t>
    </dgm:pt>
    <dgm:pt modelId="{B4A223B1-C959-4ECE-A1F0-4CD82CB8BC83}" type="parTrans" cxnId="{A18BD723-1452-4121-9BC3-54892CE537AF}">
      <dgm:prSet/>
      <dgm:spPr/>
      <dgm:t>
        <a:bodyPr/>
        <a:lstStyle/>
        <a:p>
          <a:endParaRPr lang="en-US"/>
        </a:p>
      </dgm:t>
    </dgm:pt>
    <dgm:pt modelId="{79B01604-F242-4F31-A216-692DC02BE6EF}" type="sibTrans" cxnId="{A18BD723-1452-4121-9BC3-54892CE537AF}">
      <dgm:prSet/>
      <dgm:spPr/>
      <dgm:t>
        <a:bodyPr/>
        <a:lstStyle/>
        <a:p>
          <a:endParaRPr lang="en-US"/>
        </a:p>
      </dgm:t>
    </dgm:pt>
    <dgm:pt modelId="{0E3EAD19-313A-4F59-911E-5FCF6DE116FF}">
      <dgm:prSet custT="1"/>
      <dgm:spPr/>
      <dgm:t>
        <a:bodyPr/>
        <a:lstStyle/>
        <a:p>
          <a:pPr rtl="0"/>
          <a:r>
            <a:rPr lang="en-US" sz="1400" b="1" dirty="0" smtClean="0"/>
            <a:t>Reliability</a:t>
          </a:r>
          <a:endParaRPr lang="en-US" sz="1400" b="1" dirty="0"/>
        </a:p>
      </dgm:t>
    </dgm:pt>
    <dgm:pt modelId="{61F6FCB4-CB99-4ACA-88B4-63747CFB487D}" type="parTrans" cxnId="{A7299CAD-057E-488A-BAB8-236D7937129D}">
      <dgm:prSet/>
      <dgm:spPr/>
      <dgm:t>
        <a:bodyPr/>
        <a:lstStyle/>
        <a:p>
          <a:endParaRPr lang="en-US"/>
        </a:p>
      </dgm:t>
    </dgm:pt>
    <dgm:pt modelId="{154CA4AA-343C-40CC-A59E-2C6A42A369F3}" type="sibTrans" cxnId="{A7299CAD-057E-488A-BAB8-236D7937129D}">
      <dgm:prSet/>
      <dgm:spPr/>
      <dgm:t>
        <a:bodyPr/>
        <a:lstStyle/>
        <a:p>
          <a:endParaRPr lang="en-US"/>
        </a:p>
      </dgm:t>
    </dgm:pt>
    <dgm:pt modelId="{25EEDD10-953D-4B00-92A2-0EC8643CC11C}" type="pres">
      <dgm:prSet presAssocID="{5F7BEFAF-5323-488B-B4AD-1CD2A96DF945}" presName="linearFlow" presStyleCnt="0">
        <dgm:presLayoutVars>
          <dgm:dir/>
          <dgm:resizeHandles val="exact"/>
        </dgm:presLayoutVars>
      </dgm:prSet>
      <dgm:spPr/>
      <dgm:t>
        <a:bodyPr/>
        <a:lstStyle/>
        <a:p>
          <a:endParaRPr lang="en-US"/>
        </a:p>
      </dgm:t>
    </dgm:pt>
    <dgm:pt modelId="{AAD60219-C74A-4CBC-823C-87C9A54615E4}" type="pres">
      <dgm:prSet presAssocID="{B3609812-90E5-4143-89D6-1C9AE22004E8}" presName="composite" presStyleCnt="0"/>
      <dgm:spPr/>
    </dgm:pt>
    <dgm:pt modelId="{72D95457-5950-4A8B-8C14-4F51CD4F8150}" type="pres">
      <dgm:prSet presAssocID="{B3609812-90E5-4143-89D6-1C9AE22004E8}" presName="imgShp" presStyleLbl="fgImgPlace1" presStyleIdx="0" presStyleCnt="5"/>
      <dgm:spPr>
        <a:blipFill rotWithShape="0">
          <a:blip xmlns:r="http://schemas.openxmlformats.org/officeDocument/2006/relationships" r:embed="rId1"/>
          <a:stretch>
            <a:fillRect/>
          </a:stretch>
        </a:blipFill>
      </dgm:spPr>
      <dgm:t>
        <a:bodyPr/>
        <a:lstStyle/>
        <a:p>
          <a:endParaRPr lang="en-US"/>
        </a:p>
      </dgm:t>
    </dgm:pt>
    <dgm:pt modelId="{AE4AFE5F-3E5A-423B-9626-8747D89E003D}" type="pres">
      <dgm:prSet presAssocID="{B3609812-90E5-4143-89D6-1C9AE22004E8}" presName="txShp" presStyleLbl="node1" presStyleIdx="0" presStyleCnt="5">
        <dgm:presLayoutVars>
          <dgm:bulletEnabled val="1"/>
        </dgm:presLayoutVars>
      </dgm:prSet>
      <dgm:spPr/>
      <dgm:t>
        <a:bodyPr/>
        <a:lstStyle/>
        <a:p>
          <a:endParaRPr lang="en-US"/>
        </a:p>
      </dgm:t>
    </dgm:pt>
    <dgm:pt modelId="{DFF12638-822A-415B-8842-2B23B2B93E91}" type="pres">
      <dgm:prSet presAssocID="{4EBA0324-E571-431B-9011-AC08A3E87207}" presName="spacing" presStyleCnt="0"/>
      <dgm:spPr/>
    </dgm:pt>
    <dgm:pt modelId="{B390002A-3C3B-4F93-97FE-B040FA97B89C}" type="pres">
      <dgm:prSet presAssocID="{2DB7CFBB-5EA2-43B5-B249-803276649316}" presName="composite" presStyleCnt="0"/>
      <dgm:spPr/>
    </dgm:pt>
    <dgm:pt modelId="{F5C65B5F-7BF8-478B-A068-CA291D2B9EE2}" type="pres">
      <dgm:prSet presAssocID="{2DB7CFBB-5EA2-43B5-B249-803276649316}" presName="imgShp" presStyleLbl="fgImgPlace1" presStyleIdx="1" presStyleCnt="5"/>
      <dgm:spPr>
        <a:blipFill rotWithShape="0">
          <a:blip xmlns:r="http://schemas.openxmlformats.org/officeDocument/2006/relationships" r:embed="rId2"/>
          <a:stretch>
            <a:fillRect/>
          </a:stretch>
        </a:blipFill>
      </dgm:spPr>
      <dgm:t>
        <a:bodyPr/>
        <a:lstStyle/>
        <a:p>
          <a:endParaRPr lang="en-US"/>
        </a:p>
      </dgm:t>
    </dgm:pt>
    <dgm:pt modelId="{5541DEF9-136E-46B4-986D-479D89A4176C}" type="pres">
      <dgm:prSet presAssocID="{2DB7CFBB-5EA2-43B5-B249-803276649316}" presName="txShp" presStyleLbl="node1" presStyleIdx="1" presStyleCnt="5">
        <dgm:presLayoutVars>
          <dgm:bulletEnabled val="1"/>
        </dgm:presLayoutVars>
      </dgm:prSet>
      <dgm:spPr/>
      <dgm:t>
        <a:bodyPr/>
        <a:lstStyle/>
        <a:p>
          <a:endParaRPr lang="en-US"/>
        </a:p>
      </dgm:t>
    </dgm:pt>
    <dgm:pt modelId="{1B1B0AA3-F7DE-4C94-ADDF-68FFE9026756}" type="pres">
      <dgm:prSet presAssocID="{79B01604-F242-4F31-A216-692DC02BE6EF}" presName="spacing" presStyleCnt="0"/>
      <dgm:spPr/>
    </dgm:pt>
    <dgm:pt modelId="{F2BFC12D-85A9-4714-BF1A-28527FBAAC03}" type="pres">
      <dgm:prSet presAssocID="{F172E15B-264C-4401-91AB-487C0F24BD1A}" presName="composite" presStyleCnt="0"/>
      <dgm:spPr/>
    </dgm:pt>
    <dgm:pt modelId="{23048F6E-BFFF-4738-BF25-CBE42D289B11}" type="pres">
      <dgm:prSet presAssocID="{F172E15B-264C-4401-91AB-487C0F24BD1A}" presName="imgShp" presStyleLbl="fgImgPlace1" presStyleIdx="2" presStyleCnt="5"/>
      <dgm:spPr>
        <a:blipFill rotWithShape="0">
          <a:blip xmlns:r="http://schemas.openxmlformats.org/officeDocument/2006/relationships" r:embed="rId3"/>
          <a:stretch>
            <a:fillRect/>
          </a:stretch>
        </a:blipFill>
      </dgm:spPr>
      <dgm:t>
        <a:bodyPr/>
        <a:lstStyle/>
        <a:p>
          <a:endParaRPr lang="en-US"/>
        </a:p>
      </dgm:t>
    </dgm:pt>
    <dgm:pt modelId="{9E5F5A76-4A2F-4DD1-8563-931538D3ACCE}" type="pres">
      <dgm:prSet presAssocID="{F172E15B-264C-4401-91AB-487C0F24BD1A}" presName="txShp" presStyleLbl="node1" presStyleIdx="2" presStyleCnt="5">
        <dgm:presLayoutVars>
          <dgm:bulletEnabled val="1"/>
        </dgm:presLayoutVars>
      </dgm:prSet>
      <dgm:spPr/>
      <dgm:t>
        <a:bodyPr/>
        <a:lstStyle/>
        <a:p>
          <a:endParaRPr lang="en-US"/>
        </a:p>
      </dgm:t>
    </dgm:pt>
    <dgm:pt modelId="{90679D2F-B0D9-4A6E-80B6-3830ECFAA07A}" type="pres">
      <dgm:prSet presAssocID="{88E5171B-587C-4522-BDAA-6B3739E55FEA}" presName="spacing" presStyleCnt="0"/>
      <dgm:spPr/>
    </dgm:pt>
    <dgm:pt modelId="{B8EC3960-7F3B-4285-8FA2-6E33CBF47FB0}" type="pres">
      <dgm:prSet presAssocID="{0E3EAD19-313A-4F59-911E-5FCF6DE116FF}" presName="composite" presStyleCnt="0"/>
      <dgm:spPr/>
    </dgm:pt>
    <dgm:pt modelId="{DB39A337-AC3C-4438-B243-17109EB1833D}" type="pres">
      <dgm:prSet presAssocID="{0E3EAD19-313A-4F59-911E-5FCF6DE116FF}" presName="imgShp" presStyleLbl="fgImgPlace1" presStyleIdx="3" presStyleCnt="5"/>
      <dgm:spPr>
        <a:blipFill rotWithShape="0">
          <a:blip xmlns:r="http://schemas.openxmlformats.org/officeDocument/2006/relationships" r:embed="rId4"/>
          <a:stretch>
            <a:fillRect/>
          </a:stretch>
        </a:blipFill>
      </dgm:spPr>
      <dgm:t>
        <a:bodyPr/>
        <a:lstStyle/>
        <a:p>
          <a:endParaRPr lang="en-US"/>
        </a:p>
      </dgm:t>
    </dgm:pt>
    <dgm:pt modelId="{4C93AC6C-8C45-496D-BAF1-538C15E6D586}" type="pres">
      <dgm:prSet presAssocID="{0E3EAD19-313A-4F59-911E-5FCF6DE116FF}" presName="txShp" presStyleLbl="node1" presStyleIdx="3" presStyleCnt="5">
        <dgm:presLayoutVars>
          <dgm:bulletEnabled val="1"/>
        </dgm:presLayoutVars>
      </dgm:prSet>
      <dgm:spPr/>
      <dgm:t>
        <a:bodyPr/>
        <a:lstStyle/>
        <a:p>
          <a:endParaRPr lang="en-US"/>
        </a:p>
      </dgm:t>
    </dgm:pt>
    <dgm:pt modelId="{2AB44C18-41C8-4200-BD79-F26B74ED3408}" type="pres">
      <dgm:prSet presAssocID="{154CA4AA-343C-40CC-A59E-2C6A42A369F3}" presName="spacing" presStyleCnt="0"/>
      <dgm:spPr/>
    </dgm:pt>
    <dgm:pt modelId="{B674986B-5E38-435A-8BC8-F83FF00BEB61}" type="pres">
      <dgm:prSet presAssocID="{B7F19764-960A-4090-B86E-63D30D837BA7}" presName="composite" presStyleCnt="0"/>
      <dgm:spPr/>
    </dgm:pt>
    <dgm:pt modelId="{6BA6427B-6A1B-410B-B027-222BD34577AE}" type="pres">
      <dgm:prSet presAssocID="{B7F19764-960A-4090-B86E-63D30D837BA7}" presName="imgShp" presStyleLbl="fgImgPlace1" presStyleIdx="4" presStyleCnt="5"/>
      <dgm:spPr>
        <a:blipFill rotWithShape="0">
          <a:blip xmlns:r="http://schemas.openxmlformats.org/officeDocument/2006/relationships" r:embed="rId5"/>
          <a:stretch>
            <a:fillRect/>
          </a:stretch>
        </a:blipFill>
      </dgm:spPr>
      <dgm:t>
        <a:bodyPr/>
        <a:lstStyle/>
        <a:p>
          <a:endParaRPr lang="en-US"/>
        </a:p>
      </dgm:t>
    </dgm:pt>
    <dgm:pt modelId="{811CB778-F05A-47E9-97C7-3B6464F1DAF5}" type="pres">
      <dgm:prSet presAssocID="{B7F19764-960A-4090-B86E-63D30D837BA7}" presName="txShp" presStyleLbl="node1" presStyleIdx="4" presStyleCnt="5">
        <dgm:presLayoutVars>
          <dgm:bulletEnabled val="1"/>
        </dgm:presLayoutVars>
      </dgm:prSet>
      <dgm:spPr/>
      <dgm:t>
        <a:bodyPr/>
        <a:lstStyle/>
        <a:p>
          <a:endParaRPr lang="en-US"/>
        </a:p>
      </dgm:t>
    </dgm:pt>
  </dgm:ptLst>
  <dgm:cxnLst>
    <dgm:cxn modelId="{0AB6CC3D-7C9C-46F5-8BB2-F614ED673E39}" type="presOf" srcId="{F172E15B-264C-4401-91AB-487C0F24BD1A}" destId="{9E5F5A76-4A2F-4DD1-8563-931538D3ACCE}" srcOrd="0" destOrd="0" presId="urn:microsoft.com/office/officeart/2005/8/layout/vList3"/>
    <dgm:cxn modelId="{1B33CAA0-26A5-4086-85DA-5CAAF96FC36B}" type="presOf" srcId="{0E3EAD19-313A-4F59-911E-5FCF6DE116FF}" destId="{4C93AC6C-8C45-496D-BAF1-538C15E6D586}" srcOrd="0" destOrd="0" presId="urn:microsoft.com/office/officeart/2005/8/layout/vList3"/>
    <dgm:cxn modelId="{A18BD723-1452-4121-9BC3-54892CE537AF}" srcId="{5F7BEFAF-5323-488B-B4AD-1CD2A96DF945}" destId="{2DB7CFBB-5EA2-43B5-B249-803276649316}" srcOrd="1" destOrd="0" parTransId="{B4A223B1-C959-4ECE-A1F0-4CD82CB8BC83}" sibTransId="{79B01604-F242-4F31-A216-692DC02BE6EF}"/>
    <dgm:cxn modelId="{5A9C740E-E490-4770-852D-0372D680F0EC}" type="presOf" srcId="{2DB7CFBB-5EA2-43B5-B249-803276649316}" destId="{5541DEF9-136E-46B4-986D-479D89A4176C}" srcOrd="0" destOrd="0" presId="urn:microsoft.com/office/officeart/2005/8/layout/vList3"/>
    <dgm:cxn modelId="{48AB39FE-D2C6-443E-8D0E-2163BAD3ED80}" srcId="{5F7BEFAF-5323-488B-B4AD-1CD2A96DF945}" destId="{B3609812-90E5-4143-89D6-1C9AE22004E8}" srcOrd="0" destOrd="0" parTransId="{75B9619F-B071-4399-AE10-8DAC7BBC1DE6}" sibTransId="{4EBA0324-E571-431B-9011-AC08A3E87207}"/>
    <dgm:cxn modelId="{EB0E34C5-8935-4372-A90F-216794E79B65}" type="presOf" srcId="{B7F19764-960A-4090-B86E-63D30D837BA7}" destId="{811CB778-F05A-47E9-97C7-3B6464F1DAF5}" srcOrd="0" destOrd="0" presId="urn:microsoft.com/office/officeart/2005/8/layout/vList3"/>
    <dgm:cxn modelId="{A7299CAD-057E-488A-BAB8-236D7937129D}" srcId="{5F7BEFAF-5323-488B-B4AD-1CD2A96DF945}" destId="{0E3EAD19-313A-4F59-911E-5FCF6DE116FF}" srcOrd="3" destOrd="0" parTransId="{61F6FCB4-CB99-4ACA-88B4-63747CFB487D}" sibTransId="{154CA4AA-343C-40CC-A59E-2C6A42A369F3}"/>
    <dgm:cxn modelId="{09C2EA1F-15AC-4F1C-B6BA-45E78D564303}" srcId="{5F7BEFAF-5323-488B-B4AD-1CD2A96DF945}" destId="{F172E15B-264C-4401-91AB-487C0F24BD1A}" srcOrd="2" destOrd="0" parTransId="{E9B08BEB-2351-4B41-8CCF-DC5084934811}" sibTransId="{88E5171B-587C-4522-BDAA-6B3739E55FEA}"/>
    <dgm:cxn modelId="{A3974B37-2985-4595-960D-FB4F4967C4B4}" type="presOf" srcId="{5F7BEFAF-5323-488B-B4AD-1CD2A96DF945}" destId="{25EEDD10-953D-4B00-92A2-0EC8643CC11C}" srcOrd="0" destOrd="0" presId="urn:microsoft.com/office/officeart/2005/8/layout/vList3"/>
    <dgm:cxn modelId="{DAF7C9DA-C859-4145-B3C0-6EF8BE9FB737}" srcId="{5F7BEFAF-5323-488B-B4AD-1CD2A96DF945}" destId="{B7F19764-960A-4090-B86E-63D30D837BA7}" srcOrd="4" destOrd="0" parTransId="{EF078F86-DAF1-479B-A911-79ED0870D244}" sibTransId="{D82320C1-3EED-4687-83EF-442AB3BE4D92}"/>
    <dgm:cxn modelId="{975CE11F-FCEA-4075-B8B3-ADE817E12A45}" type="presOf" srcId="{B3609812-90E5-4143-89D6-1C9AE22004E8}" destId="{AE4AFE5F-3E5A-423B-9626-8747D89E003D}" srcOrd="0" destOrd="0" presId="urn:microsoft.com/office/officeart/2005/8/layout/vList3"/>
    <dgm:cxn modelId="{9E480A0B-3601-44BB-90D6-2F012D7A152A}" type="presParOf" srcId="{25EEDD10-953D-4B00-92A2-0EC8643CC11C}" destId="{AAD60219-C74A-4CBC-823C-87C9A54615E4}" srcOrd="0" destOrd="0" presId="urn:microsoft.com/office/officeart/2005/8/layout/vList3"/>
    <dgm:cxn modelId="{5E6BD160-E668-4DC4-AFEB-69DD1531DCF4}" type="presParOf" srcId="{AAD60219-C74A-4CBC-823C-87C9A54615E4}" destId="{72D95457-5950-4A8B-8C14-4F51CD4F8150}" srcOrd="0" destOrd="0" presId="urn:microsoft.com/office/officeart/2005/8/layout/vList3"/>
    <dgm:cxn modelId="{8404F3A8-09A1-4FB9-8637-034922E729FA}" type="presParOf" srcId="{AAD60219-C74A-4CBC-823C-87C9A54615E4}" destId="{AE4AFE5F-3E5A-423B-9626-8747D89E003D}" srcOrd="1" destOrd="0" presId="urn:microsoft.com/office/officeart/2005/8/layout/vList3"/>
    <dgm:cxn modelId="{D13C9BC8-B329-4569-A65C-B54F0A9B3989}" type="presParOf" srcId="{25EEDD10-953D-4B00-92A2-0EC8643CC11C}" destId="{DFF12638-822A-415B-8842-2B23B2B93E91}" srcOrd="1" destOrd="0" presId="urn:microsoft.com/office/officeart/2005/8/layout/vList3"/>
    <dgm:cxn modelId="{038685D7-72BB-4614-ABDC-6E8BDDBD158B}" type="presParOf" srcId="{25EEDD10-953D-4B00-92A2-0EC8643CC11C}" destId="{B390002A-3C3B-4F93-97FE-B040FA97B89C}" srcOrd="2" destOrd="0" presId="urn:microsoft.com/office/officeart/2005/8/layout/vList3"/>
    <dgm:cxn modelId="{454E5246-2B8B-4A02-99BA-C9AA8F71CDAD}" type="presParOf" srcId="{B390002A-3C3B-4F93-97FE-B040FA97B89C}" destId="{F5C65B5F-7BF8-478B-A068-CA291D2B9EE2}" srcOrd="0" destOrd="0" presId="urn:microsoft.com/office/officeart/2005/8/layout/vList3"/>
    <dgm:cxn modelId="{B5C0DF45-CF36-471E-A2CC-DD06D9355D2A}" type="presParOf" srcId="{B390002A-3C3B-4F93-97FE-B040FA97B89C}" destId="{5541DEF9-136E-46B4-986D-479D89A4176C}" srcOrd="1" destOrd="0" presId="urn:microsoft.com/office/officeart/2005/8/layout/vList3"/>
    <dgm:cxn modelId="{09C0CEAA-981E-4A2C-B932-AB2931612464}" type="presParOf" srcId="{25EEDD10-953D-4B00-92A2-0EC8643CC11C}" destId="{1B1B0AA3-F7DE-4C94-ADDF-68FFE9026756}" srcOrd="3" destOrd="0" presId="urn:microsoft.com/office/officeart/2005/8/layout/vList3"/>
    <dgm:cxn modelId="{2127C4B0-26C5-4BA9-9E71-BB03E5A37C40}" type="presParOf" srcId="{25EEDD10-953D-4B00-92A2-0EC8643CC11C}" destId="{F2BFC12D-85A9-4714-BF1A-28527FBAAC03}" srcOrd="4" destOrd="0" presId="urn:microsoft.com/office/officeart/2005/8/layout/vList3"/>
    <dgm:cxn modelId="{E287D2DB-4872-4ED9-B75D-60332A6FACF5}" type="presParOf" srcId="{F2BFC12D-85A9-4714-BF1A-28527FBAAC03}" destId="{23048F6E-BFFF-4738-BF25-CBE42D289B11}" srcOrd="0" destOrd="0" presId="urn:microsoft.com/office/officeart/2005/8/layout/vList3"/>
    <dgm:cxn modelId="{D7B089D8-88C2-44E8-9DD0-2B647E9959BE}" type="presParOf" srcId="{F2BFC12D-85A9-4714-BF1A-28527FBAAC03}" destId="{9E5F5A76-4A2F-4DD1-8563-931538D3ACCE}" srcOrd="1" destOrd="0" presId="urn:microsoft.com/office/officeart/2005/8/layout/vList3"/>
    <dgm:cxn modelId="{D5025D9F-6EA8-4864-9CE3-3BE7AF18765C}" type="presParOf" srcId="{25EEDD10-953D-4B00-92A2-0EC8643CC11C}" destId="{90679D2F-B0D9-4A6E-80B6-3830ECFAA07A}" srcOrd="5" destOrd="0" presId="urn:microsoft.com/office/officeart/2005/8/layout/vList3"/>
    <dgm:cxn modelId="{8804F922-BA5B-438E-87E0-23C30C5C0021}" type="presParOf" srcId="{25EEDD10-953D-4B00-92A2-0EC8643CC11C}" destId="{B8EC3960-7F3B-4285-8FA2-6E33CBF47FB0}" srcOrd="6" destOrd="0" presId="urn:microsoft.com/office/officeart/2005/8/layout/vList3"/>
    <dgm:cxn modelId="{3DB3B1A4-F137-4301-BC71-51222F037BA6}" type="presParOf" srcId="{B8EC3960-7F3B-4285-8FA2-6E33CBF47FB0}" destId="{DB39A337-AC3C-4438-B243-17109EB1833D}" srcOrd="0" destOrd="0" presId="urn:microsoft.com/office/officeart/2005/8/layout/vList3"/>
    <dgm:cxn modelId="{A575EC00-005F-4387-8418-8C41D0225149}" type="presParOf" srcId="{B8EC3960-7F3B-4285-8FA2-6E33CBF47FB0}" destId="{4C93AC6C-8C45-496D-BAF1-538C15E6D586}" srcOrd="1" destOrd="0" presId="urn:microsoft.com/office/officeart/2005/8/layout/vList3"/>
    <dgm:cxn modelId="{9A6B9A23-EA94-4CD2-900B-DE43542FD875}" type="presParOf" srcId="{25EEDD10-953D-4B00-92A2-0EC8643CC11C}" destId="{2AB44C18-41C8-4200-BD79-F26B74ED3408}" srcOrd="7" destOrd="0" presId="urn:microsoft.com/office/officeart/2005/8/layout/vList3"/>
    <dgm:cxn modelId="{0489EA7D-B308-4BB3-A1F1-E4BBE9BDC4E6}" type="presParOf" srcId="{25EEDD10-953D-4B00-92A2-0EC8643CC11C}" destId="{B674986B-5E38-435A-8BC8-F83FF00BEB61}" srcOrd="8" destOrd="0" presId="urn:microsoft.com/office/officeart/2005/8/layout/vList3"/>
    <dgm:cxn modelId="{1B16F526-7A5D-4F72-81B4-EBBDF0C4EE09}" type="presParOf" srcId="{B674986B-5E38-435A-8BC8-F83FF00BEB61}" destId="{6BA6427B-6A1B-410B-B027-222BD34577AE}" srcOrd="0" destOrd="0" presId="urn:microsoft.com/office/officeart/2005/8/layout/vList3"/>
    <dgm:cxn modelId="{DD24BF54-8110-48A4-A609-4428B967108F}" type="presParOf" srcId="{B674986B-5E38-435A-8BC8-F83FF00BEB61}" destId="{811CB778-F05A-47E9-97C7-3B6464F1DAF5}" srcOrd="1" destOrd="0" presId="urn:microsoft.com/office/officeart/2005/8/layout/vLis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93EB552-1D4C-4F68-A48F-271A42F07182}">
      <dsp:nvSpPr>
        <dsp:cNvPr id="0" name=""/>
        <dsp:cNvSpPr/>
      </dsp:nvSpPr>
      <dsp:spPr>
        <a:xfrm>
          <a:off x="0" y="450659"/>
          <a:ext cx="8001000" cy="7056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FA218D1-F6DA-4E1B-835C-81AC7980B879}">
      <dsp:nvSpPr>
        <dsp:cNvPr id="0" name=""/>
        <dsp:cNvSpPr/>
      </dsp:nvSpPr>
      <dsp:spPr>
        <a:xfrm>
          <a:off x="1066805" y="2"/>
          <a:ext cx="6362731" cy="82656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1693" tIns="0" rIns="211693" bIns="0" numCol="1" spcCol="1270" anchor="ctr" anchorCtr="0">
          <a:noAutofit/>
        </a:bodyPr>
        <a:lstStyle/>
        <a:p>
          <a:pPr lvl="0" algn="ctr" defTabSz="711200" rtl="0">
            <a:lnSpc>
              <a:spcPct val="90000"/>
            </a:lnSpc>
            <a:spcBef>
              <a:spcPct val="0"/>
            </a:spcBef>
            <a:spcAft>
              <a:spcPct val="35000"/>
            </a:spcAft>
          </a:pPr>
          <a:r>
            <a:rPr lang="en-US" sz="1600" b="0" kern="1200" dirty="0" smtClean="0"/>
            <a:t>No more the energy meters are providing just energy consumed. </a:t>
          </a:r>
          <a:r>
            <a:rPr lang="en-US" sz="1600" b="1" kern="1200" dirty="0" smtClean="0"/>
            <a:t>They are becoming a ‘data points’</a:t>
          </a:r>
          <a:endParaRPr lang="en-US" sz="1600" b="1" kern="1200" dirty="0"/>
        </a:p>
      </dsp:txBody>
      <dsp:txXfrm>
        <a:off x="1066805" y="2"/>
        <a:ext cx="6362731" cy="826560"/>
      </dsp:txXfrm>
    </dsp:sp>
    <dsp:sp modelId="{D8F1C47B-5C29-4DD6-8BA7-389DC4D9C82C}">
      <dsp:nvSpPr>
        <dsp:cNvPr id="0" name=""/>
        <dsp:cNvSpPr/>
      </dsp:nvSpPr>
      <dsp:spPr>
        <a:xfrm>
          <a:off x="0" y="1720739"/>
          <a:ext cx="8001000" cy="705600"/>
        </a:xfrm>
        <a:prstGeom prst="rect">
          <a:avLst/>
        </a:prstGeom>
        <a:solidFill>
          <a:schemeClr val="lt1">
            <a:alpha val="90000"/>
            <a:hueOff val="0"/>
            <a:satOff val="0"/>
            <a:lumOff val="0"/>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dsp:style>
    </dsp:sp>
    <dsp:sp modelId="{2F8A97B3-5898-4033-A7B1-9F36E70468FB}">
      <dsp:nvSpPr>
        <dsp:cNvPr id="0" name=""/>
        <dsp:cNvSpPr/>
      </dsp:nvSpPr>
      <dsp:spPr>
        <a:xfrm>
          <a:off x="1066805" y="1270082"/>
          <a:ext cx="6438900" cy="826560"/>
        </a:xfrm>
        <a:prstGeom prst="roundRect">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1693" tIns="0" rIns="211693" bIns="0" numCol="1" spcCol="1270" anchor="ctr" anchorCtr="0">
          <a:noAutofit/>
        </a:bodyPr>
        <a:lstStyle/>
        <a:p>
          <a:pPr lvl="0" algn="ctr" defTabSz="711200" rtl="0">
            <a:lnSpc>
              <a:spcPct val="90000"/>
            </a:lnSpc>
            <a:spcBef>
              <a:spcPct val="0"/>
            </a:spcBef>
            <a:spcAft>
              <a:spcPct val="35000"/>
            </a:spcAft>
          </a:pPr>
          <a:r>
            <a:rPr lang="en-CA" sz="1600" b="0" kern="1200" dirty="0" smtClean="0"/>
            <a:t>The metrology function in the meter </a:t>
          </a:r>
          <a:r>
            <a:rPr lang="en-CA" sz="1600" b="1" kern="1200" dirty="0" smtClean="0"/>
            <a:t>measures and computes instantaneous power, and time-integrated energy use </a:t>
          </a:r>
          <a:r>
            <a:rPr lang="en-CA" sz="1600" b="0" kern="1200" dirty="0" smtClean="0"/>
            <a:t>of the end-user</a:t>
          </a:r>
          <a:endParaRPr lang="en-US" sz="1600" b="0" kern="1200" dirty="0"/>
        </a:p>
      </dsp:txBody>
      <dsp:txXfrm>
        <a:off x="1066805" y="1270082"/>
        <a:ext cx="6438900" cy="826560"/>
      </dsp:txXfrm>
    </dsp:sp>
    <dsp:sp modelId="{461F4E1F-04A8-4588-9940-ACD291C2C93E}">
      <dsp:nvSpPr>
        <dsp:cNvPr id="0" name=""/>
        <dsp:cNvSpPr/>
      </dsp:nvSpPr>
      <dsp:spPr>
        <a:xfrm>
          <a:off x="0" y="2990819"/>
          <a:ext cx="8001000" cy="705600"/>
        </a:xfrm>
        <a:prstGeom prst="rect">
          <a:avLst/>
        </a:prstGeom>
        <a:solidFill>
          <a:schemeClr val="lt1">
            <a:alpha val="90000"/>
            <a:hueOff val="0"/>
            <a:satOff val="0"/>
            <a:lumOff val="0"/>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dsp:style>
    </dsp:sp>
    <dsp:sp modelId="{196F1DF5-908D-4D37-9D0F-52D12BBC0103}">
      <dsp:nvSpPr>
        <dsp:cNvPr id="0" name=""/>
        <dsp:cNvSpPr/>
      </dsp:nvSpPr>
      <dsp:spPr>
        <a:xfrm>
          <a:off x="1066805" y="2540162"/>
          <a:ext cx="6286505" cy="826560"/>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1693" tIns="0" rIns="211693" bIns="0" numCol="1" spcCol="1270" anchor="ctr" anchorCtr="0">
          <a:noAutofit/>
        </a:bodyPr>
        <a:lstStyle/>
        <a:p>
          <a:pPr lvl="0" algn="ctr" defTabSz="711200" rtl="0">
            <a:lnSpc>
              <a:spcPct val="90000"/>
            </a:lnSpc>
            <a:spcBef>
              <a:spcPct val="0"/>
            </a:spcBef>
            <a:spcAft>
              <a:spcPct val="35000"/>
            </a:spcAft>
          </a:pPr>
          <a:r>
            <a:rPr lang="en-CA" sz="1600" b="0" kern="1200" dirty="0" smtClean="0"/>
            <a:t>The advanced metrology function processes, and </a:t>
          </a:r>
          <a:r>
            <a:rPr lang="en-CA" sz="1600" b="1" kern="1200" dirty="0" smtClean="0"/>
            <a:t>transforms this measurement data into a series of metrological quantities.</a:t>
          </a:r>
          <a:endParaRPr lang="en-US" sz="1600" b="1" kern="1200" dirty="0"/>
        </a:p>
      </dsp:txBody>
      <dsp:txXfrm>
        <a:off x="1066805" y="2540162"/>
        <a:ext cx="6286505" cy="82656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E4AFE5F-3E5A-423B-9626-8747D89E003D}">
      <dsp:nvSpPr>
        <dsp:cNvPr id="0" name=""/>
        <dsp:cNvSpPr/>
      </dsp:nvSpPr>
      <dsp:spPr>
        <a:xfrm rot="10800000">
          <a:off x="1413068" y="3679"/>
          <a:ext cx="4915281" cy="700035"/>
        </a:xfrm>
        <a:prstGeom prst="homePlat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8696" tIns="53340" rIns="99568" bIns="53340" numCol="1" spcCol="1270" anchor="ctr" anchorCtr="0">
          <a:noAutofit/>
        </a:bodyPr>
        <a:lstStyle/>
        <a:p>
          <a:pPr lvl="0" algn="ctr" defTabSz="622300" rtl="0">
            <a:lnSpc>
              <a:spcPct val="90000"/>
            </a:lnSpc>
            <a:spcBef>
              <a:spcPct val="0"/>
            </a:spcBef>
            <a:spcAft>
              <a:spcPct val="35000"/>
            </a:spcAft>
          </a:pPr>
          <a:r>
            <a:rPr lang="en-US" sz="1400" b="1" kern="1200" dirty="0" smtClean="0"/>
            <a:t>Mixed Development  Approach:                            NPI, Value </a:t>
          </a:r>
          <a:r>
            <a:rPr lang="en-US" sz="1400" b="1" kern="1200" dirty="0" err="1" smtClean="0"/>
            <a:t>Engg</a:t>
          </a:r>
          <a:r>
            <a:rPr lang="en-US" sz="1400" b="1" kern="1200" dirty="0" smtClean="0"/>
            <a:t>, Re-</a:t>
          </a:r>
          <a:r>
            <a:rPr lang="en-US" sz="1400" b="1" kern="1200" dirty="0" err="1" smtClean="0"/>
            <a:t>engg</a:t>
          </a:r>
          <a:r>
            <a:rPr lang="en-US" sz="1400" b="1" kern="1200" dirty="0" smtClean="0"/>
            <a:t>, Reverse Engineering</a:t>
          </a:r>
          <a:endParaRPr lang="en-US" sz="1400" b="1" kern="1200" dirty="0"/>
        </a:p>
      </dsp:txBody>
      <dsp:txXfrm rot="10800000">
        <a:off x="1413068" y="3679"/>
        <a:ext cx="4915281" cy="700035"/>
      </dsp:txXfrm>
    </dsp:sp>
    <dsp:sp modelId="{72D95457-5950-4A8B-8C14-4F51CD4F8150}">
      <dsp:nvSpPr>
        <dsp:cNvPr id="0" name=""/>
        <dsp:cNvSpPr/>
      </dsp:nvSpPr>
      <dsp:spPr>
        <a:xfrm>
          <a:off x="1063050" y="3679"/>
          <a:ext cx="700035" cy="700035"/>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541DEF9-136E-46B4-986D-479D89A4176C}">
      <dsp:nvSpPr>
        <dsp:cNvPr id="0" name=""/>
        <dsp:cNvSpPr/>
      </dsp:nvSpPr>
      <dsp:spPr>
        <a:xfrm rot="10800000">
          <a:off x="1413068" y="912680"/>
          <a:ext cx="4915281" cy="700035"/>
        </a:xfrm>
        <a:prstGeom prst="homePlate">
          <a:avLst/>
        </a:prstGeom>
        <a:solidFill>
          <a:schemeClr val="accent2">
            <a:hueOff val="1170380"/>
            <a:satOff val="-1460"/>
            <a:lumOff val="34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8696" tIns="53340" rIns="99568" bIns="53340" numCol="1" spcCol="1270" anchor="ctr" anchorCtr="0">
          <a:noAutofit/>
        </a:bodyPr>
        <a:lstStyle/>
        <a:p>
          <a:pPr lvl="0" algn="ctr" defTabSz="622300" rtl="0">
            <a:lnSpc>
              <a:spcPct val="90000"/>
            </a:lnSpc>
            <a:spcBef>
              <a:spcPct val="0"/>
            </a:spcBef>
            <a:spcAft>
              <a:spcPct val="35000"/>
            </a:spcAft>
          </a:pPr>
          <a:r>
            <a:rPr lang="en-US" sz="1400" b="1" kern="1200" dirty="0" smtClean="0"/>
            <a:t>Convergence of Technologies</a:t>
          </a:r>
          <a:endParaRPr lang="en-US" sz="1400" b="1" kern="1200" dirty="0"/>
        </a:p>
      </dsp:txBody>
      <dsp:txXfrm rot="10800000">
        <a:off x="1413068" y="912680"/>
        <a:ext cx="4915281" cy="700035"/>
      </dsp:txXfrm>
    </dsp:sp>
    <dsp:sp modelId="{F5C65B5F-7BF8-478B-A068-CA291D2B9EE2}">
      <dsp:nvSpPr>
        <dsp:cNvPr id="0" name=""/>
        <dsp:cNvSpPr/>
      </dsp:nvSpPr>
      <dsp:spPr>
        <a:xfrm>
          <a:off x="1063050" y="912680"/>
          <a:ext cx="700035" cy="700035"/>
        </a:xfrm>
        <a:prstGeom prst="ellipse">
          <a:avLst/>
        </a:prstGeom>
        <a:blipFill rotWithShape="0">
          <a:blip xmlns:r="http://schemas.openxmlformats.org/officeDocument/2006/relationships" r:embed="rId2"/>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E5F5A76-4A2F-4DD1-8563-931538D3ACCE}">
      <dsp:nvSpPr>
        <dsp:cNvPr id="0" name=""/>
        <dsp:cNvSpPr/>
      </dsp:nvSpPr>
      <dsp:spPr>
        <a:xfrm rot="10800000">
          <a:off x="1413068" y="1821682"/>
          <a:ext cx="4915281" cy="700035"/>
        </a:xfrm>
        <a:prstGeom prst="homePlate">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8696" tIns="53340" rIns="99568" bIns="53340" numCol="1" spcCol="1270" anchor="ctr" anchorCtr="0">
          <a:noAutofit/>
        </a:bodyPr>
        <a:lstStyle/>
        <a:p>
          <a:pPr lvl="0" algn="ctr" defTabSz="622300" rtl="0">
            <a:lnSpc>
              <a:spcPct val="90000"/>
            </a:lnSpc>
            <a:spcBef>
              <a:spcPct val="0"/>
            </a:spcBef>
            <a:spcAft>
              <a:spcPct val="35000"/>
            </a:spcAft>
          </a:pPr>
          <a:r>
            <a:rPr lang="en-US" sz="1400" b="1" kern="1200" dirty="0" smtClean="0"/>
            <a:t>Manufacturability</a:t>
          </a:r>
          <a:endParaRPr lang="en-US" sz="1400" b="1" kern="1200" dirty="0"/>
        </a:p>
      </dsp:txBody>
      <dsp:txXfrm rot="10800000">
        <a:off x="1413068" y="1821682"/>
        <a:ext cx="4915281" cy="700035"/>
      </dsp:txXfrm>
    </dsp:sp>
    <dsp:sp modelId="{23048F6E-BFFF-4738-BF25-CBE42D289B11}">
      <dsp:nvSpPr>
        <dsp:cNvPr id="0" name=""/>
        <dsp:cNvSpPr/>
      </dsp:nvSpPr>
      <dsp:spPr>
        <a:xfrm>
          <a:off x="1063050" y="1821682"/>
          <a:ext cx="700035" cy="700035"/>
        </a:xfrm>
        <a:prstGeom prst="ellipse">
          <a:avLst/>
        </a:prstGeom>
        <a:blipFill rotWithShape="0">
          <a:blip xmlns:r="http://schemas.openxmlformats.org/officeDocument/2006/relationships" r:embed="rId3"/>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C93AC6C-8C45-496D-BAF1-538C15E6D586}">
      <dsp:nvSpPr>
        <dsp:cNvPr id="0" name=""/>
        <dsp:cNvSpPr/>
      </dsp:nvSpPr>
      <dsp:spPr>
        <a:xfrm rot="10800000">
          <a:off x="1413068" y="2730683"/>
          <a:ext cx="4915281" cy="700035"/>
        </a:xfrm>
        <a:prstGeom prst="homePlate">
          <a:avLst/>
        </a:prstGeom>
        <a:solidFill>
          <a:schemeClr val="accent2">
            <a:hueOff val="3511139"/>
            <a:satOff val="-4379"/>
            <a:lumOff val="10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8696" tIns="53340" rIns="99568" bIns="53340" numCol="1" spcCol="1270" anchor="ctr" anchorCtr="0">
          <a:noAutofit/>
        </a:bodyPr>
        <a:lstStyle/>
        <a:p>
          <a:pPr lvl="0" algn="ctr" defTabSz="622300" rtl="0">
            <a:lnSpc>
              <a:spcPct val="90000"/>
            </a:lnSpc>
            <a:spcBef>
              <a:spcPct val="0"/>
            </a:spcBef>
            <a:spcAft>
              <a:spcPct val="35000"/>
            </a:spcAft>
          </a:pPr>
          <a:r>
            <a:rPr lang="en-US" sz="1400" b="1" kern="1200" dirty="0" smtClean="0"/>
            <a:t>Reliability</a:t>
          </a:r>
          <a:endParaRPr lang="en-US" sz="1400" b="1" kern="1200" dirty="0"/>
        </a:p>
      </dsp:txBody>
      <dsp:txXfrm rot="10800000">
        <a:off x="1413068" y="2730683"/>
        <a:ext cx="4915281" cy="700035"/>
      </dsp:txXfrm>
    </dsp:sp>
    <dsp:sp modelId="{DB39A337-AC3C-4438-B243-17109EB1833D}">
      <dsp:nvSpPr>
        <dsp:cNvPr id="0" name=""/>
        <dsp:cNvSpPr/>
      </dsp:nvSpPr>
      <dsp:spPr>
        <a:xfrm>
          <a:off x="1063050" y="2730683"/>
          <a:ext cx="700035" cy="700035"/>
        </a:xfrm>
        <a:prstGeom prst="ellipse">
          <a:avLst/>
        </a:prstGeom>
        <a:blipFill rotWithShape="0">
          <a:blip xmlns:r="http://schemas.openxmlformats.org/officeDocument/2006/relationships" r:embed="rId4"/>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11CB778-F05A-47E9-97C7-3B6464F1DAF5}">
      <dsp:nvSpPr>
        <dsp:cNvPr id="0" name=""/>
        <dsp:cNvSpPr/>
      </dsp:nvSpPr>
      <dsp:spPr>
        <a:xfrm rot="10800000">
          <a:off x="1413068" y="3639685"/>
          <a:ext cx="4915281" cy="700035"/>
        </a:xfrm>
        <a:prstGeom prst="homePlate">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8696" tIns="53340" rIns="99568" bIns="53340" numCol="1" spcCol="1270" anchor="ctr" anchorCtr="0">
          <a:noAutofit/>
        </a:bodyPr>
        <a:lstStyle/>
        <a:p>
          <a:pPr lvl="0" algn="ctr" defTabSz="622300" rtl="0">
            <a:lnSpc>
              <a:spcPct val="90000"/>
            </a:lnSpc>
            <a:spcBef>
              <a:spcPct val="0"/>
            </a:spcBef>
            <a:spcAft>
              <a:spcPct val="35000"/>
            </a:spcAft>
          </a:pPr>
          <a:r>
            <a:rPr lang="en-US" sz="1400" b="1" kern="1200" dirty="0" smtClean="0"/>
            <a:t>Regulatory Standards</a:t>
          </a:r>
          <a:endParaRPr lang="en-US" sz="1400" b="1" kern="1200" dirty="0"/>
        </a:p>
      </dsp:txBody>
      <dsp:txXfrm rot="10800000">
        <a:off x="1413068" y="3639685"/>
        <a:ext cx="4915281" cy="700035"/>
      </dsp:txXfrm>
    </dsp:sp>
    <dsp:sp modelId="{6BA6427B-6A1B-410B-B027-222BD34577AE}">
      <dsp:nvSpPr>
        <dsp:cNvPr id="0" name=""/>
        <dsp:cNvSpPr/>
      </dsp:nvSpPr>
      <dsp:spPr>
        <a:xfrm>
          <a:off x="1063050" y="3639685"/>
          <a:ext cx="700035" cy="700035"/>
        </a:xfrm>
        <a:prstGeom prst="ellipse">
          <a:avLst/>
        </a:prstGeom>
        <a:blipFill rotWithShape="0">
          <a:blip xmlns:r="http://schemas.openxmlformats.org/officeDocument/2006/relationships" r:embed="rId5"/>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FBA934CE-C473-4A78-B150-EB6345DFD7D2}" type="datetimeFigureOut">
              <a:rPr lang="en-US" smtClean="0"/>
              <a:pPr/>
              <a:t>5/21/2011</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88CE4A1B-C7AA-4E1E-910B-205E59F2E95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Arial" pitchFamily="34" charset="0"/>
              <a:ea typeface="Times New Roman" pitchFamily="18" charset="0"/>
              <a:cs typeface="Calibri" pitchFamily="34" charset="0"/>
            </a:endParaRPr>
          </a:p>
          <a:p>
            <a:endParaRPr lang="en-US" dirty="0"/>
          </a:p>
        </p:txBody>
      </p:sp>
      <p:sp>
        <p:nvSpPr>
          <p:cNvPr id="4" name="Slide Number Placeholder 3"/>
          <p:cNvSpPr>
            <a:spLocks noGrp="1"/>
          </p:cNvSpPr>
          <p:nvPr>
            <p:ph type="sldNum" sz="quarter" idx="10"/>
          </p:nvPr>
        </p:nvSpPr>
        <p:spPr/>
        <p:txBody>
          <a:bodyPr/>
          <a:lstStyle/>
          <a:p>
            <a:fld id="{88CE4A1B-C7AA-4E1E-910B-205E59F2E959}"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8CE4A1B-C7AA-4E1E-910B-205E59F2E959}"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bwMode="auto">
          <a:xfrm>
            <a:off x="1257300" y="715963"/>
            <a:ext cx="4802188" cy="3600450"/>
          </a:xfrm>
          <a:noFill/>
          <a:ln>
            <a:solidFill>
              <a:srgbClr val="000000"/>
            </a:solidFill>
            <a:miter lim="800000"/>
            <a:headEnd/>
            <a:tailEnd/>
          </a:ln>
        </p:spPr>
      </p:sp>
      <p:sp>
        <p:nvSpPr>
          <p:cNvPr id="107523" name="Rectangle 3"/>
          <p:cNvSpPr>
            <a:spLocks noGrp="1" noChangeArrowheads="1"/>
          </p:cNvSpPr>
          <p:nvPr>
            <p:ph type="body" idx="1"/>
          </p:nvPr>
        </p:nvSpPr>
        <p:spPr bwMode="auto">
          <a:xfrm>
            <a:off x="973668" y="4558904"/>
            <a:ext cx="5367867" cy="4323874"/>
          </a:xfrm>
          <a:noFill/>
        </p:spPr>
        <p:txBody>
          <a:bodyPr/>
          <a:lstStyle/>
          <a:p>
            <a:endParaRPr lang="en-IN"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txBox="1">
            <a:spLocks noGrp="1" noChangeArrowheads="1"/>
          </p:cNvSpPr>
          <p:nvPr/>
        </p:nvSpPr>
        <p:spPr bwMode="auto">
          <a:xfrm>
            <a:off x="4143587" y="9119474"/>
            <a:ext cx="3169920" cy="480060"/>
          </a:xfrm>
          <a:prstGeom prst="rect">
            <a:avLst/>
          </a:prstGeom>
          <a:noFill/>
          <a:ln w="9525">
            <a:noFill/>
            <a:miter lim="800000"/>
            <a:headEnd/>
            <a:tailEnd/>
          </a:ln>
        </p:spPr>
        <p:txBody>
          <a:bodyPr lIns="94838" tIns="47417" rIns="94838" bIns="47417" anchor="b"/>
          <a:lstStyle/>
          <a:p>
            <a:pPr algn="r"/>
            <a:fld id="{7B973B7F-D410-41F6-98CC-89BB303979A1}" type="slidenum">
              <a:rPr lang="en-US" sz="1200"/>
              <a:pPr algn="r"/>
              <a:t>5</a:t>
            </a:fld>
            <a:endParaRPr lang="en-US" sz="1200" dirty="0"/>
          </a:p>
        </p:txBody>
      </p:sp>
      <p:sp>
        <p:nvSpPr>
          <p:cNvPr id="110595" name="Rectangle 2"/>
          <p:cNvSpPr>
            <a:spLocks noGrp="1" noRot="1" noChangeAspect="1" noChangeArrowheads="1" noTextEdit="1"/>
          </p:cNvSpPr>
          <p:nvPr>
            <p:ph type="sldImg"/>
          </p:nvPr>
        </p:nvSpPr>
        <p:spPr bwMode="auto">
          <a:xfrm>
            <a:off x="1257300" y="719138"/>
            <a:ext cx="4802188" cy="3600450"/>
          </a:xfrm>
          <a:noFill/>
          <a:ln>
            <a:solidFill>
              <a:srgbClr val="000000"/>
            </a:solidFill>
            <a:miter lim="800000"/>
            <a:headEnd/>
            <a:tailEnd/>
          </a:ln>
        </p:spPr>
      </p:sp>
      <p:sp>
        <p:nvSpPr>
          <p:cNvPr id="110596" name="Rectangle 3"/>
          <p:cNvSpPr>
            <a:spLocks noGrp="1" noChangeArrowheads="1"/>
          </p:cNvSpPr>
          <p:nvPr>
            <p:ph type="body" idx="1"/>
          </p:nvPr>
        </p:nvSpPr>
        <p:spPr bwMode="auto">
          <a:noFill/>
        </p:spPr>
        <p:txBody>
          <a:bodyPr/>
          <a:lstStyle/>
          <a:p>
            <a:pPr eaLnBrk="1" hangingPunct="1"/>
            <a:endParaRPr lang="en-IN"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txBox="1">
            <a:spLocks noGrp="1" noChangeArrowheads="1"/>
          </p:cNvSpPr>
          <p:nvPr/>
        </p:nvSpPr>
        <p:spPr bwMode="auto">
          <a:xfrm>
            <a:off x="4143587" y="9119474"/>
            <a:ext cx="3169920" cy="480060"/>
          </a:xfrm>
          <a:prstGeom prst="rect">
            <a:avLst/>
          </a:prstGeom>
          <a:noFill/>
          <a:ln w="9525">
            <a:noFill/>
            <a:miter lim="800000"/>
            <a:headEnd/>
            <a:tailEnd/>
          </a:ln>
        </p:spPr>
        <p:txBody>
          <a:bodyPr lIns="94827" tIns="47413" rIns="94827" bIns="47413" anchor="b"/>
          <a:lstStyle/>
          <a:p>
            <a:pPr algn="r"/>
            <a:fld id="{D988F1FC-DD0A-4FC2-92DC-B2279144E9AB}" type="slidenum">
              <a:rPr lang="en-US" sz="1200"/>
              <a:pPr algn="r"/>
              <a:t>7</a:t>
            </a:fld>
            <a:endParaRPr lang="en-US" sz="1200" dirty="0"/>
          </a:p>
        </p:txBody>
      </p:sp>
      <p:sp>
        <p:nvSpPr>
          <p:cNvPr id="111619" name="Rectangle 2"/>
          <p:cNvSpPr>
            <a:spLocks noGrp="1" noRot="1" noChangeAspect="1" noChangeArrowheads="1" noTextEdit="1"/>
          </p:cNvSpPr>
          <p:nvPr>
            <p:ph type="sldImg"/>
          </p:nvPr>
        </p:nvSpPr>
        <p:spPr bwMode="auto">
          <a:xfrm>
            <a:off x="1257300" y="719138"/>
            <a:ext cx="4802188" cy="3600450"/>
          </a:xfrm>
          <a:noFill/>
          <a:ln>
            <a:solidFill>
              <a:srgbClr val="000000"/>
            </a:solidFill>
            <a:miter lim="800000"/>
            <a:headEnd/>
            <a:tailEnd/>
          </a:ln>
        </p:spPr>
      </p:sp>
      <p:sp>
        <p:nvSpPr>
          <p:cNvPr id="111620" name="Rectangle 3"/>
          <p:cNvSpPr>
            <a:spLocks noGrp="1" noChangeArrowheads="1"/>
          </p:cNvSpPr>
          <p:nvPr>
            <p:ph type="body" idx="1"/>
          </p:nvPr>
        </p:nvSpPr>
        <p:spPr bwMode="auto">
          <a:noFill/>
        </p:spPr>
        <p:txBody>
          <a:bodyPr/>
          <a:lstStyle/>
          <a:p>
            <a:pPr eaLnBrk="1" hangingPunct="1"/>
            <a:endParaRPr lang="en-IN"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BEDB0D-5146-4F3F-81DE-3A24EBC42AD0}" type="slidenum">
              <a:rPr lang="en-US"/>
              <a:pPr/>
              <a:t>13</a:t>
            </a:fld>
            <a:endParaRPr lang="en-US"/>
          </a:p>
        </p:txBody>
      </p:sp>
      <p:sp>
        <p:nvSpPr>
          <p:cNvPr id="497666" name="Rectangle 2"/>
          <p:cNvSpPr>
            <a:spLocks noGrp="1" noRot="1" noChangeAspect="1" noChangeArrowheads="1" noTextEdit="1"/>
          </p:cNvSpPr>
          <p:nvPr>
            <p:ph type="sldImg"/>
          </p:nvPr>
        </p:nvSpPr>
        <p:spPr>
          <a:ln/>
        </p:spPr>
      </p:sp>
      <p:sp>
        <p:nvSpPr>
          <p:cNvPr id="497667" name="Rectangle 3"/>
          <p:cNvSpPr>
            <a:spLocks noGrp="1" noChangeArrowheads="1"/>
          </p:cNvSpPr>
          <p:nvPr>
            <p:ph type="body" idx="1"/>
          </p:nvPr>
        </p:nvSpPr>
        <p:spPr>
          <a:xfrm>
            <a:off x="974725" y="4562475"/>
            <a:ext cx="5365750" cy="4318000"/>
          </a:xfrm>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4E84C4"/>
        </a:solidFill>
        <a:effectLst/>
      </p:bgPr>
    </p:bg>
    <p:spTree>
      <p:nvGrpSpPr>
        <p:cNvPr id="1" name=""/>
        <p:cNvGrpSpPr/>
        <p:nvPr/>
      </p:nvGrpSpPr>
      <p:grpSpPr>
        <a:xfrm>
          <a:off x="0" y="0"/>
          <a:ext cx="0" cy="0"/>
          <a:chOff x="0" y="0"/>
          <a:chExt cx="0" cy="0"/>
        </a:xfrm>
      </p:grpSpPr>
      <p:sp>
        <p:nvSpPr>
          <p:cNvPr id="4" name="Line 180"/>
          <p:cNvSpPr>
            <a:spLocks noChangeShapeType="1"/>
          </p:cNvSpPr>
          <p:nvPr/>
        </p:nvSpPr>
        <p:spPr bwMode="auto">
          <a:xfrm>
            <a:off x="609600" y="4017963"/>
            <a:ext cx="7885113" cy="0"/>
          </a:xfrm>
          <a:prstGeom prst="line">
            <a:avLst/>
          </a:prstGeom>
          <a:noFill/>
          <a:ln w="9525">
            <a:solidFill>
              <a:schemeClr val="bg1"/>
            </a:solidFill>
            <a:round/>
            <a:headEnd/>
            <a:tailEnd/>
          </a:ln>
          <a:effectLst/>
        </p:spPr>
        <p:txBody>
          <a:bodyPr/>
          <a:lstStyle/>
          <a:p>
            <a:pPr>
              <a:defRPr/>
            </a:pPr>
            <a:endParaRPr lang="en-US">
              <a:solidFill>
                <a:srgbClr val="000000"/>
              </a:solidFill>
              <a:cs typeface="Arial" charset="0"/>
            </a:endParaRPr>
          </a:p>
        </p:txBody>
      </p:sp>
      <p:graphicFrame>
        <p:nvGraphicFramePr>
          <p:cNvPr id="5" name="table1"/>
          <p:cNvGraphicFramePr>
            <a:graphicFrameLocks noGrp="1"/>
          </p:cNvGraphicFramePr>
          <p:nvPr/>
        </p:nvGraphicFramePr>
        <p:xfrm>
          <a:off x="23707725" y="9223375"/>
          <a:ext cx="6643688" cy="1323975"/>
        </p:xfrm>
        <a:graphic>
          <a:graphicData uri="http://schemas.openxmlformats.org/drawingml/2006/table">
            <a:tbl>
              <a:tblPr/>
              <a:tblGrid>
                <a:gridCol w="2217738"/>
                <a:gridCol w="2208212"/>
                <a:gridCol w="2217738"/>
              </a:tblGrid>
              <a:tr h="409575">
                <a:tc>
                  <a:txBody>
                    <a:bodyPr/>
                    <a:lstStyle/>
                    <a:p>
                      <a:pPr marL="0" marR="0" lvl="0" indent="0" algn="ctr" defTabSz="914400" rtl="0" eaLnBrk="1" fontAlgn="base" latinLnBrk="0" hangingPunct="1">
                        <a:lnSpc>
                          <a:spcPct val="100000"/>
                        </a:lnSpc>
                        <a:spcBef>
                          <a:spcPct val="20000"/>
                        </a:spcBef>
                        <a:spcAft>
                          <a:spcPct val="0"/>
                        </a:spcAft>
                        <a:buClr>
                          <a:srgbClr val="4E84C4"/>
                        </a:buClr>
                        <a:buSzTx/>
                        <a:buFontTx/>
                        <a:buNone/>
                        <a:tabLst/>
                      </a:pPr>
                      <a:r>
                        <a:rPr kumimoji="0" lang="en-US" sz="1400" b="1" i="0" u="none" strike="noStrike" cap="none" normalizeH="0" baseline="0" smtClean="0">
                          <a:ln>
                            <a:noFill/>
                          </a:ln>
                          <a:solidFill>
                            <a:schemeClr val="tx1"/>
                          </a:solidFill>
                          <a:effectLst/>
                          <a:latin typeface="Arial" charset="0"/>
                        </a:rPr>
                        <a:t>Text</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rgbClr val="6CCFF6"/>
                    </a:solidFill>
                  </a:tcPr>
                </a:tc>
                <a:tc>
                  <a:txBody>
                    <a:bodyPr/>
                    <a:lstStyle/>
                    <a:p>
                      <a:pPr marL="0" marR="0" lvl="0" indent="0" algn="ctr" defTabSz="914400" rtl="0" eaLnBrk="1" fontAlgn="base" latinLnBrk="0" hangingPunct="1">
                        <a:lnSpc>
                          <a:spcPct val="100000"/>
                        </a:lnSpc>
                        <a:spcBef>
                          <a:spcPct val="20000"/>
                        </a:spcBef>
                        <a:spcAft>
                          <a:spcPct val="0"/>
                        </a:spcAft>
                        <a:buClr>
                          <a:srgbClr val="4E84C4"/>
                        </a:buClr>
                        <a:buSzTx/>
                        <a:buFontTx/>
                        <a:buNone/>
                        <a:tabLst/>
                      </a:pPr>
                      <a:r>
                        <a:rPr kumimoji="0" lang="en-US" sz="1400" b="1" i="0" u="none" strike="noStrike" cap="none" normalizeH="0" baseline="0" smtClean="0">
                          <a:ln>
                            <a:noFill/>
                          </a:ln>
                          <a:solidFill>
                            <a:schemeClr val="tx1"/>
                          </a:solidFill>
                          <a:effectLst/>
                          <a:latin typeface="Arial" charset="0"/>
                        </a:rPr>
                        <a:t>Text</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rgbClr val="6CCFF6"/>
                    </a:solidFill>
                  </a:tcPr>
                </a:tc>
                <a:tc>
                  <a:txBody>
                    <a:bodyPr/>
                    <a:lstStyle/>
                    <a:p>
                      <a:pPr marL="0" marR="0" lvl="0" indent="0" algn="ctr" defTabSz="914400" rtl="0" eaLnBrk="1" fontAlgn="base" latinLnBrk="0" hangingPunct="1">
                        <a:lnSpc>
                          <a:spcPct val="100000"/>
                        </a:lnSpc>
                        <a:spcBef>
                          <a:spcPct val="20000"/>
                        </a:spcBef>
                        <a:spcAft>
                          <a:spcPct val="0"/>
                        </a:spcAft>
                        <a:buClr>
                          <a:srgbClr val="4E84C4"/>
                        </a:buClr>
                        <a:buSzTx/>
                        <a:buFontTx/>
                        <a:buNone/>
                        <a:tabLst/>
                      </a:pPr>
                      <a:r>
                        <a:rPr kumimoji="0" lang="en-US" sz="1400" b="1" i="0" u="none" strike="noStrike" cap="none" normalizeH="0" baseline="0" smtClean="0">
                          <a:ln>
                            <a:noFill/>
                          </a:ln>
                          <a:solidFill>
                            <a:schemeClr val="tx1"/>
                          </a:solidFill>
                          <a:effectLst/>
                          <a:latin typeface="Arial" charset="0"/>
                        </a:rPr>
                        <a:t>Text</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rgbClr val="6CCFF6"/>
                    </a:solidFill>
                  </a:tcPr>
                </a:tc>
              </a:tr>
              <a:tr h="239713">
                <a:tc>
                  <a:txBody>
                    <a:bodyPr/>
                    <a:lstStyle/>
                    <a:p>
                      <a:pPr marL="0" marR="0" lvl="0" indent="0" algn="ctr" defTabSz="914400" rtl="0" eaLnBrk="1" fontAlgn="base" latinLnBrk="0" hangingPunct="1">
                        <a:lnSpc>
                          <a:spcPct val="100000"/>
                        </a:lnSpc>
                        <a:spcBef>
                          <a:spcPct val="20000"/>
                        </a:spcBef>
                        <a:spcAft>
                          <a:spcPct val="0"/>
                        </a:spcAft>
                        <a:buClr>
                          <a:srgbClr val="4E84C4"/>
                        </a:buClr>
                        <a:buSzTx/>
                        <a:buFontTx/>
                        <a:buNone/>
                        <a:tabLst/>
                      </a:pPr>
                      <a:r>
                        <a:rPr kumimoji="0" lang="en-US" sz="1400" b="0" i="0" u="none" strike="noStrike" cap="none" normalizeH="0" baseline="0" smtClean="0">
                          <a:ln>
                            <a:noFill/>
                          </a:ln>
                          <a:solidFill>
                            <a:schemeClr val="tx1"/>
                          </a:solidFill>
                          <a:effectLst/>
                          <a:latin typeface="Arial" charset="0"/>
                        </a:rPr>
                        <a:t>Text</a:t>
                      </a:r>
                    </a:p>
                  </a:txBody>
                  <a:tcP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
                          <a:srgbClr val="4E84C4"/>
                        </a:buClr>
                        <a:buSzTx/>
                        <a:buFontTx/>
                        <a:buNone/>
                        <a:tabLst/>
                      </a:pPr>
                      <a:r>
                        <a:rPr kumimoji="0" lang="en-US" sz="1400" b="0" i="0" u="none" strike="noStrike" cap="none" normalizeH="0" baseline="0" smtClean="0">
                          <a:ln>
                            <a:noFill/>
                          </a:ln>
                          <a:solidFill>
                            <a:schemeClr val="tx1"/>
                          </a:solidFill>
                          <a:effectLst/>
                          <a:latin typeface="Arial" charset="0"/>
                        </a:rPr>
                        <a:t>Text</a:t>
                      </a:r>
                    </a:p>
                  </a:txBody>
                  <a:tcP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
                          <a:srgbClr val="4E84C4"/>
                        </a:buClr>
                        <a:buSzTx/>
                        <a:buFontTx/>
                        <a:buNone/>
                        <a:tabLst/>
                      </a:pPr>
                      <a:r>
                        <a:rPr kumimoji="0" lang="en-US" sz="1400" b="0" i="0" u="none" strike="noStrike" cap="none" normalizeH="0" baseline="0" smtClean="0">
                          <a:ln>
                            <a:noFill/>
                          </a:ln>
                          <a:solidFill>
                            <a:schemeClr val="tx1"/>
                          </a:solidFill>
                          <a:effectLst/>
                          <a:latin typeface="Arial" charset="0"/>
                        </a:rPr>
                        <a:t>Text</a:t>
                      </a:r>
                    </a:p>
                  </a:txBody>
                  <a:tcP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rgbClr val="FFFFFF"/>
                    </a:solidFill>
                  </a:tcPr>
                </a:tc>
              </a:tr>
              <a:tr h="238125">
                <a:tc>
                  <a:txBody>
                    <a:bodyPr/>
                    <a:lstStyle/>
                    <a:p>
                      <a:pPr marL="0" marR="0" lvl="0" indent="0" algn="ctr" defTabSz="914400" rtl="0" eaLnBrk="1" fontAlgn="base" latinLnBrk="0" hangingPunct="1">
                        <a:lnSpc>
                          <a:spcPct val="100000"/>
                        </a:lnSpc>
                        <a:spcBef>
                          <a:spcPct val="20000"/>
                        </a:spcBef>
                        <a:spcAft>
                          <a:spcPct val="0"/>
                        </a:spcAft>
                        <a:buClr>
                          <a:srgbClr val="4E84C4"/>
                        </a:buClr>
                        <a:buSzTx/>
                        <a:buFontTx/>
                        <a:buNone/>
                        <a:tabLst/>
                      </a:pPr>
                      <a:r>
                        <a:rPr kumimoji="0" lang="en-US" sz="1400" b="0" i="0" u="none" strike="noStrike" cap="none" normalizeH="0" baseline="0" smtClean="0">
                          <a:ln>
                            <a:noFill/>
                          </a:ln>
                          <a:solidFill>
                            <a:schemeClr val="tx1"/>
                          </a:solidFill>
                          <a:effectLst/>
                          <a:latin typeface="Arial" charset="0"/>
                        </a:rPr>
                        <a:t>Text</a:t>
                      </a:r>
                    </a:p>
                  </a:txBody>
                  <a:tcP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
                          <a:srgbClr val="4E84C4"/>
                        </a:buClr>
                        <a:buSzTx/>
                        <a:buFontTx/>
                        <a:buNone/>
                        <a:tabLst/>
                      </a:pPr>
                      <a:r>
                        <a:rPr kumimoji="0" lang="en-US" sz="1400" b="0" i="0" u="none" strike="noStrike" cap="none" normalizeH="0" baseline="0" smtClean="0">
                          <a:ln>
                            <a:noFill/>
                          </a:ln>
                          <a:solidFill>
                            <a:schemeClr val="tx1"/>
                          </a:solidFill>
                          <a:effectLst/>
                          <a:latin typeface="Arial" charset="0"/>
                        </a:rPr>
                        <a:t>Text</a:t>
                      </a:r>
                    </a:p>
                  </a:txBody>
                  <a:tcP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
                          <a:srgbClr val="4E84C4"/>
                        </a:buClr>
                        <a:buSzTx/>
                        <a:buFontTx/>
                        <a:buNone/>
                        <a:tabLst/>
                      </a:pPr>
                      <a:r>
                        <a:rPr kumimoji="0" lang="en-US" sz="1400" b="0" i="0" u="none" strike="noStrike" cap="none" normalizeH="0" baseline="0" smtClean="0">
                          <a:ln>
                            <a:noFill/>
                          </a:ln>
                          <a:solidFill>
                            <a:schemeClr val="tx1"/>
                          </a:solidFill>
                          <a:effectLst/>
                          <a:latin typeface="Arial" charset="0"/>
                        </a:rPr>
                        <a:t>Text</a:t>
                      </a:r>
                    </a:p>
                  </a:txBody>
                  <a:tcP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rgbClr val="FFFFFF"/>
                    </a:solidFill>
                  </a:tcPr>
                </a:tc>
              </a:tr>
              <a:tr h="239713">
                <a:tc>
                  <a:txBody>
                    <a:bodyPr/>
                    <a:lstStyle/>
                    <a:p>
                      <a:pPr marL="0" marR="0" lvl="0" indent="0" algn="ctr" defTabSz="914400" rtl="0" eaLnBrk="1" fontAlgn="base" latinLnBrk="0" hangingPunct="1">
                        <a:lnSpc>
                          <a:spcPct val="100000"/>
                        </a:lnSpc>
                        <a:spcBef>
                          <a:spcPct val="20000"/>
                        </a:spcBef>
                        <a:spcAft>
                          <a:spcPct val="0"/>
                        </a:spcAft>
                        <a:buClr>
                          <a:srgbClr val="4E84C4"/>
                        </a:buClr>
                        <a:buSzTx/>
                        <a:buFontTx/>
                        <a:buNone/>
                        <a:tabLst/>
                      </a:pPr>
                      <a:r>
                        <a:rPr kumimoji="0" lang="en-US" sz="1400" b="0" i="0" u="none" strike="noStrike" cap="none" normalizeH="0" baseline="0" smtClean="0">
                          <a:ln>
                            <a:noFill/>
                          </a:ln>
                          <a:solidFill>
                            <a:schemeClr val="tx1"/>
                          </a:solidFill>
                          <a:effectLst/>
                          <a:latin typeface="Arial" charset="0"/>
                        </a:rPr>
                        <a:t>Text</a:t>
                      </a:r>
                    </a:p>
                  </a:txBody>
                  <a:tcP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
                          <a:srgbClr val="4E84C4"/>
                        </a:buClr>
                        <a:buSzTx/>
                        <a:buFontTx/>
                        <a:buNone/>
                        <a:tabLst/>
                      </a:pPr>
                      <a:r>
                        <a:rPr kumimoji="0" lang="en-US" sz="1400" b="0" i="0" u="none" strike="noStrike" cap="none" normalizeH="0" baseline="0" smtClean="0">
                          <a:ln>
                            <a:noFill/>
                          </a:ln>
                          <a:solidFill>
                            <a:schemeClr val="tx1"/>
                          </a:solidFill>
                          <a:effectLst/>
                          <a:latin typeface="Arial" charset="0"/>
                        </a:rPr>
                        <a:t>Text</a:t>
                      </a:r>
                    </a:p>
                  </a:txBody>
                  <a:tcP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
                          <a:srgbClr val="4E84C4"/>
                        </a:buClr>
                        <a:buSzTx/>
                        <a:buFontTx/>
                        <a:buNone/>
                        <a:tabLst/>
                      </a:pPr>
                      <a:r>
                        <a:rPr kumimoji="0" lang="en-US" sz="1400" b="0" i="0" u="none" strike="noStrike" cap="none" normalizeH="0" baseline="0" smtClean="0">
                          <a:ln>
                            <a:noFill/>
                          </a:ln>
                          <a:solidFill>
                            <a:schemeClr val="tx1"/>
                          </a:solidFill>
                          <a:effectLst/>
                          <a:latin typeface="Arial" charset="0"/>
                        </a:rPr>
                        <a:t>Text</a:t>
                      </a:r>
                    </a:p>
                  </a:txBody>
                  <a:tcP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rgbClr val="FFFFFF"/>
                    </a:solidFill>
                  </a:tcPr>
                </a:tc>
              </a:tr>
            </a:tbl>
          </a:graphicData>
        </a:graphic>
      </p:graphicFrame>
      <p:sp>
        <p:nvSpPr>
          <p:cNvPr id="6" name="Rectangle 127" descr="10%"/>
          <p:cNvSpPr>
            <a:spLocks noChangeArrowheads="1"/>
          </p:cNvSpPr>
          <p:nvPr/>
        </p:nvSpPr>
        <p:spPr bwMode="auto">
          <a:xfrm>
            <a:off x="23747413" y="9009063"/>
            <a:ext cx="3616325" cy="201612"/>
          </a:xfrm>
          <a:prstGeom prst="rect">
            <a:avLst/>
          </a:prstGeom>
          <a:solidFill>
            <a:srgbClr val="FBB034"/>
          </a:solidFill>
          <a:ln w="12700" algn="ctr">
            <a:solidFill>
              <a:srgbClr val="969696"/>
            </a:solidFill>
            <a:miter lim="800000"/>
            <a:headEnd/>
            <a:tailEnd/>
          </a:ln>
          <a:effectLst/>
        </p:spPr>
        <p:txBody>
          <a:bodyPr wrap="none" anchor="ctr"/>
          <a:lstStyle/>
          <a:p>
            <a:pPr fontAlgn="base">
              <a:spcBef>
                <a:spcPct val="0"/>
              </a:spcBef>
              <a:spcAft>
                <a:spcPct val="0"/>
              </a:spcAft>
            </a:pPr>
            <a:endParaRPr lang="en-US">
              <a:solidFill>
                <a:srgbClr val="000000"/>
              </a:solidFill>
              <a:cs typeface="Arial" pitchFamily="34" charset="0"/>
            </a:endParaRPr>
          </a:p>
        </p:txBody>
      </p:sp>
      <p:sp>
        <p:nvSpPr>
          <p:cNvPr id="7" name="Rectangle 128" descr="10%"/>
          <p:cNvSpPr>
            <a:spLocks noChangeArrowheads="1"/>
          </p:cNvSpPr>
          <p:nvPr/>
        </p:nvSpPr>
        <p:spPr bwMode="auto">
          <a:xfrm>
            <a:off x="-23747413" y="-8994775"/>
            <a:ext cx="3616325" cy="201612"/>
          </a:xfrm>
          <a:prstGeom prst="rect">
            <a:avLst/>
          </a:prstGeom>
          <a:solidFill>
            <a:srgbClr val="FBB034"/>
          </a:solidFill>
          <a:ln w="12700" algn="ctr">
            <a:solidFill>
              <a:srgbClr val="969696"/>
            </a:solidFill>
            <a:miter lim="800000"/>
            <a:headEnd/>
            <a:tailEnd/>
          </a:ln>
          <a:effectLst/>
        </p:spPr>
        <p:txBody>
          <a:bodyPr wrap="none" anchor="ctr"/>
          <a:lstStyle/>
          <a:p>
            <a:pPr fontAlgn="base">
              <a:spcBef>
                <a:spcPct val="0"/>
              </a:spcBef>
              <a:spcAft>
                <a:spcPct val="0"/>
              </a:spcAft>
            </a:pPr>
            <a:endParaRPr lang="en-US">
              <a:solidFill>
                <a:srgbClr val="000000"/>
              </a:solidFill>
              <a:cs typeface="Arial" pitchFamily="34" charset="0"/>
            </a:endParaRPr>
          </a:p>
        </p:txBody>
      </p:sp>
      <p:sp>
        <p:nvSpPr>
          <p:cNvPr id="5124" name="Rectangle 4"/>
          <p:cNvSpPr>
            <a:spLocks noGrp="1" noChangeArrowheads="1"/>
          </p:cNvSpPr>
          <p:nvPr>
            <p:ph type="subTitle" idx="1"/>
          </p:nvPr>
        </p:nvSpPr>
        <p:spPr>
          <a:xfrm>
            <a:off x="195263" y="4789488"/>
            <a:ext cx="5878512" cy="336550"/>
          </a:xfrm>
          <a:ln/>
        </p:spPr>
        <p:txBody>
          <a:bodyPr anchor="ctr"/>
          <a:lstStyle>
            <a:lvl1pPr marL="0" indent="0">
              <a:buFontTx/>
              <a:buNone/>
              <a:defRPr>
                <a:solidFill>
                  <a:schemeClr val="bg1"/>
                </a:solidFill>
              </a:defRPr>
            </a:lvl1pPr>
          </a:lstStyle>
          <a:p>
            <a:r>
              <a:rPr lang="en-US" smtClean="0"/>
              <a:t>Click to edit Master subtitle style</a:t>
            </a:r>
            <a:endParaRPr lang="en-US"/>
          </a:p>
        </p:txBody>
      </p:sp>
      <p:sp>
        <p:nvSpPr>
          <p:cNvPr id="5299" name="Rectangle 179"/>
          <p:cNvSpPr>
            <a:spLocks noGrp="1" noChangeArrowheads="1"/>
          </p:cNvSpPr>
          <p:nvPr>
            <p:ph type="ctrTitle"/>
          </p:nvPr>
        </p:nvSpPr>
        <p:spPr>
          <a:xfrm>
            <a:off x="195263" y="3511550"/>
            <a:ext cx="5878512" cy="512763"/>
          </a:xfrm>
        </p:spPr>
        <p:txBody>
          <a:bodyPr/>
          <a:lstStyle>
            <a:lvl1pPr>
              <a:defRPr sz="2400">
                <a:solidFill>
                  <a:schemeClr val="bg1"/>
                </a:solidFill>
              </a:defRPr>
            </a:lvl1pPr>
          </a:lstStyle>
          <a:p>
            <a:r>
              <a:rPr lang="en-US" smtClean="0"/>
              <a:t>Click to edit Master 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1"/>
          <p:cNvSpPr>
            <a:spLocks noGrp="1" noChangeArrowheads="1"/>
          </p:cNvSpPr>
          <p:nvPr>
            <p:ph type="sldNum" sz="quarter" idx="10"/>
          </p:nvPr>
        </p:nvSpPr>
        <p:spPr>
          <a:ln/>
        </p:spPr>
        <p:txBody>
          <a:bodyPr/>
          <a:lstStyle>
            <a:lvl1pPr>
              <a:defRPr/>
            </a:lvl1pPr>
          </a:lstStyle>
          <a:p>
            <a:fld id="{10BF28F8-B599-41E4-9A19-06342160117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7825" y="53975"/>
            <a:ext cx="2187575" cy="2806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1925" y="53975"/>
            <a:ext cx="6413500" cy="2806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1"/>
          <p:cNvSpPr>
            <a:spLocks noGrp="1" noChangeArrowheads="1"/>
          </p:cNvSpPr>
          <p:nvPr>
            <p:ph type="sldNum" sz="quarter" idx="10"/>
          </p:nvPr>
        </p:nvSpPr>
        <p:spPr>
          <a:ln/>
        </p:spPr>
        <p:txBody>
          <a:bodyPr/>
          <a:lstStyle>
            <a:lvl1pPr>
              <a:defRPr/>
            </a:lvl1pPr>
          </a:lstStyle>
          <a:p>
            <a:fld id="{81E79DF7-0D7A-4A5F-8FC0-14DDCC036C2A}"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cSld name="Title and Table">
    <p:spTree>
      <p:nvGrpSpPr>
        <p:cNvPr id="1" name=""/>
        <p:cNvGrpSpPr/>
        <p:nvPr/>
      </p:nvGrpSpPr>
      <p:grpSpPr>
        <a:xfrm>
          <a:off x="0" y="0"/>
          <a:ext cx="0" cy="0"/>
          <a:chOff x="0" y="0"/>
          <a:chExt cx="0" cy="0"/>
        </a:xfrm>
      </p:grpSpPr>
      <p:grpSp>
        <p:nvGrpSpPr>
          <p:cNvPr id="4" name="Group 165"/>
          <p:cNvGrpSpPr>
            <a:grpSpLocks/>
          </p:cNvGrpSpPr>
          <p:nvPr/>
        </p:nvGrpSpPr>
        <p:grpSpPr bwMode="auto">
          <a:xfrm>
            <a:off x="0" y="5113338"/>
            <a:ext cx="9150350" cy="1482725"/>
            <a:chOff x="0" y="3221"/>
            <a:chExt cx="5764" cy="934"/>
          </a:xfrm>
        </p:grpSpPr>
        <p:pic>
          <p:nvPicPr>
            <p:cNvPr id="5" name="Picture 161" descr="70"/>
            <p:cNvPicPr>
              <a:picLocks noChangeAspect="1" noChangeArrowheads="1"/>
            </p:cNvPicPr>
            <p:nvPr/>
          </p:nvPicPr>
          <p:blipFill>
            <a:blip r:embed="rId2" cstate="email"/>
            <a:srcRect l="3949"/>
            <a:stretch>
              <a:fillRect/>
            </a:stretch>
          </p:blipFill>
          <p:spPr bwMode="auto">
            <a:xfrm>
              <a:off x="0" y="3855"/>
              <a:ext cx="5764" cy="134"/>
            </a:xfrm>
            <a:prstGeom prst="rect">
              <a:avLst/>
            </a:prstGeom>
            <a:noFill/>
            <a:ln w="9525">
              <a:noFill/>
              <a:miter lim="800000"/>
              <a:headEnd/>
              <a:tailEnd/>
            </a:ln>
          </p:spPr>
        </p:pic>
        <p:pic>
          <p:nvPicPr>
            <p:cNvPr id="6" name="Picture 162" descr="70"/>
            <p:cNvPicPr>
              <a:picLocks noChangeAspect="1" noChangeArrowheads="1"/>
            </p:cNvPicPr>
            <p:nvPr/>
          </p:nvPicPr>
          <p:blipFill>
            <a:blip r:embed="rId2" cstate="email"/>
            <a:srcRect l="1717" r="2299"/>
            <a:stretch>
              <a:fillRect/>
            </a:stretch>
          </p:blipFill>
          <p:spPr bwMode="auto">
            <a:xfrm>
              <a:off x="0" y="3704"/>
              <a:ext cx="5760" cy="134"/>
            </a:xfrm>
            <a:prstGeom prst="rect">
              <a:avLst/>
            </a:prstGeom>
            <a:noFill/>
            <a:ln w="9525">
              <a:noFill/>
              <a:miter lim="800000"/>
              <a:headEnd/>
              <a:tailEnd/>
            </a:ln>
          </p:spPr>
        </p:pic>
        <p:pic>
          <p:nvPicPr>
            <p:cNvPr id="7" name="Picture 164" descr="70"/>
            <p:cNvPicPr>
              <a:picLocks noChangeAspect="1" noChangeArrowheads="1"/>
            </p:cNvPicPr>
            <p:nvPr/>
          </p:nvPicPr>
          <p:blipFill>
            <a:blip r:embed="rId2" cstate="email"/>
            <a:srcRect l="1717" r="2299"/>
            <a:stretch>
              <a:fillRect/>
            </a:stretch>
          </p:blipFill>
          <p:spPr bwMode="auto">
            <a:xfrm>
              <a:off x="0" y="3409"/>
              <a:ext cx="5760" cy="134"/>
            </a:xfrm>
            <a:prstGeom prst="rect">
              <a:avLst/>
            </a:prstGeom>
            <a:noFill/>
            <a:ln w="9525">
              <a:noFill/>
              <a:miter lim="800000"/>
              <a:headEnd/>
              <a:tailEnd/>
            </a:ln>
          </p:spPr>
        </p:pic>
        <p:pic>
          <p:nvPicPr>
            <p:cNvPr id="8" name="Picture 153" descr="grad-white-box-2"/>
            <p:cNvPicPr>
              <a:picLocks noChangeAspect="1" noChangeArrowheads="1"/>
            </p:cNvPicPr>
            <p:nvPr/>
          </p:nvPicPr>
          <p:blipFill>
            <a:blip r:embed="rId3" cstate="email"/>
            <a:srcRect/>
            <a:stretch>
              <a:fillRect/>
            </a:stretch>
          </p:blipFill>
          <p:spPr bwMode="auto">
            <a:xfrm>
              <a:off x="0" y="3789"/>
              <a:ext cx="5760" cy="366"/>
            </a:xfrm>
            <a:prstGeom prst="rect">
              <a:avLst/>
            </a:prstGeom>
            <a:noFill/>
            <a:ln w="9525">
              <a:noFill/>
              <a:miter lim="800000"/>
              <a:headEnd/>
              <a:tailEnd/>
            </a:ln>
          </p:spPr>
        </p:pic>
        <p:pic>
          <p:nvPicPr>
            <p:cNvPr id="9" name="Picture 150" descr="grad-white-box-2"/>
            <p:cNvPicPr>
              <a:picLocks noChangeAspect="1" noChangeArrowheads="1"/>
            </p:cNvPicPr>
            <p:nvPr/>
          </p:nvPicPr>
          <p:blipFill>
            <a:blip r:embed="rId4" cstate="email"/>
            <a:srcRect r="36000"/>
            <a:stretch>
              <a:fillRect/>
            </a:stretch>
          </p:blipFill>
          <p:spPr bwMode="auto">
            <a:xfrm>
              <a:off x="0" y="3221"/>
              <a:ext cx="5760" cy="366"/>
            </a:xfrm>
            <a:prstGeom prst="rect">
              <a:avLst/>
            </a:prstGeom>
            <a:noFill/>
            <a:ln w="9525">
              <a:noFill/>
              <a:miter lim="800000"/>
              <a:headEnd/>
              <a:tailEnd/>
            </a:ln>
          </p:spPr>
        </p:pic>
        <p:pic>
          <p:nvPicPr>
            <p:cNvPr id="10" name="Picture 163" descr="70"/>
            <p:cNvPicPr>
              <a:picLocks noChangeAspect="1" noChangeArrowheads="1"/>
            </p:cNvPicPr>
            <p:nvPr/>
          </p:nvPicPr>
          <p:blipFill>
            <a:blip r:embed="rId2" cstate="email"/>
            <a:srcRect l="3949"/>
            <a:stretch>
              <a:fillRect/>
            </a:stretch>
          </p:blipFill>
          <p:spPr bwMode="auto">
            <a:xfrm>
              <a:off x="0" y="3558"/>
              <a:ext cx="5764" cy="134"/>
            </a:xfrm>
            <a:prstGeom prst="rect">
              <a:avLst/>
            </a:prstGeom>
            <a:noFill/>
            <a:ln w="9525">
              <a:noFill/>
              <a:miter lim="800000"/>
              <a:headEnd/>
              <a:tailEnd/>
            </a:ln>
          </p:spPr>
        </p:pic>
      </p:grpSp>
      <p:sp>
        <p:nvSpPr>
          <p:cNvPr id="11" name="Line 73"/>
          <p:cNvSpPr>
            <a:spLocks noChangeShapeType="1"/>
          </p:cNvSpPr>
          <p:nvPr/>
        </p:nvSpPr>
        <p:spPr bwMode="auto">
          <a:xfrm>
            <a:off x="236538" y="519113"/>
            <a:ext cx="8636000" cy="0"/>
          </a:xfrm>
          <a:prstGeom prst="line">
            <a:avLst/>
          </a:prstGeom>
          <a:noFill/>
          <a:ln w="9525">
            <a:solidFill>
              <a:srgbClr val="C0C0C0"/>
            </a:solidFill>
            <a:round/>
            <a:headEnd/>
            <a:tailEnd/>
          </a:ln>
          <a:effectLst/>
        </p:spPr>
        <p:txBody>
          <a:bodyPr/>
          <a:lstStyle/>
          <a:p>
            <a:pPr>
              <a:defRPr/>
            </a:pPr>
            <a:endParaRPr lang="en-US">
              <a:solidFill>
                <a:srgbClr val="000000"/>
              </a:solidFill>
              <a:cs typeface="Arial" charset="0"/>
            </a:endParaRPr>
          </a:p>
        </p:txBody>
      </p:sp>
      <p:sp>
        <p:nvSpPr>
          <p:cNvPr id="12" name="Text Box 96"/>
          <p:cNvSpPr txBox="1">
            <a:spLocks noChangeArrowheads="1"/>
          </p:cNvSpPr>
          <p:nvPr/>
        </p:nvSpPr>
        <p:spPr bwMode="auto">
          <a:xfrm>
            <a:off x="5091113" y="6583363"/>
            <a:ext cx="3894137" cy="152400"/>
          </a:xfrm>
          <a:prstGeom prst="rect">
            <a:avLst/>
          </a:prstGeom>
          <a:noFill/>
          <a:ln w="9525">
            <a:noFill/>
            <a:miter lim="800000"/>
            <a:headEnd/>
            <a:tailEnd/>
          </a:ln>
          <a:effectLst/>
        </p:spPr>
        <p:txBody>
          <a:bodyPr lIns="0" tIns="0" rIns="0" bIns="0">
            <a:spAutoFit/>
          </a:bodyPr>
          <a:lstStyle/>
          <a:p>
            <a:pPr algn="r">
              <a:defRPr/>
            </a:pPr>
            <a:r>
              <a:rPr lang="en-US" sz="1000">
                <a:solidFill>
                  <a:srgbClr val="4E84C4"/>
                </a:solidFill>
                <a:cs typeface="Arial" charset="0"/>
              </a:rPr>
              <a:t>CONFIDENTIAL</a:t>
            </a:r>
          </a:p>
        </p:txBody>
      </p:sp>
      <p:pic>
        <p:nvPicPr>
          <p:cNvPr id="13" name="Picture 16"/>
          <p:cNvPicPr>
            <a:picLocks noChangeAspect="1" noChangeArrowheads="1"/>
          </p:cNvPicPr>
          <p:nvPr userDrawn="1"/>
        </p:nvPicPr>
        <p:blipFill>
          <a:blip r:embed="rId5" cstate="email"/>
          <a:srcRect/>
          <a:stretch>
            <a:fillRect/>
          </a:stretch>
        </p:blipFill>
        <p:spPr bwMode="auto">
          <a:xfrm>
            <a:off x="12700" y="6191250"/>
            <a:ext cx="1076325" cy="628650"/>
          </a:xfrm>
          <a:prstGeom prst="rect">
            <a:avLst/>
          </a:prstGeom>
          <a:noFill/>
          <a:ln w="9525">
            <a:noFill/>
            <a:miter lim="800000"/>
            <a:headEnd/>
            <a:tailEnd/>
          </a:ln>
        </p:spPr>
      </p:pic>
      <p:sp>
        <p:nvSpPr>
          <p:cNvPr id="2" name="Title 1"/>
          <p:cNvSpPr>
            <a:spLocks noGrp="1"/>
          </p:cNvSpPr>
          <p:nvPr>
            <p:ph type="title"/>
          </p:nvPr>
        </p:nvSpPr>
        <p:spPr>
          <a:xfrm>
            <a:off x="406400" y="76200"/>
            <a:ext cx="7053263" cy="62071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533400" y="1219200"/>
            <a:ext cx="8229600" cy="4876800"/>
          </a:xfrm>
        </p:spPr>
        <p:txBody>
          <a:bodyPr/>
          <a:lstStyle/>
          <a:p>
            <a:pPr lvl="0"/>
            <a:r>
              <a:rPr lang="en-US" noProof="0" smtClean="0"/>
              <a:t>Click icon to add table</a:t>
            </a:r>
          </a:p>
        </p:txBody>
      </p:sp>
    </p:spTree>
  </p:cSld>
  <p:clrMapOvr>
    <a:masterClrMapping/>
  </p:clrMapOvr>
  <p:transition spd="slow" advClick="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Only">
  <p:cSld name="Content">
    <p:spTree>
      <p:nvGrpSpPr>
        <p:cNvPr id="1" name=""/>
        <p:cNvGrpSpPr/>
        <p:nvPr/>
      </p:nvGrpSpPr>
      <p:grpSpPr>
        <a:xfrm>
          <a:off x="0" y="0"/>
          <a:ext cx="0" cy="0"/>
          <a:chOff x="0" y="0"/>
          <a:chExt cx="0" cy="0"/>
        </a:xfrm>
      </p:grpSpPr>
      <p:grpSp>
        <p:nvGrpSpPr>
          <p:cNvPr id="3" name="Group 165"/>
          <p:cNvGrpSpPr>
            <a:grpSpLocks/>
          </p:cNvGrpSpPr>
          <p:nvPr/>
        </p:nvGrpSpPr>
        <p:grpSpPr bwMode="auto">
          <a:xfrm>
            <a:off x="0" y="5113338"/>
            <a:ext cx="9150350" cy="1482725"/>
            <a:chOff x="0" y="3221"/>
            <a:chExt cx="5764" cy="934"/>
          </a:xfrm>
        </p:grpSpPr>
        <p:pic>
          <p:nvPicPr>
            <p:cNvPr id="4" name="Picture 161" descr="70"/>
            <p:cNvPicPr>
              <a:picLocks noChangeAspect="1" noChangeArrowheads="1"/>
            </p:cNvPicPr>
            <p:nvPr/>
          </p:nvPicPr>
          <p:blipFill>
            <a:blip r:embed="rId2" cstate="email"/>
            <a:srcRect l="3949"/>
            <a:stretch>
              <a:fillRect/>
            </a:stretch>
          </p:blipFill>
          <p:spPr bwMode="auto">
            <a:xfrm>
              <a:off x="0" y="3855"/>
              <a:ext cx="5764" cy="134"/>
            </a:xfrm>
            <a:prstGeom prst="rect">
              <a:avLst/>
            </a:prstGeom>
            <a:noFill/>
            <a:ln w="9525">
              <a:noFill/>
              <a:miter lim="800000"/>
              <a:headEnd/>
              <a:tailEnd/>
            </a:ln>
          </p:spPr>
        </p:pic>
        <p:pic>
          <p:nvPicPr>
            <p:cNvPr id="5" name="Picture 162" descr="70"/>
            <p:cNvPicPr>
              <a:picLocks noChangeAspect="1" noChangeArrowheads="1"/>
            </p:cNvPicPr>
            <p:nvPr/>
          </p:nvPicPr>
          <p:blipFill>
            <a:blip r:embed="rId2" cstate="email"/>
            <a:srcRect l="1717" r="2299"/>
            <a:stretch>
              <a:fillRect/>
            </a:stretch>
          </p:blipFill>
          <p:spPr bwMode="auto">
            <a:xfrm>
              <a:off x="0" y="3704"/>
              <a:ext cx="5760" cy="134"/>
            </a:xfrm>
            <a:prstGeom prst="rect">
              <a:avLst/>
            </a:prstGeom>
            <a:noFill/>
            <a:ln w="9525">
              <a:noFill/>
              <a:miter lim="800000"/>
              <a:headEnd/>
              <a:tailEnd/>
            </a:ln>
          </p:spPr>
        </p:pic>
        <p:pic>
          <p:nvPicPr>
            <p:cNvPr id="6" name="Picture 164" descr="70"/>
            <p:cNvPicPr>
              <a:picLocks noChangeAspect="1" noChangeArrowheads="1"/>
            </p:cNvPicPr>
            <p:nvPr/>
          </p:nvPicPr>
          <p:blipFill>
            <a:blip r:embed="rId2" cstate="email"/>
            <a:srcRect l="1717" r="2299"/>
            <a:stretch>
              <a:fillRect/>
            </a:stretch>
          </p:blipFill>
          <p:spPr bwMode="auto">
            <a:xfrm>
              <a:off x="0" y="3409"/>
              <a:ext cx="5760" cy="134"/>
            </a:xfrm>
            <a:prstGeom prst="rect">
              <a:avLst/>
            </a:prstGeom>
            <a:noFill/>
            <a:ln w="9525">
              <a:noFill/>
              <a:miter lim="800000"/>
              <a:headEnd/>
              <a:tailEnd/>
            </a:ln>
          </p:spPr>
        </p:pic>
        <p:pic>
          <p:nvPicPr>
            <p:cNvPr id="7" name="Picture 153" descr="grad-white-box-2"/>
            <p:cNvPicPr>
              <a:picLocks noChangeAspect="1" noChangeArrowheads="1"/>
            </p:cNvPicPr>
            <p:nvPr/>
          </p:nvPicPr>
          <p:blipFill>
            <a:blip r:embed="rId3" cstate="email"/>
            <a:srcRect/>
            <a:stretch>
              <a:fillRect/>
            </a:stretch>
          </p:blipFill>
          <p:spPr bwMode="auto">
            <a:xfrm>
              <a:off x="0" y="3789"/>
              <a:ext cx="5760" cy="366"/>
            </a:xfrm>
            <a:prstGeom prst="rect">
              <a:avLst/>
            </a:prstGeom>
            <a:noFill/>
            <a:ln w="9525">
              <a:noFill/>
              <a:miter lim="800000"/>
              <a:headEnd/>
              <a:tailEnd/>
            </a:ln>
          </p:spPr>
        </p:pic>
        <p:pic>
          <p:nvPicPr>
            <p:cNvPr id="8" name="Picture 150" descr="grad-white-box-2"/>
            <p:cNvPicPr>
              <a:picLocks noChangeAspect="1" noChangeArrowheads="1"/>
            </p:cNvPicPr>
            <p:nvPr/>
          </p:nvPicPr>
          <p:blipFill>
            <a:blip r:embed="rId4" cstate="email"/>
            <a:srcRect r="36000"/>
            <a:stretch>
              <a:fillRect/>
            </a:stretch>
          </p:blipFill>
          <p:spPr bwMode="auto">
            <a:xfrm>
              <a:off x="0" y="3221"/>
              <a:ext cx="5760" cy="366"/>
            </a:xfrm>
            <a:prstGeom prst="rect">
              <a:avLst/>
            </a:prstGeom>
            <a:noFill/>
            <a:ln w="9525">
              <a:noFill/>
              <a:miter lim="800000"/>
              <a:headEnd/>
              <a:tailEnd/>
            </a:ln>
          </p:spPr>
        </p:pic>
        <p:pic>
          <p:nvPicPr>
            <p:cNvPr id="9" name="Picture 163" descr="70"/>
            <p:cNvPicPr>
              <a:picLocks noChangeAspect="1" noChangeArrowheads="1"/>
            </p:cNvPicPr>
            <p:nvPr/>
          </p:nvPicPr>
          <p:blipFill>
            <a:blip r:embed="rId2" cstate="email"/>
            <a:srcRect l="3949"/>
            <a:stretch>
              <a:fillRect/>
            </a:stretch>
          </p:blipFill>
          <p:spPr bwMode="auto">
            <a:xfrm>
              <a:off x="0" y="3558"/>
              <a:ext cx="5764" cy="134"/>
            </a:xfrm>
            <a:prstGeom prst="rect">
              <a:avLst/>
            </a:prstGeom>
            <a:noFill/>
            <a:ln w="9525">
              <a:noFill/>
              <a:miter lim="800000"/>
              <a:headEnd/>
              <a:tailEnd/>
            </a:ln>
          </p:spPr>
        </p:pic>
      </p:grpSp>
      <p:sp>
        <p:nvSpPr>
          <p:cNvPr id="10" name="Line 73"/>
          <p:cNvSpPr>
            <a:spLocks noChangeShapeType="1"/>
          </p:cNvSpPr>
          <p:nvPr/>
        </p:nvSpPr>
        <p:spPr bwMode="auto">
          <a:xfrm>
            <a:off x="236538" y="519113"/>
            <a:ext cx="8636000" cy="0"/>
          </a:xfrm>
          <a:prstGeom prst="line">
            <a:avLst/>
          </a:prstGeom>
          <a:noFill/>
          <a:ln w="9525">
            <a:solidFill>
              <a:srgbClr val="C0C0C0"/>
            </a:solidFill>
            <a:round/>
            <a:headEnd/>
            <a:tailEnd/>
          </a:ln>
          <a:effectLst/>
        </p:spPr>
        <p:txBody>
          <a:bodyPr/>
          <a:lstStyle/>
          <a:p>
            <a:pPr>
              <a:defRPr/>
            </a:pPr>
            <a:endParaRPr lang="en-US">
              <a:solidFill>
                <a:srgbClr val="000000"/>
              </a:solidFill>
              <a:cs typeface="Arial" charset="0"/>
            </a:endParaRPr>
          </a:p>
        </p:txBody>
      </p:sp>
      <p:sp>
        <p:nvSpPr>
          <p:cNvPr id="11" name="Text Box 96"/>
          <p:cNvSpPr txBox="1">
            <a:spLocks noChangeArrowheads="1"/>
          </p:cNvSpPr>
          <p:nvPr/>
        </p:nvSpPr>
        <p:spPr bwMode="auto">
          <a:xfrm>
            <a:off x="5091113" y="6583363"/>
            <a:ext cx="3894137" cy="152400"/>
          </a:xfrm>
          <a:prstGeom prst="rect">
            <a:avLst/>
          </a:prstGeom>
          <a:noFill/>
          <a:ln w="9525">
            <a:noFill/>
            <a:miter lim="800000"/>
            <a:headEnd/>
            <a:tailEnd/>
          </a:ln>
          <a:effectLst/>
        </p:spPr>
        <p:txBody>
          <a:bodyPr lIns="0" tIns="0" rIns="0" bIns="0">
            <a:spAutoFit/>
          </a:bodyPr>
          <a:lstStyle/>
          <a:p>
            <a:pPr algn="r">
              <a:defRPr/>
            </a:pPr>
            <a:r>
              <a:rPr lang="en-US" sz="1000">
                <a:solidFill>
                  <a:srgbClr val="4E84C4"/>
                </a:solidFill>
                <a:cs typeface="Arial" charset="0"/>
              </a:rPr>
              <a:t>CONFIDENTIAL</a:t>
            </a:r>
          </a:p>
        </p:txBody>
      </p:sp>
      <p:pic>
        <p:nvPicPr>
          <p:cNvPr id="12" name="Picture 16"/>
          <p:cNvPicPr>
            <a:picLocks noChangeAspect="1" noChangeArrowheads="1"/>
          </p:cNvPicPr>
          <p:nvPr userDrawn="1"/>
        </p:nvPicPr>
        <p:blipFill>
          <a:blip r:embed="rId5" cstate="email"/>
          <a:srcRect/>
          <a:stretch>
            <a:fillRect/>
          </a:stretch>
        </p:blipFill>
        <p:spPr bwMode="auto">
          <a:xfrm>
            <a:off x="12700" y="6191250"/>
            <a:ext cx="1076325" cy="628650"/>
          </a:xfrm>
          <a:prstGeom prst="rect">
            <a:avLst/>
          </a:prstGeom>
          <a:noFill/>
          <a:ln w="9525">
            <a:noFill/>
            <a:miter lim="800000"/>
            <a:headEnd/>
            <a:tailEnd/>
          </a:ln>
        </p:spPr>
      </p:pic>
      <p:sp>
        <p:nvSpPr>
          <p:cNvPr id="2" name="Content Placeholder 1"/>
          <p:cNvSpPr>
            <a:spLocks noGrp="1"/>
          </p:cNvSpPr>
          <p:nvPr>
            <p:ph/>
          </p:nvPr>
        </p:nvSpPr>
        <p:spPr>
          <a:xfrm>
            <a:off x="406400" y="76200"/>
            <a:ext cx="8280400" cy="6172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71"/>
          <p:cNvSpPr>
            <a:spLocks noGrp="1" noChangeArrowheads="1"/>
          </p:cNvSpPr>
          <p:nvPr>
            <p:ph type="sldNum" sz="quarter" idx="10"/>
          </p:nvPr>
        </p:nvSpPr>
        <p:spPr>
          <a:ln/>
        </p:spPr>
        <p:txBody>
          <a:bodyPr/>
          <a:lstStyle>
            <a:lvl1pPr>
              <a:defRPr/>
            </a:lvl1pPr>
          </a:lstStyle>
          <a:p>
            <a:fld id="{A99DB185-4C88-4E26-A20B-18EFA521E96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1"/>
          <p:cNvSpPr>
            <a:spLocks noGrp="1" noChangeArrowheads="1"/>
          </p:cNvSpPr>
          <p:nvPr>
            <p:ph type="sldNum" sz="quarter" idx="10"/>
          </p:nvPr>
        </p:nvSpPr>
        <p:spPr>
          <a:ln/>
        </p:spPr>
        <p:txBody>
          <a:bodyPr/>
          <a:lstStyle>
            <a:lvl1pPr>
              <a:defRPr/>
            </a:lvl1pPr>
          </a:lstStyle>
          <a:p>
            <a:fld id="{F4898741-13B3-49BB-B024-18659456AA5B}"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73138" y="1536700"/>
            <a:ext cx="3535362" cy="1323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0900" y="1536700"/>
            <a:ext cx="3535363" cy="1323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1"/>
          <p:cNvSpPr>
            <a:spLocks noGrp="1" noChangeArrowheads="1"/>
          </p:cNvSpPr>
          <p:nvPr>
            <p:ph type="sldNum" sz="quarter" idx="10"/>
          </p:nvPr>
        </p:nvSpPr>
        <p:spPr>
          <a:ln/>
        </p:spPr>
        <p:txBody>
          <a:bodyPr/>
          <a:lstStyle>
            <a:lvl1pPr>
              <a:defRPr/>
            </a:lvl1pPr>
          </a:lstStyle>
          <a:p>
            <a:fld id="{FC2F2CD4-19DB-4630-8E58-C7A6A1A4C6B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1"/>
          <p:cNvSpPr>
            <a:spLocks noGrp="1" noChangeArrowheads="1"/>
          </p:cNvSpPr>
          <p:nvPr>
            <p:ph type="sldNum" sz="quarter" idx="10"/>
          </p:nvPr>
        </p:nvSpPr>
        <p:spPr>
          <a:ln/>
        </p:spPr>
        <p:txBody>
          <a:bodyPr/>
          <a:lstStyle>
            <a:lvl1pPr>
              <a:defRPr/>
            </a:lvl1pPr>
          </a:lstStyle>
          <a:p>
            <a:fld id="{9A7CDC49-E26D-445E-B909-EE43342350C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1"/>
          <p:cNvSpPr>
            <a:spLocks noGrp="1" noChangeArrowheads="1"/>
          </p:cNvSpPr>
          <p:nvPr>
            <p:ph type="sldNum" sz="quarter" idx="10"/>
          </p:nvPr>
        </p:nvSpPr>
        <p:spPr>
          <a:ln/>
        </p:spPr>
        <p:txBody>
          <a:bodyPr/>
          <a:lstStyle>
            <a:lvl1pPr>
              <a:defRPr/>
            </a:lvl1pPr>
          </a:lstStyle>
          <a:p>
            <a:fld id="{437F731D-3012-4043-93B6-E9163E24E659}"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1"/>
          <p:cNvSpPr>
            <a:spLocks noGrp="1" noChangeArrowheads="1"/>
          </p:cNvSpPr>
          <p:nvPr>
            <p:ph type="sldNum" sz="quarter" idx="10"/>
          </p:nvPr>
        </p:nvSpPr>
        <p:spPr>
          <a:ln/>
        </p:spPr>
        <p:txBody>
          <a:bodyPr/>
          <a:lstStyle>
            <a:lvl1pPr>
              <a:defRPr/>
            </a:lvl1pPr>
          </a:lstStyle>
          <a:p>
            <a:fld id="{27835F57-2819-4BAB-BD0A-ED4D8038CF3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1"/>
          <p:cNvSpPr>
            <a:spLocks noGrp="1" noChangeArrowheads="1"/>
          </p:cNvSpPr>
          <p:nvPr>
            <p:ph type="sldNum" sz="quarter" idx="10"/>
          </p:nvPr>
        </p:nvSpPr>
        <p:spPr>
          <a:ln/>
        </p:spPr>
        <p:txBody>
          <a:bodyPr/>
          <a:lstStyle>
            <a:lvl1pPr>
              <a:defRPr/>
            </a:lvl1pPr>
          </a:lstStyle>
          <a:p>
            <a:fld id="{0AB1ED0F-6A94-49DB-92A0-48F870B44C4B}"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1"/>
          <p:cNvSpPr>
            <a:spLocks noGrp="1" noChangeArrowheads="1"/>
          </p:cNvSpPr>
          <p:nvPr>
            <p:ph type="sldNum" sz="quarter" idx="10"/>
          </p:nvPr>
        </p:nvSpPr>
        <p:spPr>
          <a:ln/>
        </p:spPr>
        <p:txBody>
          <a:bodyPr/>
          <a:lstStyle>
            <a:lvl1pPr>
              <a:defRPr/>
            </a:lvl1pPr>
          </a:lstStyle>
          <a:p>
            <a:fld id="{5C816BEF-847E-4D1A-B085-A52BCB2BCC8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6386" name="Rectangle 3"/>
          <p:cNvSpPr>
            <a:spLocks noGrp="1" noChangeArrowheads="1"/>
          </p:cNvSpPr>
          <p:nvPr>
            <p:ph type="title"/>
          </p:nvPr>
        </p:nvSpPr>
        <p:spPr bwMode="auto">
          <a:xfrm>
            <a:off x="161925" y="53975"/>
            <a:ext cx="8753475" cy="4778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smtClean="0"/>
              <a:t>Click to edit Master title style</a:t>
            </a:r>
          </a:p>
        </p:txBody>
      </p:sp>
      <p:sp>
        <p:nvSpPr>
          <p:cNvPr id="16387" name="Rectangle 4"/>
          <p:cNvSpPr>
            <a:spLocks noGrp="1" noChangeArrowheads="1"/>
          </p:cNvSpPr>
          <p:nvPr>
            <p:ph type="body" idx="1"/>
          </p:nvPr>
        </p:nvSpPr>
        <p:spPr bwMode="auto">
          <a:xfrm>
            <a:off x="579438" y="1079500"/>
            <a:ext cx="7929562" cy="4318000"/>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69" name="Line 73"/>
          <p:cNvSpPr>
            <a:spLocks noChangeShapeType="1"/>
          </p:cNvSpPr>
          <p:nvPr/>
        </p:nvSpPr>
        <p:spPr bwMode="auto">
          <a:xfrm>
            <a:off x="236538" y="519113"/>
            <a:ext cx="8636000" cy="0"/>
          </a:xfrm>
          <a:prstGeom prst="line">
            <a:avLst/>
          </a:prstGeom>
          <a:noFill/>
          <a:ln w="9525">
            <a:solidFill>
              <a:srgbClr val="C0C0C0"/>
            </a:solidFill>
            <a:round/>
            <a:headEnd/>
            <a:tailEnd/>
          </a:ln>
          <a:effectLst/>
        </p:spPr>
        <p:txBody>
          <a:bodyPr/>
          <a:lstStyle/>
          <a:p>
            <a:pPr>
              <a:defRPr/>
            </a:pPr>
            <a:endParaRPr lang="en-US">
              <a:solidFill>
                <a:srgbClr val="000000"/>
              </a:solidFill>
              <a:cs typeface="Arial" charset="0"/>
            </a:endParaRPr>
          </a:p>
        </p:txBody>
      </p:sp>
      <p:sp>
        <p:nvSpPr>
          <p:cNvPr id="4192" name="Text Box 96"/>
          <p:cNvSpPr txBox="1">
            <a:spLocks noChangeArrowheads="1"/>
          </p:cNvSpPr>
          <p:nvPr/>
        </p:nvSpPr>
        <p:spPr bwMode="auto">
          <a:xfrm>
            <a:off x="5091113" y="6583363"/>
            <a:ext cx="3894137" cy="152400"/>
          </a:xfrm>
          <a:prstGeom prst="rect">
            <a:avLst/>
          </a:prstGeom>
          <a:noFill/>
          <a:ln w="9525">
            <a:noFill/>
            <a:miter lim="800000"/>
            <a:headEnd/>
            <a:tailEnd/>
          </a:ln>
          <a:effectLst/>
        </p:spPr>
        <p:txBody>
          <a:bodyPr lIns="0" tIns="0" rIns="0" bIns="0">
            <a:spAutoFit/>
          </a:bodyPr>
          <a:lstStyle/>
          <a:p>
            <a:pPr algn="r">
              <a:defRPr/>
            </a:pPr>
            <a:r>
              <a:rPr lang="en-US" sz="1000">
                <a:solidFill>
                  <a:srgbClr val="4E84C4"/>
                </a:solidFill>
                <a:cs typeface="Arial" charset="0"/>
              </a:rPr>
              <a:t>CONFIDENTIAL</a:t>
            </a:r>
          </a:p>
        </p:txBody>
      </p:sp>
      <p:sp>
        <p:nvSpPr>
          <p:cNvPr id="4167" name="Rectangle 71"/>
          <p:cNvSpPr>
            <a:spLocks noGrp="1" noChangeArrowheads="1"/>
          </p:cNvSpPr>
          <p:nvPr>
            <p:ph type="sldNum" sz="quarter" idx="4"/>
          </p:nvPr>
        </p:nvSpPr>
        <p:spPr bwMode="auto">
          <a:xfrm>
            <a:off x="4240213" y="6405563"/>
            <a:ext cx="663575" cy="3603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defRPr sz="1000">
                <a:solidFill>
                  <a:srgbClr val="4E84C4"/>
                </a:solidFill>
              </a:defRPr>
            </a:lvl1pPr>
          </a:lstStyle>
          <a:p>
            <a:pPr fontAlgn="base">
              <a:spcBef>
                <a:spcPct val="0"/>
              </a:spcBef>
              <a:spcAft>
                <a:spcPct val="0"/>
              </a:spcAft>
            </a:pPr>
            <a:fld id="{DB3E45DE-E4AB-49DD-B149-2364A1608060}" type="slidenum">
              <a:rPr lang="en-US">
                <a:cs typeface="Arial" pitchFamily="34" charset="0"/>
              </a:rPr>
              <a:pPr fontAlgn="base">
                <a:spcBef>
                  <a:spcPct val="0"/>
                </a:spcBef>
                <a:spcAft>
                  <a:spcPct val="0"/>
                </a:spcAft>
              </a:pPr>
              <a:t>‹#›</a:t>
            </a:fld>
            <a:endParaRPr lang="en-US">
              <a:cs typeface="Arial" pitchFamily="34" charset="0"/>
            </a:endParaRPr>
          </a:p>
        </p:txBody>
      </p:sp>
      <p:pic>
        <p:nvPicPr>
          <p:cNvPr id="16391" name="Picture 16"/>
          <p:cNvPicPr>
            <a:picLocks noChangeAspect="1" noChangeArrowheads="1"/>
          </p:cNvPicPr>
          <p:nvPr userDrawn="1"/>
        </p:nvPicPr>
        <p:blipFill>
          <a:blip r:embed="rId15" cstate="email"/>
          <a:srcRect/>
          <a:stretch>
            <a:fillRect/>
          </a:stretch>
        </p:blipFill>
        <p:spPr bwMode="auto">
          <a:xfrm>
            <a:off x="12700" y="6191250"/>
            <a:ext cx="1076325" cy="6286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l" rtl="0" eaLnBrk="0" fontAlgn="base" hangingPunct="0">
        <a:lnSpc>
          <a:spcPct val="115000"/>
        </a:lnSpc>
        <a:spcBef>
          <a:spcPct val="0"/>
        </a:spcBef>
        <a:spcAft>
          <a:spcPct val="0"/>
        </a:spcAft>
        <a:defRPr sz="2200" b="1">
          <a:solidFill>
            <a:srgbClr val="4E84C4"/>
          </a:solidFill>
          <a:latin typeface="+mj-lt"/>
          <a:ea typeface="+mj-ea"/>
          <a:cs typeface="+mj-cs"/>
        </a:defRPr>
      </a:lvl1pPr>
      <a:lvl2pPr algn="l" rtl="0" eaLnBrk="0" fontAlgn="base" hangingPunct="0">
        <a:lnSpc>
          <a:spcPct val="115000"/>
        </a:lnSpc>
        <a:spcBef>
          <a:spcPct val="0"/>
        </a:spcBef>
        <a:spcAft>
          <a:spcPct val="0"/>
        </a:spcAft>
        <a:defRPr sz="2200" b="1">
          <a:solidFill>
            <a:srgbClr val="4E84C4"/>
          </a:solidFill>
          <a:latin typeface="Arial" charset="0"/>
        </a:defRPr>
      </a:lvl2pPr>
      <a:lvl3pPr algn="l" rtl="0" eaLnBrk="0" fontAlgn="base" hangingPunct="0">
        <a:lnSpc>
          <a:spcPct val="115000"/>
        </a:lnSpc>
        <a:spcBef>
          <a:spcPct val="0"/>
        </a:spcBef>
        <a:spcAft>
          <a:spcPct val="0"/>
        </a:spcAft>
        <a:defRPr sz="2200" b="1">
          <a:solidFill>
            <a:srgbClr val="4E84C4"/>
          </a:solidFill>
          <a:latin typeface="Arial" charset="0"/>
        </a:defRPr>
      </a:lvl3pPr>
      <a:lvl4pPr algn="l" rtl="0" eaLnBrk="0" fontAlgn="base" hangingPunct="0">
        <a:lnSpc>
          <a:spcPct val="115000"/>
        </a:lnSpc>
        <a:spcBef>
          <a:spcPct val="0"/>
        </a:spcBef>
        <a:spcAft>
          <a:spcPct val="0"/>
        </a:spcAft>
        <a:defRPr sz="2200" b="1">
          <a:solidFill>
            <a:srgbClr val="4E84C4"/>
          </a:solidFill>
          <a:latin typeface="Arial" charset="0"/>
        </a:defRPr>
      </a:lvl4pPr>
      <a:lvl5pPr algn="l" rtl="0" eaLnBrk="0" fontAlgn="base" hangingPunct="0">
        <a:lnSpc>
          <a:spcPct val="115000"/>
        </a:lnSpc>
        <a:spcBef>
          <a:spcPct val="0"/>
        </a:spcBef>
        <a:spcAft>
          <a:spcPct val="0"/>
        </a:spcAft>
        <a:defRPr sz="2200" b="1">
          <a:solidFill>
            <a:srgbClr val="4E84C4"/>
          </a:solidFill>
          <a:latin typeface="Arial" charset="0"/>
        </a:defRPr>
      </a:lvl5pPr>
      <a:lvl6pPr marL="457200" algn="l" rtl="0" eaLnBrk="1" fontAlgn="base" hangingPunct="1">
        <a:lnSpc>
          <a:spcPct val="115000"/>
        </a:lnSpc>
        <a:spcBef>
          <a:spcPct val="0"/>
        </a:spcBef>
        <a:spcAft>
          <a:spcPct val="0"/>
        </a:spcAft>
        <a:defRPr sz="2200" b="1">
          <a:solidFill>
            <a:srgbClr val="4E84C4"/>
          </a:solidFill>
          <a:latin typeface="Arial" charset="0"/>
        </a:defRPr>
      </a:lvl6pPr>
      <a:lvl7pPr marL="914400" algn="l" rtl="0" eaLnBrk="1" fontAlgn="base" hangingPunct="1">
        <a:lnSpc>
          <a:spcPct val="115000"/>
        </a:lnSpc>
        <a:spcBef>
          <a:spcPct val="0"/>
        </a:spcBef>
        <a:spcAft>
          <a:spcPct val="0"/>
        </a:spcAft>
        <a:defRPr sz="2200" b="1">
          <a:solidFill>
            <a:srgbClr val="4E84C4"/>
          </a:solidFill>
          <a:latin typeface="Arial" charset="0"/>
        </a:defRPr>
      </a:lvl7pPr>
      <a:lvl8pPr marL="1371600" algn="l" rtl="0" eaLnBrk="1" fontAlgn="base" hangingPunct="1">
        <a:lnSpc>
          <a:spcPct val="115000"/>
        </a:lnSpc>
        <a:spcBef>
          <a:spcPct val="0"/>
        </a:spcBef>
        <a:spcAft>
          <a:spcPct val="0"/>
        </a:spcAft>
        <a:defRPr sz="2200" b="1">
          <a:solidFill>
            <a:srgbClr val="4E84C4"/>
          </a:solidFill>
          <a:latin typeface="Arial" charset="0"/>
        </a:defRPr>
      </a:lvl8pPr>
      <a:lvl9pPr marL="1828800" algn="l" rtl="0" eaLnBrk="1" fontAlgn="base" hangingPunct="1">
        <a:lnSpc>
          <a:spcPct val="115000"/>
        </a:lnSpc>
        <a:spcBef>
          <a:spcPct val="0"/>
        </a:spcBef>
        <a:spcAft>
          <a:spcPct val="0"/>
        </a:spcAft>
        <a:defRPr sz="2200" b="1">
          <a:solidFill>
            <a:srgbClr val="4E84C4"/>
          </a:solidFill>
          <a:latin typeface="Arial" charset="0"/>
        </a:defRPr>
      </a:lvl9pPr>
    </p:titleStyle>
    <p:bodyStyle>
      <a:lvl1pPr marL="169863" indent="-169863" algn="l" rtl="0" eaLnBrk="0" fontAlgn="base" hangingPunct="0">
        <a:lnSpc>
          <a:spcPct val="120000"/>
        </a:lnSpc>
        <a:spcBef>
          <a:spcPts val="200"/>
        </a:spcBef>
        <a:spcAft>
          <a:spcPts val="100"/>
        </a:spcAft>
        <a:buClr>
          <a:srgbClr val="4E84C4"/>
        </a:buClr>
        <a:buChar char="•"/>
        <a:defRPr sz="1400">
          <a:solidFill>
            <a:schemeClr val="tx1"/>
          </a:solidFill>
          <a:latin typeface="+mn-lt"/>
          <a:ea typeface="+mn-ea"/>
          <a:cs typeface="+mn-cs"/>
        </a:defRPr>
      </a:lvl1pPr>
      <a:lvl2pPr marL="457200" indent="-173038" algn="l" rtl="0" eaLnBrk="0" fontAlgn="base" hangingPunct="0">
        <a:lnSpc>
          <a:spcPct val="120000"/>
        </a:lnSpc>
        <a:spcBef>
          <a:spcPts val="200"/>
        </a:spcBef>
        <a:spcAft>
          <a:spcPts val="100"/>
        </a:spcAft>
        <a:buClr>
          <a:srgbClr val="4E84C4"/>
        </a:buClr>
        <a:buChar char="–"/>
        <a:defRPr sz="1400">
          <a:solidFill>
            <a:schemeClr val="tx1"/>
          </a:solidFill>
          <a:latin typeface="+mn-lt"/>
        </a:defRPr>
      </a:lvl2pPr>
      <a:lvl3pPr marL="741363" indent="-169863" algn="l" rtl="0" eaLnBrk="0" fontAlgn="base" hangingPunct="0">
        <a:lnSpc>
          <a:spcPct val="120000"/>
        </a:lnSpc>
        <a:spcBef>
          <a:spcPts val="200"/>
        </a:spcBef>
        <a:spcAft>
          <a:spcPts val="100"/>
        </a:spcAft>
        <a:buClr>
          <a:srgbClr val="4E84C4"/>
        </a:buClr>
        <a:buChar char="•"/>
        <a:defRPr sz="1400">
          <a:solidFill>
            <a:schemeClr val="tx1"/>
          </a:solidFill>
          <a:latin typeface="+mn-lt"/>
        </a:defRPr>
      </a:lvl3pPr>
      <a:lvl4pPr marL="1027113" indent="-171450" algn="l" rtl="0" eaLnBrk="0" fontAlgn="base" hangingPunct="0">
        <a:spcBef>
          <a:spcPct val="20000"/>
        </a:spcBef>
        <a:spcAft>
          <a:spcPct val="0"/>
        </a:spcAft>
        <a:buClr>
          <a:srgbClr val="4E84C4"/>
        </a:buClr>
        <a:buChar char="–"/>
        <a:defRPr sz="1200">
          <a:solidFill>
            <a:schemeClr val="tx1"/>
          </a:solidFill>
          <a:latin typeface="+mn-lt"/>
        </a:defRPr>
      </a:lvl4pPr>
      <a:lvl5pPr marL="1314450" indent="-171450" algn="l" rtl="0" eaLnBrk="0" fontAlgn="base" hangingPunct="0">
        <a:lnSpc>
          <a:spcPct val="120000"/>
        </a:lnSpc>
        <a:spcBef>
          <a:spcPct val="0"/>
        </a:spcBef>
        <a:spcAft>
          <a:spcPct val="0"/>
        </a:spcAft>
        <a:buClr>
          <a:srgbClr val="4E84C4"/>
        </a:buClr>
        <a:buChar char="»"/>
        <a:defRPr sz="1200">
          <a:solidFill>
            <a:schemeClr val="tx1"/>
          </a:solidFill>
          <a:latin typeface="+mn-lt"/>
        </a:defRPr>
      </a:lvl5pPr>
      <a:lvl6pPr marL="1771650" indent="-171450" algn="l" rtl="0" eaLnBrk="1" fontAlgn="base" hangingPunct="1">
        <a:spcBef>
          <a:spcPct val="20000"/>
        </a:spcBef>
        <a:spcAft>
          <a:spcPct val="0"/>
        </a:spcAft>
        <a:buClr>
          <a:srgbClr val="4E84C4"/>
        </a:buClr>
        <a:buChar char="»"/>
        <a:defRPr sz="1200">
          <a:solidFill>
            <a:schemeClr val="tx1"/>
          </a:solidFill>
          <a:latin typeface="+mn-lt"/>
        </a:defRPr>
      </a:lvl6pPr>
      <a:lvl7pPr marL="2228850" indent="-171450" algn="l" rtl="0" eaLnBrk="1" fontAlgn="base" hangingPunct="1">
        <a:spcBef>
          <a:spcPct val="20000"/>
        </a:spcBef>
        <a:spcAft>
          <a:spcPct val="0"/>
        </a:spcAft>
        <a:buClr>
          <a:srgbClr val="4E84C4"/>
        </a:buClr>
        <a:buChar char="»"/>
        <a:defRPr sz="1200">
          <a:solidFill>
            <a:schemeClr val="tx1"/>
          </a:solidFill>
          <a:latin typeface="+mn-lt"/>
        </a:defRPr>
      </a:lvl7pPr>
      <a:lvl8pPr marL="2686050" indent="-171450" algn="l" rtl="0" eaLnBrk="1" fontAlgn="base" hangingPunct="1">
        <a:spcBef>
          <a:spcPct val="20000"/>
        </a:spcBef>
        <a:spcAft>
          <a:spcPct val="0"/>
        </a:spcAft>
        <a:buClr>
          <a:srgbClr val="4E84C4"/>
        </a:buClr>
        <a:buChar char="»"/>
        <a:defRPr sz="1200">
          <a:solidFill>
            <a:schemeClr val="tx1"/>
          </a:solidFill>
          <a:latin typeface="+mn-lt"/>
        </a:defRPr>
      </a:lvl8pPr>
      <a:lvl9pPr marL="3143250" indent="-171450" algn="l" rtl="0" eaLnBrk="1" fontAlgn="base" hangingPunct="1">
        <a:spcBef>
          <a:spcPct val="20000"/>
        </a:spcBef>
        <a:spcAft>
          <a:spcPct val="0"/>
        </a:spcAft>
        <a:buClr>
          <a:srgbClr val="4E84C4"/>
        </a:buClr>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0" y="1600200"/>
            <a:ext cx="9144000" cy="2074414"/>
          </a:xfrm>
        </p:spPr>
        <p:txBody>
          <a:bodyPr/>
          <a:lstStyle/>
          <a:p>
            <a:r>
              <a:rPr lang="en-US" dirty="0" smtClean="0"/>
              <a:t>Session 2: Industrial</a:t>
            </a:r>
            <a:br>
              <a:rPr lang="en-US" dirty="0" smtClean="0"/>
            </a:br>
            <a:r>
              <a:rPr lang="en-US" dirty="0" smtClean="0"/>
              <a:t>Smart Grid and Metering: </a:t>
            </a:r>
            <a:br>
              <a:rPr lang="en-US" dirty="0" smtClean="0"/>
            </a:br>
            <a:r>
              <a:rPr lang="en-US" sz="3200" dirty="0" smtClean="0"/>
              <a:t/>
            </a:r>
            <a:br>
              <a:rPr lang="en-US" sz="3200" dirty="0" smtClean="0"/>
            </a:br>
            <a:r>
              <a:rPr lang="en-US" sz="3200" i="1" dirty="0" smtClean="0"/>
              <a:t>Challenges in developing Smart Meters</a:t>
            </a:r>
            <a:endParaRPr lang="en-US" sz="3200" i="1" dirty="0"/>
          </a:p>
        </p:txBody>
      </p:sp>
      <p:sp>
        <p:nvSpPr>
          <p:cNvPr id="4" name="Subtitle 3"/>
          <p:cNvSpPr>
            <a:spLocks noGrp="1"/>
          </p:cNvSpPr>
          <p:nvPr>
            <p:ph type="subTitle" idx="1"/>
          </p:nvPr>
        </p:nvSpPr>
        <p:spPr>
          <a:xfrm>
            <a:off x="195263" y="4789488"/>
            <a:ext cx="5878512" cy="849312"/>
          </a:xfrm>
        </p:spPr>
        <p:txBody>
          <a:bodyPr/>
          <a:lstStyle/>
          <a:p>
            <a:r>
              <a:rPr lang="en-US" sz="1800" dirty="0" smtClean="0"/>
              <a:t>Global Embedded Conference India</a:t>
            </a:r>
            <a:endParaRPr lang="en-US" sz="1800" b="1" dirty="0" smtClean="0"/>
          </a:p>
          <a:p>
            <a:r>
              <a:rPr lang="en-US" sz="1800" b="1" dirty="0" smtClean="0"/>
              <a:t>Saturday, 21</a:t>
            </a:r>
            <a:r>
              <a:rPr lang="en-US" sz="1800" b="1" baseline="30000" dirty="0" smtClean="0"/>
              <a:t>st</a:t>
            </a:r>
            <a:r>
              <a:rPr lang="en-US" sz="1800" b="1" dirty="0" smtClean="0"/>
              <a:t> May, 2011</a:t>
            </a:r>
            <a:endParaRPr lang="en-US" sz="18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25" y="53975"/>
            <a:ext cx="8753475" cy="448521"/>
          </a:xfrm>
        </p:spPr>
        <p:txBody>
          <a:bodyPr/>
          <a:lstStyle/>
          <a:p>
            <a:r>
              <a:rPr lang="en-US" dirty="0" smtClean="0"/>
              <a:t>	Manufacturability</a:t>
            </a:r>
            <a:endParaRPr lang="en-US" dirty="0"/>
          </a:p>
        </p:txBody>
      </p:sp>
      <p:sp>
        <p:nvSpPr>
          <p:cNvPr id="3" name="Slide Number Placeholder 2"/>
          <p:cNvSpPr>
            <a:spLocks noGrp="1"/>
          </p:cNvSpPr>
          <p:nvPr>
            <p:ph type="sldNum" sz="quarter" idx="10"/>
          </p:nvPr>
        </p:nvSpPr>
        <p:spPr/>
        <p:txBody>
          <a:bodyPr/>
          <a:lstStyle/>
          <a:p>
            <a:fld id="{437F731D-3012-4043-93B6-E9163E24E659}" type="slidenum">
              <a:rPr lang="en-US" smtClean="0"/>
              <a:pPr/>
              <a:t>10</a:t>
            </a:fld>
            <a:endParaRPr lang="en-US"/>
          </a:p>
        </p:txBody>
      </p:sp>
      <p:sp>
        <p:nvSpPr>
          <p:cNvPr id="4" name="Oval 3"/>
          <p:cNvSpPr/>
          <p:nvPr/>
        </p:nvSpPr>
        <p:spPr>
          <a:xfrm>
            <a:off x="0" y="0"/>
            <a:ext cx="700035" cy="700035"/>
          </a:xfrm>
          <a:prstGeom prst="ellipse">
            <a:avLst/>
          </a:prstGeom>
          <a:blipFill rotWithShape="0">
            <a:blip r:embed="rId2"/>
            <a:stretch>
              <a:fillRect/>
            </a:stretch>
          </a:blipFill>
        </p:spPr>
        <p:style>
          <a:lnRef idx="2">
            <a:schemeClr val="lt1">
              <a:hueOff val="0"/>
              <a:satOff val="0"/>
              <a:lumOff val="0"/>
              <a:alphaOff val="0"/>
            </a:schemeClr>
          </a:lnRef>
          <a:fillRef idx="1">
            <a:scrgbClr r="0" g="0" b="0"/>
          </a:fillRef>
          <a:effectRef idx="0">
            <a:schemeClr val="accent2">
              <a:tint val="50000"/>
              <a:hueOff val="2501437"/>
              <a:satOff val="-2237"/>
              <a:lumOff val="6"/>
              <a:alphaOff val="0"/>
            </a:schemeClr>
          </a:effectRef>
          <a:fontRef idx="minor">
            <a:schemeClr val="lt1">
              <a:hueOff val="0"/>
              <a:satOff val="0"/>
              <a:lumOff val="0"/>
              <a:alphaOff val="0"/>
            </a:schemeClr>
          </a:fontRef>
        </p:style>
      </p:sp>
      <p:sp>
        <p:nvSpPr>
          <p:cNvPr id="5" name="Rectangle 4"/>
          <p:cNvSpPr/>
          <p:nvPr/>
        </p:nvSpPr>
        <p:spPr>
          <a:xfrm>
            <a:off x="457200" y="1143000"/>
            <a:ext cx="8001000" cy="2800767"/>
          </a:xfrm>
          <a:prstGeom prst="rect">
            <a:avLst/>
          </a:prstGeom>
        </p:spPr>
        <p:txBody>
          <a:bodyPr wrap="square">
            <a:spAutoFit/>
          </a:bodyPr>
          <a:lstStyle/>
          <a:p>
            <a:r>
              <a:rPr lang="en-US" sz="1600" dirty="0" smtClean="0">
                <a:latin typeface="Arial" pitchFamily="34" charset="0"/>
                <a:ea typeface="Calibri" pitchFamily="34" charset="0"/>
                <a:cs typeface="Calibri" pitchFamily="34" charset="0"/>
              </a:rPr>
              <a:t>Manufacturability – the volume being high, the manufacturability is another key aspect of the smart meter product development. </a:t>
            </a:r>
          </a:p>
          <a:p>
            <a:endParaRPr lang="en-US" sz="1600" dirty="0" smtClean="0">
              <a:latin typeface="Arial" pitchFamily="34" charset="0"/>
              <a:ea typeface="Calibri" pitchFamily="34" charset="0"/>
              <a:cs typeface="Calibri" pitchFamily="34" charset="0"/>
            </a:endParaRPr>
          </a:p>
          <a:p>
            <a:r>
              <a:rPr lang="en-US" sz="1600" dirty="0" smtClean="0">
                <a:latin typeface="Arial" pitchFamily="34" charset="0"/>
                <a:ea typeface="Calibri" pitchFamily="34" charset="0"/>
                <a:cs typeface="Calibri" pitchFamily="34" charset="0"/>
              </a:rPr>
              <a:t>Both tool based or manual method to cross verity the manufacturability can be followed. </a:t>
            </a:r>
          </a:p>
          <a:p>
            <a:endParaRPr lang="en-US" sz="1600" dirty="0" smtClean="0">
              <a:latin typeface="Arial" pitchFamily="34" charset="0"/>
              <a:ea typeface="Calibri" pitchFamily="34" charset="0"/>
              <a:cs typeface="Calibri" pitchFamily="34" charset="0"/>
            </a:endParaRPr>
          </a:p>
          <a:p>
            <a:r>
              <a:rPr lang="en-US" sz="1600" dirty="0" smtClean="0">
                <a:latin typeface="Arial" pitchFamily="34" charset="0"/>
                <a:ea typeface="Calibri" pitchFamily="34" charset="0"/>
                <a:cs typeface="Calibri" pitchFamily="34" charset="0"/>
              </a:rPr>
              <a:t>Typical manufacturability issue may lead to spin, each spin cost material as well as schedule slip. </a:t>
            </a:r>
          </a:p>
          <a:p>
            <a:endParaRPr lang="en-US" sz="1600" dirty="0" smtClean="0">
              <a:latin typeface="Arial" pitchFamily="34" charset="0"/>
              <a:ea typeface="Calibri" pitchFamily="34" charset="0"/>
              <a:cs typeface="Calibri" pitchFamily="34" charset="0"/>
            </a:endParaRPr>
          </a:p>
          <a:p>
            <a:r>
              <a:rPr lang="en-US" sz="1600" dirty="0" smtClean="0">
                <a:latin typeface="Arial" pitchFamily="34" charset="0"/>
                <a:ea typeface="Calibri" pitchFamily="34" charset="0"/>
                <a:cs typeface="Calibri" pitchFamily="34" charset="0"/>
              </a:rPr>
              <a:t>It is preferable to initiate 2</a:t>
            </a:r>
            <a:r>
              <a:rPr lang="en-US" sz="1600" baseline="30000" dirty="0" smtClean="0">
                <a:latin typeface="Arial" pitchFamily="34" charset="0"/>
                <a:ea typeface="Calibri" pitchFamily="34" charset="0"/>
                <a:cs typeface="Calibri" pitchFamily="34" charset="0"/>
              </a:rPr>
              <a:t>nd</a:t>
            </a:r>
            <a:r>
              <a:rPr lang="en-US" sz="1600" dirty="0" smtClean="0">
                <a:latin typeface="Arial" pitchFamily="34" charset="0"/>
                <a:ea typeface="Calibri" pitchFamily="34" charset="0"/>
                <a:cs typeface="Calibri" pitchFamily="34" charset="0"/>
              </a:rPr>
              <a:t> spin itself at customer preferred EMS facility (early migration to EMS) to know the issues related to manufacturability.</a:t>
            </a:r>
            <a:endParaRPr lang="en-US"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25" y="53975"/>
            <a:ext cx="8753475" cy="448521"/>
          </a:xfrm>
        </p:spPr>
        <p:txBody>
          <a:bodyPr/>
          <a:lstStyle/>
          <a:p>
            <a:r>
              <a:rPr lang="en-US" dirty="0" smtClean="0"/>
              <a:t>	Reliability</a:t>
            </a:r>
            <a:endParaRPr lang="en-US" dirty="0"/>
          </a:p>
        </p:txBody>
      </p:sp>
      <p:sp>
        <p:nvSpPr>
          <p:cNvPr id="3" name="Slide Number Placeholder 2"/>
          <p:cNvSpPr>
            <a:spLocks noGrp="1"/>
          </p:cNvSpPr>
          <p:nvPr>
            <p:ph type="sldNum" sz="quarter" idx="10"/>
          </p:nvPr>
        </p:nvSpPr>
        <p:spPr/>
        <p:txBody>
          <a:bodyPr/>
          <a:lstStyle/>
          <a:p>
            <a:fld id="{437F731D-3012-4043-93B6-E9163E24E659}" type="slidenum">
              <a:rPr lang="en-US" smtClean="0"/>
              <a:pPr/>
              <a:t>11</a:t>
            </a:fld>
            <a:endParaRPr lang="en-US"/>
          </a:p>
        </p:txBody>
      </p:sp>
      <p:sp>
        <p:nvSpPr>
          <p:cNvPr id="4" name="Rectangle 3"/>
          <p:cNvSpPr/>
          <p:nvPr/>
        </p:nvSpPr>
        <p:spPr>
          <a:xfrm>
            <a:off x="457200" y="1600200"/>
            <a:ext cx="8305800" cy="1815882"/>
          </a:xfrm>
          <a:prstGeom prst="rect">
            <a:avLst/>
          </a:prstGeom>
        </p:spPr>
        <p:txBody>
          <a:bodyPr wrap="square">
            <a:spAutoFit/>
          </a:bodyPr>
          <a:lstStyle/>
          <a:p>
            <a:pPr lvl="0" eaLnBrk="0" fontAlgn="base" hangingPunct="0">
              <a:spcBef>
                <a:spcPct val="0"/>
              </a:spcBef>
              <a:spcAft>
                <a:spcPct val="0"/>
              </a:spcAft>
            </a:pPr>
            <a:r>
              <a:rPr lang="en-US" sz="1600" i="1" dirty="0" smtClean="0">
                <a:latin typeface="Arial" pitchFamily="34" charset="0"/>
                <a:ea typeface="Calibri" pitchFamily="34" charset="0"/>
                <a:cs typeface="Calibri" pitchFamily="34" charset="0"/>
              </a:rPr>
              <a:t>Reliability</a:t>
            </a:r>
            <a:r>
              <a:rPr lang="en-US" sz="1600" dirty="0" smtClean="0">
                <a:latin typeface="Arial" pitchFamily="34" charset="0"/>
                <a:ea typeface="Calibri" pitchFamily="34" charset="0"/>
                <a:cs typeface="Calibri" pitchFamily="34" charset="0"/>
              </a:rPr>
              <a:t> – Since the very beginning meters are high reliable electromechanical meters, the expectations of smart energy meters are higher than earlier meters, </a:t>
            </a:r>
          </a:p>
          <a:p>
            <a:pPr lvl="0" eaLnBrk="0" fontAlgn="base" hangingPunct="0">
              <a:spcBef>
                <a:spcPct val="0"/>
              </a:spcBef>
              <a:spcAft>
                <a:spcPct val="0"/>
              </a:spcAft>
            </a:pPr>
            <a:endParaRPr lang="en-US" sz="1600" dirty="0" smtClean="0">
              <a:latin typeface="Arial" pitchFamily="34" charset="0"/>
              <a:ea typeface="Calibri" pitchFamily="34" charset="0"/>
              <a:cs typeface="Calibri" pitchFamily="34" charset="0"/>
            </a:endParaRPr>
          </a:p>
          <a:p>
            <a:pPr lvl="0" eaLnBrk="0" fontAlgn="base" hangingPunct="0">
              <a:spcBef>
                <a:spcPct val="0"/>
              </a:spcBef>
              <a:spcAft>
                <a:spcPct val="0"/>
              </a:spcAft>
            </a:pPr>
            <a:r>
              <a:rPr lang="en-US" sz="1600" dirty="0" smtClean="0">
                <a:latin typeface="Arial" pitchFamily="34" charset="0"/>
                <a:ea typeface="Calibri" pitchFamily="34" charset="0"/>
                <a:cs typeface="Calibri" pitchFamily="34" charset="0"/>
              </a:rPr>
              <a:t>the product development cycle needs to include the reliability estimation/analysis and testing.</a:t>
            </a:r>
            <a:endParaRPr lang="en-US" sz="1100" dirty="0" smtClean="0">
              <a:latin typeface="Arial" pitchFamily="34" charset="0"/>
            </a:endParaRPr>
          </a:p>
          <a:p>
            <a:pPr lvl="0" eaLnBrk="0" fontAlgn="base" hangingPunct="0">
              <a:spcBef>
                <a:spcPct val="0"/>
              </a:spcBef>
              <a:spcAft>
                <a:spcPct val="0"/>
              </a:spcAft>
            </a:pPr>
            <a:endParaRPr lang="en-US" sz="1600" dirty="0" smtClean="0">
              <a:latin typeface="Arial" pitchFamily="34" charset="0"/>
              <a:ea typeface="Calibri" pitchFamily="34" charset="0"/>
              <a:cs typeface="Calibri" pitchFamily="34" charset="0"/>
            </a:endParaRPr>
          </a:p>
          <a:p>
            <a:pPr lvl="0" eaLnBrk="0" fontAlgn="base" hangingPunct="0">
              <a:spcBef>
                <a:spcPct val="0"/>
              </a:spcBef>
              <a:spcAft>
                <a:spcPct val="0"/>
              </a:spcAft>
            </a:pPr>
            <a:r>
              <a:rPr lang="en-US" sz="1600" dirty="0" smtClean="0">
                <a:latin typeface="Arial" pitchFamily="34" charset="0"/>
                <a:ea typeface="Calibri" pitchFamily="34" charset="0"/>
                <a:cs typeface="Calibri" pitchFamily="34" charset="0"/>
              </a:rPr>
              <a:t>The typical reliability expectation is are over 15 to 20 years</a:t>
            </a:r>
            <a:endParaRPr lang="en-US" sz="1600" dirty="0"/>
          </a:p>
        </p:txBody>
      </p:sp>
      <p:sp>
        <p:nvSpPr>
          <p:cNvPr id="5" name="Oval 4"/>
          <p:cNvSpPr/>
          <p:nvPr/>
        </p:nvSpPr>
        <p:spPr>
          <a:xfrm>
            <a:off x="0" y="0"/>
            <a:ext cx="700035" cy="700035"/>
          </a:xfrm>
          <a:prstGeom prst="ellipse">
            <a:avLst/>
          </a:prstGeom>
          <a:blipFill rotWithShape="0">
            <a:blip r:embed="rId2"/>
            <a:stretch>
              <a:fillRect/>
            </a:stretch>
          </a:blipFill>
        </p:spPr>
        <p:style>
          <a:lnRef idx="2">
            <a:schemeClr val="lt1">
              <a:hueOff val="0"/>
              <a:satOff val="0"/>
              <a:lumOff val="0"/>
              <a:alphaOff val="0"/>
            </a:schemeClr>
          </a:lnRef>
          <a:fillRef idx="1">
            <a:scrgbClr r="0" g="0" b="0"/>
          </a:fillRef>
          <a:effectRef idx="0">
            <a:schemeClr val="accent2">
              <a:tint val="50000"/>
              <a:hueOff val="3752156"/>
              <a:satOff val="-3355"/>
              <a:lumOff val="10"/>
              <a:alphaOff val="0"/>
            </a:schemeClr>
          </a:effectRef>
          <a:fontRef idx="minor">
            <a:schemeClr val="lt1">
              <a:hueOff val="0"/>
              <a:satOff val="0"/>
              <a:lumOff val="0"/>
              <a:alphaOff val="0"/>
            </a:schemeClr>
          </a:fontRef>
        </p:style>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25" y="53975"/>
            <a:ext cx="8753475" cy="448521"/>
          </a:xfrm>
        </p:spPr>
        <p:txBody>
          <a:bodyPr/>
          <a:lstStyle/>
          <a:p>
            <a:r>
              <a:rPr lang="en-US" dirty="0" smtClean="0"/>
              <a:t>	Regulatory</a:t>
            </a:r>
            <a:endParaRPr lang="en-US" dirty="0"/>
          </a:p>
        </p:txBody>
      </p:sp>
      <p:sp>
        <p:nvSpPr>
          <p:cNvPr id="3" name="Slide Number Placeholder 2"/>
          <p:cNvSpPr>
            <a:spLocks noGrp="1"/>
          </p:cNvSpPr>
          <p:nvPr>
            <p:ph type="sldNum" sz="quarter" idx="10"/>
          </p:nvPr>
        </p:nvSpPr>
        <p:spPr/>
        <p:txBody>
          <a:bodyPr/>
          <a:lstStyle/>
          <a:p>
            <a:fld id="{437F731D-3012-4043-93B6-E9163E24E659}" type="slidenum">
              <a:rPr lang="en-US" smtClean="0"/>
              <a:pPr/>
              <a:t>12</a:t>
            </a:fld>
            <a:endParaRPr lang="en-US"/>
          </a:p>
        </p:txBody>
      </p:sp>
      <p:sp>
        <p:nvSpPr>
          <p:cNvPr id="4" name="Rectangle 3"/>
          <p:cNvSpPr/>
          <p:nvPr/>
        </p:nvSpPr>
        <p:spPr>
          <a:xfrm>
            <a:off x="457200" y="1600200"/>
            <a:ext cx="8305800" cy="3046988"/>
          </a:xfrm>
          <a:prstGeom prst="rect">
            <a:avLst/>
          </a:prstGeom>
        </p:spPr>
        <p:txBody>
          <a:bodyPr wrap="square">
            <a:spAutoFit/>
          </a:bodyPr>
          <a:lstStyle/>
          <a:p>
            <a:pPr lvl="0" algn="just" eaLnBrk="0" fontAlgn="base" hangingPunct="0">
              <a:spcBef>
                <a:spcPct val="0"/>
              </a:spcBef>
              <a:spcAft>
                <a:spcPct val="0"/>
              </a:spcAft>
            </a:pPr>
            <a:r>
              <a:rPr lang="en-US" sz="1600" dirty="0" smtClean="0">
                <a:latin typeface="Arial" pitchFamily="34" charset="0"/>
                <a:ea typeface="Calibri" pitchFamily="34" charset="0"/>
                <a:cs typeface="Calibri" pitchFamily="34" charset="0"/>
              </a:rPr>
              <a:t>Regulatory Standards – expectation is to meet many standards like UNE-EN 62053/2/4/8-xx, 62056-xx, these standards calls for a list of test and equipment needs to meet the performance while the test being conducted. </a:t>
            </a:r>
          </a:p>
          <a:p>
            <a:pPr lvl="0" algn="just" eaLnBrk="0" fontAlgn="base" hangingPunct="0">
              <a:spcBef>
                <a:spcPct val="0"/>
              </a:spcBef>
              <a:spcAft>
                <a:spcPct val="0"/>
              </a:spcAft>
            </a:pPr>
            <a:endParaRPr lang="en-US" sz="1600" dirty="0" smtClean="0">
              <a:latin typeface="Arial" pitchFamily="34" charset="0"/>
              <a:ea typeface="Calibri" pitchFamily="34" charset="0"/>
              <a:cs typeface="Calibri" pitchFamily="34" charset="0"/>
            </a:endParaRPr>
          </a:p>
          <a:p>
            <a:pPr lvl="0" algn="just" eaLnBrk="0" fontAlgn="base" hangingPunct="0">
              <a:spcBef>
                <a:spcPct val="0"/>
              </a:spcBef>
              <a:spcAft>
                <a:spcPct val="0"/>
              </a:spcAft>
            </a:pPr>
            <a:r>
              <a:rPr lang="en-US" sz="1600" dirty="0" smtClean="0">
                <a:latin typeface="Arial" pitchFamily="34" charset="0"/>
                <a:ea typeface="Calibri" pitchFamily="34" charset="0"/>
                <a:cs typeface="Calibri" pitchFamily="34" charset="0"/>
              </a:rPr>
              <a:t>The energy meter design needs to consider the protection mechanism against these test pulses or conditions. </a:t>
            </a:r>
          </a:p>
          <a:p>
            <a:pPr lvl="0" algn="just" eaLnBrk="0" fontAlgn="base" hangingPunct="0">
              <a:spcBef>
                <a:spcPct val="0"/>
              </a:spcBef>
              <a:spcAft>
                <a:spcPct val="0"/>
              </a:spcAft>
            </a:pPr>
            <a:endParaRPr lang="en-US" sz="1600" dirty="0" smtClean="0">
              <a:latin typeface="Arial" pitchFamily="34" charset="0"/>
              <a:ea typeface="Calibri" pitchFamily="34" charset="0"/>
              <a:cs typeface="Calibri" pitchFamily="34" charset="0"/>
            </a:endParaRPr>
          </a:p>
          <a:p>
            <a:pPr lvl="0" algn="just" eaLnBrk="0" fontAlgn="base" hangingPunct="0">
              <a:spcBef>
                <a:spcPct val="0"/>
              </a:spcBef>
              <a:spcAft>
                <a:spcPct val="0"/>
              </a:spcAft>
            </a:pPr>
            <a:r>
              <a:rPr lang="en-US" sz="1600" dirty="0" smtClean="0">
                <a:latin typeface="Arial" pitchFamily="34" charset="0"/>
                <a:ea typeface="Calibri" pitchFamily="34" charset="0"/>
                <a:cs typeface="Calibri" pitchFamily="34" charset="0"/>
              </a:rPr>
              <a:t>Typical failure on regulatory will lead to </a:t>
            </a:r>
            <a:r>
              <a:rPr lang="en-US" sz="1600" dirty="0" err="1" smtClean="0">
                <a:latin typeface="Arial" pitchFamily="34" charset="0"/>
                <a:ea typeface="Calibri" pitchFamily="34" charset="0"/>
                <a:cs typeface="Calibri" pitchFamily="34" charset="0"/>
              </a:rPr>
              <a:t>respin</a:t>
            </a:r>
            <a:r>
              <a:rPr lang="en-US" sz="1600" dirty="0" smtClean="0">
                <a:latin typeface="Arial" pitchFamily="34" charset="0"/>
                <a:ea typeface="Calibri" pitchFamily="34" charset="0"/>
                <a:cs typeface="Calibri" pitchFamily="34" charset="0"/>
              </a:rPr>
              <a:t>, each spin cost one material as well as timelines of the development. </a:t>
            </a:r>
          </a:p>
          <a:p>
            <a:pPr lvl="0" algn="just" eaLnBrk="0" fontAlgn="base" hangingPunct="0">
              <a:spcBef>
                <a:spcPct val="0"/>
              </a:spcBef>
              <a:spcAft>
                <a:spcPct val="0"/>
              </a:spcAft>
            </a:pPr>
            <a:endParaRPr lang="en-US" sz="1600" dirty="0" smtClean="0">
              <a:latin typeface="Arial" pitchFamily="34" charset="0"/>
              <a:ea typeface="Calibri" pitchFamily="34" charset="0"/>
              <a:cs typeface="Calibri" pitchFamily="34" charset="0"/>
            </a:endParaRPr>
          </a:p>
          <a:p>
            <a:pPr lvl="0" algn="just" eaLnBrk="0" fontAlgn="base" hangingPunct="0">
              <a:spcBef>
                <a:spcPct val="0"/>
              </a:spcBef>
              <a:spcAft>
                <a:spcPct val="0"/>
              </a:spcAft>
            </a:pPr>
            <a:r>
              <a:rPr lang="en-US" sz="1600" dirty="0" smtClean="0">
                <a:latin typeface="Arial" pitchFamily="34" charset="0"/>
                <a:ea typeface="Calibri" pitchFamily="34" charset="0"/>
                <a:cs typeface="Calibri" pitchFamily="34" charset="0"/>
              </a:rPr>
              <a:t>Since the number of test being higher, the lab infrastructure planning has to be well taken to avoid the risk of not meeting the deadlines.</a:t>
            </a:r>
            <a:endParaRPr lang="en-US" sz="2800" dirty="0" smtClean="0">
              <a:latin typeface="Arial" pitchFamily="34" charset="0"/>
            </a:endParaRPr>
          </a:p>
        </p:txBody>
      </p:sp>
      <p:sp>
        <p:nvSpPr>
          <p:cNvPr id="6" name="Oval 5"/>
          <p:cNvSpPr/>
          <p:nvPr/>
        </p:nvSpPr>
        <p:spPr>
          <a:xfrm>
            <a:off x="0" y="0"/>
            <a:ext cx="700035" cy="700035"/>
          </a:xfrm>
          <a:prstGeom prst="ellipse">
            <a:avLst/>
          </a:prstGeom>
          <a:blipFill rotWithShape="0">
            <a:blip r:embed="rId2"/>
            <a:stretch>
              <a:fillRect/>
            </a:stretch>
          </a:blipFill>
        </p:spPr>
        <p:style>
          <a:lnRef idx="2">
            <a:schemeClr val="lt1">
              <a:hueOff val="0"/>
              <a:satOff val="0"/>
              <a:lumOff val="0"/>
              <a:alphaOff val="0"/>
            </a:schemeClr>
          </a:lnRef>
          <a:fillRef idx="1">
            <a:scrgbClr r="0" g="0" b="0"/>
          </a:fillRef>
          <a:effectRef idx="0">
            <a:schemeClr val="accent2">
              <a:tint val="50000"/>
              <a:hueOff val="5002875"/>
              <a:satOff val="-4473"/>
              <a:lumOff val="13"/>
              <a:alphaOff val="0"/>
            </a:schemeClr>
          </a:effectRef>
          <a:fontRef idx="minor">
            <a:schemeClr val="lt1">
              <a:hueOff val="0"/>
              <a:satOff val="0"/>
              <a:lumOff val="0"/>
              <a:alphaOff val="0"/>
            </a:schemeClr>
          </a:fontRef>
        </p:style>
        <p:txBody>
          <a:bodyPr/>
          <a:lstStyle/>
          <a:p>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a:lstStyle/>
          <a:p>
            <a:fld id="{C7A979D8-9B30-44D6-B6A5-2BCB915EA2B6}" type="slidenum">
              <a:rPr lang="en-US"/>
              <a:pPr/>
              <a:t>13</a:t>
            </a:fld>
            <a:endParaRPr lang="en-US"/>
          </a:p>
        </p:txBody>
      </p:sp>
      <p:sp>
        <p:nvSpPr>
          <p:cNvPr id="496642" name="Rectangle 2"/>
          <p:cNvSpPr>
            <a:spLocks noGrp="1" noChangeArrowheads="1"/>
          </p:cNvSpPr>
          <p:nvPr>
            <p:ph type="title"/>
          </p:nvPr>
        </p:nvSpPr>
        <p:spPr>
          <a:xfrm>
            <a:off x="161925" y="53975"/>
            <a:ext cx="8753475" cy="448521"/>
          </a:xfrm>
        </p:spPr>
        <p:txBody>
          <a:bodyPr/>
          <a:lstStyle/>
          <a:p>
            <a:r>
              <a:rPr lang="en-US" dirty="0" smtClean="0"/>
              <a:t>Conclusion</a:t>
            </a:r>
            <a:endParaRPr lang="en-US" dirty="0"/>
          </a:p>
        </p:txBody>
      </p:sp>
      <p:sp>
        <p:nvSpPr>
          <p:cNvPr id="102401" name="Rectangle 1"/>
          <p:cNvSpPr>
            <a:spLocks noChangeArrowheads="1"/>
          </p:cNvSpPr>
          <p:nvPr/>
        </p:nvSpPr>
        <p:spPr bwMode="auto">
          <a:xfrm>
            <a:off x="304800" y="914400"/>
            <a:ext cx="8382000" cy="29238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In summary</a:t>
            </a:r>
          </a:p>
          <a:p>
            <a:pPr marL="0" marR="0" lvl="0" indent="0" algn="l" defTabSz="914400" rtl="0" eaLnBrk="0" fontAlgn="base" latinLnBrk="0" hangingPunct="0">
              <a:lnSpc>
                <a:spcPct val="100000"/>
              </a:lnSpc>
              <a:spcBef>
                <a:spcPct val="0"/>
              </a:spcBef>
              <a:spcAft>
                <a:spcPct val="0"/>
              </a:spcAft>
              <a:buClrTx/>
              <a:buSzTx/>
              <a:buFontTx/>
              <a:buNone/>
              <a:tabLst/>
            </a:pPr>
            <a:endParaRPr lang="en-US" sz="1600" dirty="0" smtClean="0">
              <a:latin typeface="Arial" pitchFamily="34" charset="0"/>
              <a:ea typeface="Calibri" pitchFamily="34" charset="0"/>
              <a:cs typeface="Calibri" pitchFamily="34" charset="0"/>
            </a:endParaRPr>
          </a:p>
          <a:p>
            <a:pPr marL="117475" marR="0" lvl="0" indent="-117475" algn="l" defTabSz="914400" rtl="0" eaLnBrk="0" fontAlgn="base" latinLnBrk="0" hangingPunct="0">
              <a:lnSpc>
                <a:spcPct val="100000"/>
              </a:lnSpc>
              <a:spcBef>
                <a:spcPct val="0"/>
              </a:spcBef>
              <a:spcAft>
                <a:spcPct val="0"/>
              </a:spcAft>
              <a:buClrTx/>
              <a:buSzTx/>
              <a:buFont typeface="Arial" pitchFamily="34" charset="0"/>
              <a:buChar char="•"/>
              <a:tabLst/>
            </a:pP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Smart meter development </a:t>
            </a:r>
            <a:r>
              <a:rPr lang="en-US" sz="1600" dirty="0" smtClean="0">
                <a:latin typeface="Arial" pitchFamily="34" charset="0"/>
                <a:ea typeface="Calibri" pitchFamily="34" charset="0"/>
                <a:cs typeface="Calibri" pitchFamily="34" charset="0"/>
              </a:rPr>
              <a:t>will demand for high quality, low cost, reliable, manufacturable, certified product within short time</a:t>
            </a:r>
          </a:p>
          <a:p>
            <a:pPr marL="117475" marR="0" lvl="0" indent="-117475" algn="l" defTabSz="914400" rtl="0" eaLnBrk="0" fontAlgn="base" latinLnBrk="0" hangingPunct="0">
              <a:lnSpc>
                <a:spcPct val="100000"/>
              </a:lnSpc>
              <a:spcBef>
                <a:spcPct val="0"/>
              </a:spcBef>
              <a:spcAft>
                <a:spcPct val="0"/>
              </a:spcAft>
              <a:buClrTx/>
              <a:buSzTx/>
              <a:buFont typeface="Arial" pitchFamily="34" charset="0"/>
              <a:buChar char="•"/>
              <a:tabLst/>
            </a:pPr>
            <a:endParaRPr lang="en-US" sz="1600" dirty="0" smtClean="0">
              <a:latin typeface="Arial" pitchFamily="34" charset="0"/>
              <a:ea typeface="Calibri" pitchFamily="34" charset="0"/>
              <a:cs typeface="Calibri" pitchFamily="34" charset="0"/>
            </a:endParaRPr>
          </a:p>
          <a:p>
            <a:pPr marL="117475" marR="0" lvl="0" indent="-117475" algn="l" defTabSz="914400" rtl="0" eaLnBrk="0" fontAlgn="base" latinLnBrk="0" hangingPunct="0">
              <a:lnSpc>
                <a:spcPct val="100000"/>
              </a:lnSpc>
              <a:spcBef>
                <a:spcPct val="0"/>
              </a:spcBef>
              <a:spcAft>
                <a:spcPct val="0"/>
              </a:spcAft>
              <a:buClrTx/>
              <a:buSzTx/>
              <a:buFont typeface="Arial" pitchFamily="34" charset="0"/>
              <a:buChar char="•"/>
              <a:tabLst/>
            </a:pPr>
            <a:r>
              <a:rPr lang="en-US" sz="1600" dirty="0" smtClean="0">
                <a:latin typeface="Arial" pitchFamily="34" charset="0"/>
                <a:ea typeface="Calibri" pitchFamily="34" charset="0"/>
                <a:cs typeface="Calibri" pitchFamily="34" charset="0"/>
              </a:rPr>
              <a:t>Hybrid development approach would help in development</a:t>
            </a:r>
          </a:p>
          <a:p>
            <a:pPr marL="117475" marR="0" lvl="0" indent="-117475" algn="l" defTabSz="914400" rtl="0" eaLnBrk="0" fontAlgn="base" latinLnBrk="0" hangingPunct="0">
              <a:lnSpc>
                <a:spcPct val="100000"/>
              </a:lnSpc>
              <a:spcBef>
                <a:spcPct val="0"/>
              </a:spcBef>
              <a:spcAft>
                <a:spcPct val="0"/>
              </a:spcAft>
              <a:buClrTx/>
              <a:buSzTx/>
              <a:buFont typeface="Arial" pitchFamily="34" charset="0"/>
              <a:buChar char="•"/>
              <a:tabLst/>
            </a:pPr>
            <a:endParaRPr lang="en-US" sz="1600" dirty="0" smtClean="0">
              <a:latin typeface="Arial" pitchFamily="34" charset="0"/>
              <a:ea typeface="Calibri" pitchFamily="34" charset="0"/>
              <a:cs typeface="Calibri" pitchFamily="34" charset="0"/>
            </a:endParaRPr>
          </a:p>
          <a:p>
            <a:pPr marL="117475" marR="0" lvl="0" indent="-117475" algn="l" defTabSz="914400" rtl="0" eaLnBrk="0" fontAlgn="base" latinLnBrk="0" hangingPunct="0">
              <a:lnSpc>
                <a:spcPct val="100000"/>
              </a:lnSpc>
              <a:spcBef>
                <a:spcPct val="0"/>
              </a:spcBef>
              <a:spcAft>
                <a:spcPct val="0"/>
              </a:spcAft>
              <a:buClrTx/>
              <a:buSzTx/>
              <a:buFont typeface="Arial" pitchFamily="34" charset="0"/>
              <a:buChar char="•"/>
              <a:tabLst/>
            </a:pPr>
            <a:r>
              <a:rPr lang="en-US" sz="1600" dirty="0" smtClean="0">
                <a:latin typeface="Arial" pitchFamily="34" charset="0"/>
                <a:ea typeface="Calibri" pitchFamily="34" charset="0"/>
                <a:cs typeface="Calibri" pitchFamily="34" charset="0"/>
              </a:rPr>
              <a:t> With additional focus on cost, manufacturability, reliability and regulatory demands</a:t>
            </a:r>
          </a:p>
          <a:p>
            <a:pPr marL="117475" marR="0" lvl="0" indent="-117475" algn="l" defTabSz="914400" rtl="0" eaLnBrk="0" fontAlgn="base" latinLnBrk="0" hangingPunct="0">
              <a:lnSpc>
                <a:spcPct val="100000"/>
              </a:lnSpc>
              <a:spcBef>
                <a:spcPct val="0"/>
              </a:spcBef>
              <a:spcAft>
                <a:spcPct val="0"/>
              </a:spcAft>
              <a:buClrTx/>
              <a:buSzTx/>
              <a:buFont typeface="Arial" pitchFamily="34" charset="0"/>
              <a:buChar char="•"/>
              <a:tabLst/>
            </a:pPr>
            <a:endParaRPr kumimoji="0" lang="en-US" sz="2800" b="0" i="0" u="none" strike="noStrike" cap="none" normalizeH="0" baseline="0" dirty="0" smtClean="0">
              <a:ln>
                <a:noFill/>
              </a:ln>
              <a:solidFill>
                <a:schemeClr val="tx1"/>
              </a:solidFill>
              <a:effectLst/>
              <a:latin typeface="Arial" pitchFamily="34" charset="0"/>
            </a:endParaRPr>
          </a:p>
          <a:p>
            <a:pPr marL="117475" marR="0" lvl="0" indent="-117475" algn="l" defTabSz="914400" rtl="0" eaLnBrk="0" fontAlgn="base" latinLnBrk="0" hangingPunct="0">
              <a:lnSpc>
                <a:spcPct val="100000"/>
              </a:lnSpc>
              <a:spcBef>
                <a:spcPct val="0"/>
              </a:spcBef>
              <a:spcAft>
                <a:spcPct val="0"/>
              </a:spcAft>
              <a:buClrTx/>
              <a:buSzTx/>
              <a:buFont typeface="Arial" pitchFamily="34" charset="0"/>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lide Number Placeholder 1"/>
          <p:cNvSpPr>
            <a:spLocks noGrp="1"/>
          </p:cNvSpPr>
          <p:nvPr>
            <p:ph type="sldNum" sz="quarter" idx="10"/>
          </p:nvPr>
        </p:nvSpPr>
        <p:spPr/>
        <p:txBody>
          <a:bodyPr/>
          <a:lstStyle/>
          <a:p>
            <a:fld id="{41696490-9D60-4707-BBC9-FC559BE4D3E1}" type="slidenum">
              <a:rPr lang="en-US"/>
              <a:pPr/>
              <a:t>14</a:t>
            </a:fld>
            <a:endParaRPr lang="en-US"/>
          </a:p>
        </p:txBody>
      </p:sp>
      <p:pic>
        <p:nvPicPr>
          <p:cNvPr id="1026" name="Picture 2"/>
          <p:cNvPicPr>
            <a:picLocks noChangeAspect="1" noChangeArrowheads="1"/>
          </p:cNvPicPr>
          <p:nvPr/>
        </p:nvPicPr>
        <p:blipFill>
          <a:blip r:embed="rId2" cstate="email"/>
          <a:srcRect/>
          <a:stretch>
            <a:fillRect/>
          </a:stretch>
        </p:blipFill>
        <p:spPr bwMode="auto">
          <a:xfrm>
            <a:off x="2667000" y="1143000"/>
            <a:ext cx="3285744" cy="3733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a:p>
        </p:txBody>
      </p:sp>
      <p:sp>
        <p:nvSpPr>
          <p:cNvPr id="4" name="Title 3"/>
          <p:cNvSpPr>
            <a:spLocks noGrp="1"/>
          </p:cNvSpPr>
          <p:nvPr>
            <p:ph type="ctrTitle"/>
          </p:nvPr>
        </p:nvSpPr>
        <p:spPr>
          <a:xfrm>
            <a:off x="195263" y="3511550"/>
            <a:ext cx="5878512" cy="480901"/>
          </a:xfrm>
        </p:spPr>
        <p:txBody>
          <a:bodyPr/>
          <a:lstStyle/>
          <a:p>
            <a:r>
              <a:rPr lang="en-US" dirty="0" smtClean="0"/>
              <a:t>Thank You</a:t>
            </a:r>
            <a:endParaRPr lang="en-US" dirty="0"/>
          </a:p>
        </p:txBody>
      </p:sp>
      <p:sp>
        <p:nvSpPr>
          <p:cNvPr id="3" name="Slide Number Placeholder 2"/>
          <p:cNvSpPr>
            <a:spLocks noGrp="1"/>
          </p:cNvSpPr>
          <p:nvPr>
            <p:ph type="sldNum" sz="quarter" idx="4294967295"/>
          </p:nvPr>
        </p:nvSpPr>
        <p:spPr>
          <a:xfrm>
            <a:off x="0" y="6405563"/>
            <a:ext cx="663575" cy="360362"/>
          </a:xfrm>
        </p:spPr>
        <p:txBody>
          <a:bodyPr/>
          <a:lstStyle/>
          <a:p>
            <a:fld id="{437F731D-3012-4043-93B6-E9163E24E659}" type="slidenum">
              <a:rPr lang="en-US" smtClean="0"/>
              <a:pPr/>
              <a:t>15</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
          <p:cNvSpPr>
            <a:spLocks noGrp="1"/>
          </p:cNvSpPr>
          <p:nvPr>
            <p:ph type="sldNum" sz="quarter" idx="10"/>
          </p:nvPr>
        </p:nvSpPr>
        <p:spPr/>
        <p:txBody>
          <a:bodyPr/>
          <a:lstStyle/>
          <a:p>
            <a:pPr>
              <a:defRPr/>
            </a:pPr>
            <a:fld id="{CA516EA7-6867-4B1D-8FEF-948FC52D59CA}" type="slidenum">
              <a:rPr lang="en-US"/>
              <a:pPr>
                <a:defRPr/>
              </a:pPr>
              <a:t>2</a:t>
            </a:fld>
            <a:endParaRPr lang="en-US" dirty="0"/>
          </a:p>
        </p:txBody>
      </p:sp>
      <p:sp>
        <p:nvSpPr>
          <p:cNvPr id="18435" name="Rectangle 28"/>
          <p:cNvSpPr>
            <a:spLocks noGrp="1" noChangeArrowheads="1"/>
          </p:cNvSpPr>
          <p:nvPr>
            <p:ph type="title" idx="4294967295"/>
          </p:nvPr>
        </p:nvSpPr>
        <p:spPr>
          <a:xfrm>
            <a:off x="233363" y="92075"/>
            <a:ext cx="8442325" cy="448521"/>
          </a:xfrm>
        </p:spPr>
        <p:txBody>
          <a:bodyPr/>
          <a:lstStyle/>
          <a:p>
            <a:r>
              <a:rPr lang="en-US" dirty="0" smtClean="0"/>
              <a:t>Smart Grid</a:t>
            </a:r>
          </a:p>
        </p:txBody>
      </p:sp>
      <p:sp>
        <p:nvSpPr>
          <p:cNvPr id="67586" name="Rectangle 2"/>
          <p:cNvSpPr>
            <a:spLocks noChangeArrowheads="1"/>
          </p:cNvSpPr>
          <p:nvPr/>
        </p:nvSpPr>
        <p:spPr bwMode="auto">
          <a:xfrm>
            <a:off x="228600" y="609600"/>
            <a:ext cx="8382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lang="en-US" sz="1600" dirty="0" smtClean="0"/>
              <a:t>A </a:t>
            </a:r>
            <a:r>
              <a:rPr lang="en-US" sz="1600" b="1" dirty="0" smtClean="0"/>
              <a:t>smart grid</a:t>
            </a:r>
            <a:r>
              <a:rPr lang="en-US" sz="1600" dirty="0" smtClean="0"/>
              <a:t> is a form of electricity network using digital technology. A smart grid delivers electricity from suppliers to consumers using two-way digital communications to control appliances at consumers' homes; this could save energy, reduce costs and increase reliability and transparency</a:t>
            </a:r>
            <a:endParaRPr kumimoji="0" lang="en-US" sz="2800" b="0" i="0" u="none" strike="noStrike" cap="none" normalizeH="0" baseline="0" dirty="0" smtClean="0">
              <a:ln>
                <a:noFill/>
              </a:ln>
              <a:solidFill>
                <a:schemeClr val="tx1"/>
              </a:solidFill>
              <a:effectLst/>
              <a:latin typeface="Arial" pitchFamily="34" charset="0"/>
            </a:endParaRPr>
          </a:p>
        </p:txBody>
      </p:sp>
      <p:pic>
        <p:nvPicPr>
          <p:cNvPr id="2050" name="Picture 2" descr="http://www.theenvironmentalblog.org/wp-content/uploads/2009/03/smart-grid.jpg"/>
          <p:cNvPicPr>
            <a:picLocks noChangeAspect="1" noChangeArrowheads="1"/>
          </p:cNvPicPr>
          <p:nvPr/>
        </p:nvPicPr>
        <p:blipFill>
          <a:blip r:embed="rId3"/>
          <a:srcRect/>
          <a:stretch>
            <a:fillRect/>
          </a:stretch>
        </p:blipFill>
        <p:spPr bwMode="auto">
          <a:xfrm>
            <a:off x="3352800" y="2743200"/>
            <a:ext cx="5748751" cy="3476625"/>
          </a:xfrm>
          <a:prstGeom prst="rect">
            <a:avLst/>
          </a:prstGeom>
          <a:noFill/>
        </p:spPr>
      </p:pic>
      <p:sp>
        <p:nvSpPr>
          <p:cNvPr id="8" name="Rectangle 7"/>
          <p:cNvSpPr/>
          <p:nvPr/>
        </p:nvSpPr>
        <p:spPr>
          <a:xfrm>
            <a:off x="1371600" y="6245423"/>
            <a:ext cx="7162800" cy="307777"/>
          </a:xfrm>
          <a:prstGeom prst="rect">
            <a:avLst/>
          </a:prstGeom>
        </p:spPr>
        <p:txBody>
          <a:bodyPr wrap="square">
            <a:spAutoFit/>
          </a:bodyPr>
          <a:lstStyle/>
          <a:p>
            <a:r>
              <a:rPr lang="en-US" sz="1400" dirty="0" smtClean="0"/>
              <a:t>Source: http://www.theenvironmentalblog.org/wp-content/uploads/2009/03/smart-grid.jpg</a:t>
            </a:r>
            <a:endParaRPr lang="en-US" sz="1400" dirty="0"/>
          </a:p>
        </p:txBody>
      </p:sp>
      <p:sp>
        <p:nvSpPr>
          <p:cNvPr id="9" name="Rectangle 8"/>
          <p:cNvSpPr/>
          <p:nvPr/>
        </p:nvSpPr>
        <p:spPr>
          <a:xfrm>
            <a:off x="304800" y="1828800"/>
            <a:ext cx="8305800" cy="338554"/>
          </a:xfrm>
          <a:prstGeom prst="rect">
            <a:avLst/>
          </a:prstGeom>
        </p:spPr>
        <p:txBody>
          <a:bodyPr wrap="square">
            <a:spAutoFit/>
          </a:bodyPr>
          <a:lstStyle/>
          <a:p>
            <a:r>
              <a:rPr lang="en-US" sz="1600" i="1" dirty="0" smtClean="0"/>
              <a:t>Smart metering, forms a part &amp; pre-requisite of larger Smart Grid concept.</a:t>
            </a:r>
            <a:endParaRPr lang="en-US" sz="1600" i="1" dirty="0"/>
          </a:p>
        </p:txBody>
      </p:sp>
      <p:sp>
        <p:nvSpPr>
          <p:cNvPr id="10" name="Rectangle 9"/>
          <p:cNvSpPr/>
          <p:nvPr/>
        </p:nvSpPr>
        <p:spPr>
          <a:xfrm>
            <a:off x="152400" y="2274838"/>
            <a:ext cx="8610600" cy="2846933"/>
          </a:xfrm>
          <a:prstGeom prst="rect">
            <a:avLst/>
          </a:prstGeom>
        </p:spPr>
        <p:txBody>
          <a:bodyPr wrap="square">
            <a:spAutoFit/>
          </a:bodyPr>
          <a:lstStyle/>
          <a:p>
            <a:r>
              <a:rPr lang="en-US" sz="1600" dirty="0" smtClean="0"/>
              <a:t>In Smart Grid implementation Gov/utilities are considering overall improvement of </a:t>
            </a:r>
          </a:p>
          <a:p>
            <a:endParaRPr lang="en-US" sz="1600" dirty="0" smtClean="0"/>
          </a:p>
          <a:p>
            <a:pPr marL="280988" indent="-280988">
              <a:lnSpc>
                <a:spcPct val="150000"/>
              </a:lnSpc>
              <a:buFont typeface="Arial" pitchFamily="34" charset="0"/>
              <a:buChar char="•"/>
            </a:pPr>
            <a:r>
              <a:rPr lang="en-US" sz="1400" dirty="0" smtClean="0"/>
              <a:t>efficiency/quality of supply</a:t>
            </a:r>
          </a:p>
          <a:p>
            <a:pPr marL="280988" indent="-280988">
              <a:lnSpc>
                <a:spcPct val="150000"/>
              </a:lnSpc>
              <a:buFont typeface="Arial" pitchFamily="34" charset="0"/>
              <a:buChar char="•"/>
            </a:pPr>
            <a:r>
              <a:rPr lang="en-US" sz="1400" dirty="0" smtClean="0"/>
              <a:t>reducing carbon </a:t>
            </a:r>
            <a:r>
              <a:rPr lang="en-US" sz="1400" dirty="0" err="1" smtClean="0"/>
              <a:t>footprnt</a:t>
            </a:r>
            <a:endParaRPr lang="en-US" sz="1400" dirty="0" smtClean="0"/>
          </a:p>
          <a:p>
            <a:pPr marL="280988" indent="-280988">
              <a:lnSpc>
                <a:spcPct val="150000"/>
              </a:lnSpc>
              <a:buFont typeface="Arial" pitchFamily="34" charset="0"/>
              <a:buChar char="•"/>
            </a:pPr>
            <a:r>
              <a:rPr lang="en-US" sz="1400" dirty="0" smtClean="0"/>
              <a:t>managing peak demand</a:t>
            </a:r>
          </a:p>
          <a:p>
            <a:pPr marL="280988" indent="-280988">
              <a:lnSpc>
                <a:spcPct val="150000"/>
              </a:lnSpc>
              <a:buFont typeface="Arial" pitchFamily="34" charset="0"/>
              <a:buChar char="•"/>
            </a:pPr>
            <a:r>
              <a:rPr lang="en-US" sz="1400" dirty="0" smtClean="0"/>
              <a:t>facility to include distributed  &amp;</a:t>
            </a:r>
          </a:p>
          <a:p>
            <a:pPr marL="280988" indent="-280988">
              <a:lnSpc>
                <a:spcPct val="150000"/>
              </a:lnSpc>
            </a:pPr>
            <a:r>
              <a:rPr lang="en-US" sz="1400" dirty="0" smtClean="0"/>
              <a:t>large number of renewable energy</a:t>
            </a:r>
          </a:p>
          <a:p>
            <a:pPr marL="280988" indent="-280988">
              <a:lnSpc>
                <a:spcPct val="150000"/>
              </a:lnSpc>
            </a:pPr>
            <a:r>
              <a:rPr lang="en-US" sz="1400" dirty="0" smtClean="0"/>
              <a:t>Sources (wind, solar..) in grid.., </a:t>
            </a:r>
          </a:p>
          <a:p>
            <a:pPr marL="280988" indent="-280988">
              <a:lnSpc>
                <a:spcPct val="150000"/>
              </a:lnSpc>
              <a:buFont typeface="Arial" pitchFamily="34" charset="0"/>
              <a:buChar char="•"/>
            </a:pPr>
            <a:r>
              <a:rPr lang="en-US" sz="1400" dirty="0" smtClean="0"/>
              <a:t>total remotely manageable devices</a:t>
            </a:r>
            <a:endParaRPr lang="en-US" sz="1400"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
          <p:cNvSpPr>
            <a:spLocks noGrp="1"/>
          </p:cNvSpPr>
          <p:nvPr>
            <p:ph type="sldNum" sz="quarter" idx="10"/>
          </p:nvPr>
        </p:nvSpPr>
        <p:spPr/>
        <p:txBody>
          <a:bodyPr/>
          <a:lstStyle/>
          <a:p>
            <a:pPr>
              <a:defRPr/>
            </a:pPr>
            <a:fld id="{CA516EA7-6867-4B1D-8FEF-948FC52D59CA}" type="slidenum">
              <a:rPr lang="en-US"/>
              <a:pPr>
                <a:defRPr/>
              </a:pPr>
              <a:t>3</a:t>
            </a:fld>
            <a:endParaRPr lang="en-US" dirty="0"/>
          </a:p>
        </p:txBody>
      </p:sp>
      <p:sp>
        <p:nvSpPr>
          <p:cNvPr id="18435" name="Rectangle 28"/>
          <p:cNvSpPr>
            <a:spLocks noGrp="1" noChangeArrowheads="1"/>
          </p:cNvSpPr>
          <p:nvPr>
            <p:ph type="title" idx="4294967295"/>
          </p:nvPr>
        </p:nvSpPr>
        <p:spPr>
          <a:xfrm>
            <a:off x="233363" y="92075"/>
            <a:ext cx="8442325" cy="448521"/>
          </a:xfrm>
        </p:spPr>
        <p:txBody>
          <a:bodyPr/>
          <a:lstStyle/>
          <a:p>
            <a:r>
              <a:rPr lang="en-US" dirty="0" smtClean="0"/>
              <a:t>Smart Meters</a:t>
            </a:r>
          </a:p>
        </p:txBody>
      </p:sp>
      <p:sp>
        <p:nvSpPr>
          <p:cNvPr id="67586" name="Rectangle 2"/>
          <p:cNvSpPr>
            <a:spLocks noChangeArrowheads="1"/>
          </p:cNvSpPr>
          <p:nvPr/>
        </p:nvSpPr>
        <p:spPr bwMode="auto">
          <a:xfrm>
            <a:off x="228600" y="533400"/>
            <a:ext cx="8382000" cy="29854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lang="en-US" sz="1600" dirty="0" smtClean="0">
                <a:latin typeface="Arial" pitchFamily="34" charset="0"/>
                <a:ea typeface="Times New Roman" pitchFamily="18" charset="0"/>
                <a:cs typeface="Calibri" pitchFamily="34" charset="0"/>
              </a:rPr>
              <a:t>Energy meter is a device that measures the amount of electric energy consumed by a residence, business, or an electrically powered device. Electricity meters are typically calibrated in billing units, the most common one being the kilowatt hour.</a:t>
            </a:r>
          </a:p>
          <a:p>
            <a:pPr eaLnBrk="0" fontAlgn="base" hangingPunct="0">
              <a:spcBef>
                <a:spcPct val="0"/>
              </a:spcBef>
              <a:spcAft>
                <a:spcPct val="0"/>
              </a:spcAft>
            </a:pPr>
            <a:endParaRPr lang="en-US" sz="1600" dirty="0" smtClean="0">
              <a:latin typeface="Arial" pitchFamily="34" charset="0"/>
              <a:ea typeface="Times New Roman" pitchFamily="18" charset="0"/>
              <a:cs typeface="Calibri" pitchFamily="34" charset="0"/>
            </a:endParaRPr>
          </a:p>
          <a:p>
            <a:pPr eaLnBrk="0" fontAlgn="base" hangingPunct="0">
              <a:spcBef>
                <a:spcPct val="0"/>
              </a:spcBef>
              <a:spcAft>
                <a:spcPct val="0"/>
              </a:spcAft>
            </a:pPr>
            <a:r>
              <a:rPr lang="en-US" sz="1600" dirty="0" smtClean="0">
                <a:latin typeface="Arial" pitchFamily="34" charset="0"/>
                <a:ea typeface="Times New Roman" pitchFamily="18" charset="0"/>
                <a:cs typeface="Calibri" pitchFamily="34" charset="0"/>
              </a:rPr>
              <a:t>First energy meter was produced during 1889, Earlier meters were based on electromechanical form, using an induction disk whose rotational speed was made proportional to the power in the circuit.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But now the industry is moving towards </a:t>
            </a:r>
            <a:r>
              <a:rPr kumimoji="0" lang="en-US" sz="1600" b="1" i="1" u="none" strike="noStrike" cap="none" normalizeH="0" baseline="0" dirty="0" smtClean="0">
                <a:ln>
                  <a:noFill/>
                </a:ln>
                <a:solidFill>
                  <a:schemeClr val="tx1"/>
                </a:solidFill>
                <a:effectLst/>
                <a:latin typeface="Arial" pitchFamily="34" charset="0"/>
                <a:ea typeface="Calibri" pitchFamily="34" charset="0"/>
                <a:cs typeface="Calibri" pitchFamily="34" charset="0"/>
              </a:rPr>
              <a:t>smart meter</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In few countries, they are installed and in few countries they are mandated to install over some period 2013 to 2020.</a:t>
            </a:r>
            <a:endParaRPr kumimoji="0" lang="en-US" sz="11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p:txBody>
      </p:sp>
      <p:pic>
        <p:nvPicPr>
          <p:cNvPr id="67585" name="Picture 1"/>
          <p:cNvPicPr>
            <a:picLocks noChangeAspect="1" noChangeArrowheads="1"/>
          </p:cNvPicPr>
          <p:nvPr/>
        </p:nvPicPr>
        <p:blipFill>
          <a:blip r:embed="rId3" cstate="email"/>
          <a:srcRect/>
          <a:stretch>
            <a:fillRect/>
          </a:stretch>
        </p:blipFill>
        <p:spPr bwMode="auto">
          <a:xfrm>
            <a:off x="1295400" y="3086100"/>
            <a:ext cx="6324600" cy="3543300"/>
          </a:xfrm>
          <a:prstGeom prst="rect">
            <a:avLst/>
          </a:prstGeom>
          <a:noFill/>
        </p:spPr>
      </p:pic>
      <p:sp>
        <p:nvSpPr>
          <p:cNvPr id="67587" name="Rectangle 3"/>
          <p:cNvSpPr>
            <a:spLocks noChangeArrowheads="1"/>
          </p:cNvSpPr>
          <p:nvPr/>
        </p:nvSpPr>
        <p:spPr bwMode="auto">
          <a:xfrm>
            <a:off x="1600200" y="6596390"/>
            <a:ext cx="6248400"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pitchFamily="34" charset="0"/>
                <a:ea typeface="Calibri" pitchFamily="34" charset="0"/>
                <a:cs typeface="Calibri" pitchFamily="34" charset="0"/>
              </a:rPr>
              <a:t>Meter Demand Projection between 2008-2012.(Source ABS Energy Research)</a:t>
            </a:r>
            <a:endParaRPr kumimoji="0" lang="en-US" sz="1800" b="0" i="0" u="none" strike="noStrike" cap="none" normalizeH="0" baseline="0" dirty="0" smtClean="0">
              <a:ln>
                <a:noFill/>
              </a:ln>
              <a:solidFill>
                <a:schemeClr val="tx1"/>
              </a:solidFill>
              <a:effectLst/>
              <a:latin typeface="Arial" pitchFamily="34"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161925" y="53975"/>
            <a:ext cx="8753475" cy="538163"/>
          </a:xfrm>
        </p:spPr>
        <p:txBody>
          <a:bodyPr lIns="90000" tIns="90000" bIns="90000" anchor="ctr"/>
          <a:lstStyle/>
          <a:p>
            <a:pPr eaLnBrk="1" hangingPunct="1"/>
            <a:r>
              <a:rPr lang="en-US" dirty="0" smtClean="0"/>
              <a:t>Why Smart Meter?</a:t>
            </a:r>
            <a:endParaRPr lang="en-IN" dirty="0" smtClean="0"/>
          </a:p>
        </p:txBody>
      </p:sp>
      <p:sp>
        <p:nvSpPr>
          <p:cNvPr id="66561" name="Rectangle 1"/>
          <p:cNvSpPr>
            <a:spLocks noChangeArrowheads="1"/>
          </p:cNvSpPr>
          <p:nvPr/>
        </p:nvSpPr>
        <p:spPr bwMode="auto">
          <a:xfrm>
            <a:off x="2057400" y="978932"/>
            <a:ext cx="6858000" cy="984885"/>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p>
            <a:pPr marL="117475" indent="-117475" fontAlgn="base">
              <a:spcBef>
                <a:spcPct val="0"/>
              </a:spcBef>
              <a:spcAft>
                <a:spcPct val="0"/>
              </a:spcAft>
              <a:buFont typeface="Arial" pitchFamily="34" charset="0"/>
              <a:buChar char="•"/>
            </a:pPr>
            <a:r>
              <a:rPr lang="en-US" sz="1600" dirty="0" smtClean="0">
                <a:latin typeface="Arial" pitchFamily="34" charset="0"/>
                <a:ea typeface="Calibri" pitchFamily="34" charset="0"/>
                <a:cs typeface="Calibri" pitchFamily="34" charset="0"/>
              </a:rPr>
              <a:t>Improve consumers’ ability to monitor and control their electricity use, potentially allowing for cheaper and more efficient energy use</a:t>
            </a:r>
          </a:p>
          <a:p>
            <a:pPr marL="117475" indent="-117475" fontAlgn="base">
              <a:spcBef>
                <a:spcPct val="0"/>
              </a:spcBef>
              <a:spcAft>
                <a:spcPct val="0"/>
              </a:spcAft>
              <a:buFont typeface="Arial" pitchFamily="34" charset="0"/>
              <a:buChar char="•"/>
            </a:pPr>
            <a:endParaRPr lang="en-US" sz="1600" dirty="0" smtClean="0">
              <a:latin typeface="Arial" pitchFamily="34" charset="0"/>
              <a:ea typeface="Calibri" pitchFamily="34" charset="0"/>
              <a:cs typeface="Calibri" pitchFamily="34" charset="0"/>
            </a:endParaRPr>
          </a:p>
          <a:p>
            <a:pPr marL="117475" indent="-117475" fontAlgn="base">
              <a:spcBef>
                <a:spcPct val="0"/>
              </a:spcBef>
              <a:spcAft>
                <a:spcPct val="0"/>
              </a:spcAft>
              <a:buFont typeface="Arial" pitchFamily="34" charset="0"/>
              <a:buChar char="•"/>
            </a:pPr>
            <a:r>
              <a:rPr lang="en-US" sz="1600" dirty="0" smtClean="0">
                <a:latin typeface="Arial" pitchFamily="34" charset="0"/>
                <a:ea typeface="Calibri" pitchFamily="34" charset="0"/>
                <a:cs typeface="Calibri" pitchFamily="34" charset="0"/>
              </a:rPr>
              <a:t>Reduce the overall maintenance cost to service providers</a:t>
            </a:r>
          </a:p>
        </p:txBody>
      </p:sp>
      <p:sp>
        <p:nvSpPr>
          <p:cNvPr id="4" name="Rectangle 3"/>
          <p:cNvSpPr/>
          <p:nvPr/>
        </p:nvSpPr>
        <p:spPr>
          <a:xfrm>
            <a:off x="533400" y="2590800"/>
            <a:ext cx="8001000" cy="2062103"/>
          </a:xfrm>
          <a:prstGeom prst="rect">
            <a:avLst/>
          </a:prstGeom>
          <a:solidFill>
            <a:schemeClr val="accent1">
              <a:lumMod val="20000"/>
              <a:lumOff val="80000"/>
            </a:schemeClr>
          </a:solidFill>
        </p:spPr>
        <p:txBody>
          <a:bodyPr wrap="square">
            <a:spAutoFit/>
          </a:bodyPr>
          <a:lstStyle/>
          <a:p>
            <a:pPr lvl="0" eaLnBrk="0" fontAlgn="base" hangingPunct="0">
              <a:spcBef>
                <a:spcPct val="0"/>
              </a:spcBef>
              <a:spcAft>
                <a:spcPct val="0"/>
              </a:spcAft>
            </a:pPr>
            <a:r>
              <a:rPr lang="en-US" sz="1600" dirty="0" smtClean="0">
                <a:latin typeface="Arial" pitchFamily="34" charset="0"/>
                <a:ea typeface="Calibri" pitchFamily="34" charset="0"/>
                <a:cs typeface="Calibri" pitchFamily="34" charset="0"/>
              </a:rPr>
              <a:t>The basic elements of a Smart Utility Meter are the same as those of a Basic Utility Meter. However, the Smart version differs from the Basic one in terms of its </a:t>
            </a:r>
          </a:p>
          <a:p>
            <a:pPr lvl="0" eaLnBrk="0" fontAlgn="base" hangingPunct="0">
              <a:spcBef>
                <a:spcPct val="0"/>
              </a:spcBef>
              <a:spcAft>
                <a:spcPct val="0"/>
              </a:spcAft>
            </a:pPr>
            <a:endParaRPr lang="en-US" sz="1600" dirty="0" smtClean="0">
              <a:latin typeface="Arial" pitchFamily="34" charset="0"/>
              <a:ea typeface="Calibri" pitchFamily="34" charset="0"/>
              <a:cs typeface="Calibri" pitchFamily="34" charset="0"/>
            </a:endParaRPr>
          </a:p>
          <a:p>
            <a:pPr marL="574675" lvl="1" indent="-117475" eaLnBrk="0" fontAlgn="base" hangingPunct="0">
              <a:spcBef>
                <a:spcPct val="0"/>
              </a:spcBef>
              <a:spcAft>
                <a:spcPct val="0"/>
              </a:spcAft>
              <a:buFontTx/>
              <a:buChar char="•"/>
            </a:pPr>
            <a:r>
              <a:rPr lang="en-US" sz="1600" dirty="0" smtClean="0">
                <a:latin typeface="Arial" pitchFamily="34" charset="0"/>
                <a:ea typeface="Calibri" pitchFamily="34" charset="0"/>
                <a:cs typeface="Calibri" pitchFamily="34" charset="0"/>
              </a:rPr>
              <a:t>capability to communicate more efficiently with the outer world, </a:t>
            </a:r>
          </a:p>
          <a:p>
            <a:pPr marL="574675" lvl="1" indent="-117475" eaLnBrk="0" fontAlgn="base" hangingPunct="0">
              <a:spcBef>
                <a:spcPct val="0"/>
              </a:spcBef>
              <a:spcAft>
                <a:spcPct val="0"/>
              </a:spcAft>
              <a:buFontTx/>
              <a:buChar char="•"/>
            </a:pPr>
            <a:r>
              <a:rPr lang="en-US" sz="1600" dirty="0" smtClean="0">
                <a:latin typeface="Arial" pitchFamily="34" charset="0"/>
                <a:ea typeface="Calibri" pitchFamily="34" charset="0"/>
                <a:cs typeface="Calibri" pitchFamily="34" charset="0"/>
              </a:rPr>
              <a:t>ability to control and monitor individual appliances, </a:t>
            </a:r>
          </a:p>
          <a:p>
            <a:pPr marL="574675" lvl="1" indent="-117475" eaLnBrk="0" fontAlgn="base" hangingPunct="0">
              <a:spcBef>
                <a:spcPct val="0"/>
              </a:spcBef>
              <a:spcAft>
                <a:spcPct val="0"/>
              </a:spcAft>
              <a:buFontTx/>
              <a:buChar char="•"/>
            </a:pPr>
            <a:r>
              <a:rPr lang="en-US" sz="1600" dirty="0" smtClean="0">
                <a:latin typeface="Arial" pitchFamily="34" charset="0"/>
                <a:ea typeface="Calibri" pitchFamily="34" charset="0"/>
                <a:cs typeface="Calibri" pitchFamily="34" charset="0"/>
              </a:rPr>
              <a:t>more processing capabilities and memory, </a:t>
            </a:r>
          </a:p>
          <a:p>
            <a:pPr marL="574675" lvl="1" indent="-117475" eaLnBrk="0" fontAlgn="base" hangingPunct="0">
              <a:spcBef>
                <a:spcPct val="0"/>
              </a:spcBef>
              <a:spcAft>
                <a:spcPct val="0"/>
              </a:spcAft>
              <a:buFontTx/>
              <a:buChar char="•"/>
            </a:pPr>
            <a:r>
              <a:rPr lang="en-US" sz="1600" dirty="0" smtClean="0">
                <a:latin typeface="Arial" pitchFamily="34" charset="0"/>
                <a:ea typeface="Calibri" pitchFamily="34" charset="0"/>
                <a:cs typeface="Calibri" pitchFamily="34" charset="0"/>
              </a:rPr>
              <a:t>enhanced tamper protection and security features</a:t>
            </a:r>
          </a:p>
          <a:p>
            <a:pPr lvl="0" eaLnBrk="0" fontAlgn="base" hangingPunct="0">
              <a:spcBef>
                <a:spcPct val="0"/>
              </a:spcBef>
              <a:spcAft>
                <a:spcPct val="0"/>
              </a:spcAft>
            </a:pPr>
            <a:endParaRPr lang="en-US" sz="1600" dirty="0" smtClean="0">
              <a:latin typeface="Arial" pitchFamily="34" charset="0"/>
              <a:ea typeface="Calibri" pitchFamily="34" charset="0"/>
              <a:cs typeface="Calibri" pitchFamily="34" charset="0"/>
            </a:endParaRPr>
          </a:p>
        </p:txBody>
      </p:sp>
      <p:pic>
        <p:nvPicPr>
          <p:cNvPr id="2050" name="Picture 2"/>
          <p:cNvPicPr>
            <a:picLocks noChangeAspect="1" noChangeArrowheads="1"/>
          </p:cNvPicPr>
          <p:nvPr/>
        </p:nvPicPr>
        <p:blipFill>
          <a:blip r:embed="rId3" cstate="email"/>
          <a:srcRect/>
          <a:stretch>
            <a:fillRect/>
          </a:stretch>
        </p:blipFill>
        <p:spPr bwMode="auto">
          <a:xfrm>
            <a:off x="533400" y="609600"/>
            <a:ext cx="1714500" cy="1714500"/>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10" name="Title 14"/>
          <p:cNvSpPr>
            <a:spLocks noGrp="1"/>
          </p:cNvSpPr>
          <p:nvPr>
            <p:ph type="title"/>
          </p:nvPr>
        </p:nvSpPr>
        <p:spPr>
          <a:xfrm>
            <a:off x="85725" y="84138"/>
            <a:ext cx="8753475" cy="448521"/>
          </a:xfrm>
        </p:spPr>
        <p:txBody>
          <a:bodyPr/>
          <a:lstStyle/>
          <a:p>
            <a:r>
              <a:rPr lang="en-US" dirty="0" smtClean="0"/>
              <a:t>Why smart meter design is challenging? </a:t>
            </a:r>
            <a:endParaRPr lang="en-US" dirty="0"/>
          </a:p>
        </p:txBody>
      </p:sp>
      <p:sp>
        <p:nvSpPr>
          <p:cNvPr id="15" name="Slide Number Placeholder 1"/>
          <p:cNvSpPr>
            <a:spLocks noGrp="1"/>
          </p:cNvSpPr>
          <p:nvPr>
            <p:ph type="sldNum" sz="quarter" idx="10"/>
          </p:nvPr>
        </p:nvSpPr>
        <p:spPr>
          <a:xfrm>
            <a:off x="4240213" y="6405563"/>
            <a:ext cx="663575" cy="360362"/>
          </a:xfrm>
        </p:spPr>
        <p:txBody>
          <a:bodyPr/>
          <a:lstStyle/>
          <a:p>
            <a:pPr>
              <a:defRPr/>
            </a:pPr>
            <a:fld id="{B664975C-D794-4910-A777-214EBF21ED6F}" type="slidenum">
              <a:rPr lang="en-US" smtClean="0"/>
              <a:pPr>
                <a:defRPr/>
              </a:pPr>
              <a:t>5</a:t>
            </a:fld>
            <a:endParaRPr lang="en-US"/>
          </a:p>
        </p:txBody>
      </p:sp>
      <p:graphicFrame>
        <p:nvGraphicFramePr>
          <p:cNvPr id="6" name="Diagram 5"/>
          <p:cNvGraphicFramePr/>
          <p:nvPr/>
        </p:nvGraphicFramePr>
        <p:xfrm>
          <a:off x="304800" y="1143000"/>
          <a:ext cx="8001000" cy="3733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25" y="53975"/>
            <a:ext cx="8753475" cy="448521"/>
          </a:xfrm>
        </p:spPr>
        <p:txBody>
          <a:bodyPr/>
          <a:lstStyle/>
          <a:p>
            <a:r>
              <a:rPr lang="en-US" dirty="0" smtClean="0"/>
              <a:t>Data Points</a:t>
            </a:r>
            <a:endParaRPr lang="en-US" dirty="0"/>
          </a:p>
        </p:txBody>
      </p:sp>
      <p:sp>
        <p:nvSpPr>
          <p:cNvPr id="3" name="Slide Number Placeholder 2"/>
          <p:cNvSpPr>
            <a:spLocks noGrp="1"/>
          </p:cNvSpPr>
          <p:nvPr>
            <p:ph type="sldNum" sz="quarter" idx="10"/>
          </p:nvPr>
        </p:nvSpPr>
        <p:spPr/>
        <p:txBody>
          <a:bodyPr/>
          <a:lstStyle/>
          <a:p>
            <a:fld id="{437F731D-3012-4043-93B6-E9163E24E659}" type="slidenum">
              <a:rPr lang="en-US" smtClean="0"/>
              <a:pPr/>
              <a:t>6</a:t>
            </a:fld>
            <a:endParaRPr lang="en-US"/>
          </a:p>
        </p:txBody>
      </p:sp>
      <p:sp>
        <p:nvSpPr>
          <p:cNvPr id="4" name="Rectangle 3"/>
          <p:cNvSpPr/>
          <p:nvPr/>
        </p:nvSpPr>
        <p:spPr>
          <a:xfrm>
            <a:off x="304800" y="685800"/>
            <a:ext cx="7924800" cy="3970318"/>
          </a:xfrm>
          <a:prstGeom prst="rect">
            <a:avLst/>
          </a:prstGeom>
        </p:spPr>
        <p:txBody>
          <a:bodyPr wrap="square">
            <a:spAutoFit/>
          </a:bodyPr>
          <a:lstStyle/>
          <a:p>
            <a:pPr lvl="0" eaLnBrk="0" fontAlgn="base" hangingPunct="0">
              <a:spcBef>
                <a:spcPct val="0"/>
              </a:spcBef>
              <a:spcAft>
                <a:spcPct val="0"/>
              </a:spcAft>
            </a:pPr>
            <a:r>
              <a:rPr lang="en-CA" sz="1400" b="1" dirty="0" smtClean="0">
                <a:latin typeface="Arial" pitchFamily="34" charset="0"/>
                <a:ea typeface="Times New Roman" pitchFamily="18" charset="0"/>
                <a:cs typeface="GE Inspira"/>
              </a:rPr>
              <a:t>Smart meters measures or creates following data points</a:t>
            </a:r>
            <a:endParaRPr lang="en-US" sz="1400" b="1" dirty="0" smtClean="0">
              <a:latin typeface="Arial" pitchFamily="34" charset="0"/>
            </a:endParaRPr>
          </a:p>
          <a:p>
            <a:pPr marL="117475" lvl="0" indent="-117475" eaLnBrk="0" fontAlgn="base" hangingPunct="0">
              <a:spcBef>
                <a:spcPct val="0"/>
              </a:spcBef>
              <a:spcAft>
                <a:spcPct val="0"/>
              </a:spcAft>
              <a:buFontTx/>
              <a:buChar char="•"/>
            </a:pPr>
            <a:r>
              <a:rPr lang="en-CA" sz="1400" dirty="0" smtClean="0">
                <a:latin typeface="Arial" pitchFamily="34" charset="0"/>
                <a:ea typeface="Times New Roman" pitchFamily="18" charset="0"/>
                <a:cs typeface="GE Inspira"/>
              </a:rPr>
              <a:t>Import and export of electricity, both billing rates could be different</a:t>
            </a:r>
            <a:endParaRPr lang="en-US" sz="1400" dirty="0" smtClean="0">
              <a:latin typeface="Arial" pitchFamily="34" charset="0"/>
            </a:endParaRPr>
          </a:p>
          <a:p>
            <a:pPr marL="117475" lvl="0" indent="-117475" eaLnBrk="0" fontAlgn="base" hangingPunct="0">
              <a:spcBef>
                <a:spcPct val="0"/>
              </a:spcBef>
              <a:spcAft>
                <a:spcPct val="0"/>
              </a:spcAft>
              <a:buFontTx/>
              <a:buChar char="•"/>
            </a:pPr>
            <a:r>
              <a:rPr lang="en-CA" sz="1400" dirty="0" smtClean="0">
                <a:latin typeface="Arial" pitchFamily="34" charset="0"/>
                <a:ea typeface="Times New Roman" pitchFamily="18" charset="0"/>
                <a:cs typeface="GE Inspira"/>
              </a:rPr>
              <a:t>Current RMS voltage/current value, min/max voltage/current over period</a:t>
            </a:r>
            <a:endParaRPr lang="en-US" sz="1400" dirty="0" smtClean="0">
              <a:latin typeface="Arial" pitchFamily="34" charset="0"/>
            </a:endParaRPr>
          </a:p>
          <a:p>
            <a:pPr marL="117475" lvl="0" indent="-117475" eaLnBrk="0" fontAlgn="base" hangingPunct="0">
              <a:spcBef>
                <a:spcPct val="0"/>
              </a:spcBef>
              <a:spcAft>
                <a:spcPct val="0"/>
              </a:spcAft>
              <a:buFontTx/>
              <a:buChar char="•"/>
            </a:pPr>
            <a:r>
              <a:rPr lang="en-CA" sz="1400" dirty="0" smtClean="0">
                <a:latin typeface="Arial" pitchFamily="34" charset="0"/>
                <a:ea typeface="Times New Roman" pitchFamily="18" charset="0"/>
                <a:cs typeface="GE Inspira"/>
              </a:rPr>
              <a:t>KW imported/exported, KWArQ1,2,3,4, KWA</a:t>
            </a:r>
            <a:endParaRPr lang="en-US" sz="1400" dirty="0" smtClean="0">
              <a:latin typeface="Arial" pitchFamily="34" charset="0"/>
            </a:endParaRPr>
          </a:p>
          <a:p>
            <a:pPr marL="117475" lvl="0" indent="-117475" eaLnBrk="0" fontAlgn="base" hangingPunct="0">
              <a:spcBef>
                <a:spcPct val="0"/>
              </a:spcBef>
              <a:spcAft>
                <a:spcPct val="0"/>
              </a:spcAft>
              <a:buFontTx/>
              <a:buChar char="•"/>
            </a:pPr>
            <a:r>
              <a:rPr lang="en-CA" sz="1400" dirty="0" smtClean="0">
                <a:latin typeface="Arial" pitchFamily="34" charset="0"/>
                <a:ea typeface="Times New Roman" pitchFamily="18" charset="0"/>
                <a:cs typeface="GE Inspira"/>
              </a:rPr>
              <a:t>Active energy imported/exported, Reactive Energy 1Q, 2Q, 3Q, 4Q, Net active energy (active energy received – delivered)</a:t>
            </a:r>
            <a:endParaRPr lang="en-US" sz="1400" dirty="0" smtClean="0">
              <a:latin typeface="Arial" pitchFamily="34" charset="0"/>
            </a:endParaRPr>
          </a:p>
          <a:p>
            <a:pPr marL="117475" lvl="0" indent="-117475" eaLnBrk="0" fontAlgn="base" hangingPunct="0">
              <a:spcBef>
                <a:spcPct val="0"/>
              </a:spcBef>
              <a:spcAft>
                <a:spcPct val="0"/>
              </a:spcAft>
              <a:buFontTx/>
              <a:buChar char="•"/>
            </a:pPr>
            <a:r>
              <a:rPr lang="en-CA" sz="1400" dirty="0" smtClean="0">
                <a:latin typeface="Arial" pitchFamily="34" charset="0"/>
                <a:ea typeface="Times New Roman" pitchFamily="18" charset="0"/>
                <a:cs typeface="GE Inspira"/>
              </a:rPr>
              <a:t>Demand, Min/Max demand</a:t>
            </a:r>
            <a:endParaRPr lang="en-US" sz="1400" dirty="0" smtClean="0">
              <a:latin typeface="Arial" pitchFamily="34" charset="0"/>
            </a:endParaRPr>
          </a:p>
          <a:p>
            <a:pPr marL="117475" lvl="0" indent="-117475" eaLnBrk="0" fontAlgn="base" hangingPunct="0">
              <a:spcBef>
                <a:spcPct val="0"/>
              </a:spcBef>
              <a:spcAft>
                <a:spcPct val="0"/>
              </a:spcAft>
              <a:buFontTx/>
              <a:buChar char="•"/>
            </a:pPr>
            <a:r>
              <a:rPr lang="en-CA" sz="1400" dirty="0" smtClean="0">
                <a:latin typeface="Arial" pitchFamily="34" charset="0"/>
                <a:ea typeface="Times New Roman" pitchFamily="18" charset="0"/>
                <a:cs typeface="GE Inspira"/>
              </a:rPr>
              <a:t>Apparent energy values</a:t>
            </a:r>
            <a:endParaRPr lang="en-US" sz="1400" dirty="0" smtClean="0">
              <a:latin typeface="Arial" pitchFamily="34" charset="0"/>
            </a:endParaRPr>
          </a:p>
          <a:p>
            <a:pPr marL="117475" lvl="0" indent="-117475" eaLnBrk="0" fontAlgn="base" hangingPunct="0">
              <a:spcBef>
                <a:spcPct val="0"/>
              </a:spcBef>
              <a:spcAft>
                <a:spcPct val="0"/>
              </a:spcAft>
              <a:buFontTx/>
              <a:buChar char="•"/>
            </a:pPr>
            <a:r>
              <a:rPr lang="en-CA" sz="1400" dirty="0" smtClean="0">
                <a:latin typeface="Arial" pitchFamily="34" charset="0"/>
                <a:ea typeface="Times New Roman" pitchFamily="18" charset="0"/>
                <a:cs typeface="GE Inspira"/>
              </a:rPr>
              <a:t>Min/Max power factor (leading/lagging)</a:t>
            </a:r>
            <a:endParaRPr lang="en-US" sz="1400" dirty="0" smtClean="0">
              <a:latin typeface="Arial" pitchFamily="34" charset="0"/>
            </a:endParaRPr>
          </a:p>
          <a:p>
            <a:pPr marL="117475" lvl="0" indent="-117475" eaLnBrk="0" fontAlgn="base" hangingPunct="0">
              <a:spcBef>
                <a:spcPct val="0"/>
              </a:spcBef>
              <a:spcAft>
                <a:spcPct val="0"/>
              </a:spcAft>
            </a:pPr>
            <a:endParaRPr lang="en-CA" sz="1400" dirty="0" smtClean="0">
              <a:latin typeface="Arial" pitchFamily="34" charset="0"/>
              <a:ea typeface="Times New Roman" pitchFamily="18" charset="0"/>
              <a:cs typeface="GE Inspira"/>
            </a:endParaRPr>
          </a:p>
          <a:p>
            <a:pPr marL="117475" lvl="0" indent="-117475" eaLnBrk="0" fontAlgn="base" hangingPunct="0">
              <a:spcBef>
                <a:spcPct val="0"/>
              </a:spcBef>
              <a:spcAft>
                <a:spcPct val="0"/>
              </a:spcAft>
            </a:pPr>
            <a:r>
              <a:rPr lang="en-CA" sz="1400" dirty="0" smtClean="0">
                <a:latin typeface="Arial" pitchFamily="34" charset="0"/>
                <a:ea typeface="Times New Roman" pitchFamily="18" charset="0"/>
                <a:cs typeface="GE Inspira"/>
              </a:rPr>
              <a:t>Firmware also supports</a:t>
            </a:r>
            <a:endParaRPr lang="en-US" sz="1400" dirty="0" smtClean="0">
              <a:latin typeface="Arial" pitchFamily="34" charset="0"/>
            </a:endParaRPr>
          </a:p>
          <a:p>
            <a:pPr marL="117475" lvl="0" indent="-117475" eaLnBrk="0" fontAlgn="base" hangingPunct="0">
              <a:spcBef>
                <a:spcPct val="0"/>
              </a:spcBef>
              <a:spcAft>
                <a:spcPct val="0"/>
              </a:spcAft>
              <a:buFontTx/>
              <a:buChar char="•"/>
            </a:pPr>
            <a:r>
              <a:rPr lang="en-CA" sz="1400" dirty="0" smtClean="0">
                <a:latin typeface="Arial" pitchFamily="34" charset="0"/>
                <a:ea typeface="Times New Roman" pitchFamily="18" charset="0"/>
                <a:cs typeface="GE Inspira"/>
              </a:rPr>
              <a:t>Pulse output to indicate consumption of active or reactive power</a:t>
            </a:r>
            <a:endParaRPr lang="en-US" sz="1400" dirty="0" smtClean="0">
              <a:latin typeface="Arial" pitchFamily="34" charset="0"/>
            </a:endParaRPr>
          </a:p>
          <a:p>
            <a:pPr marL="117475" lvl="0" indent="-117475" eaLnBrk="0" fontAlgn="base" hangingPunct="0">
              <a:spcBef>
                <a:spcPct val="0"/>
              </a:spcBef>
              <a:spcAft>
                <a:spcPct val="0"/>
              </a:spcAft>
              <a:buFontTx/>
              <a:buChar char="•"/>
            </a:pPr>
            <a:r>
              <a:rPr lang="en-CA" sz="1400" dirty="0" smtClean="0">
                <a:latin typeface="Arial" pitchFamily="34" charset="0"/>
                <a:ea typeface="Times New Roman" pitchFamily="18" charset="0"/>
                <a:cs typeface="GE Inspira"/>
              </a:rPr>
              <a:t>Time of Use</a:t>
            </a:r>
            <a:endParaRPr lang="en-US" sz="1400" dirty="0" smtClean="0">
              <a:latin typeface="Arial" pitchFamily="34" charset="0"/>
            </a:endParaRPr>
          </a:p>
          <a:p>
            <a:pPr marL="117475" lvl="0" indent="-117475" eaLnBrk="0" fontAlgn="base" hangingPunct="0">
              <a:spcBef>
                <a:spcPct val="0"/>
              </a:spcBef>
              <a:spcAft>
                <a:spcPct val="0"/>
              </a:spcAft>
              <a:buFontTx/>
              <a:buChar char="•"/>
            </a:pPr>
            <a:r>
              <a:rPr lang="en-CA" sz="1400" dirty="0" smtClean="0">
                <a:latin typeface="Arial" pitchFamily="34" charset="0"/>
                <a:ea typeface="Times New Roman" pitchFamily="18" charset="0"/>
                <a:cs typeface="GE Inspira"/>
              </a:rPr>
              <a:t>Load profile</a:t>
            </a:r>
            <a:endParaRPr lang="en-US" sz="1400" dirty="0" smtClean="0">
              <a:latin typeface="Arial" pitchFamily="34" charset="0"/>
            </a:endParaRPr>
          </a:p>
          <a:p>
            <a:pPr marL="117475" lvl="0" indent="-117475" eaLnBrk="0" fontAlgn="base" hangingPunct="0">
              <a:spcBef>
                <a:spcPct val="0"/>
              </a:spcBef>
              <a:spcAft>
                <a:spcPct val="0"/>
              </a:spcAft>
              <a:buFontTx/>
              <a:buChar char="•"/>
            </a:pPr>
            <a:r>
              <a:rPr lang="en-CA" sz="1400" dirty="0" smtClean="0">
                <a:latin typeface="Arial" pitchFamily="34" charset="0"/>
                <a:ea typeface="Times New Roman" pitchFamily="18" charset="0"/>
                <a:cs typeface="GE Inspira"/>
              </a:rPr>
              <a:t>Calendar based activity scheduler</a:t>
            </a:r>
            <a:endParaRPr lang="en-US" sz="1400" dirty="0" smtClean="0">
              <a:latin typeface="Arial" pitchFamily="34" charset="0"/>
            </a:endParaRPr>
          </a:p>
          <a:p>
            <a:pPr marL="117475" lvl="0" indent="-117475" eaLnBrk="0" fontAlgn="base" hangingPunct="0">
              <a:spcBef>
                <a:spcPct val="0"/>
              </a:spcBef>
              <a:spcAft>
                <a:spcPct val="0"/>
              </a:spcAft>
              <a:buFontTx/>
              <a:buChar char="•"/>
            </a:pPr>
            <a:r>
              <a:rPr lang="en-CA" sz="1400" dirty="0" smtClean="0">
                <a:latin typeface="Arial" pitchFamily="34" charset="0"/>
                <a:ea typeface="Times New Roman" pitchFamily="18" charset="0"/>
                <a:cs typeface="GE Inspira"/>
              </a:rPr>
              <a:t>Remote disconnect</a:t>
            </a:r>
            <a:endParaRPr lang="en-US" sz="1400" dirty="0" smtClean="0">
              <a:latin typeface="Arial" pitchFamily="34" charset="0"/>
            </a:endParaRPr>
          </a:p>
          <a:p>
            <a:pPr marL="117475" lvl="0" indent="-117475" eaLnBrk="0" fontAlgn="base" hangingPunct="0">
              <a:spcBef>
                <a:spcPct val="0"/>
              </a:spcBef>
              <a:spcAft>
                <a:spcPct val="0"/>
              </a:spcAft>
              <a:buFontTx/>
              <a:buChar char="•"/>
            </a:pPr>
            <a:r>
              <a:rPr lang="en-CA" sz="1400" dirty="0" smtClean="0">
                <a:latin typeface="Arial" pitchFamily="34" charset="0"/>
                <a:ea typeface="Times New Roman" pitchFamily="18" charset="0"/>
                <a:cs typeface="GE Inspira"/>
              </a:rPr>
              <a:t>Event logger</a:t>
            </a:r>
          </a:p>
          <a:p>
            <a:pPr lvl="0" eaLnBrk="0" fontAlgn="base" hangingPunct="0">
              <a:spcBef>
                <a:spcPct val="0"/>
              </a:spcBef>
              <a:spcAft>
                <a:spcPct val="0"/>
              </a:spcAft>
              <a:buFontTx/>
              <a:buChar char="•"/>
            </a:pPr>
            <a:endParaRPr lang="en-US" sz="1400" dirty="0" smtClean="0">
              <a:latin typeface="Arial" pitchFamily="34" charset="0"/>
            </a:endParaRPr>
          </a:p>
        </p:txBody>
      </p:sp>
      <p:sp>
        <p:nvSpPr>
          <p:cNvPr id="5" name="Rectangle 4"/>
          <p:cNvSpPr/>
          <p:nvPr/>
        </p:nvSpPr>
        <p:spPr>
          <a:xfrm>
            <a:off x="533400" y="4572000"/>
            <a:ext cx="8153400" cy="369332"/>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pPr lvl="0" algn="ctr" eaLnBrk="0" fontAlgn="base" hangingPunct="0">
              <a:spcBef>
                <a:spcPct val="0"/>
              </a:spcBef>
              <a:spcAft>
                <a:spcPct val="0"/>
              </a:spcAft>
            </a:pPr>
            <a:r>
              <a:rPr lang="en-US" b="1" i="1" dirty="0" smtClean="0">
                <a:latin typeface="Arial" pitchFamily="34" charset="0"/>
                <a:ea typeface="Calibri" pitchFamily="34" charset="0"/>
                <a:cs typeface="Calibri" pitchFamily="34" charset="0"/>
              </a:rPr>
              <a:t>What do these data points means to the system design?</a:t>
            </a:r>
          </a:p>
        </p:txBody>
      </p:sp>
      <p:sp>
        <p:nvSpPr>
          <p:cNvPr id="6" name="Rounded Rectangle 5"/>
          <p:cNvSpPr/>
          <p:nvPr/>
        </p:nvSpPr>
        <p:spPr bwMode="auto">
          <a:xfrm>
            <a:off x="457200" y="5029200"/>
            <a:ext cx="2819400" cy="381000"/>
          </a:xfrm>
          <a:prstGeom prst="roundRect">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none" lIns="91440" tIns="45720" rIns="91440" bIns="45720" numCol="1" rtlCol="0" anchor="ctr" anchorCtr="0" compatLnSpc="1">
            <a:prstTxWarp prst="textNoShape">
              <a:avLst/>
            </a:prstTxWarp>
          </a:bodyPr>
          <a:lstStyle/>
          <a:p>
            <a:pPr lvl="0" eaLnBrk="0" fontAlgn="base" hangingPunct="0">
              <a:spcBef>
                <a:spcPct val="0"/>
              </a:spcBef>
              <a:spcAft>
                <a:spcPct val="0"/>
              </a:spcAft>
            </a:pPr>
            <a:r>
              <a:rPr lang="en-US" sz="1600" i="1" dirty="0" smtClean="0">
                <a:latin typeface="Arial" pitchFamily="34" charset="0"/>
                <a:ea typeface="Calibri" pitchFamily="34" charset="0"/>
                <a:cs typeface="Calibri" pitchFamily="34" charset="0"/>
              </a:rPr>
              <a:t>Need high performance CPU</a:t>
            </a:r>
          </a:p>
        </p:txBody>
      </p:sp>
      <p:sp>
        <p:nvSpPr>
          <p:cNvPr id="7" name="Rounded Rectangle 6"/>
          <p:cNvSpPr/>
          <p:nvPr/>
        </p:nvSpPr>
        <p:spPr bwMode="auto">
          <a:xfrm>
            <a:off x="3429000" y="5029200"/>
            <a:ext cx="2819400" cy="381000"/>
          </a:xfrm>
          <a:prstGeom prst="roundRect">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none" lIns="91440" tIns="45720" rIns="91440" bIns="45720" numCol="1" rtlCol="0" anchor="ctr" anchorCtr="0" compatLnSpc="1">
            <a:prstTxWarp prst="textNoShape">
              <a:avLst/>
            </a:prstTxWarp>
          </a:bodyPr>
          <a:lstStyle/>
          <a:p>
            <a:pPr lvl="0" eaLnBrk="0" fontAlgn="base" hangingPunct="0">
              <a:spcBef>
                <a:spcPct val="0"/>
              </a:spcBef>
              <a:spcAft>
                <a:spcPct val="0"/>
              </a:spcAft>
            </a:pPr>
            <a:r>
              <a:rPr lang="en-US" sz="1600" i="1" dirty="0" smtClean="0">
                <a:latin typeface="Arial" pitchFamily="34" charset="0"/>
                <a:ea typeface="Calibri" pitchFamily="34" charset="0"/>
                <a:cs typeface="Calibri" pitchFamily="34" charset="0"/>
              </a:rPr>
              <a:t>Better memory at lower cost</a:t>
            </a:r>
          </a:p>
        </p:txBody>
      </p:sp>
      <p:sp>
        <p:nvSpPr>
          <p:cNvPr id="8" name="Rounded Rectangle 7"/>
          <p:cNvSpPr/>
          <p:nvPr/>
        </p:nvSpPr>
        <p:spPr bwMode="auto">
          <a:xfrm>
            <a:off x="6324600" y="5029200"/>
            <a:ext cx="2590800" cy="381000"/>
          </a:xfrm>
          <a:prstGeom prst="roundRect">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none" lIns="91440" tIns="45720" rIns="91440" bIns="45720" numCol="1" rtlCol="0" anchor="ctr" anchorCtr="0" compatLnSpc="1">
            <a:prstTxWarp prst="textNoShape">
              <a:avLst/>
            </a:prstTxWarp>
          </a:bodyPr>
          <a:lstStyle/>
          <a:p>
            <a:pPr lvl="0" eaLnBrk="0" fontAlgn="base" hangingPunct="0">
              <a:spcBef>
                <a:spcPct val="0"/>
              </a:spcBef>
              <a:spcAft>
                <a:spcPct val="0"/>
              </a:spcAft>
            </a:pPr>
            <a:r>
              <a:rPr lang="en-US" sz="1600" i="1" dirty="0" smtClean="0">
                <a:latin typeface="Arial" pitchFamily="34" charset="0"/>
                <a:ea typeface="Calibri" pitchFamily="34" charset="0"/>
                <a:cs typeface="Calibri" pitchFamily="34" charset="0"/>
              </a:rPr>
              <a:t>Real time operating system</a:t>
            </a:r>
          </a:p>
        </p:txBody>
      </p:sp>
      <p:sp>
        <p:nvSpPr>
          <p:cNvPr id="9" name="Rounded Rectangle 8"/>
          <p:cNvSpPr/>
          <p:nvPr/>
        </p:nvSpPr>
        <p:spPr bwMode="auto">
          <a:xfrm>
            <a:off x="3048000" y="5486400"/>
            <a:ext cx="2133600" cy="381000"/>
          </a:xfrm>
          <a:prstGeom prst="roundRect">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none" lIns="91440" tIns="45720" rIns="91440" bIns="45720" numCol="1" rtlCol="0" anchor="ctr" anchorCtr="0" compatLnSpc="1">
            <a:prstTxWarp prst="textNoShape">
              <a:avLst/>
            </a:prstTxWarp>
          </a:bodyPr>
          <a:lstStyle/>
          <a:p>
            <a:pPr lvl="0" eaLnBrk="0" fontAlgn="base" hangingPunct="0">
              <a:spcBef>
                <a:spcPct val="0"/>
              </a:spcBef>
              <a:spcAft>
                <a:spcPct val="0"/>
              </a:spcAft>
            </a:pPr>
            <a:r>
              <a:rPr lang="en-US" sz="1600" i="1" dirty="0" smtClean="0">
                <a:latin typeface="Arial" pitchFamily="34" charset="0"/>
                <a:ea typeface="Calibri" pitchFamily="34" charset="0"/>
                <a:cs typeface="Calibri" pitchFamily="34" charset="0"/>
              </a:rPr>
              <a:t>Optimized foot prints</a:t>
            </a:r>
            <a:endParaRPr lang="en-US" sz="1600" i="1" dirty="0" smtClean="0">
              <a:latin typeface="Arial" pitchFamily="34" charset="0"/>
            </a:endParaRPr>
          </a:p>
        </p:txBody>
      </p:sp>
      <p:sp>
        <p:nvSpPr>
          <p:cNvPr id="10" name="Rectangle 9"/>
          <p:cNvSpPr/>
          <p:nvPr/>
        </p:nvSpPr>
        <p:spPr>
          <a:xfrm>
            <a:off x="533400" y="5934671"/>
            <a:ext cx="8153400" cy="307777"/>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lvl="0" algn="ctr" eaLnBrk="0" fontAlgn="base" hangingPunct="0">
              <a:spcBef>
                <a:spcPct val="0"/>
              </a:spcBef>
              <a:spcAft>
                <a:spcPct val="0"/>
              </a:spcAft>
            </a:pPr>
            <a:r>
              <a:rPr lang="en-US" sz="1400" b="1" i="1" dirty="0" smtClean="0">
                <a:latin typeface="Arial" pitchFamily="34" charset="0"/>
                <a:ea typeface="Calibri" pitchFamily="34" charset="0"/>
                <a:cs typeface="Calibri" pitchFamily="34" charset="0"/>
              </a:rPr>
              <a:t>Smart meters are having over 100MHz processor speed, 256K flash, 128K RAM memory</a:t>
            </a:r>
            <a:endParaRPr lang="en-US" sz="1400" b="1" i="1" dirty="0" smtClean="0">
              <a:latin typeface="Arial" pitchFamily="34" charset="0"/>
            </a:endParaRPr>
          </a:p>
        </p:txBody>
      </p:sp>
      <p:sp>
        <p:nvSpPr>
          <p:cNvPr id="11" name="Oval 10"/>
          <p:cNvSpPr/>
          <p:nvPr/>
        </p:nvSpPr>
        <p:spPr bwMode="auto">
          <a:xfrm>
            <a:off x="5410200" y="5638800"/>
            <a:ext cx="152400" cy="152400"/>
          </a:xfrm>
          <a:prstGeom prst="ellipse">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p:txBody>
      </p:sp>
      <p:sp>
        <p:nvSpPr>
          <p:cNvPr id="12" name="Oval 11"/>
          <p:cNvSpPr/>
          <p:nvPr/>
        </p:nvSpPr>
        <p:spPr bwMode="auto">
          <a:xfrm>
            <a:off x="5638800" y="5638800"/>
            <a:ext cx="152400" cy="152400"/>
          </a:xfrm>
          <a:prstGeom prst="ellipse">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p:txBody>
      </p:sp>
      <p:sp>
        <p:nvSpPr>
          <p:cNvPr id="13" name="Oval 12"/>
          <p:cNvSpPr/>
          <p:nvPr/>
        </p:nvSpPr>
        <p:spPr bwMode="auto">
          <a:xfrm>
            <a:off x="5867400" y="5638800"/>
            <a:ext cx="152400" cy="152400"/>
          </a:xfrm>
          <a:prstGeom prst="ellipse">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p:txBody>
      </p:sp>
      <p:sp>
        <p:nvSpPr>
          <p:cNvPr id="14" name="Oval 13"/>
          <p:cNvSpPr/>
          <p:nvPr/>
        </p:nvSpPr>
        <p:spPr bwMode="auto">
          <a:xfrm>
            <a:off x="6096000" y="5638800"/>
            <a:ext cx="152400" cy="152400"/>
          </a:xfrm>
          <a:prstGeom prst="ellipse">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36" name="Title 16"/>
          <p:cNvSpPr>
            <a:spLocks noGrp="1"/>
          </p:cNvSpPr>
          <p:nvPr>
            <p:ph type="title"/>
          </p:nvPr>
        </p:nvSpPr>
        <p:spPr>
          <a:xfrm>
            <a:off x="85725" y="76200"/>
            <a:ext cx="8753475" cy="838200"/>
          </a:xfrm>
        </p:spPr>
        <p:txBody>
          <a:bodyPr/>
          <a:lstStyle/>
          <a:p>
            <a:r>
              <a:rPr lang="en-US" dirty="0" smtClean="0"/>
              <a:t>Challenge in developing Smart Meter</a:t>
            </a:r>
            <a:br>
              <a:rPr lang="en-US" dirty="0" smtClean="0"/>
            </a:br>
            <a:endParaRPr lang="en-IN" dirty="0" smtClean="0"/>
          </a:p>
        </p:txBody>
      </p:sp>
      <p:sp>
        <p:nvSpPr>
          <p:cNvPr id="17" name="Slide Number Placeholder 1"/>
          <p:cNvSpPr>
            <a:spLocks noGrp="1"/>
          </p:cNvSpPr>
          <p:nvPr>
            <p:ph type="sldNum" sz="quarter" idx="10"/>
          </p:nvPr>
        </p:nvSpPr>
        <p:spPr>
          <a:xfrm>
            <a:off x="4240213" y="6405563"/>
            <a:ext cx="663575" cy="360362"/>
          </a:xfrm>
        </p:spPr>
        <p:txBody>
          <a:bodyPr/>
          <a:lstStyle/>
          <a:p>
            <a:pPr>
              <a:defRPr/>
            </a:pPr>
            <a:fld id="{B664975C-D794-4910-A777-214EBF21ED6F}" type="slidenum">
              <a:rPr lang="en-US" smtClean="0"/>
              <a:pPr>
                <a:defRPr/>
              </a:pPr>
              <a:t>7</a:t>
            </a:fld>
            <a:endParaRPr lang="en-US"/>
          </a:p>
        </p:txBody>
      </p:sp>
      <p:graphicFrame>
        <p:nvGraphicFramePr>
          <p:cNvPr id="6" name="Diagram 5"/>
          <p:cNvGraphicFramePr/>
          <p:nvPr/>
        </p:nvGraphicFramePr>
        <p:xfrm>
          <a:off x="609600" y="914400"/>
          <a:ext cx="7391400" cy="4343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25" y="53975"/>
            <a:ext cx="8753475" cy="448521"/>
          </a:xfrm>
        </p:spPr>
        <p:txBody>
          <a:bodyPr/>
          <a:lstStyle/>
          <a:p>
            <a:r>
              <a:rPr lang="en-US" dirty="0" smtClean="0"/>
              <a:t>	Mixed Development Approach</a:t>
            </a:r>
            <a:endParaRPr lang="en-US" dirty="0"/>
          </a:p>
        </p:txBody>
      </p:sp>
      <p:sp>
        <p:nvSpPr>
          <p:cNvPr id="3" name="Slide Number Placeholder 2"/>
          <p:cNvSpPr>
            <a:spLocks noGrp="1"/>
          </p:cNvSpPr>
          <p:nvPr>
            <p:ph type="sldNum" sz="quarter" idx="10"/>
          </p:nvPr>
        </p:nvSpPr>
        <p:spPr/>
        <p:txBody>
          <a:bodyPr/>
          <a:lstStyle/>
          <a:p>
            <a:fld id="{437F731D-3012-4043-93B6-E9163E24E659}" type="slidenum">
              <a:rPr lang="en-US" smtClean="0"/>
              <a:pPr/>
              <a:t>8</a:t>
            </a:fld>
            <a:endParaRPr lang="en-US"/>
          </a:p>
        </p:txBody>
      </p:sp>
      <p:sp>
        <p:nvSpPr>
          <p:cNvPr id="4" name="Rectangle 3"/>
          <p:cNvSpPr/>
          <p:nvPr/>
        </p:nvSpPr>
        <p:spPr>
          <a:xfrm>
            <a:off x="152400" y="914400"/>
            <a:ext cx="8839200" cy="4131900"/>
          </a:xfrm>
          <a:prstGeom prst="rect">
            <a:avLst/>
          </a:prstGeom>
        </p:spPr>
        <p:txBody>
          <a:bodyPr wrap="square">
            <a:spAutoFit/>
          </a:bodyPr>
          <a:lstStyle/>
          <a:p>
            <a:pPr lvl="0" algn="just" eaLnBrk="0" fontAlgn="base" hangingPunct="0">
              <a:spcBef>
                <a:spcPct val="0"/>
              </a:spcBef>
              <a:spcAft>
                <a:spcPct val="0"/>
              </a:spcAft>
            </a:pPr>
            <a:r>
              <a:rPr lang="en-US" sz="1400" dirty="0" smtClean="0">
                <a:latin typeface="Arial" pitchFamily="34" charset="0"/>
                <a:ea typeface="Calibri" pitchFamily="34" charset="0"/>
                <a:cs typeface="Calibri" pitchFamily="34" charset="0"/>
              </a:rPr>
              <a:t>The key development is becoming a mix of NPI, re-engineering, value engineering and Reverse Engineering with aggressive time lines.</a:t>
            </a:r>
            <a:endParaRPr lang="en-US" sz="1050" dirty="0" smtClean="0">
              <a:latin typeface="Arial" pitchFamily="34" charset="0"/>
            </a:endParaRPr>
          </a:p>
          <a:p>
            <a:pPr lvl="0" algn="just" eaLnBrk="0" fontAlgn="base" hangingPunct="0">
              <a:spcBef>
                <a:spcPct val="0"/>
              </a:spcBef>
              <a:spcAft>
                <a:spcPct val="0"/>
              </a:spcAft>
            </a:pPr>
            <a:endParaRPr lang="en-US" sz="1400" dirty="0" smtClean="0">
              <a:latin typeface="Arial" pitchFamily="34" charset="0"/>
              <a:ea typeface="Calibri" pitchFamily="34" charset="0"/>
              <a:cs typeface="Calibri" pitchFamily="34" charset="0"/>
            </a:endParaRPr>
          </a:p>
          <a:p>
            <a:pPr lvl="0" algn="just" eaLnBrk="0" fontAlgn="base" hangingPunct="0">
              <a:spcBef>
                <a:spcPct val="0"/>
              </a:spcBef>
              <a:spcAft>
                <a:spcPct val="0"/>
              </a:spcAft>
            </a:pPr>
            <a:r>
              <a:rPr lang="en-US" sz="1400" dirty="0" smtClean="0">
                <a:latin typeface="Arial" pitchFamily="34" charset="0"/>
                <a:ea typeface="Calibri" pitchFamily="34" charset="0"/>
                <a:cs typeface="Calibri" pitchFamily="34" charset="0"/>
              </a:rPr>
              <a:t>NPI – in some cases, the product packaging may not be available, and concepts needs to be created, this cycle needs creative knowledge as well as ability to create many options</a:t>
            </a:r>
            <a:endParaRPr lang="en-US" sz="1050" dirty="0" smtClean="0">
              <a:latin typeface="Arial" pitchFamily="34" charset="0"/>
            </a:endParaRPr>
          </a:p>
          <a:p>
            <a:pPr lvl="0" algn="just" eaLnBrk="0" fontAlgn="base" hangingPunct="0">
              <a:spcBef>
                <a:spcPct val="0"/>
              </a:spcBef>
              <a:spcAft>
                <a:spcPct val="0"/>
              </a:spcAft>
            </a:pPr>
            <a:endParaRPr lang="en-US" sz="1400" dirty="0" smtClean="0">
              <a:latin typeface="Arial" pitchFamily="34" charset="0"/>
              <a:ea typeface="Calibri" pitchFamily="34" charset="0"/>
              <a:cs typeface="Calibri" pitchFamily="34" charset="0"/>
            </a:endParaRPr>
          </a:p>
          <a:p>
            <a:pPr lvl="0" algn="just" eaLnBrk="0" fontAlgn="base" hangingPunct="0">
              <a:spcBef>
                <a:spcPct val="0"/>
              </a:spcBef>
              <a:spcAft>
                <a:spcPct val="0"/>
              </a:spcAft>
            </a:pPr>
            <a:r>
              <a:rPr lang="en-US" sz="1400" dirty="0" smtClean="0">
                <a:latin typeface="Arial" pitchFamily="34" charset="0"/>
                <a:ea typeface="Calibri" pitchFamily="34" charset="0"/>
                <a:cs typeface="Calibri" pitchFamily="34" charset="0"/>
              </a:rPr>
              <a:t>Re-engineering – the company which develops the meter has the knowledge and basic design of meter which it in turn try to reuse the block which are reusable</a:t>
            </a:r>
            <a:endParaRPr lang="en-US" sz="1050" dirty="0" smtClean="0">
              <a:latin typeface="Arial" pitchFamily="34" charset="0"/>
            </a:endParaRPr>
          </a:p>
          <a:p>
            <a:pPr lvl="0" algn="just" eaLnBrk="0" fontAlgn="base" hangingPunct="0">
              <a:spcBef>
                <a:spcPct val="0"/>
              </a:spcBef>
              <a:spcAft>
                <a:spcPct val="0"/>
              </a:spcAft>
            </a:pPr>
            <a:endParaRPr lang="en-US" sz="1400" b="1" u="sng" dirty="0" smtClean="0">
              <a:latin typeface="Arial" pitchFamily="34" charset="0"/>
              <a:ea typeface="Calibri" pitchFamily="34" charset="0"/>
              <a:cs typeface="Calibri" pitchFamily="34" charset="0"/>
            </a:endParaRPr>
          </a:p>
          <a:p>
            <a:pPr lvl="0" algn="just" eaLnBrk="0" fontAlgn="base" hangingPunct="0">
              <a:spcBef>
                <a:spcPct val="0"/>
              </a:spcBef>
              <a:spcAft>
                <a:spcPct val="0"/>
              </a:spcAft>
            </a:pPr>
            <a:r>
              <a:rPr lang="en-US" sz="1400" dirty="0" smtClean="0">
                <a:latin typeface="Arial" pitchFamily="34" charset="0"/>
                <a:ea typeface="Calibri" pitchFamily="34" charset="0"/>
                <a:cs typeface="Calibri" pitchFamily="34" charset="0"/>
              </a:rPr>
              <a:t>Value Engineering – smart meter products are having aggressive target cost, Typically the value engineering programs in other domains like automotive are taken up on the product which are generally built already, with clear target for material, process reduction targets the value engineering is addressed. But in case of smart meters, the value engineering has to be performing along with main product development.</a:t>
            </a:r>
            <a:endParaRPr lang="en-US" sz="1050" dirty="0" smtClean="0">
              <a:latin typeface="Arial" pitchFamily="34" charset="0"/>
            </a:endParaRPr>
          </a:p>
          <a:p>
            <a:pPr lvl="0" algn="just" eaLnBrk="0" fontAlgn="base" hangingPunct="0">
              <a:spcBef>
                <a:spcPct val="0"/>
              </a:spcBef>
              <a:spcAft>
                <a:spcPct val="0"/>
              </a:spcAft>
            </a:pPr>
            <a:endParaRPr lang="en-US" sz="1400" dirty="0" smtClean="0">
              <a:latin typeface="Arial" pitchFamily="34" charset="0"/>
              <a:ea typeface="Calibri" pitchFamily="34" charset="0"/>
              <a:cs typeface="Calibri" pitchFamily="34" charset="0"/>
            </a:endParaRPr>
          </a:p>
          <a:p>
            <a:pPr lvl="0" algn="just" eaLnBrk="0" fontAlgn="base" hangingPunct="0">
              <a:spcBef>
                <a:spcPct val="0"/>
              </a:spcBef>
              <a:spcAft>
                <a:spcPct val="0"/>
              </a:spcAft>
            </a:pPr>
            <a:r>
              <a:rPr lang="en-US" sz="1400" dirty="0" smtClean="0">
                <a:latin typeface="Arial" pitchFamily="34" charset="0"/>
                <a:ea typeface="Calibri" pitchFamily="34" charset="0"/>
                <a:cs typeface="Calibri" pitchFamily="34" charset="0"/>
              </a:rPr>
              <a:t>The typical cost target for finished electronics with all components including the printed circuit board is less than USD 10, with additional USD8 for PLC cost of component.</a:t>
            </a:r>
          </a:p>
          <a:p>
            <a:pPr lvl="0" algn="just" eaLnBrk="0" fontAlgn="base" hangingPunct="0">
              <a:spcBef>
                <a:spcPct val="0"/>
              </a:spcBef>
              <a:spcAft>
                <a:spcPct val="0"/>
              </a:spcAft>
            </a:pPr>
            <a:endParaRPr lang="en-US" sz="1050" dirty="0" smtClean="0">
              <a:latin typeface="Arial" pitchFamily="34" charset="0"/>
            </a:endParaRPr>
          </a:p>
          <a:p>
            <a:pPr lvl="0" algn="just" eaLnBrk="0" fontAlgn="base" hangingPunct="0">
              <a:spcBef>
                <a:spcPct val="0"/>
              </a:spcBef>
              <a:spcAft>
                <a:spcPct val="0"/>
              </a:spcAft>
            </a:pPr>
            <a:r>
              <a:rPr lang="en-US" sz="1400" dirty="0" smtClean="0">
                <a:latin typeface="Arial" pitchFamily="34" charset="0"/>
                <a:ea typeface="Calibri" pitchFamily="34" charset="0"/>
                <a:cs typeface="Calibri" pitchFamily="34" charset="0"/>
              </a:rPr>
              <a:t>The typical cost target for finished mechanical enclosure with all components including the </a:t>
            </a:r>
            <a:r>
              <a:rPr lang="en-US" sz="1400" dirty="0" err="1" smtClean="0">
                <a:latin typeface="Arial" pitchFamily="34" charset="0"/>
                <a:ea typeface="Calibri" pitchFamily="34" charset="0"/>
                <a:cs typeface="Calibri" pitchFamily="34" charset="0"/>
              </a:rPr>
              <a:t>fastners</a:t>
            </a:r>
            <a:r>
              <a:rPr lang="en-US" sz="1400" dirty="0" smtClean="0">
                <a:latin typeface="Arial" pitchFamily="34" charset="0"/>
                <a:ea typeface="Calibri" pitchFamily="34" charset="0"/>
                <a:cs typeface="Calibri" pitchFamily="34" charset="0"/>
              </a:rPr>
              <a:t> is less than USD5. Even the typical product assembly time is expected to be less than 6 </a:t>
            </a:r>
            <a:r>
              <a:rPr lang="en-US" sz="1400" dirty="0" err="1" smtClean="0">
                <a:latin typeface="Arial" pitchFamily="34" charset="0"/>
                <a:ea typeface="Calibri" pitchFamily="34" charset="0"/>
                <a:cs typeface="Calibri" pitchFamily="34" charset="0"/>
              </a:rPr>
              <a:t>mins</a:t>
            </a:r>
            <a:r>
              <a:rPr lang="en-US" sz="1400" dirty="0" smtClean="0">
                <a:latin typeface="Arial" pitchFamily="34" charset="0"/>
                <a:ea typeface="Calibri" pitchFamily="34" charset="0"/>
                <a:cs typeface="Calibri" pitchFamily="34" charset="0"/>
              </a:rPr>
              <a:t>.</a:t>
            </a:r>
            <a:endParaRPr lang="en-US" sz="1050" dirty="0" smtClean="0">
              <a:latin typeface="Arial" pitchFamily="34" charset="0"/>
            </a:endParaRPr>
          </a:p>
        </p:txBody>
      </p:sp>
      <p:sp>
        <p:nvSpPr>
          <p:cNvPr id="5" name="Oval 4"/>
          <p:cNvSpPr/>
          <p:nvPr/>
        </p:nvSpPr>
        <p:spPr>
          <a:xfrm>
            <a:off x="0" y="0"/>
            <a:ext cx="700035" cy="700035"/>
          </a:xfrm>
          <a:prstGeom prst="ellipse">
            <a:avLst/>
          </a:prstGeom>
          <a:blipFill rotWithShape="0">
            <a:blip r:embed="rId2"/>
            <a:stretch>
              <a:fillRect/>
            </a:stretch>
          </a:blipFill>
        </p:spPr>
        <p:style>
          <a:lnRef idx="2">
            <a:schemeClr val="lt1">
              <a:hueOff val="0"/>
              <a:satOff val="0"/>
              <a:lumOff val="0"/>
              <a:alphaOff val="0"/>
            </a:schemeClr>
          </a:lnRef>
          <a:fillRef idx="1">
            <a:scrgbClr r="0" g="0" b="0"/>
          </a:fillRef>
          <a:effectRef idx="0">
            <a:schemeClr val="accent2">
              <a:tint val="50000"/>
              <a:hueOff val="0"/>
              <a:satOff val="0"/>
              <a:lumOff val="0"/>
              <a:alphaOff val="0"/>
            </a:schemeClr>
          </a:effectRef>
          <a:fontRef idx="minor">
            <a:schemeClr val="lt1">
              <a:hueOff val="0"/>
              <a:satOff val="0"/>
              <a:lumOff val="0"/>
              <a:alphaOff val="0"/>
            </a:schemeClr>
          </a:fontRef>
        </p:style>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25" y="53975"/>
            <a:ext cx="8753475" cy="448521"/>
          </a:xfrm>
        </p:spPr>
        <p:txBody>
          <a:bodyPr/>
          <a:lstStyle/>
          <a:p>
            <a:r>
              <a:rPr lang="en-US" dirty="0" smtClean="0"/>
              <a:t>	Convergence</a:t>
            </a:r>
            <a:endParaRPr lang="en-US" dirty="0"/>
          </a:p>
        </p:txBody>
      </p:sp>
      <p:sp>
        <p:nvSpPr>
          <p:cNvPr id="3" name="Slide Number Placeholder 2"/>
          <p:cNvSpPr>
            <a:spLocks noGrp="1"/>
          </p:cNvSpPr>
          <p:nvPr>
            <p:ph type="sldNum" sz="quarter" idx="10"/>
          </p:nvPr>
        </p:nvSpPr>
        <p:spPr/>
        <p:txBody>
          <a:bodyPr/>
          <a:lstStyle/>
          <a:p>
            <a:fld id="{437F731D-3012-4043-93B6-E9163E24E659}" type="slidenum">
              <a:rPr lang="en-US" smtClean="0"/>
              <a:pPr/>
              <a:t>9</a:t>
            </a:fld>
            <a:endParaRPr lang="en-US"/>
          </a:p>
        </p:txBody>
      </p:sp>
      <p:sp>
        <p:nvSpPr>
          <p:cNvPr id="4" name="Oval 3"/>
          <p:cNvSpPr/>
          <p:nvPr/>
        </p:nvSpPr>
        <p:spPr>
          <a:xfrm>
            <a:off x="0" y="0"/>
            <a:ext cx="700035" cy="700035"/>
          </a:xfrm>
          <a:prstGeom prst="ellipse">
            <a:avLst/>
          </a:prstGeom>
          <a:blipFill rotWithShape="0">
            <a:blip r:embed="rId2"/>
            <a:stretch>
              <a:fillRect/>
            </a:stretch>
          </a:blipFill>
        </p:spPr>
        <p:style>
          <a:lnRef idx="2">
            <a:schemeClr val="lt1">
              <a:hueOff val="0"/>
              <a:satOff val="0"/>
              <a:lumOff val="0"/>
              <a:alphaOff val="0"/>
            </a:schemeClr>
          </a:lnRef>
          <a:fillRef idx="1">
            <a:scrgbClr r="0" g="0" b="0"/>
          </a:fillRef>
          <a:effectRef idx="0">
            <a:schemeClr val="accent2">
              <a:tint val="50000"/>
              <a:hueOff val="1250719"/>
              <a:satOff val="-1118"/>
              <a:lumOff val="3"/>
              <a:alphaOff val="0"/>
            </a:schemeClr>
          </a:effectRef>
          <a:fontRef idx="minor">
            <a:schemeClr val="lt1">
              <a:hueOff val="0"/>
              <a:satOff val="0"/>
              <a:lumOff val="0"/>
              <a:alphaOff val="0"/>
            </a:schemeClr>
          </a:fontRef>
        </p:style>
      </p:sp>
      <p:sp>
        <p:nvSpPr>
          <p:cNvPr id="5" name="Rectangle 4"/>
          <p:cNvSpPr/>
          <p:nvPr/>
        </p:nvSpPr>
        <p:spPr>
          <a:xfrm>
            <a:off x="304800" y="1219200"/>
            <a:ext cx="8610600" cy="2246769"/>
          </a:xfrm>
          <a:prstGeom prst="rect">
            <a:avLst/>
          </a:prstGeom>
        </p:spPr>
        <p:txBody>
          <a:bodyPr wrap="square">
            <a:spAutoFit/>
          </a:bodyPr>
          <a:lstStyle/>
          <a:p>
            <a:pPr lvl="0" eaLnBrk="0" fontAlgn="base" hangingPunct="0">
              <a:spcBef>
                <a:spcPct val="0"/>
              </a:spcBef>
              <a:spcAft>
                <a:spcPct val="0"/>
              </a:spcAft>
            </a:pPr>
            <a:r>
              <a:rPr lang="en-US" sz="1400" dirty="0" smtClean="0">
                <a:latin typeface="Arial" pitchFamily="34" charset="0"/>
                <a:ea typeface="Calibri" pitchFamily="34" charset="0"/>
                <a:cs typeface="Calibri" pitchFamily="34" charset="0"/>
              </a:rPr>
              <a:t>Convergence – meters are expected to have features like </a:t>
            </a:r>
            <a:r>
              <a:rPr lang="en-US" sz="1400" dirty="0" err="1" smtClean="0">
                <a:latin typeface="Arial" pitchFamily="34" charset="0"/>
                <a:ea typeface="Calibri" pitchFamily="34" charset="0"/>
                <a:cs typeface="Calibri" pitchFamily="34" charset="0"/>
              </a:rPr>
              <a:t>Zigbee</a:t>
            </a:r>
            <a:r>
              <a:rPr lang="en-US" sz="1400" dirty="0" smtClean="0">
                <a:latin typeface="Arial" pitchFamily="34" charset="0"/>
                <a:ea typeface="Calibri" pitchFamily="34" charset="0"/>
                <a:cs typeface="Calibri" pitchFamily="34" charset="0"/>
              </a:rPr>
              <a:t>, </a:t>
            </a:r>
            <a:r>
              <a:rPr lang="en-US" sz="1400" dirty="0" err="1" smtClean="0">
                <a:latin typeface="Arial" pitchFamily="34" charset="0"/>
                <a:ea typeface="Calibri" pitchFamily="34" charset="0"/>
                <a:cs typeface="Calibri" pitchFamily="34" charset="0"/>
              </a:rPr>
              <a:t>WiFi</a:t>
            </a:r>
            <a:r>
              <a:rPr lang="en-US" sz="1400" dirty="0" smtClean="0">
                <a:latin typeface="Arial" pitchFamily="34" charset="0"/>
                <a:ea typeface="Calibri" pitchFamily="34" charset="0"/>
                <a:cs typeface="Calibri" pitchFamily="34" charset="0"/>
              </a:rPr>
              <a:t>, GPRS,  display console, tilt detection (accelerometer),  data storage etc., </a:t>
            </a:r>
          </a:p>
          <a:p>
            <a:pPr lvl="0" eaLnBrk="0" fontAlgn="base" hangingPunct="0">
              <a:spcBef>
                <a:spcPct val="0"/>
              </a:spcBef>
              <a:spcAft>
                <a:spcPct val="0"/>
              </a:spcAft>
            </a:pPr>
            <a:endParaRPr lang="en-US" sz="1400" dirty="0" smtClean="0">
              <a:latin typeface="Arial" pitchFamily="34" charset="0"/>
              <a:ea typeface="Calibri" pitchFamily="34" charset="0"/>
              <a:cs typeface="Calibri" pitchFamily="34" charset="0"/>
            </a:endParaRPr>
          </a:p>
          <a:p>
            <a:pPr lvl="0" eaLnBrk="0" fontAlgn="base" hangingPunct="0">
              <a:spcBef>
                <a:spcPct val="0"/>
              </a:spcBef>
              <a:spcAft>
                <a:spcPct val="0"/>
              </a:spcAft>
            </a:pPr>
            <a:r>
              <a:rPr lang="en-US" sz="1400" dirty="0" smtClean="0">
                <a:latin typeface="Arial" pitchFamily="34" charset="0"/>
                <a:ea typeface="Calibri" pitchFamily="34" charset="0"/>
                <a:cs typeface="Calibri" pitchFamily="34" charset="0"/>
              </a:rPr>
              <a:t>Most of these features are common among the consumer products. So there is a kind of convergence being happening between communication, consumer and industrial product. </a:t>
            </a:r>
          </a:p>
          <a:p>
            <a:pPr lvl="0" eaLnBrk="0" fontAlgn="base" hangingPunct="0">
              <a:spcBef>
                <a:spcPct val="0"/>
              </a:spcBef>
              <a:spcAft>
                <a:spcPct val="0"/>
              </a:spcAft>
            </a:pPr>
            <a:endParaRPr lang="en-US" sz="1400" dirty="0" smtClean="0">
              <a:latin typeface="Arial" pitchFamily="34" charset="0"/>
              <a:ea typeface="Calibri" pitchFamily="34" charset="0"/>
              <a:cs typeface="Calibri" pitchFamily="34" charset="0"/>
            </a:endParaRPr>
          </a:p>
          <a:p>
            <a:pPr lvl="0" eaLnBrk="0" fontAlgn="base" hangingPunct="0">
              <a:spcBef>
                <a:spcPct val="0"/>
              </a:spcBef>
              <a:spcAft>
                <a:spcPct val="0"/>
              </a:spcAft>
            </a:pPr>
            <a:r>
              <a:rPr lang="en-US" sz="1400" dirty="0" smtClean="0">
                <a:latin typeface="Arial" pitchFamily="34" charset="0"/>
                <a:ea typeface="Calibri" pitchFamily="34" charset="0"/>
                <a:cs typeface="Calibri" pitchFamily="34" charset="0"/>
              </a:rPr>
              <a:t>Some of these interfaces are proven working in consumer market, but in industrial environment these interface can impact the performance of the core meter functionality. </a:t>
            </a:r>
          </a:p>
          <a:p>
            <a:pPr lvl="0" eaLnBrk="0" fontAlgn="base" hangingPunct="0">
              <a:spcBef>
                <a:spcPct val="0"/>
              </a:spcBef>
              <a:spcAft>
                <a:spcPct val="0"/>
              </a:spcAft>
            </a:pPr>
            <a:endParaRPr lang="en-US" sz="1400" dirty="0" smtClean="0">
              <a:latin typeface="Arial" pitchFamily="34" charset="0"/>
              <a:ea typeface="Calibri" pitchFamily="34" charset="0"/>
              <a:cs typeface="Calibri" pitchFamily="34" charset="0"/>
            </a:endParaRPr>
          </a:p>
          <a:p>
            <a:pPr lvl="0" eaLnBrk="0" fontAlgn="base" hangingPunct="0">
              <a:spcBef>
                <a:spcPct val="0"/>
              </a:spcBef>
              <a:spcAft>
                <a:spcPct val="0"/>
              </a:spcAft>
            </a:pPr>
            <a:r>
              <a:rPr lang="en-US" sz="1400" dirty="0" smtClean="0">
                <a:latin typeface="Arial" pitchFamily="34" charset="0"/>
                <a:ea typeface="Calibri" pitchFamily="34" charset="0"/>
                <a:cs typeface="Calibri" pitchFamily="34" charset="0"/>
              </a:rPr>
              <a:t>Also some of these interfaces need higher processing power at lower cost.</a:t>
            </a:r>
            <a:endParaRPr lang="en-US" sz="1050" dirty="0" smtClean="0">
              <a:latin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M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GCP Deliverable &amp; Presentation Graphics Standard - Master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CCFF6"/>
        </a:solidFill>
        <a:ln w="12700" cap="flat" cmpd="sng" algn="ctr">
          <a:solidFill>
            <a:srgbClr val="969696"/>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6CCFF6"/>
        </a:solidFill>
        <a:ln w="12700" cap="flat" cmpd="sng" algn="ctr">
          <a:solidFill>
            <a:srgbClr val="969696"/>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GCP Deliverable &amp; Presentation Graphics Standard - Master Slide 1">
        <a:dk1>
          <a:srgbClr val="000000"/>
        </a:dk1>
        <a:lt1>
          <a:srgbClr val="FFFFFF"/>
        </a:lt1>
        <a:dk2>
          <a:srgbClr val="000000"/>
        </a:dk2>
        <a:lt2>
          <a:srgbClr val="808080"/>
        </a:lt2>
        <a:accent1>
          <a:srgbClr val="6CCFF6"/>
        </a:accent1>
        <a:accent2>
          <a:srgbClr val="BDB1A5"/>
        </a:accent2>
        <a:accent3>
          <a:srgbClr val="FFFFFF"/>
        </a:accent3>
        <a:accent4>
          <a:srgbClr val="000000"/>
        </a:accent4>
        <a:accent5>
          <a:srgbClr val="BAE4FA"/>
        </a:accent5>
        <a:accent6>
          <a:srgbClr val="ABA095"/>
        </a:accent6>
        <a:hlink>
          <a:srgbClr val="4E84C4"/>
        </a:hlink>
        <a:folHlink>
          <a:srgbClr val="C4ECF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681</TotalTime>
  <Words>1149</Words>
  <Application>Microsoft Office PowerPoint</Application>
  <PresentationFormat>On-screen Show (4:3)</PresentationFormat>
  <Paragraphs>135</Paragraphs>
  <Slides>15</Slides>
  <Notes>6</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CMC</vt:lpstr>
      <vt:lpstr>Session 2: Industrial Smart Grid and Metering:   Challenges in developing Smart Meters</vt:lpstr>
      <vt:lpstr>Smart Grid</vt:lpstr>
      <vt:lpstr>Smart Meters</vt:lpstr>
      <vt:lpstr>Why Smart Meter?</vt:lpstr>
      <vt:lpstr>Why smart meter design is challenging? </vt:lpstr>
      <vt:lpstr>Data Points</vt:lpstr>
      <vt:lpstr>Challenge in developing Smart Meter </vt:lpstr>
      <vt:lpstr> Mixed Development Approach</vt:lpstr>
      <vt:lpstr> Convergence</vt:lpstr>
      <vt:lpstr> Manufacturability</vt:lpstr>
      <vt:lpstr> Reliability</vt:lpstr>
      <vt:lpstr> Regulatory</vt:lpstr>
      <vt:lpstr>Conclusion</vt:lpstr>
      <vt:lpstr>Slide 14</vt:lpstr>
      <vt:lpstr>Thank You</vt:lpstr>
    </vt:vector>
  </TitlesOfParts>
  <Company>CMC 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Priya Mathur</dc:creator>
  <cp:lastModifiedBy>user</cp:lastModifiedBy>
  <cp:revision>102</cp:revision>
  <dcterms:created xsi:type="dcterms:W3CDTF">2009-12-30T04:04:19Z</dcterms:created>
  <dcterms:modified xsi:type="dcterms:W3CDTF">2011-05-21T08:05:25Z</dcterms:modified>
</cp:coreProperties>
</file>