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81" r:id="rId3"/>
    <p:sldId id="268" r:id="rId4"/>
    <p:sldId id="269" r:id="rId5"/>
    <p:sldId id="271" r:id="rId6"/>
    <p:sldId id="276" r:id="rId7"/>
    <p:sldId id="278" r:id="rId8"/>
    <p:sldId id="275" r:id="rId9"/>
    <p:sldId id="277" r:id="rId10"/>
    <p:sldId id="280" r:id="rId11"/>
    <p:sldId id="265" r:id="rId12"/>
    <p:sldId id="26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0E0E"/>
    <a:srgbClr val="990000"/>
    <a:srgbClr val="CC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40" autoAdjust="0"/>
  </p:normalViewPr>
  <p:slideViewPr>
    <p:cSldViewPr>
      <p:cViewPr varScale="1">
        <p:scale>
          <a:sx n="80" d="100"/>
          <a:sy n="80" d="100"/>
        </p:scale>
        <p:origin x="-21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C378FC1-B975-4AA6-971C-F83F8A05FDAC}" type="datetimeFigureOut">
              <a:rPr lang="en-IN" smtClean="0"/>
              <a:pPr/>
              <a:t>07-05-2011</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71B9AF3C-7528-498F-843F-57176018F315}"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378FC1-B975-4AA6-971C-F83F8A05FDAC}" type="datetimeFigureOut">
              <a:rPr lang="en-IN" smtClean="0"/>
              <a:pPr/>
              <a:t>07-05-2011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B9AF3C-7528-498F-843F-57176018F315}"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378FC1-B975-4AA6-971C-F83F8A05FDAC}" type="datetimeFigureOut">
              <a:rPr lang="en-IN" smtClean="0"/>
              <a:pPr/>
              <a:t>07-05-2011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B9AF3C-7528-498F-843F-57176018F315}"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378FC1-B975-4AA6-971C-F83F8A05FDAC}" type="datetimeFigureOut">
              <a:rPr lang="en-IN" smtClean="0"/>
              <a:pPr/>
              <a:t>07-05-2011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B9AF3C-7528-498F-843F-57176018F315}"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C378FC1-B975-4AA6-971C-F83F8A05FDAC}" type="datetimeFigureOut">
              <a:rPr lang="en-IN" smtClean="0"/>
              <a:pPr/>
              <a:t>07-05-2011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B9AF3C-7528-498F-843F-57176018F315}"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C378FC1-B975-4AA6-971C-F83F8A05FDAC}" type="datetimeFigureOut">
              <a:rPr lang="en-IN" smtClean="0"/>
              <a:pPr/>
              <a:t>07-05-2011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1B9AF3C-7528-498F-843F-57176018F315}"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C378FC1-B975-4AA6-971C-F83F8A05FDAC}" type="datetimeFigureOut">
              <a:rPr lang="en-IN" smtClean="0"/>
              <a:pPr/>
              <a:t>07-05-2011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1B9AF3C-7528-498F-843F-57176018F315}"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C378FC1-B975-4AA6-971C-F83F8A05FDAC}" type="datetimeFigureOut">
              <a:rPr lang="en-IN" smtClean="0"/>
              <a:pPr/>
              <a:t>07-05-2011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1B9AF3C-7528-498F-843F-57176018F315}"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378FC1-B975-4AA6-971C-F83F8A05FDAC}" type="datetimeFigureOut">
              <a:rPr lang="en-IN" smtClean="0"/>
              <a:pPr/>
              <a:t>07-05-2011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1B9AF3C-7528-498F-843F-57176018F315}"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C378FC1-B975-4AA6-971C-F83F8A05FDAC}" type="datetimeFigureOut">
              <a:rPr lang="en-IN" smtClean="0"/>
              <a:pPr/>
              <a:t>07-05-2011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1B9AF3C-7528-498F-843F-57176018F315}"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C378FC1-B975-4AA6-971C-F83F8A05FDAC}" type="datetimeFigureOut">
              <a:rPr lang="en-IN" smtClean="0"/>
              <a:pPr/>
              <a:t>07-05-2011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71B9AF3C-7528-498F-843F-57176018F315}" type="slidenum">
              <a:rPr lang="en-IN" smtClean="0"/>
              <a:pPr/>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C378FC1-B975-4AA6-971C-F83F8A05FDAC}" type="datetimeFigureOut">
              <a:rPr lang="en-IN" smtClean="0"/>
              <a:pPr/>
              <a:t>07-05-2011</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1B9AF3C-7528-498F-843F-57176018F315}" type="slidenum">
              <a:rPr lang="en-IN" smtClean="0"/>
              <a:pPr/>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dyn_evemWMaR9oB.jpg"/>
          <p:cNvPicPr>
            <a:picLocks noChangeAspect="1"/>
          </p:cNvPicPr>
          <p:nvPr/>
        </p:nvPicPr>
        <p:blipFill>
          <a:blip r:embed="rId2" cstate="print"/>
          <a:stretch>
            <a:fillRect/>
          </a:stretch>
        </p:blipFill>
        <p:spPr>
          <a:xfrm>
            <a:off x="-612576" y="2004814"/>
            <a:ext cx="11370469" cy="2000250"/>
          </a:xfrm>
          <a:prstGeom prst="rect">
            <a:avLst/>
          </a:prstGeom>
        </p:spPr>
      </p:pic>
      <p:pic>
        <p:nvPicPr>
          <p:cNvPr id="10" name="Picture 9" descr="dyn_evesiAeCVR62E.gif"/>
          <p:cNvPicPr>
            <a:picLocks noChangeAspect="1"/>
          </p:cNvPicPr>
          <p:nvPr/>
        </p:nvPicPr>
        <p:blipFill>
          <a:blip r:embed="rId3" cstate="print"/>
          <a:stretch>
            <a:fillRect/>
          </a:stretch>
        </p:blipFill>
        <p:spPr>
          <a:xfrm>
            <a:off x="5796136" y="1124744"/>
            <a:ext cx="2880320" cy="588453"/>
          </a:xfrm>
          <a:prstGeom prst="rect">
            <a:avLst/>
          </a:prstGeom>
        </p:spPr>
      </p:pic>
      <p:sp>
        <p:nvSpPr>
          <p:cNvPr id="11" name="Content Placeholder 2"/>
          <p:cNvSpPr>
            <a:spLocks noGrp="1"/>
          </p:cNvSpPr>
          <p:nvPr>
            <p:ph idx="1"/>
          </p:nvPr>
        </p:nvSpPr>
        <p:spPr>
          <a:xfrm>
            <a:off x="467544" y="4437112"/>
            <a:ext cx="3250704" cy="1008112"/>
          </a:xfrm>
        </p:spPr>
        <p:txBody>
          <a:bodyPr>
            <a:normAutofit fontScale="92500"/>
          </a:bodyPr>
          <a:lstStyle/>
          <a:p>
            <a:pPr>
              <a:buClrTx/>
              <a:buNone/>
            </a:pPr>
            <a:r>
              <a:rPr lang="en-US" sz="3600" b="1" dirty="0" smtClean="0">
                <a:latin typeface="Arial" pitchFamily="34" charset="0"/>
                <a:cs typeface="Arial" pitchFamily="34" charset="0"/>
              </a:rPr>
              <a:t>Vimal Divecha</a:t>
            </a:r>
          </a:p>
          <a:p>
            <a:pPr>
              <a:buClrTx/>
              <a:buNone/>
            </a:pPr>
            <a:r>
              <a:rPr lang="en-US" sz="2000" dirty="0" smtClean="0">
                <a:latin typeface="Arial" pitchFamily="34" charset="0"/>
                <a:cs typeface="Arial" pitchFamily="34" charset="0"/>
              </a:rPr>
              <a:t>Project </a:t>
            </a:r>
            <a:r>
              <a:rPr lang="en-US" sz="2000" dirty="0" smtClean="0">
                <a:latin typeface="Arial" pitchFamily="34" charset="0"/>
                <a:cs typeface="Arial" pitchFamily="34" charset="0"/>
              </a:rPr>
              <a:t>Lead</a:t>
            </a:r>
            <a:endParaRPr lang="en-US" sz="2000" dirty="0" smtClean="0">
              <a:latin typeface="Arial" pitchFamily="34" charset="0"/>
              <a:cs typeface="Arial" pitchFamily="34" charset="0"/>
            </a:endParaRPr>
          </a:p>
          <a:p>
            <a:pPr>
              <a:buClrTx/>
              <a:buNone/>
            </a:pPr>
            <a:endParaRPr lang="en-IN" sz="2400" dirty="0" smtClean="0">
              <a:latin typeface="Arial" pitchFamily="34" charset="0"/>
              <a:cs typeface="Arial" pitchFamily="34" charset="0"/>
            </a:endParaRPr>
          </a:p>
          <a:p>
            <a:pPr>
              <a:buClrTx/>
            </a:pPr>
            <a:endParaRPr lang="en-US" sz="2800" dirty="0" smtClean="0">
              <a:latin typeface="Arial" pitchFamily="34" charset="0"/>
              <a:cs typeface="Arial" pitchFamily="34" charset="0"/>
            </a:endParaRPr>
          </a:p>
        </p:txBody>
      </p:sp>
      <p:pic>
        <p:nvPicPr>
          <p:cNvPr id="12" name="Picture 11" descr="spanlogo.png"/>
          <p:cNvPicPr>
            <a:picLocks noChangeAspect="1"/>
          </p:cNvPicPr>
          <p:nvPr/>
        </p:nvPicPr>
        <p:blipFill>
          <a:blip r:embed="rId4" cstate="print"/>
          <a:stretch>
            <a:fillRect/>
          </a:stretch>
        </p:blipFill>
        <p:spPr>
          <a:xfrm>
            <a:off x="467544" y="5403794"/>
            <a:ext cx="4800489" cy="68950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706090"/>
          </a:xfrm>
        </p:spPr>
        <p:txBody>
          <a:bodyPr>
            <a:normAutofit fontScale="90000"/>
          </a:bodyPr>
          <a:lstStyle/>
          <a:p>
            <a:r>
              <a:rPr lang="en-US" b="1" dirty="0" smtClean="0">
                <a:solidFill>
                  <a:schemeClr val="tx1"/>
                </a:solidFill>
                <a:latin typeface="Arial" pitchFamily="34" charset="0"/>
                <a:cs typeface="Arial" pitchFamily="34" charset="0"/>
              </a:rPr>
              <a:t>Real World Observations</a:t>
            </a:r>
            <a:endParaRPr lang="en-IN" dirty="0">
              <a:solidFill>
                <a:schemeClr val="tx1"/>
              </a:solidFill>
            </a:endParaRPr>
          </a:p>
        </p:txBody>
      </p:sp>
      <p:sp>
        <p:nvSpPr>
          <p:cNvPr id="3" name="Content Placeholder 2"/>
          <p:cNvSpPr>
            <a:spLocks noGrp="1"/>
          </p:cNvSpPr>
          <p:nvPr>
            <p:ph idx="1"/>
          </p:nvPr>
        </p:nvSpPr>
        <p:spPr>
          <a:xfrm>
            <a:off x="457200" y="1628800"/>
            <a:ext cx="8229600" cy="4536504"/>
          </a:xfrm>
        </p:spPr>
        <p:txBody>
          <a:bodyPr>
            <a:normAutofit/>
          </a:bodyPr>
          <a:lstStyle/>
          <a:p>
            <a:pPr>
              <a:buClrTx/>
            </a:pPr>
            <a:r>
              <a:rPr lang="en-US" dirty="0" smtClean="0">
                <a:latin typeface="Arial" pitchFamily="34" charset="0"/>
                <a:cs typeface="Arial" pitchFamily="34" charset="0"/>
              </a:rPr>
              <a:t>Simplicity is the best policy</a:t>
            </a:r>
          </a:p>
          <a:p>
            <a:pPr>
              <a:buClrTx/>
            </a:pPr>
            <a:r>
              <a:rPr lang="en-US" dirty="0" smtClean="0">
                <a:latin typeface="Arial" pitchFamily="34" charset="0"/>
                <a:cs typeface="Arial" pitchFamily="34" charset="0"/>
              </a:rPr>
              <a:t>Humble toned dialogs will get new strategy players</a:t>
            </a:r>
          </a:p>
          <a:p>
            <a:pPr>
              <a:buClrTx/>
            </a:pPr>
            <a:r>
              <a:rPr lang="en-US" dirty="0" smtClean="0">
                <a:latin typeface="Arial" pitchFamily="34" charset="0"/>
                <a:cs typeface="Arial" pitchFamily="34" charset="0"/>
              </a:rPr>
              <a:t>Multiplayer gaming has not yet clicked with people</a:t>
            </a:r>
          </a:p>
          <a:p>
            <a:pPr>
              <a:buClrTx/>
            </a:pPr>
            <a:r>
              <a:rPr lang="en-US" dirty="0" smtClean="0">
                <a:latin typeface="Arial" pitchFamily="34" charset="0"/>
                <a:cs typeface="Arial" pitchFamily="34" charset="0"/>
              </a:rPr>
              <a:t>Generally people do not pay more for premium game, especially in cost sensitive mobile app market like India</a:t>
            </a:r>
          </a:p>
          <a:p>
            <a:pPr>
              <a:buClrTx/>
              <a:buNone/>
            </a:pPr>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706090"/>
          </a:xfrm>
        </p:spPr>
        <p:txBody>
          <a:bodyPr>
            <a:normAutofit fontScale="90000"/>
          </a:bodyPr>
          <a:lstStyle/>
          <a:p>
            <a:r>
              <a:rPr lang="en-US" b="1" dirty="0" smtClean="0">
                <a:solidFill>
                  <a:schemeClr val="tx1"/>
                </a:solidFill>
                <a:latin typeface="Arial" pitchFamily="34" charset="0"/>
                <a:cs typeface="Arial" pitchFamily="34" charset="0"/>
              </a:rPr>
              <a:t>Ideas !!</a:t>
            </a:r>
            <a:endParaRPr lang="en-IN" dirty="0">
              <a:solidFill>
                <a:schemeClr val="tx1"/>
              </a:solidFill>
            </a:endParaRPr>
          </a:p>
        </p:txBody>
      </p:sp>
      <p:sp>
        <p:nvSpPr>
          <p:cNvPr id="3" name="Content Placeholder 2"/>
          <p:cNvSpPr>
            <a:spLocks noGrp="1"/>
          </p:cNvSpPr>
          <p:nvPr>
            <p:ph idx="1"/>
          </p:nvPr>
        </p:nvSpPr>
        <p:spPr>
          <a:xfrm>
            <a:off x="457200" y="1628800"/>
            <a:ext cx="8229600" cy="4497364"/>
          </a:xfrm>
        </p:spPr>
        <p:txBody>
          <a:bodyPr>
            <a:normAutofit/>
          </a:bodyPr>
          <a:lstStyle/>
          <a:p>
            <a:pPr>
              <a:buClrTx/>
            </a:pPr>
            <a:r>
              <a:rPr lang="en-US" dirty="0" smtClean="0">
                <a:latin typeface="Arial" pitchFamily="34" charset="0"/>
                <a:cs typeface="Arial" pitchFamily="34" charset="0"/>
              </a:rPr>
              <a:t>Live Strategy Game </a:t>
            </a:r>
            <a:endParaRPr lang="en-US" sz="1800" dirty="0" smtClean="0">
              <a:latin typeface="Arial" pitchFamily="34" charset="0"/>
              <a:cs typeface="Arial" pitchFamily="34" charset="0"/>
            </a:endParaRPr>
          </a:p>
          <a:p>
            <a:pPr>
              <a:buClrTx/>
              <a:buNone/>
            </a:pPr>
            <a:r>
              <a:rPr lang="en-US" dirty="0" smtClean="0">
                <a:latin typeface="Arial" pitchFamily="34" charset="0"/>
                <a:cs typeface="Arial" pitchFamily="34" charset="0"/>
              </a:rPr>
              <a:t>	</a:t>
            </a:r>
            <a:r>
              <a:rPr lang="en-US" sz="2000" dirty="0" smtClean="0">
                <a:latin typeface="Arial" pitchFamily="34" charset="0"/>
                <a:cs typeface="Arial" pitchFamily="34" charset="0"/>
              </a:rPr>
              <a:t>For example, Live GTA San Andreas* wherein the protagonist (in our case its the mobile user) uses his mobile device camera, GPS, 3D maps and the real world objects like cars, buildings, etc to find the way through the game level.</a:t>
            </a:r>
          </a:p>
          <a:p>
            <a:pPr>
              <a:buClrTx/>
              <a:buNone/>
            </a:pPr>
            <a:endParaRPr lang="en-US" sz="2000" i="1" dirty="0" smtClean="0">
              <a:latin typeface="Arial" pitchFamily="34" charset="0"/>
              <a:cs typeface="Arial" pitchFamily="34" charset="0"/>
            </a:endParaRPr>
          </a:p>
          <a:p>
            <a:pPr>
              <a:buClrTx/>
            </a:pPr>
            <a:r>
              <a:rPr lang="en-US" dirty="0" smtClean="0">
                <a:latin typeface="Arial" pitchFamily="34" charset="0"/>
                <a:cs typeface="Arial" pitchFamily="34" charset="0"/>
              </a:rPr>
              <a:t>Connected Gaming</a:t>
            </a:r>
            <a:endParaRPr lang="en-IN" dirty="0" smtClean="0">
              <a:latin typeface="Arial" pitchFamily="34" charset="0"/>
              <a:cs typeface="Arial" pitchFamily="34" charset="0"/>
            </a:endParaRPr>
          </a:p>
          <a:p>
            <a:pPr>
              <a:buClrTx/>
              <a:buNone/>
            </a:pPr>
            <a:r>
              <a:rPr lang="en-IN" dirty="0" smtClean="0">
                <a:latin typeface="Arial" pitchFamily="34" charset="0"/>
                <a:cs typeface="Arial" pitchFamily="34" charset="0"/>
              </a:rPr>
              <a:t>	</a:t>
            </a:r>
            <a:r>
              <a:rPr lang="en-IN" sz="2000" i="1" dirty="0" smtClean="0">
                <a:latin typeface="Arial" pitchFamily="34" charset="0"/>
                <a:cs typeface="Arial" pitchFamily="34" charset="0"/>
              </a:rPr>
              <a:t>For example, Allied Farmville* wherein a player on desktop plays against a player on Android* device, or a player on an </a:t>
            </a:r>
            <a:r>
              <a:rPr lang="en-IN" sz="2000" i="1" dirty="0" err="1" smtClean="0">
                <a:latin typeface="Arial" pitchFamily="34" charset="0"/>
                <a:cs typeface="Arial" pitchFamily="34" charset="0"/>
              </a:rPr>
              <a:t>iPad</a:t>
            </a:r>
            <a:r>
              <a:rPr lang="en-IN" sz="2000" i="1" dirty="0" smtClean="0">
                <a:latin typeface="Arial" pitchFamily="34" charset="0"/>
                <a:cs typeface="Arial" pitchFamily="34" charset="0"/>
              </a:rPr>
              <a:t>* plays against a player on PS3* / PSP* console. </a:t>
            </a:r>
          </a:p>
          <a:p>
            <a:pPr>
              <a:buClrTx/>
              <a:buNone/>
            </a:pPr>
            <a:endParaRPr lang="en-IN" i="1" dirty="0" smtClean="0">
              <a:latin typeface="Arial" pitchFamily="34" charset="0"/>
              <a:cs typeface="Arial" pitchFamily="34" charset="0"/>
            </a:endParaRPr>
          </a:p>
        </p:txBody>
      </p:sp>
      <p:sp>
        <p:nvSpPr>
          <p:cNvPr id="4" name="TextBox 3"/>
          <p:cNvSpPr txBox="1"/>
          <p:nvPr/>
        </p:nvSpPr>
        <p:spPr>
          <a:xfrm>
            <a:off x="323529" y="6479758"/>
            <a:ext cx="8568952" cy="200055"/>
          </a:xfrm>
          <a:prstGeom prst="rect">
            <a:avLst/>
          </a:prstGeom>
          <a:noFill/>
        </p:spPr>
        <p:txBody>
          <a:bodyPr wrap="square" rtlCol="0">
            <a:spAutoFit/>
          </a:bodyPr>
          <a:lstStyle/>
          <a:p>
            <a:r>
              <a:rPr lang="en-US" sz="700" dirty="0" smtClean="0">
                <a:solidFill>
                  <a:schemeClr val="bg1">
                    <a:lumMod val="50000"/>
                  </a:schemeClr>
                </a:solidFill>
                <a:latin typeface="Arial" pitchFamily="34" charset="0"/>
                <a:cs typeface="Arial" pitchFamily="34" charset="0"/>
              </a:rPr>
              <a:t>* The games names are copyrights of their respective game production houses, I do not bear any responsibility whatsoever neither legally not otherwise.</a:t>
            </a:r>
            <a:endParaRPr lang="en-IN" sz="700" dirty="0">
              <a:solidFill>
                <a:schemeClr val="bg1">
                  <a:lumMod val="50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145436"/>
          </a:xfrm>
        </p:spPr>
        <p:txBody>
          <a:bodyPr anchor="ctr">
            <a:normAutofit/>
          </a:bodyPr>
          <a:lstStyle/>
          <a:p>
            <a:pPr algn="ctr">
              <a:buNone/>
            </a:pPr>
            <a:endParaRPr lang="en-US" sz="4500" b="1" dirty="0" smtClean="0">
              <a:latin typeface="Arial" pitchFamily="34" charset="0"/>
              <a:ea typeface="+mj-ea"/>
              <a:cs typeface="Arial" pitchFamily="34" charset="0"/>
            </a:endParaRPr>
          </a:p>
          <a:p>
            <a:pPr algn="ctr">
              <a:buNone/>
            </a:pPr>
            <a:r>
              <a:rPr lang="en-US" sz="4500" b="1" dirty="0" smtClean="0">
                <a:latin typeface="Arial" pitchFamily="34" charset="0"/>
                <a:ea typeface="+mj-ea"/>
                <a:cs typeface="Arial" pitchFamily="34" charset="0"/>
              </a:rPr>
              <a:t>Q&amp;A !!</a:t>
            </a:r>
          </a:p>
          <a:p>
            <a:pPr algn="ctr">
              <a:buNone/>
            </a:pPr>
            <a:endParaRPr lang="en-US" sz="2400" b="1" dirty="0" smtClean="0">
              <a:latin typeface="Arial" pitchFamily="34" charset="0"/>
              <a:ea typeface="+mj-ea"/>
              <a:cs typeface="Arial" pitchFamily="34" charset="0"/>
            </a:endParaRPr>
          </a:p>
          <a:p>
            <a:pPr algn="ctr">
              <a:buNone/>
            </a:pPr>
            <a:endParaRPr lang="en-US" sz="2400" b="1" dirty="0" smtClean="0">
              <a:latin typeface="Arial" pitchFamily="34" charset="0"/>
              <a:ea typeface="+mj-ea"/>
              <a:cs typeface="Arial" pitchFamily="34" charset="0"/>
            </a:endParaRPr>
          </a:p>
          <a:p>
            <a:pPr algn="ctr">
              <a:buNone/>
            </a:pPr>
            <a:r>
              <a:rPr lang="en-US" sz="3200" b="1" dirty="0" smtClean="0">
                <a:latin typeface="Arial" pitchFamily="34" charset="0"/>
                <a:ea typeface="+mj-ea"/>
                <a:cs typeface="Arial" pitchFamily="34" charset="0"/>
              </a:rPr>
              <a:t>Vimal Divecha</a:t>
            </a:r>
          </a:p>
          <a:p>
            <a:pPr algn="ctr">
              <a:buNone/>
            </a:pPr>
            <a:r>
              <a:rPr lang="en-US" sz="2400" u="sng" dirty="0" smtClean="0">
                <a:latin typeface="Arial" pitchFamily="34" charset="0"/>
                <a:ea typeface="+mj-ea"/>
                <a:cs typeface="Arial" pitchFamily="34" charset="0"/>
              </a:rPr>
              <a:t>divecha.vimal@gmail.com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302461225_01_townsmen_6_revolution.jpg"/>
          <p:cNvPicPr>
            <a:picLocks noGrp="1" noChangeAspect="1"/>
          </p:cNvPicPr>
          <p:nvPr>
            <p:ph idx="1"/>
          </p:nvPr>
        </p:nvPicPr>
        <p:blipFill>
          <a:blip r:embed="rId2" cstate="print"/>
          <a:srcRect r="51181"/>
          <a:stretch>
            <a:fillRect/>
          </a:stretch>
        </p:blipFill>
        <p:spPr>
          <a:xfrm>
            <a:off x="323528" y="2132856"/>
            <a:ext cx="2231925" cy="3048000"/>
          </a:xfrm>
          <a:ln w="38100" cmpd="sng">
            <a:solidFill>
              <a:schemeClr val="tx1"/>
            </a:solidFill>
          </a:ln>
        </p:spPr>
      </p:pic>
      <p:pic>
        <p:nvPicPr>
          <p:cNvPr id="6" name="Picture 5" descr="splashscreen.jpg"/>
          <p:cNvPicPr>
            <a:picLocks noChangeAspect="1"/>
          </p:cNvPicPr>
          <p:nvPr/>
        </p:nvPicPr>
        <p:blipFill>
          <a:blip r:embed="rId3" cstate="print"/>
          <a:stretch>
            <a:fillRect/>
          </a:stretch>
        </p:blipFill>
        <p:spPr>
          <a:xfrm>
            <a:off x="1547664" y="3645024"/>
            <a:ext cx="4128120" cy="2752080"/>
          </a:xfrm>
          <a:prstGeom prst="rect">
            <a:avLst/>
          </a:prstGeom>
          <a:ln w="38100">
            <a:solidFill>
              <a:schemeClr val="tx1"/>
            </a:solidFill>
          </a:ln>
        </p:spPr>
      </p:pic>
      <p:sp>
        <p:nvSpPr>
          <p:cNvPr id="2" name="Title 1"/>
          <p:cNvSpPr>
            <a:spLocks noGrp="1"/>
          </p:cNvSpPr>
          <p:nvPr>
            <p:ph type="title"/>
          </p:nvPr>
        </p:nvSpPr>
        <p:spPr>
          <a:xfrm>
            <a:off x="467544" y="836712"/>
            <a:ext cx="8229600" cy="706090"/>
          </a:xfrm>
        </p:spPr>
        <p:txBody>
          <a:bodyPr>
            <a:normAutofit fontScale="90000"/>
          </a:bodyPr>
          <a:lstStyle/>
          <a:p>
            <a:r>
              <a:rPr lang="en-IN" b="1" dirty="0" smtClean="0">
                <a:solidFill>
                  <a:schemeClr val="tx1"/>
                </a:solidFill>
                <a:latin typeface="Arial" pitchFamily="34" charset="0"/>
                <a:cs typeface="Arial" pitchFamily="34" charset="0"/>
              </a:rPr>
              <a:t>Strategy Games*</a:t>
            </a:r>
            <a:endParaRPr lang="en-IN" dirty="0">
              <a:solidFill>
                <a:schemeClr val="tx1"/>
              </a:solidFill>
            </a:endParaRPr>
          </a:p>
        </p:txBody>
      </p:sp>
      <p:sp>
        <p:nvSpPr>
          <p:cNvPr id="7" name="TextBox 6"/>
          <p:cNvSpPr txBox="1"/>
          <p:nvPr/>
        </p:nvSpPr>
        <p:spPr>
          <a:xfrm>
            <a:off x="323529" y="6479758"/>
            <a:ext cx="8568952" cy="200055"/>
          </a:xfrm>
          <a:prstGeom prst="rect">
            <a:avLst/>
          </a:prstGeom>
          <a:noFill/>
        </p:spPr>
        <p:txBody>
          <a:bodyPr wrap="square" rtlCol="0">
            <a:spAutoFit/>
          </a:bodyPr>
          <a:lstStyle/>
          <a:p>
            <a:r>
              <a:rPr lang="en-US" sz="700" dirty="0" smtClean="0">
                <a:solidFill>
                  <a:schemeClr val="bg1">
                    <a:lumMod val="50000"/>
                  </a:schemeClr>
                </a:solidFill>
                <a:latin typeface="Arial" pitchFamily="34" charset="0"/>
                <a:cs typeface="Arial" pitchFamily="34" charset="0"/>
              </a:rPr>
              <a:t>* All </a:t>
            </a:r>
            <a:r>
              <a:rPr lang="en-US" sz="700" dirty="0">
                <a:solidFill>
                  <a:schemeClr val="bg1">
                    <a:lumMod val="50000"/>
                  </a:schemeClr>
                </a:solidFill>
                <a:latin typeface="Arial" pitchFamily="34" charset="0"/>
                <a:cs typeface="Arial" pitchFamily="34" charset="0"/>
              </a:rPr>
              <a:t>images are copyrights of their respective </a:t>
            </a:r>
            <a:r>
              <a:rPr lang="en-US" sz="700" dirty="0" smtClean="0">
                <a:solidFill>
                  <a:schemeClr val="bg1">
                    <a:lumMod val="50000"/>
                  </a:schemeClr>
                </a:solidFill>
                <a:latin typeface="Arial" pitchFamily="34" charset="0"/>
                <a:cs typeface="Arial" pitchFamily="34" charset="0"/>
              </a:rPr>
              <a:t>owners, I do not bear any responsibility whatsoever neither legally not otherwise.</a:t>
            </a:r>
            <a:endParaRPr lang="en-IN" sz="700" dirty="0">
              <a:solidFill>
                <a:schemeClr val="bg1">
                  <a:lumMod val="50000"/>
                </a:schemeClr>
              </a:solidFill>
              <a:latin typeface="Arial" pitchFamily="34" charset="0"/>
              <a:cs typeface="Arial" pitchFamily="34" charset="0"/>
            </a:endParaRPr>
          </a:p>
        </p:txBody>
      </p:sp>
      <p:pic>
        <p:nvPicPr>
          <p:cNvPr id="8" name="Picture 7" descr="Pic1.png"/>
          <p:cNvPicPr>
            <a:picLocks noChangeAspect="1"/>
          </p:cNvPicPr>
          <p:nvPr/>
        </p:nvPicPr>
        <p:blipFill>
          <a:blip r:embed="rId4" cstate="print"/>
          <a:stretch>
            <a:fillRect/>
          </a:stretch>
        </p:blipFill>
        <p:spPr>
          <a:xfrm>
            <a:off x="3059832" y="1628800"/>
            <a:ext cx="3661306" cy="2420530"/>
          </a:xfrm>
          <a:prstGeom prst="rect">
            <a:avLst/>
          </a:prstGeom>
          <a:ln w="38100">
            <a:solidFill>
              <a:schemeClr val="tx1"/>
            </a:solidFill>
          </a:ln>
        </p:spPr>
      </p:pic>
      <p:pic>
        <p:nvPicPr>
          <p:cNvPr id="5" name="Picture 4" descr="SimCity-Metropolis.jpg"/>
          <p:cNvPicPr>
            <a:picLocks noChangeAspect="1"/>
          </p:cNvPicPr>
          <p:nvPr/>
        </p:nvPicPr>
        <p:blipFill>
          <a:blip r:embed="rId5" cstate="print"/>
          <a:stretch>
            <a:fillRect/>
          </a:stretch>
        </p:blipFill>
        <p:spPr>
          <a:xfrm>
            <a:off x="6444208" y="3068960"/>
            <a:ext cx="2286000" cy="3048000"/>
          </a:xfrm>
          <a:prstGeom prst="rect">
            <a:avLst/>
          </a:prstGeom>
          <a:ln w="38100">
            <a:solidFill>
              <a:schemeClr val="tx1">
                <a:lumMod val="75000"/>
                <a:lumOff val="25000"/>
              </a:schemeClr>
            </a:solid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706090"/>
          </a:xfrm>
        </p:spPr>
        <p:txBody>
          <a:bodyPr>
            <a:normAutofit fontScale="90000"/>
          </a:bodyPr>
          <a:lstStyle/>
          <a:p>
            <a:r>
              <a:rPr lang="en-IN" b="1" dirty="0" smtClean="0">
                <a:solidFill>
                  <a:schemeClr val="tx1"/>
                </a:solidFill>
                <a:latin typeface="Arial" pitchFamily="34" charset="0"/>
                <a:cs typeface="Arial" pitchFamily="34" charset="0"/>
              </a:rPr>
              <a:t>Platform Contemplations</a:t>
            </a:r>
            <a:endParaRPr lang="en-IN" dirty="0">
              <a:solidFill>
                <a:schemeClr val="tx1"/>
              </a:solidFill>
            </a:endParaRPr>
          </a:p>
        </p:txBody>
      </p:sp>
      <p:sp>
        <p:nvSpPr>
          <p:cNvPr id="3" name="Content Placeholder 2"/>
          <p:cNvSpPr>
            <a:spLocks noGrp="1"/>
          </p:cNvSpPr>
          <p:nvPr>
            <p:ph idx="1"/>
          </p:nvPr>
        </p:nvSpPr>
        <p:spPr>
          <a:xfrm>
            <a:off x="457200" y="1628800"/>
            <a:ext cx="8229600" cy="5229200"/>
          </a:xfrm>
        </p:spPr>
        <p:txBody>
          <a:bodyPr>
            <a:normAutofit/>
          </a:bodyPr>
          <a:lstStyle/>
          <a:p>
            <a:pPr>
              <a:buClrTx/>
            </a:pPr>
            <a:r>
              <a:rPr lang="en-US" dirty="0" smtClean="0">
                <a:latin typeface="Arial" pitchFamily="34" charset="0"/>
                <a:cs typeface="Arial" pitchFamily="34" charset="0"/>
              </a:rPr>
              <a:t>The usual</a:t>
            </a:r>
          </a:p>
          <a:p>
            <a:pPr lvl="1">
              <a:buClrTx/>
            </a:pPr>
            <a:r>
              <a:rPr lang="en-US" dirty="0" smtClean="0">
                <a:latin typeface="Arial" pitchFamily="34" charset="0"/>
                <a:cs typeface="Arial" pitchFamily="34" charset="0"/>
              </a:rPr>
              <a:t>Screen Sizes – mobile device, actual available</a:t>
            </a:r>
          </a:p>
          <a:p>
            <a:pPr lvl="1">
              <a:buClrTx/>
            </a:pPr>
            <a:r>
              <a:rPr lang="en-US" dirty="0" smtClean="0">
                <a:latin typeface="Arial" pitchFamily="34" charset="0"/>
                <a:cs typeface="Arial" pitchFamily="34" charset="0"/>
              </a:rPr>
              <a:t>Input Methods – touch, non-touch</a:t>
            </a:r>
          </a:p>
          <a:p>
            <a:pPr lvl="1">
              <a:buClrTx/>
            </a:pPr>
            <a:r>
              <a:rPr lang="en-US" dirty="0" smtClean="0">
                <a:latin typeface="Arial" pitchFamily="34" charset="0"/>
                <a:cs typeface="Arial" pitchFamily="34" charset="0"/>
              </a:rPr>
              <a:t>Connectivity – not always connected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706090"/>
          </a:xfrm>
        </p:spPr>
        <p:txBody>
          <a:bodyPr>
            <a:normAutofit fontScale="90000"/>
          </a:bodyPr>
          <a:lstStyle/>
          <a:p>
            <a:r>
              <a:rPr lang="en-IN" b="1" dirty="0" smtClean="0">
                <a:solidFill>
                  <a:schemeClr val="tx1"/>
                </a:solidFill>
                <a:latin typeface="Arial" pitchFamily="34" charset="0"/>
                <a:cs typeface="Arial" pitchFamily="34" charset="0"/>
              </a:rPr>
              <a:t>Platform Contemplations</a:t>
            </a:r>
            <a:endParaRPr lang="en-IN" dirty="0">
              <a:solidFill>
                <a:schemeClr val="tx1"/>
              </a:solidFill>
            </a:endParaRPr>
          </a:p>
        </p:txBody>
      </p:sp>
      <p:sp>
        <p:nvSpPr>
          <p:cNvPr id="3" name="Content Placeholder 2"/>
          <p:cNvSpPr>
            <a:spLocks noGrp="1"/>
          </p:cNvSpPr>
          <p:nvPr>
            <p:ph idx="1"/>
          </p:nvPr>
        </p:nvSpPr>
        <p:spPr>
          <a:xfrm>
            <a:off x="457200" y="1628800"/>
            <a:ext cx="8229600" cy="5229200"/>
          </a:xfrm>
        </p:spPr>
        <p:txBody>
          <a:bodyPr>
            <a:normAutofit/>
          </a:bodyPr>
          <a:lstStyle/>
          <a:p>
            <a:pPr>
              <a:buClrTx/>
            </a:pPr>
            <a:r>
              <a:rPr lang="en-US" dirty="0" smtClean="0">
                <a:latin typeface="Arial" pitchFamily="34" charset="0"/>
                <a:cs typeface="Arial" pitchFamily="34" charset="0"/>
              </a:rPr>
              <a:t>The not so usual</a:t>
            </a:r>
          </a:p>
          <a:p>
            <a:pPr lvl="1">
              <a:buClrTx/>
            </a:pPr>
            <a:r>
              <a:rPr lang="en-US" dirty="0" smtClean="0">
                <a:latin typeface="Arial" pitchFamily="34" charset="0"/>
                <a:cs typeface="Arial" pitchFamily="34" charset="0"/>
              </a:rPr>
              <a:t>Interrupted usage due to call, message, etc</a:t>
            </a:r>
          </a:p>
          <a:p>
            <a:pPr lvl="1">
              <a:buClrTx/>
            </a:pPr>
            <a:r>
              <a:rPr lang="en-US" dirty="0" smtClean="0">
                <a:latin typeface="Arial" pitchFamily="34" charset="0"/>
                <a:cs typeface="Arial" pitchFamily="34" charset="0"/>
              </a:rPr>
              <a:t>Readability in various backgrounds</a:t>
            </a:r>
          </a:p>
          <a:p>
            <a:pPr lvl="2">
              <a:buClrTx/>
            </a:pPr>
            <a:r>
              <a:rPr lang="en-US" dirty="0" smtClean="0">
                <a:latin typeface="Arial" pitchFamily="34" charset="0"/>
                <a:cs typeface="Arial" pitchFamily="34" charset="0"/>
              </a:rPr>
              <a:t>Device auto brightness doesn’t help much</a:t>
            </a:r>
          </a:p>
          <a:p>
            <a:pPr lvl="2">
              <a:buClrTx/>
            </a:pPr>
            <a:r>
              <a:rPr lang="en-US" dirty="0" smtClean="0">
                <a:latin typeface="Arial" pitchFamily="34" charset="0"/>
                <a:cs typeface="Arial" pitchFamily="34" charset="0"/>
              </a:rPr>
              <a:t>Bright, high contrast visuals work best</a:t>
            </a:r>
          </a:p>
          <a:p>
            <a:pPr lvl="1">
              <a:buClrTx/>
            </a:pPr>
            <a:r>
              <a:rPr lang="en-US" dirty="0" smtClean="0">
                <a:latin typeface="Arial" pitchFamily="34" charset="0"/>
                <a:cs typeface="Arial" pitchFamily="34" charset="0"/>
              </a:rPr>
              <a:t>Binary sizes</a:t>
            </a:r>
          </a:p>
          <a:p>
            <a:pPr lvl="2">
              <a:buClrTx/>
            </a:pPr>
            <a:r>
              <a:rPr lang="en-US" dirty="0" smtClean="0">
                <a:latin typeface="Arial" pitchFamily="34" charset="0"/>
                <a:cs typeface="Arial" pitchFamily="34" charset="0"/>
              </a:rPr>
              <a:t>~1 MB size limit over 2G</a:t>
            </a:r>
          </a:p>
          <a:p>
            <a:pPr lvl="2">
              <a:buClrTx/>
            </a:pPr>
            <a:r>
              <a:rPr lang="en-US" dirty="0" smtClean="0">
                <a:latin typeface="Arial" pitchFamily="34" charset="0"/>
                <a:cs typeface="Arial" pitchFamily="34" charset="0"/>
              </a:rPr>
              <a:t>~20 MB size limit over 3G</a:t>
            </a:r>
          </a:p>
          <a:p>
            <a:pPr lvl="1">
              <a:buClrTx/>
            </a:pPr>
            <a:r>
              <a:rPr lang="en-US" dirty="0" smtClean="0">
                <a:latin typeface="Arial" pitchFamily="34" charset="0"/>
                <a:cs typeface="Arial" pitchFamily="34" charset="0"/>
              </a:rPr>
              <a:t>Ability to restart anytime from the point where the game was left</a:t>
            </a:r>
          </a:p>
          <a:p>
            <a:pPr lvl="1">
              <a:buClrTx/>
            </a:pPr>
            <a:r>
              <a:rPr lang="en-US" dirty="0" smtClean="0">
                <a:latin typeface="Arial" pitchFamily="34" charset="0"/>
                <a:cs typeface="Arial" pitchFamily="34" charset="0"/>
              </a:rPr>
              <a:t>Easy to learn</a:t>
            </a:r>
          </a:p>
          <a:p>
            <a:pPr>
              <a:buClrTx/>
              <a:buNone/>
            </a:pPr>
            <a:endParaRPr lang="en-IN"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706090"/>
          </a:xfrm>
        </p:spPr>
        <p:txBody>
          <a:bodyPr>
            <a:normAutofit fontScale="90000"/>
          </a:bodyPr>
          <a:lstStyle/>
          <a:p>
            <a:r>
              <a:rPr lang="en-US" b="1" dirty="0" smtClean="0">
                <a:solidFill>
                  <a:schemeClr val="tx1"/>
                </a:solidFill>
                <a:latin typeface="Arial" pitchFamily="34" charset="0"/>
                <a:cs typeface="Arial" pitchFamily="34" charset="0"/>
              </a:rPr>
              <a:t>Strategy for Mobile</a:t>
            </a:r>
            <a:endParaRPr lang="en-IN" dirty="0">
              <a:solidFill>
                <a:schemeClr val="tx1"/>
              </a:solidFill>
            </a:endParaRPr>
          </a:p>
        </p:txBody>
      </p:sp>
      <p:sp>
        <p:nvSpPr>
          <p:cNvPr id="3" name="Content Placeholder 2"/>
          <p:cNvSpPr>
            <a:spLocks noGrp="1"/>
          </p:cNvSpPr>
          <p:nvPr>
            <p:ph idx="1"/>
          </p:nvPr>
        </p:nvSpPr>
        <p:spPr>
          <a:xfrm>
            <a:off x="457200" y="1628800"/>
            <a:ext cx="8229600" cy="4536504"/>
          </a:xfrm>
        </p:spPr>
        <p:txBody>
          <a:bodyPr>
            <a:normAutofit/>
          </a:bodyPr>
          <a:lstStyle/>
          <a:p>
            <a:pPr>
              <a:buClrTx/>
              <a:buNone/>
            </a:pPr>
            <a:r>
              <a:rPr lang="en-US" dirty="0" smtClean="0">
                <a:latin typeface="Arial" pitchFamily="34" charset="0"/>
                <a:cs typeface="Arial" pitchFamily="34" charset="0"/>
              </a:rPr>
              <a:t>Typical things to consider</a:t>
            </a:r>
          </a:p>
          <a:p>
            <a:pPr>
              <a:buClrTx/>
            </a:pPr>
            <a:r>
              <a:rPr lang="en-US" dirty="0" smtClean="0">
                <a:latin typeface="Arial" pitchFamily="34" charset="0"/>
                <a:cs typeface="Arial" pitchFamily="34" charset="0"/>
              </a:rPr>
              <a:t>Simple to understand</a:t>
            </a:r>
          </a:p>
          <a:p>
            <a:pPr>
              <a:buClrTx/>
            </a:pPr>
            <a:r>
              <a:rPr lang="en-US" dirty="0" smtClean="0">
                <a:latin typeface="Arial" pitchFamily="34" charset="0"/>
                <a:cs typeface="Arial" pitchFamily="34" charset="0"/>
              </a:rPr>
              <a:t>Shorter show time</a:t>
            </a:r>
          </a:p>
          <a:p>
            <a:pPr>
              <a:buClrTx/>
            </a:pPr>
            <a:r>
              <a:rPr lang="en-US" dirty="0" smtClean="0">
                <a:latin typeface="Arial" pitchFamily="34" charset="0"/>
                <a:cs typeface="Arial" pitchFamily="34" charset="0"/>
              </a:rPr>
              <a:t>Low on memory consumption</a:t>
            </a:r>
          </a:p>
          <a:p>
            <a:pPr>
              <a:buClrTx/>
            </a:pPr>
            <a:r>
              <a:rPr lang="en-US" dirty="0" smtClean="0">
                <a:latin typeface="Arial" pitchFamily="34" charset="0"/>
                <a:cs typeface="Arial" pitchFamily="34" charset="0"/>
              </a:rPr>
              <a:t>Low user clicks</a:t>
            </a:r>
          </a:p>
          <a:p>
            <a:pPr>
              <a:buClrTx/>
              <a:buNone/>
            </a:pPr>
            <a:endParaRPr lang="en-IN"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706090"/>
          </a:xfrm>
        </p:spPr>
        <p:txBody>
          <a:bodyPr>
            <a:normAutofit fontScale="90000"/>
          </a:bodyPr>
          <a:lstStyle/>
          <a:p>
            <a:r>
              <a:rPr lang="en-US" b="1" dirty="0" smtClean="0">
                <a:solidFill>
                  <a:schemeClr val="tx1"/>
                </a:solidFill>
                <a:latin typeface="Arial" pitchFamily="34" charset="0"/>
                <a:cs typeface="Arial" pitchFamily="34" charset="0"/>
              </a:rPr>
              <a:t>Turn Based Strategy</a:t>
            </a:r>
            <a:endParaRPr lang="en-IN" dirty="0">
              <a:solidFill>
                <a:schemeClr val="tx1"/>
              </a:solidFill>
            </a:endParaRPr>
          </a:p>
        </p:txBody>
      </p:sp>
      <p:sp>
        <p:nvSpPr>
          <p:cNvPr id="3" name="Content Placeholder 2"/>
          <p:cNvSpPr>
            <a:spLocks noGrp="1"/>
          </p:cNvSpPr>
          <p:nvPr>
            <p:ph idx="1"/>
          </p:nvPr>
        </p:nvSpPr>
        <p:spPr>
          <a:xfrm>
            <a:off x="457200" y="1628800"/>
            <a:ext cx="8229600" cy="4536504"/>
          </a:xfrm>
        </p:spPr>
        <p:txBody>
          <a:bodyPr>
            <a:normAutofit/>
          </a:bodyPr>
          <a:lstStyle/>
          <a:p>
            <a:pPr>
              <a:buClrTx/>
            </a:pPr>
            <a:r>
              <a:rPr lang="en-US" dirty="0" smtClean="0">
                <a:latin typeface="Arial" pitchFamily="34" charset="0"/>
                <a:cs typeface="Arial" pitchFamily="34" charset="0"/>
              </a:rPr>
              <a:t>Generally single point of focus</a:t>
            </a:r>
          </a:p>
          <a:p>
            <a:pPr>
              <a:buClrTx/>
            </a:pPr>
            <a:r>
              <a:rPr lang="en-US" dirty="0" smtClean="0">
                <a:latin typeface="Arial" pitchFamily="34" charset="0"/>
                <a:cs typeface="Arial" pitchFamily="34" charset="0"/>
              </a:rPr>
              <a:t>Low memory consumption</a:t>
            </a:r>
          </a:p>
          <a:p>
            <a:pPr>
              <a:buClrTx/>
            </a:pPr>
            <a:r>
              <a:rPr lang="en-US" dirty="0" smtClean="0">
                <a:latin typeface="Arial" pitchFamily="34" charset="0"/>
                <a:cs typeface="Arial" pitchFamily="34" charset="0"/>
              </a:rPr>
              <a:t>Medium user clicks</a:t>
            </a:r>
          </a:p>
          <a:p>
            <a:pPr>
              <a:buClrTx/>
            </a:pPr>
            <a:r>
              <a:rPr lang="en-US" dirty="0" smtClean="0">
                <a:latin typeface="Arial" pitchFamily="34" charset="0"/>
                <a:cs typeface="Arial" pitchFamily="34" charset="0"/>
              </a:rPr>
              <a:t>Unpredictable show times</a:t>
            </a:r>
          </a:p>
          <a:p>
            <a:pPr>
              <a:buClrTx/>
            </a:pPr>
            <a:r>
              <a:rPr lang="en-US" dirty="0" smtClean="0">
                <a:latin typeface="Arial" pitchFamily="34" charset="0"/>
                <a:cs typeface="Arial" pitchFamily="34" charset="0"/>
              </a:rPr>
              <a:t>Moderate learning curve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706090"/>
          </a:xfrm>
        </p:spPr>
        <p:txBody>
          <a:bodyPr>
            <a:normAutofit fontScale="90000"/>
          </a:bodyPr>
          <a:lstStyle/>
          <a:p>
            <a:r>
              <a:rPr lang="en-US" b="1" dirty="0" smtClean="0">
                <a:solidFill>
                  <a:schemeClr val="tx1"/>
                </a:solidFill>
                <a:latin typeface="Arial" pitchFamily="34" charset="0"/>
                <a:cs typeface="Arial" pitchFamily="34" charset="0"/>
              </a:rPr>
              <a:t>Competitive Strategy</a:t>
            </a:r>
            <a:endParaRPr lang="en-IN" dirty="0">
              <a:solidFill>
                <a:schemeClr val="tx1"/>
              </a:solidFill>
            </a:endParaRPr>
          </a:p>
        </p:txBody>
      </p:sp>
      <p:sp>
        <p:nvSpPr>
          <p:cNvPr id="3" name="Content Placeholder 2"/>
          <p:cNvSpPr>
            <a:spLocks noGrp="1"/>
          </p:cNvSpPr>
          <p:nvPr>
            <p:ph idx="1"/>
          </p:nvPr>
        </p:nvSpPr>
        <p:spPr>
          <a:xfrm>
            <a:off x="457200" y="1628800"/>
            <a:ext cx="8229600" cy="4536504"/>
          </a:xfrm>
        </p:spPr>
        <p:txBody>
          <a:bodyPr>
            <a:normAutofit/>
          </a:bodyPr>
          <a:lstStyle/>
          <a:p>
            <a:pPr>
              <a:buClrTx/>
            </a:pPr>
            <a:r>
              <a:rPr lang="en-US" dirty="0" smtClean="0">
                <a:latin typeface="Arial" pitchFamily="34" charset="0"/>
                <a:cs typeface="Arial" pitchFamily="34" charset="0"/>
              </a:rPr>
              <a:t>Several unit changing</a:t>
            </a:r>
          </a:p>
          <a:p>
            <a:pPr>
              <a:buClrTx/>
            </a:pPr>
            <a:r>
              <a:rPr lang="en-US" dirty="0" smtClean="0">
                <a:latin typeface="Arial" pitchFamily="34" charset="0"/>
                <a:cs typeface="Arial" pitchFamily="34" charset="0"/>
              </a:rPr>
              <a:t>Very high memory consumption</a:t>
            </a:r>
          </a:p>
          <a:p>
            <a:pPr>
              <a:buClrTx/>
            </a:pPr>
            <a:r>
              <a:rPr lang="en-US" dirty="0" smtClean="0">
                <a:latin typeface="Arial" pitchFamily="34" charset="0"/>
                <a:cs typeface="Arial" pitchFamily="34" charset="0"/>
              </a:rPr>
              <a:t>Very high click pressure</a:t>
            </a:r>
          </a:p>
          <a:p>
            <a:pPr>
              <a:buClrTx/>
            </a:pPr>
            <a:r>
              <a:rPr lang="en-US" dirty="0" smtClean="0">
                <a:latin typeface="Arial" pitchFamily="34" charset="0"/>
                <a:cs typeface="Arial" pitchFamily="34" charset="0"/>
              </a:rPr>
              <a:t>Medium show times</a:t>
            </a:r>
          </a:p>
          <a:p>
            <a:pPr>
              <a:buClrTx/>
            </a:pPr>
            <a:r>
              <a:rPr lang="en-US" dirty="0" smtClean="0">
                <a:latin typeface="Arial" pitchFamily="34" charset="0"/>
                <a:cs typeface="Arial" pitchFamily="34" charset="0"/>
              </a:rPr>
              <a:t>Vertical learning curve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706090"/>
          </a:xfrm>
        </p:spPr>
        <p:txBody>
          <a:bodyPr>
            <a:normAutofit fontScale="90000"/>
          </a:bodyPr>
          <a:lstStyle/>
          <a:p>
            <a:r>
              <a:rPr lang="en-US" b="1" dirty="0" smtClean="0">
                <a:solidFill>
                  <a:schemeClr val="tx1"/>
                </a:solidFill>
                <a:latin typeface="Arial" pitchFamily="34" charset="0"/>
                <a:cs typeface="Arial" pitchFamily="34" charset="0"/>
              </a:rPr>
              <a:t>Real Time Strategy</a:t>
            </a:r>
            <a:endParaRPr lang="en-IN" dirty="0">
              <a:solidFill>
                <a:schemeClr val="tx1"/>
              </a:solidFill>
            </a:endParaRPr>
          </a:p>
        </p:txBody>
      </p:sp>
      <p:sp>
        <p:nvSpPr>
          <p:cNvPr id="3" name="Content Placeholder 2"/>
          <p:cNvSpPr>
            <a:spLocks noGrp="1"/>
          </p:cNvSpPr>
          <p:nvPr>
            <p:ph idx="1"/>
          </p:nvPr>
        </p:nvSpPr>
        <p:spPr>
          <a:xfrm>
            <a:off x="457200" y="1628800"/>
            <a:ext cx="8229600" cy="4536504"/>
          </a:xfrm>
        </p:spPr>
        <p:txBody>
          <a:bodyPr>
            <a:normAutofit/>
          </a:bodyPr>
          <a:lstStyle/>
          <a:p>
            <a:pPr>
              <a:buClrTx/>
            </a:pPr>
            <a:r>
              <a:rPr lang="en-US" dirty="0" smtClean="0">
                <a:latin typeface="Arial" pitchFamily="34" charset="0"/>
                <a:cs typeface="Arial" pitchFamily="34" charset="0"/>
              </a:rPr>
              <a:t>Intermittent player focus</a:t>
            </a:r>
          </a:p>
          <a:p>
            <a:pPr>
              <a:buClrTx/>
            </a:pPr>
            <a:r>
              <a:rPr lang="en-US" dirty="0" smtClean="0">
                <a:latin typeface="Arial" pitchFamily="34" charset="0"/>
                <a:cs typeface="Arial" pitchFamily="34" charset="0"/>
              </a:rPr>
              <a:t>High memory consumption</a:t>
            </a:r>
          </a:p>
          <a:p>
            <a:pPr>
              <a:buClrTx/>
            </a:pPr>
            <a:r>
              <a:rPr lang="en-US" dirty="0" smtClean="0">
                <a:latin typeface="Arial" pitchFamily="34" charset="0"/>
                <a:cs typeface="Arial" pitchFamily="34" charset="0"/>
              </a:rPr>
              <a:t>High user clicks</a:t>
            </a:r>
          </a:p>
          <a:p>
            <a:pPr>
              <a:buClrTx/>
            </a:pPr>
            <a:r>
              <a:rPr lang="en-US" dirty="0" smtClean="0">
                <a:latin typeface="Arial" pitchFamily="34" charset="0"/>
                <a:cs typeface="Arial" pitchFamily="34" charset="0"/>
              </a:rPr>
              <a:t>Long show time</a:t>
            </a:r>
          </a:p>
          <a:p>
            <a:pPr>
              <a:buClrTx/>
            </a:pPr>
            <a:r>
              <a:rPr lang="en-US" dirty="0" smtClean="0">
                <a:latin typeface="Arial" pitchFamily="34" charset="0"/>
                <a:cs typeface="Arial" pitchFamily="34" charset="0"/>
              </a:rPr>
              <a:t>Moderate learning curve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706090"/>
          </a:xfrm>
        </p:spPr>
        <p:txBody>
          <a:bodyPr>
            <a:normAutofit fontScale="90000"/>
          </a:bodyPr>
          <a:lstStyle/>
          <a:p>
            <a:r>
              <a:rPr lang="en-US" b="1" dirty="0" smtClean="0">
                <a:solidFill>
                  <a:schemeClr val="tx1"/>
                </a:solidFill>
                <a:latin typeface="Arial" pitchFamily="34" charset="0"/>
                <a:cs typeface="Arial" pitchFamily="34" charset="0"/>
              </a:rPr>
              <a:t>Tactic Strategy</a:t>
            </a:r>
            <a:endParaRPr lang="en-IN" dirty="0">
              <a:solidFill>
                <a:schemeClr val="tx1"/>
              </a:solidFill>
            </a:endParaRPr>
          </a:p>
        </p:txBody>
      </p:sp>
      <p:sp>
        <p:nvSpPr>
          <p:cNvPr id="3" name="Content Placeholder 2"/>
          <p:cNvSpPr>
            <a:spLocks noGrp="1"/>
          </p:cNvSpPr>
          <p:nvPr>
            <p:ph idx="1"/>
          </p:nvPr>
        </p:nvSpPr>
        <p:spPr>
          <a:xfrm>
            <a:off x="457200" y="1628800"/>
            <a:ext cx="8229600" cy="4536504"/>
          </a:xfrm>
        </p:spPr>
        <p:txBody>
          <a:bodyPr>
            <a:normAutofit/>
          </a:bodyPr>
          <a:lstStyle/>
          <a:p>
            <a:pPr>
              <a:buClrTx/>
            </a:pPr>
            <a:r>
              <a:rPr lang="en-US" dirty="0" smtClean="0">
                <a:latin typeface="Arial" pitchFamily="34" charset="0"/>
                <a:cs typeface="Arial" pitchFamily="34" charset="0"/>
              </a:rPr>
              <a:t>Generally slow with instances of frenzied actions</a:t>
            </a:r>
          </a:p>
          <a:p>
            <a:pPr>
              <a:buClrTx/>
            </a:pPr>
            <a:r>
              <a:rPr lang="en-US" dirty="0" smtClean="0">
                <a:latin typeface="Arial" pitchFamily="34" charset="0"/>
                <a:cs typeface="Arial" pitchFamily="34" charset="0"/>
              </a:rPr>
              <a:t>Medium memory consumption</a:t>
            </a:r>
          </a:p>
          <a:p>
            <a:pPr>
              <a:buClrTx/>
            </a:pPr>
            <a:r>
              <a:rPr lang="en-US" dirty="0" smtClean="0">
                <a:latin typeface="Arial" pitchFamily="34" charset="0"/>
                <a:cs typeface="Arial" pitchFamily="34" charset="0"/>
              </a:rPr>
              <a:t>Low user click</a:t>
            </a:r>
          </a:p>
          <a:p>
            <a:pPr>
              <a:buClrTx/>
            </a:pPr>
            <a:r>
              <a:rPr lang="en-US" dirty="0" smtClean="0">
                <a:latin typeface="Arial" pitchFamily="34" charset="0"/>
                <a:cs typeface="Arial" pitchFamily="34" charset="0"/>
              </a:rPr>
              <a:t>Medium show times</a:t>
            </a:r>
          </a:p>
          <a:p>
            <a:pPr>
              <a:buClrTx/>
            </a:pPr>
            <a:r>
              <a:rPr lang="en-US" dirty="0" smtClean="0">
                <a:latin typeface="Arial" pitchFamily="34" charset="0"/>
                <a:cs typeface="Arial" pitchFamily="34" charset="0"/>
              </a:rPr>
              <a:t>Thin learning curve</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649</TotalTime>
  <Words>291</Words>
  <Application>Microsoft Office PowerPoint</Application>
  <PresentationFormat>On-screen Show (4:3)</PresentationFormat>
  <Paragraphs>68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Slide 1</vt:lpstr>
      <vt:lpstr>Strategy Games*</vt:lpstr>
      <vt:lpstr>Platform Contemplations</vt:lpstr>
      <vt:lpstr>Platform Contemplations</vt:lpstr>
      <vt:lpstr>Strategy for Mobile</vt:lpstr>
      <vt:lpstr>Turn Based Strategy</vt:lpstr>
      <vt:lpstr>Competitive Strategy</vt:lpstr>
      <vt:lpstr>Real Time Strategy</vt:lpstr>
      <vt:lpstr>Tactic Strategy</vt:lpstr>
      <vt:lpstr>Real World Observations</vt:lpstr>
      <vt:lpstr>Ideas !!</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vimal_n</dc:creator>
  <cp:lastModifiedBy>SHAV</cp:lastModifiedBy>
  <cp:revision>172</cp:revision>
  <dcterms:created xsi:type="dcterms:W3CDTF">2011-05-06T06:38:18Z</dcterms:created>
  <dcterms:modified xsi:type="dcterms:W3CDTF">2011-05-07T08:07:28Z</dcterms:modified>
</cp:coreProperties>
</file>