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293" r:id="rId2"/>
    <p:sldId id="260" r:id="rId3"/>
    <p:sldId id="266" r:id="rId4"/>
    <p:sldId id="277" r:id="rId5"/>
    <p:sldId id="284" r:id="rId6"/>
    <p:sldId id="271" r:id="rId7"/>
    <p:sldId id="287" r:id="rId8"/>
    <p:sldId id="288" r:id="rId9"/>
    <p:sldId id="289" r:id="rId10"/>
    <p:sldId id="278" r:id="rId11"/>
    <p:sldId id="281" r:id="rId12"/>
    <p:sldId id="285" r:id="rId13"/>
    <p:sldId id="286" r:id="rId14"/>
    <p:sldId id="282" r:id="rId15"/>
    <p:sldId id="291" r:id="rId16"/>
    <p:sldId id="292" r:id="rId17"/>
    <p:sldId id="296" r:id="rId18"/>
    <p:sldId id="297" r:id="rId19"/>
    <p:sldId id="29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559" autoAdjust="0"/>
    <p:restoredTop sz="84590" autoAdjust="0"/>
  </p:normalViewPr>
  <p:slideViewPr>
    <p:cSldViewPr>
      <p:cViewPr varScale="1">
        <p:scale>
          <a:sx n="66" d="100"/>
          <a:sy n="66" d="100"/>
        </p:scale>
        <p:origin x="-154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A0E8B1-FFFA-45E0-846B-AAA9CFAA3D80}" type="doc">
      <dgm:prSet loTypeId="urn:microsoft.com/office/officeart/2005/8/layout/chevron1" loCatId="process" qsTypeId="urn:microsoft.com/office/officeart/2005/8/quickstyle/simple1" qsCatId="simple" csTypeId="urn:microsoft.com/office/officeart/2005/8/colors/accent1_2" csCatId="accent1" phldr="1"/>
      <dgm:spPr/>
    </dgm:pt>
    <dgm:pt modelId="{15D1349F-F64A-4F03-9D16-8510C89C8379}">
      <dgm:prSet phldrT="[Text]"/>
      <dgm:spPr/>
      <dgm:t>
        <a:bodyPr/>
        <a:lstStyle/>
        <a:p>
          <a:r>
            <a:rPr lang="en-US" dirty="0" smtClean="0"/>
            <a:t>Achievement</a:t>
          </a:r>
          <a:endParaRPr lang="en-IN" dirty="0"/>
        </a:p>
      </dgm:t>
    </dgm:pt>
    <dgm:pt modelId="{70C3652F-A955-4A0B-9649-7E199B9861F9}" type="parTrans" cxnId="{B13ADC6E-8BA8-4FB4-B2E9-F9234F799356}">
      <dgm:prSet/>
      <dgm:spPr/>
      <dgm:t>
        <a:bodyPr/>
        <a:lstStyle/>
        <a:p>
          <a:endParaRPr lang="en-IN"/>
        </a:p>
      </dgm:t>
    </dgm:pt>
    <dgm:pt modelId="{61A396E5-17D9-432B-9716-7AEE1D48811B}" type="sibTrans" cxnId="{B13ADC6E-8BA8-4FB4-B2E9-F9234F799356}">
      <dgm:prSet/>
      <dgm:spPr/>
      <dgm:t>
        <a:bodyPr/>
        <a:lstStyle/>
        <a:p>
          <a:endParaRPr lang="en-IN"/>
        </a:p>
      </dgm:t>
    </dgm:pt>
    <dgm:pt modelId="{AF9CAA3D-A8A6-416E-8777-58DFD61A455F}">
      <dgm:prSet phldrT="[Text]"/>
      <dgm:spPr/>
      <dgm:t>
        <a:bodyPr/>
        <a:lstStyle/>
        <a:p>
          <a:r>
            <a:rPr lang="en-US" dirty="0" smtClean="0"/>
            <a:t>Happiness</a:t>
          </a:r>
          <a:endParaRPr lang="en-IN" dirty="0"/>
        </a:p>
      </dgm:t>
    </dgm:pt>
    <dgm:pt modelId="{8D8F2AB2-F378-48CE-9311-716231F5DEB6}" type="parTrans" cxnId="{059AC6A0-67EC-40C5-93E8-AFBF8B3BE1D5}">
      <dgm:prSet/>
      <dgm:spPr/>
      <dgm:t>
        <a:bodyPr/>
        <a:lstStyle/>
        <a:p>
          <a:endParaRPr lang="en-IN"/>
        </a:p>
      </dgm:t>
    </dgm:pt>
    <dgm:pt modelId="{00EC743C-E4AE-4358-94D9-3FFBBD299A7A}" type="sibTrans" cxnId="{059AC6A0-67EC-40C5-93E8-AFBF8B3BE1D5}">
      <dgm:prSet/>
      <dgm:spPr/>
      <dgm:t>
        <a:bodyPr/>
        <a:lstStyle/>
        <a:p>
          <a:endParaRPr lang="en-IN"/>
        </a:p>
      </dgm:t>
    </dgm:pt>
    <dgm:pt modelId="{D5819155-F313-4084-B134-6948D3F314CE}" type="pres">
      <dgm:prSet presAssocID="{6CA0E8B1-FFFA-45E0-846B-AAA9CFAA3D80}" presName="Name0" presStyleCnt="0">
        <dgm:presLayoutVars>
          <dgm:dir/>
          <dgm:animLvl val="lvl"/>
          <dgm:resizeHandles val="exact"/>
        </dgm:presLayoutVars>
      </dgm:prSet>
      <dgm:spPr/>
    </dgm:pt>
    <dgm:pt modelId="{922CBA23-83F2-4463-9B02-3565640D37F2}" type="pres">
      <dgm:prSet presAssocID="{15D1349F-F64A-4F03-9D16-8510C89C8379}" presName="parTxOnly" presStyleLbl="node1" presStyleIdx="0" presStyleCnt="2">
        <dgm:presLayoutVars>
          <dgm:chMax val="0"/>
          <dgm:chPref val="0"/>
          <dgm:bulletEnabled val="1"/>
        </dgm:presLayoutVars>
      </dgm:prSet>
      <dgm:spPr/>
      <dgm:t>
        <a:bodyPr/>
        <a:lstStyle/>
        <a:p>
          <a:endParaRPr lang="en-IN"/>
        </a:p>
      </dgm:t>
    </dgm:pt>
    <dgm:pt modelId="{41801807-8C07-4640-8274-3D48385D8AF2}" type="pres">
      <dgm:prSet presAssocID="{61A396E5-17D9-432B-9716-7AEE1D48811B}" presName="parTxOnlySpace" presStyleCnt="0"/>
      <dgm:spPr/>
    </dgm:pt>
    <dgm:pt modelId="{61641788-D266-48C1-9273-C74D769877AC}" type="pres">
      <dgm:prSet presAssocID="{AF9CAA3D-A8A6-416E-8777-58DFD61A455F}" presName="parTxOnly" presStyleLbl="node1" presStyleIdx="1" presStyleCnt="2">
        <dgm:presLayoutVars>
          <dgm:chMax val="0"/>
          <dgm:chPref val="0"/>
          <dgm:bulletEnabled val="1"/>
        </dgm:presLayoutVars>
      </dgm:prSet>
      <dgm:spPr/>
      <dgm:t>
        <a:bodyPr/>
        <a:lstStyle/>
        <a:p>
          <a:endParaRPr lang="en-IN"/>
        </a:p>
      </dgm:t>
    </dgm:pt>
  </dgm:ptLst>
  <dgm:cxnLst>
    <dgm:cxn modelId="{C535F53D-9419-4B1C-B51B-9D0A6D34DB4B}" type="presOf" srcId="{6CA0E8B1-FFFA-45E0-846B-AAA9CFAA3D80}" destId="{D5819155-F313-4084-B134-6948D3F314CE}" srcOrd="0" destOrd="0" presId="urn:microsoft.com/office/officeart/2005/8/layout/chevron1"/>
    <dgm:cxn modelId="{B13ADC6E-8BA8-4FB4-B2E9-F9234F799356}" srcId="{6CA0E8B1-FFFA-45E0-846B-AAA9CFAA3D80}" destId="{15D1349F-F64A-4F03-9D16-8510C89C8379}" srcOrd="0" destOrd="0" parTransId="{70C3652F-A955-4A0B-9649-7E199B9861F9}" sibTransId="{61A396E5-17D9-432B-9716-7AEE1D48811B}"/>
    <dgm:cxn modelId="{208300F8-4304-46DC-971F-744CA2C4D582}" type="presOf" srcId="{AF9CAA3D-A8A6-416E-8777-58DFD61A455F}" destId="{61641788-D266-48C1-9273-C74D769877AC}" srcOrd="0" destOrd="0" presId="urn:microsoft.com/office/officeart/2005/8/layout/chevron1"/>
    <dgm:cxn modelId="{6707293C-3DA2-4B74-A9E2-314F70746416}" type="presOf" srcId="{15D1349F-F64A-4F03-9D16-8510C89C8379}" destId="{922CBA23-83F2-4463-9B02-3565640D37F2}" srcOrd="0" destOrd="0" presId="urn:microsoft.com/office/officeart/2005/8/layout/chevron1"/>
    <dgm:cxn modelId="{059AC6A0-67EC-40C5-93E8-AFBF8B3BE1D5}" srcId="{6CA0E8B1-FFFA-45E0-846B-AAA9CFAA3D80}" destId="{AF9CAA3D-A8A6-416E-8777-58DFD61A455F}" srcOrd="1" destOrd="0" parTransId="{8D8F2AB2-F378-48CE-9311-716231F5DEB6}" sibTransId="{00EC743C-E4AE-4358-94D9-3FFBBD299A7A}"/>
    <dgm:cxn modelId="{61AA28FC-3FB2-4D41-AB50-D61666077A8F}" type="presParOf" srcId="{D5819155-F313-4084-B134-6948D3F314CE}" destId="{922CBA23-83F2-4463-9B02-3565640D37F2}" srcOrd="0" destOrd="0" presId="urn:microsoft.com/office/officeart/2005/8/layout/chevron1"/>
    <dgm:cxn modelId="{582E3578-3410-433C-A9A7-41A5C689FCA9}" type="presParOf" srcId="{D5819155-F313-4084-B134-6948D3F314CE}" destId="{41801807-8C07-4640-8274-3D48385D8AF2}" srcOrd="1" destOrd="0" presId="urn:microsoft.com/office/officeart/2005/8/layout/chevron1"/>
    <dgm:cxn modelId="{D15A10E2-CF79-4DA9-9679-D556162790F7}" type="presParOf" srcId="{D5819155-F313-4084-B134-6948D3F314CE}" destId="{61641788-D266-48C1-9273-C74D769877AC}" srcOrd="2" destOrd="0" presId="urn:microsoft.com/office/officeart/2005/8/layout/chevron1"/>
  </dgm:cxnLst>
  <dgm:bg/>
  <dgm:whole/>
</dgm:dataModel>
</file>

<file path=ppt/diagrams/data2.xml><?xml version="1.0" encoding="utf-8"?>
<dgm:dataModel xmlns:dgm="http://schemas.openxmlformats.org/drawingml/2006/diagram" xmlns:a="http://schemas.openxmlformats.org/drawingml/2006/main">
  <dgm:ptLst>
    <dgm:pt modelId="{2C83DFFE-DB11-47CC-B8BC-BA4A26C41C08}"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IN"/>
        </a:p>
      </dgm:t>
    </dgm:pt>
    <dgm:pt modelId="{CF27A3E0-E8BF-4DE1-B400-D2E6BDE2258D}">
      <dgm:prSet phldrT="[Text]"/>
      <dgm:spPr/>
      <dgm:t>
        <a:bodyPr/>
        <a:lstStyle/>
        <a:p>
          <a:r>
            <a:rPr lang="en-US" dirty="0" smtClean="0"/>
            <a:t>FUN</a:t>
          </a:r>
          <a:endParaRPr lang="en-IN" dirty="0"/>
        </a:p>
      </dgm:t>
    </dgm:pt>
    <dgm:pt modelId="{86307B27-CABC-4DE2-A52C-D6F2B205840E}" type="parTrans" cxnId="{6B6EF1F6-D0C0-4E3C-9628-5359DD46E1D6}">
      <dgm:prSet/>
      <dgm:spPr/>
      <dgm:t>
        <a:bodyPr/>
        <a:lstStyle/>
        <a:p>
          <a:endParaRPr lang="en-IN"/>
        </a:p>
      </dgm:t>
    </dgm:pt>
    <dgm:pt modelId="{C72BABF5-3267-48C5-B512-1AB5A327FCF6}" type="sibTrans" cxnId="{6B6EF1F6-D0C0-4E3C-9628-5359DD46E1D6}">
      <dgm:prSet/>
      <dgm:spPr/>
      <dgm:t>
        <a:bodyPr/>
        <a:lstStyle/>
        <a:p>
          <a:endParaRPr lang="en-IN"/>
        </a:p>
      </dgm:t>
    </dgm:pt>
    <dgm:pt modelId="{3DE2EA1B-6532-48C5-9F18-67B6FED8FB72}">
      <dgm:prSet phldrT="[Text]"/>
      <dgm:spPr/>
      <dgm:t>
        <a:bodyPr/>
        <a:lstStyle/>
        <a:p>
          <a:r>
            <a:rPr lang="en-US" dirty="0" smtClean="0"/>
            <a:t>Amazement</a:t>
          </a:r>
          <a:endParaRPr lang="en-IN" dirty="0"/>
        </a:p>
      </dgm:t>
    </dgm:pt>
    <dgm:pt modelId="{E4D7E0E4-47F0-41A4-B0C0-13AC80CC3C9D}" type="parTrans" cxnId="{296EEDE7-D561-4EE1-B5D1-2E6D528669A2}">
      <dgm:prSet/>
      <dgm:spPr/>
      <dgm:t>
        <a:bodyPr/>
        <a:lstStyle/>
        <a:p>
          <a:endParaRPr lang="en-IN"/>
        </a:p>
      </dgm:t>
    </dgm:pt>
    <dgm:pt modelId="{0ABB6B21-3F2B-4C05-A54E-72724665A7C1}" type="sibTrans" cxnId="{296EEDE7-D561-4EE1-B5D1-2E6D528669A2}">
      <dgm:prSet/>
      <dgm:spPr/>
      <dgm:t>
        <a:bodyPr/>
        <a:lstStyle/>
        <a:p>
          <a:endParaRPr lang="en-IN"/>
        </a:p>
      </dgm:t>
    </dgm:pt>
    <dgm:pt modelId="{081DBA1E-45D1-4FBF-848B-B4A4B3BD8E2D}">
      <dgm:prSet phldrT="[Text]"/>
      <dgm:spPr/>
      <dgm:t>
        <a:bodyPr/>
        <a:lstStyle/>
        <a:p>
          <a:r>
            <a:rPr lang="en-US" dirty="0" smtClean="0"/>
            <a:t>Curiosity</a:t>
          </a:r>
          <a:endParaRPr lang="en-IN" dirty="0"/>
        </a:p>
      </dgm:t>
    </dgm:pt>
    <dgm:pt modelId="{DE464F85-E86B-452F-8F42-0D72CCFF1452}" type="parTrans" cxnId="{2A323619-523B-4470-B0E2-9F2A1691E01B}">
      <dgm:prSet/>
      <dgm:spPr/>
      <dgm:t>
        <a:bodyPr/>
        <a:lstStyle/>
        <a:p>
          <a:endParaRPr lang="en-IN"/>
        </a:p>
      </dgm:t>
    </dgm:pt>
    <dgm:pt modelId="{857B8F84-E89B-4DC7-A7C8-357F706AB066}" type="sibTrans" cxnId="{2A323619-523B-4470-B0E2-9F2A1691E01B}">
      <dgm:prSet/>
      <dgm:spPr/>
      <dgm:t>
        <a:bodyPr/>
        <a:lstStyle/>
        <a:p>
          <a:endParaRPr lang="en-IN"/>
        </a:p>
      </dgm:t>
    </dgm:pt>
    <dgm:pt modelId="{065FD156-51E2-492B-B666-4F3F9906A9CD}">
      <dgm:prSet phldrT="[Text]"/>
      <dgm:spPr/>
      <dgm:t>
        <a:bodyPr/>
        <a:lstStyle/>
        <a:p>
          <a:r>
            <a:rPr lang="en-IN" dirty="0" smtClean="0"/>
            <a:t>Bewilderment</a:t>
          </a:r>
          <a:endParaRPr lang="en-IN" dirty="0"/>
        </a:p>
      </dgm:t>
    </dgm:pt>
    <dgm:pt modelId="{875002D9-FC08-4C56-A1CA-D6DE8B049293}" type="parTrans" cxnId="{65B9F666-C608-4FEB-8F6A-0DAA448F61AC}">
      <dgm:prSet/>
      <dgm:spPr/>
      <dgm:t>
        <a:bodyPr/>
        <a:lstStyle/>
        <a:p>
          <a:endParaRPr lang="en-IN"/>
        </a:p>
      </dgm:t>
    </dgm:pt>
    <dgm:pt modelId="{87BB1B64-435E-45E9-A20C-49E892296E17}" type="sibTrans" cxnId="{65B9F666-C608-4FEB-8F6A-0DAA448F61AC}">
      <dgm:prSet/>
      <dgm:spPr/>
      <dgm:t>
        <a:bodyPr/>
        <a:lstStyle/>
        <a:p>
          <a:endParaRPr lang="en-IN"/>
        </a:p>
      </dgm:t>
    </dgm:pt>
    <dgm:pt modelId="{9648FF17-9EAC-4D42-82AE-6E3265F77674}">
      <dgm:prSet phldrT="[Text]"/>
      <dgm:spPr/>
      <dgm:t>
        <a:bodyPr/>
        <a:lstStyle/>
        <a:p>
          <a:r>
            <a:rPr lang="en-IN" dirty="0" smtClean="0"/>
            <a:t>Laughter</a:t>
          </a:r>
          <a:endParaRPr lang="en-IN" dirty="0"/>
        </a:p>
      </dgm:t>
    </dgm:pt>
    <dgm:pt modelId="{FFBD0415-A831-45D5-82E2-3F9BA93F8887}" type="parTrans" cxnId="{86E5DB9D-5E3E-4AA7-8C6E-F76636EBFAD6}">
      <dgm:prSet/>
      <dgm:spPr/>
      <dgm:t>
        <a:bodyPr/>
        <a:lstStyle/>
        <a:p>
          <a:endParaRPr lang="en-IN"/>
        </a:p>
      </dgm:t>
    </dgm:pt>
    <dgm:pt modelId="{647B6945-558A-4B0D-A5C2-49C7D3FB9AB3}" type="sibTrans" cxnId="{86E5DB9D-5E3E-4AA7-8C6E-F76636EBFAD6}">
      <dgm:prSet/>
      <dgm:spPr/>
      <dgm:t>
        <a:bodyPr/>
        <a:lstStyle/>
        <a:p>
          <a:endParaRPr lang="en-IN"/>
        </a:p>
      </dgm:t>
    </dgm:pt>
    <dgm:pt modelId="{F5C90892-CA22-4319-A6A3-12C61CEBAC21}" type="pres">
      <dgm:prSet presAssocID="{2C83DFFE-DB11-47CC-B8BC-BA4A26C41C08}" presName="cycle" presStyleCnt="0">
        <dgm:presLayoutVars>
          <dgm:chMax val="1"/>
          <dgm:dir/>
          <dgm:animLvl val="ctr"/>
          <dgm:resizeHandles val="exact"/>
        </dgm:presLayoutVars>
      </dgm:prSet>
      <dgm:spPr/>
      <dgm:t>
        <a:bodyPr/>
        <a:lstStyle/>
        <a:p>
          <a:endParaRPr lang="en-IN"/>
        </a:p>
      </dgm:t>
    </dgm:pt>
    <dgm:pt modelId="{DD2A0757-3F81-42AC-B8F6-F6E818AABC20}" type="pres">
      <dgm:prSet presAssocID="{CF27A3E0-E8BF-4DE1-B400-D2E6BDE2258D}" presName="centerShape" presStyleLbl="node0" presStyleIdx="0" presStyleCnt="1"/>
      <dgm:spPr/>
      <dgm:t>
        <a:bodyPr/>
        <a:lstStyle/>
        <a:p>
          <a:endParaRPr lang="en-IN"/>
        </a:p>
      </dgm:t>
    </dgm:pt>
    <dgm:pt modelId="{B3C07FA2-EB8D-4ED4-BD27-85221F489C87}" type="pres">
      <dgm:prSet presAssocID="{E4D7E0E4-47F0-41A4-B0C0-13AC80CC3C9D}" presName="parTrans" presStyleLbl="bgSibTrans2D1" presStyleIdx="0" presStyleCnt="4"/>
      <dgm:spPr/>
      <dgm:t>
        <a:bodyPr/>
        <a:lstStyle/>
        <a:p>
          <a:endParaRPr lang="en-IN"/>
        </a:p>
      </dgm:t>
    </dgm:pt>
    <dgm:pt modelId="{841E64A4-757E-454A-936F-0DA2E22E3EFB}" type="pres">
      <dgm:prSet presAssocID="{3DE2EA1B-6532-48C5-9F18-67B6FED8FB72}" presName="node" presStyleLbl="node1" presStyleIdx="0" presStyleCnt="4" custScaleX="69544" custScaleY="71328" custRadScaleRad="85832" custRadScaleInc="130794">
        <dgm:presLayoutVars>
          <dgm:bulletEnabled val="1"/>
        </dgm:presLayoutVars>
      </dgm:prSet>
      <dgm:spPr/>
      <dgm:t>
        <a:bodyPr/>
        <a:lstStyle/>
        <a:p>
          <a:endParaRPr lang="en-IN"/>
        </a:p>
      </dgm:t>
    </dgm:pt>
    <dgm:pt modelId="{78017B63-A8BA-4DC9-B759-80399DF57C1F}" type="pres">
      <dgm:prSet presAssocID="{DE464F85-E86B-452F-8F42-0D72CCFF1452}" presName="parTrans" presStyleLbl="bgSibTrans2D1" presStyleIdx="1" presStyleCnt="4"/>
      <dgm:spPr/>
      <dgm:t>
        <a:bodyPr/>
        <a:lstStyle/>
        <a:p>
          <a:endParaRPr lang="en-IN"/>
        </a:p>
      </dgm:t>
    </dgm:pt>
    <dgm:pt modelId="{65DAEB31-1BFE-4985-896D-DD0D8D0EE133}" type="pres">
      <dgm:prSet presAssocID="{081DBA1E-45D1-4FBF-848B-B4A4B3BD8E2D}" presName="node" presStyleLbl="node1" presStyleIdx="1" presStyleCnt="4" custScaleX="67320" custScaleY="71327" custRadScaleRad="93707" custRadScaleInc="145258">
        <dgm:presLayoutVars>
          <dgm:bulletEnabled val="1"/>
        </dgm:presLayoutVars>
      </dgm:prSet>
      <dgm:spPr/>
      <dgm:t>
        <a:bodyPr/>
        <a:lstStyle/>
        <a:p>
          <a:endParaRPr lang="en-IN"/>
        </a:p>
      </dgm:t>
    </dgm:pt>
    <dgm:pt modelId="{B4FA18D5-57BF-4CBC-A965-ADFF6FCD4A4C}" type="pres">
      <dgm:prSet presAssocID="{875002D9-FC08-4C56-A1CA-D6DE8B049293}" presName="parTrans" presStyleLbl="bgSibTrans2D1" presStyleIdx="2" presStyleCnt="4"/>
      <dgm:spPr/>
      <dgm:t>
        <a:bodyPr/>
        <a:lstStyle/>
        <a:p>
          <a:endParaRPr lang="en-IN"/>
        </a:p>
      </dgm:t>
    </dgm:pt>
    <dgm:pt modelId="{FE975DE2-5777-43CF-AFB9-84EBE3F9655A}" type="pres">
      <dgm:prSet presAssocID="{065FD156-51E2-492B-B666-4F3F9906A9CD}" presName="node" presStyleLbl="node1" presStyleIdx="2" presStyleCnt="4" custScaleX="84773" custScaleY="62821" custRadScaleRad="107353" custRadScaleInc="114610">
        <dgm:presLayoutVars>
          <dgm:bulletEnabled val="1"/>
        </dgm:presLayoutVars>
      </dgm:prSet>
      <dgm:spPr/>
      <dgm:t>
        <a:bodyPr/>
        <a:lstStyle/>
        <a:p>
          <a:endParaRPr lang="en-IN"/>
        </a:p>
      </dgm:t>
    </dgm:pt>
    <dgm:pt modelId="{6E18542A-F53D-4188-B484-9E75A440CE4B}" type="pres">
      <dgm:prSet presAssocID="{FFBD0415-A831-45D5-82E2-3F9BA93F8887}" presName="parTrans" presStyleLbl="bgSibTrans2D1" presStyleIdx="3" presStyleCnt="4"/>
      <dgm:spPr/>
      <dgm:t>
        <a:bodyPr/>
        <a:lstStyle/>
        <a:p>
          <a:endParaRPr lang="en-IN"/>
        </a:p>
      </dgm:t>
    </dgm:pt>
    <dgm:pt modelId="{EF0C98D5-7BB0-4C1B-AB78-20DE61DB63CC}" type="pres">
      <dgm:prSet presAssocID="{9648FF17-9EAC-4D42-82AE-6E3265F77674}" presName="node" presStyleLbl="node1" presStyleIdx="3" presStyleCnt="4" custScaleX="67517" custScaleY="71328" custRadScaleRad="91214" custRadScaleInc="107963">
        <dgm:presLayoutVars>
          <dgm:bulletEnabled val="1"/>
        </dgm:presLayoutVars>
      </dgm:prSet>
      <dgm:spPr/>
      <dgm:t>
        <a:bodyPr/>
        <a:lstStyle/>
        <a:p>
          <a:endParaRPr lang="en-IN"/>
        </a:p>
      </dgm:t>
    </dgm:pt>
  </dgm:ptLst>
  <dgm:cxnLst>
    <dgm:cxn modelId="{2A323619-523B-4470-B0E2-9F2A1691E01B}" srcId="{CF27A3E0-E8BF-4DE1-B400-D2E6BDE2258D}" destId="{081DBA1E-45D1-4FBF-848B-B4A4B3BD8E2D}" srcOrd="1" destOrd="0" parTransId="{DE464F85-E86B-452F-8F42-0D72CCFF1452}" sibTransId="{857B8F84-E89B-4DC7-A7C8-357F706AB066}"/>
    <dgm:cxn modelId="{A58A215E-E290-4C42-B587-16749AC17E10}" type="presOf" srcId="{3DE2EA1B-6532-48C5-9F18-67B6FED8FB72}" destId="{841E64A4-757E-454A-936F-0DA2E22E3EFB}" srcOrd="0" destOrd="0" presId="urn:microsoft.com/office/officeart/2005/8/layout/radial4"/>
    <dgm:cxn modelId="{F27CCA31-A7E6-4C5B-B896-940D861D5965}" type="presOf" srcId="{DE464F85-E86B-452F-8F42-0D72CCFF1452}" destId="{78017B63-A8BA-4DC9-B759-80399DF57C1F}" srcOrd="0" destOrd="0" presId="urn:microsoft.com/office/officeart/2005/8/layout/radial4"/>
    <dgm:cxn modelId="{C14D8CEA-DB31-48CA-B79A-5018D4C7D546}" type="presOf" srcId="{081DBA1E-45D1-4FBF-848B-B4A4B3BD8E2D}" destId="{65DAEB31-1BFE-4985-896D-DD0D8D0EE133}" srcOrd="0" destOrd="0" presId="urn:microsoft.com/office/officeart/2005/8/layout/radial4"/>
    <dgm:cxn modelId="{296EEDE7-D561-4EE1-B5D1-2E6D528669A2}" srcId="{CF27A3E0-E8BF-4DE1-B400-D2E6BDE2258D}" destId="{3DE2EA1B-6532-48C5-9F18-67B6FED8FB72}" srcOrd="0" destOrd="0" parTransId="{E4D7E0E4-47F0-41A4-B0C0-13AC80CC3C9D}" sibTransId="{0ABB6B21-3F2B-4C05-A54E-72724665A7C1}"/>
    <dgm:cxn modelId="{D3438D41-C384-44FC-891E-F7A410310B70}" type="presOf" srcId="{875002D9-FC08-4C56-A1CA-D6DE8B049293}" destId="{B4FA18D5-57BF-4CBC-A965-ADFF6FCD4A4C}" srcOrd="0" destOrd="0" presId="urn:microsoft.com/office/officeart/2005/8/layout/radial4"/>
    <dgm:cxn modelId="{18CF2F2D-4A09-4F7C-B2A5-B00B999684B2}" type="presOf" srcId="{E4D7E0E4-47F0-41A4-B0C0-13AC80CC3C9D}" destId="{B3C07FA2-EB8D-4ED4-BD27-85221F489C87}" srcOrd="0" destOrd="0" presId="urn:microsoft.com/office/officeart/2005/8/layout/radial4"/>
    <dgm:cxn modelId="{86E5DB9D-5E3E-4AA7-8C6E-F76636EBFAD6}" srcId="{CF27A3E0-E8BF-4DE1-B400-D2E6BDE2258D}" destId="{9648FF17-9EAC-4D42-82AE-6E3265F77674}" srcOrd="3" destOrd="0" parTransId="{FFBD0415-A831-45D5-82E2-3F9BA93F8887}" sibTransId="{647B6945-558A-4B0D-A5C2-49C7D3FB9AB3}"/>
    <dgm:cxn modelId="{31B26B08-4ECB-4453-AEAE-B4DEDBAD85BA}" type="presOf" srcId="{065FD156-51E2-492B-B666-4F3F9906A9CD}" destId="{FE975DE2-5777-43CF-AFB9-84EBE3F9655A}" srcOrd="0" destOrd="0" presId="urn:microsoft.com/office/officeart/2005/8/layout/radial4"/>
    <dgm:cxn modelId="{65B9F666-C608-4FEB-8F6A-0DAA448F61AC}" srcId="{CF27A3E0-E8BF-4DE1-B400-D2E6BDE2258D}" destId="{065FD156-51E2-492B-B666-4F3F9906A9CD}" srcOrd="2" destOrd="0" parTransId="{875002D9-FC08-4C56-A1CA-D6DE8B049293}" sibTransId="{87BB1B64-435E-45E9-A20C-49E892296E17}"/>
    <dgm:cxn modelId="{E67D5879-63B1-4585-BDE1-E0001C8B6B6D}" type="presOf" srcId="{FFBD0415-A831-45D5-82E2-3F9BA93F8887}" destId="{6E18542A-F53D-4188-B484-9E75A440CE4B}" srcOrd="0" destOrd="0" presId="urn:microsoft.com/office/officeart/2005/8/layout/radial4"/>
    <dgm:cxn modelId="{6B6EF1F6-D0C0-4E3C-9628-5359DD46E1D6}" srcId="{2C83DFFE-DB11-47CC-B8BC-BA4A26C41C08}" destId="{CF27A3E0-E8BF-4DE1-B400-D2E6BDE2258D}" srcOrd="0" destOrd="0" parTransId="{86307B27-CABC-4DE2-A52C-D6F2B205840E}" sibTransId="{C72BABF5-3267-48C5-B512-1AB5A327FCF6}"/>
    <dgm:cxn modelId="{558A78D9-3CEE-48E0-AA3F-6D92FF124E1B}" type="presOf" srcId="{2C83DFFE-DB11-47CC-B8BC-BA4A26C41C08}" destId="{F5C90892-CA22-4319-A6A3-12C61CEBAC21}" srcOrd="0" destOrd="0" presId="urn:microsoft.com/office/officeart/2005/8/layout/radial4"/>
    <dgm:cxn modelId="{684E8588-AA72-4243-93CA-545E921853F9}" type="presOf" srcId="{CF27A3E0-E8BF-4DE1-B400-D2E6BDE2258D}" destId="{DD2A0757-3F81-42AC-B8F6-F6E818AABC20}" srcOrd="0" destOrd="0" presId="urn:microsoft.com/office/officeart/2005/8/layout/radial4"/>
    <dgm:cxn modelId="{7EFBC5E9-500C-4F5B-8B15-568F81486466}" type="presOf" srcId="{9648FF17-9EAC-4D42-82AE-6E3265F77674}" destId="{EF0C98D5-7BB0-4C1B-AB78-20DE61DB63CC}" srcOrd="0" destOrd="0" presId="urn:microsoft.com/office/officeart/2005/8/layout/radial4"/>
    <dgm:cxn modelId="{AB54CF7C-85BC-46A7-BB2B-4AED5E42C0DA}" type="presParOf" srcId="{F5C90892-CA22-4319-A6A3-12C61CEBAC21}" destId="{DD2A0757-3F81-42AC-B8F6-F6E818AABC20}" srcOrd="0" destOrd="0" presId="urn:microsoft.com/office/officeart/2005/8/layout/radial4"/>
    <dgm:cxn modelId="{61DDD1E7-1870-4094-9322-20727DEACE84}" type="presParOf" srcId="{F5C90892-CA22-4319-A6A3-12C61CEBAC21}" destId="{B3C07FA2-EB8D-4ED4-BD27-85221F489C87}" srcOrd="1" destOrd="0" presId="urn:microsoft.com/office/officeart/2005/8/layout/radial4"/>
    <dgm:cxn modelId="{A915B708-C00B-467F-972A-8157A22B59B4}" type="presParOf" srcId="{F5C90892-CA22-4319-A6A3-12C61CEBAC21}" destId="{841E64A4-757E-454A-936F-0DA2E22E3EFB}" srcOrd="2" destOrd="0" presId="urn:microsoft.com/office/officeart/2005/8/layout/radial4"/>
    <dgm:cxn modelId="{FDF27B7E-EDD0-446D-B0B1-A1AD4D066B83}" type="presParOf" srcId="{F5C90892-CA22-4319-A6A3-12C61CEBAC21}" destId="{78017B63-A8BA-4DC9-B759-80399DF57C1F}" srcOrd="3" destOrd="0" presId="urn:microsoft.com/office/officeart/2005/8/layout/radial4"/>
    <dgm:cxn modelId="{A8982C89-1496-4E42-BBE8-A63B35A9F661}" type="presParOf" srcId="{F5C90892-CA22-4319-A6A3-12C61CEBAC21}" destId="{65DAEB31-1BFE-4985-896D-DD0D8D0EE133}" srcOrd="4" destOrd="0" presId="urn:microsoft.com/office/officeart/2005/8/layout/radial4"/>
    <dgm:cxn modelId="{4D489C10-6114-4FB2-936A-569311F37B50}" type="presParOf" srcId="{F5C90892-CA22-4319-A6A3-12C61CEBAC21}" destId="{B4FA18D5-57BF-4CBC-A965-ADFF6FCD4A4C}" srcOrd="5" destOrd="0" presId="urn:microsoft.com/office/officeart/2005/8/layout/radial4"/>
    <dgm:cxn modelId="{3D6A86D7-90E9-47B3-84FF-B25E652A550E}" type="presParOf" srcId="{F5C90892-CA22-4319-A6A3-12C61CEBAC21}" destId="{FE975DE2-5777-43CF-AFB9-84EBE3F9655A}" srcOrd="6" destOrd="0" presId="urn:microsoft.com/office/officeart/2005/8/layout/radial4"/>
    <dgm:cxn modelId="{2EE29530-CC3D-4280-A491-CCD1D36C51C7}" type="presParOf" srcId="{F5C90892-CA22-4319-A6A3-12C61CEBAC21}" destId="{6E18542A-F53D-4188-B484-9E75A440CE4B}" srcOrd="7" destOrd="0" presId="urn:microsoft.com/office/officeart/2005/8/layout/radial4"/>
    <dgm:cxn modelId="{60042488-8F41-45EA-A228-4FB29C91A10F}" type="presParOf" srcId="{F5C90892-CA22-4319-A6A3-12C61CEBAC21}" destId="{EF0C98D5-7BB0-4C1B-AB78-20DE61DB63CC}" srcOrd="8" destOrd="0" presId="urn:microsoft.com/office/officeart/2005/8/layout/radial4"/>
  </dgm:cxnLst>
  <dgm:bg/>
  <dgm:whole/>
</dgm:dataModel>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BDBC42-48B4-4FF2-B2A6-FFB774AD3694}" type="datetimeFigureOut">
              <a:rPr lang="en-US" smtClean="0"/>
              <a:pPr/>
              <a:t>5/7/2011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70850A-F254-407B-89F3-C6EF40765F23}"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7370850A-F254-407B-89F3-C6EF40765F23}" type="slidenum">
              <a:rPr lang="en-IN" smtClean="0"/>
              <a:pPr/>
              <a:t>3</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Lit the candle</a:t>
            </a:r>
          </a:p>
          <a:p>
            <a:r>
              <a:rPr lang="en-US" dirty="0" smtClean="0"/>
              <a:t>Put candle below</a:t>
            </a:r>
            <a:r>
              <a:rPr lang="en-US" baseline="0" dirty="0" smtClean="0"/>
              <a:t> the map/note to read invisible letter</a:t>
            </a:r>
            <a:endParaRPr lang="en-IN" dirty="0"/>
          </a:p>
        </p:txBody>
      </p:sp>
      <p:sp>
        <p:nvSpPr>
          <p:cNvPr id="4" name="Slide Number Placeholder 3"/>
          <p:cNvSpPr>
            <a:spLocks noGrp="1"/>
          </p:cNvSpPr>
          <p:nvPr>
            <p:ph type="sldNum" sz="quarter" idx="10"/>
          </p:nvPr>
        </p:nvSpPr>
        <p:spPr/>
        <p:txBody>
          <a:bodyPr/>
          <a:lstStyle/>
          <a:p>
            <a:fld id="{7370850A-F254-407B-89F3-C6EF40765F23}" type="slidenum">
              <a:rPr lang="en-IN" smtClean="0"/>
              <a:pPr/>
              <a:t>17</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Procedural</a:t>
            </a:r>
            <a:r>
              <a:rPr lang="en-US" baseline="0" dirty="0" smtClean="0"/>
              <a:t> puzzle games: </a:t>
            </a:r>
            <a:r>
              <a:rPr lang="en-IN" sz="1200" b="0" i="0" kern="1200" dirty="0" smtClean="0">
                <a:solidFill>
                  <a:schemeClr val="tx1"/>
                </a:solidFill>
                <a:latin typeface="+mn-lt"/>
                <a:ea typeface="+mn-ea"/>
                <a:cs typeface="+mn-cs"/>
              </a:rPr>
              <a:t>he designer designs the core mechanics and then allows the computer to put them together to create puzzles for the player – often randomly</a:t>
            </a:r>
            <a:endParaRPr lang="en-IN" dirty="0"/>
          </a:p>
        </p:txBody>
      </p:sp>
      <p:sp>
        <p:nvSpPr>
          <p:cNvPr id="4" name="Slide Number Placeholder 3"/>
          <p:cNvSpPr>
            <a:spLocks noGrp="1"/>
          </p:cNvSpPr>
          <p:nvPr>
            <p:ph type="sldNum" sz="quarter" idx="10"/>
          </p:nvPr>
        </p:nvSpPr>
        <p:spPr/>
        <p:txBody>
          <a:bodyPr/>
          <a:lstStyle/>
          <a:p>
            <a:fld id="{7370850A-F254-407B-89F3-C6EF40765F23}" type="slidenum">
              <a:rPr lang="en-IN" smtClean="0"/>
              <a:pPr/>
              <a:t>18</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Pull the</a:t>
            </a:r>
            <a:r>
              <a:rPr lang="en-US" baseline="0" dirty="0" smtClean="0"/>
              <a:t> leaver, get the lift, climb it up etc. </a:t>
            </a:r>
            <a:endParaRPr lang="en-IN" dirty="0"/>
          </a:p>
        </p:txBody>
      </p:sp>
      <p:sp>
        <p:nvSpPr>
          <p:cNvPr id="4" name="Slide Number Placeholder 3"/>
          <p:cNvSpPr>
            <a:spLocks noGrp="1"/>
          </p:cNvSpPr>
          <p:nvPr>
            <p:ph type="sldNum" sz="quarter" idx="10"/>
          </p:nvPr>
        </p:nvSpPr>
        <p:spPr/>
        <p:txBody>
          <a:bodyPr/>
          <a:lstStyle/>
          <a:p>
            <a:fld id="{7370850A-F254-407B-89F3-C6EF40765F23}" type="slidenum">
              <a:rPr lang="en-IN" smtClean="0"/>
              <a:pPr/>
              <a:t>4</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dirty="0" smtClean="0"/>
              <a:t>Happiness is the emotion resulting from the achievement (or preservation) of values. Accomplishing something you don't value doesn't feel rewarding. Players are happy when they achieve something meaningful. That could be game-defined goals, player-defined goals, or even just learning.</a:t>
            </a:r>
          </a:p>
          <a:p>
            <a:r>
              <a:rPr lang="en-IN" dirty="0" smtClean="0"/>
              <a:t>being happy isn't the same thing as having fun.</a:t>
            </a:r>
          </a:p>
          <a:p>
            <a:r>
              <a:rPr lang="en-IN" dirty="0" smtClean="0"/>
              <a:t> If you don't have anything to think about or do, you get bored. But being occupied isn't the same as fun.  Sometimes you are working so hard that you don’t have time to get bored. I didn't have time to get bored, but I wasn't having fun, either.</a:t>
            </a:r>
          </a:p>
          <a:p>
            <a:r>
              <a:rPr lang="en-IN" dirty="0" smtClean="0"/>
              <a:t> Achieving a goal that you planned for and expected to win isn't as much fun as an </a:t>
            </a:r>
            <a:r>
              <a:rPr lang="en-IN" i="1" dirty="0" smtClean="0"/>
              <a:t>unexpected</a:t>
            </a:r>
            <a:r>
              <a:rPr lang="en-IN" dirty="0" smtClean="0"/>
              <a:t> victory; the emotion in the latter is stronger.</a:t>
            </a:r>
          </a:p>
          <a:p>
            <a:r>
              <a:rPr lang="en-IN" dirty="0" smtClean="0"/>
              <a:t>I also think seeing new wonders - whether it's high-level gear or foes in </a:t>
            </a:r>
            <a:r>
              <a:rPr lang="en-IN" dirty="0" err="1" smtClean="0"/>
              <a:t>Warcraft</a:t>
            </a:r>
            <a:r>
              <a:rPr lang="en-IN" dirty="0" smtClean="0"/>
              <a:t>, or funky new buildings in SimCity or </a:t>
            </a:r>
            <a:r>
              <a:rPr lang="en-IN" dirty="0" err="1" smtClean="0"/>
              <a:t>Travian</a:t>
            </a:r>
            <a:r>
              <a:rPr lang="en-IN" dirty="0" smtClean="0"/>
              <a:t> - is stronger than happiness-related fun.</a:t>
            </a:r>
          </a:p>
        </p:txBody>
      </p:sp>
      <p:sp>
        <p:nvSpPr>
          <p:cNvPr id="4" name="Slide Number Placeholder 3"/>
          <p:cNvSpPr>
            <a:spLocks noGrp="1"/>
          </p:cNvSpPr>
          <p:nvPr>
            <p:ph type="sldNum" sz="quarter" idx="10"/>
          </p:nvPr>
        </p:nvSpPr>
        <p:spPr/>
        <p:txBody>
          <a:bodyPr/>
          <a:lstStyle/>
          <a:p>
            <a:fld id="{7370850A-F254-407B-89F3-C6EF40765F23}" type="slidenum">
              <a:rPr lang="en-IN" smtClean="0"/>
              <a:pPr/>
              <a:t>6</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dirty="0" smtClean="0"/>
              <a:t>Happiness is the emotion resulting from the achievement (or preservation) of values. Accomplishing something you don't value doesn't feel rewarding. Players are happy when they achieve something meaningful. That could be game-defined goals, player-defined goals, or even just learning.</a:t>
            </a:r>
          </a:p>
          <a:p>
            <a:r>
              <a:rPr lang="en-IN" dirty="0" smtClean="0"/>
              <a:t>being happy isn't the same thing as having fun.</a:t>
            </a:r>
          </a:p>
          <a:p>
            <a:r>
              <a:rPr lang="en-IN" dirty="0" smtClean="0"/>
              <a:t> If you don't have anything to think about or do, you get bored. But being occupied isn't the same as fun.  Sometimes you are working so hard that you don’t have time to get bored. I didn't have time to get bored, but I wasn't having fun, either.</a:t>
            </a:r>
          </a:p>
          <a:p>
            <a:r>
              <a:rPr lang="en-IN" dirty="0" smtClean="0"/>
              <a:t> Achieving a goal that you planned for and expected to win isn't as much fun as an </a:t>
            </a:r>
            <a:r>
              <a:rPr lang="en-IN" i="1" dirty="0" smtClean="0"/>
              <a:t>unexpected</a:t>
            </a:r>
            <a:r>
              <a:rPr lang="en-IN" dirty="0" smtClean="0"/>
              <a:t> victory; the emotion in the latter is stronger.</a:t>
            </a:r>
          </a:p>
          <a:p>
            <a:r>
              <a:rPr lang="en-IN" dirty="0" smtClean="0"/>
              <a:t>I also think seeing new wonders - whether it's high-level gear or foes in </a:t>
            </a:r>
            <a:r>
              <a:rPr lang="en-IN" dirty="0" err="1" smtClean="0"/>
              <a:t>Warcraft</a:t>
            </a:r>
            <a:r>
              <a:rPr lang="en-IN" dirty="0" smtClean="0"/>
              <a:t>, or funky new buildings in SimCity or </a:t>
            </a:r>
            <a:r>
              <a:rPr lang="en-IN" dirty="0" err="1" smtClean="0"/>
              <a:t>Travian</a:t>
            </a:r>
            <a:r>
              <a:rPr lang="en-IN" dirty="0" smtClean="0"/>
              <a:t> - is stronger than happiness-related fun.</a:t>
            </a:r>
          </a:p>
        </p:txBody>
      </p:sp>
      <p:sp>
        <p:nvSpPr>
          <p:cNvPr id="4" name="Slide Number Placeholder 3"/>
          <p:cNvSpPr>
            <a:spLocks noGrp="1"/>
          </p:cNvSpPr>
          <p:nvPr>
            <p:ph type="sldNum" sz="quarter" idx="10"/>
          </p:nvPr>
        </p:nvSpPr>
        <p:spPr/>
        <p:txBody>
          <a:bodyPr/>
          <a:lstStyle/>
          <a:p>
            <a:fld id="{7370850A-F254-407B-89F3-C6EF40765F23}" type="slidenum">
              <a:rPr lang="en-IN" smtClean="0"/>
              <a:pPr/>
              <a:t>7</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dirty="0" smtClean="0"/>
              <a:t>Happiness is the emotion resulting from the achievement (or preservation) of values. Accomplishing something you don't value doesn't feel rewarding. Players are happy when they achieve something meaningful. That could be game-defined goals, player-defined goals, or even just learning.</a:t>
            </a:r>
          </a:p>
          <a:p>
            <a:r>
              <a:rPr lang="en-IN" dirty="0" smtClean="0"/>
              <a:t>being happy isn't the same thing as having fun.</a:t>
            </a:r>
          </a:p>
          <a:p>
            <a:r>
              <a:rPr lang="en-IN" dirty="0" smtClean="0"/>
              <a:t> If you don't have anything to think about or do, you get bored. But being occupied isn't the same as fun.  Sometimes you are working so hard that you don’t have time to get bored. I didn't have time to get bored, but I wasn't having fun, either.</a:t>
            </a:r>
          </a:p>
          <a:p>
            <a:r>
              <a:rPr lang="en-IN" dirty="0" smtClean="0"/>
              <a:t> Achieving a goal that you planned for and expected to win isn't as much fun as an </a:t>
            </a:r>
            <a:r>
              <a:rPr lang="en-IN" i="1" dirty="0" smtClean="0"/>
              <a:t>unexpected</a:t>
            </a:r>
            <a:r>
              <a:rPr lang="en-IN" dirty="0" smtClean="0"/>
              <a:t> victory; the emotion in the latter is stronger.</a:t>
            </a:r>
          </a:p>
          <a:p>
            <a:r>
              <a:rPr lang="en-IN" dirty="0" smtClean="0"/>
              <a:t>I also think seeing new wonders - whether it's high-level gear or foes in </a:t>
            </a:r>
            <a:r>
              <a:rPr lang="en-IN" dirty="0" err="1" smtClean="0"/>
              <a:t>Warcraft</a:t>
            </a:r>
            <a:r>
              <a:rPr lang="en-IN" dirty="0" smtClean="0"/>
              <a:t>, or funky new buildings in SimCity or </a:t>
            </a:r>
            <a:r>
              <a:rPr lang="en-IN" dirty="0" err="1" smtClean="0"/>
              <a:t>Travian</a:t>
            </a:r>
            <a:r>
              <a:rPr lang="en-IN" dirty="0" smtClean="0"/>
              <a:t> - is stronger than happiness-related fun.</a:t>
            </a:r>
          </a:p>
        </p:txBody>
      </p:sp>
      <p:sp>
        <p:nvSpPr>
          <p:cNvPr id="4" name="Slide Number Placeholder 3"/>
          <p:cNvSpPr>
            <a:spLocks noGrp="1"/>
          </p:cNvSpPr>
          <p:nvPr>
            <p:ph type="sldNum" sz="quarter" idx="10"/>
          </p:nvPr>
        </p:nvSpPr>
        <p:spPr/>
        <p:txBody>
          <a:bodyPr/>
          <a:lstStyle/>
          <a:p>
            <a:fld id="{7370850A-F254-407B-89F3-C6EF40765F23}" type="slidenum">
              <a:rPr lang="en-IN" smtClean="0"/>
              <a:pPr/>
              <a:t>8</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dirty="0" smtClean="0"/>
              <a:t>Happiness is the emotion resulting from the achievement (or preservation) of values. Accomplishing something you don't value doesn't feel rewarding. Players are happy when they achieve something meaningful. That could be game-defined goals, player-defined goals, or even just learning.</a:t>
            </a:r>
          </a:p>
          <a:p>
            <a:r>
              <a:rPr lang="en-IN" dirty="0" smtClean="0"/>
              <a:t>being happy isn't the same thing as having fun.</a:t>
            </a:r>
          </a:p>
          <a:p>
            <a:r>
              <a:rPr lang="en-IN" dirty="0" smtClean="0"/>
              <a:t> If you don't have anything to think about or do, you get bored. But being occupied isn't the same as fun.  Sometimes you are working so hard that you don’t have time to get bored. I didn't have time to get bored, but I wasn't having fun, either.</a:t>
            </a:r>
          </a:p>
          <a:p>
            <a:r>
              <a:rPr lang="en-IN" dirty="0" smtClean="0"/>
              <a:t> Achieving a goal that you planned for and expected to win isn't as much fun as an </a:t>
            </a:r>
            <a:r>
              <a:rPr lang="en-IN" i="1" dirty="0" smtClean="0"/>
              <a:t>unexpected</a:t>
            </a:r>
            <a:r>
              <a:rPr lang="en-IN" dirty="0" smtClean="0"/>
              <a:t> victory; the emotion in the latter is stronger.</a:t>
            </a:r>
          </a:p>
          <a:p>
            <a:r>
              <a:rPr lang="en-IN" dirty="0" smtClean="0"/>
              <a:t>I also think seeing new wonders - whether it's high-level gear or foes in </a:t>
            </a:r>
            <a:r>
              <a:rPr lang="en-IN" dirty="0" err="1" smtClean="0"/>
              <a:t>Warcraft</a:t>
            </a:r>
            <a:r>
              <a:rPr lang="en-IN" dirty="0" smtClean="0"/>
              <a:t>, or funky new buildings in SimCity or </a:t>
            </a:r>
            <a:r>
              <a:rPr lang="en-IN" dirty="0" err="1" smtClean="0"/>
              <a:t>Travian</a:t>
            </a:r>
            <a:r>
              <a:rPr lang="en-IN" dirty="0" smtClean="0"/>
              <a:t> - is stronger than happiness-related fun.</a:t>
            </a:r>
          </a:p>
        </p:txBody>
      </p:sp>
      <p:sp>
        <p:nvSpPr>
          <p:cNvPr id="4" name="Slide Number Placeholder 3"/>
          <p:cNvSpPr>
            <a:spLocks noGrp="1"/>
          </p:cNvSpPr>
          <p:nvPr>
            <p:ph type="sldNum" sz="quarter" idx="10"/>
          </p:nvPr>
        </p:nvSpPr>
        <p:spPr/>
        <p:txBody>
          <a:bodyPr/>
          <a:lstStyle/>
          <a:p>
            <a:fld id="{7370850A-F254-407B-89F3-C6EF40765F23}" type="slidenum">
              <a:rPr lang="en-IN" smtClean="0"/>
              <a:pPr/>
              <a:t>9</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dirty="0" smtClean="0"/>
              <a:t>Example of</a:t>
            </a:r>
            <a:r>
              <a:rPr lang="en-IN" baseline="0" dirty="0" smtClean="0"/>
              <a:t> Expected to win : X n O game where the one who starts and acquires corners,  </a:t>
            </a:r>
            <a:endParaRPr lang="en-IN" dirty="0"/>
          </a:p>
        </p:txBody>
      </p:sp>
      <p:sp>
        <p:nvSpPr>
          <p:cNvPr id="4" name="Slide Number Placeholder 3"/>
          <p:cNvSpPr>
            <a:spLocks noGrp="1"/>
          </p:cNvSpPr>
          <p:nvPr>
            <p:ph type="sldNum" sz="quarter" idx="10"/>
          </p:nvPr>
        </p:nvSpPr>
        <p:spPr/>
        <p:txBody>
          <a:bodyPr/>
          <a:lstStyle/>
          <a:p>
            <a:fld id="{7370850A-F254-407B-89F3-C6EF40765F23}" type="slidenum">
              <a:rPr lang="en-IN" smtClean="0"/>
              <a:pPr/>
              <a:t>10</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smtClean="0"/>
          </a:p>
          <a:p>
            <a:endParaRPr lang="en-IN" dirty="0"/>
          </a:p>
        </p:txBody>
      </p:sp>
      <p:sp>
        <p:nvSpPr>
          <p:cNvPr id="4" name="Slide Number Placeholder 3"/>
          <p:cNvSpPr>
            <a:spLocks noGrp="1"/>
          </p:cNvSpPr>
          <p:nvPr>
            <p:ph type="sldNum" sz="quarter" idx="10"/>
          </p:nvPr>
        </p:nvSpPr>
        <p:spPr/>
        <p:txBody>
          <a:bodyPr/>
          <a:lstStyle/>
          <a:p>
            <a:fld id="{7370850A-F254-407B-89F3-C6EF40765F23}" type="slidenum">
              <a:rPr lang="en-IN" smtClean="0"/>
              <a:pPr/>
              <a:t>11</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we give many things</a:t>
            </a:r>
            <a:r>
              <a:rPr lang="en-US" baseline="0" dirty="0" smtClean="0"/>
              <a:t> that </a:t>
            </a:r>
            <a:r>
              <a:rPr lang="en-US" baseline="0" dirty="0" err="1" smtClean="0"/>
              <a:t>wILL</a:t>
            </a:r>
            <a:r>
              <a:rPr lang="en-US" baseline="0" dirty="0" smtClean="0"/>
              <a:t> result in fun like too many new environments, too many surprises etc. then we will lose the “fun factor” of fun.</a:t>
            </a:r>
          </a:p>
          <a:p>
            <a:r>
              <a:rPr lang="en-US" baseline="0" dirty="0" smtClean="0"/>
              <a:t>Similarly very difficult tasks, too many dead ends. Will result in player turning away from the game. </a:t>
            </a:r>
          </a:p>
          <a:p>
            <a:r>
              <a:rPr lang="en-US" baseline="0" dirty="0" smtClean="0"/>
              <a:t>So we need to balance the game. </a:t>
            </a:r>
            <a:endParaRPr lang="en-IN" dirty="0"/>
          </a:p>
        </p:txBody>
      </p:sp>
      <p:sp>
        <p:nvSpPr>
          <p:cNvPr id="4" name="Slide Number Placeholder 3"/>
          <p:cNvSpPr>
            <a:spLocks noGrp="1"/>
          </p:cNvSpPr>
          <p:nvPr>
            <p:ph type="sldNum" sz="quarter" idx="10"/>
          </p:nvPr>
        </p:nvSpPr>
        <p:spPr/>
        <p:txBody>
          <a:bodyPr/>
          <a:lstStyle/>
          <a:p>
            <a:fld id="{7370850A-F254-407B-89F3-C6EF40765F23}" type="slidenum">
              <a:rPr lang="en-IN" smtClean="0"/>
              <a:pPr/>
              <a:t>14</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B7E0BCF5-75B8-443E-A012-34B1E4405F7F}" type="datetime1">
              <a:rPr lang="en-US" smtClean="0"/>
              <a:t>5/7/2011</a:t>
            </a:fld>
            <a:endParaRPr lang="en-IN"/>
          </a:p>
        </p:txBody>
      </p:sp>
      <p:sp>
        <p:nvSpPr>
          <p:cNvPr id="5" name="Footer Placeholder 4"/>
          <p:cNvSpPr>
            <a:spLocks noGrp="1"/>
          </p:cNvSpPr>
          <p:nvPr>
            <p:ph type="ftr" sz="quarter" idx="11"/>
          </p:nvPr>
        </p:nvSpPr>
        <p:spPr>
          <a:xfrm>
            <a:off x="2640597" y="6429396"/>
            <a:ext cx="4503172" cy="321923"/>
          </a:xfrm>
        </p:spPr>
        <p:txBody>
          <a:bodyPr/>
          <a:lstStyle/>
          <a:p>
            <a:pPr algn="r"/>
            <a:r>
              <a:rPr lang="en-IN" dirty="0" smtClean="0"/>
              <a:t>www.apargames.com</a:t>
            </a:r>
            <a:endParaRPr lang="en-IN" dirty="0"/>
          </a:p>
        </p:txBody>
      </p:sp>
      <p:sp>
        <p:nvSpPr>
          <p:cNvPr id="6" name="Slide Number Placeholder 5"/>
          <p:cNvSpPr>
            <a:spLocks noGrp="1"/>
          </p:cNvSpPr>
          <p:nvPr>
            <p:ph type="sldNum" sz="quarter" idx="12"/>
          </p:nvPr>
        </p:nvSpPr>
        <p:spPr/>
        <p:txBody>
          <a:bodyPr/>
          <a:lstStyle/>
          <a:p>
            <a:fld id="{629A52D2-40F7-49B1-ABD7-9F9DFB440DD4}" type="slidenum">
              <a:rPr lang="en-IN" smtClean="0"/>
              <a:pPr/>
              <a:t>‹#›</a:t>
            </a:fld>
            <a:endParaRPr lang="en-IN"/>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pic>
        <p:nvPicPr>
          <p:cNvPr id="11" name="Picture 10" descr="logo.png"/>
          <p:cNvPicPr>
            <a:picLocks noChangeAspect="1"/>
          </p:cNvPicPr>
          <p:nvPr userDrawn="1"/>
        </p:nvPicPr>
        <p:blipFill>
          <a:blip r:embed="rId2"/>
          <a:stretch>
            <a:fillRect/>
          </a:stretch>
        </p:blipFill>
        <p:spPr>
          <a:xfrm>
            <a:off x="7203928" y="6120334"/>
            <a:ext cx="571504" cy="623459"/>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6B0A1D-6D34-41EC-B99D-17114B68DAEE}" type="datetime1">
              <a:rPr lang="en-US" smtClean="0"/>
              <a:t>5/7/2011</a:t>
            </a:fld>
            <a:endParaRPr lang="en-IN"/>
          </a:p>
        </p:txBody>
      </p:sp>
      <p:sp>
        <p:nvSpPr>
          <p:cNvPr id="5" name="Footer Placeholder 4"/>
          <p:cNvSpPr>
            <a:spLocks noGrp="1"/>
          </p:cNvSpPr>
          <p:nvPr>
            <p:ph type="ftr" sz="quarter" idx="11"/>
          </p:nvPr>
        </p:nvSpPr>
        <p:spPr/>
        <p:txBody>
          <a:bodyPr/>
          <a:lstStyle/>
          <a:p>
            <a:r>
              <a:rPr lang="en-IN" smtClean="0"/>
              <a:t>www.apargames.com</a:t>
            </a:r>
            <a:endParaRPr lang="en-IN"/>
          </a:p>
        </p:txBody>
      </p:sp>
      <p:sp>
        <p:nvSpPr>
          <p:cNvPr id="6" name="Slide Number Placeholder 5"/>
          <p:cNvSpPr>
            <a:spLocks noGrp="1"/>
          </p:cNvSpPr>
          <p:nvPr>
            <p:ph type="sldNum" sz="quarter" idx="12"/>
          </p:nvPr>
        </p:nvSpPr>
        <p:spPr/>
        <p:txBody>
          <a:bodyPr/>
          <a:lstStyle/>
          <a:p>
            <a:fld id="{629A52D2-40F7-49B1-ABD7-9F9DFB440DD4}"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BEF138-18AD-4711-B411-9E8117002A98}" type="datetime1">
              <a:rPr lang="en-US" smtClean="0"/>
              <a:t>5/7/2011</a:t>
            </a:fld>
            <a:endParaRPr lang="en-IN"/>
          </a:p>
        </p:txBody>
      </p:sp>
      <p:sp>
        <p:nvSpPr>
          <p:cNvPr id="5" name="Footer Placeholder 4"/>
          <p:cNvSpPr>
            <a:spLocks noGrp="1"/>
          </p:cNvSpPr>
          <p:nvPr>
            <p:ph type="ftr" sz="quarter" idx="11"/>
          </p:nvPr>
        </p:nvSpPr>
        <p:spPr>
          <a:xfrm>
            <a:off x="2640597" y="6377459"/>
            <a:ext cx="3836404" cy="365125"/>
          </a:xfrm>
        </p:spPr>
        <p:txBody>
          <a:bodyPr/>
          <a:lstStyle/>
          <a:p>
            <a:r>
              <a:rPr lang="en-IN" smtClean="0"/>
              <a:t>www.apargames.com</a:t>
            </a:r>
            <a:endParaRPr lang="en-IN"/>
          </a:p>
        </p:txBody>
      </p:sp>
      <p:sp>
        <p:nvSpPr>
          <p:cNvPr id="6" name="Slide Number Placeholder 5"/>
          <p:cNvSpPr>
            <a:spLocks noGrp="1"/>
          </p:cNvSpPr>
          <p:nvPr>
            <p:ph type="sldNum" sz="quarter" idx="12"/>
          </p:nvPr>
        </p:nvSpPr>
        <p:spPr/>
        <p:txBody>
          <a:bodyPr/>
          <a:lstStyle/>
          <a:p>
            <a:fld id="{629A52D2-40F7-49B1-ABD7-9F9DFB440DD4}"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9DD30F-556E-4403-8CC2-AEEE5F131138}" type="datetime1">
              <a:rPr lang="en-US" smtClean="0"/>
              <a:t>5/7/2011</a:t>
            </a:fld>
            <a:endParaRPr lang="en-IN"/>
          </a:p>
        </p:txBody>
      </p:sp>
      <p:sp>
        <p:nvSpPr>
          <p:cNvPr id="5" name="Footer Placeholder 4"/>
          <p:cNvSpPr>
            <a:spLocks noGrp="1"/>
          </p:cNvSpPr>
          <p:nvPr>
            <p:ph type="ftr" sz="quarter" idx="11"/>
          </p:nvPr>
        </p:nvSpPr>
        <p:spPr/>
        <p:txBody>
          <a:bodyPr/>
          <a:lstStyle/>
          <a:p>
            <a:r>
              <a:rPr lang="en-IN" smtClean="0"/>
              <a:t>www.apargames.com</a:t>
            </a:r>
            <a:endParaRPr lang="en-IN"/>
          </a:p>
        </p:txBody>
      </p:sp>
      <p:sp>
        <p:nvSpPr>
          <p:cNvPr id="6" name="Slide Number Placeholder 5"/>
          <p:cNvSpPr>
            <a:spLocks noGrp="1"/>
          </p:cNvSpPr>
          <p:nvPr>
            <p:ph type="sldNum" sz="quarter" idx="12"/>
          </p:nvPr>
        </p:nvSpPr>
        <p:spPr/>
        <p:txBody>
          <a:bodyPr/>
          <a:lstStyle/>
          <a:p>
            <a:fld id="{629A52D2-40F7-49B1-ABD7-9F9DFB440DD4}"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CBD647E-D69B-478D-BA18-66C79497E489}" type="datetime1">
              <a:rPr lang="en-US" smtClean="0"/>
              <a:t>5/7/2011</a:t>
            </a:fld>
            <a:endParaRPr lang="en-IN"/>
          </a:p>
        </p:txBody>
      </p:sp>
      <p:sp>
        <p:nvSpPr>
          <p:cNvPr id="5" name="Footer Placeholder 4"/>
          <p:cNvSpPr>
            <a:spLocks noGrp="1"/>
          </p:cNvSpPr>
          <p:nvPr>
            <p:ph type="ftr" sz="quarter" idx="11"/>
          </p:nvPr>
        </p:nvSpPr>
        <p:spPr/>
        <p:txBody>
          <a:bodyPr/>
          <a:lstStyle/>
          <a:p>
            <a:r>
              <a:rPr lang="en-IN" smtClean="0"/>
              <a:t>www.apargames.com</a:t>
            </a:r>
            <a:endParaRPr lang="en-IN"/>
          </a:p>
        </p:txBody>
      </p:sp>
      <p:sp>
        <p:nvSpPr>
          <p:cNvPr id="6" name="Slide Number Placeholder 5"/>
          <p:cNvSpPr>
            <a:spLocks noGrp="1"/>
          </p:cNvSpPr>
          <p:nvPr>
            <p:ph type="sldNum" sz="quarter" idx="12"/>
          </p:nvPr>
        </p:nvSpPr>
        <p:spPr/>
        <p:txBody>
          <a:bodyPr/>
          <a:lstStyle/>
          <a:p>
            <a:fld id="{629A52D2-40F7-49B1-ABD7-9F9DFB440DD4}" type="slidenum">
              <a:rPr lang="en-IN" smtClean="0"/>
              <a:pPr/>
              <a:t>‹#›</a:t>
            </a:fld>
            <a:endParaRPr lang="en-IN"/>
          </a:p>
        </p:txBody>
      </p:sp>
      <p:pic>
        <p:nvPicPr>
          <p:cNvPr id="10" name="Picture 9" descr="logo.png"/>
          <p:cNvPicPr>
            <a:picLocks noChangeAspect="1"/>
          </p:cNvPicPr>
          <p:nvPr userDrawn="1"/>
        </p:nvPicPr>
        <p:blipFill>
          <a:blip r:embed="rId2"/>
          <a:stretch>
            <a:fillRect/>
          </a:stretch>
        </p:blipFill>
        <p:spPr>
          <a:xfrm>
            <a:off x="7203928" y="6120334"/>
            <a:ext cx="571504" cy="623459"/>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35EA9B3-6323-4BD6-8188-DF2C5DCAEA1C}" type="datetime1">
              <a:rPr lang="en-US" smtClean="0"/>
              <a:t>5/7/2011</a:t>
            </a:fld>
            <a:endParaRPr lang="en-IN"/>
          </a:p>
        </p:txBody>
      </p:sp>
      <p:sp>
        <p:nvSpPr>
          <p:cNvPr id="6" name="Footer Placeholder 5"/>
          <p:cNvSpPr>
            <a:spLocks noGrp="1"/>
          </p:cNvSpPr>
          <p:nvPr>
            <p:ph type="ftr" sz="quarter" idx="11"/>
          </p:nvPr>
        </p:nvSpPr>
        <p:spPr/>
        <p:txBody>
          <a:bodyPr/>
          <a:lstStyle/>
          <a:p>
            <a:r>
              <a:rPr lang="en-IN" smtClean="0"/>
              <a:t>www.apargames.com</a:t>
            </a:r>
            <a:endParaRPr lang="en-IN"/>
          </a:p>
        </p:txBody>
      </p:sp>
      <p:sp>
        <p:nvSpPr>
          <p:cNvPr id="7" name="Slide Number Placeholder 6"/>
          <p:cNvSpPr>
            <a:spLocks noGrp="1"/>
          </p:cNvSpPr>
          <p:nvPr>
            <p:ph type="sldNum" sz="quarter" idx="12"/>
          </p:nvPr>
        </p:nvSpPr>
        <p:spPr/>
        <p:txBody>
          <a:bodyPr/>
          <a:lstStyle/>
          <a:p>
            <a:fld id="{629A52D2-40F7-49B1-ABD7-9F9DFB440DD4}"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A26D73D-FA18-43E4-9208-2AC3A815B9C2}" type="datetime1">
              <a:rPr lang="en-US" smtClean="0"/>
              <a:t>5/7/2011</a:t>
            </a:fld>
            <a:endParaRPr lang="en-IN"/>
          </a:p>
        </p:txBody>
      </p:sp>
      <p:sp>
        <p:nvSpPr>
          <p:cNvPr id="8" name="Footer Placeholder 7"/>
          <p:cNvSpPr>
            <a:spLocks noGrp="1"/>
          </p:cNvSpPr>
          <p:nvPr>
            <p:ph type="ftr" sz="quarter" idx="11"/>
          </p:nvPr>
        </p:nvSpPr>
        <p:spPr/>
        <p:txBody>
          <a:bodyPr/>
          <a:lstStyle/>
          <a:p>
            <a:r>
              <a:rPr lang="en-IN" smtClean="0"/>
              <a:t>www.apargames.com</a:t>
            </a:r>
            <a:endParaRPr lang="en-IN"/>
          </a:p>
        </p:txBody>
      </p:sp>
      <p:sp>
        <p:nvSpPr>
          <p:cNvPr id="9" name="Slide Number Placeholder 8"/>
          <p:cNvSpPr>
            <a:spLocks noGrp="1"/>
          </p:cNvSpPr>
          <p:nvPr>
            <p:ph type="sldNum" sz="quarter" idx="12"/>
          </p:nvPr>
        </p:nvSpPr>
        <p:spPr/>
        <p:txBody>
          <a:bodyPr/>
          <a:lstStyle/>
          <a:p>
            <a:fld id="{629A52D2-40F7-49B1-ABD7-9F9DFB440DD4}"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6E08EAE-C16E-46E9-BC70-31C2F38A9F42}" type="datetime1">
              <a:rPr lang="en-US" smtClean="0"/>
              <a:t>5/7/2011</a:t>
            </a:fld>
            <a:endParaRPr lang="en-IN"/>
          </a:p>
        </p:txBody>
      </p:sp>
      <p:sp>
        <p:nvSpPr>
          <p:cNvPr id="4" name="Footer Placeholder 3"/>
          <p:cNvSpPr>
            <a:spLocks noGrp="1"/>
          </p:cNvSpPr>
          <p:nvPr>
            <p:ph type="ftr" sz="quarter" idx="11"/>
          </p:nvPr>
        </p:nvSpPr>
        <p:spPr/>
        <p:txBody>
          <a:bodyPr/>
          <a:lstStyle/>
          <a:p>
            <a:r>
              <a:rPr lang="en-IN" smtClean="0"/>
              <a:t>www.apargames.com</a:t>
            </a:r>
            <a:endParaRPr lang="en-IN"/>
          </a:p>
        </p:txBody>
      </p:sp>
      <p:sp>
        <p:nvSpPr>
          <p:cNvPr id="5" name="Slide Number Placeholder 4"/>
          <p:cNvSpPr>
            <a:spLocks noGrp="1"/>
          </p:cNvSpPr>
          <p:nvPr>
            <p:ph type="sldNum" sz="quarter" idx="12"/>
          </p:nvPr>
        </p:nvSpPr>
        <p:spPr/>
        <p:txBody>
          <a:bodyPr/>
          <a:lstStyle/>
          <a:p>
            <a:fld id="{629A52D2-40F7-49B1-ABD7-9F9DFB440DD4}"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3757FC-E5F2-42BE-9FE0-1BF0B7DF5E93}" type="datetime1">
              <a:rPr lang="en-US" smtClean="0"/>
              <a:t>5/7/2011</a:t>
            </a:fld>
            <a:endParaRPr lang="en-IN"/>
          </a:p>
        </p:txBody>
      </p:sp>
      <p:sp>
        <p:nvSpPr>
          <p:cNvPr id="3" name="Footer Placeholder 2"/>
          <p:cNvSpPr>
            <a:spLocks noGrp="1"/>
          </p:cNvSpPr>
          <p:nvPr>
            <p:ph type="ftr" sz="quarter" idx="11"/>
          </p:nvPr>
        </p:nvSpPr>
        <p:spPr/>
        <p:txBody>
          <a:bodyPr/>
          <a:lstStyle/>
          <a:p>
            <a:r>
              <a:rPr lang="en-IN" smtClean="0"/>
              <a:t>www.apargames.com</a:t>
            </a:r>
            <a:endParaRPr lang="en-IN"/>
          </a:p>
        </p:txBody>
      </p:sp>
      <p:sp>
        <p:nvSpPr>
          <p:cNvPr id="4" name="Slide Number Placeholder 3"/>
          <p:cNvSpPr>
            <a:spLocks noGrp="1"/>
          </p:cNvSpPr>
          <p:nvPr>
            <p:ph type="sldNum" sz="quarter" idx="12"/>
          </p:nvPr>
        </p:nvSpPr>
        <p:spPr/>
        <p:txBody>
          <a:bodyPr/>
          <a:lstStyle/>
          <a:p>
            <a:fld id="{629A52D2-40F7-49B1-ABD7-9F9DFB440DD4}"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654848-C929-48F0-AB2A-377961CA3BEE}" type="datetime1">
              <a:rPr lang="en-US" smtClean="0"/>
              <a:t>5/7/2011</a:t>
            </a:fld>
            <a:endParaRPr lang="en-IN"/>
          </a:p>
        </p:txBody>
      </p:sp>
      <p:sp>
        <p:nvSpPr>
          <p:cNvPr id="6" name="Footer Placeholder 5"/>
          <p:cNvSpPr>
            <a:spLocks noGrp="1"/>
          </p:cNvSpPr>
          <p:nvPr>
            <p:ph type="ftr" sz="quarter" idx="11"/>
          </p:nvPr>
        </p:nvSpPr>
        <p:spPr/>
        <p:txBody>
          <a:bodyPr/>
          <a:lstStyle/>
          <a:p>
            <a:r>
              <a:rPr lang="en-IN" smtClean="0"/>
              <a:t>www.apargames.com</a:t>
            </a:r>
            <a:endParaRPr lang="en-IN"/>
          </a:p>
        </p:txBody>
      </p:sp>
      <p:sp>
        <p:nvSpPr>
          <p:cNvPr id="7" name="Slide Number Placeholder 6"/>
          <p:cNvSpPr>
            <a:spLocks noGrp="1"/>
          </p:cNvSpPr>
          <p:nvPr>
            <p:ph type="sldNum" sz="quarter" idx="12"/>
          </p:nvPr>
        </p:nvSpPr>
        <p:spPr/>
        <p:txBody>
          <a:bodyPr/>
          <a:lstStyle/>
          <a:p>
            <a:fld id="{629A52D2-40F7-49B1-ABD7-9F9DFB440DD4}" type="slidenum">
              <a:rPr lang="en-IN" smtClean="0"/>
              <a:pPr/>
              <a:t>‹#›</a:t>
            </a:fld>
            <a:endParaRPr lang="en-IN"/>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66973444-1160-4E95-A7EC-2F345544DB63}" type="datetime1">
              <a:rPr lang="en-US" smtClean="0"/>
              <a:t>5/7/2011</a:t>
            </a:fld>
            <a:endParaRPr lang="en-IN"/>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lang="en-IN" smtClean="0"/>
              <a:t>www.apargames.com</a:t>
            </a:r>
            <a:endParaRPr lang="en-IN"/>
          </a:p>
        </p:txBody>
      </p:sp>
      <p:sp>
        <p:nvSpPr>
          <p:cNvPr id="7" name="Slide Number Placeholder 6"/>
          <p:cNvSpPr>
            <a:spLocks noGrp="1"/>
          </p:cNvSpPr>
          <p:nvPr>
            <p:ph type="sldNum" sz="quarter" idx="12"/>
          </p:nvPr>
        </p:nvSpPr>
        <p:spPr>
          <a:xfrm>
            <a:off x="8339328" y="1170432"/>
            <a:ext cx="733864" cy="201168"/>
          </a:xfrm>
        </p:spPr>
        <p:txBody>
          <a:bodyPr/>
          <a:lstStyle/>
          <a:p>
            <a:fld id="{629A52D2-40F7-49B1-ABD7-9F9DFB440DD4}"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7EF21A5-BD18-4DEC-857C-5CA24CBBDF50}" type="datetime1">
              <a:rPr lang="en-US" smtClean="0"/>
              <a:t>5/7/2011</a:t>
            </a:fld>
            <a:endParaRPr lang="en-IN"/>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r>
              <a:rPr lang="en-IN" smtClean="0"/>
              <a:t>www.apargames.com</a:t>
            </a:r>
            <a:endParaRPr lang="en-IN"/>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629A52D2-40F7-49B1-ABD7-9F9DFB440DD4}"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gi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Data" Target="../diagrams/data1.xml"/><Relationship Id="rId7" Type="http://schemas.openxmlformats.org/officeDocument/2006/relationships/diagramData" Target="../diagrams/data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diagramColors" Target="../diagrams/colors2.xml"/><Relationship Id="rId4" Type="http://schemas.openxmlformats.org/officeDocument/2006/relationships/diagramLayout" Target="../diagrams/layout1.xml"/><Relationship Id="rId9"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Balancing Fun and Frustration in Puzzle Design</a:t>
            </a:r>
            <a:endParaRPr lang="en-IN" dirty="0"/>
          </a:p>
        </p:txBody>
      </p:sp>
      <p:sp>
        <p:nvSpPr>
          <p:cNvPr id="3" name="Subtitle 2"/>
          <p:cNvSpPr>
            <a:spLocks noGrp="1"/>
          </p:cNvSpPr>
          <p:nvPr>
            <p:ph type="subTitle" idx="1"/>
          </p:nvPr>
        </p:nvSpPr>
        <p:spPr/>
        <p:txBody>
          <a:bodyPr/>
          <a:lstStyle/>
          <a:p>
            <a:endParaRPr lang="en-IN" dirty="0"/>
          </a:p>
        </p:txBody>
      </p:sp>
      <p:sp>
        <p:nvSpPr>
          <p:cNvPr id="4" name="Date Placeholder 3"/>
          <p:cNvSpPr>
            <a:spLocks noGrp="1"/>
          </p:cNvSpPr>
          <p:nvPr>
            <p:ph type="dt" sz="half" idx="10"/>
          </p:nvPr>
        </p:nvSpPr>
        <p:spPr/>
        <p:txBody>
          <a:bodyPr/>
          <a:lstStyle/>
          <a:p>
            <a:fld id="{C2366992-9A38-43F3-BF84-14B56D20409D}" type="datetime1">
              <a:rPr lang="en-US" smtClean="0"/>
              <a:t>5/7/2011</a:t>
            </a:fld>
            <a:endParaRPr lang="en-IN"/>
          </a:p>
        </p:txBody>
      </p:sp>
      <p:sp>
        <p:nvSpPr>
          <p:cNvPr id="5" name="Footer Placeholder 4"/>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Fun? </a:t>
            </a:r>
            <a:r>
              <a:rPr lang="en-US" sz="2400" dirty="0" smtClean="0"/>
              <a:t>(Cont…)</a:t>
            </a:r>
            <a:endParaRPr lang="en-IN" sz="2400" dirty="0"/>
          </a:p>
        </p:txBody>
      </p:sp>
      <p:sp>
        <p:nvSpPr>
          <p:cNvPr id="6" name="Content Placeholder 5"/>
          <p:cNvSpPr>
            <a:spLocks noGrp="1"/>
          </p:cNvSpPr>
          <p:nvPr>
            <p:ph idx="1"/>
          </p:nvPr>
        </p:nvSpPr>
        <p:spPr/>
        <p:txBody>
          <a:bodyPr>
            <a:normAutofit/>
          </a:bodyPr>
          <a:lstStyle/>
          <a:p>
            <a:r>
              <a:rPr lang="en-US" dirty="0" smtClean="0"/>
              <a:t>Break the monotonous activity </a:t>
            </a:r>
            <a:r>
              <a:rPr lang="en-IN" dirty="0" smtClean="0"/>
              <a:t>They want something new, because new is fun</a:t>
            </a:r>
          </a:p>
          <a:p>
            <a:r>
              <a:rPr lang="en-IN" dirty="0" smtClean="0"/>
              <a:t>People value achievements that came with high cost. </a:t>
            </a:r>
            <a:r>
              <a:rPr lang="en-US" dirty="0" smtClean="0"/>
              <a:t> </a:t>
            </a:r>
            <a:endParaRPr lang="en-IN" dirty="0" smtClean="0"/>
          </a:p>
          <a:p>
            <a:r>
              <a:rPr lang="en-IN" dirty="0" smtClean="0"/>
              <a:t>Expected to win </a:t>
            </a:r>
            <a:r>
              <a:rPr lang="en-IN" dirty="0" smtClean="0">
                <a:solidFill>
                  <a:srgbClr val="FFC000"/>
                </a:solidFill>
              </a:rPr>
              <a:t>|</a:t>
            </a:r>
            <a:r>
              <a:rPr lang="en-IN" dirty="0" smtClean="0"/>
              <a:t> </a:t>
            </a:r>
            <a:r>
              <a:rPr lang="en-IN" i="1" dirty="0" smtClean="0"/>
              <a:t>unexpected</a:t>
            </a:r>
            <a:r>
              <a:rPr lang="en-IN" dirty="0" smtClean="0"/>
              <a:t> victory </a:t>
            </a:r>
          </a:p>
          <a:p>
            <a:endParaRPr lang="en-IN" dirty="0" smtClean="0"/>
          </a:p>
          <a:p>
            <a:endParaRPr lang="en-IN" dirty="0" smtClean="0"/>
          </a:p>
          <a:p>
            <a:r>
              <a:rPr lang="en-US" dirty="0" smtClean="0"/>
              <a:t>Success cannot be present unless there’s Failure </a:t>
            </a:r>
          </a:p>
          <a:p>
            <a:endParaRPr lang="en-IN" dirty="0" smtClean="0"/>
          </a:p>
          <a:p>
            <a:endParaRPr lang="en-IN" dirty="0"/>
          </a:p>
        </p:txBody>
      </p:sp>
      <p:grpSp>
        <p:nvGrpSpPr>
          <p:cNvPr id="9" name="Group 8"/>
          <p:cNvGrpSpPr/>
          <p:nvPr/>
        </p:nvGrpSpPr>
        <p:grpSpPr>
          <a:xfrm>
            <a:off x="1142976" y="4286256"/>
            <a:ext cx="1571636" cy="747500"/>
            <a:chOff x="1142976" y="4286256"/>
            <a:chExt cx="1571636" cy="747500"/>
          </a:xfrm>
        </p:grpSpPr>
        <p:cxnSp>
          <p:nvCxnSpPr>
            <p:cNvPr id="10" name="Straight Arrow Connector 9"/>
            <p:cNvCxnSpPr/>
            <p:nvPr/>
          </p:nvCxnSpPr>
          <p:spPr>
            <a:xfrm rot="5400000">
              <a:off x="1596040" y="4475340"/>
              <a:ext cx="378962"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142976" y="4664424"/>
              <a:ext cx="1571636" cy="369332"/>
            </a:xfrm>
            <a:prstGeom prst="rect">
              <a:avLst/>
            </a:prstGeom>
            <a:solidFill>
              <a:srgbClr val="FFC000"/>
            </a:solidFill>
          </p:spPr>
          <p:txBody>
            <a:bodyPr wrap="square" rtlCol="0">
              <a:spAutoFit/>
            </a:bodyPr>
            <a:lstStyle/>
            <a:p>
              <a:pPr algn="ctr"/>
              <a:r>
                <a:rPr lang="en-US" dirty="0" smtClean="0"/>
                <a:t>HAPPINESS</a:t>
              </a:r>
              <a:endParaRPr lang="en-IN" dirty="0"/>
            </a:p>
          </p:txBody>
        </p:sp>
      </p:grpSp>
      <p:grpSp>
        <p:nvGrpSpPr>
          <p:cNvPr id="8" name="Group 7"/>
          <p:cNvGrpSpPr/>
          <p:nvPr/>
        </p:nvGrpSpPr>
        <p:grpSpPr>
          <a:xfrm>
            <a:off x="4214810" y="4286256"/>
            <a:ext cx="1571636" cy="747500"/>
            <a:chOff x="4214810" y="4214818"/>
            <a:chExt cx="1571636" cy="747500"/>
          </a:xfrm>
        </p:grpSpPr>
        <p:sp>
          <p:nvSpPr>
            <p:cNvPr id="18" name="TextBox 17"/>
            <p:cNvSpPr txBox="1"/>
            <p:nvPr/>
          </p:nvSpPr>
          <p:spPr>
            <a:xfrm>
              <a:off x="4214810" y="4592986"/>
              <a:ext cx="1571636" cy="369332"/>
            </a:xfrm>
            <a:prstGeom prst="rect">
              <a:avLst/>
            </a:prstGeom>
            <a:solidFill>
              <a:srgbClr val="FFC000"/>
            </a:solidFill>
          </p:spPr>
          <p:txBody>
            <a:bodyPr wrap="square" rtlCol="0">
              <a:spAutoFit/>
            </a:bodyPr>
            <a:lstStyle/>
            <a:p>
              <a:pPr algn="ctr"/>
              <a:r>
                <a:rPr lang="en-US" dirty="0" smtClean="0"/>
                <a:t>FUN</a:t>
              </a:r>
              <a:endParaRPr lang="en-IN" dirty="0"/>
            </a:p>
          </p:txBody>
        </p:sp>
        <p:cxnSp>
          <p:nvCxnSpPr>
            <p:cNvPr id="14" name="Straight Arrow Connector 13"/>
            <p:cNvCxnSpPr/>
            <p:nvPr/>
          </p:nvCxnSpPr>
          <p:spPr>
            <a:xfrm rot="5400000">
              <a:off x="4739312" y="4403902"/>
              <a:ext cx="378962"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11" name="Date Placeholder 10"/>
          <p:cNvSpPr>
            <a:spLocks noGrp="1"/>
          </p:cNvSpPr>
          <p:nvPr>
            <p:ph type="dt" sz="half" idx="10"/>
          </p:nvPr>
        </p:nvSpPr>
        <p:spPr/>
        <p:txBody>
          <a:bodyPr/>
          <a:lstStyle/>
          <a:p>
            <a:fld id="{78E0BC54-509B-4FCB-81E4-01567926F1CB}" type="datetime1">
              <a:rPr lang="en-US" smtClean="0"/>
              <a:t>5/7/2011</a:t>
            </a:fld>
            <a:endParaRPr lang="en-IN"/>
          </a:p>
        </p:txBody>
      </p:sp>
      <p:sp>
        <p:nvSpPr>
          <p:cNvPr id="12" name="Footer Placeholder 11"/>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20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20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up)">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up)">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2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Frustration in puzzle games?</a:t>
            </a:r>
            <a:endParaRPr lang="en-IN" dirty="0"/>
          </a:p>
        </p:txBody>
      </p:sp>
      <p:sp>
        <p:nvSpPr>
          <p:cNvPr id="8" name="Content Placeholder 7"/>
          <p:cNvSpPr>
            <a:spLocks noGrp="1"/>
          </p:cNvSpPr>
          <p:nvPr>
            <p:ph idx="1"/>
          </p:nvPr>
        </p:nvSpPr>
        <p:spPr>
          <a:xfrm>
            <a:off x="71406" y="1600200"/>
            <a:ext cx="4114800" cy="4525963"/>
          </a:xfrm>
        </p:spPr>
        <p:txBody>
          <a:bodyPr>
            <a:normAutofit fontScale="85000" lnSpcReduction="10000"/>
          </a:bodyPr>
          <a:lstStyle/>
          <a:p>
            <a:pPr lvl="1"/>
            <a:r>
              <a:rPr lang="en-US" dirty="0" smtClean="0"/>
              <a:t>Time taken for an achievement.</a:t>
            </a:r>
          </a:p>
          <a:p>
            <a:pPr lvl="1"/>
            <a:r>
              <a:rPr lang="en-US" dirty="0" smtClean="0"/>
              <a:t>Achievement is not justified for the time spent. </a:t>
            </a:r>
          </a:p>
          <a:p>
            <a:pPr lvl="1"/>
            <a:r>
              <a:rPr lang="en-IN" dirty="0" smtClean="0"/>
              <a:t>Reaction time is too less and no Breathing </a:t>
            </a:r>
            <a:r>
              <a:rPr lang="en-IN" i="1" dirty="0" smtClean="0"/>
              <a:t>space</a:t>
            </a:r>
            <a:r>
              <a:rPr lang="en-IN" dirty="0" smtClean="0"/>
              <a:t>.</a:t>
            </a:r>
            <a:endParaRPr lang="en-US" dirty="0" smtClean="0"/>
          </a:p>
          <a:p>
            <a:pPr lvl="1"/>
            <a:r>
              <a:rPr lang="en-US" dirty="0" smtClean="0"/>
              <a:t>Opponent (/challenge creating mechanism) is too powerful</a:t>
            </a:r>
            <a:r>
              <a:rPr lang="en-IN" dirty="0" smtClean="0"/>
              <a:t> / Clever / Resourceful.</a:t>
            </a:r>
          </a:p>
          <a:p>
            <a:pPr lvl="1">
              <a:buNone/>
            </a:pPr>
            <a:r>
              <a:rPr lang="en-US" dirty="0" smtClean="0"/>
              <a:t> </a:t>
            </a:r>
          </a:p>
        </p:txBody>
      </p:sp>
      <p:pic>
        <p:nvPicPr>
          <p:cNvPr id="4" name="Picture 3" descr="bookworm.jpg"/>
          <p:cNvPicPr>
            <a:picLocks noChangeAspect="1"/>
          </p:cNvPicPr>
          <p:nvPr/>
        </p:nvPicPr>
        <p:blipFill>
          <a:blip r:embed="rId3"/>
          <a:srcRect l="34060"/>
          <a:stretch>
            <a:fillRect/>
          </a:stretch>
        </p:blipFill>
        <p:spPr>
          <a:xfrm>
            <a:off x="5553920" y="1714488"/>
            <a:ext cx="3003222" cy="3429024"/>
          </a:xfrm>
          <a:prstGeom prst="rect">
            <a:avLst/>
          </a:prstGeom>
        </p:spPr>
      </p:pic>
      <p:sp>
        <p:nvSpPr>
          <p:cNvPr id="5" name="Date Placeholder 4"/>
          <p:cNvSpPr>
            <a:spLocks noGrp="1"/>
          </p:cNvSpPr>
          <p:nvPr>
            <p:ph type="dt" sz="half" idx="10"/>
          </p:nvPr>
        </p:nvSpPr>
        <p:spPr/>
        <p:txBody>
          <a:bodyPr/>
          <a:lstStyle/>
          <a:p>
            <a:fld id="{0271170C-0A2F-443C-931B-1B9027CB69BB}" type="datetime1">
              <a:rPr lang="en-US" smtClean="0"/>
              <a:t>5/7/2011</a:t>
            </a:fld>
            <a:endParaRPr lang="en-IN"/>
          </a:p>
        </p:txBody>
      </p:sp>
      <p:sp>
        <p:nvSpPr>
          <p:cNvPr id="6" name="Footer Placeholder 5"/>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wipe(up)">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wipe(up)">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out)">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wipe(up)">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What is Frustration in puzzle games?</a:t>
            </a:r>
            <a:r>
              <a:rPr lang="en-US" dirty="0" smtClean="0"/>
              <a:t> </a:t>
            </a:r>
            <a:r>
              <a:rPr lang="en-US" sz="2700" dirty="0" smtClean="0"/>
              <a:t>(cont…)</a:t>
            </a:r>
            <a:endParaRPr lang="en-IN" sz="2700" dirty="0"/>
          </a:p>
        </p:txBody>
      </p:sp>
      <p:sp>
        <p:nvSpPr>
          <p:cNvPr id="3" name="Content Placeholder 2"/>
          <p:cNvSpPr>
            <a:spLocks noGrp="1"/>
          </p:cNvSpPr>
          <p:nvPr>
            <p:ph idx="1"/>
          </p:nvPr>
        </p:nvSpPr>
        <p:spPr>
          <a:xfrm>
            <a:off x="457200" y="1600200"/>
            <a:ext cx="3186106" cy="4525963"/>
          </a:xfrm>
        </p:spPr>
        <p:txBody>
          <a:bodyPr>
            <a:normAutofit fontScale="85000" lnSpcReduction="20000"/>
          </a:bodyPr>
          <a:lstStyle/>
          <a:p>
            <a:pPr lvl="1"/>
            <a:r>
              <a:rPr lang="en-US" dirty="0" smtClean="0"/>
              <a:t>No “Quick reset” of level after long series of tasks. </a:t>
            </a:r>
          </a:p>
          <a:p>
            <a:pPr lvl="1"/>
            <a:r>
              <a:rPr lang="en-US" dirty="0" smtClean="0"/>
              <a:t>There seem to be only one way to solve the puzzle (Read game designers mind?) </a:t>
            </a:r>
          </a:p>
          <a:p>
            <a:pPr lvl="1"/>
            <a:r>
              <a:rPr lang="en-US" dirty="0" smtClean="0"/>
              <a:t>Yes or no kind decision making which are directly linked to success or failure. </a:t>
            </a:r>
          </a:p>
          <a:p>
            <a:endParaRPr lang="en-IN" dirty="0"/>
          </a:p>
        </p:txBody>
      </p:sp>
      <p:grpSp>
        <p:nvGrpSpPr>
          <p:cNvPr id="4" name="Group 3"/>
          <p:cNvGrpSpPr/>
          <p:nvPr/>
        </p:nvGrpSpPr>
        <p:grpSpPr>
          <a:xfrm>
            <a:off x="4048143" y="1714488"/>
            <a:ext cx="4881575" cy="4012670"/>
            <a:chOff x="4191019" y="1714488"/>
            <a:chExt cx="4881575" cy="4012670"/>
          </a:xfrm>
        </p:grpSpPr>
        <p:pic>
          <p:nvPicPr>
            <p:cNvPr id="5" name="Picture 4" descr="LightTemple.jpg"/>
            <p:cNvPicPr>
              <a:picLocks noChangeAspect="1"/>
            </p:cNvPicPr>
            <p:nvPr/>
          </p:nvPicPr>
          <p:blipFill>
            <a:blip r:embed="rId2"/>
            <a:stretch>
              <a:fillRect/>
            </a:stretch>
          </p:blipFill>
          <p:spPr>
            <a:xfrm>
              <a:off x="4191019" y="1714488"/>
              <a:ext cx="4881575" cy="3659259"/>
            </a:xfrm>
            <a:prstGeom prst="rect">
              <a:avLst/>
            </a:prstGeom>
          </p:spPr>
        </p:pic>
        <p:sp>
          <p:nvSpPr>
            <p:cNvPr id="6" name="TextBox 5"/>
            <p:cNvSpPr txBox="1"/>
            <p:nvPr/>
          </p:nvSpPr>
          <p:spPr>
            <a:xfrm>
              <a:off x="5500694" y="5357826"/>
              <a:ext cx="2714644" cy="369332"/>
            </a:xfrm>
            <a:prstGeom prst="rect">
              <a:avLst/>
            </a:prstGeom>
            <a:noFill/>
          </p:spPr>
          <p:txBody>
            <a:bodyPr wrap="square" rtlCol="0">
              <a:spAutoFit/>
            </a:bodyPr>
            <a:lstStyle/>
            <a:p>
              <a:pPr algn="ctr"/>
              <a:r>
                <a:rPr lang="en-US" dirty="0" smtClean="0"/>
                <a:t>Light Temple</a:t>
              </a:r>
              <a:endParaRPr lang="en-IN" dirty="0"/>
            </a:p>
          </p:txBody>
        </p:sp>
      </p:grpSp>
      <p:sp>
        <p:nvSpPr>
          <p:cNvPr id="7" name="Date Placeholder 6"/>
          <p:cNvSpPr>
            <a:spLocks noGrp="1"/>
          </p:cNvSpPr>
          <p:nvPr>
            <p:ph type="dt" sz="half" idx="10"/>
          </p:nvPr>
        </p:nvSpPr>
        <p:spPr/>
        <p:txBody>
          <a:bodyPr/>
          <a:lstStyle/>
          <a:p>
            <a:fld id="{B9D87759-4915-47A5-AD11-72E7E2530475}" type="datetime1">
              <a:rPr lang="en-US" smtClean="0"/>
              <a:t>5/7/2011</a:t>
            </a:fld>
            <a:endParaRPr lang="en-IN"/>
          </a:p>
        </p:txBody>
      </p:sp>
      <p:sp>
        <p:nvSpPr>
          <p:cNvPr id="8" name="Footer Placeholder 7"/>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ou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up)">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up)">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What is Frustration in puzzle games? </a:t>
            </a:r>
            <a:r>
              <a:rPr lang="en-US" sz="3200" dirty="0" smtClean="0"/>
              <a:t>(cont…)</a:t>
            </a:r>
            <a:endParaRPr lang="en-IN" dirty="0"/>
          </a:p>
        </p:txBody>
      </p:sp>
      <p:sp>
        <p:nvSpPr>
          <p:cNvPr id="3" name="Content Placeholder 2"/>
          <p:cNvSpPr>
            <a:spLocks noGrp="1"/>
          </p:cNvSpPr>
          <p:nvPr>
            <p:ph idx="1"/>
          </p:nvPr>
        </p:nvSpPr>
        <p:spPr>
          <a:xfrm>
            <a:off x="457200" y="1600200"/>
            <a:ext cx="8186766" cy="4525963"/>
          </a:xfrm>
        </p:spPr>
        <p:txBody>
          <a:bodyPr/>
          <a:lstStyle/>
          <a:p>
            <a:pPr lvl="1"/>
            <a:r>
              <a:rPr lang="en-US" dirty="0" smtClean="0"/>
              <a:t>Mental stress level</a:t>
            </a:r>
          </a:p>
          <a:p>
            <a:pPr lvl="2"/>
            <a:r>
              <a:rPr lang="en-US" dirty="0" smtClean="0"/>
              <a:t>Memory </a:t>
            </a:r>
          </a:p>
          <a:p>
            <a:pPr lvl="2"/>
            <a:r>
              <a:rPr lang="en-US" dirty="0" smtClean="0"/>
              <a:t>Logical arrangement </a:t>
            </a:r>
          </a:p>
          <a:p>
            <a:pPr lvl="1"/>
            <a:r>
              <a:rPr lang="en-US" dirty="0" smtClean="0"/>
              <a:t>Failing often and not even learning new out of it.</a:t>
            </a:r>
          </a:p>
          <a:p>
            <a:pPr lvl="1"/>
            <a:r>
              <a:rPr lang="en-US" dirty="0" smtClean="0"/>
              <a:t>Failing having high penalty </a:t>
            </a:r>
          </a:p>
        </p:txBody>
      </p:sp>
      <p:sp>
        <p:nvSpPr>
          <p:cNvPr id="4" name="Date Placeholder 3"/>
          <p:cNvSpPr>
            <a:spLocks noGrp="1"/>
          </p:cNvSpPr>
          <p:nvPr>
            <p:ph type="dt" sz="half" idx="10"/>
          </p:nvPr>
        </p:nvSpPr>
        <p:spPr/>
        <p:txBody>
          <a:bodyPr/>
          <a:lstStyle/>
          <a:p>
            <a:fld id="{89371A7D-0941-4B6C-A13A-9EFD61387E33}" type="datetime1">
              <a:rPr lang="en-US" smtClean="0"/>
              <a:t>5/7/2011</a:t>
            </a:fld>
            <a:endParaRPr lang="en-IN"/>
          </a:p>
        </p:txBody>
      </p:sp>
      <p:sp>
        <p:nvSpPr>
          <p:cNvPr id="5" name="Footer Placeholder 4"/>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500"/>
                                        <p:tgtEl>
                                          <p:spTgt spid="3">
                                            <p:txEl>
                                              <p:pRg st="2" end="2"/>
                                            </p:txEl>
                                          </p:spTgt>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up)">
                                      <p:cBhvr>
                                        <p:cTn id="16" dur="500"/>
                                        <p:tgtEl>
                                          <p:spTgt spid="3">
                                            <p:txEl>
                                              <p:pRg st="3" end="3"/>
                                            </p:txEl>
                                          </p:spTgt>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up)">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Balancing FUN and Frustration</a:t>
            </a:r>
            <a:endParaRPr lang="en-IN" sz="2700" dirty="0"/>
          </a:p>
        </p:txBody>
      </p:sp>
      <p:sp>
        <p:nvSpPr>
          <p:cNvPr id="4" name="Content Placeholder 3"/>
          <p:cNvSpPr>
            <a:spLocks noGrp="1"/>
          </p:cNvSpPr>
          <p:nvPr>
            <p:ph idx="1"/>
          </p:nvPr>
        </p:nvSpPr>
        <p:spPr>
          <a:xfrm>
            <a:off x="785786" y="1600200"/>
            <a:ext cx="7901014" cy="4525963"/>
          </a:xfrm>
        </p:spPr>
        <p:txBody>
          <a:bodyPr>
            <a:normAutofit fontScale="92500" lnSpcReduction="10000"/>
          </a:bodyPr>
          <a:lstStyle/>
          <a:p>
            <a:pPr marL="514350" indent="-514350"/>
            <a:r>
              <a:rPr lang="en-US" dirty="0" smtClean="0"/>
              <a:t>Provide enough clues to players. </a:t>
            </a:r>
          </a:p>
          <a:p>
            <a:pPr marL="514350" indent="-514350"/>
            <a:r>
              <a:rPr lang="en-US" dirty="0" smtClean="0"/>
              <a:t>If YES or NO kind of decision making is </a:t>
            </a:r>
            <a:r>
              <a:rPr lang="en-US" dirty="0" smtClean="0"/>
              <a:t>directly linked to </a:t>
            </a:r>
            <a:r>
              <a:rPr lang="en-US" dirty="0" smtClean="0"/>
              <a:t>success or failure then have failure cost less</a:t>
            </a:r>
          </a:p>
          <a:p>
            <a:pPr marL="514350" indent="-514350"/>
            <a:r>
              <a:rPr lang="en-US" dirty="0" smtClean="0"/>
              <a:t>Chance to do trial and error.</a:t>
            </a:r>
          </a:p>
          <a:p>
            <a:pPr marL="514350" indent="-514350"/>
            <a:r>
              <a:rPr lang="en-US" dirty="0" smtClean="0"/>
              <a:t>Good way to reset a part of puzzle especially after performing long series of tasks.</a:t>
            </a:r>
          </a:p>
          <a:p>
            <a:pPr marL="514350" indent="-514350"/>
            <a:r>
              <a:rPr lang="en-US" dirty="0" smtClean="0"/>
              <a:t>Introduce “new” elements at a interval. </a:t>
            </a:r>
          </a:p>
          <a:p>
            <a:pPr marL="514350" indent="-514350"/>
            <a:r>
              <a:rPr lang="en-US" dirty="0" smtClean="0"/>
              <a:t>Avoid too long series of tasks to perform to solve a puzzle. </a:t>
            </a:r>
            <a:endParaRPr lang="en-IN" dirty="0" smtClean="0"/>
          </a:p>
          <a:p>
            <a:pPr marL="514350" indent="-514350"/>
            <a:endParaRPr lang="en-IN" dirty="0" smtClean="0"/>
          </a:p>
          <a:p>
            <a:pPr marL="514350" indent="-514350"/>
            <a:endParaRPr lang="en-IN" dirty="0" smtClean="0"/>
          </a:p>
          <a:p>
            <a:pPr marL="514350" indent="-514350"/>
            <a:endParaRPr lang="en-US" dirty="0" smtClean="0"/>
          </a:p>
        </p:txBody>
      </p:sp>
      <p:sp>
        <p:nvSpPr>
          <p:cNvPr id="5" name="Date Placeholder 4"/>
          <p:cNvSpPr>
            <a:spLocks noGrp="1"/>
          </p:cNvSpPr>
          <p:nvPr>
            <p:ph type="dt" sz="half" idx="10"/>
          </p:nvPr>
        </p:nvSpPr>
        <p:spPr/>
        <p:txBody>
          <a:bodyPr/>
          <a:lstStyle/>
          <a:p>
            <a:fld id="{6A588B40-A301-4940-8BF7-23CA8699E214}" type="datetime1">
              <a:rPr lang="en-US" smtClean="0"/>
              <a:t>5/7/2011</a:t>
            </a:fld>
            <a:endParaRPr lang="en-IN"/>
          </a:p>
        </p:txBody>
      </p:sp>
      <p:sp>
        <p:nvSpPr>
          <p:cNvPr id="6" name="Footer Placeholder 5"/>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up)">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Balancing FUN and Frustration</a:t>
            </a:r>
            <a:endParaRPr lang="en-IN" dirty="0"/>
          </a:p>
        </p:txBody>
      </p:sp>
      <p:sp>
        <p:nvSpPr>
          <p:cNvPr id="3" name="Content Placeholder 2"/>
          <p:cNvSpPr>
            <a:spLocks noGrp="1"/>
          </p:cNvSpPr>
          <p:nvPr>
            <p:ph idx="1"/>
          </p:nvPr>
        </p:nvSpPr>
        <p:spPr/>
        <p:txBody>
          <a:bodyPr>
            <a:normAutofit fontScale="85000" lnSpcReduction="10000"/>
          </a:bodyPr>
          <a:lstStyle/>
          <a:p>
            <a:pPr marL="514350" indent="-514350"/>
            <a:r>
              <a:rPr lang="en-IN" dirty="0" smtClean="0"/>
              <a:t>Assist the Player in solving Puzzles </a:t>
            </a:r>
            <a:r>
              <a:rPr lang="en-IN" dirty="0" err="1" smtClean="0"/>
              <a:t>eg</a:t>
            </a:r>
            <a:r>
              <a:rPr lang="en-IN" dirty="0" smtClean="0"/>
              <a:t>. “Hint” in HO levels</a:t>
            </a:r>
          </a:p>
          <a:p>
            <a:pPr marL="514350" indent="-514350"/>
            <a:r>
              <a:rPr lang="en-US" dirty="0" smtClean="0"/>
              <a:t>Sometimes a way to skip a level or part of puzzle. </a:t>
            </a:r>
            <a:r>
              <a:rPr lang="en-US" dirty="0" err="1" smtClean="0"/>
              <a:t>E.g</a:t>
            </a:r>
            <a:r>
              <a:rPr lang="en-US" dirty="0" smtClean="0"/>
              <a:t> Mighty Eagle in Angry birds</a:t>
            </a:r>
            <a:endParaRPr lang="en-IN" dirty="0" smtClean="0"/>
          </a:p>
          <a:p>
            <a:pPr marL="514350" indent="-514350"/>
            <a:r>
              <a:rPr lang="en-IN" dirty="0" smtClean="0"/>
              <a:t>Reduce puzzles involving repetitive tasks. </a:t>
            </a:r>
            <a:r>
              <a:rPr lang="en-IN" dirty="0" err="1" smtClean="0"/>
              <a:t>Eg</a:t>
            </a:r>
            <a:r>
              <a:rPr lang="en-IN" dirty="0" smtClean="0"/>
              <a:t>. HO games </a:t>
            </a:r>
            <a:r>
              <a:rPr lang="en-IN" dirty="0" err="1" smtClean="0"/>
              <a:t>Minigames</a:t>
            </a:r>
            <a:r>
              <a:rPr lang="en-IN" dirty="0" smtClean="0"/>
              <a:t> break the monotony</a:t>
            </a:r>
            <a:endParaRPr lang="en-US" dirty="0" smtClean="0"/>
          </a:p>
          <a:p>
            <a:pPr marL="514350" indent="-514350"/>
            <a:r>
              <a:rPr lang="en-US" dirty="0" smtClean="0"/>
              <a:t>Guide the player to the solution. Most applicable for adding puzzle in action-adventure game.</a:t>
            </a:r>
          </a:p>
          <a:p>
            <a:pPr marL="514350" indent="-514350"/>
            <a:r>
              <a:rPr lang="en-US" dirty="0" smtClean="0"/>
              <a:t>Easy goal setting (keeps you in the game) </a:t>
            </a:r>
            <a:r>
              <a:rPr lang="en-US" dirty="0" err="1" smtClean="0"/>
              <a:t>Eg</a:t>
            </a:r>
            <a:r>
              <a:rPr lang="en-US" dirty="0" smtClean="0"/>
              <a:t> “stars” in Angry birds</a:t>
            </a:r>
          </a:p>
          <a:p>
            <a:pPr marL="514350" indent="-514350"/>
            <a:r>
              <a:rPr lang="en-IN" dirty="0" smtClean="0"/>
              <a:t>Puzzle game setting has to be a logical world </a:t>
            </a:r>
          </a:p>
          <a:p>
            <a:pPr marL="514350" indent="-514350"/>
            <a:r>
              <a:rPr lang="en-IN" dirty="0" smtClean="0"/>
              <a:t>Limbo uses “Dying” as  a Learning tool for players. </a:t>
            </a:r>
          </a:p>
        </p:txBody>
      </p:sp>
      <p:sp>
        <p:nvSpPr>
          <p:cNvPr id="4" name="Date Placeholder 3"/>
          <p:cNvSpPr>
            <a:spLocks noGrp="1"/>
          </p:cNvSpPr>
          <p:nvPr>
            <p:ph type="dt" sz="half" idx="10"/>
          </p:nvPr>
        </p:nvSpPr>
        <p:spPr/>
        <p:txBody>
          <a:bodyPr/>
          <a:lstStyle/>
          <a:p>
            <a:fld id="{818E496B-1256-4695-ABBE-F7024518CA1F}" type="datetime1">
              <a:rPr lang="en-US" smtClean="0"/>
              <a:t>5/7/2011</a:t>
            </a:fld>
            <a:endParaRPr lang="en-IN"/>
          </a:p>
        </p:txBody>
      </p:sp>
      <p:sp>
        <p:nvSpPr>
          <p:cNvPr id="5" name="Footer Placeholder 4"/>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Balancing FUN and Frustration</a:t>
            </a:r>
            <a:endParaRPr lang="en-IN" dirty="0"/>
          </a:p>
        </p:txBody>
      </p:sp>
      <p:pic>
        <p:nvPicPr>
          <p:cNvPr id="4" name="Picture 3" descr="limbo.jpg"/>
          <p:cNvPicPr>
            <a:picLocks noChangeAspect="1"/>
          </p:cNvPicPr>
          <p:nvPr/>
        </p:nvPicPr>
        <p:blipFill>
          <a:blip r:embed="rId2"/>
          <a:stretch>
            <a:fillRect/>
          </a:stretch>
        </p:blipFill>
        <p:spPr>
          <a:xfrm>
            <a:off x="33005" y="1643051"/>
            <a:ext cx="9077991" cy="3571900"/>
          </a:xfrm>
          <a:prstGeom prst="rect">
            <a:avLst/>
          </a:prstGeom>
        </p:spPr>
      </p:pic>
      <p:sp>
        <p:nvSpPr>
          <p:cNvPr id="5" name="Date Placeholder 4"/>
          <p:cNvSpPr>
            <a:spLocks noGrp="1"/>
          </p:cNvSpPr>
          <p:nvPr>
            <p:ph type="dt" sz="half" idx="10"/>
          </p:nvPr>
        </p:nvSpPr>
        <p:spPr/>
        <p:txBody>
          <a:bodyPr/>
          <a:lstStyle/>
          <a:p>
            <a:fld id="{3F70F294-53F5-4589-B8C2-3247E7DB1365}" type="datetime1">
              <a:rPr lang="en-US" smtClean="0"/>
              <a:t>5/7/2011</a:t>
            </a:fld>
            <a:endParaRPr lang="en-IN"/>
          </a:p>
        </p:txBody>
      </p:sp>
      <p:sp>
        <p:nvSpPr>
          <p:cNvPr id="6" name="Footer Placeholder 5"/>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puzzle</a:t>
            </a:r>
            <a:endParaRPr lang="en-IN" dirty="0"/>
          </a:p>
        </p:txBody>
      </p:sp>
      <p:sp>
        <p:nvSpPr>
          <p:cNvPr id="3" name="Content Placeholder 2"/>
          <p:cNvSpPr>
            <a:spLocks noGrp="1"/>
          </p:cNvSpPr>
          <p:nvPr>
            <p:ph idx="1"/>
          </p:nvPr>
        </p:nvSpPr>
        <p:spPr/>
        <p:txBody>
          <a:bodyPr>
            <a:normAutofit fontScale="62500" lnSpcReduction="20000"/>
          </a:bodyPr>
          <a:lstStyle/>
          <a:p>
            <a:r>
              <a:rPr lang="en-IN" dirty="0" smtClean="0"/>
              <a:t>A </a:t>
            </a:r>
            <a:r>
              <a:rPr lang="en-IN" dirty="0" smtClean="0"/>
              <a:t>puzzle should be made up primarily of two things: a defined goal, and clues as to how that goal might be achieved.</a:t>
            </a:r>
            <a:endParaRPr lang="en-US" dirty="0" smtClean="0"/>
          </a:p>
          <a:p>
            <a:pPr lvl="1"/>
            <a:r>
              <a:rPr lang="en-IN" dirty="0" smtClean="0"/>
              <a:t>Ordinary use of an object in the way it was obviously designed.</a:t>
            </a:r>
          </a:p>
          <a:p>
            <a:pPr lvl="1"/>
            <a:r>
              <a:rPr lang="en-IN" dirty="0" smtClean="0"/>
              <a:t>Unusual use of an object.</a:t>
            </a:r>
          </a:p>
          <a:p>
            <a:pPr lvl="1"/>
            <a:r>
              <a:rPr lang="en-US" dirty="0" smtClean="0"/>
              <a:t>Building third object with the raw material</a:t>
            </a:r>
          </a:p>
          <a:p>
            <a:pPr lvl="1"/>
            <a:r>
              <a:rPr lang="en-IN" dirty="0" smtClean="0"/>
              <a:t>Supply a missing piece of information. </a:t>
            </a:r>
            <a:r>
              <a:rPr lang="en-IN" dirty="0" err="1" smtClean="0"/>
              <a:t>Eg</a:t>
            </a:r>
            <a:r>
              <a:rPr lang="en-IN" dirty="0" smtClean="0"/>
              <a:t>. word puzzle</a:t>
            </a:r>
          </a:p>
          <a:p>
            <a:pPr lvl="1"/>
            <a:r>
              <a:rPr lang="en-IN" b="1" dirty="0" smtClean="0"/>
              <a:t> Excluded middle </a:t>
            </a:r>
            <a:r>
              <a:rPr lang="en-IN" dirty="0" smtClean="0"/>
              <a:t>Setting up dependable cause-and-effect relationships,  (find the missing  link)</a:t>
            </a:r>
          </a:p>
          <a:p>
            <a:pPr lvl="1"/>
            <a:r>
              <a:rPr lang="en-IN" b="1" dirty="0" smtClean="0"/>
              <a:t>Timing puzzles</a:t>
            </a:r>
          </a:p>
          <a:p>
            <a:pPr lvl="1"/>
            <a:r>
              <a:rPr lang="en-IN" b="1" dirty="0" smtClean="0"/>
              <a:t> Sequence puzzles</a:t>
            </a:r>
            <a:r>
              <a:rPr lang="en-IN" dirty="0" smtClean="0"/>
              <a:t>. These are puzzles that rely on performing a series of actions in just the right order. </a:t>
            </a:r>
            <a:endParaRPr lang="en-IN" b="1" dirty="0" smtClean="0"/>
          </a:p>
          <a:p>
            <a:pPr lvl="1"/>
            <a:r>
              <a:rPr lang="en-IN" b="1" dirty="0" smtClean="0"/>
              <a:t> Logic puzzles</a:t>
            </a:r>
            <a:r>
              <a:rPr lang="en-IN" dirty="0" smtClean="0"/>
              <a:t>.</a:t>
            </a:r>
          </a:p>
          <a:p>
            <a:pPr lvl="1"/>
            <a:r>
              <a:rPr lang="en-IN" b="1" dirty="0" smtClean="0"/>
              <a:t>Classic game puzzles</a:t>
            </a:r>
            <a:r>
              <a:rPr lang="en-IN" dirty="0" smtClean="0"/>
              <a:t>. </a:t>
            </a:r>
            <a:r>
              <a:rPr lang="en-IN" dirty="0" err="1" smtClean="0"/>
              <a:t>Brainvita</a:t>
            </a:r>
            <a:r>
              <a:rPr lang="en-IN" dirty="0" smtClean="0"/>
              <a:t> (jump the peg and leave one behind) </a:t>
            </a:r>
          </a:p>
          <a:p>
            <a:pPr lvl="1"/>
            <a:r>
              <a:rPr lang="en-IN" b="1" dirty="0" smtClean="0"/>
              <a:t>Riddles. </a:t>
            </a:r>
            <a:r>
              <a:rPr lang="en-IN" dirty="0" smtClean="0"/>
              <a:t>Then player needs plenty of hints around</a:t>
            </a:r>
          </a:p>
          <a:p>
            <a:pPr lvl="1"/>
            <a:r>
              <a:rPr lang="en-IN" b="1" dirty="0" smtClean="0"/>
              <a:t>Trial and error puzzles </a:t>
            </a:r>
          </a:p>
          <a:p>
            <a:pPr lvl="1"/>
            <a:r>
              <a:rPr lang="en-IN" b="1" dirty="0" smtClean="0"/>
              <a:t>Mazes</a:t>
            </a:r>
            <a:endParaRPr lang="en-IN" dirty="0" smtClean="0"/>
          </a:p>
          <a:p>
            <a:pPr lvl="1"/>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Puzzle design principles </a:t>
            </a:r>
            <a:r>
              <a:rPr lang="en-US" sz="2400" dirty="0" smtClean="0"/>
              <a:t>(cont…)</a:t>
            </a:r>
            <a:endParaRPr lang="en-IN" sz="2400" dirty="0"/>
          </a:p>
        </p:txBody>
      </p:sp>
      <p:sp>
        <p:nvSpPr>
          <p:cNvPr id="3" name="Content Placeholder 2"/>
          <p:cNvSpPr>
            <a:spLocks noGrp="1"/>
          </p:cNvSpPr>
          <p:nvPr>
            <p:ph idx="1"/>
          </p:nvPr>
        </p:nvSpPr>
        <p:spPr/>
        <p:txBody>
          <a:bodyPr>
            <a:normAutofit/>
          </a:bodyPr>
          <a:lstStyle/>
          <a:p>
            <a:pPr lvl="2"/>
            <a:r>
              <a:rPr lang="en-US" dirty="0" smtClean="0"/>
              <a:t>Combinatory design </a:t>
            </a:r>
            <a:r>
              <a:rPr lang="en-US" dirty="0" smtClean="0"/>
              <a:t>principle let’s designer zero on</a:t>
            </a:r>
          </a:p>
          <a:p>
            <a:pPr lvl="3"/>
            <a:r>
              <a:rPr lang="en-IN" dirty="0" smtClean="0"/>
              <a:t>mechanics;</a:t>
            </a:r>
          </a:p>
          <a:p>
            <a:pPr lvl="3"/>
            <a:r>
              <a:rPr lang="en-IN" dirty="0" smtClean="0"/>
              <a:t>level design;</a:t>
            </a:r>
          </a:p>
          <a:p>
            <a:pPr lvl="3"/>
            <a:r>
              <a:rPr lang="en-IN" dirty="0" smtClean="0"/>
              <a:t>teaching mechanics and </a:t>
            </a:r>
            <a:r>
              <a:rPr lang="en-IN" dirty="0" err="1" smtClean="0"/>
              <a:t>Gameplay</a:t>
            </a:r>
            <a:r>
              <a:rPr lang="en-IN" dirty="0" smtClean="0"/>
              <a:t> principles to the player;</a:t>
            </a:r>
          </a:p>
          <a:p>
            <a:pPr lvl="3"/>
            <a:r>
              <a:rPr lang="en-IN" dirty="0" smtClean="0"/>
              <a:t>revealing information and content;</a:t>
            </a:r>
          </a:p>
          <a:p>
            <a:pPr lvl="3"/>
            <a:r>
              <a:rPr lang="en-IN" dirty="0" smtClean="0"/>
              <a:t>complexity of combining mechanics;</a:t>
            </a:r>
          </a:p>
          <a:p>
            <a:pPr lvl="3"/>
            <a:r>
              <a:rPr lang="en-IN" dirty="0" smtClean="0"/>
              <a:t>difficulty and progression;</a:t>
            </a:r>
          </a:p>
          <a:p>
            <a:pPr lvl="3"/>
            <a:r>
              <a:rPr lang="en-IN" dirty="0" smtClean="0"/>
              <a:t>perception shifts (using mechanics in unusual ways).</a:t>
            </a:r>
          </a:p>
          <a:p>
            <a:pPr lvl="3"/>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Have fun!!</a:t>
            </a:r>
            <a:endParaRPr lang="en-IN" dirty="0"/>
          </a:p>
        </p:txBody>
      </p:sp>
      <p:sp>
        <p:nvSpPr>
          <p:cNvPr id="3" name="Subtitle 2"/>
          <p:cNvSpPr>
            <a:spLocks noGrp="1"/>
          </p:cNvSpPr>
          <p:nvPr>
            <p:ph type="subTitle" idx="1"/>
          </p:nvPr>
        </p:nvSpPr>
        <p:spPr/>
        <p:txBody>
          <a:bodyPr/>
          <a:lstStyle/>
          <a:p>
            <a:r>
              <a:rPr lang="en-US" dirty="0" smtClean="0"/>
              <a:t>Thanks!</a:t>
            </a:r>
            <a:endParaRPr lang="en-IN" dirty="0"/>
          </a:p>
        </p:txBody>
      </p:sp>
      <p:sp>
        <p:nvSpPr>
          <p:cNvPr id="4" name="Date Placeholder 3"/>
          <p:cNvSpPr>
            <a:spLocks noGrp="1"/>
          </p:cNvSpPr>
          <p:nvPr>
            <p:ph type="dt" sz="half" idx="10"/>
          </p:nvPr>
        </p:nvSpPr>
        <p:spPr/>
        <p:txBody>
          <a:bodyPr/>
          <a:lstStyle/>
          <a:p>
            <a:fld id="{035747F2-1C66-4AD7-A260-9D6FB0A7564B}" type="datetime1">
              <a:rPr lang="en-US" smtClean="0"/>
              <a:t>5/7/2011</a:t>
            </a:fld>
            <a:endParaRPr lang="en-IN"/>
          </a:p>
        </p:txBody>
      </p:sp>
      <p:sp>
        <p:nvSpPr>
          <p:cNvPr id="5" name="Footer Placeholder 4"/>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 sheet</a:t>
            </a:r>
            <a:endParaRPr lang="en-IN" dirty="0"/>
          </a:p>
        </p:txBody>
      </p:sp>
      <p:sp>
        <p:nvSpPr>
          <p:cNvPr id="3" name="Content Placeholder 2"/>
          <p:cNvSpPr>
            <a:spLocks noGrp="1"/>
          </p:cNvSpPr>
          <p:nvPr>
            <p:ph idx="1"/>
          </p:nvPr>
        </p:nvSpPr>
        <p:spPr/>
        <p:txBody>
          <a:bodyPr>
            <a:normAutofit/>
          </a:bodyPr>
          <a:lstStyle/>
          <a:p>
            <a:r>
              <a:rPr lang="en-US" dirty="0" smtClean="0"/>
              <a:t>Apargames fact sheet</a:t>
            </a:r>
          </a:p>
          <a:p>
            <a:pPr lvl="1"/>
            <a:r>
              <a:rPr lang="en-US" dirty="0" smtClean="0"/>
              <a:t>Mumbai </a:t>
            </a:r>
            <a:r>
              <a:rPr lang="en-US" dirty="0" smtClean="0"/>
              <a:t>based studio </a:t>
            </a:r>
          </a:p>
          <a:p>
            <a:pPr lvl="1"/>
            <a:r>
              <a:rPr lang="en-US" dirty="0" smtClean="0"/>
              <a:t>Operational since 2007</a:t>
            </a:r>
          </a:p>
          <a:p>
            <a:pPr lvl="1"/>
            <a:r>
              <a:rPr lang="en-US" dirty="0" smtClean="0"/>
              <a:t>Services :</a:t>
            </a:r>
          </a:p>
          <a:p>
            <a:pPr lvl="2"/>
            <a:r>
              <a:rPr lang="en-US" dirty="0" smtClean="0"/>
              <a:t>Online game development </a:t>
            </a:r>
          </a:p>
          <a:p>
            <a:pPr lvl="2"/>
            <a:r>
              <a:rPr lang="en-US" dirty="0" smtClean="0"/>
              <a:t>Game art outsourcing</a:t>
            </a:r>
          </a:p>
          <a:p>
            <a:pPr lvl="2"/>
            <a:r>
              <a:rPr lang="en-US" dirty="0" err="1" smtClean="0"/>
              <a:t>Advergame</a:t>
            </a:r>
            <a:r>
              <a:rPr lang="en-US" dirty="0" smtClean="0"/>
              <a:t> </a:t>
            </a:r>
            <a:r>
              <a:rPr lang="en-US" dirty="0" smtClean="0"/>
              <a:t>development</a:t>
            </a:r>
          </a:p>
          <a:p>
            <a:pPr lvl="2"/>
            <a:r>
              <a:rPr lang="en-US" dirty="0" err="1" smtClean="0"/>
              <a:t>Smartphones</a:t>
            </a:r>
            <a:r>
              <a:rPr lang="en-US" dirty="0" smtClean="0"/>
              <a:t> and tablet</a:t>
            </a:r>
            <a:endParaRPr lang="en-US" dirty="0" smtClean="0"/>
          </a:p>
          <a:p>
            <a:pPr lvl="1"/>
            <a:endParaRPr lang="en-US" dirty="0" smtClean="0"/>
          </a:p>
          <a:p>
            <a:endParaRPr lang="en-US" dirty="0" smtClean="0"/>
          </a:p>
          <a:p>
            <a:pPr>
              <a:buNone/>
            </a:pPr>
            <a:endParaRPr lang="en-IN" dirty="0"/>
          </a:p>
        </p:txBody>
      </p:sp>
      <p:sp>
        <p:nvSpPr>
          <p:cNvPr id="4" name="Date Placeholder 3"/>
          <p:cNvSpPr>
            <a:spLocks noGrp="1"/>
          </p:cNvSpPr>
          <p:nvPr>
            <p:ph type="dt" sz="half" idx="10"/>
          </p:nvPr>
        </p:nvSpPr>
        <p:spPr/>
        <p:txBody>
          <a:bodyPr/>
          <a:lstStyle/>
          <a:p>
            <a:fld id="{190C3F35-4ED0-41FB-97F1-D19214277481}" type="datetime1">
              <a:rPr lang="en-US" smtClean="0"/>
              <a:t>5/7/2011</a:t>
            </a:fld>
            <a:endParaRPr lang="en-IN"/>
          </a:p>
        </p:txBody>
      </p:sp>
      <p:sp>
        <p:nvSpPr>
          <p:cNvPr id="5" name="Footer Placeholder 4"/>
          <p:cNvSpPr>
            <a:spLocks noGrp="1"/>
          </p:cNvSpPr>
          <p:nvPr>
            <p:ph type="ftr" sz="quarter" idx="11"/>
          </p:nvPr>
        </p:nvSpPr>
        <p:spPr/>
        <p:txBody>
          <a:bodyPr/>
          <a:lstStyle/>
          <a:p>
            <a:r>
              <a:rPr lang="en-IN" smtClean="0"/>
              <a:t>www.apargames.com</a:t>
            </a:r>
            <a:endParaRPr lang="en-IN"/>
          </a:p>
        </p:txBody>
      </p:sp>
      <p:pic>
        <p:nvPicPr>
          <p:cNvPr id="6" name="Picture 5" descr="logo.png"/>
          <p:cNvPicPr>
            <a:picLocks noChangeAspect="1"/>
          </p:cNvPicPr>
          <p:nvPr/>
        </p:nvPicPr>
        <p:blipFill>
          <a:blip r:embed="rId2"/>
          <a:stretch>
            <a:fillRect/>
          </a:stretch>
        </p:blipFill>
        <p:spPr>
          <a:xfrm>
            <a:off x="6357950" y="3143248"/>
            <a:ext cx="1047750" cy="11430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Type of Puzzles</a:t>
            </a:r>
            <a:br>
              <a:rPr lang="en-IN" b="1" dirty="0" smtClean="0"/>
            </a:br>
            <a:r>
              <a:rPr lang="en-IN" sz="4000" b="1" dirty="0" smtClean="0"/>
              <a:t>by domain and </a:t>
            </a:r>
            <a:r>
              <a:rPr lang="en-IN" sz="4000" b="1" dirty="0" err="1" smtClean="0"/>
              <a:t>Gameplay</a:t>
            </a:r>
            <a:endParaRPr lang="en-IN" sz="4000" dirty="0"/>
          </a:p>
        </p:txBody>
      </p:sp>
      <p:pic>
        <p:nvPicPr>
          <p:cNvPr id="4" name="Picture 3" descr="angry birds.jpg"/>
          <p:cNvPicPr>
            <a:picLocks noChangeAspect="1"/>
          </p:cNvPicPr>
          <p:nvPr/>
        </p:nvPicPr>
        <p:blipFill>
          <a:blip r:embed="rId3"/>
          <a:stretch>
            <a:fillRect/>
          </a:stretch>
        </p:blipFill>
        <p:spPr>
          <a:xfrm>
            <a:off x="4500562" y="1702346"/>
            <a:ext cx="2619375" cy="1743075"/>
          </a:xfrm>
          <a:prstGeom prst="rect">
            <a:avLst/>
          </a:prstGeom>
        </p:spPr>
      </p:pic>
      <p:pic>
        <p:nvPicPr>
          <p:cNvPr id="7" name="Picture 6" descr="bookworm.jpg"/>
          <p:cNvPicPr>
            <a:picLocks noChangeAspect="1"/>
          </p:cNvPicPr>
          <p:nvPr/>
        </p:nvPicPr>
        <p:blipFill>
          <a:blip r:embed="rId4"/>
          <a:stretch>
            <a:fillRect/>
          </a:stretch>
        </p:blipFill>
        <p:spPr>
          <a:xfrm>
            <a:off x="5143536" y="4225058"/>
            <a:ext cx="2466975" cy="1857375"/>
          </a:xfrm>
          <a:prstGeom prst="rect">
            <a:avLst/>
          </a:prstGeom>
        </p:spPr>
      </p:pic>
      <p:pic>
        <p:nvPicPr>
          <p:cNvPr id="8" name="Picture 7" descr="crossword.jpg"/>
          <p:cNvPicPr>
            <a:picLocks noChangeAspect="1"/>
          </p:cNvPicPr>
          <p:nvPr/>
        </p:nvPicPr>
        <p:blipFill>
          <a:blip r:embed="rId5"/>
          <a:stretch>
            <a:fillRect/>
          </a:stretch>
        </p:blipFill>
        <p:spPr>
          <a:xfrm>
            <a:off x="7000924" y="5082314"/>
            <a:ext cx="1285884" cy="1192064"/>
          </a:xfrm>
          <a:prstGeom prst="rect">
            <a:avLst/>
          </a:prstGeom>
        </p:spPr>
      </p:pic>
      <p:pic>
        <p:nvPicPr>
          <p:cNvPr id="9" name="Picture 8" descr="Cut_the_Rope.jpg"/>
          <p:cNvPicPr>
            <a:picLocks noChangeAspect="1"/>
          </p:cNvPicPr>
          <p:nvPr/>
        </p:nvPicPr>
        <p:blipFill>
          <a:blip r:embed="rId6"/>
          <a:stretch>
            <a:fillRect/>
          </a:stretch>
        </p:blipFill>
        <p:spPr>
          <a:xfrm>
            <a:off x="7143768" y="1416594"/>
            <a:ext cx="1349356" cy="2024034"/>
          </a:xfrm>
          <a:prstGeom prst="rect">
            <a:avLst/>
          </a:prstGeom>
        </p:spPr>
      </p:pic>
      <p:pic>
        <p:nvPicPr>
          <p:cNvPr id="12" name="Picture 11" descr="mazebook.gif"/>
          <p:cNvPicPr>
            <a:picLocks noChangeAspect="1"/>
          </p:cNvPicPr>
          <p:nvPr/>
        </p:nvPicPr>
        <p:blipFill>
          <a:blip r:embed="rId7"/>
          <a:stretch>
            <a:fillRect/>
          </a:stretch>
        </p:blipFill>
        <p:spPr>
          <a:xfrm>
            <a:off x="1464447" y="1628762"/>
            <a:ext cx="2035983" cy="1607355"/>
          </a:xfrm>
          <a:prstGeom prst="rect">
            <a:avLst/>
          </a:prstGeom>
        </p:spPr>
      </p:pic>
      <p:pic>
        <p:nvPicPr>
          <p:cNvPr id="14" name="Picture 13" descr="sudoku.jpg"/>
          <p:cNvPicPr>
            <a:picLocks noChangeAspect="1"/>
          </p:cNvPicPr>
          <p:nvPr/>
        </p:nvPicPr>
        <p:blipFill>
          <a:blip r:embed="rId8"/>
          <a:stretch>
            <a:fillRect/>
          </a:stretch>
        </p:blipFill>
        <p:spPr>
          <a:xfrm>
            <a:off x="250001" y="2057390"/>
            <a:ext cx="1500198" cy="1489482"/>
          </a:xfrm>
          <a:prstGeom prst="rect">
            <a:avLst/>
          </a:prstGeom>
        </p:spPr>
      </p:pic>
      <p:pic>
        <p:nvPicPr>
          <p:cNvPr id="5" name="Picture 4" descr="bloxorz.jpg"/>
          <p:cNvPicPr>
            <a:picLocks noChangeAspect="1"/>
          </p:cNvPicPr>
          <p:nvPr/>
        </p:nvPicPr>
        <p:blipFill>
          <a:blip r:embed="rId9"/>
          <a:stretch>
            <a:fillRect/>
          </a:stretch>
        </p:blipFill>
        <p:spPr>
          <a:xfrm>
            <a:off x="1178695" y="2986084"/>
            <a:ext cx="2143140" cy="1157296"/>
          </a:xfrm>
          <a:prstGeom prst="rect">
            <a:avLst/>
          </a:prstGeom>
        </p:spPr>
      </p:pic>
      <p:sp>
        <p:nvSpPr>
          <p:cNvPr id="15" name="Rectangle 14"/>
          <p:cNvSpPr/>
          <p:nvPr/>
        </p:nvSpPr>
        <p:spPr>
          <a:xfrm>
            <a:off x="392877" y="4214818"/>
            <a:ext cx="3000396" cy="642942"/>
          </a:xfrm>
          <a:prstGeom prst="rect">
            <a:avLst/>
          </a:prstGeom>
        </p:spPr>
        <p:txBody>
          <a:bodyPr wrap="square">
            <a:spAutoFit/>
          </a:bodyPr>
          <a:lstStyle/>
          <a:p>
            <a:pPr algn="ctr"/>
            <a:r>
              <a:rPr lang="en-IN" dirty="0" smtClean="0"/>
              <a:t>Mathematics (arithmetic, logic, space) </a:t>
            </a:r>
            <a:endParaRPr lang="en-IN" dirty="0"/>
          </a:p>
        </p:txBody>
      </p:sp>
      <p:sp>
        <p:nvSpPr>
          <p:cNvPr id="16" name="Rectangle 15"/>
          <p:cNvSpPr/>
          <p:nvPr/>
        </p:nvSpPr>
        <p:spPr>
          <a:xfrm>
            <a:off x="4429124" y="3488296"/>
            <a:ext cx="3419141" cy="369332"/>
          </a:xfrm>
          <a:prstGeom prst="rect">
            <a:avLst/>
          </a:prstGeom>
        </p:spPr>
        <p:txBody>
          <a:bodyPr wrap="none">
            <a:spAutoFit/>
          </a:bodyPr>
          <a:lstStyle/>
          <a:p>
            <a:pPr algn="ctr"/>
            <a:r>
              <a:rPr lang="en-IN" dirty="0" smtClean="0"/>
              <a:t>Physics (</a:t>
            </a:r>
            <a:r>
              <a:rPr lang="en-IN" i="1" dirty="0" smtClean="0"/>
              <a:t>Angry Birds, cut the rope</a:t>
            </a:r>
            <a:r>
              <a:rPr lang="en-IN" dirty="0" smtClean="0"/>
              <a:t>),</a:t>
            </a:r>
            <a:endParaRPr lang="en-IN" dirty="0"/>
          </a:p>
        </p:txBody>
      </p:sp>
      <p:sp>
        <p:nvSpPr>
          <p:cNvPr id="18" name="Rectangle 17"/>
          <p:cNvSpPr/>
          <p:nvPr/>
        </p:nvSpPr>
        <p:spPr>
          <a:xfrm>
            <a:off x="4286280" y="6202940"/>
            <a:ext cx="4500562" cy="369332"/>
          </a:xfrm>
          <a:prstGeom prst="rect">
            <a:avLst/>
          </a:prstGeom>
        </p:spPr>
        <p:txBody>
          <a:bodyPr wrap="square">
            <a:spAutoFit/>
          </a:bodyPr>
          <a:lstStyle/>
          <a:p>
            <a:pPr algn="ctr"/>
            <a:r>
              <a:rPr lang="en-IN" dirty="0" smtClean="0"/>
              <a:t>Language (crossword, Bookworm, </a:t>
            </a:r>
            <a:r>
              <a:rPr lang="en-IN" i="1" dirty="0" smtClean="0"/>
              <a:t>Scrabble</a:t>
            </a:r>
            <a:r>
              <a:rPr lang="en-IN" dirty="0" smtClean="0"/>
              <a:t>)</a:t>
            </a:r>
            <a:endParaRPr lang="en-IN" dirty="0"/>
          </a:p>
        </p:txBody>
      </p:sp>
      <p:sp>
        <p:nvSpPr>
          <p:cNvPr id="13" name="Date Placeholder 12"/>
          <p:cNvSpPr>
            <a:spLocks noGrp="1"/>
          </p:cNvSpPr>
          <p:nvPr>
            <p:ph type="dt" sz="half" idx="10"/>
          </p:nvPr>
        </p:nvSpPr>
        <p:spPr/>
        <p:txBody>
          <a:bodyPr/>
          <a:lstStyle/>
          <a:p>
            <a:fld id="{80C36DA6-E7FF-4164-B89A-371948F0456C}" type="datetime1">
              <a:rPr lang="en-US" smtClean="0"/>
              <a:t>5/7/2011</a:t>
            </a:fld>
            <a:endParaRPr lang="en-IN"/>
          </a:p>
        </p:txBody>
      </p:sp>
      <p:sp>
        <p:nvSpPr>
          <p:cNvPr id="17" name="Footer Placeholder 16"/>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Type of Puzzles</a:t>
            </a:r>
            <a:br>
              <a:rPr lang="en-IN" b="1" dirty="0" smtClean="0"/>
            </a:br>
            <a:r>
              <a:rPr lang="en-IN" sz="4000" b="1" dirty="0" smtClean="0"/>
              <a:t>by domain and </a:t>
            </a:r>
            <a:r>
              <a:rPr lang="en-IN" sz="4000" b="1" dirty="0" err="1" smtClean="0"/>
              <a:t>Gameplay</a:t>
            </a:r>
            <a:r>
              <a:rPr lang="en-IN" sz="4000" b="1" dirty="0" smtClean="0"/>
              <a:t> </a:t>
            </a:r>
            <a:r>
              <a:rPr lang="en-IN" sz="2700" b="1" dirty="0" smtClean="0"/>
              <a:t>(cont...)</a:t>
            </a:r>
            <a:endParaRPr lang="en-IN" sz="2700" dirty="0"/>
          </a:p>
        </p:txBody>
      </p:sp>
      <p:pic>
        <p:nvPicPr>
          <p:cNvPr id="10" name="Picture 9" descr="hiddenobject game.jpg"/>
          <p:cNvPicPr>
            <a:picLocks noChangeAspect="1"/>
          </p:cNvPicPr>
          <p:nvPr/>
        </p:nvPicPr>
        <p:blipFill>
          <a:blip r:embed="rId3"/>
          <a:stretch>
            <a:fillRect/>
          </a:stretch>
        </p:blipFill>
        <p:spPr>
          <a:xfrm>
            <a:off x="785786" y="1785926"/>
            <a:ext cx="2466975" cy="1847850"/>
          </a:xfrm>
          <a:prstGeom prst="rect">
            <a:avLst/>
          </a:prstGeom>
        </p:spPr>
      </p:pic>
      <p:pic>
        <p:nvPicPr>
          <p:cNvPr id="11" name="Picture 10" descr="majong.jpg"/>
          <p:cNvPicPr>
            <a:picLocks noChangeAspect="1"/>
          </p:cNvPicPr>
          <p:nvPr/>
        </p:nvPicPr>
        <p:blipFill>
          <a:blip r:embed="rId4"/>
          <a:stretch>
            <a:fillRect/>
          </a:stretch>
        </p:blipFill>
        <p:spPr>
          <a:xfrm>
            <a:off x="3286116" y="1785926"/>
            <a:ext cx="2466975" cy="1857375"/>
          </a:xfrm>
          <a:prstGeom prst="rect">
            <a:avLst/>
          </a:prstGeom>
        </p:spPr>
      </p:pic>
      <p:pic>
        <p:nvPicPr>
          <p:cNvPr id="13" name="Picture 12" descr="pricewofpersia_sandsoftime.jpg"/>
          <p:cNvPicPr>
            <a:picLocks noChangeAspect="1"/>
          </p:cNvPicPr>
          <p:nvPr/>
        </p:nvPicPr>
        <p:blipFill>
          <a:blip r:embed="rId5"/>
          <a:stretch>
            <a:fillRect/>
          </a:stretch>
        </p:blipFill>
        <p:spPr>
          <a:xfrm>
            <a:off x="5245383" y="4316418"/>
            <a:ext cx="2466975" cy="1644650"/>
          </a:xfrm>
          <a:prstGeom prst="rect">
            <a:avLst/>
          </a:prstGeom>
        </p:spPr>
      </p:pic>
      <p:sp>
        <p:nvSpPr>
          <p:cNvPr id="17" name="Rectangle 16"/>
          <p:cNvSpPr/>
          <p:nvPr/>
        </p:nvSpPr>
        <p:spPr>
          <a:xfrm>
            <a:off x="785786" y="3714752"/>
            <a:ext cx="4929222" cy="646331"/>
          </a:xfrm>
          <a:prstGeom prst="rect">
            <a:avLst/>
          </a:prstGeom>
        </p:spPr>
        <p:txBody>
          <a:bodyPr wrap="square">
            <a:spAutoFit/>
          </a:bodyPr>
          <a:lstStyle/>
          <a:p>
            <a:pPr algn="ctr"/>
            <a:r>
              <a:rPr lang="en-IN" dirty="0" smtClean="0"/>
              <a:t>visual field (spot-the-difference and hidden-object puzzles, </a:t>
            </a:r>
            <a:r>
              <a:rPr lang="en-IN" dirty="0" err="1" smtClean="0"/>
              <a:t>majong</a:t>
            </a:r>
            <a:r>
              <a:rPr lang="en-IN" dirty="0" smtClean="0"/>
              <a:t>, jigsaws )</a:t>
            </a:r>
            <a:endParaRPr lang="en-IN" dirty="0"/>
          </a:p>
        </p:txBody>
      </p:sp>
      <p:sp>
        <p:nvSpPr>
          <p:cNvPr id="20" name="Rectangle 19"/>
          <p:cNvSpPr/>
          <p:nvPr/>
        </p:nvSpPr>
        <p:spPr>
          <a:xfrm>
            <a:off x="4341275" y="6202916"/>
            <a:ext cx="4802725" cy="369332"/>
          </a:xfrm>
          <a:prstGeom prst="rect">
            <a:avLst/>
          </a:prstGeom>
        </p:spPr>
        <p:txBody>
          <a:bodyPr wrap="none">
            <a:spAutoFit/>
          </a:bodyPr>
          <a:lstStyle/>
          <a:p>
            <a:r>
              <a:rPr lang="en-IN" dirty="0" smtClean="0"/>
              <a:t>common sense and situations (Action-Adventure)</a:t>
            </a:r>
            <a:endParaRPr lang="en-IN" dirty="0"/>
          </a:p>
        </p:txBody>
      </p:sp>
      <p:sp>
        <p:nvSpPr>
          <p:cNvPr id="8" name="Date Placeholder 7"/>
          <p:cNvSpPr>
            <a:spLocks noGrp="1"/>
          </p:cNvSpPr>
          <p:nvPr>
            <p:ph type="dt" sz="half" idx="10"/>
          </p:nvPr>
        </p:nvSpPr>
        <p:spPr/>
        <p:txBody>
          <a:bodyPr/>
          <a:lstStyle/>
          <a:p>
            <a:fld id="{A737C8C5-043D-4F41-98A4-92384859B529}" type="datetime1">
              <a:rPr lang="en-US" smtClean="0"/>
              <a:t>5/7/2011</a:t>
            </a:fld>
            <a:endParaRPr lang="en-IN"/>
          </a:p>
        </p:txBody>
      </p:sp>
      <p:sp>
        <p:nvSpPr>
          <p:cNvPr id="9" name="Footer Placeholder 8"/>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 of puzzle</a:t>
            </a:r>
            <a:br>
              <a:rPr lang="en-US" dirty="0" smtClean="0"/>
            </a:br>
            <a:r>
              <a:rPr lang="en-US" sz="3600" dirty="0" smtClean="0"/>
              <a:t>By game designing method</a:t>
            </a:r>
            <a:endParaRPr lang="en-IN" sz="3600" dirty="0"/>
          </a:p>
        </p:txBody>
      </p:sp>
      <p:sp>
        <p:nvSpPr>
          <p:cNvPr id="3" name="Content Placeholder 2"/>
          <p:cNvSpPr>
            <a:spLocks noGrp="1"/>
          </p:cNvSpPr>
          <p:nvPr>
            <p:ph idx="1"/>
          </p:nvPr>
        </p:nvSpPr>
        <p:spPr>
          <a:xfrm>
            <a:off x="457200" y="1600200"/>
            <a:ext cx="4043362" cy="4525963"/>
          </a:xfrm>
        </p:spPr>
        <p:txBody>
          <a:bodyPr/>
          <a:lstStyle/>
          <a:p>
            <a:pPr lvl="1"/>
            <a:r>
              <a:rPr lang="en-IN" dirty="0" smtClean="0"/>
              <a:t>Procedural puzzle games (Tetris or </a:t>
            </a:r>
            <a:r>
              <a:rPr lang="en-IN" dirty="0" err="1" smtClean="0"/>
              <a:t>Bejeweled</a:t>
            </a:r>
            <a:r>
              <a:rPr lang="en-IN" dirty="0" smtClean="0"/>
              <a:t>)</a:t>
            </a:r>
          </a:p>
          <a:p>
            <a:pPr lvl="1"/>
            <a:r>
              <a:rPr lang="en-US" dirty="0" smtClean="0"/>
              <a:t>Level designed (</a:t>
            </a:r>
            <a:r>
              <a:rPr lang="en-US" dirty="0" err="1" smtClean="0"/>
              <a:t>Sokoban</a:t>
            </a:r>
            <a:r>
              <a:rPr lang="en-US" dirty="0" smtClean="0"/>
              <a:t>)</a:t>
            </a:r>
          </a:p>
          <a:p>
            <a:pPr lvl="1"/>
            <a:r>
              <a:rPr lang="en-US" dirty="0" smtClean="0"/>
              <a:t>Combinatory (Braid)</a:t>
            </a:r>
            <a:endParaRPr lang="en-IN" dirty="0" smtClean="0"/>
          </a:p>
        </p:txBody>
      </p:sp>
      <p:pic>
        <p:nvPicPr>
          <p:cNvPr id="4" name="Picture 3" descr="bejweled.jpg"/>
          <p:cNvPicPr>
            <a:picLocks noChangeAspect="1"/>
          </p:cNvPicPr>
          <p:nvPr/>
        </p:nvPicPr>
        <p:blipFill>
          <a:blip r:embed="rId2"/>
          <a:stretch>
            <a:fillRect/>
          </a:stretch>
        </p:blipFill>
        <p:spPr>
          <a:xfrm>
            <a:off x="4857752" y="1571612"/>
            <a:ext cx="4019550" cy="3041650"/>
          </a:xfrm>
          <a:prstGeom prst="rect">
            <a:avLst/>
          </a:prstGeom>
        </p:spPr>
      </p:pic>
      <p:pic>
        <p:nvPicPr>
          <p:cNvPr id="5" name="Picture 4" descr="sokoban_screenshot.gif"/>
          <p:cNvPicPr>
            <a:picLocks noChangeAspect="1"/>
          </p:cNvPicPr>
          <p:nvPr/>
        </p:nvPicPr>
        <p:blipFill>
          <a:blip r:embed="rId3"/>
          <a:stretch>
            <a:fillRect/>
          </a:stretch>
        </p:blipFill>
        <p:spPr>
          <a:xfrm>
            <a:off x="6215074" y="3667148"/>
            <a:ext cx="2286000" cy="3048000"/>
          </a:xfrm>
          <a:prstGeom prst="rect">
            <a:avLst/>
          </a:prstGeom>
        </p:spPr>
      </p:pic>
      <p:sp>
        <p:nvSpPr>
          <p:cNvPr id="6" name="Date Placeholder 5"/>
          <p:cNvSpPr>
            <a:spLocks noGrp="1"/>
          </p:cNvSpPr>
          <p:nvPr>
            <p:ph type="dt" sz="half" idx="10"/>
          </p:nvPr>
        </p:nvSpPr>
        <p:spPr/>
        <p:txBody>
          <a:bodyPr/>
          <a:lstStyle/>
          <a:p>
            <a:fld id="{228F0D8F-F50A-4C98-BB62-3888A128907C}" type="datetime1">
              <a:rPr lang="en-US" smtClean="0"/>
              <a:t>5/7/2011</a:t>
            </a:fld>
            <a:endParaRPr lang="en-IN"/>
          </a:p>
        </p:txBody>
      </p:sp>
      <p:sp>
        <p:nvSpPr>
          <p:cNvPr id="7" name="Footer Placeholder 6"/>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Fun?</a:t>
            </a:r>
            <a:endParaRPr lang="en-IN" dirty="0"/>
          </a:p>
        </p:txBody>
      </p:sp>
      <p:graphicFrame>
        <p:nvGraphicFramePr>
          <p:cNvPr id="7" name="Content Placeholder 6"/>
          <p:cNvGraphicFramePr>
            <a:graphicFrameLocks noGrp="1"/>
          </p:cNvGraphicFramePr>
          <p:nvPr>
            <p:ph idx="1"/>
          </p:nvPr>
        </p:nvGraphicFramePr>
        <p:xfrm>
          <a:off x="100010" y="3071809"/>
          <a:ext cx="5043494" cy="2357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Diagram 8"/>
          <p:cNvGraphicFramePr/>
          <p:nvPr/>
        </p:nvGraphicFramePr>
        <p:xfrm>
          <a:off x="2976594" y="1357298"/>
          <a:ext cx="60960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1" name="TextBox 10"/>
          <p:cNvSpPr txBox="1"/>
          <p:nvPr/>
        </p:nvSpPr>
        <p:spPr>
          <a:xfrm>
            <a:off x="71406" y="4714884"/>
            <a:ext cx="2193677" cy="1200329"/>
          </a:xfrm>
          <a:prstGeom prst="rect">
            <a:avLst/>
          </a:prstGeom>
          <a:noFill/>
        </p:spPr>
        <p:txBody>
          <a:bodyPr wrap="none" rtlCol="0">
            <a:spAutoFit/>
          </a:bodyPr>
          <a:lstStyle/>
          <a:p>
            <a:r>
              <a:rPr lang="en-IN" dirty="0" smtClean="0"/>
              <a:t>Game-defined goals, </a:t>
            </a:r>
          </a:p>
          <a:p>
            <a:r>
              <a:rPr lang="en-IN" dirty="0" smtClean="0"/>
              <a:t>Player-defined goals, </a:t>
            </a:r>
          </a:p>
          <a:p>
            <a:r>
              <a:rPr lang="en-IN" dirty="0" smtClean="0"/>
              <a:t>Just learning</a:t>
            </a:r>
          </a:p>
          <a:p>
            <a:r>
              <a:rPr lang="en-US" dirty="0" smtClean="0"/>
              <a:t>Incredible experience</a:t>
            </a:r>
            <a:endParaRPr lang="en-IN" dirty="0"/>
          </a:p>
        </p:txBody>
      </p:sp>
      <p:sp>
        <p:nvSpPr>
          <p:cNvPr id="6" name="Date Placeholder 5"/>
          <p:cNvSpPr>
            <a:spLocks noGrp="1"/>
          </p:cNvSpPr>
          <p:nvPr>
            <p:ph type="dt" sz="half" idx="10"/>
          </p:nvPr>
        </p:nvSpPr>
        <p:spPr/>
        <p:txBody>
          <a:bodyPr/>
          <a:lstStyle/>
          <a:p>
            <a:fld id="{4BA2E920-AA7F-4BCF-8CDA-1F157ADDFA29}" type="datetime1">
              <a:rPr lang="en-US" smtClean="0"/>
              <a:t>5/7/2011</a:t>
            </a:fld>
            <a:endParaRPr lang="en-IN"/>
          </a:p>
        </p:txBody>
      </p:sp>
      <p:sp>
        <p:nvSpPr>
          <p:cNvPr id="8" name="Footer Placeholder 7"/>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graphicEl>
                                              <a:dgm id="{922CBA23-83F2-4463-9B02-3565640D37F2}"/>
                                            </p:graphicEl>
                                          </p:spTgt>
                                        </p:tgtEl>
                                        <p:attrNameLst>
                                          <p:attrName>style.visibility</p:attrName>
                                        </p:attrNameLst>
                                      </p:cBhvr>
                                      <p:to>
                                        <p:strVal val="visible"/>
                                      </p:to>
                                    </p:set>
                                    <p:animEffect transition="in" filter="wipe(down)">
                                      <p:cBhvr>
                                        <p:cTn id="7" dur="500"/>
                                        <p:tgtEl>
                                          <p:spTgt spid="7">
                                            <p:graphicEl>
                                              <a:dgm id="{922CBA23-83F2-4463-9B02-3565640D37F2}"/>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wipe(down)">
                                      <p:cBhvr>
                                        <p:cTn id="12" dur="500"/>
                                        <p:tgtEl>
                                          <p:spTgt spid="11">
                                            <p:txEl>
                                              <p:pRg st="0" end="0"/>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11">
                                            <p:txEl>
                                              <p:pRg st="1" end="1"/>
                                            </p:txEl>
                                          </p:spTgt>
                                        </p:tgtEl>
                                        <p:attrNameLst>
                                          <p:attrName>style.visibility</p:attrName>
                                        </p:attrNameLst>
                                      </p:cBhvr>
                                      <p:to>
                                        <p:strVal val="visible"/>
                                      </p:to>
                                    </p:set>
                                    <p:animEffect transition="in" filter="wipe(down)">
                                      <p:cBhvr>
                                        <p:cTn id="15" dur="500"/>
                                        <p:tgtEl>
                                          <p:spTgt spid="11">
                                            <p:txEl>
                                              <p:pRg st="1" end="1"/>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1">
                                            <p:txEl>
                                              <p:pRg st="2" end="2"/>
                                            </p:txEl>
                                          </p:spTgt>
                                        </p:tgtEl>
                                        <p:attrNameLst>
                                          <p:attrName>style.visibility</p:attrName>
                                        </p:attrNameLst>
                                      </p:cBhvr>
                                      <p:to>
                                        <p:strVal val="visible"/>
                                      </p:to>
                                    </p:set>
                                    <p:animEffect transition="in" filter="wipe(down)">
                                      <p:cBhvr>
                                        <p:cTn id="18" dur="500"/>
                                        <p:tgtEl>
                                          <p:spTgt spid="11">
                                            <p:txEl>
                                              <p:pRg st="2" end="2"/>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11">
                                            <p:txEl>
                                              <p:pRg st="3" end="3"/>
                                            </p:txEl>
                                          </p:spTgt>
                                        </p:tgtEl>
                                        <p:attrNameLst>
                                          <p:attrName>style.visibility</p:attrName>
                                        </p:attrNameLst>
                                      </p:cBhvr>
                                      <p:to>
                                        <p:strVal val="visible"/>
                                      </p:to>
                                    </p:set>
                                    <p:animEffect transition="in" filter="wipe(down)">
                                      <p:cBhvr>
                                        <p:cTn id="21" dur="500"/>
                                        <p:tgtEl>
                                          <p:spTgt spid="11">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7">
                                            <p:graphicEl>
                                              <a:dgm id="{61641788-D266-48C1-9273-C74D769877AC}"/>
                                            </p:graphicEl>
                                          </p:spTgt>
                                        </p:tgtEl>
                                        <p:attrNameLst>
                                          <p:attrName>style.visibility</p:attrName>
                                        </p:attrNameLst>
                                      </p:cBhvr>
                                      <p:to>
                                        <p:strVal val="visible"/>
                                      </p:to>
                                    </p:set>
                                    <p:animEffect transition="in" filter="wipe(down)">
                                      <p:cBhvr>
                                        <p:cTn id="26" dur="500"/>
                                        <p:tgtEl>
                                          <p:spTgt spid="7">
                                            <p:graphicEl>
                                              <a:dgm id="{61641788-D266-48C1-9273-C74D769877AC}"/>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9">
                                            <p:graphicEl>
                                              <a:dgm id="{DD2A0757-3F81-42AC-B8F6-F6E818AABC20}"/>
                                            </p:graphicEl>
                                          </p:spTgt>
                                        </p:tgtEl>
                                        <p:attrNameLst>
                                          <p:attrName>style.visibility</p:attrName>
                                        </p:attrNameLst>
                                      </p:cBhvr>
                                      <p:to>
                                        <p:strVal val="visible"/>
                                      </p:to>
                                    </p:set>
                                    <p:animEffect transition="in" filter="wipe(down)">
                                      <p:cBhvr>
                                        <p:cTn id="31" dur="500"/>
                                        <p:tgtEl>
                                          <p:spTgt spid="9">
                                            <p:graphicEl>
                                              <a:dgm id="{DD2A0757-3F81-42AC-B8F6-F6E818AABC20}"/>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9">
                                            <p:graphicEl>
                                              <a:dgm id="{B3C07FA2-EB8D-4ED4-BD27-85221F489C87}"/>
                                            </p:graphicEl>
                                          </p:spTgt>
                                        </p:tgtEl>
                                        <p:attrNameLst>
                                          <p:attrName>style.visibility</p:attrName>
                                        </p:attrNameLst>
                                      </p:cBhvr>
                                      <p:to>
                                        <p:strVal val="visible"/>
                                      </p:to>
                                    </p:set>
                                    <p:animEffect transition="in" filter="wipe(down)">
                                      <p:cBhvr>
                                        <p:cTn id="36" dur="500"/>
                                        <p:tgtEl>
                                          <p:spTgt spid="9">
                                            <p:graphicEl>
                                              <a:dgm id="{B3C07FA2-EB8D-4ED4-BD27-85221F489C87}"/>
                                            </p:graphicEl>
                                          </p:spTgt>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9">
                                            <p:graphicEl>
                                              <a:dgm id="{841E64A4-757E-454A-936F-0DA2E22E3EFB}"/>
                                            </p:graphicEl>
                                          </p:spTgt>
                                        </p:tgtEl>
                                        <p:attrNameLst>
                                          <p:attrName>style.visibility</p:attrName>
                                        </p:attrNameLst>
                                      </p:cBhvr>
                                      <p:to>
                                        <p:strVal val="visible"/>
                                      </p:to>
                                    </p:set>
                                    <p:animEffect transition="in" filter="wipe(down)">
                                      <p:cBhvr>
                                        <p:cTn id="39" dur="500"/>
                                        <p:tgtEl>
                                          <p:spTgt spid="9">
                                            <p:graphicEl>
                                              <a:dgm id="{841E64A4-757E-454A-936F-0DA2E22E3EFB}"/>
                                            </p:graphicEl>
                                          </p:spTgt>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9">
                                            <p:graphicEl>
                                              <a:dgm id="{78017B63-A8BA-4DC9-B759-80399DF57C1F}"/>
                                            </p:graphicEl>
                                          </p:spTgt>
                                        </p:tgtEl>
                                        <p:attrNameLst>
                                          <p:attrName>style.visibility</p:attrName>
                                        </p:attrNameLst>
                                      </p:cBhvr>
                                      <p:to>
                                        <p:strVal val="visible"/>
                                      </p:to>
                                    </p:set>
                                    <p:animEffect transition="in" filter="wipe(down)">
                                      <p:cBhvr>
                                        <p:cTn id="42" dur="500"/>
                                        <p:tgtEl>
                                          <p:spTgt spid="9">
                                            <p:graphicEl>
                                              <a:dgm id="{78017B63-A8BA-4DC9-B759-80399DF57C1F}"/>
                                            </p:graphicEl>
                                          </p:spTgt>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9">
                                            <p:graphicEl>
                                              <a:dgm id="{65DAEB31-1BFE-4985-896D-DD0D8D0EE133}"/>
                                            </p:graphicEl>
                                          </p:spTgt>
                                        </p:tgtEl>
                                        <p:attrNameLst>
                                          <p:attrName>style.visibility</p:attrName>
                                        </p:attrNameLst>
                                      </p:cBhvr>
                                      <p:to>
                                        <p:strVal val="visible"/>
                                      </p:to>
                                    </p:set>
                                    <p:animEffect transition="in" filter="wipe(down)">
                                      <p:cBhvr>
                                        <p:cTn id="45" dur="500"/>
                                        <p:tgtEl>
                                          <p:spTgt spid="9">
                                            <p:graphicEl>
                                              <a:dgm id="{65DAEB31-1BFE-4985-896D-DD0D8D0EE133}"/>
                                            </p:graphicEl>
                                          </p:spTgt>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9">
                                            <p:graphicEl>
                                              <a:dgm id="{B4FA18D5-57BF-4CBC-A965-ADFF6FCD4A4C}"/>
                                            </p:graphicEl>
                                          </p:spTgt>
                                        </p:tgtEl>
                                        <p:attrNameLst>
                                          <p:attrName>style.visibility</p:attrName>
                                        </p:attrNameLst>
                                      </p:cBhvr>
                                      <p:to>
                                        <p:strVal val="visible"/>
                                      </p:to>
                                    </p:set>
                                    <p:animEffect transition="in" filter="wipe(down)">
                                      <p:cBhvr>
                                        <p:cTn id="48" dur="500"/>
                                        <p:tgtEl>
                                          <p:spTgt spid="9">
                                            <p:graphicEl>
                                              <a:dgm id="{B4FA18D5-57BF-4CBC-A965-ADFF6FCD4A4C}"/>
                                            </p:graphicEl>
                                          </p:spTgt>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9">
                                            <p:graphicEl>
                                              <a:dgm id="{FE975DE2-5777-43CF-AFB9-84EBE3F9655A}"/>
                                            </p:graphicEl>
                                          </p:spTgt>
                                        </p:tgtEl>
                                        <p:attrNameLst>
                                          <p:attrName>style.visibility</p:attrName>
                                        </p:attrNameLst>
                                      </p:cBhvr>
                                      <p:to>
                                        <p:strVal val="visible"/>
                                      </p:to>
                                    </p:set>
                                    <p:animEffect transition="in" filter="wipe(down)">
                                      <p:cBhvr>
                                        <p:cTn id="51" dur="500"/>
                                        <p:tgtEl>
                                          <p:spTgt spid="9">
                                            <p:graphicEl>
                                              <a:dgm id="{FE975DE2-5777-43CF-AFB9-84EBE3F9655A}"/>
                                            </p:graphicEl>
                                          </p:spTgt>
                                        </p:tgtEl>
                                      </p:cBhvr>
                                    </p:animEffect>
                                  </p:childTnLst>
                                </p:cTn>
                              </p:par>
                              <p:par>
                                <p:cTn id="52" presetID="22" presetClass="entr" presetSubtype="4" fill="hold" grpId="0" nodeType="withEffect">
                                  <p:stCondLst>
                                    <p:cond delay="0"/>
                                  </p:stCondLst>
                                  <p:childTnLst>
                                    <p:set>
                                      <p:cBhvr>
                                        <p:cTn id="53" dur="1" fill="hold">
                                          <p:stCondLst>
                                            <p:cond delay="0"/>
                                          </p:stCondLst>
                                        </p:cTn>
                                        <p:tgtEl>
                                          <p:spTgt spid="9">
                                            <p:graphicEl>
                                              <a:dgm id="{6E18542A-F53D-4188-B484-9E75A440CE4B}"/>
                                            </p:graphicEl>
                                          </p:spTgt>
                                        </p:tgtEl>
                                        <p:attrNameLst>
                                          <p:attrName>style.visibility</p:attrName>
                                        </p:attrNameLst>
                                      </p:cBhvr>
                                      <p:to>
                                        <p:strVal val="visible"/>
                                      </p:to>
                                    </p:set>
                                    <p:animEffect transition="in" filter="wipe(down)">
                                      <p:cBhvr>
                                        <p:cTn id="54" dur="500"/>
                                        <p:tgtEl>
                                          <p:spTgt spid="9">
                                            <p:graphicEl>
                                              <a:dgm id="{6E18542A-F53D-4188-B484-9E75A440CE4B}"/>
                                            </p:graphicEl>
                                          </p:spTgt>
                                        </p:tgtEl>
                                      </p:cBhvr>
                                    </p:animEffect>
                                  </p:childTnLst>
                                </p:cTn>
                              </p:par>
                              <p:par>
                                <p:cTn id="55" presetID="22" presetClass="entr" presetSubtype="4" fill="hold" grpId="0" nodeType="withEffect">
                                  <p:stCondLst>
                                    <p:cond delay="0"/>
                                  </p:stCondLst>
                                  <p:childTnLst>
                                    <p:set>
                                      <p:cBhvr>
                                        <p:cTn id="56" dur="1" fill="hold">
                                          <p:stCondLst>
                                            <p:cond delay="0"/>
                                          </p:stCondLst>
                                        </p:cTn>
                                        <p:tgtEl>
                                          <p:spTgt spid="9">
                                            <p:graphicEl>
                                              <a:dgm id="{EF0C98D5-7BB0-4C1B-AB78-20DE61DB63CC}"/>
                                            </p:graphicEl>
                                          </p:spTgt>
                                        </p:tgtEl>
                                        <p:attrNameLst>
                                          <p:attrName>style.visibility</p:attrName>
                                        </p:attrNameLst>
                                      </p:cBhvr>
                                      <p:to>
                                        <p:strVal val="visible"/>
                                      </p:to>
                                    </p:set>
                                    <p:animEffect transition="in" filter="wipe(down)">
                                      <p:cBhvr>
                                        <p:cTn id="57" dur="500"/>
                                        <p:tgtEl>
                                          <p:spTgt spid="9">
                                            <p:graphicEl>
                                              <a:dgm id="{EF0C98D5-7BB0-4C1B-AB78-20DE61DB63CC}"/>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Graphic spid="9" grpId="0">
        <p:bldSub>
          <a:bldDgm bld="lvlAtOnce"/>
        </p:bldSub>
      </p:bldGraphic>
      <p:bldP spid="11"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Fun?</a:t>
            </a:r>
            <a:endParaRPr lang="en-IN" dirty="0"/>
          </a:p>
        </p:txBody>
      </p:sp>
      <p:pic>
        <p:nvPicPr>
          <p:cNvPr id="10" name="Picture 9" descr="curiosityeg_dreamchoniclesHOgame.jpg"/>
          <p:cNvPicPr>
            <a:picLocks noChangeAspect="1"/>
          </p:cNvPicPr>
          <p:nvPr/>
        </p:nvPicPr>
        <p:blipFill>
          <a:blip r:embed="rId3"/>
          <a:stretch>
            <a:fillRect/>
          </a:stretch>
        </p:blipFill>
        <p:spPr>
          <a:xfrm>
            <a:off x="1142976" y="1571612"/>
            <a:ext cx="7029436" cy="4664046"/>
          </a:xfrm>
          <a:prstGeom prst="rect">
            <a:avLst/>
          </a:prstGeom>
        </p:spPr>
      </p:pic>
      <p:sp>
        <p:nvSpPr>
          <p:cNvPr id="12" name="TextBox 11"/>
          <p:cNvSpPr txBox="1"/>
          <p:nvPr/>
        </p:nvSpPr>
        <p:spPr>
          <a:xfrm>
            <a:off x="1785918" y="6215082"/>
            <a:ext cx="5790239" cy="369332"/>
          </a:xfrm>
          <a:prstGeom prst="rect">
            <a:avLst/>
          </a:prstGeom>
          <a:noFill/>
        </p:spPr>
        <p:txBody>
          <a:bodyPr wrap="none" rtlCol="0">
            <a:spAutoFit/>
          </a:bodyPr>
          <a:lstStyle/>
          <a:p>
            <a:r>
              <a:rPr lang="en-US" dirty="0" smtClean="0"/>
              <a:t>Dream chronicles - Hidden object game – Creating curiosity </a:t>
            </a:r>
            <a:endParaRPr lang="en-IN" dirty="0"/>
          </a:p>
        </p:txBody>
      </p:sp>
      <p:sp>
        <p:nvSpPr>
          <p:cNvPr id="5" name="Date Placeholder 4"/>
          <p:cNvSpPr>
            <a:spLocks noGrp="1"/>
          </p:cNvSpPr>
          <p:nvPr>
            <p:ph type="dt" sz="half" idx="10"/>
          </p:nvPr>
        </p:nvSpPr>
        <p:spPr/>
        <p:txBody>
          <a:bodyPr/>
          <a:lstStyle/>
          <a:p>
            <a:fld id="{E372E24F-CF76-4730-BCA3-F238A75E5760}" type="datetime1">
              <a:rPr lang="en-US" smtClean="0"/>
              <a:t>5/7/2011</a:t>
            </a:fld>
            <a:endParaRPr lang="en-IN"/>
          </a:p>
        </p:txBody>
      </p:sp>
      <p:sp>
        <p:nvSpPr>
          <p:cNvPr id="6" name="Footer Placeholder 5"/>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Fun?</a:t>
            </a:r>
            <a:endParaRPr lang="en-IN" dirty="0"/>
          </a:p>
        </p:txBody>
      </p:sp>
      <p:sp>
        <p:nvSpPr>
          <p:cNvPr id="12" name="TextBox 11"/>
          <p:cNvSpPr txBox="1"/>
          <p:nvPr/>
        </p:nvSpPr>
        <p:spPr>
          <a:xfrm>
            <a:off x="2357422" y="5786454"/>
            <a:ext cx="4286280" cy="646331"/>
          </a:xfrm>
          <a:prstGeom prst="rect">
            <a:avLst/>
          </a:prstGeom>
          <a:noFill/>
        </p:spPr>
        <p:txBody>
          <a:bodyPr wrap="square" rtlCol="0">
            <a:spAutoFit/>
          </a:bodyPr>
          <a:lstStyle/>
          <a:p>
            <a:r>
              <a:rPr lang="en-US" dirty="0" smtClean="0"/>
              <a:t>Big reward of Amazement – MYST III :Exile -  Travel to the other part of the world</a:t>
            </a:r>
            <a:endParaRPr lang="en-IN" dirty="0"/>
          </a:p>
        </p:txBody>
      </p:sp>
      <p:pic>
        <p:nvPicPr>
          <p:cNvPr id="5" name="Picture 4" descr="Amazement eg_puzzle from myst3.jpg"/>
          <p:cNvPicPr>
            <a:picLocks noChangeAspect="1"/>
          </p:cNvPicPr>
          <p:nvPr/>
        </p:nvPicPr>
        <p:blipFill>
          <a:blip r:embed="rId3"/>
          <a:stretch>
            <a:fillRect/>
          </a:stretch>
        </p:blipFill>
        <p:spPr>
          <a:xfrm>
            <a:off x="2500298" y="1571612"/>
            <a:ext cx="4127520" cy="4127520"/>
          </a:xfrm>
          <a:prstGeom prst="rect">
            <a:avLst/>
          </a:prstGeom>
        </p:spPr>
      </p:pic>
      <p:sp>
        <p:nvSpPr>
          <p:cNvPr id="6" name="Date Placeholder 5"/>
          <p:cNvSpPr>
            <a:spLocks noGrp="1"/>
          </p:cNvSpPr>
          <p:nvPr>
            <p:ph type="dt" sz="half" idx="10"/>
          </p:nvPr>
        </p:nvSpPr>
        <p:spPr/>
        <p:txBody>
          <a:bodyPr/>
          <a:lstStyle/>
          <a:p>
            <a:fld id="{E8607D57-900F-46BF-A8B2-B0232E402E1D}" type="datetime1">
              <a:rPr lang="en-US" smtClean="0"/>
              <a:t>5/7/2011</a:t>
            </a:fld>
            <a:endParaRPr lang="en-IN"/>
          </a:p>
        </p:txBody>
      </p:sp>
      <p:sp>
        <p:nvSpPr>
          <p:cNvPr id="7" name="Footer Placeholder 6"/>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Fun?</a:t>
            </a:r>
            <a:endParaRPr lang="en-IN" dirty="0"/>
          </a:p>
        </p:txBody>
      </p:sp>
      <p:sp>
        <p:nvSpPr>
          <p:cNvPr id="12" name="TextBox 11"/>
          <p:cNvSpPr txBox="1"/>
          <p:nvPr/>
        </p:nvSpPr>
        <p:spPr>
          <a:xfrm>
            <a:off x="2357422" y="6072206"/>
            <a:ext cx="4286280" cy="369332"/>
          </a:xfrm>
          <a:prstGeom prst="rect">
            <a:avLst/>
          </a:prstGeom>
          <a:noFill/>
        </p:spPr>
        <p:txBody>
          <a:bodyPr wrap="square" rtlCol="0">
            <a:spAutoFit/>
          </a:bodyPr>
          <a:lstStyle/>
          <a:p>
            <a:pPr algn="ctr"/>
            <a:r>
              <a:rPr lang="en-US" dirty="0" smtClean="0"/>
              <a:t>Laughter – Angry birds</a:t>
            </a:r>
            <a:endParaRPr lang="en-IN" dirty="0"/>
          </a:p>
        </p:txBody>
      </p:sp>
      <p:pic>
        <p:nvPicPr>
          <p:cNvPr id="4" name="Picture 3" descr="angry birds.jpg"/>
          <p:cNvPicPr>
            <a:picLocks noChangeAspect="1"/>
          </p:cNvPicPr>
          <p:nvPr/>
        </p:nvPicPr>
        <p:blipFill>
          <a:blip r:embed="rId3"/>
          <a:stretch>
            <a:fillRect/>
          </a:stretch>
        </p:blipFill>
        <p:spPr>
          <a:xfrm>
            <a:off x="1244082" y="1571612"/>
            <a:ext cx="6763188" cy="4500594"/>
          </a:xfrm>
          <a:prstGeom prst="rect">
            <a:avLst/>
          </a:prstGeom>
        </p:spPr>
      </p:pic>
      <p:sp>
        <p:nvSpPr>
          <p:cNvPr id="5" name="Date Placeholder 4"/>
          <p:cNvSpPr>
            <a:spLocks noGrp="1"/>
          </p:cNvSpPr>
          <p:nvPr>
            <p:ph type="dt" sz="half" idx="10"/>
          </p:nvPr>
        </p:nvSpPr>
        <p:spPr/>
        <p:txBody>
          <a:bodyPr/>
          <a:lstStyle/>
          <a:p>
            <a:fld id="{6FD2414C-7610-46BD-8365-9D9525A9A8A1}" type="datetime1">
              <a:rPr lang="en-US" smtClean="0"/>
              <a:t>5/7/2011</a:t>
            </a:fld>
            <a:endParaRPr lang="en-IN"/>
          </a:p>
        </p:txBody>
      </p:sp>
      <p:sp>
        <p:nvSpPr>
          <p:cNvPr id="6" name="Footer Placeholder 5"/>
          <p:cNvSpPr>
            <a:spLocks noGrp="1"/>
          </p:cNvSpPr>
          <p:nvPr>
            <p:ph type="ftr" sz="quarter" idx="11"/>
          </p:nvPr>
        </p:nvSpPr>
        <p:spPr/>
        <p:txBody>
          <a:bodyPr/>
          <a:lstStyle/>
          <a:p>
            <a:r>
              <a:rPr lang="en-IN" smtClean="0"/>
              <a:t>www.apargames.com</a:t>
            </a:r>
            <a:endParaRPr lang="en-IN"/>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1377</TotalTime>
  <Words>1043</Words>
  <Application>Microsoft Office PowerPoint</Application>
  <PresentationFormat>On-screen Show (4:3)</PresentationFormat>
  <Paragraphs>181</Paragraphs>
  <Slides>19</Slides>
  <Notes>11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Module</vt:lpstr>
      <vt:lpstr>Balancing Fun and Frustration in Puzzle Design</vt:lpstr>
      <vt:lpstr>Fact sheet</vt:lpstr>
      <vt:lpstr>Type of Puzzles by domain and Gameplay</vt:lpstr>
      <vt:lpstr>Type of Puzzles by domain and Gameplay (cont...)</vt:lpstr>
      <vt:lpstr>Types of puzzle By game designing method</vt:lpstr>
      <vt:lpstr>What is Fun?</vt:lpstr>
      <vt:lpstr>What is Fun?</vt:lpstr>
      <vt:lpstr>What is Fun?</vt:lpstr>
      <vt:lpstr>What is Fun?</vt:lpstr>
      <vt:lpstr>What is Fun? (Cont…)</vt:lpstr>
      <vt:lpstr>What is Frustration in puzzle games?</vt:lpstr>
      <vt:lpstr>What is Frustration in puzzle games? (cont…)</vt:lpstr>
      <vt:lpstr>What is Frustration in puzzle games? (cont…)</vt:lpstr>
      <vt:lpstr>Balancing FUN and Frustration</vt:lpstr>
      <vt:lpstr>Balancing FUN and Frustration</vt:lpstr>
      <vt:lpstr>Balancing FUN and Frustration</vt:lpstr>
      <vt:lpstr>Creating puzzle</vt:lpstr>
      <vt:lpstr>Puzzle design principles (cont…)</vt:lpstr>
      <vt:lpstr>Have fun!!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Laxmi Khanolkar</dc:creator>
  <cp:lastModifiedBy>Laxmi Khanolkar</cp:lastModifiedBy>
  <cp:revision>344</cp:revision>
  <dcterms:created xsi:type="dcterms:W3CDTF">2011-04-28T07:00:33Z</dcterms:created>
  <dcterms:modified xsi:type="dcterms:W3CDTF">2011-05-07T03:53:52Z</dcterms:modified>
</cp:coreProperties>
</file>