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9" r:id="rId2"/>
    <p:sldId id="463" r:id="rId3"/>
    <p:sldId id="331" r:id="rId4"/>
    <p:sldId id="260" r:id="rId5"/>
    <p:sldId id="391" r:id="rId6"/>
    <p:sldId id="392" r:id="rId7"/>
    <p:sldId id="394" r:id="rId8"/>
    <p:sldId id="275" r:id="rId9"/>
    <p:sldId id="395" r:id="rId10"/>
    <p:sldId id="396" r:id="rId11"/>
    <p:sldId id="397" r:id="rId12"/>
    <p:sldId id="398" r:id="rId13"/>
    <p:sldId id="393" r:id="rId14"/>
    <p:sldId id="427" r:id="rId15"/>
    <p:sldId id="428" r:id="rId16"/>
    <p:sldId id="429" r:id="rId17"/>
    <p:sldId id="430" r:id="rId18"/>
    <p:sldId id="462" r:id="rId19"/>
    <p:sldId id="3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7" autoAdjust="0"/>
    <p:restoredTop sz="69682" autoAdjust="0"/>
  </p:normalViewPr>
  <p:slideViewPr>
    <p:cSldViewPr snapToGrid="0" snapToObjects="1">
      <p:cViewPr varScale="1">
        <p:scale>
          <a:sx n="74" d="100"/>
          <a:sy n="74" d="100"/>
        </p:scale>
        <p:origin x="-25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FBC48-B6BC-1C46-B413-DF0C192877B2}" type="datetimeFigureOut">
              <a:rPr lang="en-US" smtClean="0"/>
              <a:t>5/14/11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6A4D-D96C-434B-9077-206DE3BA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7E59-AFD1-4C0A-9744-EC8056D2AC7C}" type="datetimeFigureOut">
              <a:rPr lang="en-US" smtClean="0"/>
              <a:pPr/>
              <a:t>5/14/11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E535-072A-44E7-9C71-557217022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morning, my name is X, I'm Y for</a:t>
            </a:r>
            <a:r>
              <a:rPr lang="en-US" baseline="0"/>
              <a:t> Amazon Web Services, based in Singapore.</a:t>
            </a:r>
          </a:p>
          <a:p>
            <a:r>
              <a:rPr lang="en-US" baseline="0"/>
              <a:t>Today we will talk about Cloud Computing, and explain to you why it's important to know about 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 more importantly, you pay as</a:t>
            </a:r>
            <a:r>
              <a:rPr lang="en-US" baseline="0"/>
              <a:t> you go, and pay only for what you use.</a:t>
            </a:r>
          </a:p>
          <a:p>
            <a:r>
              <a:rPr lang="en-US" baseline="0"/>
              <a:t>As an example, you can "pay as you go" for a server, which means paying only a few cents per hour.</a:t>
            </a:r>
          </a:p>
          <a:p>
            <a:r>
              <a:rPr lang="en-US" baseline="0"/>
              <a:t>You only pay for what you use, which means that if you run 3 servers now, 5 in the next hour, 2 in the following hour, you will only pay for the servers that you activated and used during these hours.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Last, but not</a:t>
            </a:r>
            <a:r>
              <a:rPr lang="en-US" baseline="0" dirty="0"/>
              <a:t> least, with Cloud Computing you can automate most things, and manage your assets in a more efficient way. This allows you to focus more time on your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summary of what</a:t>
            </a:r>
            <a:r>
              <a:rPr lang="en-US" baseline="0" dirty="0"/>
              <a:t> Amazon considers core characteristics of a true Cloud Computing Platform.</a:t>
            </a:r>
          </a:p>
          <a:p>
            <a:r>
              <a:rPr lang="en-US" baseline="0" dirty="0"/>
              <a:t>1) Elastic Capacity, being able to scale capacity up and down, on demand;</a:t>
            </a:r>
          </a:p>
          <a:p>
            <a:r>
              <a:rPr lang="en-US" dirty="0"/>
              <a:t>2) Faster time to</a:t>
            </a:r>
            <a:r>
              <a:rPr lang="en-US" baseline="0" dirty="0"/>
              <a:t> market, since IT infrastructure is no longer a barrier;</a:t>
            </a:r>
          </a:p>
          <a:p>
            <a:r>
              <a:rPr lang="en-US" baseline="0" dirty="0"/>
              <a:t>3) No initial investment is needed;</a:t>
            </a:r>
          </a:p>
          <a:p>
            <a:r>
              <a:rPr lang="en-US" baseline="0" dirty="0"/>
              <a:t>4) You pay as you go, and pay only for the IT Infrastructure that you need on that specific moment in time.</a:t>
            </a:r>
          </a:p>
          <a:p>
            <a:r>
              <a:rPr lang="en-US" baseline="0" dirty="0"/>
              <a:t>5) You can manage IT assets in the Cloud much more efficiently, thus being able to focus more time on your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9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Agenda for today</a:t>
            </a:r>
          </a:p>
          <a:p>
            <a:pPr marL="228600" indent="-228600">
              <a:buAutoNum type="arabicParenR"/>
            </a:pPr>
            <a:r>
              <a:rPr lang="en-US"/>
              <a:t>A brief</a:t>
            </a:r>
            <a:r>
              <a:rPr lang="en-US" baseline="0"/>
              <a:t> introduction to Cloud Computing</a:t>
            </a:r>
          </a:p>
          <a:p>
            <a:pPr marL="228600" indent="-228600">
              <a:buAutoNum type="arabicParenR"/>
            </a:pPr>
            <a:r>
              <a:rPr lang="en-US" baseline="0"/>
              <a:t>Success stories</a:t>
            </a:r>
          </a:p>
          <a:p>
            <a:pPr marL="228600" indent="-228600">
              <a:buAutoNum type="arabicParenR"/>
            </a:pPr>
            <a:r>
              <a:rPr lang="en-US" baseline="0"/>
              <a:t>A closer look at Amazon Web Services, using examples to explain the most popular services</a:t>
            </a:r>
          </a:p>
          <a:p>
            <a:pPr marL="228600" indent="-228600">
              <a:buAutoNum type="arabicParenR"/>
            </a:pPr>
            <a:r>
              <a:rPr lang="en-US" baseline="0"/>
              <a:t>Dispel the most common cloud computing myths</a:t>
            </a:r>
          </a:p>
          <a:p>
            <a:pPr marL="228600" indent="-228600">
              <a:buAutoNum type="arabicParenR"/>
            </a:pPr>
            <a:r>
              <a:rPr lang="en-US" baseline="0"/>
              <a:t>And finally, how to get started</a:t>
            </a:r>
          </a:p>
          <a:p>
            <a:pPr marL="0" indent="0">
              <a:buNone/>
            </a:pPr>
            <a:endParaRPr lang="en-US" baseline="0"/>
          </a:p>
          <a:p>
            <a:pPr marL="0" indent="0">
              <a:buNone/>
            </a:pPr>
            <a:r>
              <a:rPr lang="en-US" baseline="0"/>
              <a:t>So, ready to go?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Agenda for today</a:t>
            </a:r>
          </a:p>
          <a:p>
            <a:pPr marL="228600" indent="-228600">
              <a:buAutoNum type="arabicParenR"/>
            </a:pPr>
            <a:r>
              <a:rPr lang="en-US"/>
              <a:t>A brief</a:t>
            </a:r>
            <a:r>
              <a:rPr lang="en-US" baseline="0"/>
              <a:t> introduction to Cloud Computing</a:t>
            </a:r>
          </a:p>
          <a:p>
            <a:pPr marL="228600" indent="-228600">
              <a:buAutoNum type="arabicParenR"/>
            </a:pPr>
            <a:r>
              <a:rPr lang="en-US" baseline="0"/>
              <a:t>Success stories</a:t>
            </a:r>
          </a:p>
          <a:p>
            <a:pPr marL="228600" indent="-228600">
              <a:buAutoNum type="arabicParenR"/>
            </a:pPr>
            <a:r>
              <a:rPr lang="en-US" baseline="0"/>
              <a:t>A closer look at Amazon Web Services, using examples to explain the most popular services</a:t>
            </a:r>
          </a:p>
          <a:p>
            <a:pPr marL="228600" indent="-228600">
              <a:buAutoNum type="arabicParenR"/>
            </a:pPr>
            <a:r>
              <a:rPr lang="en-US" baseline="0"/>
              <a:t>Dispel the most common cloud computing myths</a:t>
            </a:r>
          </a:p>
          <a:p>
            <a:pPr marL="228600" indent="-228600">
              <a:buAutoNum type="arabicParenR"/>
            </a:pPr>
            <a:r>
              <a:rPr lang="en-US" baseline="0"/>
              <a:t>And finally, how to get started</a:t>
            </a:r>
          </a:p>
          <a:p>
            <a:pPr marL="0" indent="0">
              <a:buNone/>
            </a:pPr>
            <a:endParaRPr lang="en-US" baseline="0"/>
          </a:p>
          <a:p>
            <a:pPr marL="0" indent="0">
              <a:buNone/>
            </a:pPr>
            <a:r>
              <a:rPr lang="en-US" baseline="0"/>
              <a:t>So, ready to go?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10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No notes for this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mtClean="0">
                <a:cs typeface="+mn-cs"/>
              </a:rPr>
              <a:t>Who knows Amazon.com?</a:t>
            </a:r>
            <a:r>
              <a:rPr lang="en-US" baseline="0" smtClean="0">
                <a:cs typeface="+mn-cs"/>
              </a:rPr>
              <a:t> Yes, most of you do. Amazon.com is a successful e-commerce website.</a:t>
            </a:r>
          </a:p>
          <a:p>
            <a:pPr>
              <a:defRPr/>
            </a:pPr>
            <a:r>
              <a:rPr lang="en-US" baseline="0" smtClean="0">
                <a:cs typeface="+mn-cs"/>
              </a:rPr>
              <a:t>But there's something else that not everyone knows.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Amazon.com,</a:t>
            </a:r>
            <a:r>
              <a:rPr lang="en-US" baseline="0"/>
              <a:t> in fact, can be divided into three branches:</a:t>
            </a:r>
          </a:p>
          <a:p>
            <a:pPr marL="228600" indent="-228600">
              <a:buAutoNum type="arabicParenR"/>
            </a:pPr>
            <a:r>
              <a:rPr lang="en-US" baseline="0"/>
              <a:t>the Consumer Business</a:t>
            </a:r>
          </a:p>
          <a:p>
            <a:pPr marL="228600" indent="-228600">
              <a:buAutoNum type="arabicParenR"/>
            </a:pPr>
            <a:r>
              <a:rPr lang="en-US" baseline="0"/>
              <a:t>The Seller Business</a:t>
            </a:r>
          </a:p>
          <a:p>
            <a:pPr marL="228600" indent="-228600">
              <a:buAutoNum type="arabicParenR"/>
            </a:pPr>
            <a:r>
              <a:rPr lang="en-US" baseline="0"/>
              <a:t>The IT Infrastructure Business, or Amazon Web Services.</a:t>
            </a:r>
          </a:p>
          <a:p>
            <a:pPr marL="228600" indent="-228600">
              <a:buAutoNum type="arabicParenR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2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Agenda for today</a:t>
            </a:r>
          </a:p>
          <a:p>
            <a:pPr marL="228600" indent="-228600">
              <a:buAutoNum type="arabicParenR"/>
            </a:pPr>
            <a:r>
              <a:rPr lang="en-US"/>
              <a:t>A brief</a:t>
            </a:r>
            <a:r>
              <a:rPr lang="en-US" baseline="0"/>
              <a:t> introduction to Cloud Computing</a:t>
            </a:r>
          </a:p>
          <a:p>
            <a:pPr marL="228600" indent="-228600">
              <a:buAutoNum type="arabicParenR"/>
            </a:pPr>
            <a:r>
              <a:rPr lang="en-US" baseline="0"/>
              <a:t>Success stories</a:t>
            </a:r>
          </a:p>
          <a:p>
            <a:pPr marL="228600" indent="-228600">
              <a:buAutoNum type="arabicParenR"/>
            </a:pPr>
            <a:r>
              <a:rPr lang="en-US" baseline="0"/>
              <a:t>A closer look at Amazon Web Services, using examples to explain the most popular services</a:t>
            </a:r>
          </a:p>
          <a:p>
            <a:pPr marL="228600" indent="-228600">
              <a:buAutoNum type="arabicParenR"/>
            </a:pPr>
            <a:r>
              <a:rPr lang="en-US" baseline="0"/>
              <a:t>Dispel the most common cloud computing myths</a:t>
            </a:r>
          </a:p>
          <a:p>
            <a:pPr marL="228600" indent="-228600">
              <a:buAutoNum type="arabicParenR"/>
            </a:pPr>
            <a:r>
              <a:rPr lang="en-US" baseline="0"/>
              <a:t>And finally, how to get started</a:t>
            </a:r>
          </a:p>
          <a:p>
            <a:pPr marL="0" indent="0">
              <a:buNone/>
            </a:pPr>
            <a:endParaRPr lang="en-US" baseline="0"/>
          </a:p>
          <a:p>
            <a:pPr marL="0" indent="0">
              <a:buNone/>
            </a:pPr>
            <a:r>
              <a:rPr lang="en-US" baseline="0"/>
              <a:t>So, ready to go?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Let's start first with Gartner's definition of Cloud Computing:</a:t>
            </a:r>
          </a:p>
          <a:p>
            <a:r>
              <a:rPr lang="en-US"/>
              <a:t>A style of</a:t>
            </a:r>
            <a:r>
              <a:rPr lang="en-US" baseline="0"/>
              <a:t> computing in which</a:t>
            </a:r>
          </a:p>
          <a:p>
            <a:r>
              <a:rPr lang="en-US" baseline="0"/>
              <a:t>elastic IT-enabled capabilities</a:t>
            </a:r>
          </a:p>
          <a:p>
            <a:r>
              <a:rPr lang="en-US" baseline="0"/>
              <a:t>are delivered as a service</a:t>
            </a:r>
          </a:p>
          <a:p>
            <a:r>
              <a:rPr lang="en-US" baseline="0"/>
              <a:t>to external customers</a:t>
            </a:r>
          </a:p>
          <a:p>
            <a:r>
              <a:rPr lang="en-US" baseline="0"/>
              <a:t>using Internet Technologies.</a:t>
            </a:r>
          </a:p>
          <a:p>
            <a:endParaRPr lang="en-US" baseline="0"/>
          </a:p>
          <a:p>
            <a:r>
              <a:rPr lang="en-US" baseline="0"/>
              <a:t>Let's see what Amazon has to add to this.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First,</a:t>
            </a:r>
            <a:r>
              <a:rPr lang="en-US" baseline="0"/>
              <a:t> a true Cloud Computing platform should provide elastic capacity, or the capacity to scale your infrastructure up and down, on demand.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9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Let's look at this graph here. We have compute power on the Y axis, and time on the X axis.</a:t>
            </a:r>
          </a:p>
          <a:p>
            <a:r>
              <a:rPr lang="en-US"/>
              <a:t>Predicting</a:t>
            </a:r>
            <a:r>
              <a:rPr lang="en-US" baseline="0"/>
              <a:t> infrastructure needs is usually very difficult, because the actual needs for infrastructure can be very different, which results in waste of capacity, and customer dissatisfaction.</a:t>
            </a:r>
          </a:p>
          <a:p>
            <a:r>
              <a:rPr lang="en-US" baseline="0"/>
              <a:t>You can solve both problems by adopting a flexible virtual infrastructure that can closely follow your infrastructure needs.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second advantage is time to market:</a:t>
            </a:r>
            <a:r>
              <a:rPr lang="en-US" baseline="0"/>
              <a:t> since your infrastructure is no longer a barrier, and provisioning becomes instant requisition of cloud capacity, your product or service can hit the market much sooner.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4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no need for initial investment, or Capex. A true Cloud</a:t>
            </a:r>
            <a:r>
              <a:rPr lang="en-US" baseline="0"/>
              <a:t> Computing platform doesn't require you to invest large sums of money before being able to run your infrastructure.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E535-072A-44E7-9C71-5572170222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_a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9" y="121725"/>
            <a:ext cx="2395856" cy="8795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80339" y="967729"/>
            <a:ext cx="5930396" cy="15776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algn="ctr"/>
            <a:r>
              <a:rPr lang="en-US" sz="4000" kern="1200" spc="200" smtClean="0">
                <a:effectLst>
                  <a:outerShdw blurRad="101600" dist="50800" dir="2700000" algn="tl" rotWithShape="0">
                    <a:schemeClr val="tx2">
                      <a:lumMod val="75000"/>
                      <a:alpha val="80000"/>
                    </a:schemeClr>
                  </a:outerShdw>
                </a:effectLst>
                <a:latin typeface="Verdana"/>
                <a:cs typeface="Verdana"/>
              </a:rPr>
              <a:t>Presentation</a:t>
            </a:r>
          </a:p>
          <a:p>
            <a:pPr algn="ctr"/>
            <a:r>
              <a:rPr lang="en-US" sz="4000" kern="1200" spc="200" smtClean="0">
                <a:effectLst>
                  <a:outerShdw blurRad="101600" dist="50800" dir="2700000" algn="tl" rotWithShape="0">
                    <a:schemeClr val="tx2">
                      <a:lumMod val="75000"/>
                      <a:alpha val="80000"/>
                    </a:schemeClr>
                  </a:outerShdw>
                </a:effectLst>
                <a:latin typeface="Verdana"/>
                <a:cs typeface="Verdana"/>
              </a:rPr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456319" y="2799350"/>
            <a:ext cx="4203700" cy="3934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Location,</a:t>
            </a:r>
            <a:r>
              <a:rPr lang="en-US" sz="20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Month XX, 2011</a:t>
            </a:r>
            <a:endParaRPr lang="en-US" sz="200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332416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 sz="2200" baseline="0">
                <a:latin typeface="Verdana"/>
                <a:cs typeface="Verdana"/>
              </a:defRPr>
            </a:lvl1pPr>
            <a:lvl2pPr marL="742950" indent="-285750">
              <a:buFont typeface="Wingdings" charset="2"/>
              <a:buChar char="§"/>
              <a:defRPr sz="2000">
                <a:latin typeface="Verdana"/>
                <a:cs typeface="Verdana"/>
              </a:defRPr>
            </a:lvl2pPr>
          </a:lstStyle>
          <a:p>
            <a:pPr lvl="0"/>
            <a:r>
              <a:rPr lang="en-US" dirty="0" smtClean="0"/>
              <a:t>Top-level bullet is AWS box (body font = Verdana)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5456"/>
            <a:ext cx="8229600" cy="6207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spc="200" smtClean="0">
                <a:effectLst>
                  <a:outerShdw blurRad="76200" dist="508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Slide title here (Verdana)</a:t>
            </a:r>
          </a:p>
        </p:txBody>
      </p:sp>
    </p:spTree>
    <p:extLst>
      <p:ext uri="{BB962C8B-B14F-4D97-AF65-F5344CB8AC3E}">
        <p14:creationId xmlns:p14="http://schemas.microsoft.com/office/powerpoint/2010/main" val="353961451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847"/>
            <a:ext cx="8229600" cy="695071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Slide Title Here (Arial)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3651093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 sz="2200" baseline="0">
                <a:latin typeface="Verdana"/>
                <a:cs typeface="Verdana"/>
              </a:defRPr>
            </a:lvl1pPr>
            <a:lvl2pPr marL="742950" indent="-285750">
              <a:buFont typeface="Wingdings" charset="2"/>
              <a:buChar char="§"/>
              <a:defRPr sz="2000">
                <a:latin typeface="Verdana"/>
                <a:cs typeface="Verdana"/>
              </a:defRPr>
            </a:lvl2pPr>
          </a:lstStyle>
          <a:p>
            <a:pPr lvl="0"/>
            <a:r>
              <a:rPr lang="en-US" dirty="0" smtClean="0"/>
              <a:t>[basic slide for large graphic / architecture diagram]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5373590"/>
            <a:ext cx="8229600" cy="838724"/>
          </a:xfrm>
          <a:prstGeom prst="rect">
            <a:avLst/>
          </a:prstGeom>
        </p:spPr>
        <p:txBody>
          <a:bodyPr/>
          <a:lstStyle>
            <a:lvl1pPr marL="0" indent="0">
              <a:buSzPct val="80000"/>
              <a:buFontTx/>
              <a:buNone/>
              <a:defRPr sz="1800" baseline="0">
                <a:latin typeface="Verdana"/>
                <a:cs typeface="Verdana"/>
              </a:defRPr>
            </a:lvl1pPr>
            <a:lvl2pPr marL="742950" indent="-285750">
              <a:buFont typeface="Wingdings" charset="2"/>
              <a:buChar char="§"/>
              <a:defRPr sz="2000">
                <a:latin typeface="Verdana"/>
                <a:cs typeface="Verdana"/>
              </a:defRPr>
            </a:lvl2pPr>
          </a:lstStyle>
          <a:p>
            <a:pPr lvl="0"/>
            <a:r>
              <a:rPr lang="en-US" dirty="0" smtClean="0"/>
              <a:t>Captions / Text Boxes are Verdana</a:t>
            </a:r>
          </a:p>
        </p:txBody>
      </p:sp>
    </p:spTree>
    <p:extLst>
      <p:ext uri="{BB962C8B-B14F-4D97-AF65-F5344CB8AC3E}">
        <p14:creationId xmlns:p14="http://schemas.microsoft.com/office/powerpoint/2010/main" val="303024850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06400"/>
            <a:ext cx="8153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3175"/>
            <a:ext cx="2130425" cy="366713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3175"/>
            <a:ext cx="2130425" cy="366713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Verdana"/>
              </a:defRPr>
            </a:lvl1pPr>
          </a:lstStyle>
          <a:p>
            <a:pPr>
              <a:defRPr/>
            </a:pPr>
            <a:fld id="{B698AC92-F28E-5D49-B1CA-4190071A07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104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2" r:id="rId5"/>
  </p:sldLayoutIdLst>
  <p:transition xmlns:p14="http://schemas.microsoft.com/office/powerpoint/2010/main"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ws.amazon.com" TargetMode="External"/><Relationship Id="rId4" Type="http://schemas.openxmlformats.org/officeDocument/2006/relationships/image" Target="../media/image14.png"/><Relationship Id="rId5" Type="http://schemas.openxmlformats.org/officeDocument/2006/relationships/hyperlink" Target="mailto:jmsv@amazon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64961" y="1074160"/>
            <a:ext cx="7765113" cy="1550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spc="300" dirty="0" smtClean="0">
                <a:latin typeface="Verdana"/>
                <a:cs typeface="Verdana"/>
              </a:rPr>
              <a:t>Developing Scalable Web Applications on</a:t>
            </a:r>
            <a:br>
              <a:rPr lang="en-US" sz="3200" b="1" spc="300" dirty="0" smtClean="0">
                <a:latin typeface="Verdana"/>
                <a:cs typeface="Verdana"/>
              </a:rPr>
            </a:br>
            <a:r>
              <a:rPr lang="en-US" sz="3200" b="1" spc="300" dirty="0" smtClean="0">
                <a:latin typeface="Verdana"/>
                <a:cs typeface="Verdana"/>
              </a:rPr>
              <a:t>Amazon Web Services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4731906"/>
            <a:ext cx="8382000" cy="10366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spc="300" dirty="0" smtClean="0">
                <a:latin typeface="Verdana"/>
                <a:cs typeface="Verdana"/>
              </a:rPr>
              <a:t>Janakiram MSV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spc="300" dirty="0" smtClean="0">
                <a:latin typeface="Verdana"/>
                <a:cs typeface="Verdana"/>
              </a:rPr>
              <a:t>Technology Evangelist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spc="300" dirty="0" smtClean="0">
                <a:latin typeface="Verdana"/>
                <a:cs typeface="Verdana"/>
              </a:rPr>
              <a:t>Amazon Web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8" name="Title 5"/>
          <p:cNvSpPr>
            <a:spLocks noGrp="1"/>
          </p:cNvSpPr>
          <p:nvPr>
            <p:ph type="title"/>
          </p:nvPr>
        </p:nvSpPr>
        <p:spPr>
          <a:xfrm>
            <a:off x="333731" y="380999"/>
            <a:ext cx="8473583" cy="71294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3) No initial investment (No CapEx)</a:t>
            </a:r>
          </a:p>
        </p:txBody>
      </p:sp>
    </p:spTree>
    <p:extLst>
      <p:ext uri="{BB962C8B-B14F-4D97-AF65-F5344CB8AC3E}">
        <p14:creationId xmlns:p14="http://schemas.microsoft.com/office/powerpoint/2010/main" val="2047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8" name="Title 5"/>
          <p:cNvSpPr>
            <a:spLocks noGrp="1"/>
          </p:cNvSpPr>
          <p:nvPr>
            <p:ph type="title"/>
          </p:nvPr>
        </p:nvSpPr>
        <p:spPr>
          <a:xfrm>
            <a:off x="333731" y="380999"/>
            <a:ext cx="8473583" cy="71294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4) Pay as you go, pay for what you use</a:t>
            </a:r>
          </a:p>
        </p:txBody>
      </p:sp>
    </p:spTree>
    <p:extLst>
      <p:ext uri="{BB962C8B-B14F-4D97-AF65-F5344CB8AC3E}">
        <p14:creationId xmlns:p14="http://schemas.microsoft.com/office/powerpoint/2010/main" val="26004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312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8" name="Title 5"/>
          <p:cNvSpPr>
            <a:spLocks noGrp="1"/>
          </p:cNvSpPr>
          <p:nvPr>
            <p:ph type="title"/>
          </p:nvPr>
        </p:nvSpPr>
        <p:spPr>
          <a:xfrm>
            <a:off x="333731" y="380999"/>
            <a:ext cx="8473583" cy="71294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5) Focus on your business</a:t>
            </a:r>
          </a:p>
        </p:txBody>
      </p:sp>
    </p:spTree>
    <p:extLst>
      <p:ext uri="{BB962C8B-B14F-4D97-AF65-F5344CB8AC3E}">
        <p14:creationId xmlns:p14="http://schemas.microsoft.com/office/powerpoint/2010/main" val="29032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Cloud Computing (summary)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34328" y="1344252"/>
            <a:ext cx="74777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en-US" sz="2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Elastic Capacity</a:t>
            </a:r>
          </a:p>
          <a:p>
            <a:pPr marL="514350" indent="-514350" algn="just">
              <a:buAutoNum type="arabicParenR"/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Faster time to market</a:t>
            </a:r>
          </a:p>
          <a:p>
            <a:pPr marL="514350" indent="-514350" algn="just">
              <a:buAutoNum type="arabicParenR"/>
            </a:pPr>
            <a:r>
              <a:rPr lang="en-US" sz="2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No initial investment (No Capex)</a:t>
            </a:r>
          </a:p>
          <a:p>
            <a:pPr marL="514350" indent="-514350" algn="just">
              <a:buAutoNum type="arabicParenR"/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Pay as you go, pay for what you use</a:t>
            </a:r>
          </a:p>
          <a:p>
            <a:pPr marL="514350" indent="-514350" algn="just">
              <a:buAutoNum type="arabicParenR"/>
            </a:pPr>
            <a:r>
              <a:rPr lang="en-US" sz="2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Focus on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2215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5699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1) Cloud Computing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143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spc="300" dirty="0">
                <a:effectLst>
                  <a:outerShdw blurRad="76200" dist="508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Agenda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557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2) Amazon Web Services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3675" y="29415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3) </a:t>
            </a:r>
            <a:r>
              <a:rPr lang="en-US" sz="3200" spc="200" dirty="0" smtClean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Demo</a:t>
            </a:r>
            <a:endParaRPr lang="en-US" sz="3200" spc="200" dirty="0">
              <a:solidFill>
                <a:srgbClr val="FFFFFF"/>
              </a:solidFill>
              <a:effectLst>
                <a:outerShdw blurRad="101600" dist="38100" dir="2700000" algn="tl" rotWithShape="0">
                  <a:schemeClr val="tx2">
                    <a:lumMod val="75000"/>
                    <a:alpha val="7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3675" y="366252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4</a:t>
            </a:r>
            <a:r>
              <a:rPr lang="en-US" sz="3200" spc="200" dirty="0" smtClean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) </a:t>
            </a: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21999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457200" y="12018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spc="300">
                <a:effectLst>
                  <a:outerShdw blurRad="76200" dist="508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defRPr>
            </a:lvl1pPr>
          </a:lstStyle>
          <a:p>
            <a:r>
              <a:rPr lang="en-US" sz="2800" dirty="0"/>
              <a:t>The “Living and Evolving” AWS Cloud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08000" y="4400962"/>
            <a:ext cx="1676400" cy="92774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Compute</a:t>
            </a:r>
            <a:endParaRPr kumimoji="0" lang="en-US" sz="1400" b="1" i="0" u="none" strike="noStrike" kern="0" cap="none" spc="50" normalizeH="0" baseline="0" noProof="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EC2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013200" y="4414307"/>
            <a:ext cx="1676400" cy="91440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Network</a:t>
            </a:r>
            <a:endParaRPr kumimoji="0" lang="en-US" sz="2400" b="1" i="0" u="none" strike="noStrike" kern="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VPC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Elastic LB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Route 53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08000" y="5370845"/>
            <a:ext cx="6940296" cy="581317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Global Physical Infrastructure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(Geographical Regions, Availability Zones, Edge Locations)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2260600" y="4414307"/>
            <a:ext cx="1676400" cy="91440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Storage</a:t>
            </a:r>
            <a:endParaRPr kumimoji="0" lang="en-US" sz="1400" b="1" i="0" u="none" strike="noStrike" kern="0" cap="none" spc="50" normalizeH="0" baseline="0" noProof="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S3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EBS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2946400" y="3408660"/>
            <a:ext cx="1066800" cy="8382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Content </a:t>
            </a: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Delivery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CloudFront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451600" y="3408660"/>
            <a:ext cx="996696" cy="8382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Email</a:t>
            </a:r>
            <a:endParaRPr kumimoji="0" lang="en-US" sz="1400" b="1" i="0" u="none" strike="noStrike" kern="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SES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08000" y="1447800"/>
            <a:ext cx="6934200" cy="40692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Your Application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1803400" y="3408660"/>
            <a:ext cx="1066800" cy="838200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EEECE1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Payments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DevPay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FPS</a:t>
            </a:r>
            <a:endParaRPr kumimoji="0" lang="en-US" sz="1400" b="0" i="0" u="none" strike="noStrike" kern="0" cap="none" spc="50" normalizeH="0" baseline="0" noProof="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08000" y="3408660"/>
            <a:ext cx="1219200" cy="83820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Parallel Processing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Elastic MapReduce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765800" y="4414307"/>
            <a:ext cx="16764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99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Database</a:t>
            </a:r>
            <a:endParaRPr kumimoji="0" lang="en-US" sz="2400" b="1" i="0" u="none" strike="noStrike" kern="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RDS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SimpleDB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308600" y="3408660"/>
            <a:ext cx="1066800" cy="83820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6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Messaging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SNS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SQS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8000" y="1981200"/>
            <a:ext cx="1676400" cy="44702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Libraries and SDKs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.NET/Java etc.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260600" y="1981200"/>
            <a:ext cx="1828800" cy="44702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Web Interface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Management </a:t>
            </a:r>
            <a:r>
              <a:rPr kumimoji="0" lang="en-US" sz="1200" b="0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Console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165600" y="1981200"/>
            <a:ext cx="1752600" cy="44702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Tools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AWS Toolkit for Eclipse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94400" y="1981200"/>
            <a:ext cx="1447800" cy="44702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Command Line Interface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089400" y="3408660"/>
            <a:ext cx="1143000" cy="8382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Workforce</a:t>
            </a:r>
            <a:endParaRPr kumimoji="0" lang="en-US" sz="1400" b="1" i="0" u="none" strike="noStrike" kern="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Mechanical Turk</a:t>
            </a:r>
            <a:endParaRPr kumimoji="0" lang="en-US" sz="1400" b="0" i="0" u="none" strike="noStrike" kern="0" cap="none" spc="50" normalizeH="0" baseline="0" noProof="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000" y="2590800"/>
            <a:ext cx="1981200" cy="66704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Authentication and Authorization</a:t>
            </a:r>
            <a:b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</a:b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AWS IAM, MFA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565400" y="2590800"/>
            <a:ext cx="1676400" cy="66704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Monitoring</a:t>
            </a:r>
            <a:endParaRPr kumimoji="0" lang="en-US" sz="1400" b="1" i="0" u="none" strike="noStrike" kern="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Amazon CloudWatch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318000" y="2590800"/>
            <a:ext cx="3124200" cy="66704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C0504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Deployment and Automation</a:t>
            </a:r>
            <a:endParaRPr kumimoji="0" lang="en-US" sz="1400" b="1" i="0" u="none" strike="noStrike" kern="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1F497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  <a:sym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AWS Elastic Beanstalk</a:t>
            </a:r>
            <a:b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</a:br>
            <a:r>
              <a:rPr kumimoji="0" lang="en-US" sz="1200" b="0" i="0" u="none" strike="noStrike" kern="0" cap="none" spc="50" normalizeH="0" baseline="0" noProof="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  <a:sym typeface="Times New Roman" pitchFamily="18" charset="0"/>
              </a:rPr>
              <a:t>AWS CloudFormation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08000" y="4338826"/>
            <a:ext cx="80772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6" name="Straight Connector 75"/>
          <p:cNvCxnSpPr/>
          <p:nvPr/>
        </p:nvCxnSpPr>
        <p:spPr>
          <a:xfrm>
            <a:off x="508000" y="3332460"/>
            <a:ext cx="80772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7" name="TextBox 76"/>
          <p:cNvSpPr txBox="1"/>
          <p:nvPr/>
        </p:nvSpPr>
        <p:spPr>
          <a:xfrm>
            <a:off x="7428555" y="4362142"/>
            <a:ext cx="1309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Infrastructure building blocks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42200" y="3342640"/>
            <a:ext cx="1309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Platform building blocks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42200" y="1905000"/>
            <a:ext cx="1309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Tools to access services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508000" y="1905000"/>
            <a:ext cx="80772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Straight Connector 80"/>
          <p:cNvCxnSpPr/>
          <p:nvPr/>
        </p:nvCxnSpPr>
        <p:spPr>
          <a:xfrm>
            <a:off x="508000" y="2504420"/>
            <a:ext cx="80772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2" name="TextBox 81"/>
          <p:cNvSpPr txBox="1"/>
          <p:nvPr/>
        </p:nvSpPr>
        <p:spPr>
          <a:xfrm>
            <a:off x="7428555" y="2540913"/>
            <a:ext cx="1309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Cross Service features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09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/>
      <p:bldP spid="78" grpId="0"/>
      <p:bldP spid="79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440472" y="1069448"/>
            <a:ext cx="8347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-457200">
              <a:lnSpc>
                <a:spcPct val="150000"/>
              </a:lnSpc>
              <a:buFont typeface="Arial"/>
              <a:buChar char="•"/>
            </a:pP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Web site hosting</a:t>
            </a:r>
          </a:p>
          <a:p>
            <a:pPr marL="457200" lvl="1" indent="-457200">
              <a:lnSpc>
                <a:spcPct val="150000"/>
              </a:lnSpc>
              <a:buFont typeface="Arial"/>
              <a:buChar char="•"/>
            </a:pP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Application hosting / </a:t>
            </a:r>
            <a:r>
              <a:rPr lang="en-US" altLang="ja-JP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SaaS</a:t>
            </a: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hosting</a:t>
            </a:r>
          </a:p>
          <a:p>
            <a:pPr marL="457200" lvl="1" indent="-457200">
              <a:lnSpc>
                <a:spcPct val="150000"/>
              </a:lnSpc>
              <a:buFont typeface="Arial"/>
              <a:buChar char="•"/>
            </a:pP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Internal IT application hosting</a:t>
            </a:r>
          </a:p>
          <a:p>
            <a:pPr marL="457200" lvl="1" indent="-457200">
              <a:lnSpc>
                <a:spcPct val="150000"/>
              </a:lnSpc>
              <a:buFont typeface="Arial"/>
              <a:buChar char="•"/>
            </a:pP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Content delivery and media distribution</a:t>
            </a:r>
          </a:p>
          <a:p>
            <a:pPr marL="457200" lvl="1" indent="-457200">
              <a:lnSpc>
                <a:spcPct val="150000"/>
              </a:lnSpc>
              <a:buFont typeface="Arial"/>
              <a:buChar char="•"/>
            </a:pP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High performance computing, batch data processing, and large scale analytics</a:t>
            </a:r>
          </a:p>
          <a:p>
            <a:pPr marL="457200" lvl="1" indent="-457200">
              <a:lnSpc>
                <a:spcPct val="150000"/>
              </a:lnSpc>
              <a:buFont typeface="Arial"/>
              <a:buChar char="•"/>
            </a:pP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Storage, backup, and disaster recovery</a:t>
            </a:r>
          </a:p>
          <a:p>
            <a:pPr marL="457200" lvl="1" indent="-457200">
              <a:lnSpc>
                <a:spcPct val="150000"/>
              </a:lnSpc>
              <a:buFont typeface="Arial"/>
              <a:buChar char="•"/>
            </a:pPr>
            <a:r>
              <a:rPr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Development and test environments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06400"/>
            <a:ext cx="8153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>
                <a:latin typeface="Verdana"/>
                <a:cs typeface="Verdana"/>
              </a:rPr>
              <a:t>Common Use Cases</a:t>
            </a:r>
            <a:endParaRPr lang="en-US" altLang="ja-JP" sz="4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931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5699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1) Cloud Computing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143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spc="300">
                <a:effectLst>
                  <a:outerShdw blurRad="76200" dist="508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Agenda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557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2) Amazon Web Services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3675" y="29415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3) Demo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3675" y="366252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4</a:t>
            </a:r>
            <a:r>
              <a:rPr lang="en-US" sz="3200" spc="200" dirty="0" smtClean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) </a:t>
            </a: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14034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57200"/>
            <a:ext cx="8229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How to Get Started</a:t>
            </a:r>
            <a:endParaRPr lang="en-US" sz="3600">
              <a:latin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365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Verdana" charset="0"/>
              </a:rPr>
              <a:t>Create an AWS Account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Verdana" charset="0"/>
              </a:rPr>
              <a:t>Learn the basics (EC2, S3)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Verdana" charset="0"/>
              </a:rPr>
              <a:t>Start a Small Project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Verdana" charset="0"/>
              </a:rPr>
              <a:t>Review Results</a:t>
            </a: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Verdana" charset="0"/>
              </a:rPr>
              <a:t>Expand your AWS Usage</a:t>
            </a:r>
          </a:p>
        </p:txBody>
      </p:sp>
    </p:spTree>
    <p:extLst>
      <p:ext uri="{BB962C8B-B14F-4D97-AF65-F5344CB8AC3E}">
        <p14:creationId xmlns:p14="http://schemas.microsoft.com/office/powerpoint/2010/main" val="40330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57200" y="5234622"/>
            <a:ext cx="8229600" cy="210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>
                <a:solidFill>
                  <a:srgbClr val="8F500D"/>
                </a:solidFill>
                <a:latin typeface="Verdana"/>
                <a:cs typeface="Arial Unicode MS" charset="0"/>
                <a:hlinkClick r:id="rId3"/>
              </a:rPr>
              <a:t>http://aws.amazon.com</a:t>
            </a:r>
            <a:r>
              <a:rPr lang="en-US" sz="3200" dirty="0">
                <a:solidFill>
                  <a:srgbClr val="8F500D"/>
                </a:solidFill>
                <a:latin typeface="Verdana"/>
                <a:cs typeface="Arial Unicode MS" charset="0"/>
              </a:rPr>
              <a:t>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13" y="455790"/>
            <a:ext cx="5848447" cy="22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60542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u="sng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Verdana"/>
                <a:cs typeface="Verdana"/>
                <a:hlinkClick r:id="rId5"/>
              </a:rPr>
              <a:t>jmsv@amazon.com</a:t>
            </a:r>
            <a:endParaRPr lang="en-US" sz="3600" dirty="0">
              <a:solidFill>
                <a:srgbClr val="0000FF"/>
              </a:solidFill>
              <a:latin typeface="Verdana"/>
              <a:cs typeface="Verdana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Verdana"/>
                <a:cs typeface="Verdana"/>
              </a:rPr>
              <a:t>@</a:t>
            </a:r>
            <a:r>
              <a:rPr lang="en-US" sz="3600" dirty="0" err="1" smtClean="0">
                <a:solidFill>
                  <a:srgbClr val="0000FF"/>
                </a:solidFill>
                <a:latin typeface="Verdana"/>
                <a:cs typeface="Verdana"/>
              </a:rPr>
              <a:t>janakiramm</a:t>
            </a:r>
            <a:endParaRPr lang="en-US" sz="36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631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5699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1) Cloud Computing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143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spc="300">
                <a:effectLst>
                  <a:outerShdw blurRad="76200" dist="508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Agenda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22557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2) </a:t>
            </a: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Amazon Web Services</a:t>
            </a:r>
            <a:endParaRPr lang="en-US" sz="3200" spc="200" dirty="0">
              <a:effectLst>
                <a:outerShdw blurRad="101600" dist="38100" dir="2700000" algn="tl" rotWithShape="0">
                  <a:schemeClr val="tx2">
                    <a:lumMod val="75000"/>
                    <a:alpha val="7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3675" y="29415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3) </a:t>
            </a: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Demo</a:t>
            </a:r>
            <a:endParaRPr lang="en-US" sz="3200" spc="200" dirty="0">
              <a:effectLst>
                <a:outerShdw blurRad="101600" dist="38100" dir="2700000" algn="tl" rotWithShape="0">
                  <a:schemeClr val="tx2">
                    <a:lumMod val="75000"/>
                    <a:alpha val="7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3675" y="366252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4</a:t>
            </a: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) </a:t>
            </a:r>
            <a:r>
              <a:rPr lang="en-US" sz="3200" spc="200" dirty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329691625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490220"/>
            <a:ext cx="9144000" cy="99300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5394740"/>
            <a:ext cx="8686800" cy="109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spc="200" dirty="0">
                <a:solidFill>
                  <a:srgbClr val="FFFFFF"/>
                </a:solidFill>
                <a:effectLst>
                  <a:outerShdw blurRad="101600" dist="635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What is </a:t>
            </a:r>
            <a:r>
              <a:rPr lang="en-US" sz="4000" spc="200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Amazon.com</a:t>
            </a:r>
            <a:r>
              <a:rPr lang="en-US" sz="4000" spc="200" dirty="0">
                <a:solidFill>
                  <a:srgbClr val="FFFFFF"/>
                </a:solidFill>
                <a:effectLst>
                  <a:outerShdw blurRad="101600" dist="635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65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3909" y="1351993"/>
            <a:ext cx="8827129" cy="2133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Verdana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533400" y="406400"/>
            <a:ext cx="81534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Amazon’s Three Businesses</a:t>
            </a: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563005" y="2597150"/>
            <a:ext cx="2531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Consumer (Retail)</a:t>
            </a:r>
            <a:br>
              <a:rPr lang="en-US" sz="200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Business</a:t>
            </a:r>
          </a:p>
        </p:txBody>
      </p:sp>
      <p:sp>
        <p:nvSpPr>
          <p:cNvPr id="4100" name="TextBox 17"/>
          <p:cNvSpPr txBox="1">
            <a:spLocks noChangeArrowheads="1"/>
          </p:cNvSpPr>
          <p:nvPr/>
        </p:nvSpPr>
        <p:spPr bwMode="auto">
          <a:xfrm>
            <a:off x="609600" y="3657600"/>
            <a:ext cx="24384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700" b="0">
                <a:latin typeface="Verdana" pitchFamily="34" charset="0"/>
              </a:rPr>
              <a:t>Tens of millions of active customer accounts</a:t>
            </a:r>
          </a:p>
          <a:p>
            <a:pPr>
              <a:spcAft>
                <a:spcPts val="1200"/>
              </a:spcAft>
            </a:pPr>
            <a:r>
              <a:rPr lang="en-US" sz="1700" b="0">
                <a:latin typeface="Verdana" pitchFamily="34" charset="0"/>
              </a:rPr>
              <a:t>Seven countries: US, UK, Germany, Japan, France, Canada, China</a:t>
            </a:r>
          </a:p>
        </p:txBody>
      </p: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3918616" y="2597150"/>
            <a:ext cx="1306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Seller</a:t>
            </a:r>
            <a:br>
              <a:rPr lang="en-US" sz="20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Business</a:t>
            </a:r>
          </a:p>
        </p:txBody>
      </p:sp>
      <p:sp>
        <p:nvSpPr>
          <p:cNvPr id="4102" name="TextBox 18"/>
          <p:cNvSpPr txBox="1">
            <a:spLocks noChangeArrowheads="1"/>
          </p:cNvSpPr>
          <p:nvPr/>
        </p:nvSpPr>
        <p:spPr bwMode="auto">
          <a:xfrm>
            <a:off x="3505200" y="3657600"/>
            <a:ext cx="2438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700" b="0">
                <a:latin typeface="Verdana" pitchFamily="34" charset="0"/>
              </a:rPr>
              <a:t>Sell on Amazon websites</a:t>
            </a:r>
          </a:p>
          <a:p>
            <a:pPr>
              <a:spcAft>
                <a:spcPts val="1200"/>
              </a:spcAft>
            </a:pPr>
            <a:r>
              <a:rPr lang="en-US" sz="1700" b="0">
                <a:latin typeface="Verdana" pitchFamily="34" charset="0"/>
              </a:rPr>
              <a:t>Use Amazon technology for your own retail website</a:t>
            </a:r>
          </a:p>
          <a:p>
            <a:pPr>
              <a:spcAft>
                <a:spcPts val="1200"/>
              </a:spcAft>
            </a:pPr>
            <a:r>
              <a:rPr lang="en-US" sz="1700" b="0">
                <a:latin typeface="Verdana" pitchFamily="34" charset="0"/>
              </a:rPr>
              <a:t>Leverage Amazon’s massive fulfillment center network</a:t>
            </a:r>
          </a:p>
        </p:txBody>
      </p:sp>
      <p:sp>
        <p:nvSpPr>
          <p:cNvPr id="4103" name="TextBox 13"/>
          <p:cNvSpPr txBox="1">
            <a:spLocks noChangeArrowheads="1"/>
          </p:cNvSpPr>
          <p:nvPr/>
        </p:nvSpPr>
        <p:spPr bwMode="auto">
          <a:xfrm>
            <a:off x="6171776" y="2597150"/>
            <a:ext cx="2320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IT Infrastructure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Business</a:t>
            </a:r>
          </a:p>
        </p:txBody>
      </p:sp>
      <p:sp>
        <p:nvSpPr>
          <p:cNvPr id="4104" name="TextBox 19"/>
          <p:cNvSpPr txBox="1">
            <a:spLocks noChangeArrowheads="1"/>
          </p:cNvSpPr>
          <p:nvPr/>
        </p:nvSpPr>
        <p:spPr bwMode="auto">
          <a:xfrm>
            <a:off x="6324600" y="3657600"/>
            <a:ext cx="25146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700" b="0">
                <a:latin typeface="Verdana" pitchFamily="34" charset="0"/>
              </a:rPr>
              <a:t>Cloud computing infrastructure for hosting web-scale solutions</a:t>
            </a:r>
          </a:p>
          <a:p>
            <a:pPr>
              <a:spcAft>
                <a:spcPts val="1200"/>
              </a:spcAft>
            </a:pPr>
            <a:r>
              <a:rPr lang="en-US" sz="1700" b="0">
                <a:latin typeface="Verdana" pitchFamily="34" charset="0"/>
              </a:rPr>
              <a:t>Hundreds of thousands of registered customers</a:t>
            </a:r>
          </a:p>
        </p:txBody>
      </p:sp>
      <p:pic>
        <p:nvPicPr>
          <p:cNvPr id="4105" name="Picture 14" descr="AWS_rgb-logo-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388" y="1524000"/>
            <a:ext cx="26209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AmazonLogo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175" y="1746250"/>
            <a:ext cx="17716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6" descr="AmazonLogo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1746250"/>
            <a:ext cx="17716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5699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1) Cloud Computing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143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spc="300">
                <a:effectLst>
                  <a:outerShdw blurRad="76200" dist="508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Agenda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557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2) </a:t>
            </a:r>
            <a:r>
              <a:rPr lang="en-US" sz="3200" spc="200" dirty="0" smtClean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Amazon Web Services</a:t>
            </a:r>
            <a:endParaRPr lang="en-US" sz="3200" spc="200" dirty="0">
              <a:solidFill>
                <a:srgbClr val="FFFFFF"/>
              </a:solidFill>
              <a:effectLst>
                <a:outerShdw blurRad="101600" dist="38100" dir="2700000" algn="tl" rotWithShape="0">
                  <a:schemeClr val="tx2">
                    <a:lumMod val="75000"/>
                    <a:alpha val="7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3675" y="294150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3) </a:t>
            </a:r>
            <a:r>
              <a:rPr lang="en-US" sz="3200" spc="200" dirty="0" smtClean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Demo</a:t>
            </a:r>
            <a:endParaRPr lang="en-US" sz="3200" spc="200" dirty="0">
              <a:solidFill>
                <a:srgbClr val="FFFFFF"/>
              </a:solidFill>
              <a:effectLst>
                <a:outerShdw blurRad="101600" dist="38100" dir="2700000" algn="tl" rotWithShape="0">
                  <a:schemeClr val="tx2">
                    <a:lumMod val="75000"/>
                    <a:alpha val="7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3675" y="3662520"/>
            <a:ext cx="8743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4</a:t>
            </a:r>
            <a:r>
              <a:rPr lang="en-US" sz="3200" spc="200" dirty="0" smtClean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) </a:t>
            </a:r>
            <a:r>
              <a:rPr lang="en-US" sz="3200" spc="200" dirty="0">
                <a:solidFill>
                  <a:srgbClr val="FFFFFF"/>
                </a:solidFill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  <a:latin typeface="Verdana"/>
                <a:cs typeface="Verdana"/>
              </a:rPr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4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Gartner's definition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18188" y="1344252"/>
            <a:ext cx="8268612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Cloud Computing:</a:t>
            </a:r>
          </a:p>
          <a:p>
            <a:pPr algn="just"/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style of computing in 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 elastic 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IT-enabled 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capabilities are 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delivered as a service 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external customers </a:t>
            </a:r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using 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Internet technologies.</a:t>
            </a:r>
          </a:p>
          <a:p>
            <a:pPr algn="just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Gartner, 2008</a:t>
            </a:r>
          </a:p>
        </p:txBody>
      </p:sp>
    </p:spTree>
    <p:extLst>
      <p:ext uri="{BB962C8B-B14F-4D97-AF65-F5344CB8AC3E}">
        <p14:creationId xmlns:p14="http://schemas.microsoft.com/office/powerpoint/2010/main" val="49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8" name="Title 5"/>
          <p:cNvSpPr>
            <a:spLocks noGrp="1"/>
          </p:cNvSpPr>
          <p:nvPr>
            <p:ph type="title"/>
          </p:nvPr>
        </p:nvSpPr>
        <p:spPr>
          <a:xfrm>
            <a:off x="333731" y="380999"/>
            <a:ext cx="8473583" cy="71294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1) Elastic Capacity</a:t>
            </a:r>
          </a:p>
        </p:txBody>
      </p:sp>
    </p:spTree>
    <p:extLst>
      <p:ext uri="{BB962C8B-B14F-4D97-AF65-F5344CB8AC3E}">
        <p14:creationId xmlns:p14="http://schemas.microsoft.com/office/powerpoint/2010/main" val="31119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Predicting Infrastructure Needs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90600" y="5891213"/>
            <a:ext cx="67818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-1142999" y="3756025"/>
            <a:ext cx="42672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1" name="TextBox 11"/>
          <p:cNvSpPr txBox="1">
            <a:spLocks noChangeArrowheads="1"/>
          </p:cNvSpPr>
          <p:nvPr/>
        </p:nvSpPr>
        <p:spPr bwMode="auto">
          <a:xfrm rot="-5400000">
            <a:off x="-443307" y="3553103"/>
            <a:ext cx="2018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</a:rPr>
              <a:t>Compute Power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4267200" y="5906326"/>
            <a:ext cx="752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/>
              </a:rPr>
              <a:t>Time</a:t>
            </a:r>
          </a:p>
        </p:txBody>
      </p:sp>
      <p:sp>
        <p:nvSpPr>
          <p:cNvPr id="19463" name="Freeform 13"/>
          <p:cNvSpPr>
            <a:spLocks noChangeArrowheads="1"/>
          </p:cNvSpPr>
          <p:nvPr/>
        </p:nvSpPr>
        <p:spPr bwMode="auto">
          <a:xfrm>
            <a:off x="990600" y="2690813"/>
            <a:ext cx="6577013" cy="3200400"/>
          </a:xfrm>
          <a:custGeom>
            <a:avLst/>
            <a:gdLst>
              <a:gd name="T0" fmla="*/ 0 w 6577330"/>
              <a:gd name="T1" fmla="*/ 2268271 h 3341126"/>
              <a:gd name="T2" fmla="*/ 861528 w 6577330"/>
              <a:gd name="T3" fmla="*/ 1354806 h 3341126"/>
              <a:gd name="T4" fmla="*/ 2176488 w 6577330"/>
              <a:gd name="T5" fmla="*/ 1570344 h 3341126"/>
              <a:gd name="T6" fmla="*/ 3733275 w 6577330"/>
              <a:gd name="T7" fmla="*/ 749249 h 3341126"/>
              <a:gd name="T8" fmla="*/ 4957543 w 6577330"/>
              <a:gd name="T9" fmla="*/ 1005842 h 3341126"/>
              <a:gd name="T10" fmla="*/ 6574801 w 6577330"/>
              <a:gd name="T11" fmla="*/ 0 h 33411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77330"/>
              <a:gd name="T19" fmla="*/ 0 h 3341126"/>
              <a:gd name="T20" fmla="*/ 6577330 w 6577330"/>
              <a:gd name="T21" fmla="*/ 3341126 h 33411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77330" h="3341126">
                <a:moveTo>
                  <a:pt x="0" y="3341126"/>
                </a:moveTo>
                <a:cubicBezTo>
                  <a:pt x="249485" y="2754035"/>
                  <a:pt x="498970" y="2166945"/>
                  <a:pt x="861857" y="1995605"/>
                </a:cubicBezTo>
                <a:cubicBezTo>
                  <a:pt x="1224744" y="1824265"/>
                  <a:pt x="1698514" y="2461749"/>
                  <a:pt x="2177323" y="2313087"/>
                </a:cubicBezTo>
                <a:cubicBezTo>
                  <a:pt x="2656132" y="2164425"/>
                  <a:pt x="3271025" y="1242214"/>
                  <a:pt x="3734714" y="1103630"/>
                </a:cubicBezTo>
                <a:cubicBezTo>
                  <a:pt x="4198403" y="965046"/>
                  <a:pt x="4485689" y="1665523"/>
                  <a:pt x="4959458" y="1481585"/>
                </a:cubicBezTo>
                <a:cubicBezTo>
                  <a:pt x="5433227" y="1297647"/>
                  <a:pt x="6577330" y="0"/>
                  <a:pt x="6577330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Verdana"/>
            </a:endParaRPr>
          </a:p>
        </p:txBody>
      </p:sp>
      <p:sp>
        <p:nvSpPr>
          <p:cNvPr id="19464" name="Freeform 14"/>
          <p:cNvSpPr>
            <a:spLocks noChangeArrowheads="1"/>
          </p:cNvSpPr>
          <p:nvPr/>
        </p:nvSpPr>
        <p:spPr bwMode="auto">
          <a:xfrm>
            <a:off x="1020763" y="1547814"/>
            <a:ext cx="6546850" cy="4343400"/>
          </a:xfrm>
          <a:custGeom>
            <a:avLst/>
            <a:gdLst>
              <a:gd name="T0" fmla="*/ 0 w 6153961"/>
              <a:gd name="T1" fmla="*/ 4040163 h 4036563"/>
              <a:gd name="T2" fmla="*/ 3906020 w 6153961"/>
              <a:gd name="T3" fmla="*/ 3843451 h 4036563"/>
              <a:gd name="T4" fmla="*/ 5938204 w 6153961"/>
              <a:gd name="T5" fmla="*/ 3147402 h 4036563"/>
              <a:gd name="T6" fmla="*/ 8287093 w 6153961"/>
              <a:gd name="T7" fmla="*/ 544743 h 4036563"/>
              <a:gd name="T8" fmla="*/ 10741560 w 6153961"/>
              <a:gd name="T9" fmla="*/ 0 h 4036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53961"/>
              <a:gd name="T16" fmla="*/ 0 h 4036563"/>
              <a:gd name="T17" fmla="*/ 6153961 w 6153961"/>
              <a:gd name="T18" fmla="*/ 4036563 h 4036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53961" h="4036563">
                <a:moveTo>
                  <a:pt x="0" y="4036563"/>
                </a:moveTo>
                <a:cubicBezTo>
                  <a:pt x="835396" y="4012625"/>
                  <a:pt x="1670793" y="3988688"/>
                  <a:pt x="2237804" y="3840026"/>
                </a:cubicBezTo>
                <a:cubicBezTo>
                  <a:pt x="2804815" y="3691364"/>
                  <a:pt x="2983739" y="3693883"/>
                  <a:pt x="3402067" y="3144588"/>
                </a:cubicBezTo>
                <a:cubicBezTo>
                  <a:pt x="3820395" y="2595293"/>
                  <a:pt x="4289124" y="1068353"/>
                  <a:pt x="4747773" y="544255"/>
                </a:cubicBezTo>
                <a:cubicBezTo>
                  <a:pt x="5206422" y="20157"/>
                  <a:pt x="6153961" y="0"/>
                  <a:pt x="6153961" y="0"/>
                </a:cubicBezTo>
              </a:path>
            </a:pathLst>
          </a:custGeom>
          <a:noFill/>
          <a:ln w="762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Verdana"/>
            </a:endParaRPr>
          </a:p>
        </p:txBody>
      </p:sp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6858000" y="3540125"/>
            <a:ext cx="2049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/>
              </a:rPr>
              <a:t>Predicted Usage</a:t>
            </a:r>
          </a:p>
        </p:txBody>
      </p:sp>
      <p:sp>
        <p:nvSpPr>
          <p:cNvPr id="19466" name="TextBox 16"/>
          <p:cNvSpPr txBox="1">
            <a:spLocks noChangeArrowheads="1"/>
          </p:cNvSpPr>
          <p:nvPr/>
        </p:nvSpPr>
        <p:spPr bwMode="auto">
          <a:xfrm>
            <a:off x="3926250" y="1547813"/>
            <a:ext cx="1692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/>
              </a:rPr>
              <a:t>Actual Usage</a:t>
            </a:r>
          </a:p>
        </p:txBody>
      </p:sp>
      <p:cxnSp>
        <p:nvCxnSpPr>
          <p:cNvPr id="19467" name="Straight Arrow Connector 18"/>
          <p:cNvCxnSpPr>
            <a:cxnSpLocks noChangeShapeType="1"/>
          </p:cNvCxnSpPr>
          <p:nvPr/>
        </p:nvCxnSpPr>
        <p:spPr bwMode="auto">
          <a:xfrm>
            <a:off x="5554260" y="1852613"/>
            <a:ext cx="4572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8" name="Straight Arrow Connector 20"/>
          <p:cNvCxnSpPr>
            <a:cxnSpLocks noChangeShapeType="1"/>
          </p:cNvCxnSpPr>
          <p:nvPr/>
        </p:nvCxnSpPr>
        <p:spPr bwMode="auto">
          <a:xfrm rot="10800000">
            <a:off x="6629400" y="3690684"/>
            <a:ext cx="3048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469" name="TextBox 22"/>
          <p:cNvSpPr txBox="1">
            <a:spLocks noChangeArrowheads="1"/>
          </p:cNvSpPr>
          <p:nvPr/>
        </p:nvSpPr>
        <p:spPr bwMode="auto">
          <a:xfrm>
            <a:off x="2743200" y="5129213"/>
            <a:ext cx="877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Verdana"/>
              </a:rPr>
              <a:t>Waste</a:t>
            </a:r>
          </a:p>
        </p:txBody>
      </p:sp>
      <p:sp>
        <p:nvSpPr>
          <p:cNvPr id="19470" name="TextBox 23"/>
          <p:cNvSpPr txBox="1">
            <a:spLocks noChangeArrowheads="1"/>
          </p:cNvSpPr>
          <p:nvPr/>
        </p:nvSpPr>
        <p:spPr bwMode="auto">
          <a:xfrm>
            <a:off x="5600911" y="2538111"/>
            <a:ext cx="17331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latin typeface="Verdana"/>
              </a:rPr>
              <a:t>Customer</a:t>
            </a:r>
            <a:br>
              <a:rPr lang="en-US" sz="1600" i="1">
                <a:latin typeface="Verdana"/>
              </a:rPr>
            </a:br>
            <a:r>
              <a:rPr lang="en-US" sz="1600" i="1">
                <a:latin typeface="Verdana"/>
              </a:rPr>
              <a:t>Dissatisfaction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8" name="Title 5"/>
          <p:cNvSpPr>
            <a:spLocks noGrp="1"/>
          </p:cNvSpPr>
          <p:nvPr>
            <p:ph type="title"/>
          </p:nvPr>
        </p:nvSpPr>
        <p:spPr>
          <a:xfrm>
            <a:off x="333731" y="380999"/>
            <a:ext cx="8473583" cy="71294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101600" dist="38100" dir="2700000" algn="tl" rotWithShape="0">
                    <a:schemeClr val="tx2">
                      <a:lumMod val="75000"/>
                      <a:alpha val="70000"/>
                    </a:schemeClr>
                  </a:outerShdw>
                </a:effectLst>
              </a:rPr>
              <a:t>2) Faster time to market</a:t>
            </a:r>
          </a:p>
        </p:txBody>
      </p:sp>
    </p:spTree>
    <p:extLst>
      <p:ext uri="{BB962C8B-B14F-4D97-AF65-F5344CB8AC3E}">
        <p14:creationId xmlns:p14="http://schemas.microsoft.com/office/powerpoint/2010/main" val="40186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WS_theme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38360</TotalTime>
  <Words>1178</Words>
  <Application>Microsoft Macintosh PowerPoint</Application>
  <PresentationFormat>On-screen Show (4:3)</PresentationFormat>
  <Paragraphs>195</Paragraphs>
  <Slides>19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AWS_theme_blue</vt:lpstr>
      <vt:lpstr>Developing Scalable Web Applications on Amazon Web Services</vt:lpstr>
      <vt:lpstr>PowerPoint Presentation</vt:lpstr>
      <vt:lpstr>PowerPoint Presentation</vt:lpstr>
      <vt:lpstr>Amazon’s Three Businesses</vt:lpstr>
      <vt:lpstr>PowerPoint Presentation</vt:lpstr>
      <vt:lpstr>Gartner's definition</vt:lpstr>
      <vt:lpstr>1) Elastic Capacity</vt:lpstr>
      <vt:lpstr>Predicting Infrastructure Needs</vt:lpstr>
      <vt:lpstr>2) Faster time to market</vt:lpstr>
      <vt:lpstr>3) No initial investment (No CapEx)</vt:lpstr>
      <vt:lpstr>4) Pay as you go, pay for what you use</vt:lpstr>
      <vt:lpstr>5) Focus on your business</vt:lpstr>
      <vt:lpstr>Cloud Computing (summary)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Duffco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Aiden Duffy</dc:creator>
  <cp:lastModifiedBy>Mocherla, Janakiram</cp:lastModifiedBy>
  <cp:revision>173</cp:revision>
  <dcterms:created xsi:type="dcterms:W3CDTF">2010-10-28T22:01:05Z</dcterms:created>
  <dcterms:modified xsi:type="dcterms:W3CDTF">2011-05-14T04:10:42Z</dcterms:modified>
</cp:coreProperties>
</file>