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sldIdLst>
    <p:sldId id="299" r:id="rId3"/>
    <p:sldId id="313" r:id="rId4"/>
    <p:sldId id="327" r:id="rId5"/>
    <p:sldId id="328" r:id="rId6"/>
    <p:sldId id="329" r:id="rId7"/>
    <p:sldId id="311" r:id="rId8"/>
    <p:sldId id="317" r:id="rId9"/>
    <p:sldId id="326" r:id="rId10"/>
    <p:sldId id="323" r:id="rId11"/>
    <p:sldId id="324" r:id="rId12"/>
    <p:sldId id="325" r:id="rId13"/>
    <p:sldId id="310" r:id="rId14"/>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8C8"/>
    <a:srgbClr val="78F8FF"/>
    <a:srgbClr val="8EABDE"/>
    <a:srgbClr val="8FACE1"/>
    <a:srgbClr val="F50736"/>
    <a:srgbClr val="5DD8F2"/>
    <a:srgbClr val="A4D329"/>
    <a:srgbClr val="C0F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3" autoAdjust="0"/>
  </p:normalViewPr>
  <p:slideViewPr>
    <p:cSldViewPr snapToGrid="0">
      <p:cViewPr>
        <p:scale>
          <a:sx n="51" d="100"/>
          <a:sy n="51" d="100"/>
        </p:scale>
        <p:origin x="-1620" y="-414"/>
      </p:cViewPr>
      <p:guideLst>
        <p:guide orient="horz" pos="3728"/>
        <p:guide pos="52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BA166EC-68A0-46C1-B588-D765070EB3F3}" type="datetime1">
              <a:rPr lang="da-DK"/>
              <a:pPr>
                <a:defRPr/>
              </a:pPr>
              <a:t>28-11-2011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DEEF509-08E2-4F04-B43F-1BB9E4B6630A}" type="slidenum">
              <a:rPr lang="da-DK"/>
              <a:pPr>
                <a:defRPr/>
              </a:pPr>
              <a:t>‹#›</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11D129-8857-47B5-B5AD-CA158AB7D7D6}" type="datetime1">
              <a:rPr lang="da-DK"/>
              <a:pPr>
                <a:defRPr/>
              </a:pPr>
              <a:t>28-11-2011</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B99397C-9C4F-438B-9CFA-9957D0153AE3}"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2"/>
          <p:cNvGrpSpPr/>
          <p:nvPr userDrawn="1"/>
        </p:nvGrpSpPr>
        <p:grpSpPr>
          <a:xfrm>
            <a:off x="0" y="793659"/>
            <a:ext cx="9144000" cy="1178016"/>
            <a:chOff x="0" y="793659"/>
            <a:chExt cx="9144000" cy="1178016"/>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801699"/>
              <a:ext cx="9144000" cy="11684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7" name="Billede 3" descr="dreamstime_www_world.jpg"/>
            <p:cNvPicPr>
              <a:picLocks noChangeAspect="1"/>
            </p:cNvPicPr>
            <p:nvPr/>
          </p:nvPicPr>
          <p:blipFill>
            <a:blip r:embed="rId2" cstate="print"/>
            <a:stretch>
              <a:fillRect/>
            </a:stretch>
          </p:blipFill>
          <p:spPr>
            <a:xfrm>
              <a:off x="7584000" y="793659"/>
              <a:ext cx="1560000" cy="1178016"/>
            </a:xfrm>
            <a:prstGeom prst="rect">
              <a:avLst/>
            </a:prstGeom>
          </p:spPr>
        </p:pic>
      </p:grpSp>
      <p:sp>
        <p:nvSpPr>
          <p:cNvPr id="3" name="Pladsholder til indhold 2"/>
          <p:cNvSpPr>
            <a:spLocks noGrp="1"/>
          </p:cNvSpPr>
          <p:nvPr>
            <p:ph idx="1"/>
          </p:nvPr>
        </p:nvSpPr>
        <p:spPr>
          <a:xfrm>
            <a:off x="457200" y="2327275"/>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01600" y="-12700"/>
            <a:ext cx="9321800"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7"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6A1995B2-2054-4552-B9D8-F9A523233DD4}" type="datetime1">
              <a:rPr lang="da-DK"/>
              <a:pPr>
                <a:defRPr/>
              </a:pPr>
              <a:t>28-11-2011</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9D6CB09-FE74-489B-8F95-A71BFDFC2947}" type="slidenum">
              <a:rPr lang="da-DK"/>
              <a:pPr>
                <a:defRPr/>
              </a:pPr>
              <a:t>‹#›</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DCF07B0-78E5-4F95-8EA8-7289F126EBA7}" type="datetime1">
              <a:rPr lang="da-DK"/>
              <a:pPr>
                <a:defRPr/>
              </a:pPr>
              <a:t>28-11-2011</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F4A9B8F-3AC1-455B-9EE3-3FEF1B60DBEB}" type="slidenum">
              <a:rPr lang="da-DK"/>
              <a:pPr>
                <a:defRPr/>
              </a:pPr>
              <a:t>‹#›</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1158264-7C21-4C71-A444-464158B6EAA3}" type="datetime1">
              <a:rPr lang="da-DK"/>
              <a:pPr>
                <a:defRPr/>
              </a:pPr>
              <a:t>28-11-2011</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66C02B6-5F01-4A93-9D71-1A41D83F406D}" type="slidenum">
              <a:rPr lang="da-DK"/>
              <a:pPr>
                <a:defRPr/>
              </a:pPr>
              <a:t>‹#›</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EC4D59E-D79C-4F87-9229-2102570150DF}" type="datetime1">
              <a:rPr lang="da-DK"/>
              <a:pPr>
                <a:defRPr/>
              </a:pPr>
              <a:t>28-11-2011</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C05B8B7-8FEE-4042-A036-DF028CEC9A6A}" type="slidenum">
              <a:rPr lang="da-DK"/>
              <a:pPr>
                <a:defRPr/>
              </a:pPr>
              <a:t>‹#›</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407888B-3C26-497B-AD2B-C3EAE1342FE8}" type="datetime1">
              <a:rPr lang="da-DK"/>
              <a:pPr>
                <a:defRPr/>
              </a:pPr>
              <a:t>28-11-2011</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0982392-096A-4A4B-8B76-6CD611A3B48D}" type="slidenum">
              <a:rPr lang="da-DK"/>
              <a:pPr>
                <a:defRPr/>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BFB78533-4D4F-4295-947C-8ED241200F34}" type="datetime1">
              <a:rPr lang="da-DK"/>
              <a:pPr>
                <a:defRPr/>
              </a:pPr>
              <a:t>28-11-2011</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D05A01-DB0F-425C-ABDB-A7E8E27B12EA}" type="slidenum">
              <a:rPr lang="da-DK"/>
              <a:pPr>
                <a:defRPr/>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4"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infosysblogs.com/cloud/2009/06/the_economics_of_cloud_computi.html#mor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hyperlink" Target="http://www.infosysblogs.com/cloud/2009/06/the_cloud_roi_framework.html#mor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microsoft.com/microsoftservices/en/us/article_Microsoft_Role_In_Avatar.aspx"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www.hdwallpapers.in/female_character_in_avatar-wallpaper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umr4zbtx7G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microsoft.com/microsoftservices/en/us/article_Microsoft_Role_In_Avatar.aspx"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hyperlink" Target="http://www.businessworld.in/index.php/Information-Technology/Cloud-With-A-Lining.html" TargetMode="External"/><Relationship Id="rId3" Type="http://schemas.openxmlformats.org/officeDocument/2006/relationships/image" Target="../media/image19.jpeg"/><Relationship Id="rId7" Type="http://schemas.openxmlformats.org/officeDocument/2006/relationships/hyperlink" Target="http://aws.amazon.com/windows/" TargetMode="External"/><Relationship Id="rId12" Type="http://schemas.openxmlformats.org/officeDocument/2006/relationships/image" Target="../media/image24.png"/><Relationship Id="rId2" Type="http://schemas.openxmlformats.org/officeDocument/2006/relationships/image" Target="../media/image18.png"/><Relationship Id="rId16" Type="http://schemas.openxmlformats.org/officeDocument/2006/relationships/hyperlink" Target="http://www.infosysblogs.com/cloud/2009/07/is_price_the_only_criteria_to_2.html#more" TargetMode="External"/><Relationship Id="rId1" Type="http://schemas.openxmlformats.org/officeDocument/2006/relationships/slideLayout" Target="../slideLayouts/slideLayout1.xml"/><Relationship Id="rId6" Type="http://schemas.openxmlformats.org/officeDocument/2006/relationships/hyperlink" Target="http://calculator.s3.amazonaws.com/calc5.html" TargetMode="External"/><Relationship Id="rId11" Type="http://schemas.openxmlformats.org/officeDocument/2006/relationships/image" Target="../media/image23.png"/><Relationship Id="rId5" Type="http://schemas.openxmlformats.org/officeDocument/2006/relationships/hyperlink" Target="http://code.google.com/appengine/docs/billing.html" TargetMode="External"/><Relationship Id="rId15" Type="http://schemas.openxmlformats.org/officeDocument/2006/relationships/hyperlink" Target="http://www.microsoft.com/azure/pricing.mspx" TargetMode="External"/><Relationship Id="rId10" Type="http://schemas.openxmlformats.org/officeDocument/2006/relationships/image" Target="../media/image22.jpeg"/><Relationship Id="rId4" Type="http://schemas.openxmlformats.org/officeDocument/2006/relationships/image" Target="../media/image20.jpeg"/><Relationship Id="rId9" Type="http://schemas.openxmlformats.org/officeDocument/2006/relationships/hyperlink" Target="http://in.netmagicsolutions.com/index.html" TargetMode="External"/><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9" descr="dreamstime_www_worl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Kombinationstegning 7"/>
          <p:cNvSpPr/>
          <p:nvPr/>
        </p:nvSpPr>
        <p:spPr bwMode="auto">
          <a:xfrm>
            <a:off x="-46038" y="3254375"/>
            <a:ext cx="91821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424" name="Kombinationstegning 423"/>
          <p:cNvSpPr/>
          <p:nvPr/>
        </p:nvSpPr>
        <p:spPr>
          <a:xfrm>
            <a:off x="-38100" y="3467100"/>
            <a:ext cx="91821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21509" name="Rectangle 4"/>
          <p:cNvSpPr>
            <a:spLocks noChangeArrowheads="1"/>
          </p:cNvSpPr>
          <p:nvPr/>
        </p:nvSpPr>
        <p:spPr bwMode="gray">
          <a:xfrm>
            <a:off x="519113" y="5864225"/>
            <a:ext cx="7119937" cy="358775"/>
          </a:xfrm>
          <a:prstGeom prst="rect">
            <a:avLst/>
          </a:prstGeom>
          <a:noFill/>
          <a:ln w="9525">
            <a:noFill/>
            <a:miter lim="800000"/>
            <a:headEnd/>
            <a:tailEnd/>
          </a:ln>
        </p:spPr>
        <p:txBody>
          <a:bodyPr lIns="0" tIns="0" rIns="0" bIns="0" anchor="ctr"/>
          <a:lstStyle/>
          <a:p>
            <a:pPr defTabSz="801688"/>
            <a:endParaRPr lang="en-US" sz="2000" dirty="0">
              <a:solidFill>
                <a:schemeClr val="tx2"/>
              </a:solidFill>
            </a:endParaRPr>
          </a:p>
        </p:txBody>
      </p:sp>
      <p:sp>
        <p:nvSpPr>
          <p:cNvPr id="21510" name="Rectangle 5"/>
          <p:cNvSpPr txBox="1">
            <a:spLocks noChangeArrowheads="1"/>
          </p:cNvSpPr>
          <p:nvPr/>
        </p:nvSpPr>
        <p:spPr bwMode="gray">
          <a:xfrm>
            <a:off x="315151" y="4458737"/>
            <a:ext cx="8475597" cy="1445726"/>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chemeClr val="bg2"/>
                </a:solidFill>
              </a:rPr>
              <a:t>Cloud Computing</a:t>
            </a:r>
            <a:br>
              <a:rPr lang="en-US" sz="3200" b="1" dirty="0" smtClean="0">
                <a:solidFill>
                  <a:schemeClr val="bg2"/>
                </a:solidFill>
              </a:rPr>
            </a:br>
            <a:r>
              <a:rPr lang="en-US" sz="3200" b="1" dirty="0" smtClean="0">
                <a:solidFill>
                  <a:schemeClr val="bg2"/>
                </a:solidFill>
              </a:rPr>
              <a:t>A Paradigm Shift for IT Community</a:t>
            </a:r>
            <a:endParaRPr lang="en-US" sz="3200" b="1" dirty="0">
              <a:solidFill>
                <a:schemeClr val="bg2"/>
              </a:solidFill>
            </a:endParaRPr>
          </a:p>
        </p:txBody>
      </p:sp>
      <p:sp>
        <p:nvSpPr>
          <p:cNvPr id="9" name="TextBox 8"/>
          <p:cNvSpPr txBox="1"/>
          <p:nvPr/>
        </p:nvSpPr>
        <p:spPr>
          <a:xfrm>
            <a:off x="839465" y="5897834"/>
            <a:ext cx="8121034" cy="646331"/>
          </a:xfrm>
          <a:prstGeom prst="rect">
            <a:avLst/>
          </a:prstGeom>
          <a:noFill/>
        </p:spPr>
        <p:txBody>
          <a:bodyPr wrap="square" rtlCol="0">
            <a:spAutoFit/>
          </a:bodyPr>
          <a:lstStyle/>
          <a:p>
            <a:pPr algn="r"/>
            <a:r>
              <a:rPr lang="en-US" dirty="0" smtClean="0"/>
              <a:t>Bhavin Raichura</a:t>
            </a:r>
          </a:p>
          <a:p>
            <a:pPr algn="r"/>
            <a:r>
              <a:rPr lang="en-US" dirty="0" smtClean="0"/>
              <a:t>bhavin_raichura@infosys.com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221577" y="182311"/>
            <a:ext cx="8586521"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rgbClr val="171717"/>
                </a:solidFill>
                <a:latin typeface="Cambria" pitchFamily="18" charset="0"/>
              </a:rPr>
              <a:t>It is not just the Business Case …</a:t>
            </a:r>
            <a:endParaRPr lang="en-US" sz="3200" b="1" dirty="0">
              <a:solidFill>
                <a:srgbClr val="171717"/>
              </a:solidFill>
              <a:latin typeface="Cambria" pitchFamily="18" charset="0"/>
            </a:endParaRPr>
          </a:p>
        </p:txBody>
      </p:sp>
      <p:sp>
        <p:nvSpPr>
          <p:cNvPr id="21" name="Rectangle 20"/>
          <p:cNvSpPr/>
          <p:nvPr/>
        </p:nvSpPr>
        <p:spPr>
          <a:xfrm>
            <a:off x="179388" y="914400"/>
            <a:ext cx="8763000" cy="5410200"/>
          </a:xfrm>
          <a:prstGeom prst="rect">
            <a:avLst/>
          </a:prstGeom>
          <a:solidFill>
            <a:schemeClr val="bg1"/>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schemeClr val="tx2">
                  <a:lumMod val="10000"/>
                </a:schemeClr>
              </a:solidFill>
            </a:endParaRPr>
          </a:p>
        </p:txBody>
      </p:sp>
      <p:cxnSp>
        <p:nvCxnSpPr>
          <p:cNvPr id="22" name="Straight Connector 21"/>
          <p:cNvCxnSpPr/>
          <p:nvPr/>
        </p:nvCxnSpPr>
        <p:spPr>
          <a:xfrm rot="5400000">
            <a:off x="1861344" y="3612357"/>
            <a:ext cx="5394325" cy="1587"/>
          </a:xfrm>
          <a:prstGeom prst="line">
            <a:avLst/>
          </a:prstGeom>
          <a:ln>
            <a:solidFill>
              <a:schemeClr val="tx2">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3877861877"/>
              </p:ext>
            </p:extLst>
          </p:nvPr>
        </p:nvGraphicFramePr>
        <p:xfrm>
          <a:off x="265113" y="2209800"/>
          <a:ext cx="4214737" cy="1219200"/>
        </p:xfrm>
        <a:graphic>
          <a:graphicData uri="http://schemas.openxmlformats.org/drawingml/2006/table">
            <a:tbl>
              <a:tblPr firstRow="1" bandRow="1">
                <a:tableStyleId>{2D5ABB26-0587-4C30-8999-92F81FD0307C}</a:tableStyleId>
              </a:tblPr>
              <a:tblGrid>
                <a:gridCol w="1731440"/>
                <a:gridCol w="620824"/>
                <a:gridCol w="620824"/>
                <a:gridCol w="620824"/>
                <a:gridCol w="620825"/>
              </a:tblGrid>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10000"/>
                            </a:schemeClr>
                          </a:solidFill>
                        </a:rPr>
                        <a:t>Cost per GB per</a:t>
                      </a:r>
                      <a:r>
                        <a:rPr lang="en-US" sz="1200" b="1" baseline="0" dirty="0" smtClean="0">
                          <a:solidFill>
                            <a:schemeClr val="tx2">
                              <a:lumMod val="10000"/>
                            </a:schemeClr>
                          </a:solidFill>
                        </a:rPr>
                        <a:t> Year</a:t>
                      </a:r>
                      <a:endParaRPr lang="en-US" sz="1200" b="1" dirty="0" smtClean="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Tier-1</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Tier-2</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Tier-3</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Cloud</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06400">
                <a:tc>
                  <a:txBody>
                    <a:bodyPr/>
                    <a:lstStyle/>
                    <a:p>
                      <a:r>
                        <a:rPr lang="en-US" sz="1200" b="0" dirty="0" smtClean="0">
                          <a:solidFill>
                            <a:schemeClr val="tx2">
                              <a:lumMod val="10000"/>
                            </a:schemeClr>
                          </a:solidFill>
                        </a:rPr>
                        <a:t>Single Node (99.9% SLA)</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b="0" dirty="0" smtClean="0">
                          <a:solidFill>
                            <a:schemeClr val="tx2">
                              <a:lumMod val="10000"/>
                            </a:schemeClr>
                          </a:solidFill>
                        </a:rPr>
                        <a:t>$43</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b="0" dirty="0" smtClean="0">
                          <a:solidFill>
                            <a:schemeClr val="tx2">
                              <a:lumMod val="10000"/>
                            </a:schemeClr>
                          </a:solidFill>
                        </a:rPr>
                        <a:t>$15</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b="0" dirty="0" smtClean="0">
                          <a:solidFill>
                            <a:schemeClr val="tx2">
                              <a:lumMod val="10000"/>
                            </a:schemeClr>
                          </a:solidFill>
                        </a:rPr>
                        <a:t>$12</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b="0" dirty="0" smtClean="0">
                          <a:solidFill>
                            <a:schemeClr val="tx2">
                              <a:lumMod val="10000"/>
                            </a:schemeClr>
                          </a:solidFill>
                        </a:rPr>
                        <a:t>$3</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06400">
                <a:tc>
                  <a:txBody>
                    <a:bodyPr/>
                    <a:lstStyle/>
                    <a:p>
                      <a:r>
                        <a:rPr lang="en-US" sz="1200" b="0" dirty="0" smtClean="0">
                          <a:solidFill>
                            <a:schemeClr val="tx2">
                              <a:lumMod val="10000"/>
                            </a:schemeClr>
                          </a:solidFill>
                        </a:rPr>
                        <a:t>3  Geo</a:t>
                      </a:r>
                      <a:r>
                        <a:rPr lang="en-US" sz="1200" b="0" baseline="0" dirty="0" smtClean="0">
                          <a:solidFill>
                            <a:schemeClr val="tx2">
                              <a:lumMod val="10000"/>
                            </a:schemeClr>
                          </a:solidFill>
                        </a:rPr>
                        <a:t> </a:t>
                      </a:r>
                      <a:r>
                        <a:rPr lang="en-US" sz="1200" b="0" dirty="0" smtClean="0">
                          <a:solidFill>
                            <a:schemeClr val="tx2">
                              <a:lumMod val="10000"/>
                            </a:schemeClr>
                          </a:solidFill>
                        </a:rPr>
                        <a:t>Nodes (100%)</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b="0" dirty="0" smtClean="0">
                          <a:solidFill>
                            <a:schemeClr val="tx2">
                              <a:lumMod val="10000"/>
                            </a:schemeClr>
                          </a:solidFill>
                        </a:rPr>
                        <a:t>$129</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b="0" dirty="0" smtClean="0">
                          <a:solidFill>
                            <a:schemeClr val="tx2">
                              <a:lumMod val="10000"/>
                            </a:schemeClr>
                          </a:solidFill>
                        </a:rPr>
                        <a:t>$45</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b="0" dirty="0" smtClean="0">
                          <a:solidFill>
                            <a:schemeClr val="tx2">
                              <a:lumMod val="10000"/>
                            </a:schemeClr>
                          </a:solidFill>
                        </a:rPr>
                        <a:t>$36</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b="0" dirty="0" smtClean="0">
                          <a:solidFill>
                            <a:schemeClr val="tx2">
                              <a:lumMod val="10000"/>
                            </a:schemeClr>
                          </a:solidFill>
                        </a:rPr>
                        <a:t>$9</a:t>
                      </a:r>
                      <a:endParaRPr lang="en-US" sz="1200" b="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bl>
          </a:graphicData>
        </a:graphic>
      </p:graphicFrame>
      <p:sp>
        <p:nvSpPr>
          <p:cNvPr id="24" name="TextBox 9"/>
          <p:cNvSpPr txBox="1">
            <a:spLocks noChangeArrowheads="1"/>
          </p:cNvSpPr>
          <p:nvPr/>
        </p:nvSpPr>
        <p:spPr bwMode="auto">
          <a:xfrm>
            <a:off x="212725" y="930275"/>
            <a:ext cx="4359275" cy="1197251"/>
          </a:xfrm>
          <a:prstGeom prst="rect">
            <a:avLst/>
          </a:prstGeom>
          <a:noFill/>
          <a:ln w="9525">
            <a:noFill/>
            <a:miter lim="800000"/>
            <a:headEnd/>
            <a:tailEnd/>
          </a:ln>
        </p:spPr>
        <p:txBody>
          <a:bodyPr>
            <a:spAutoFit/>
          </a:bodyPr>
          <a:lstStyle/>
          <a:p>
            <a:pPr marL="190500" indent="-190500" algn="l">
              <a:lnSpc>
                <a:spcPct val="150000"/>
              </a:lnSpc>
              <a:spcBef>
                <a:spcPct val="20000"/>
              </a:spcBef>
              <a:buClr>
                <a:schemeClr val="tx2"/>
              </a:buClr>
              <a:defRPr/>
            </a:pPr>
            <a:r>
              <a:rPr lang="en-US" sz="1800" b="1" dirty="0">
                <a:solidFill>
                  <a:schemeClr val="tx2">
                    <a:lumMod val="10000"/>
                  </a:schemeClr>
                </a:solidFill>
                <a:cs typeface="+mn-cs"/>
              </a:rPr>
              <a:t>Storage as a Service</a:t>
            </a:r>
          </a:p>
          <a:p>
            <a:pPr algn="l">
              <a:lnSpc>
                <a:spcPct val="150000"/>
              </a:lnSpc>
              <a:spcBef>
                <a:spcPct val="20000"/>
              </a:spcBef>
              <a:buClr>
                <a:schemeClr val="tx2"/>
              </a:buClr>
              <a:defRPr/>
            </a:pPr>
            <a:r>
              <a:rPr lang="en-US" sz="1400" b="1" i="1" dirty="0">
                <a:solidFill>
                  <a:schemeClr val="tx2">
                    <a:lumMod val="10000"/>
                  </a:schemeClr>
                </a:solidFill>
                <a:cs typeface="+mn-cs"/>
              </a:rPr>
              <a:t>100TB of storage space on cloud  can save $1M per year</a:t>
            </a:r>
          </a:p>
        </p:txBody>
      </p:sp>
      <p:sp>
        <p:nvSpPr>
          <p:cNvPr id="25" name="TextBox 9"/>
          <p:cNvSpPr txBox="1">
            <a:spLocks noChangeArrowheads="1"/>
          </p:cNvSpPr>
          <p:nvPr/>
        </p:nvSpPr>
        <p:spPr bwMode="auto">
          <a:xfrm>
            <a:off x="4572000" y="930275"/>
            <a:ext cx="4343400" cy="1197251"/>
          </a:xfrm>
          <a:prstGeom prst="rect">
            <a:avLst/>
          </a:prstGeom>
          <a:noFill/>
          <a:ln w="9525">
            <a:noFill/>
            <a:miter lim="800000"/>
            <a:headEnd/>
            <a:tailEnd/>
          </a:ln>
        </p:spPr>
        <p:txBody>
          <a:bodyPr>
            <a:spAutoFit/>
          </a:bodyPr>
          <a:lstStyle/>
          <a:p>
            <a:pPr marL="190500" indent="-190500" algn="l">
              <a:lnSpc>
                <a:spcPct val="150000"/>
              </a:lnSpc>
              <a:spcBef>
                <a:spcPct val="20000"/>
              </a:spcBef>
              <a:buClr>
                <a:schemeClr val="tx2"/>
              </a:buClr>
              <a:defRPr/>
            </a:pPr>
            <a:r>
              <a:rPr lang="en-US" sz="1800" b="1" dirty="0">
                <a:solidFill>
                  <a:schemeClr val="tx2">
                    <a:lumMod val="10000"/>
                  </a:schemeClr>
                </a:solidFill>
                <a:cs typeface="+mn-cs"/>
              </a:rPr>
              <a:t>Infrastructure as a Service</a:t>
            </a:r>
            <a:endParaRPr lang="en-US" b="1" dirty="0">
              <a:solidFill>
                <a:schemeClr val="tx2">
                  <a:lumMod val="10000"/>
                </a:schemeClr>
              </a:solidFill>
              <a:cs typeface="+mn-cs"/>
            </a:endParaRPr>
          </a:p>
          <a:p>
            <a:pPr algn="l">
              <a:lnSpc>
                <a:spcPct val="150000"/>
              </a:lnSpc>
              <a:spcBef>
                <a:spcPct val="20000"/>
              </a:spcBef>
              <a:buClr>
                <a:schemeClr val="tx2"/>
              </a:buClr>
              <a:defRPr/>
            </a:pPr>
            <a:r>
              <a:rPr lang="en-US" sz="1400" b="1" i="1" dirty="0">
                <a:solidFill>
                  <a:schemeClr val="tx2">
                    <a:lumMod val="10000"/>
                  </a:schemeClr>
                </a:solidFill>
                <a:cs typeface="+mn-cs"/>
              </a:rPr>
              <a:t>100 server provisioning can save &gt;1MN per year, reduces time-to-market from 6-8 weeks to </a:t>
            </a:r>
            <a:r>
              <a:rPr lang="en-US" sz="1400" b="1" i="1" dirty="0" smtClean="0">
                <a:solidFill>
                  <a:schemeClr val="tx2">
                    <a:lumMod val="10000"/>
                  </a:schemeClr>
                </a:solidFill>
                <a:cs typeface="+mn-cs"/>
              </a:rPr>
              <a:t>min</a:t>
            </a:r>
            <a:endParaRPr lang="en-US" sz="1400" b="1" i="1" dirty="0">
              <a:solidFill>
                <a:schemeClr val="tx2">
                  <a:lumMod val="10000"/>
                </a:schemeClr>
              </a:solidFill>
              <a:cs typeface="+mn-cs"/>
            </a:endParaRPr>
          </a:p>
        </p:txBody>
      </p:sp>
      <p:cxnSp>
        <p:nvCxnSpPr>
          <p:cNvPr id="26" name="Straight Connector 25"/>
          <p:cNvCxnSpPr>
            <a:stCxn id="21" idx="3"/>
            <a:endCxn id="21" idx="1"/>
          </p:cNvCxnSpPr>
          <p:nvPr/>
        </p:nvCxnSpPr>
        <p:spPr>
          <a:xfrm flipH="1">
            <a:off x="179388" y="3619500"/>
            <a:ext cx="8763000" cy="1588"/>
          </a:xfrm>
          <a:prstGeom prst="line">
            <a:avLst/>
          </a:prstGeom>
          <a:ln>
            <a:solidFill>
              <a:schemeClr val="tx2">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931814047"/>
              </p:ext>
            </p:extLst>
          </p:nvPr>
        </p:nvGraphicFramePr>
        <p:xfrm>
          <a:off x="4729972" y="2209800"/>
          <a:ext cx="4114799" cy="1219201"/>
        </p:xfrm>
        <a:graphic>
          <a:graphicData uri="http://schemas.openxmlformats.org/drawingml/2006/table">
            <a:tbl>
              <a:tblPr firstRow="1" bandRow="1">
                <a:tableStyleId>{2D5ABB26-0587-4C30-8999-92F81FD0307C}</a:tableStyleId>
              </a:tblPr>
              <a:tblGrid>
                <a:gridCol w="1943099"/>
                <a:gridCol w="742949"/>
                <a:gridCol w="698502"/>
                <a:gridCol w="730249"/>
              </a:tblGrid>
              <a:tr h="464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10000"/>
                            </a:schemeClr>
                          </a:solidFill>
                        </a:rPr>
                        <a:t>Infrastructure Provisioning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solidFill>
                            <a:schemeClr val="tx2">
                              <a:lumMod val="10000"/>
                            </a:schemeClr>
                          </a:solidFill>
                        </a:rPr>
                        <a:t>On-premise</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solidFill>
                            <a:schemeClr val="tx2">
                              <a:lumMod val="10000"/>
                            </a:schemeClr>
                          </a:solidFill>
                        </a:rPr>
                        <a:t>Other Hosted</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smtClean="0">
                          <a:solidFill>
                            <a:schemeClr val="tx2">
                              <a:lumMod val="10000"/>
                            </a:schemeClr>
                          </a:solidFill>
                        </a:rPr>
                        <a:t>Cloud</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7126">
                <a:tc>
                  <a:txBody>
                    <a:bodyPr/>
                    <a:lstStyle/>
                    <a:p>
                      <a:r>
                        <a:rPr lang="en-US" sz="1200" baseline="0" dirty="0" smtClean="0">
                          <a:solidFill>
                            <a:schemeClr val="tx2">
                              <a:lumMod val="10000"/>
                            </a:schemeClr>
                          </a:solidFill>
                        </a:rPr>
                        <a:t>Server + OS Cost per Month</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$1000</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$500</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a:r>
                        <a:rPr lang="en-US" sz="1200" dirty="0" smtClean="0">
                          <a:solidFill>
                            <a:schemeClr val="tx2">
                              <a:lumMod val="10000"/>
                            </a:schemeClr>
                          </a:solidFill>
                        </a:rPr>
                        <a:t>$230</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77126">
                <a:tc>
                  <a:txBody>
                    <a:bodyPr/>
                    <a:lstStyle/>
                    <a:p>
                      <a:r>
                        <a:rPr lang="en-US" sz="1200" dirty="0" smtClean="0">
                          <a:solidFill>
                            <a:schemeClr val="tx2">
                              <a:lumMod val="10000"/>
                            </a:schemeClr>
                          </a:solidFill>
                        </a:rPr>
                        <a:t>Provisioning</a:t>
                      </a:r>
                      <a:r>
                        <a:rPr lang="en-US" sz="1200" baseline="0" dirty="0" smtClean="0">
                          <a:solidFill>
                            <a:schemeClr val="tx2">
                              <a:lumMod val="10000"/>
                            </a:schemeClr>
                          </a:solidFill>
                        </a:rPr>
                        <a:t> time-to-market</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8 weeks</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2 weeks</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a:r>
                        <a:rPr lang="en-US" sz="1200" dirty="0" smtClean="0">
                          <a:solidFill>
                            <a:schemeClr val="tx2">
                              <a:lumMod val="10000"/>
                            </a:schemeClr>
                          </a:solidFill>
                        </a:rPr>
                        <a:t>Minutes</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823190763"/>
              </p:ext>
            </p:extLst>
          </p:nvPr>
        </p:nvGraphicFramePr>
        <p:xfrm>
          <a:off x="273050" y="4984750"/>
          <a:ext cx="4191000" cy="1198880"/>
        </p:xfrm>
        <a:graphic>
          <a:graphicData uri="http://schemas.openxmlformats.org/drawingml/2006/table">
            <a:tbl>
              <a:tblPr firstRow="1" bandRow="1">
                <a:tableStyleId>{2D5ABB26-0587-4C30-8999-92F81FD0307C}</a:tableStyleId>
              </a:tblPr>
              <a:tblGrid>
                <a:gridCol w="1979083"/>
                <a:gridCol w="756708"/>
                <a:gridCol w="756708"/>
                <a:gridCol w="69850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10000"/>
                            </a:schemeClr>
                          </a:solidFill>
                        </a:rPr>
                        <a:t>Cost per User per</a:t>
                      </a:r>
                      <a:r>
                        <a:rPr lang="en-US" sz="1200" b="1" baseline="0" dirty="0" smtClean="0">
                          <a:solidFill>
                            <a:schemeClr val="tx2">
                              <a:lumMod val="10000"/>
                            </a:schemeClr>
                          </a:solidFill>
                        </a:rPr>
                        <a:t> Month</a:t>
                      </a:r>
                      <a:endParaRPr lang="en-US" sz="1200" b="1" dirty="0" smtClean="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On-premise</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Other Hosted</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Cloud Based</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70840">
                <a:tc>
                  <a:txBody>
                    <a:bodyPr/>
                    <a:lstStyle/>
                    <a:p>
                      <a:r>
                        <a:rPr lang="en-US" sz="1200" dirty="0" smtClean="0">
                          <a:solidFill>
                            <a:schemeClr val="tx2">
                              <a:lumMod val="10000"/>
                            </a:schemeClr>
                          </a:solidFill>
                        </a:rPr>
                        <a:t>Exchange Online</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$25</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$9*</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a:r>
                        <a:rPr lang="en-US" sz="1200" dirty="0" smtClean="0">
                          <a:solidFill>
                            <a:schemeClr val="tx2">
                              <a:lumMod val="10000"/>
                            </a:schemeClr>
                          </a:solidFill>
                        </a:rPr>
                        <a:t>$20</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70840">
                <a:tc>
                  <a:txBody>
                    <a:bodyPr/>
                    <a:lstStyle/>
                    <a:p>
                      <a:r>
                        <a:rPr lang="en-US" sz="1200" dirty="0" smtClean="0">
                          <a:solidFill>
                            <a:schemeClr val="tx2">
                              <a:lumMod val="10000"/>
                            </a:schemeClr>
                          </a:solidFill>
                        </a:rPr>
                        <a:t>SharePoint Online</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$30</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$1</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a:r>
                        <a:rPr lang="en-US" sz="1200" dirty="0" smtClean="0">
                          <a:solidFill>
                            <a:schemeClr val="tx2">
                              <a:lumMod val="10000"/>
                            </a:schemeClr>
                          </a:solidFill>
                        </a:rPr>
                        <a:t>$7</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bl>
          </a:graphicData>
        </a:graphic>
      </p:graphicFrame>
      <p:sp>
        <p:nvSpPr>
          <p:cNvPr id="29" name="TextBox 9"/>
          <p:cNvSpPr txBox="1">
            <a:spLocks noChangeArrowheads="1"/>
          </p:cNvSpPr>
          <p:nvPr/>
        </p:nvSpPr>
        <p:spPr bwMode="auto">
          <a:xfrm>
            <a:off x="196849" y="3644900"/>
            <a:ext cx="4429953" cy="1197251"/>
          </a:xfrm>
          <a:prstGeom prst="rect">
            <a:avLst/>
          </a:prstGeom>
          <a:noFill/>
          <a:ln w="9525">
            <a:noFill/>
            <a:miter lim="800000"/>
            <a:headEnd/>
            <a:tailEnd/>
          </a:ln>
        </p:spPr>
        <p:txBody>
          <a:bodyPr wrap="square">
            <a:spAutoFit/>
          </a:bodyPr>
          <a:lstStyle/>
          <a:p>
            <a:pPr marL="190500" indent="-190500" algn="l">
              <a:lnSpc>
                <a:spcPct val="150000"/>
              </a:lnSpc>
              <a:spcBef>
                <a:spcPct val="20000"/>
              </a:spcBef>
              <a:buClr>
                <a:schemeClr val="tx2"/>
              </a:buClr>
              <a:defRPr/>
            </a:pPr>
            <a:r>
              <a:rPr lang="en-US" sz="1800" b="1" dirty="0">
                <a:solidFill>
                  <a:schemeClr val="tx2">
                    <a:lumMod val="10000"/>
                  </a:schemeClr>
                </a:solidFill>
                <a:cs typeface="+mn-cs"/>
              </a:rPr>
              <a:t>Software as a Service</a:t>
            </a:r>
          </a:p>
          <a:p>
            <a:pPr algn="l">
              <a:lnSpc>
                <a:spcPct val="150000"/>
              </a:lnSpc>
              <a:spcBef>
                <a:spcPct val="20000"/>
              </a:spcBef>
              <a:buClr>
                <a:schemeClr val="tx2"/>
              </a:buClr>
              <a:defRPr/>
            </a:pPr>
            <a:r>
              <a:rPr lang="en-US" sz="1400" b="1" i="1" dirty="0">
                <a:solidFill>
                  <a:schemeClr val="tx2">
                    <a:lumMod val="10000"/>
                  </a:schemeClr>
                </a:solidFill>
                <a:cs typeface="+mn-cs"/>
              </a:rPr>
              <a:t>Microsoft Online Services save $2 MN for enterprise collaboration and messaging solutions</a:t>
            </a:r>
          </a:p>
        </p:txBody>
      </p:sp>
      <p:sp>
        <p:nvSpPr>
          <p:cNvPr id="30" name="TextBox 9"/>
          <p:cNvSpPr txBox="1">
            <a:spLocks noChangeArrowheads="1"/>
          </p:cNvSpPr>
          <p:nvPr/>
        </p:nvSpPr>
        <p:spPr bwMode="auto">
          <a:xfrm>
            <a:off x="4556125" y="3641725"/>
            <a:ext cx="4343400" cy="1197251"/>
          </a:xfrm>
          <a:prstGeom prst="rect">
            <a:avLst/>
          </a:prstGeom>
          <a:noFill/>
          <a:ln w="9525">
            <a:noFill/>
            <a:miter lim="800000"/>
            <a:headEnd/>
            <a:tailEnd/>
          </a:ln>
        </p:spPr>
        <p:txBody>
          <a:bodyPr>
            <a:spAutoFit/>
          </a:bodyPr>
          <a:lstStyle/>
          <a:p>
            <a:pPr marL="190500" indent="-190500" algn="l">
              <a:lnSpc>
                <a:spcPct val="150000"/>
              </a:lnSpc>
              <a:spcBef>
                <a:spcPct val="20000"/>
              </a:spcBef>
              <a:buClr>
                <a:schemeClr val="tx2"/>
              </a:buClr>
              <a:defRPr/>
            </a:pPr>
            <a:r>
              <a:rPr lang="en-US" sz="1800" b="1" dirty="0">
                <a:solidFill>
                  <a:schemeClr val="tx2">
                    <a:lumMod val="10000"/>
                  </a:schemeClr>
                </a:solidFill>
                <a:cs typeface="+mn-cs"/>
              </a:rPr>
              <a:t>Platform as a Service</a:t>
            </a:r>
          </a:p>
          <a:p>
            <a:pPr algn="l">
              <a:lnSpc>
                <a:spcPct val="150000"/>
              </a:lnSpc>
              <a:spcBef>
                <a:spcPct val="20000"/>
              </a:spcBef>
              <a:buClr>
                <a:schemeClr val="tx2"/>
              </a:buClr>
              <a:defRPr/>
            </a:pPr>
            <a:r>
              <a:rPr lang="en-US" sz="1400" i="1" dirty="0">
                <a:solidFill>
                  <a:schemeClr val="tx2">
                    <a:lumMod val="10000"/>
                  </a:schemeClr>
                </a:solidFill>
                <a:cs typeface="+mn-cs"/>
              </a:rPr>
              <a:t>Cloud makes PaaS affordable to everyone, help increasing the market penetration </a:t>
            </a:r>
            <a:r>
              <a:rPr lang="en-US" sz="1400" i="1" dirty="0" smtClean="0">
                <a:solidFill>
                  <a:schemeClr val="tx2">
                    <a:lumMod val="10000"/>
                  </a:schemeClr>
                </a:solidFill>
                <a:cs typeface="+mn-cs"/>
              </a:rPr>
              <a:t>to fuel growth</a:t>
            </a:r>
            <a:endParaRPr lang="en-US" sz="1400" i="1" dirty="0">
              <a:solidFill>
                <a:schemeClr val="tx2">
                  <a:lumMod val="10000"/>
                </a:schemeClr>
              </a:solidFill>
              <a:cs typeface="+mn-cs"/>
            </a:endParaRPr>
          </a:p>
        </p:txBody>
      </p:sp>
      <p:graphicFrame>
        <p:nvGraphicFramePr>
          <p:cNvPr id="31" name="Table 30"/>
          <p:cNvGraphicFramePr>
            <a:graphicFrameLocks noGrp="1"/>
          </p:cNvGraphicFramePr>
          <p:nvPr>
            <p:extLst>
              <p:ext uri="{D42A27DB-BD31-4B8C-83A1-F6EECF244321}">
                <p14:modId xmlns:p14="http://schemas.microsoft.com/office/powerpoint/2010/main" val="2294458137"/>
              </p:ext>
            </p:extLst>
          </p:nvPr>
        </p:nvGraphicFramePr>
        <p:xfrm>
          <a:off x="4648200" y="4983163"/>
          <a:ext cx="4191000" cy="1198880"/>
        </p:xfrm>
        <a:graphic>
          <a:graphicData uri="http://schemas.openxmlformats.org/drawingml/2006/table">
            <a:tbl>
              <a:tblPr firstRow="1" bandRow="1">
                <a:tableStyleId>{2D5ABB26-0587-4C30-8999-92F81FD0307C}</a:tableStyleId>
              </a:tblPr>
              <a:tblGrid>
                <a:gridCol w="1979083"/>
                <a:gridCol w="756708"/>
                <a:gridCol w="756708"/>
                <a:gridCol w="69850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10000"/>
                            </a:schemeClr>
                          </a:solidFill>
                        </a:rPr>
                        <a:t>Cost per User per</a:t>
                      </a:r>
                      <a:r>
                        <a:rPr lang="en-US" sz="1200" b="1" baseline="0" dirty="0" smtClean="0">
                          <a:solidFill>
                            <a:schemeClr val="tx2">
                              <a:lumMod val="10000"/>
                            </a:schemeClr>
                          </a:solidFill>
                        </a:rPr>
                        <a:t> Month</a:t>
                      </a:r>
                      <a:endParaRPr lang="en-US" sz="1200" b="1" dirty="0" smtClean="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On-premise</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Other Hosted</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dirty="0" smtClean="0">
                          <a:solidFill>
                            <a:schemeClr val="tx2">
                              <a:lumMod val="10000"/>
                            </a:schemeClr>
                          </a:solidFill>
                        </a:rPr>
                        <a:t>Cloud Based</a:t>
                      </a:r>
                      <a:endParaRPr lang="en-US" sz="1200" b="1"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70840">
                <a:tc>
                  <a:txBody>
                    <a:bodyPr/>
                    <a:lstStyle/>
                    <a:p>
                      <a:r>
                        <a:rPr lang="en-US" sz="1200" dirty="0" smtClean="0">
                          <a:solidFill>
                            <a:schemeClr val="tx2">
                              <a:lumMod val="10000"/>
                            </a:schemeClr>
                          </a:solidFill>
                        </a:rPr>
                        <a:t>CRM</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$100</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r>
                        <a:rPr lang="en-US" sz="1200" dirty="0" smtClean="0">
                          <a:solidFill>
                            <a:schemeClr val="tx2">
                              <a:lumMod val="10000"/>
                            </a:schemeClr>
                          </a:solidFill>
                        </a:rPr>
                        <a:t>$65</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a:r>
                        <a:rPr lang="en-US" sz="1200" dirty="0" smtClean="0">
                          <a:solidFill>
                            <a:schemeClr val="tx2">
                              <a:lumMod val="10000"/>
                            </a:schemeClr>
                          </a:solidFill>
                        </a:rPr>
                        <a:t>$44</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370840">
                <a:tc>
                  <a:txBody>
                    <a:bodyPr/>
                    <a:lstStyle/>
                    <a:p>
                      <a:r>
                        <a:rPr lang="en-US" sz="1200" dirty="0" smtClean="0">
                          <a:solidFill>
                            <a:schemeClr val="tx2">
                              <a:lumMod val="10000"/>
                            </a:schemeClr>
                          </a:solidFill>
                        </a:rPr>
                        <a:t>IVRS</a:t>
                      </a:r>
                      <a:r>
                        <a:rPr lang="en-US" sz="1200" baseline="0" dirty="0" smtClean="0">
                          <a:solidFill>
                            <a:schemeClr val="tx2">
                              <a:lumMod val="10000"/>
                            </a:schemeClr>
                          </a:solidFill>
                        </a:rPr>
                        <a:t> Platform</a:t>
                      </a: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a:endParaRPr lang="en-US" sz="1200" dirty="0">
                        <a:solidFill>
                          <a:schemeClr val="tx2">
                            <a:lumMod val="1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bl>
          </a:graphicData>
        </a:graphic>
      </p:graphicFrame>
      <p:sp>
        <p:nvSpPr>
          <p:cNvPr id="2" name="Rectangle 1"/>
          <p:cNvSpPr/>
          <p:nvPr/>
        </p:nvSpPr>
        <p:spPr>
          <a:xfrm>
            <a:off x="179387" y="6396335"/>
            <a:ext cx="8720137" cy="338554"/>
          </a:xfrm>
          <a:prstGeom prst="rect">
            <a:avLst/>
          </a:prstGeom>
        </p:spPr>
        <p:txBody>
          <a:bodyPr wrap="square">
            <a:spAutoFit/>
          </a:bodyPr>
          <a:lstStyle/>
          <a:p>
            <a:r>
              <a:rPr lang="en-US" sz="1600" dirty="0">
                <a:solidFill>
                  <a:schemeClr val="tx2">
                    <a:lumMod val="10000"/>
                  </a:schemeClr>
                </a:solidFill>
                <a:hlinkClick r:id="rId2"/>
              </a:rPr>
              <a:t>http://</a:t>
            </a:r>
            <a:r>
              <a:rPr lang="en-US" sz="1600" dirty="0" smtClean="0">
                <a:solidFill>
                  <a:schemeClr val="tx2">
                    <a:lumMod val="10000"/>
                  </a:schemeClr>
                </a:solidFill>
                <a:hlinkClick r:id="rId2"/>
              </a:rPr>
              <a:t>www.infosysblogs.com/cloud/2009/06/the_economics_of_cloud_computi.html#more</a:t>
            </a:r>
            <a:r>
              <a:rPr lang="en-US" sz="1600" dirty="0" smtClean="0">
                <a:solidFill>
                  <a:schemeClr val="tx2">
                    <a:lumMod val="10000"/>
                  </a:schemeClr>
                </a:solidFill>
              </a:rPr>
              <a:t> </a:t>
            </a:r>
            <a:endParaRPr lang="en-US" sz="1600" dirty="0">
              <a:solidFill>
                <a:schemeClr val="tx2">
                  <a:lumMod val="10000"/>
                </a:schemeClr>
              </a:solidFill>
            </a:endParaRPr>
          </a:p>
        </p:txBody>
      </p:sp>
    </p:spTree>
    <p:extLst>
      <p:ext uri="{BB962C8B-B14F-4D97-AF65-F5344CB8AC3E}">
        <p14:creationId xmlns:p14="http://schemas.microsoft.com/office/powerpoint/2010/main" val="1002923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77" y="4649606"/>
            <a:ext cx="871714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77" y="839606"/>
            <a:ext cx="871714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xplosion 2 15"/>
          <p:cNvSpPr/>
          <p:nvPr/>
        </p:nvSpPr>
        <p:spPr>
          <a:xfrm rot="1424244">
            <a:off x="5077565" y="1907623"/>
            <a:ext cx="3200400" cy="1673966"/>
          </a:xfrm>
          <a:prstGeom prst="irregularSeal2">
            <a:avLst/>
          </a:prstGeom>
          <a:solidFill>
            <a:srgbClr val="66FF33"/>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lumMod val="10000"/>
                  </a:schemeClr>
                </a:solidFill>
                <a:latin typeface="Arial" pitchFamily="34" charset="0"/>
                <a:cs typeface="Arial" pitchFamily="34" charset="0"/>
              </a:rPr>
              <a:t>free-up 2MN CAPEX</a:t>
            </a:r>
          </a:p>
        </p:txBody>
      </p:sp>
      <p:sp>
        <p:nvSpPr>
          <p:cNvPr id="17" name="Explosion 2 16"/>
          <p:cNvSpPr/>
          <p:nvPr/>
        </p:nvSpPr>
        <p:spPr>
          <a:xfrm rot="1424244">
            <a:off x="4705190" y="4215843"/>
            <a:ext cx="3200400" cy="1729528"/>
          </a:xfrm>
          <a:prstGeom prst="irregularSeal2">
            <a:avLst/>
          </a:prstGeom>
          <a:solidFill>
            <a:srgbClr val="66FF33"/>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lumMod val="10000"/>
                  </a:schemeClr>
                </a:solidFill>
                <a:latin typeface="Arial" pitchFamily="34" charset="0"/>
                <a:cs typeface="Arial" pitchFamily="34" charset="0"/>
              </a:rPr>
              <a:t>save ~500K OPEX every year</a:t>
            </a:r>
          </a:p>
        </p:txBody>
      </p:sp>
      <p:sp>
        <p:nvSpPr>
          <p:cNvPr id="18" name="Explosion 2 17"/>
          <p:cNvSpPr/>
          <p:nvPr/>
        </p:nvSpPr>
        <p:spPr>
          <a:xfrm rot="21031789">
            <a:off x="1031899" y="2840895"/>
            <a:ext cx="3636963" cy="1729527"/>
          </a:xfrm>
          <a:prstGeom prst="irregularSeal2">
            <a:avLst/>
          </a:prstGeom>
          <a:solidFill>
            <a:srgbClr val="66FF33"/>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lumMod val="10000"/>
                  </a:schemeClr>
                </a:solidFill>
                <a:latin typeface="Arial" pitchFamily="34" charset="0"/>
                <a:cs typeface="Arial" pitchFamily="34" charset="0"/>
              </a:rPr>
              <a:t>~50% Y-o-Y savings</a:t>
            </a:r>
            <a:endParaRPr lang="en-US" sz="900" dirty="0">
              <a:solidFill>
                <a:schemeClr val="tx2">
                  <a:lumMod val="10000"/>
                </a:schemeClr>
              </a:solidFill>
              <a:latin typeface="Arial" pitchFamily="34" charset="0"/>
              <a:cs typeface="Arial" pitchFamily="34" charset="0"/>
            </a:endParaRPr>
          </a:p>
        </p:txBody>
      </p:sp>
      <p:sp>
        <p:nvSpPr>
          <p:cNvPr id="20" name="Rectangle 5"/>
          <p:cNvSpPr txBox="1">
            <a:spLocks noChangeArrowheads="1"/>
          </p:cNvSpPr>
          <p:nvPr/>
        </p:nvSpPr>
        <p:spPr bwMode="gray">
          <a:xfrm>
            <a:off x="221577" y="182311"/>
            <a:ext cx="8586521"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rgbClr val="171717"/>
                </a:solidFill>
                <a:latin typeface="Cambria" pitchFamily="18" charset="0"/>
              </a:rPr>
              <a:t>It is not the niche-technology…</a:t>
            </a:r>
            <a:endParaRPr lang="en-US" sz="3200" b="1" dirty="0">
              <a:solidFill>
                <a:srgbClr val="171717"/>
              </a:solidFill>
              <a:latin typeface="Cambria" pitchFamily="18" charset="0"/>
            </a:endParaRPr>
          </a:p>
        </p:txBody>
      </p:sp>
      <p:sp>
        <p:nvSpPr>
          <p:cNvPr id="2" name="Rectangle 1"/>
          <p:cNvSpPr/>
          <p:nvPr/>
        </p:nvSpPr>
        <p:spPr>
          <a:xfrm>
            <a:off x="248035" y="6460190"/>
            <a:ext cx="8504080" cy="338554"/>
          </a:xfrm>
          <a:prstGeom prst="rect">
            <a:avLst/>
          </a:prstGeom>
        </p:spPr>
        <p:txBody>
          <a:bodyPr wrap="square">
            <a:spAutoFit/>
          </a:bodyPr>
          <a:lstStyle/>
          <a:p>
            <a:r>
              <a:rPr lang="en-US" sz="1600" dirty="0">
                <a:solidFill>
                  <a:schemeClr val="tx2">
                    <a:lumMod val="10000"/>
                  </a:schemeClr>
                </a:solidFill>
                <a:hlinkClick r:id="rId4"/>
              </a:rPr>
              <a:t>http://</a:t>
            </a:r>
            <a:r>
              <a:rPr lang="en-US" sz="1600" dirty="0" smtClean="0">
                <a:solidFill>
                  <a:schemeClr val="tx2">
                    <a:lumMod val="10000"/>
                  </a:schemeClr>
                </a:solidFill>
                <a:hlinkClick r:id="rId4"/>
              </a:rPr>
              <a:t>www.infosysblogs.com/cloud/2009/06/the_cloud_roi_framework.html#more</a:t>
            </a:r>
            <a:r>
              <a:rPr lang="en-US" sz="1600" dirty="0" smtClean="0">
                <a:solidFill>
                  <a:schemeClr val="tx2">
                    <a:lumMod val="10000"/>
                  </a:schemeClr>
                </a:solidFill>
              </a:rPr>
              <a:t> </a:t>
            </a:r>
            <a:endParaRPr lang="en-US" sz="1600" dirty="0">
              <a:solidFill>
                <a:schemeClr val="tx2">
                  <a:lumMod val="10000"/>
                </a:schemeClr>
              </a:solidFill>
            </a:endParaRPr>
          </a:p>
        </p:txBody>
      </p:sp>
    </p:spTree>
    <p:extLst>
      <p:ext uri="{BB962C8B-B14F-4D97-AF65-F5344CB8AC3E}">
        <p14:creationId xmlns:p14="http://schemas.microsoft.com/office/powerpoint/2010/main" val="52439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100000">
              <a:srgbClr val="0070C0"/>
            </a:gs>
          </a:gsLst>
          <a:lin ang="16200000"/>
        </a:gradFill>
        <a:effectLst/>
      </p:bgPr>
    </p:bg>
    <p:spTree>
      <p:nvGrpSpPr>
        <p:cNvPr id="1" name=""/>
        <p:cNvGrpSpPr/>
        <p:nvPr/>
      </p:nvGrpSpPr>
      <p:grpSpPr>
        <a:xfrm>
          <a:off x="0" y="0"/>
          <a:ext cx="0" cy="0"/>
          <a:chOff x="0" y="0"/>
          <a:chExt cx="0" cy="0"/>
        </a:xfrm>
      </p:grpSpPr>
      <p:sp>
        <p:nvSpPr>
          <p:cNvPr id="4" name="Kombinationstegning 3"/>
          <p:cNvSpPr/>
          <p:nvPr/>
        </p:nvSpPr>
        <p:spPr>
          <a:xfrm>
            <a:off x="0" y="4216400"/>
            <a:ext cx="9144000" cy="2667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2667000">
                <a:moveTo>
                  <a:pt x="12700" y="0"/>
                </a:moveTo>
                <a:cubicBezTo>
                  <a:pt x="1909233" y="338667"/>
                  <a:pt x="3894667" y="1011767"/>
                  <a:pt x="5702300" y="1016000"/>
                </a:cubicBezTo>
                <a:cubicBezTo>
                  <a:pt x="7509933" y="1020233"/>
                  <a:pt x="8022167" y="745067"/>
                  <a:pt x="9182100" y="609600"/>
                </a:cubicBezTo>
                <a:lnTo>
                  <a:pt x="9182100" y="2654300"/>
                </a:lnTo>
                <a:lnTo>
                  <a:pt x="0" y="2667000"/>
                </a:lnTo>
                <a:cubicBezTo>
                  <a:pt x="4233" y="1621367"/>
                  <a:pt x="8467" y="1045633"/>
                  <a:pt x="12700" y="0"/>
                </a:cubicBezTo>
                <a:close/>
              </a:path>
            </a:pathLst>
          </a:cu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10" name="Rectangle 5"/>
          <p:cNvSpPr txBox="1">
            <a:spLocks noChangeArrowheads="1"/>
          </p:cNvSpPr>
          <p:nvPr/>
        </p:nvSpPr>
        <p:spPr bwMode="gray">
          <a:xfrm>
            <a:off x="2535571" y="2645593"/>
            <a:ext cx="4089166"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3600" b="1" dirty="0" smtClean="0"/>
              <a:t>THANK YOU !</a:t>
            </a:r>
            <a:endParaRPr lang="en-US" sz="3600" b="1" dirty="0"/>
          </a:p>
        </p:txBody>
      </p:sp>
      <p:sp>
        <p:nvSpPr>
          <p:cNvPr id="7" name="TextBox 6"/>
          <p:cNvSpPr txBox="1"/>
          <p:nvPr/>
        </p:nvSpPr>
        <p:spPr>
          <a:xfrm>
            <a:off x="727499" y="3863785"/>
            <a:ext cx="8121034" cy="646331"/>
          </a:xfrm>
          <a:prstGeom prst="rect">
            <a:avLst/>
          </a:prstGeom>
          <a:noFill/>
        </p:spPr>
        <p:txBody>
          <a:bodyPr wrap="square" rtlCol="0">
            <a:spAutoFit/>
          </a:bodyPr>
          <a:lstStyle/>
          <a:p>
            <a:pPr algn="r"/>
            <a:r>
              <a:rPr lang="en-US" dirty="0" smtClean="0"/>
              <a:t>Bhavin Raichura</a:t>
            </a:r>
          </a:p>
          <a:p>
            <a:pPr algn="r"/>
            <a:r>
              <a:rPr lang="en-US" dirty="0" smtClean="0"/>
              <a:t>bhavin_raichura@infosys.com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gray">
          <a:xfrm>
            <a:off x="333544" y="182311"/>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a:solidFill>
                  <a:srgbClr val="171717"/>
                </a:solidFill>
                <a:latin typeface="Cambria" pitchFamily="18" charset="0"/>
              </a:rPr>
              <a:t>Agenda</a:t>
            </a:r>
          </a:p>
        </p:txBody>
      </p:sp>
      <p:sp>
        <p:nvSpPr>
          <p:cNvPr id="39" name="TextBox 38"/>
          <p:cNvSpPr txBox="1"/>
          <p:nvPr/>
        </p:nvSpPr>
        <p:spPr>
          <a:xfrm>
            <a:off x="279921" y="1474231"/>
            <a:ext cx="8696130" cy="4154984"/>
          </a:xfrm>
          <a:prstGeom prst="rect">
            <a:avLst/>
          </a:prstGeom>
          <a:noFill/>
        </p:spPr>
        <p:txBody>
          <a:bodyPr wrap="square" rtlCol="0">
            <a:spAutoFit/>
          </a:bodyPr>
          <a:lstStyle/>
          <a:p>
            <a:pPr marL="577850" indent="-577850">
              <a:buFont typeface="Wingdings" pitchFamily="2" charset="2"/>
              <a:buChar char="q"/>
            </a:pPr>
            <a:r>
              <a:rPr lang="en-US" sz="2400" dirty="0">
                <a:solidFill>
                  <a:schemeClr val="tx2">
                    <a:lumMod val="10000"/>
                  </a:schemeClr>
                </a:solidFill>
              </a:rPr>
              <a:t>Cloud </a:t>
            </a:r>
            <a:r>
              <a:rPr lang="en-US" sz="2400" dirty="0" smtClean="0">
                <a:solidFill>
                  <a:schemeClr val="tx2">
                    <a:lumMod val="10000"/>
                  </a:schemeClr>
                </a:solidFill>
              </a:rPr>
              <a:t>Computing: An Innovative Case Study</a:t>
            </a:r>
            <a:endParaRPr lang="en-US" sz="2400" dirty="0">
              <a:solidFill>
                <a:schemeClr val="tx2">
                  <a:lumMod val="10000"/>
                </a:schemeClr>
              </a:solidFill>
            </a:endParaRPr>
          </a:p>
          <a:p>
            <a:pPr marL="577850" indent="-577850">
              <a:buFont typeface="Wingdings" pitchFamily="2" charset="2"/>
              <a:buChar char="q"/>
            </a:pPr>
            <a:endParaRPr lang="en-US" sz="2400" dirty="0" smtClean="0">
              <a:solidFill>
                <a:schemeClr val="tx2">
                  <a:lumMod val="10000"/>
                </a:schemeClr>
              </a:solidFill>
            </a:endParaRPr>
          </a:p>
          <a:p>
            <a:pPr marL="577850" indent="-577850">
              <a:buFont typeface="Wingdings" pitchFamily="2" charset="2"/>
              <a:buChar char="q"/>
            </a:pPr>
            <a:r>
              <a:rPr lang="en-US" sz="2400" dirty="0" smtClean="0">
                <a:solidFill>
                  <a:schemeClr val="tx2">
                    <a:lumMod val="10000"/>
                  </a:schemeClr>
                </a:solidFill>
              </a:rPr>
              <a:t>Cloud Computing is a Disruptive Change</a:t>
            </a:r>
          </a:p>
          <a:p>
            <a:pPr marL="577850" indent="-577850">
              <a:buFont typeface="Wingdings" pitchFamily="2" charset="2"/>
              <a:buChar char="q"/>
            </a:pPr>
            <a:endParaRPr lang="en-US" sz="2400" dirty="0">
              <a:solidFill>
                <a:schemeClr val="tx2">
                  <a:lumMod val="10000"/>
                </a:schemeClr>
              </a:solidFill>
            </a:endParaRPr>
          </a:p>
          <a:p>
            <a:pPr marL="577850" indent="-577850">
              <a:buFont typeface="Wingdings" pitchFamily="2" charset="2"/>
              <a:buChar char="q"/>
            </a:pPr>
            <a:r>
              <a:rPr lang="en-US" sz="2400" dirty="0" smtClean="0">
                <a:solidFill>
                  <a:schemeClr val="tx2">
                    <a:lumMod val="10000"/>
                  </a:schemeClr>
                </a:solidFill>
              </a:rPr>
              <a:t>The Impact of Cloud Computing on IT Ecosystem</a:t>
            </a:r>
          </a:p>
          <a:p>
            <a:pPr marL="577850" indent="-577850">
              <a:buFont typeface="Wingdings" pitchFamily="2" charset="2"/>
              <a:buChar char="q"/>
            </a:pPr>
            <a:endParaRPr lang="en-US" sz="2400" dirty="0">
              <a:solidFill>
                <a:schemeClr val="tx2">
                  <a:lumMod val="10000"/>
                </a:schemeClr>
              </a:solidFill>
            </a:endParaRPr>
          </a:p>
          <a:p>
            <a:pPr marL="577850" indent="-577850">
              <a:buFont typeface="Wingdings" pitchFamily="2" charset="2"/>
              <a:buChar char="q"/>
            </a:pPr>
            <a:r>
              <a:rPr lang="en-US" sz="2400" dirty="0" smtClean="0">
                <a:solidFill>
                  <a:schemeClr val="tx2">
                    <a:lumMod val="10000"/>
                  </a:schemeClr>
                </a:solidFill>
              </a:rPr>
              <a:t>Paradigm Shift: It is not about TECHNOLOGY &amp; SYNTAX</a:t>
            </a:r>
          </a:p>
          <a:p>
            <a:pPr marL="577850" indent="-577850">
              <a:buFont typeface="Wingdings" pitchFamily="2" charset="2"/>
              <a:buChar char="q"/>
            </a:pPr>
            <a:endParaRPr lang="en-US" sz="2400" dirty="0" smtClean="0">
              <a:solidFill>
                <a:schemeClr val="tx2">
                  <a:lumMod val="10000"/>
                </a:schemeClr>
              </a:solidFill>
            </a:endParaRPr>
          </a:p>
          <a:p>
            <a:pPr marL="577850" indent="-577850">
              <a:buFont typeface="Wingdings" pitchFamily="2" charset="2"/>
              <a:buChar char="q"/>
            </a:pPr>
            <a:r>
              <a:rPr lang="en-US" sz="2400" dirty="0" smtClean="0">
                <a:solidFill>
                  <a:schemeClr val="tx2">
                    <a:lumMod val="10000"/>
                  </a:schemeClr>
                </a:solidFill>
              </a:rPr>
              <a:t>A Day-in-a-Life for You &amp; Me Tomorrow !</a:t>
            </a:r>
          </a:p>
          <a:p>
            <a:pPr marL="577850" indent="-577850">
              <a:buFont typeface="Wingdings" pitchFamily="2" charset="2"/>
              <a:buChar char="q"/>
            </a:pPr>
            <a:endParaRPr lang="en-US" sz="2400" dirty="0" smtClean="0">
              <a:solidFill>
                <a:schemeClr val="tx2">
                  <a:lumMod val="10000"/>
                </a:schemeClr>
              </a:solidFill>
            </a:endParaRPr>
          </a:p>
          <a:p>
            <a:pPr marL="577850" indent="-577850">
              <a:buFont typeface="Wingdings" pitchFamily="2" charset="2"/>
              <a:buChar char="q"/>
            </a:pPr>
            <a:endParaRPr lang="en-US" sz="2400" dirty="0">
              <a:solidFill>
                <a:schemeClr val="tx2">
                  <a:lumMod val="10000"/>
                </a:schemeClr>
              </a:solidFill>
            </a:endParaRPr>
          </a:p>
        </p:txBody>
      </p:sp>
    </p:spTree>
    <p:extLst>
      <p:ext uri="{BB962C8B-B14F-4D97-AF65-F5344CB8AC3E}">
        <p14:creationId xmlns:p14="http://schemas.microsoft.com/office/powerpoint/2010/main" val="3691037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333543" y="3186768"/>
            <a:ext cx="8586521"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3200" b="1" dirty="0" smtClean="0">
                <a:solidFill>
                  <a:srgbClr val="171717"/>
                </a:solidFill>
                <a:latin typeface="Cambria" pitchFamily="18" charset="0"/>
              </a:rPr>
              <a:t>How many of you know GAIA ?</a:t>
            </a:r>
            <a:endParaRPr lang="en-US" sz="3200" b="1" dirty="0">
              <a:solidFill>
                <a:srgbClr val="171717"/>
              </a:solidFill>
              <a:latin typeface="Cambria" pitchFamily="18" charset="0"/>
            </a:endParaRPr>
          </a:p>
        </p:txBody>
      </p:sp>
    </p:spTree>
    <p:extLst>
      <p:ext uri="{BB962C8B-B14F-4D97-AF65-F5344CB8AC3E}">
        <p14:creationId xmlns:p14="http://schemas.microsoft.com/office/powerpoint/2010/main" val="3374220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333543" y="182311"/>
            <a:ext cx="8586521"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rgbClr val="171717"/>
                </a:solidFill>
                <a:latin typeface="Cambria" pitchFamily="18" charset="0"/>
              </a:rPr>
              <a:t>How many of you recognize the below ?</a:t>
            </a:r>
            <a:endParaRPr lang="en-US" sz="3200" b="1" dirty="0">
              <a:solidFill>
                <a:srgbClr val="171717"/>
              </a:solidFill>
              <a:latin typeface="Cambria" pitchFamily="18" charset="0"/>
            </a:endParaRPr>
          </a:p>
        </p:txBody>
      </p:sp>
      <p:sp>
        <p:nvSpPr>
          <p:cNvPr id="5" name="Rectangle 4"/>
          <p:cNvSpPr/>
          <p:nvPr/>
        </p:nvSpPr>
        <p:spPr>
          <a:xfrm>
            <a:off x="333542" y="5411763"/>
            <a:ext cx="8586521" cy="830997"/>
          </a:xfrm>
          <a:prstGeom prst="rect">
            <a:avLst/>
          </a:prstGeom>
        </p:spPr>
        <p:txBody>
          <a:bodyPr wrap="square">
            <a:spAutoFit/>
          </a:bodyPr>
          <a:lstStyle/>
          <a:p>
            <a:r>
              <a:rPr lang="en-US" sz="1600" dirty="0">
                <a:solidFill>
                  <a:schemeClr val="accent1">
                    <a:lumMod val="10000"/>
                  </a:schemeClr>
                </a:solidFill>
              </a:rPr>
              <a:t>Gaia will play a part in Cameron's future films, he added. Lightstorm and Microsoft have just signed an extension to their original agreement that cements their working relationship. "We will not do a production without Gaia," Landau said. </a:t>
            </a:r>
          </a:p>
        </p:txBody>
      </p:sp>
      <p:pic>
        <p:nvPicPr>
          <p:cNvPr id="3074" name="Picture 2" descr="http://www.hdwallpapers.in/walls/female_character_in_avatar-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42" y="878343"/>
            <a:ext cx="8418572" cy="38989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3542" y="6354726"/>
            <a:ext cx="8418571" cy="338554"/>
          </a:xfrm>
          <a:prstGeom prst="rect">
            <a:avLst/>
          </a:prstGeom>
        </p:spPr>
        <p:txBody>
          <a:bodyPr wrap="square">
            <a:spAutoFit/>
          </a:bodyPr>
          <a:lstStyle/>
          <a:p>
            <a:r>
              <a:rPr lang="en-US" sz="1600" dirty="0">
                <a:solidFill>
                  <a:schemeClr val="tx2">
                    <a:lumMod val="10000"/>
                  </a:schemeClr>
                </a:solidFill>
                <a:hlinkClick r:id="rId3"/>
              </a:rPr>
              <a:t>http://</a:t>
            </a:r>
            <a:r>
              <a:rPr lang="en-US" sz="1600" dirty="0" smtClean="0">
                <a:solidFill>
                  <a:schemeClr val="tx2">
                    <a:lumMod val="10000"/>
                  </a:schemeClr>
                </a:solidFill>
                <a:hlinkClick r:id="rId3"/>
              </a:rPr>
              <a:t>www.microsoft.com/microsoftservices/en/us/article_Microsoft_Role_In_Avatar.aspx</a:t>
            </a:r>
            <a:r>
              <a:rPr lang="en-US" sz="1600" dirty="0" smtClean="0">
                <a:solidFill>
                  <a:schemeClr val="tx2">
                    <a:lumMod val="10000"/>
                  </a:schemeClr>
                </a:solidFill>
              </a:rPr>
              <a:t> </a:t>
            </a:r>
            <a:endParaRPr lang="en-US" sz="1600" dirty="0">
              <a:solidFill>
                <a:schemeClr val="tx2">
                  <a:lumMod val="10000"/>
                </a:schemeClr>
              </a:solidFill>
            </a:endParaRPr>
          </a:p>
        </p:txBody>
      </p:sp>
      <p:sp>
        <p:nvSpPr>
          <p:cNvPr id="3" name="Rectangle 2"/>
          <p:cNvSpPr/>
          <p:nvPr/>
        </p:nvSpPr>
        <p:spPr>
          <a:xfrm>
            <a:off x="333541" y="4859990"/>
            <a:ext cx="8418571" cy="369332"/>
          </a:xfrm>
          <a:prstGeom prst="rect">
            <a:avLst/>
          </a:prstGeom>
        </p:spPr>
        <p:txBody>
          <a:bodyPr wrap="square">
            <a:spAutoFit/>
          </a:bodyPr>
          <a:lstStyle/>
          <a:p>
            <a:r>
              <a:rPr lang="en-US" dirty="0">
                <a:solidFill>
                  <a:schemeClr val="tx2">
                    <a:lumMod val="10000"/>
                  </a:schemeClr>
                </a:solidFill>
                <a:hlinkClick r:id="rId4"/>
              </a:rPr>
              <a:t>http://</a:t>
            </a:r>
            <a:r>
              <a:rPr lang="en-US" dirty="0" smtClean="0">
                <a:solidFill>
                  <a:schemeClr val="tx2">
                    <a:lumMod val="10000"/>
                  </a:schemeClr>
                </a:solidFill>
                <a:hlinkClick r:id="rId4"/>
              </a:rPr>
              <a:t>www.hdwallpapers.in/female_character_in_avatar-wallpapers.html</a:t>
            </a:r>
            <a:r>
              <a:rPr lang="en-US" dirty="0" smtClean="0">
                <a:solidFill>
                  <a:schemeClr val="tx2">
                    <a:lumMod val="10000"/>
                  </a:schemeClr>
                </a:solidFill>
              </a:rPr>
              <a:t>   </a:t>
            </a:r>
            <a:endParaRPr lang="en-US" dirty="0">
              <a:solidFill>
                <a:schemeClr val="tx2">
                  <a:lumMod val="10000"/>
                </a:schemeClr>
              </a:solidFill>
            </a:endParaRPr>
          </a:p>
        </p:txBody>
      </p:sp>
    </p:spTree>
    <p:extLst>
      <p:ext uri="{BB962C8B-B14F-4D97-AF65-F5344CB8AC3E}">
        <p14:creationId xmlns:p14="http://schemas.microsoft.com/office/powerpoint/2010/main" val="3382088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333543" y="182311"/>
            <a:ext cx="8586521"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rgbClr val="171717"/>
                </a:solidFill>
                <a:latin typeface="Cambria" pitchFamily="18" charset="0"/>
              </a:rPr>
              <a:t>A Short Video</a:t>
            </a:r>
            <a:endParaRPr lang="en-US" sz="3200" b="1" dirty="0">
              <a:solidFill>
                <a:srgbClr val="171717"/>
              </a:solidFill>
              <a:latin typeface="Cambria"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43" y="933061"/>
            <a:ext cx="8470807" cy="50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3182" y="6128952"/>
            <a:ext cx="8108303" cy="369332"/>
          </a:xfrm>
          <a:prstGeom prst="rect">
            <a:avLst/>
          </a:prstGeom>
        </p:spPr>
        <p:txBody>
          <a:bodyPr wrap="square">
            <a:spAutoFit/>
          </a:bodyPr>
          <a:lstStyle/>
          <a:p>
            <a:r>
              <a:rPr lang="en-US" dirty="0">
                <a:solidFill>
                  <a:schemeClr val="tx2">
                    <a:lumMod val="10000"/>
                  </a:schemeClr>
                </a:solidFill>
                <a:hlinkClick r:id="rId3"/>
              </a:rPr>
              <a:t>http://</a:t>
            </a:r>
            <a:r>
              <a:rPr lang="en-US" dirty="0" smtClean="0">
                <a:solidFill>
                  <a:schemeClr val="tx2">
                    <a:lumMod val="10000"/>
                  </a:schemeClr>
                </a:solidFill>
                <a:hlinkClick r:id="rId3"/>
              </a:rPr>
              <a:t>www.youtube.com/watch?v=umr4zbtx7Gs</a:t>
            </a:r>
            <a:r>
              <a:rPr lang="en-US" dirty="0" smtClean="0">
                <a:solidFill>
                  <a:schemeClr val="tx2">
                    <a:lumMod val="10000"/>
                  </a:schemeClr>
                </a:solidFill>
              </a:rPr>
              <a:t>  </a:t>
            </a:r>
            <a:endParaRPr lang="en-US" dirty="0">
              <a:solidFill>
                <a:schemeClr val="tx2">
                  <a:lumMod val="10000"/>
                </a:schemeClr>
              </a:solidFill>
            </a:endParaRPr>
          </a:p>
        </p:txBody>
      </p:sp>
    </p:spTree>
    <p:extLst>
      <p:ext uri="{BB962C8B-B14F-4D97-AF65-F5344CB8AC3E}">
        <p14:creationId xmlns:p14="http://schemas.microsoft.com/office/powerpoint/2010/main" val="1952622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333543" y="182311"/>
            <a:ext cx="8586521"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rgbClr val="171717"/>
                </a:solidFill>
                <a:latin typeface="Cambria" pitchFamily="18" charset="0"/>
              </a:rPr>
              <a:t>Cloud Computing : An Innovative Case Study</a:t>
            </a:r>
            <a:endParaRPr lang="en-US" sz="3200" b="1" dirty="0">
              <a:solidFill>
                <a:srgbClr val="171717"/>
              </a:solidFill>
              <a:latin typeface="Cambria"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30" y="2733083"/>
            <a:ext cx="3129291" cy="316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64295" y="2832447"/>
            <a:ext cx="5355768" cy="2862322"/>
          </a:xfrm>
          <a:prstGeom prst="rect">
            <a:avLst/>
          </a:prstGeom>
        </p:spPr>
        <p:txBody>
          <a:bodyPr wrap="square">
            <a:spAutoFit/>
          </a:bodyPr>
          <a:lstStyle/>
          <a:p>
            <a:pPr>
              <a:lnSpc>
                <a:spcPct val="150000"/>
              </a:lnSpc>
            </a:pPr>
            <a:r>
              <a:rPr lang="en-US" sz="1600" dirty="0">
                <a:solidFill>
                  <a:schemeClr val="tx2">
                    <a:lumMod val="50000"/>
                  </a:schemeClr>
                </a:solidFill>
                <a:latin typeface="+mn-lt"/>
              </a:rPr>
              <a:t>"Look at 'Avatar' and how it was built," he said. "</a:t>
            </a:r>
            <a:r>
              <a:rPr lang="en-US" b="1" dirty="0">
                <a:solidFill>
                  <a:schemeClr val="tx2">
                    <a:lumMod val="50000"/>
                  </a:schemeClr>
                </a:solidFill>
                <a:latin typeface="+mn-lt"/>
              </a:rPr>
              <a:t>Essentially, it was an IT project</a:t>
            </a:r>
            <a:r>
              <a:rPr lang="en-US" sz="1600" dirty="0">
                <a:solidFill>
                  <a:schemeClr val="tx2">
                    <a:lumMod val="50000"/>
                  </a:schemeClr>
                </a:solidFill>
                <a:latin typeface="+mn-lt"/>
              </a:rPr>
              <a:t>." The problems that filmmakers increasingly will face–keeping track of massive amounts of data, enabling large numbers of people to access that data, and coordinating among production crews that are literally on the other side of the world, as they were during "Avatar</a:t>
            </a:r>
            <a:r>
              <a:rPr lang="en-US" sz="1600" dirty="0" smtClean="0">
                <a:solidFill>
                  <a:schemeClr val="tx2">
                    <a:lumMod val="50000"/>
                  </a:schemeClr>
                </a:solidFill>
                <a:latin typeface="+mn-lt"/>
              </a:rPr>
              <a:t>"– </a:t>
            </a:r>
            <a:r>
              <a:rPr lang="en-US" b="1" dirty="0" smtClean="0">
                <a:solidFill>
                  <a:schemeClr val="tx2">
                    <a:lumMod val="50000"/>
                  </a:schemeClr>
                </a:solidFill>
                <a:latin typeface="+mn-lt"/>
              </a:rPr>
              <a:t>are </a:t>
            </a:r>
            <a:r>
              <a:rPr lang="en-US" b="1" dirty="0">
                <a:solidFill>
                  <a:schemeClr val="tx2">
                    <a:lumMod val="50000"/>
                  </a:schemeClr>
                </a:solidFill>
                <a:latin typeface="+mn-lt"/>
              </a:rPr>
              <a:t>all perfectly tailored for a cloud-computing solution.</a:t>
            </a:r>
            <a:endParaRPr lang="en-US" sz="1600" b="1" dirty="0">
              <a:solidFill>
                <a:schemeClr val="tx2">
                  <a:lumMod val="50000"/>
                </a:schemeClr>
              </a:solidFill>
              <a:latin typeface="+mn-lt"/>
            </a:endParaRPr>
          </a:p>
        </p:txBody>
      </p:sp>
      <p:sp>
        <p:nvSpPr>
          <p:cNvPr id="3" name="Rectangle 2"/>
          <p:cNvSpPr/>
          <p:nvPr/>
        </p:nvSpPr>
        <p:spPr>
          <a:xfrm>
            <a:off x="248391" y="801608"/>
            <a:ext cx="8671674" cy="1754326"/>
          </a:xfrm>
          <a:prstGeom prst="rect">
            <a:avLst/>
          </a:prstGeom>
        </p:spPr>
        <p:txBody>
          <a:bodyPr wrap="square">
            <a:spAutoFit/>
          </a:bodyPr>
          <a:lstStyle/>
          <a:p>
            <a:r>
              <a:rPr lang="en-US" sz="2800" b="1" dirty="0">
                <a:solidFill>
                  <a:schemeClr val="accent4">
                    <a:lumMod val="60000"/>
                    <a:lumOff val="40000"/>
                  </a:schemeClr>
                </a:solidFill>
                <a:latin typeface="+mn-lt"/>
              </a:rPr>
              <a:t>Cameron Says Microsoft's Role in 'Avatar' Was </a:t>
            </a:r>
            <a:r>
              <a:rPr lang="en-US" sz="2800" b="1" dirty="0" smtClean="0">
                <a:solidFill>
                  <a:schemeClr val="accent4">
                    <a:lumMod val="60000"/>
                    <a:lumOff val="40000"/>
                  </a:schemeClr>
                </a:solidFill>
                <a:latin typeface="+mn-lt"/>
              </a:rPr>
              <a:t>Key</a:t>
            </a:r>
          </a:p>
          <a:p>
            <a:endParaRPr lang="en-US" sz="2000" dirty="0" smtClean="0">
              <a:solidFill>
                <a:schemeClr val="tx2">
                  <a:lumMod val="10000"/>
                </a:schemeClr>
              </a:solidFill>
              <a:latin typeface="+mn-lt"/>
            </a:endParaRPr>
          </a:p>
          <a:p>
            <a:r>
              <a:rPr lang="en-US" sz="2000" dirty="0" smtClean="0">
                <a:solidFill>
                  <a:schemeClr val="tx2">
                    <a:lumMod val="10000"/>
                  </a:schemeClr>
                </a:solidFill>
                <a:latin typeface="+mn-lt"/>
              </a:rPr>
              <a:t>Director </a:t>
            </a:r>
            <a:r>
              <a:rPr lang="en-US" sz="2000" dirty="0">
                <a:solidFill>
                  <a:schemeClr val="tx2">
                    <a:lumMod val="10000"/>
                  </a:schemeClr>
                </a:solidFill>
                <a:latin typeface="+mn-lt"/>
              </a:rPr>
              <a:t>James Cameron relied on Microsoft technology to store the massive amounts of data generated during the filming of "Avatar." As technology's role in moviemaking expands, Microsoft looks to be a player in film's digital revolution. </a:t>
            </a:r>
          </a:p>
        </p:txBody>
      </p:sp>
      <p:sp>
        <p:nvSpPr>
          <p:cNvPr id="43" name="TextBox 42"/>
          <p:cNvSpPr txBox="1"/>
          <p:nvPr/>
        </p:nvSpPr>
        <p:spPr>
          <a:xfrm>
            <a:off x="241415" y="6232839"/>
            <a:ext cx="869731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2400" b="1" dirty="0" smtClean="0">
                <a:solidFill>
                  <a:schemeClr val="tx2">
                    <a:lumMod val="10000"/>
                  </a:schemeClr>
                </a:solidFill>
                <a:latin typeface="+mn-lt"/>
              </a:rPr>
              <a:t>THE CLOUD COMPUTING IS A DISRUPTIVE CHANGE</a:t>
            </a:r>
            <a:endParaRPr lang="en-US" sz="2400" b="1" dirty="0">
              <a:solidFill>
                <a:schemeClr val="tx2">
                  <a:lumMod val="10000"/>
                </a:schemeClr>
              </a:solidFill>
              <a:latin typeface="+mn-lt"/>
            </a:endParaRPr>
          </a:p>
        </p:txBody>
      </p:sp>
      <p:sp>
        <p:nvSpPr>
          <p:cNvPr id="7" name="Rectangle 6"/>
          <p:cNvSpPr/>
          <p:nvPr/>
        </p:nvSpPr>
        <p:spPr>
          <a:xfrm>
            <a:off x="248391" y="5888588"/>
            <a:ext cx="8418571" cy="338554"/>
          </a:xfrm>
          <a:prstGeom prst="rect">
            <a:avLst/>
          </a:prstGeom>
        </p:spPr>
        <p:txBody>
          <a:bodyPr wrap="square">
            <a:spAutoFit/>
          </a:bodyPr>
          <a:lstStyle/>
          <a:p>
            <a:r>
              <a:rPr lang="en-US" sz="1600" dirty="0">
                <a:solidFill>
                  <a:schemeClr val="tx2">
                    <a:lumMod val="10000"/>
                  </a:schemeClr>
                </a:solidFill>
                <a:hlinkClick r:id="rId3"/>
              </a:rPr>
              <a:t>http://</a:t>
            </a:r>
            <a:r>
              <a:rPr lang="en-US" sz="1600" dirty="0" smtClean="0">
                <a:solidFill>
                  <a:schemeClr val="tx2">
                    <a:lumMod val="10000"/>
                  </a:schemeClr>
                </a:solidFill>
                <a:hlinkClick r:id="rId3"/>
              </a:rPr>
              <a:t>www.microsoft.com/microsoftservices/en/us/article_Microsoft_Role_In_Avatar.aspx</a:t>
            </a:r>
            <a:r>
              <a:rPr lang="en-US" sz="1600" dirty="0" smtClean="0">
                <a:solidFill>
                  <a:schemeClr val="tx2">
                    <a:lumMod val="10000"/>
                  </a:schemeClr>
                </a:solidFill>
              </a:rPr>
              <a:t> </a:t>
            </a:r>
            <a:endParaRPr lang="en-US" sz="1600" dirty="0">
              <a:solidFill>
                <a:schemeClr val="tx2">
                  <a:lumMod val="10000"/>
                </a:schemeClr>
              </a:solidFill>
            </a:endParaRPr>
          </a:p>
        </p:txBody>
      </p:sp>
    </p:spTree>
    <p:extLst>
      <p:ext uri="{BB962C8B-B14F-4D97-AF65-F5344CB8AC3E}">
        <p14:creationId xmlns:p14="http://schemas.microsoft.com/office/powerpoint/2010/main" val="239930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151" y="1373840"/>
            <a:ext cx="3498302" cy="297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5"/>
          <p:cNvSpPr txBox="1">
            <a:spLocks noChangeArrowheads="1"/>
          </p:cNvSpPr>
          <p:nvPr/>
        </p:nvSpPr>
        <p:spPr bwMode="gray">
          <a:xfrm>
            <a:off x="296221" y="144989"/>
            <a:ext cx="8586521"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rgbClr val="171717"/>
                </a:solidFill>
                <a:latin typeface="Cambria" pitchFamily="18" charset="0"/>
              </a:rPr>
              <a:t>Impact of Cloud Computing on IT Ecosystem</a:t>
            </a:r>
            <a:endParaRPr lang="en-US" sz="3200" b="1" dirty="0">
              <a:solidFill>
                <a:srgbClr val="171717"/>
              </a:solidFill>
              <a:latin typeface="Cambria" pitchFamily="18" charset="0"/>
            </a:endParaRPr>
          </a:p>
        </p:txBody>
      </p:sp>
      <p:sp>
        <p:nvSpPr>
          <p:cNvPr id="6" name="TextBox 5"/>
          <p:cNvSpPr txBox="1"/>
          <p:nvPr/>
        </p:nvSpPr>
        <p:spPr>
          <a:xfrm>
            <a:off x="241415" y="6232839"/>
            <a:ext cx="869731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2400" b="1" dirty="0" smtClean="0">
                <a:solidFill>
                  <a:schemeClr val="tx2">
                    <a:lumMod val="10000"/>
                  </a:schemeClr>
                </a:solidFill>
                <a:latin typeface="+mn-lt"/>
              </a:rPr>
              <a:t>…the whole IT Community &amp; Ecosystem is impacted</a:t>
            </a:r>
            <a:endParaRPr lang="en-US" sz="2400" b="1" dirty="0">
              <a:solidFill>
                <a:schemeClr val="tx2">
                  <a:lumMod val="10000"/>
                </a:schemeClr>
              </a:solidFill>
              <a:latin typeface="+mn-lt"/>
            </a:endParaRPr>
          </a:p>
        </p:txBody>
      </p:sp>
      <p:sp>
        <p:nvSpPr>
          <p:cNvPr id="3" name="TextBox 2"/>
          <p:cNvSpPr txBox="1"/>
          <p:nvPr/>
        </p:nvSpPr>
        <p:spPr>
          <a:xfrm>
            <a:off x="3470984" y="1922117"/>
            <a:ext cx="2463282" cy="707886"/>
          </a:xfrm>
          <a:prstGeom prst="rect">
            <a:avLst/>
          </a:prstGeom>
          <a:noFill/>
        </p:spPr>
        <p:txBody>
          <a:bodyPr wrap="square" rtlCol="0">
            <a:spAutoFit/>
          </a:bodyPr>
          <a:lstStyle/>
          <a:p>
            <a:pPr algn="ctr"/>
            <a:r>
              <a:rPr lang="en-US" sz="2000" b="1" dirty="0" smtClean="0">
                <a:solidFill>
                  <a:schemeClr val="tx2">
                    <a:lumMod val="10000"/>
                  </a:schemeClr>
                </a:solidFill>
                <a:latin typeface="+mn-lt"/>
              </a:rPr>
              <a:t>Impact of </a:t>
            </a:r>
            <a:br>
              <a:rPr lang="en-US" sz="2000" b="1" dirty="0" smtClean="0">
                <a:solidFill>
                  <a:schemeClr val="tx2">
                    <a:lumMod val="10000"/>
                  </a:schemeClr>
                </a:solidFill>
                <a:latin typeface="+mn-lt"/>
              </a:rPr>
            </a:br>
            <a:r>
              <a:rPr lang="en-US" sz="2000" b="1" dirty="0" smtClean="0">
                <a:solidFill>
                  <a:schemeClr val="tx2">
                    <a:lumMod val="10000"/>
                  </a:schemeClr>
                </a:solidFill>
                <a:latin typeface="+mn-lt"/>
              </a:rPr>
              <a:t>Cloud Computing</a:t>
            </a:r>
            <a:endParaRPr lang="en-US" sz="2000" b="1" dirty="0">
              <a:solidFill>
                <a:schemeClr val="tx2">
                  <a:lumMod val="10000"/>
                </a:schemeClr>
              </a:solidFill>
              <a:latin typeface="+mn-l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48" y="1197748"/>
            <a:ext cx="1666266" cy="132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4565" y="802434"/>
            <a:ext cx="1903443" cy="338554"/>
          </a:xfrm>
          <a:prstGeom prst="rect">
            <a:avLst/>
          </a:prstGeom>
          <a:noFill/>
        </p:spPr>
        <p:txBody>
          <a:bodyPr wrap="square" rtlCol="0">
            <a:spAutoFit/>
          </a:bodyPr>
          <a:lstStyle/>
          <a:p>
            <a:r>
              <a:rPr lang="en-US" sz="1600" dirty="0" smtClean="0">
                <a:solidFill>
                  <a:schemeClr val="tx2">
                    <a:lumMod val="10000"/>
                  </a:schemeClr>
                </a:solidFill>
                <a:latin typeface="+mn-lt"/>
              </a:rPr>
              <a:t>Hosting Providers</a:t>
            </a:r>
            <a:endParaRPr lang="en-US" sz="1600" dirty="0">
              <a:solidFill>
                <a:schemeClr val="tx2">
                  <a:lumMod val="10000"/>
                </a:schemeClr>
              </a:solidFill>
              <a:latin typeface="+mn-lt"/>
            </a:endParaRPr>
          </a:p>
        </p:txBody>
      </p:sp>
      <p:pic>
        <p:nvPicPr>
          <p:cNvPr id="2055" name="Picture 7" descr="http://www.idevnews.com/views/images/uploads/general/azure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332" y="1184492"/>
            <a:ext cx="1667316" cy="13062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973332" y="768204"/>
            <a:ext cx="1903443" cy="338554"/>
          </a:xfrm>
          <a:prstGeom prst="rect">
            <a:avLst/>
          </a:prstGeom>
          <a:noFill/>
        </p:spPr>
        <p:txBody>
          <a:bodyPr wrap="square" rtlCol="0">
            <a:spAutoFit/>
          </a:bodyPr>
          <a:lstStyle/>
          <a:p>
            <a:r>
              <a:rPr lang="en-US" sz="1600" dirty="0" smtClean="0">
                <a:solidFill>
                  <a:schemeClr val="tx2">
                    <a:lumMod val="10000"/>
                  </a:schemeClr>
                </a:solidFill>
                <a:latin typeface="+mn-lt"/>
              </a:rPr>
              <a:t>ISVs</a:t>
            </a:r>
            <a:endParaRPr lang="en-US" sz="1600" dirty="0">
              <a:solidFill>
                <a:schemeClr val="tx2">
                  <a:lumMod val="10000"/>
                </a:schemeClr>
              </a:solidFill>
              <a:latin typeface="+mn-lt"/>
            </a:endParaRPr>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49" y="4169765"/>
            <a:ext cx="1666265" cy="145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35904" y="3605951"/>
            <a:ext cx="1903443" cy="338554"/>
          </a:xfrm>
          <a:prstGeom prst="rect">
            <a:avLst/>
          </a:prstGeom>
          <a:noFill/>
        </p:spPr>
        <p:txBody>
          <a:bodyPr wrap="square" rtlCol="0">
            <a:spAutoFit/>
          </a:bodyPr>
          <a:lstStyle/>
          <a:p>
            <a:r>
              <a:rPr lang="en-US" sz="1600" dirty="0" smtClean="0">
                <a:solidFill>
                  <a:schemeClr val="tx2">
                    <a:lumMod val="10000"/>
                  </a:schemeClr>
                </a:solidFill>
                <a:latin typeface="+mn-lt"/>
              </a:rPr>
              <a:t>System Integrators</a:t>
            </a:r>
            <a:endParaRPr lang="en-US" sz="1600" dirty="0">
              <a:solidFill>
                <a:schemeClr val="tx2">
                  <a:lumMod val="10000"/>
                </a:schemeClr>
              </a:solidFill>
              <a:latin typeface="+mn-lt"/>
            </a:endParaRPr>
          </a:p>
        </p:txBody>
      </p:sp>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4060" y="4169765"/>
            <a:ext cx="1740839" cy="174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680718" y="3512646"/>
            <a:ext cx="2096785" cy="584775"/>
          </a:xfrm>
          <a:prstGeom prst="rect">
            <a:avLst/>
          </a:prstGeom>
          <a:noFill/>
        </p:spPr>
        <p:txBody>
          <a:bodyPr wrap="square" rtlCol="0">
            <a:spAutoFit/>
          </a:bodyPr>
          <a:lstStyle/>
          <a:p>
            <a:r>
              <a:rPr lang="en-US" sz="1600" dirty="0" smtClean="0">
                <a:solidFill>
                  <a:schemeClr val="tx2">
                    <a:lumMod val="10000"/>
                  </a:schemeClr>
                </a:solidFill>
                <a:latin typeface="+mn-lt"/>
              </a:rPr>
              <a:t>Developers, Testers &amp; Support Engineers</a:t>
            </a:r>
            <a:endParaRPr lang="en-US" sz="1600" dirty="0">
              <a:solidFill>
                <a:schemeClr val="tx2">
                  <a:lumMod val="10000"/>
                </a:schemeClr>
              </a:solidFill>
              <a:latin typeface="+mn-lt"/>
            </a:endParaRPr>
          </a:p>
        </p:txBody>
      </p:sp>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2950" y="4908509"/>
            <a:ext cx="20002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489645" y="4587932"/>
            <a:ext cx="1903443" cy="338554"/>
          </a:xfrm>
          <a:prstGeom prst="rect">
            <a:avLst/>
          </a:prstGeom>
          <a:noFill/>
        </p:spPr>
        <p:txBody>
          <a:bodyPr wrap="square" rtlCol="0">
            <a:spAutoFit/>
          </a:bodyPr>
          <a:lstStyle/>
          <a:p>
            <a:r>
              <a:rPr lang="en-US" sz="1600" dirty="0" smtClean="0">
                <a:solidFill>
                  <a:schemeClr val="tx2">
                    <a:lumMod val="10000"/>
                  </a:schemeClr>
                </a:solidFill>
                <a:latin typeface="+mn-lt"/>
              </a:rPr>
              <a:t>Customers</a:t>
            </a:r>
            <a:endParaRPr lang="en-US" sz="1600" dirty="0">
              <a:solidFill>
                <a:schemeClr val="tx2">
                  <a:lumMod val="10000"/>
                </a:schemeClr>
              </a:solidFill>
              <a:latin typeface="+mn-lt"/>
            </a:endParaRPr>
          </a:p>
        </p:txBody>
      </p:sp>
    </p:spTree>
    <p:extLst>
      <p:ext uri="{BB962C8B-B14F-4D97-AF65-F5344CB8AC3E}">
        <p14:creationId xmlns:p14="http://schemas.microsoft.com/office/powerpoint/2010/main" val="2694345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296221" y="144989"/>
            <a:ext cx="8586521"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rgbClr val="171717"/>
                </a:solidFill>
                <a:latin typeface="Cambria" pitchFamily="18" charset="0"/>
              </a:rPr>
              <a:t>What &amp; How  We do Things Today !</a:t>
            </a:r>
            <a:endParaRPr lang="en-US" sz="3200" b="1" dirty="0">
              <a:solidFill>
                <a:srgbClr val="171717"/>
              </a:solidFill>
              <a:latin typeface="Cambria" pitchFamily="18" charset="0"/>
            </a:endParaRPr>
          </a:p>
        </p:txBody>
      </p:sp>
      <p:sp>
        <p:nvSpPr>
          <p:cNvPr id="59" name="TextBox 58"/>
          <p:cNvSpPr txBox="1"/>
          <p:nvPr/>
        </p:nvSpPr>
        <p:spPr>
          <a:xfrm>
            <a:off x="185432" y="6288822"/>
            <a:ext cx="869731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en-US" sz="2400" b="1" dirty="0" smtClean="0">
                <a:solidFill>
                  <a:schemeClr val="tx2">
                    <a:lumMod val="10000"/>
                  </a:schemeClr>
                </a:solidFill>
                <a:latin typeface="+mn-lt"/>
              </a:rPr>
              <a:t>It is NOT about the TECHNOLOGY, SYNTAX, APIs or ARCHITECTURE</a:t>
            </a:r>
            <a:endParaRPr lang="en-US" sz="2400" b="1" dirty="0">
              <a:solidFill>
                <a:schemeClr val="tx2">
                  <a:lumMod val="10000"/>
                </a:schemeClr>
              </a:solidFill>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058" y="4721290"/>
            <a:ext cx="3397046" cy="139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477" y="4721289"/>
            <a:ext cx="3284379" cy="12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057" y="2743199"/>
            <a:ext cx="3397047" cy="167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146932" y="3392095"/>
            <a:ext cx="1102175" cy="523220"/>
          </a:xfrm>
          <a:prstGeom prst="rect">
            <a:avLst/>
          </a:prstGeom>
          <a:noFill/>
        </p:spPr>
        <p:txBody>
          <a:bodyPr wrap="square" rtlCol="0">
            <a:spAutoFit/>
          </a:bodyPr>
          <a:lstStyle/>
          <a:p>
            <a:r>
              <a:rPr lang="en-US" sz="1400" b="1" dirty="0" smtClean="0">
                <a:solidFill>
                  <a:schemeClr val="tx2">
                    <a:lumMod val="10000"/>
                  </a:schemeClr>
                </a:solidFill>
                <a:latin typeface="+mn-lt"/>
              </a:rPr>
              <a:t>IDEs &amp; Platforms</a:t>
            </a:r>
            <a:endParaRPr lang="en-US" sz="1400" b="1" dirty="0">
              <a:solidFill>
                <a:schemeClr val="tx2">
                  <a:lumMod val="10000"/>
                </a:schemeClr>
              </a:solidFill>
              <a:latin typeface="+mn-lt"/>
            </a:endParaRPr>
          </a:p>
        </p:txBody>
      </p:sp>
      <p:sp>
        <p:nvSpPr>
          <p:cNvPr id="60" name="TextBox 59"/>
          <p:cNvSpPr txBox="1"/>
          <p:nvPr/>
        </p:nvSpPr>
        <p:spPr>
          <a:xfrm>
            <a:off x="129449" y="5094510"/>
            <a:ext cx="1231625" cy="523220"/>
          </a:xfrm>
          <a:prstGeom prst="rect">
            <a:avLst/>
          </a:prstGeom>
          <a:noFill/>
        </p:spPr>
        <p:txBody>
          <a:bodyPr wrap="square" rtlCol="0">
            <a:spAutoFit/>
          </a:bodyPr>
          <a:lstStyle/>
          <a:p>
            <a:r>
              <a:rPr lang="en-US" sz="1400" b="1" dirty="0" smtClean="0">
                <a:solidFill>
                  <a:schemeClr val="tx2">
                    <a:lumMod val="10000"/>
                  </a:schemeClr>
                </a:solidFill>
                <a:latin typeface="+mn-lt"/>
              </a:rPr>
              <a:t>Architecture Stereotypes</a:t>
            </a:r>
            <a:endParaRPr lang="en-US" sz="1400" b="1" dirty="0">
              <a:solidFill>
                <a:schemeClr val="tx2">
                  <a:lumMod val="10000"/>
                </a:schemeClr>
              </a:solidFill>
              <a:latin typeface="+mn-lt"/>
            </a:endParaRPr>
          </a:p>
        </p:txBody>
      </p:sp>
      <p:sp>
        <p:nvSpPr>
          <p:cNvPr id="61" name="TextBox 60"/>
          <p:cNvSpPr txBox="1"/>
          <p:nvPr/>
        </p:nvSpPr>
        <p:spPr>
          <a:xfrm>
            <a:off x="219217" y="1510421"/>
            <a:ext cx="634480" cy="307777"/>
          </a:xfrm>
          <a:prstGeom prst="rect">
            <a:avLst/>
          </a:prstGeom>
          <a:noFill/>
        </p:spPr>
        <p:txBody>
          <a:bodyPr wrap="square" rtlCol="0">
            <a:spAutoFit/>
          </a:bodyPr>
          <a:lstStyle/>
          <a:p>
            <a:r>
              <a:rPr lang="en-US" sz="1400" b="1" dirty="0" smtClean="0">
                <a:solidFill>
                  <a:schemeClr val="tx2">
                    <a:lumMod val="10000"/>
                  </a:schemeClr>
                </a:solidFill>
                <a:latin typeface="+mn-lt"/>
              </a:rPr>
              <a:t>Apps</a:t>
            </a:r>
            <a:endParaRPr lang="en-US" sz="1400" b="1" dirty="0">
              <a:solidFill>
                <a:schemeClr val="tx2">
                  <a:lumMod val="10000"/>
                </a:schemeClr>
              </a:solidFill>
              <a:latin typeface="+mn-lt"/>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531" y="2743199"/>
            <a:ext cx="3210325" cy="167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530" y="972512"/>
            <a:ext cx="3210325" cy="138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7058" y="972513"/>
            <a:ext cx="3397046" cy="138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520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333543" y="182311"/>
            <a:ext cx="8586521" cy="600075"/>
          </a:xfrm>
          <a:prstGeom prst="rect">
            <a:avLst/>
          </a:prstGeom>
          <a:noFill/>
          <a:ln w="9525">
            <a:noFill/>
            <a:miter lim="800000"/>
            <a:headEnd/>
            <a:tailEnd/>
          </a:ln>
        </p:spPr>
        <p:txBody>
          <a:bodyPr lIns="0" rIns="0" anchor="ctr"/>
          <a:lstStyle/>
          <a:p>
            <a:pPr defTabSz="914400" eaLnBrk="0" hangingPunct="0">
              <a:lnSpc>
                <a:spcPct val="95000"/>
              </a:lnSpc>
            </a:pPr>
            <a:r>
              <a:rPr lang="en-US" sz="3200" b="1" dirty="0" smtClean="0">
                <a:solidFill>
                  <a:srgbClr val="171717"/>
                </a:solidFill>
                <a:latin typeface="Cambria" pitchFamily="18" charset="0"/>
              </a:rPr>
              <a:t>Why the Change is Inevitable</a:t>
            </a:r>
            <a:endParaRPr lang="en-US" sz="3200" b="1" dirty="0">
              <a:solidFill>
                <a:srgbClr val="171717"/>
              </a:solidFill>
              <a:latin typeface="Cambria" pitchFamily="18" charset="0"/>
            </a:endParaRPr>
          </a:p>
        </p:txBody>
      </p:sp>
      <p:sp>
        <p:nvSpPr>
          <p:cNvPr id="6" name="Rectangle 5"/>
          <p:cNvSpPr/>
          <p:nvPr/>
        </p:nvSpPr>
        <p:spPr>
          <a:xfrm>
            <a:off x="179388" y="858417"/>
            <a:ext cx="8763000" cy="5410200"/>
          </a:xfrm>
          <a:prstGeom prst="rect">
            <a:avLst/>
          </a:prstGeom>
          <a:solidFill>
            <a:schemeClr val="bg1"/>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cxnSp>
        <p:nvCxnSpPr>
          <p:cNvPr id="7" name="Straight Connector 6"/>
          <p:cNvCxnSpPr/>
          <p:nvPr/>
        </p:nvCxnSpPr>
        <p:spPr>
          <a:xfrm rot="5400000">
            <a:off x="1861344" y="3556374"/>
            <a:ext cx="5394325" cy="1587"/>
          </a:xfrm>
          <a:prstGeom prst="line">
            <a:avLst/>
          </a:prstGeom>
          <a:ln>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p:cNvCxnSpPr>
            <a:stCxn id="6" idx="3"/>
            <a:endCxn id="6" idx="1"/>
          </p:cNvCxnSpPr>
          <p:nvPr/>
        </p:nvCxnSpPr>
        <p:spPr>
          <a:xfrm flipH="1">
            <a:off x="179388" y="3563517"/>
            <a:ext cx="8763000" cy="1588"/>
          </a:xfrm>
          <a:prstGeom prst="line">
            <a:avLst/>
          </a:prstGeom>
          <a:ln>
            <a:solidFill>
              <a:schemeClr val="tx2">
                <a:lumMod val="75000"/>
              </a:schemeClr>
            </a:solidFill>
          </a:ln>
        </p:spPr>
        <p:style>
          <a:lnRef idx="1">
            <a:schemeClr val="dk1"/>
          </a:lnRef>
          <a:fillRef idx="0">
            <a:schemeClr val="dk1"/>
          </a:fillRef>
          <a:effectRef idx="0">
            <a:schemeClr val="dk1"/>
          </a:effectRef>
          <a:fontRef idx="minor">
            <a:schemeClr val="tx1"/>
          </a:fontRef>
        </p:style>
      </p:cxnSp>
      <p:pic>
        <p:nvPicPr>
          <p:cNvPr id="9" name="Picture 2"/>
          <p:cNvPicPr>
            <a:picLocks noChangeAspect="1" noChangeArrowheads="1"/>
          </p:cNvPicPr>
          <p:nvPr/>
        </p:nvPicPr>
        <p:blipFill>
          <a:blip r:embed="rId2"/>
          <a:srcRect/>
          <a:stretch>
            <a:fillRect/>
          </a:stretch>
        </p:blipFill>
        <p:spPr bwMode="auto">
          <a:xfrm>
            <a:off x="304800" y="1487067"/>
            <a:ext cx="4159250" cy="1763713"/>
          </a:xfrm>
          <a:prstGeom prst="rect">
            <a:avLst/>
          </a:prstGeom>
          <a:noFill/>
          <a:ln w="9525">
            <a:noFill/>
            <a:miter lim="800000"/>
            <a:headEnd/>
            <a:tailEnd/>
          </a:ln>
        </p:spPr>
      </p:pic>
      <p:pic>
        <p:nvPicPr>
          <p:cNvPr id="10" name="Picture 4" descr="http://tbn2.google.com/images?q=tbn:mQZ2Lg-nPjPfvM:http://moodle.yggwyr.swansea.sch.uk/file.php/1/google_logo.jpg"/>
          <p:cNvPicPr>
            <a:picLocks noChangeAspect="1" noChangeArrowheads="1"/>
          </p:cNvPicPr>
          <p:nvPr/>
        </p:nvPicPr>
        <p:blipFill>
          <a:blip r:embed="rId3"/>
          <a:srcRect/>
          <a:stretch>
            <a:fillRect/>
          </a:stretch>
        </p:blipFill>
        <p:spPr bwMode="auto">
          <a:xfrm>
            <a:off x="334963" y="934617"/>
            <a:ext cx="1428750" cy="590550"/>
          </a:xfrm>
          <a:prstGeom prst="rect">
            <a:avLst/>
          </a:prstGeom>
          <a:noFill/>
          <a:ln w="9525">
            <a:noFill/>
            <a:miter lim="800000"/>
            <a:headEnd/>
            <a:tailEnd/>
          </a:ln>
        </p:spPr>
      </p:pic>
      <p:pic>
        <p:nvPicPr>
          <p:cNvPr id="11" name="Picture 6" descr="http://tbn1.google.com/images?q=tbn:wy-ttSTFYEQrGM:http://www.dabbledoo.com/ee/images/uploads/gadgetell/amazon-logo2.jpg"/>
          <p:cNvPicPr>
            <a:picLocks noChangeAspect="1" noChangeArrowheads="1"/>
          </p:cNvPicPr>
          <p:nvPr/>
        </p:nvPicPr>
        <p:blipFill>
          <a:blip r:embed="rId4"/>
          <a:srcRect/>
          <a:stretch>
            <a:fillRect/>
          </a:stretch>
        </p:blipFill>
        <p:spPr bwMode="auto">
          <a:xfrm>
            <a:off x="4724400" y="1010817"/>
            <a:ext cx="1304925" cy="514350"/>
          </a:xfrm>
          <a:prstGeom prst="rect">
            <a:avLst/>
          </a:prstGeom>
          <a:noFill/>
          <a:ln w="9525">
            <a:noFill/>
            <a:miter lim="800000"/>
            <a:headEnd/>
            <a:tailEnd/>
          </a:ln>
        </p:spPr>
      </p:pic>
      <p:sp>
        <p:nvSpPr>
          <p:cNvPr id="12" name="Rectangle 9"/>
          <p:cNvSpPr>
            <a:spLocks noChangeArrowheads="1"/>
          </p:cNvSpPr>
          <p:nvPr/>
        </p:nvSpPr>
        <p:spPr bwMode="auto">
          <a:xfrm>
            <a:off x="1736725" y="3238080"/>
            <a:ext cx="2835275" cy="274627"/>
          </a:xfrm>
          <a:prstGeom prst="rect">
            <a:avLst/>
          </a:prstGeom>
          <a:noFill/>
          <a:ln w="9525">
            <a:noFill/>
            <a:miter lim="800000"/>
            <a:headEnd/>
            <a:tailEnd/>
          </a:ln>
        </p:spPr>
        <p:txBody>
          <a:bodyPr>
            <a:spAutoFit/>
          </a:bodyPr>
          <a:lstStyle/>
          <a:p>
            <a:pPr algn="r">
              <a:lnSpc>
                <a:spcPct val="150000"/>
              </a:lnSpc>
            </a:pPr>
            <a:r>
              <a:rPr lang="en-US" sz="900" b="1" dirty="0">
                <a:solidFill>
                  <a:schemeClr val="tx1">
                    <a:lumMod val="95000"/>
                    <a:lumOff val="5000"/>
                  </a:schemeClr>
                </a:solidFill>
              </a:rPr>
              <a:t>Source</a:t>
            </a:r>
            <a:r>
              <a:rPr lang="en-US" sz="900" dirty="0">
                <a:solidFill>
                  <a:schemeClr val="tx1">
                    <a:lumMod val="95000"/>
                    <a:lumOff val="5000"/>
                  </a:schemeClr>
                </a:solidFill>
              </a:rPr>
              <a:t>: </a:t>
            </a:r>
            <a:r>
              <a:rPr lang="en-US" sz="900" dirty="0">
                <a:solidFill>
                  <a:schemeClr val="tx1">
                    <a:lumMod val="95000"/>
                    <a:lumOff val="5000"/>
                  </a:schemeClr>
                </a:solidFill>
                <a:hlinkClick r:id="rId5"/>
              </a:rPr>
              <a:t>Google Code</a:t>
            </a:r>
            <a:endParaRPr lang="en-US" sz="900" b="1" dirty="0">
              <a:solidFill>
                <a:schemeClr val="tx1">
                  <a:lumMod val="95000"/>
                  <a:lumOff val="5000"/>
                </a:schemeClr>
              </a:solidFill>
            </a:endParaRPr>
          </a:p>
        </p:txBody>
      </p:sp>
      <p:sp>
        <p:nvSpPr>
          <p:cNvPr id="13" name="Rectangle 9"/>
          <p:cNvSpPr>
            <a:spLocks noChangeArrowheads="1"/>
          </p:cNvSpPr>
          <p:nvPr/>
        </p:nvSpPr>
        <p:spPr bwMode="auto">
          <a:xfrm>
            <a:off x="6065838" y="3238080"/>
            <a:ext cx="2835275" cy="274627"/>
          </a:xfrm>
          <a:prstGeom prst="rect">
            <a:avLst/>
          </a:prstGeom>
          <a:noFill/>
          <a:ln w="9525">
            <a:noFill/>
            <a:miter lim="800000"/>
            <a:headEnd/>
            <a:tailEnd/>
          </a:ln>
        </p:spPr>
        <p:txBody>
          <a:bodyPr>
            <a:spAutoFit/>
          </a:bodyPr>
          <a:lstStyle/>
          <a:p>
            <a:pPr algn="r">
              <a:lnSpc>
                <a:spcPct val="150000"/>
              </a:lnSpc>
            </a:pPr>
            <a:r>
              <a:rPr lang="en-US" sz="900" b="1">
                <a:solidFill>
                  <a:schemeClr val="tx1">
                    <a:lumMod val="95000"/>
                    <a:lumOff val="5000"/>
                  </a:schemeClr>
                </a:solidFill>
              </a:rPr>
              <a:t>Source</a:t>
            </a:r>
            <a:r>
              <a:rPr lang="en-US" sz="900">
                <a:solidFill>
                  <a:schemeClr val="tx1">
                    <a:lumMod val="95000"/>
                    <a:lumOff val="5000"/>
                  </a:schemeClr>
                </a:solidFill>
              </a:rPr>
              <a:t>: </a:t>
            </a:r>
            <a:r>
              <a:rPr lang="en-US" sz="900">
                <a:solidFill>
                  <a:schemeClr val="tx1">
                    <a:lumMod val="95000"/>
                    <a:lumOff val="5000"/>
                  </a:schemeClr>
                </a:solidFill>
                <a:hlinkClick r:id="rId6"/>
              </a:rPr>
              <a:t>Amazon</a:t>
            </a:r>
            <a:r>
              <a:rPr lang="en-US" sz="900">
                <a:solidFill>
                  <a:schemeClr val="tx1">
                    <a:lumMod val="95000"/>
                    <a:lumOff val="5000"/>
                  </a:schemeClr>
                </a:solidFill>
              </a:rPr>
              <a:t>, </a:t>
            </a:r>
            <a:r>
              <a:rPr lang="en-US" sz="900">
                <a:solidFill>
                  <a:schemeClr val="tx1">
                    <a:lumMod val="95000"/>
                    <a:lumOff val="5000"/>
                  </a:schemeClr>
                </a:solidFill>
                <a:hlinkClick r:id="rId7"/>
              </a:rPr>
              <a:t>Amazon</a:t>
            </a:r>
            <a:endParaRPr lang="en-US" sz="900" b="1">
              <a:solidFill>
                <a:schemeClr val="tx1">
                  <a:lumMod val="95000"/>
                  <a:lumOff val="5000"/>
                </a:schemeClr>
              </a:solidFill>
            </a:endParaRPr>
          </a:p>
        </p:txBody>
      </p:sp>
      <p:pic>
        <p:nvPicPr>
          <p:cNvPr id="14" name="Picture 8" descr="http://tbn2.google.com/images?q=tbn:qXPGv2e2QgNLeM:http://www.ximep2008.org/newpage/microsoft-logo.jpg"/>
          <p:cNvPicPr>
            <a:picLocks noChangeAspect="1" noChangeArrowheads="1"/>
          </p:cNvPicPr>
          <p:nvPr/>
        </p:nvPicPr>
        <p:blipFill>
          <a:blip r:embed="rId8"/>
          <a:srcRect/>
          <a:stretch>
            <a:fillRect/>
          </a:stretch>
        </p:blipFill>
        <p:spPr bwMode="auto">
          <a:xfrm>
            <a:off x="228600" y="3677817"/>
            <a:ext cx="1905000" cy="457200"/>
          </a:xfrm>
          <a:prstGeom prst="rect">
            <a:avLst/>
          </a:prstGeom>
          <a:noFill/>
          <a:ln w="9525">
            <a:noFill/>
            <a:miter lim="800000"/>
            <a:headEnd/>
            <a:tailEnd/>
          </a:ln>
        </p:spPr>
      </p:pic>
      <p:pic>
        <p:nvPicPr>
          <p:cNvPr id="15" name="Picture 10" descr="http://in.netmagicsolutions.com/images/logo-nm.jpg">
            <a:hlinkClick r:id="rId9"/>
          </p:cNvPr>
          <p:cNvPicPr>
            <a:picLocks noChangeAspect="1" noChangeArrowheads="1"/>
          </p:cNvPicPr>
          <p:nvPr/>
        </p:nvPicPr>
        <p:blipFill>
          <a:blip r:embed="rId10"/>
          <a:srcRect/>
          <a:stretch>
            <a:fillRect/>
          </a:stretch>
        </p:blipFill>
        <p:spPr bwMode="auto">
          <a:xfrm>
            <a:off x="4724400" y="3754017"/>
            <a:ext cx="1600200" cy="471488"/>
          </a:xfrm>
          <a:prstGeom prst="rect">
            <a:avLst/>
          </a:prstGeom>
          <a:noFill/>
          <a:ln w="9525">
            <a:noFill/>
            <a:miter lim="800000"/>
            <a:headEnd/>
            <a:tailEnd/>
          </a:ln>
        </p:spPr>
      </p:pic>
      <p:pic>
        <p:nvPicPr>
          <p:cNvPr id="16" name="Picture 18"/>
          <p:cNvPicPr>
            <a:picLocks noChangeAspect="1" noChangeArrowheads="1"/>
          </p:cNvPicPr>
          <p:nvPr/>
        </p:nvPicPr>
        <p:blipFill>
          <a:blip r:embed="rId11"/>
          <a:srcRect/>
          <a:stretch>
            <a:fillRect/>
          </a:stretch>
        </p:blipFill>
        <p:spPr bwMode="auto">
          <a:xfrm>
            <a:off x="4648200" y="1620417"/>
            <a:ext cx="4124325" cy="1600200"/>
          </a:xfrm>
          <a:prstGeom prst="rect">
            <a:avLst/>
          </a:prstGeom>
          <a:noFill/>
          <a:ln w="9525">
            <a:noFill/>
            <a:miter lim="800000"/>
            <a:headEnd/>
            <a:tailEnd/>
          </a:ln>
        </p:spPr>
      </p:pic>
      <p:pic>
        <p:nvPicPr>
          <p:cNvPr id="17" name="Picture 19"/>
          <p:cNvPicPr>
            <a:picLocks noChangeAspect="1" noChangeArrowheads="1"/>
          </p:cNvPicPr>
          <p:nvPr/>
        </p:nvPicPr>
        <p:blipFill>
          <a:blip r:embed="rId12"/>
          <a:srcRect/>
          <a:stretch>
            <a:fillRect/>
          </a:stretch>
        </p:blipFill>
        <p:spPr bwMode="auto">
          <a:xfrm>
            <a:off x="4648200" y="4258842"/>
            <a:ext cx="4191000" cy="1752600"/>
          </a:xfrm>
          <a:prstGeom prst="rect">
            <a:avLst/>
          </a:prstGeom>
          <a:noFill/>
          <a:ln w="9525">
            <a:noFill/>
            <a:miter lim="800000"/>
            <a:headEnd/>
            <a:tailEnd/>
          </a:ln>
        </p:spPr>
      </p:pic>
      <p:sp>
        <p:nvSpPr>
          <p:cNvPr id="18" name="Rectangle 9"/>
          <p:cNvSpPr>
            <a:spLocks noChangeArrowheads="1"/>
          </p:cNvSpPr>
          <p:nvPr/>
        </p:nvSpPr>
        <p:spPr bwMode="auto">
          <a:xfrm>
            <a:off x="6080125" y="5936830"/>
            <a:ext cx="2835275" cy="274627"/>
          </a:xfrm>
          <a:prstGeom prst="rect">
            <a:avLst/>
          </a:prstGeom>
          <a:noFill/>
          <a:ln w="9525">
            <a:noFill/>
            <a:miter lim="800000"/>
            <a:headEnd/>
            <a:tailEnd/>
          </a:ln>
        </p:spPr>
        <p:txBody>
          <a:bodyPr>
            <a:spAutoFit/>
          </a:bodyPr>
          <a:lstStyle/>
          <a:p>
            <a:pPr algn="r">
              <a:lnSpc>
                <a:spcPct val="150000"/>
              </a:lnSpc>
            </a:pPr>
            <a:r>
              <a:rPr lang="en-US" sz="900" b="1">
                <a:solidFill>
                  <a:schemeClr val="tx1">
                    <a:lumMod val="95000"/>
                    <a:lumOff val="5000"/>
                  </a:schemeClr>
                </a:solidFill>
              </a:rPr>
              <a:t>Source</a:t>
            </a:r>
            <a:r>
              <a:rPr lang="en-US" sz="900">
                <a:solidFill>
                  <a:schemeClr val="tx1">
                    <a:lumMod val="95000"/>
                    <a:lumOff val="5000"/>
                  </a:schemeClr>
                </a:solidFill>
              </a:rPr>
              <a:t>: </a:t>
            </a:r>
            <a:r>
              <a:rPr lang="en-US" sz="900">
                <a:solidFill>
                  <a:schemeClr val="tx1">
                    <a:lumMod val="95000"/>
                    <a:lumOff val="5000"/>
                  </a:schemeClr>
                </a:solidFill>
                <a:hlinkClick r:id="rId13"/>
              </a:rPr>
              <a:t>BusinessWorld</a:t>
            </a:r>
            <a:endParaRPr lang="en-US" sz="900" b="1">
              <a:solidFill>
                <a:schemeClr val="tx1">
                  <a:lumMod val="95000"/>
                  <a:lumOff val="5000"/>
                </a:schemeClr>
              </a:solidFill>
            </a:endParaRPr>
          </a:p>
        </p:txBody>
      </p:sp>
      <p:pic>
        <p:nvPicPr>
          <p:cNvPr id="19" name="Picture 20"/>
          <p:cNvPicPr>
            <a:picLocks noChangeAspect="1" noChangeArrowheads="1"/>
          </p:cNvPicPr>
          <p:nvPr/>
        </p:nvPicPr>
        <p:blipFill>
          <a:blip r:embed="rId14"/>
          <a:srcRect/>
          <a:stretch>
            <a:fillRect/>
          </a:stretch>
        </p:blipFill>
        <p:spPr bwMode="auto">
          <a:xfrm>
            <a:off x="304800" y="4209630"/>
            <a:ext cx="4191000" cy="1828800"/>
          </a:xfrm>
          <a:prstGeom prst="rect">
            <a:avLst/>
          </a:prstGeom>
          <a:noFill/>
          <a:ln w="9525">
            <a:noFill/>
            <a:miter lim="800000"/>
            <a:headEnd/>
            <a:tailEnd/>
          </a:ln>
        </p:spPr>
      </p:pic>
      <p:sp>
        <p:nvSpPr>
          <p:cNvPr id="20" name="Rectangle 9"/>
          <p:cNvSpPr>
            <a:spLocks noChangeArrowheads="1"/>
          </p:cNvSpPr>
          <p:nvPr/>
        </p:nvSpPr>
        <p:spPr bwMode="auto">
          <a:xfrm>
            <a:off x="1736725" y="5978105"/>
            <a:ext cx="2835275" cy="274627"/>
          </a:xfrm>
          <a:prstGeom prst="rect">
            <a:avLst/>
          </a:prstGeom>
          <a:noFill/>
          <a:ln w="9525">
            <a:noFill/>
            <a:miter lim="800000"/>
            <a:headEnd/>
            <a:tailEnd/>
          </a:ln>
        </p:spPr>
        <p:txBody>
          <a:bodyPr>
            <a:spAutoFit/>
          </a:bodyPr>
          <a:lstStyle/>
          <a:p>
            <a:pPr algn="r">
              <a:lnSpc>
                <a:spcPct val="150000"/>
              </a:lnSpc>
            </a:pPr>
            <a:r>
              <a:rPr lang="en-US" sz="900" b="1" dirty="0">
                <a:solidFill>
                  <a:schemeClr val="tx1">
                    <a:lumMod val="95000"/>
                    <a:lumOff val="5000"/>
                  </a:schemeClr>
                </a:solidFill>
              </a:rPr>
              <a:t>Source</a:t>
            </a:r>
            <a:r>
              <a:rPr lang="en-US" sz="900" dirty="0">
                <a:solidFill>
                  <a:schemeClr val="tx1">
                    <a:lumMod val="95000"/>
                    <a:lumOff val="5000"/>
                  </a:schemeClr>
                </a:solidFill>
              </a:rPr>
              <a:t>: </a:t>
            </a:r>
            <a:r>
              <a:rPr lang="en-US" sz="900" dirty="0">
                <a:solidFill>
                  <a:schemeClr val="tx1">
                    <a:lumMod val="95000"/>
                    <a:lumOff val="5000"/>
                  </a:schemeClr>
                </a:solidFill>
                <a:hlinkClick r:id="rId15"/>
              </a:rPr>
              <a:t>Microsoft Azure</a:t>
            </a:r>
            <a:endParaRPr lang="en-US" sz="900" b="1" dirty="0">
              <a:solidFill>
                <a:schemeClr val="tx1">
                  <a:lumMod val="95000"/>
                  <a:lumOff val="5000"/>
                </a:schemeClr>
              </a:solidFill>
            </a:endParaRPr>
          </a:p>
        </p:txBody>
      </p:sp>
      <p:sp>
        <p:nvSpPr>
          <p:cNvPr id="2" name="Rectangle 1"/>
          <p:cNvSpPr/>
          <p:nvPr/>
        </p:nvSpPr>
        <p:spPr>
          <a:xfrm>
            <a:off x="152400" y="6366885"/>
            <a:ext cx="8789988" cy="338554"/>
          </a:xfrm>
          <a:prstGeom prst="rect">
            <a:avLst/>
          </a:prstGeom>
        </p:spPr>
        <p:txBody>
          <a:bodyPr wrap="square">
            <a:spAutoFit/>
          </a:bodyPr>
          <a:lstStyle/>
          <a:p>
            <a:r>
              <a:rPr lang="en-US" sz="1600" dirty="0">
                <a:solidFill>
                  <a:schemeClr val="tx2">
                    <a:lumMod val="10000"/>
                  </a:schemeClr>
                </a:solidFill>
                <a:hlinkClick r:id="rId16"/>
              </a:rPr>
              <a:t>http://</a:t>
            </a:r>
            <a:r>
              <a:rPr lang="en-US" sz="1600" dirty="0" smtClean="0">
                <a:solidFill>
                  <a:schemeClr val="tx2">
                    <a:lumMod val="10000"/>
                  </a:schemeClr>
                </a:solidFill>
                <a:hlinkClick r:id="rId16"/>
              </a:rPr>
              <a:t>www.infosysblogs.com/cloud/2009/07/is_price_the_only_criteria_to_2.html#more</a:t>
            </a:r>
            <a:r>
              <a:rPr lang="en-US" sz="1600" dirty="0" smtClean="0">
                <a:solidFill>
                  <a:schemeClr val="tx2">
                    <a:lumMod val="10000"/>
                  </a:schemeClr>
                </a:solidFill>
              </a:rPr>
              <a:t> </a:t>
            </a:r>
            <a:endParaRPr lang="en-US" sz="1600" dirty="0">
              <a:solidFill>
                <a:schemeClr val="tx2">
                  <a:lumMod val="10000"/>
                </a:schemeClr>
              </a:solidFill>
            </a:endParaRPr>
          </a:p>
        </p:txBody>
      </p:sp>
    </p:spTree>
    <p:extLst>
      <p:ext uri="{BB962C8B-B14F-4D97-AF65-F5344CB8AC3E}">
        <p14:creationId xmlns:p14="http://schemas.microsoft.com/office/powerpoint/2010/main" val="3671251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hop_WorldWideWeb">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BBA6B9-B48C-44AD-AF18-A0802220E2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Slideshop_WorldWideWeb</Template>
  <TotalTime>284</TotalTime>
  <Words>563</Words>
  <Application>Microsoft Office PowerPoint</Application>
  <PresentationFormat>On-screen Show (4:3)</PresentationFormat>
  <Paragraphs>112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Slideshop_WorldWideWeb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Infosys Technologies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Bhavin Jayantilal Raichura</dc:creator>
  <cp:lastModifiedBy>Bhavin Jayantilal Raichura</cp:lastModifiedBy>
  <cp:revision>107</cp:revision>
  <dcterms:created xsi:type="dcterms:W3CDTF">2011-11-21T03:45:40Z</dcterms:created>
  <dcterms:modified xsi:type="dcterms:W3CDTF">2011-11-28T05:58:03Z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TC018754689991</vt:lpwstr>
  </property>
</Properties>
</file>