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Default Extension="ppt" ContentType="application/vnd.ms-powerpoi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 id="2147483649" r:id="rId2"/>
    <p:sldMasterId id="2147483714" r:id="rId3"/>
    <p:sldMasterId id="2147483720" r:id="rId4"/>
  </p:sldMasterIdLst>
  <p:notesMasterIdLst>
    <p:notesMasterId r:id="rId28"/>
  </p:notesMasterIdLst>
  <p:handoutMasterIdLst>
    <p:handoutMasterId r:id="rId29"/>
  </p:handoutMasterIdLst>
  <p:sldIdLst>
    <p:sldId id="256" r:id="rId5"/>
    <p:sldId id="302" r:id="rId6"/>
    <p:sldId id="303" r:id="rId7"/>
    <p:sldId id="363" r:id="rId8"/>
    <p:sldId id="305" r:id="rId9"/>
    <p:sldId id="351" r:id="rId10"/>
    <p:sldId id="357" r:id="rId11"/>
    <p:sldId id="353" r:id="rId12"/>
    <p:sldId id="349" r:id="rId13"/>
    <p:sldId id="309" r:id="rId14"/>
    <p:sldId id="358" r:id="rId15"/>
    <p:sldId id="360" r:id="rId16"/>
    <p:sldId id="350" r:id="rId17"/>
    <p:sldId id="332" r:id="rId18"/>
    <p:sldId id="334" r:id="rId19"/>
    <p:sldId id="331" r:id="rId20"/>
    <p:sldId id="325" r:id="rId21"/>
    <p:sldId id="326" r:id="rId22"/>
    <p:sldId id="311" r:id="rId23"/>
    <p:sldId id="313" r:id="rId24"/>
    <p:sldId id="314" r:id="rId25"/>
    <p:sldId id="362" r:id="rId26"/>
    <p:sldId id="318" r:id="rId27"/>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178"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355"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533"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71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5888" algn="l" defTabSz="457178"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065" algn="l" defTabSz="457178"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240" algn="l" defTabSz="457178"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416" algn="l" defTabSz="457178"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User" initials="L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97E10"/>
    <a:srgbClr val="FF8A12"/>
    <a:srgbClr val="C74F00"/>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6190" autoAdjust="0"/>
  </p:normalViewPr>
  <p:slideViewPr>
    <p:cSldViewPr>
      <p:cViewPr varScale="1">
        <p:scale>
          <a:sx n="56" d="100"/>
          <a:sy n="56" d="100"/>
        </p:scale>
        <p:origin x="-906" y="-2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5E4EAC-245B-B34A-9A56-DACD974FAAB8}" type="datetimeFigureOut">
              <a:rPr lang="en-US" smtClean="0"/>
              <a:pPr/>
              <a:t>9/26/2011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EB4AEA-3890-3648-91CD-4210CFC8AD9B}" type="slidenum">
              <a:rPr lang="en-US" smtClean="0"/>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1469593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mc="http://schemas.openxmlformats.org/markup-compatibility/2006" xmlns:mv="urn:schemas-microsoft-com:mac:vml" xmlns:a14="http://schemas.microsoft.com/office/drawing/2010/main" xmlns="" val="1"/>
            </a:ext>
          </a:extLst>
        </p:spPr>
      </p:sp>
      <p:sp>
        <p:nvSpPr>
          <p:cNvPr id="11266"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mc="http://schemas.openxmlformats.org/markup-compatibility/2006" xmlns:mv="urn:schemas-microsoft-com:mac:vml" xmlns:a14="http://schemas.microsoft.com/office/drawing/2010/main" xmlns="" val="1"/>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mc="http://schemas.openxmlformats.org/markup-compatibility/2006" xmlns:mv="urn:schemas-microsoft-com:mac:vml" xmlns:p14="http://schemas.microsoft.com/office/powerpoint/2010/main" xmlns="" val="795684473"/>
      </p:ext>
    </p:extLst>
  </p:cSld>
  <p:clrMap bg1="lt1" tx1="dk1" bg2="lt2" tx2="dk2" accent1="accent1" accent2="accent2" accent3="accent3" accent4="accent4" accent5="accent5" accent6="accent6" hlink="hlink" folHlink="folHlink"/>
  <p:hf hdr="0" ftr="0" dt="0"/>
  <p:notesStyle>
    <a:lvl1pPr algn="l" rtl="0" fontAlgn="base">
      <a:spcBef>
        <a:spcPct val="0"/>
      </a:spcBef>
      <a:spcAft>
        <a:spcPct val="0"/>
      </a:spcAft>
      <a:defRPr sz="1200" kern="1200">
        <a:solidFill>
          <a:schemeClr val="tx1"/>
        </a:solidFill>
        <a:latin typeface="Gill Sans" charset="0"/>
        <a:ea typeface="ＭＳ Ｐゴシック" charset="0"/>
        <a:cs typeface="+mn-cs"/>
      </a:defRPr>
    </a:lvl1pPr>
    <a:lvl2pPr marL="457178" algn="l" rtl="0" fontAlgn="base">
      <a:spcBef>
        <a:spcPct val="0"/>
      </a:spcBef>
      <a:spcAft>
        <a:spcPct val="0"/>
      </a:spcAft>
      <a:defRPr sz="1200" kern="1200">
        <a:solidFill>
          <a:schemeClr val="tx1"/>
        </a:solidFill>
        <a:latin typeface="Gill Sans" charset="0"/>
        <a:ea typeface="ＭＳ Ｐゴシック" charset="0"/>
        <a:cs typeface="+mn-cs"/>
      </a:defRPr>
    </a:lvl2pPr>
    <a:lvl3pPr marL="914355" algn="l" rtl="0" fontAlgn="base">
      <a:spcBef>
        <a:spcPct val="0"/>
      </a:spcBef>
      <a:spcAft>
        <a:spcPct val="0"/>
      </a:spcAft>
      <a:defRPr sz="1200" kern="1200">
        <a:solidFill>
          <a:schemeClr val="tx1"/>
        </a:solidFill>
        <a:latin typeface="Gill Sans" charset="0"/>
        <a:ea typeface="ＭＳ Ｐゴシック" charset="0"/>
        <a:cs typeface="+mn-cs"/>
      </a:defRPr>
    </a:lvl3pPr>
    <a:lvl4pPr marL="1371533" algn="l" rtl="0" fontAlgn="base">
      <a:spcBef>
        <a:spcPct val="0"/>
      </a:spcBef>
      <a:spcAft>
        <a:spcPct val="0"/>
      </a:spcAft>
      <a:defRPr sz="1200" kern="1200">
        <a:solidFill>
          <a:schemeClr val="tx1"/>
        </a:solidFill>
        <a:latin typeface="Gill Sans" charset="0"/>
        <a:ea typeface="ＭＳ Ｐゴシック" charset="0"/>
        <a:cs typeface="+mn-cs"/>
      </a:defRPr>
    </a:lvl4pPr>
    <a:lvl5pPr marL="1828710" algn="l" rtl="0" fontAlgn="base">
      <a:spcBef>
        <a:spcPct val="0"/>
      </a:spcBef>
      <a:spcAft>
        <a:spcPct val="0"/>
      </a:spcAft>
      <a:defRPr sz="1200" kern="1200">
        <a:solidFill>
          <a:schemeClr val="tx1"/>
        </a:solidFill>
        <a:latin typeface="Gill Sans" charset="0"/>
        <a:ea typeface="ＭＳ Ｐゴシック" charset="0"/>
        <a:cs typeface="+mn-cs"/>
      </a:defRPr>
    </a:lvl5pPr>
    <a:lvl6pPr marL="2285888" algn="l" defTabSz="457178" rtl="0" eaLnBrk="1" latinLnBrk="0" hangingPunct="1">
      <a:defRPr sz="1200" kern="1200">
        <a:solidFill>
          <a:schemeClr val="tx1"/>
        </a:solidFill>
        <a:latin typeface="+mn-lt"/>
        <a:ea typeface="+mn-ea"/>
        <a:cs typeface="+mn-cs"/>
      </a:defRPr>
    </a:lvl6pPr>
    <a:lvl7pPr marL="2743065"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6"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mc="http://schemas.openxmlformats.org/markup-compatibility/2006" xmlns:mv="urn:schemas-microsoft-com:mac:vml" xmlns:p14="http://schemas.microsoft.com/office/powerpoint/2010/main" xmlns="" val="2687051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43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r" eaLnBrk="1" hangingPunct="1"/>
            <a:fld id="{818882FD-0710-9946-814D-2153825B7E7A}" type="slidenum">
              <a:rPr lang="en-US" sz="1200">
                <a:latin typeface="Calibri" charset="0"/>
              </a:rPr>
              <a:pPr algn="r" eaLnBrk="1" hangingPunct="1"/>
              <a:t>12</a:t>
            </a:fld>
            <a:endParaRPr lang="en-US" sz="1200" dirty="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Gill Sans" charset="0"/>
                <a:ea typeface="ＭＳ Ｐゴシック" charset="0"/>
                <a:cs typeface="+mn-cs"/>
              </a:rPr>
              <a:t>Mirial has the same innovative spirit and technology leadership that LifeSize has been known for since we were founded. </a:t>
            </a:r>
          </a:p>
          <a:p>
            <a:r>
              <a:rPr lang="en-US" sz="1200" kern="1200" dirty="0" smtClean="0">
                <a:solidFill>
                  <a:schemeClr val="tx1"/>
                </a:solidFill>
                <a:latin typeface="Gill Sans" charset="0"/>
                <a:ea typeface="ＭＳ Ｐゴシック" charset="0"/>
                <a:cs typeface="+mn-cs"/>
              </a:rPr>
              <a:t>Their products are focused on ensuring universal video collaboration for anyone, anywhere.</a:t>
            </a:r>
          </a:p>
          <a:p>
            <a:r>
              <a:rPr lang="en-US" sz="1200" kern="1200" dirty="0" err="1" smtClean="0">
                <a:solidFill>
                  <a:schemeClr val="tx1"/>
                </a:solidFill>
                <a:latin typeface="Gill Sans" charset="0"/>
                <a:ea typeface="ＭＳ Ｐゴシック" charset="0"/>
                <a:cs typeface="+mn-cs"/>
              </a:rPr>
              <a:t>Mirial’s</a:t>
            </a:r>
            <a:r>
              <a:rPr lang="en-US" sz="1200" kern="1200" dirty="0" smtClean="0">
                <a:solidFill>
                  <a:schemeClr val="tx1"/>
                </a:solidFill>
                <a:latin typeface="Gill Sans" charset="0"/>
                <a:ea typeface="ＭＳ Ｐゴシック" charset="0"/>
                <a:cs typeface="+mn-cs"/>
              </a:rPr>
              <a:t> core IP and development capabilities are focused on interoperable,standards-based mobile video conferencing. Which makes their products a perfect addition to the LifeSize portfolio.  </a:t>
            </a:r>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pPr>
              <a:defRPr/>
            </a:pPr>
            <a:fld id="{A5BEA404-01CE-427A-971E-91F059E8024E}"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Gill Sans" charset="0"/>
                <a:ea typeface="ＭＳ Ｐゴシック" charset="0"/>
                <a:cs typeface="+mn-cs"/>
              </a:rPr>
              <a:t>Within this framework, and one of most significant innovations that permeates all our new developments, is a new approach to how video is used and deployed, with more choices to fit any budget, any business, or any work setting.  That’s why LifeSize is relentless about innovating solutions and technologies for</a:t>
            </a:r>
            <a:r>
              <a:rPr lang="en-US" sz="1200" kern="1200" baseline="0" dirty="0" smtClean="0">
                <a:solidFill>
                  <a:schemeClr val="tx1"/>
                </a:solidFill>
                <a:latin typeface="Gill Sans" charset="0"/>
                <a:ea typeface="ＭＳ Ｐゴシック" charset="0"/>
                <a:cs typeface="+mn-cs"/>
              </a:rPr>
              <a:t> universal video collaboration.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Gill Sans" charset="0"/>
              <a:ea typeface="ＭＳ Ｐゴシック" charset="0"/>
              <a:cs typeface="+mn-cs"/>
            </a:endParaRP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Gill Sans" charset="0"/>
                <a:ea typeface="ＭＳ Ｐゴシック" charset="0"/>
                <a:cs typeface="+mn-cs"/>
              </a:rPr>
              <a:t>We’ll have products designed for “o</a:t>
            </a:r>
            <a:r>
              <a:rPr lang="en-US" sz="1200" b="1" kern="1200" dirty="0" smtClean="0">
                <a:solidFill>
                  <a:schemeClr val="tx1"/>
                </a:solidFill>
                <a:latin typeface="Gill Sans" charset="0"/>
                <a:ea typeface="ＭＳ Ｐゴシック" charset="0"/>
                <a:cs typeface="+mn-cs"/>
              </a:rPr>
              <a:t>n-premise” deployment</a:t>
            </a:r>
            <a:r>
              <a:rPr lang="en-US" sz="1200" kern="1200" dirty="0" smtClean="0">
                <a:solidFill>
                  <a:schemeClr val="tx1"/>
                </a:solidFill>
                <a:latin typeface="Gill Sans" charset="0"/>
                <a:ea typeface="ＭＳ Ｐゴシック" charset="0"/>
                <a:cs typeface="+mn-cs"/>
              </a:rPr>
              <a:t>, for the enterprise seeking absolute control and flexibility to integrate HD video within their network environment.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Gill Sans" charset="0"/>
                <a:ea typeface="ＭＳ Ｐゴシック" charset="0"/>
                <a:cs typeface="+mn-cs"/>
              </a:rPr>
              <a:t>And we will have </a:t>
            </a:r>
            <a:r>
              <a:rPr lang="en-US" sz="1200" b="1" kern="1200" dirty="0" smtClean="0">
                <a:solidFill>
                  <a:schemeClr val="tx1"/>
                </a:solidFill>
                <a:latin typeface="Gill Sans" charset="0"/>
                <a:ea typeface="ＭＳ Ｐゴシック" charset="0"/>
                <a:cs typeface="+mn-cs"/>
              </a:rPr>
              <a:t>cloud-based, or hostedvideo</a:t>
            </a:r>
            <a:r>
              <a:rPr lang="en-US" sz="1200" kern="1200" dirty="0" smtClean="0">
                <a:solidFill>
                  <a:schemeClr val="tx1"/>
                </a:solidFill>
                <a:latin typeface="Gill Sans" charset="0"/>
                <a:ea typeface="ＭＳ Ｐゴシック" charset="0"/>
                <a:cs typeface="+mn-cs"/>
              </a:rPr>
              <a:t>, for fast, easy HD video via the all-new, web-based </a:t>
            </a:r>
            <a:r>
              <a:rPr lang="en-US" sz="1200" b="1" kern="1200" dirty="0" smtClean="0">
                <a:solidFill>
                  <a:schemeClr val="tx1"/>
                </a:solidFill>
                <a:latin typeface="Gill Sans" charset="0"/>
                <a:ea typeface="ＭＳ Ｐゴシック" charset="0"/>
                <a:cs typeface="+mn-cs"/>
              </a:rPr>
              <a:t>LifeSize Connections</a:t>
            </a:r>
            <a:r>
              <a:rPr lang="en-US" sz="1200" kern="1200" dirty="0" smtClean="0">
                <a:solidFill>
                  <a:schemeClr val="tx1"/>
                </a:solidFill>
                <a:latin typeface="Gill Sans" charset="0"/>
                <a:ea typeface="ＭＳ Ｐゴシック" charset="0"/>
                <a:cs typeface="+mn-cs"/>
              </a:rPr>
              <a: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a:t>
            </a:r>
            <a:r>
              <a:rPr lang="en-US" b="1" dirty="0" smtClean="0"/>
              <a:t>LifeSize Connections </a:t>
            </a:r>
            <a:r>
              <a:rPr lang="en-US" dirty="0" smtClean="0"/>
              <a:t>cloud-based</a:t>
            </a:r>
            <a:r>
              <a:rPr lang="en-US" baseline="0" dirty="0" smtClean="0"/>
              <a:t> platform, we’ve taken all highest quality of experience and performance standards our LifeSize solutions have long been known for and paired them with the simplicity of deployment and use that ‘cloud-based’ promises. </a:t>
            </a:r>
          </a:p>
          <a:p>
            <a:endParaRPr lang="en-US" baseline="0" dirty="0" smtClean="0"/>
          </a:p>
          <a:p>
            <a:r>
              <a:rPr lang="en-US" baseline="0" dirty="0" smtClean="0"/>
              <a:t>With LifeSize Connections, infrastructure to support business-class universal video collaboration is hosted and handled in the LIfeSize Connections cloud. Companies’ IT teams don’t have to be burdened with managing </a:t>
            </a:r>
            <a:r>
              <a:rPr lang="en-US" sz="1200" dirty="0" smtClean="0">
                <a:solidFill>
                  <a:srgbClr val="000000"/>
                </a:solidFill>
                <a:latin typeface="Trebuchet MS" charset="0"/>
              </a:rPr>
              <a:t>firewall traversal, bridging, global directory and ongoing management</a:t>
            </a:r>
            <a:r>
              <a:rPr lang="en-US" sz="1200" baseline="0" dirty="0" smtClean="0">
                <a:solidFill>
                  <a:schemeClr val="tx1"/>
                </a:solidFill>
                <a:latin typeface="Gill Sans" charset="0"/>
              </a:rPr>
              <a:t>. Just install and go. </a:t>
            </a:r>
          </a:p>
          <a:p>
            <a:endParaRPr lang="en-US" sz="1200" baseline="0" dirty="0" smtClean="0">
              <a:solidFill>
                <a:schemeClr val="tx1"/>
              </a:solidFill>
              <a:latin typeface="Gill Sans" charset="0"/>
            </a:endParaRPr>
          </a:p>
          <a:p>
            <a:r>
              <a:rPr lang="en-US" sz="1200" baseline="0" dirty="0" smtClean="0">
                <a:solidFill>
                  <a:schemeClr val="tx1"/>
                </a:solidFill>
                <a:latin typeface="Gill Sans" charset="0"/>
              </a:rPr>
              <a:t>And with the guest invite capability, you can collaborate with anybody you need to, when you need to, as you choose. Reliably and easily. The guest invite feature of LifeSize Connections is easy to use - if a user wants to collaborate over video they simply send a guest invite link via email to their contact – great for ad hoc conversations with colleagues, partners and peers who don’t have ready access to a video conferencing system.</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t>
            </a:r>
            <a:r>
              <a:rPr lang="en-US" dirty="0" err="1" smtClean="0"/>
              <a:t>LifeSIze</a:t>
            </a:r>
            <a:r>
              <a:rPr lang="en-US" dirty="0" smtClean="0"/>
              <a:t> Connections, organizations that have not</a:t>
            </a:r>
            <a:r>
              <a:rPr lang="en-US" baseline="0" dirty="0" smtClean="0"/>
              <a:t> yet embraced video conferencing or have mainly been using it on a limited basis or for intra company discussions, now can easily collaborate inside or outside the organization without taking on excess IT burden, huge upfront investment, or waiting weeks to months for deployment. </a:t>
            </a:r>
          </a:p>
          <a:p>
            <a:endParaRPr lang="en-US" baseline="0" dirty="0" smtClean="0"/>
          </a:p>
          <a:p>
            <a:r>
              <a:rPr lang="en-US" baseline="0" dirty="0" smtClean="0"/>
              <a:t>Organizations have the flexibility to start small or go big. </a:t>
            </a:r>
          </a:p>
          <a:p>
            <a:endParaRPr lang="en-US" baseline="0" dirty="0" smtClean="0"/>
          </a:p>
          <a:p>
            <a:r>
              <a:rPr lang="en-US" baseline="0" dirty="0" smtClean="0"/>
              <a:t>Great for use in distributed environments, where client relationships are critical to maintain and foster. Healthcare for example – with LifeSize Connections, doctors can keep in teach and monitor and treat/counsel patients over video by simply sending them a guest invite link to connect and talk via LifeSize Connections.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These are just a few scenarios where LifeSize</a:t>
            </a:r>
            <a:r>
              <a:rPr lang="en-US" baseline="0" dirty="0" smtClean="0">
                <a:latin typeface="Calibri" charset="0"/>
              </a:rPr>
              <a:t> Connections is an ideal choice. </a:t>
            </a:r>
            <a:endParaRPr lang="en-US" dirty="0">
              <a:latin typeface="Calibri" charset="0"/>
            </a:endParaRPr>
          </a:p>
        </p:txBody>
      </p:sp>
      <p:sp>
        <p:nvSpPr>
          <p:cNvPr id="30723"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fld id="{8C3C80DE-E8C2-A243-A1B8-5C574F63E736}" type="slidenum">
              <a:rPr lang="en-US" sz="1200">
                <a:solidFill>
                  <a:srgbClr val="000000"/>
                </a:solidFill>
                <a:latin typeface="Calibri" charset="0"/>
              </a:rPr>
              <a:pPr eaLnBrk="1" hangingPunct="1"/>
              <a:t>20</a:t>
            </a:fld>
            <a:endParaRPr lang="en-US" sz="1200" dirty="0">
              <a:solidFill>
                <a:srgbClr val="000000"/>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mc="http://schemas.openxmlformats.org/markup-compatibility/2006" xmlns:mv="urn:schemas-microsoft-com:mac:vml" xmlns:p14="http://schemas.microsoft.com/office/powerpoint/2010/main" xmlns="" val="268705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43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r" eaLnBrk="1" hangingPunct="1"/>
            <a:fld id="{818882FD-0710-9946-814D-2153825B7E7A}" type="slidenum">
              <a:rPr lang="en-US" sz="1200">
                <a:latin typeface="Calibri" charset="0"/>
              </a:rPr>
              <a:pPr algn="r" eaLnBrk="1" hangingPunct="1"/>
              <a:t>1</a:t>
            </a:fld>
            <a:endParaRPr lang="en-US" sz="1200"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Speak</a:t>
            </a:r>
            <a:r>
              <a:rPr lang="en-US" baseline="0" dirty="0" smtClean="0">
                <a:latin typeface="Calibri" charset="0"/>
              </a:rPr>
              <a:t>ing Points: </a:t>
            </a:r>
          </a:p>
          <a:p>
            <a:pPr marL="228600" indent="-228600" eaLnBrk="1" hangingPunct="1">
              <a:spcBef>
                <a:spcPct val="0"/>
              </a:spcBef>
              <a:buAutoNum type="arabicPeriod"/>
            </a:pPr>
            <a:r>
              <a:rPr lang="en-US" baseline="0" dirty="0" smtClean="0">
                <a:latin typeface="Calibri" charset="0"/>
              </a:rPr>
              <a:t>LifeSize has always led the industry through relentless innovation starting with introducing the first mainstream HD video system in 2005</a:t>
            </a:r>
          </a:p>
          <a:p>
            <a:pPr marL="228600" indent="-228600" eaLnBrk="1" hangingPunct="1">
              <a:spcBef>
                <a:spcPct val="0"/>
              </a:spcBef>
              <a:buAutoNum type="arabicPeriod"/>
            </a:pPr>
            <a:r>
              <a:rPr lang="en-US" baseline="0" dirty="0" smtClean="0">
                <a:latin typeface="Calibri" charset="0"/>
              </a:rPr>
              <a:t>We sell through the channel and have a strong global presence with more 15,000 customers and counting</a:t>
            </a:r>
          </a:p>
          <a:p>
            <a:pPr marL="228600" indent="-228600" eaLnBrk="1" hangingPunct="1">
              <a:spcBef>
                <a:spcPct val="0"/>
              </a:spcBef>
              <a:buAutoNum type="arabicPeriod"/>
            </a:pPr>
            <a:r>
              <a:rPr lang="en-US" baseline="0" dirty="0" smtClean="0">
                <a:latin typeface="Calibri" charset="0"/>
              </a:rPr>
              <a:t>Our breadth of solutions and end to end portfolio that cover both video systems, infrastructure solutions and control management software means that customers from all verticals and sizes find the solutions that meet their organizational needs</a:t>
            </a:r>
          </a:p>
          <a:p>
            <a:pPr marL="228600" indent="-228600" eaLnBrk="1" hangingPunct="1">
              <a:spcBef>
                <a:spcPct val="0"/>
              </a:spcBef>
              <a:buAutoNum type="arabicPeriod"/>
            </a:pPr>
            <a:r>
              <a:rPr lang="en-US" baseline="0" dirty="0" smtClean="0">
                <a:latin typeface="Calibri" charset="0"/>
              </a:rPr>
              <a:t>We continue to broaden and expand our technology partnerships with key technology and UC vendors; for example we recently announced we are the first video vendor fully qualified to work with OCS and are interoperable today with Lync. Our video systems have received Avaya DevConnect Tested status. </a:t>
            </a:r>
            <a:endParaRPr lang="en-US" dirty="0">
              <a:latin typeface="Calibri" charset="0"/>
            </a:endParaRPr>
          </a:p>
        </p:txBody>
      </p:sp>
      <p:sp>
        <p:nvSpPr>
          <p:cNvPr id="1638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r" eaLnBrk="1" hangingPunct="1"/>
            <a:fld id="{EBDECD0F-C5A5-4644-BCDF-8C4FE3560775}" type="slidenum">
              <a:rPr lang="en-US" sz="1200">
                <a:latin typeface="Calibri" charset="0"/>
              </a:rPr>
              <a:pPr algn="r" eaLnBrk="1" hangingPunct="1"/>
              <a:t>2</a:t>
            </a:fld>
            <a:endParaRPr lang="en-US" sz="1200"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43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r" eaLnBrk="1" hangingPunct="1"/>
            <a:fld id="{818882FD-0710-9946-814D-2153825B7E7A}" type="slidenum">
              <a:rPr lang="en-US" sz="1200">
                <a:latin typeface="Calibri" charset="0"/>
              </a:rPr>
              <a:pPr algn="r" eaLnBrk="1" hangingPunct="1"/>
              <a:t>3</a:t>
            </a:fld>
            <a:endParaRPr lang="en-US" sz="1200"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Just as we embraced and introduced</a:t>
            </a:r>
            <a:r>
              <a:rPr lang="en-US" baseline="0" dirty="0" smtClean="0"/>
              <a:t> HD quality to the mainstream video conferencing space in 2005, the new trends we see and our aligning partnership and development efforts are making good on the key trends we’re seeing in the market today – cloud-based conferencing, mobility and expanding accessibility to video conferencing for more organizations.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43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r" eaLnBrk="1" hangingPunct="1"/>
            <a:fld id="{818882FD-0710-9946-814D-2153825B7E7A}" type="slidenum">
              <a:rPr lang="en-US" sz="1200">
                <a:latin typeface="Calibri" charset="0"/>
              </a:rPr>
              <a:pPr algn="r" eaLnBrk="1" hangingPunct="1"/>
              <a:t>5</a:t>
            </a:fld>
            <a:endParaRPr lang="en-US" sz="1200"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22530"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253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fld id="{78E23BCE-BC2A-2B41-9D32-768290FEEA49}" type="slidenum">
              <a:rPr lang="en-US" sz="1200">
                <a:solidFill>
                  <a:srgbClr val="000000"/>
                </a:solidFill>
                <a:latin typeface="Calibri" charset="0"/>
              </a:rPr>
              <a:pPr eaLnBrk="1" hangingPunct="1"/>
              <a:t>6</a:t>
            </a:fld>
            <a:endParaRPr lang="en-US" sz="1200" dirty="0">
              <a:solidFill>
                <a:srgbClr val="000000"/>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43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r" eaLnBrk="1" hangingPunct="1"/>
            <a:fld id="{818882FD-0710-9946-814D-2153825B7E7A}" type="slidenum">
              <a:rPr lang="en-US" sz="1200">
                <a:latin typeface="Calibri" charset="0"/>
              </a:rPr>
              <a:pPr algn="r" eaLnBrk="1" hangingPunct="1"/>
              <a:t>8</a:t>
            </a:fld>
            <a:endParaRPr lang="en-US" sz="1200" dirty="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Gill Sans" charset="0"/>
                <a:ea typeface="ＭＳ Ｐゴシック" charset="0"/>
                <a:cs typeface="+mn-cs"/>
              </a:rPr>
              <a:t>HD video for anyone.</a:t>
            </a:r>
            <a:r>
              <a:rPr lang="en-US" sz="1200" kern="1200" baseline="0" dirty="0" smtClean="0">
                <a:solidFill>
                  <a:schemeClr val="tx1"/>
                </a:solidFill>
                <a:latin typeface="Gill Sans" charset="0"/>
                <a:ea typeface="ＭＳ Ｐゴシック" charset="0"/>
                <a:cs typeface="+mn-cs"/>
              </a:rPr>
              <a:t> Anywhere.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Gill Sans" charset="0"/>
              <a:ea typeface="ＭＳ Ｐゴシック"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Gill Sans" charset="0"/>
                <a:ea typeface="ＭＳ Ｐゴシック" charset="0"/>
                <a:cs typeface="+mn-cs"/>
              </a:rPr>
              <a:t>Universal Video Collaboration, or UVC, is a framework that will guide the development of all current and future LifeSize products – starting with a rapid-fire of new products launching this summer and more to come throughout the year.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Gill Sans" charset="0"/>
              <a:ea typeface="ＭＳ Ｐゴシック" charset="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Gill Sans" charset="0"/>
                <a:ea typeface="ＭＳ Ｐゴシック" charset="0"/>
                <a:cs typeface="+mn-cs"/>
              </a:rPr>
              <a:t>Universal Video Collaboration focuses on 4 foundational requirements:  Superior Performance, Flexibility, Simplicity and Interoperability. </a:t>
            </a:r>
          </a:p>
          <a:p>
            <a:endParaRPr lang="en-US" sz="1200" kern="1200" dirty="0" smtClean="0">
              <a:solidFill>
                <a:schemeClr val="tx1"/>
              </a:solidFill>
              <a:latin typeface="Gill Sans" charset="0"/>
              <a:ea typeface="ＭＳ Ｐゴシック" charset="0"/>
              <a:cs typeface="+mn-cs"/>
            </a:endParaRPr>
          </a:p>
          <a:p>
            <a:r>
              <a:rPr lang="en-US" sz="1200" kern="1200" dirty="0" smtClean="0">
                <a:solidFill>
                  <a:schemeClr val="tx1"/>
                </a:solidFill>
                <a:latin typeface="Gill Sans" charset="0"/>
                <a:ea typeface="ＭＳ Ｐゴシック" charset="0"/>
                <a:cs typeface="+mn-cs"/>
              </a:rPr>
              <a:t>UVC framework sets a higher standard, reinforcing our values and making video more flexible, simpler and easier to deploy, manage and use.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Microsoft_Office_PowerPoint_97-2003_Presentation2.ppt"/><Relationship Id="rId2" Type="http://schemas.openxmlformats.org/officeDocument/2006/relationships/slideMaster" Target="../slideMasters/slideMaster4.xml"/><Relationship Id="rId1" Type="http://schemas.openxmlformats.org/officeDocument/2006/relationships/vmlDrawing" Target="../drawings/vmlDrawing2.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Microsoft_Office_PowerPoint_97-2003_Presentation3.ppt"/><Relationship Id="rId2" Type="http://schemas.openxmlformats.org/officeDocument/2006/relationships/slideMaster" Target="../slideMasters/slideMaster4.xml"/><Relationship Id="rId1" Type="http://schemas.openxmlformats.org/officeDocument/2006/relationships/vmlDrawing" Target="../drawings/vmlDrawing3.v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Microsoft_Office_PowerPoint_97-2003_Presentation4.ppt"/><Relationship Id="rId2" Type="http://schemas.openxmlformats.org/officeDocument/2006/relationships/slideMaster" Target="../slideMasters/slideMaster4.xml"/><Relationship Id="rId1" Type="http://schemas.openxmlformats.org/officeDocument/2006/relationships/vmlDrawing" Target="../drawings/vmlDrawing4.v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Microsoft_Office_PowerPoint_97-2003_Presentation5.ppt"/><Relationship Id="rId2" Type="http://schemas.openxmlformats.org/officeDocument/2006/relationships/slideMaster" Target="../slideMasters/slideMaster4.xml"/><Relationship Id="rId1" Type="http://schemas.openxmlformats.org/officeDocument/2006/relationships/vmlDrawing" Target="../drawings/vmlDrawing5.v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Microsoft_Office_PowerPoint_97-2003_Presentation6.ppt"/><Relationship Id="rId2" Type="http://schemas.openxmlformats.org/officeDocument/2006/relationships/slideMaster" Target="../slideMasters/slideMaster4.xml"/><Relationship Id="rId1" Type="http://schemas.openxmlformats.org/officeDocument/2006/relationships/vmlDrawing" Target="../drawings/vmlDrawing6.v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8" indent="0" algn="ctr">
              <a:buNone/>
              <a:defRPr/>
            </a:lvl2pPr>
            <a:lvl3pPr marL="914355" indent="0" algn="ctr">
              <a:buNone/>
              <a:defRPr/>
            </a:lvl3pPr>
            <a:lvl4pPr marL="1371533" indent="0" algn="ctr">
              <a:buNone/>
              <a:defRPr/>
            </a:lvl4pPr>
            <a:lvl5pPr marL="1828710" indent="0" algn="ctr">
              <a:buNone/>
              <a:defRPr/>
            </a:lvl5pPr>
            <a:lvl6pPr marL="2285888" indent="0" algn="ctr">
              <a:buNone/>
              <a:defRPr/>
            </a:lvl6pPr>
            <a:lvl7pPr marL="2743065" indent="0" algn="ctr">
              <a:buNone/>
              <a:defRPr/>
            </a:lvl7pPr>
            <a:lvl8pPr marL="3200240" indent="0" algn="ctr">
              <a:buNone/>
              <a:defRPr/>
            </a:lvl8pPr>
            <a:lvl9pPr marL="3657416" indent="0" algn="ctr">
              <a:buNone/>
              <a:defRPr/>
            </a:lvl9pPr>
          </a:lstStyle>
          <a:p>
            <a:r>
              <a:rPr lang="en-US" smtClean="0"/>
              <a:t>Click to edit Master subtitle style</a:t>
            </a:r>
            <a:endParaRPr lang="en-US"/>
          </a:p>
        </p:txBody>
      </p:sp>
      <p:sp>
        <p:nvSpPr>
          <p:cNvPr id="10" name="Footer Placeholder 2"/>
          <p:cNvSpPr txBox="1">
            <a:spLocks/>
          </p:cNvSpPr>
          <p:nvPr userDrawn="1"/>
        </p:nvSpPr>
        <p:spPr>
          <a:xfrm>
            <a:off x="2362200" y="6597653"/>
            <a:ext cx="4953000" cy="184151"/>
          </a:xfrm>
          <a:prstGeom prst="rect">
            <a:avLst/>
          </a:prstGeom>
        </p:spPr>
        <p:txBody>
          <a:bodyPr r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chemeClr val="tx1"/>
                </a:solidFill>
                <a:effectLst/>
                <a:uLnTx/>
                <a:uFillTx/>
              </a:rPr>
              <a:t>© LifeSize – All Rights Reserved.</a:t>
            </a:r>
          </a:p>
        </p:txBody>
      </p:sp>
      <p:grpSp>
        <p:nvGrpSpPr>
          <p:cNvPr id="11" name="Group 72"/>
          <p:cNvGrpSpPr/>
          <p:nvPr userDrawn="1"/>
        </p:nvGrpSpPr>
        <p:grpSpPr>
          <a:xfrm>
            <a:off x="8800496" y="6453685"/>
            <a:ext cx="277627" cy="307976"/>
            <a:chOff x="6989763" y="4179888"/>
            <a:chExt cx="392112" cy="434976"/>
          </a:xfrm>
          <a:solidFill>
            <a:srgbClr val="D8D8D6">
              <a:lumMod val="90000"/>
            </a:srgbClr>
          </a:solidFill>
        </p:grpSpPr>
        <p:sp>
          <p:nvSpPr>
            <p:cNvPr id="12" name="Freeform 5"/>
            <p:cNvSpPr>
              <a:spLocks/>
            </p:cNvSpPr>
            <p:nvPr/>
          </p:nvSpPr>
          <p:spPr bwMode="auto">
            <a:xfrm>
              <a:off x="6989763" y="4179888"/>
              <a:ext cx="392112" cy="127000"/>
            </a:xfrm>
            <a:custGeom>
              <a:avLst/>
              <a:gdLst/>
              <a:ahLst/>
              <a:cxnLst>
                <a:cxn ang="0">
                  <a:pos x="0" y="161"/>
                </a:cxn>
                <a:cxn ang="0">
                  <a:pos x="0" y="161"/>
                </a:cxn>
                <a:cxn ang="0">
                  <a:pos x="10" y="151"/>
                </a:cxn>
                <a:cxn ang="0">
                  <a:pos x="22" y="140"/>
                </a:cxn>
                <a:cxn ang="0">
                  <a:pos x="46" y="123"/>
                </a:cxn>
                <a:cxn ang="0">
                  <a:pos x="74" y="107"/>
                </a:cxn>
                <a:cxn ang="0">
                  <a:pos x="104" y="94"/>
                </a:cxn>
                <a:cxn ang="0">
                  <a:pos x="137" y="84"/>
                </a:cxn>
                <a:cxn ang="0">
                  <a:pos x="172" y="77"/>
                </a:cxn>
                <a:cxn ang="0">
                  <a:pos x="210" y="71"/>
                </a:cxn>
                <a:cxn ang="0">
                  <a:pos x="247" y="69"/>
                </a:cxn>
                <a:cxn ang="0">
                  <a:pos x="247" y="69"/>
                </a:cxn>
                <a:cxn ang="0">
                  <a:pos x="285" y="71"/>
                </a:cxn>
                <a:cxn ang="0">
                  <a:pos x="322" y="77"/>
                </a:cxn>
                <a:cxn ang="0">
                  <a:pos x="357" y="84"/>
                </a:cxn>
                <a:cxn ang="0">
                  <a:pos x="389" y="94"/>
                </a:cxn>
                <a:cxn ang="0">
                  <a:pos x="421" y="107"/>
                </a:cxn>
                <a:cxn ang="0">
                  <a:pos x="448" y="123"/>
                </a:cxn>
                <a:cxn ang="0">
                  <a:pos x="473" y="140"/>
                </a:cxn>
                <a:cxn ang="0">
                  <a:pos x="484" y="151"/>
                </a:cxn>
                <a:cxn ang="0">
                  <a:pos x="494" y="161"/>
                </a:cxn>
                <a:cxn ang="0">
                  <a:pos x="494" y="161"/>
                </a:cxn>
                <a:cxn ang="0">
                  <a:pos x="486" y="143"/>
                </a:cxn>
                <a:cxn ang="0">
                  <a:pos x="476" y="126"/>
                </a:cxn>
                <a:cxn ang="0">
                  <a:pos x="465" y="110"/>
                </a:cxn>
                <a:cxn ang="0">
                  <a:pos x="454" y="96"/>
                </a:cxn>
                <a:cxn ang="0">
                  <a:pos x="441" y="81"/>
                </a:cxn>
                <a:cxn ang="0">
                  <a:pos x="426" y="68"/>
                </a:cxn>
                <a:cxn ang="0">
                  <a:pos x="412" y="56"/>
                </a:cxn>
                <a:cxn ang="0">
                  <a:pos x="396" y="45"/>
                </a:cxn>
                <a:cxn ang="0">
                  <a:pos x="380" y="35"/>
                </a:cxn>
                <a:cxn ang="0">
                  <a:pos x="363" y="26"/>
                </a:cxn>
                <a:cxn ang="0">
                  <a:pos x="344" y="19"/>
                </a:cxn>
                <a:cxn ang="0">
                  <a:pos x="327" y="13"/>
                </a:cxn>
                <a:cxn ang="0">
                  <a:pos x="306" y="7"/>
                </a:cxn>
                <a:cxn ang="0">
                  <a:pos x="288" y="4"/>
                </a:cxn>
                <a:cxn ang="0">
                  <a:pos x="267" y="1"/>
                </a:cxn>
                <a:cxn ang="0">
                  <a:pos x="247" y="0"/>
                </a:cxn>
                <a:cxn ang="0">
                  <a:pos x="247" y="0"/>
                </a:cxn>
                <a:cxn ang="0">
                  <a:pos x="227" y="1"/>
                </a:cxn>
                <a:cxn ang="0">
                  <a:pos x="207" y="4"/>
                </a:cxn>
                <a:cxn ang="0">
                  <a:pos x="186" y="7"/>
                </a:cxn>
                <a:cxn ang="0">
                  <a:pos x="168" y="13"/>
                </a:cxn>
                <a:cxn ang="0">
                  <a:pos x="149" y="19"/>
                </a:cxn>
                <a:cxn ang="0">
                  <a:pos x="132" y="26"/>
                </a:cxn>
                <a:cxn ang="0">
                  <a:pos x="114" y="35"/>
                </a:cxn>
                <a:cxn ang="0">
                  <a:pos x="98" y="45"/>
                </a:cxn>
                <a:cxn ang="0">
                  <a:pos x="82" y="56"/>
                </a:cxn>
                <a:cxn ang="0">
                  <a:pos x="68" y="68"/>
                </a:cxn>
                <a:cxn ang="0">
                  <a:pos x="53" y="81"/>
                </a:cxn>
                <a:cxn ang="0">
                  <a:pos x="40" y="96"/>
                </a:cxn>
                <a:cxn ang="0">
                  <a:pos x="29" y="110"/>
                </a:cxn>
                <a:cxn ang="0">
                  <a:pos x="17" y="126"/>
                </a:cxn>
                <a:cxn ang="0">
                  <a:pos x="9" y="143"/>
                </a:cxn>
                <a:cxn ang="0">
                  <a:pos x="0" y="161"/>
                </a:cxn>
                <a:cxn ang="0">
                  <a:pos x="0" y="161"/>
                </a:cxn>
              </a:cxnLst>
              <a:rect l="0" t="0" r="r" b="b"/>
              <a:pathLst>
                <a:path w="494" h="161">
                  <a:moveTo>
                    <a:pt x="0" y="161"/>
                  </a:moveTo>
                  <a:lnTo>
                    <a:pt x="0" y="161"/>
                  </a:lnTo>
                  <a:lnTo>
                    <a:pt x="10" y="151"/>
                  </a:lnTo>
                  <a:lnTo>
                    <a:pt x="22" y="140"/>
                  </a:lnTo>
                  <a:lnTo>
                    <a:pt x="46" y="123"/>
                  </a:lnTo>
                  <a:lnTo>
                    <a:pt x="74" y="107"/>
                  </a:lnTo>
                  <a:lnTo>
                    <a:pt x="104" y="94"/>
                  </a:lnTo>
                  <a:lnTo>
                    <a:pt x="137" y="84"/>
                  </a:lnTo>
                  <a:lnTo>
                    <a:pt x="172" y="77"/>
                  </a:lnTo>
                  <a:lnTo>
                    <a:pt x="210" y="71"/>
                  </a:lnTo>
                  <a:lnTo>
                    <a:pt x="247" y="69"/>
                  </a:lnTo>
                  <a:lnTo>
                    <a:pt x="247" y="69"/>
                  </a:lnTo>
                  <a:lnTo>
                    <a:pt x="285" y="71"/>
                  </a:lnTo>
                  <a:lnTo>
                    <a:pt x="322" y="77"/>
                  </a:lnTo>
                  <a:lnTo>
                    <a:pt x="357" y="84"/>
                  </a:lnTo>
                  <a:lnTo>
                    <a:pt x="389" y="94"/>
                  </a:lnTo>
                  <a:lnTo>
                    <a:pt x="421" y="107"/>
                  </a:lnTo>
                  <a:lnTo>
                    <a:pt x="448" y="123"/>
                  </a:lnTo>
                  <a:lnTo>
                    <a:pt x="473" y="140"/>
                  </a:lnTo>
                  <a:lnTo>
                    <a:pt x="484" y="151"/>
                  </a:lnTo>
                  <a:lnTo>
                    <a:pt x="494" y="161"/>
                  </a:lnTo>
                  <a:lnTo>
                    <a:pt x="494" y="161"/>
                  </a:lnTo>
                  <a:lnTo>
                    <a:pt x="486" y="143"/>
                  </a:lnTo>
                  <a:lnTo>
                    <a:pt x="476" y="126"/>
                  </a:lnTo>
                  <a:lnTo>
                    <a:pt x="465" y="110"/>
                  </a:lnTo>
                  <a:lnTo>
                    <a:pt x="454" y="96"/>
                  </a:lnTo>
                  <a:lnTo>
                    <a:pt x="441" y="81"/>
                  </a:lnTo>
                  <a:lnTo>
                    <a:pt x="426" y="68"/>
                  </a:lnTo>
                  <a:lnTo>
                    <a:pt x="412" y="56"/>
                  </a:lnTo>
                  <a:lnTo>
                    <a:pt x="396" y="45"/>
                  </a:lnTo>
                  <a:lnTo>
                    <a:pt x="380" y="35"/>
                  </a:lnTo>
                  <a:lnTo>
                    <a:pt x="363" y="26"/>
                  </a:lnTo>
                  <a:lnTo>
                    <a:pt x="344" y="19"/>
                  </a:lnTo>
                  <a:lnTo>
                    <a:pt x="327" y="13"/>
                  </a:lnTo>
                  <a:lnTo>
                    <a:pt x="306" y="7"/>
                  </a:lnTo>
                  <a:lnTo>
                    <a:pt x="288" y="4"/>
                  </a:lnTo>
                  <a:lnTo>
                    <a:pt x="267" y="1"/>
                  </a:lnTo>
                  <a:lnTo>
                    <a:pt x="247" y="0"/>
                  </a:lnTo>
                  <a:lnTo>
                    <a:pt x="247" y="0"/>
                  </a:lnTo>
                  <a:lnTo>
                    <a:pt x="227" y="1"/>
                  </a:lnTo>
                  <a:lnTo>
                    <a:pt x="207" y="4"/>
                  </a:lnTo>
                  <a:lnTo>
                    <a:pt x="186" y="7"/>
                  </a:lnTo>
                  <a:lnTo>
                    <a:pt x="168" y="13"/>
                  </a:lnTo>
                  <a:lnTo>
                    <a:pt x="149" y="19"/>
                  </a:lnTo>
                  <a:lnTo>
                    <a:pt x="132" y="26"/>
                  </a:lnTo>
                  <a:lnTo>
                    <a:pt x="114" y="35"/>
                  </a:lnTo>
                  <a:lnTo>
                    <a:pt x="98" y="45"/>
                  </a:lnTo>
                  <a:lnTo>
                    <a:pt x="82" y="56"/>
                  </a:lnTo>
                  <a:lnTo>
                    <a:pt x="68" y="68"/>
                  </a:lnTo>
                  <a:lnTo>
                    <a:pt x="53" y="81"/>
                  </a:lnTo>
                  <a:lnTo>
                    <a:pt x="40" y="96"/>
                  </a:lnTo>
                  <a:lnTo>
                    <a:pt x="29" y="110"/>
                  </a:lnTo>
                  <a:lnTo>
                    <a:pt x="17" y="126"/>
                  </a:lnTo>
                  <a:lnTo>
                    <a:pt x="9" y="143"/>
                  </a:lnTo>
                  <a:lnTo>
                    <a:pt x="0" y="161"/>
                  </a:lnTo>
                  <a:lnTo>
                    <a:pt x="0" y="161"/>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sp>
          <p:nvSpPr>
            <p:cNvPr id="13" name="Freeform 6"/>
            <p:cNvSpPr>
              <a:spLocks/>
            </p:cNvSpPr>
            <p:nvPr/>
          </p:nvSpPr>
          <p:spPr bwMode="auto">
            <a:xfrm>
              <a:off x="6989763" y="4486276"/>
              <a:ext cx="392112" cy="128588"/>
            </a:xfrm>
            <a:custGeom>
              <a:avLst/>
              <a:gdLst/>
              <a:ahLst/>
              <a:cxnLst>
                <a:cxn ang="0">
                  <a:pos x="247" y="91"/>
                </a:cxn>
                <a:cxn ang="0">
                  <a:pos x="247" y="91"/>
                </a:cxn>
                <a:cxn ang="0">
                  <a:pos x="210" y="89"/>
                </a:cxn>
                <a:cxn ang="0">
                  <a:pos x="172" y="84"/>
                </a:cxn>
                <a:cxn ang="0">
                  <a:pos x="137" y="76"/>
                </a:cxn>
                <a:cxn ang="0">
                  <a:pos x="104" y="66"/>
                </a:cxn>
                <a:cxn ang="0">
                  <a:pos x="74" y="53"/>
                </a:cxn>
                <a:cxn ang="0">
                  <a:pos x="46" y="37"/>
                </a:cxn>
                <a:cxn ang="0">
                  <a:pos x="22" y="20"/>
                </a:cxn>
                <a:cxn ang="0">
                  <a:pos x="10" y="10"/>
                </a:cxn>
                <a:cxn ang="0">
                  <a:pos x="0" y="0"/>
                </a:cxn>
                <a:cxn ang="0">
                  <a:pos x="0" y="0"/>
                </a:cxn>
                <a:cxn ang="0">
                  <a:pos x="9" y="17"/>
                </a:cxn>
                <a:cxn ang="0">
                  <a:pos x="17" y="34"/>
                </a:cxn>
                <a:cxn ang="0">
                  <a:pos x="29" y="50"/>
                </a:cxn>
                <a:cxn ang="0">
                  <a:pos x="40" y="65"/>
                </a:cxn>
                <a:cxn ang="0">
                  <a:pos x="53" y="79"/>
                </a:cxn>
                <a:cxn ang="0">
                  <a:pos x="68" y="92"/>
                </a:cxn>
                <a:cxn ang="0">
                  <a:pos x="82" y="104"/>
                </a:cxn>
                <a:cxn ang="0">
                  <a:pos x="98" y="115"/>
                </a:cxn>
                <a:cxn ang="0">
                  <a:pos x="114" y="125"/>
                </a:cxn>
                <a:cxn ang="0">
                  <a:pos x="132" y="134"/>
                </a:cxn>
                <a:cxn ang="0">
                  <a:pos x="149" y="141"/>
                </a:cxn>
                <a:cxn ang="0">
                  <a:pos x="168" y="147"/>
                </a:cxn>
                <a:cxn ang="0">
                  <a:pos x="186" y="153"/>
                </a:cxn>
                <a:cxn ang="0">
                  <a:pos x="207" y="156"/>
                </a:cxn>
                <a:cxn ang="0">
                  <a:pos x="227" y="159"/>
                </a:cxn>
                <a:cxn ang="0">
                  <a:pos x="247" y="160"/>
                </a:cxn>
                <a:cxn ang="0">
                  <a:pos x="247" y="160"/>
                </a:cxn>
                <a:cxn ang="0">
                  <a:pos x="267" y="159"/>
                </a:cxn>
                <a:cxn ang="0">
                  <a:pos x="288" y="156"/>
                </a:cxn>
                <a:cxn ang="0">
                  <a:pos x="306" y="153"/>
                </a:cxn>
                <a:cxn ang="0">
                  <a:pos x="327" y="147"/>
                </a:cxn>
                <a:cxn ang="0">
                  <a:pos x="344" y="141"/>
                </a:cxn>
                <a:cxn ang="0">
                  <a:pos x="363" y="134"/>
                </a:cxn>
                <a:cxn ang="0">
                  <a:pos x="380" y="125"/>
                </a:cxn>
                <a:cxn ang="0">
                  <a:pos x="396" y="115"/>
                </a:cxn>
                <a:cxn ang="0">
                  <a:pos x="412" y="104"/>
                </a:cxn>
                <a:cxn ang="0">
                  <a:pos x="426" y="92"/>
                </a:cxn>
                <a:cxn ang="0">
                  <a:pos x="441" y="79"/>
                </a:cxn>
                <a:cxn ang="0">
                  <a:pos x="454" y="65"/>
                </a:cxn>
                <a:cxn ang="0">
                  <a:pos x="465" y="50"/>
                </a:cxn>
                <a:cxn ang="0">
                  <a:pos x="476" y="34"/>
                </a:cxn>
                <a:cxn ang="0">
                  <a:pos x="486" y="17"/>
                </a:cxn>
                <a:cxn ang="0">
                  <a:pos x="494" y="0"/>
                </a:cxn>
                <a:cxn ang="0">
                  <a:pos x="494" y="0"/>
                </a:cxn>
                <a:cxn ang="0">
                  <a:pos x="484" y="10"/>
                </a:cxn>
                <a:cxn ang="0">
                  <a:pos x="473" y="20"/>
                </a:cxn>
                <a:cxn ang="0">
                  <a:pos x="448" y="37"/>
                </a:cxn>
                <a:cxn ang="0">
                  <a:pos x="421" y="53"/>
                </a:cxn>
                <a:cxn ang="0">
                  <a:pos x="389" y="66"/>
                </a:cxn>
                <a:cxn ang="0">
                  <a:pos x="357" y="76"/>
                </a:cxn>
                <a:cxn ang="0">
                  <a:pos x="322" y="84"/>
                </a:cxn>
                <a:cxn ang="0">
                  <a:pos x="285" y="89"/>
                </a:cxn>
                <a:cxn ang="0">
                  <a:pos x="247" y="91"/>
                </a:cxn>
                <a:cxn ang="0">
                  <a:pos x="247" y="91"/>
                </a:cxn>
              </a:cxnLst>
              <a:rect l="0" t="0" r="r" b="b"/>
              <a:pathLst>
                <a:path w="494" h="160">
                  <a:moveTo>
                    <a:pt x="247" y="91"/>
                  </a:moveTo>
                  <a:lnTo>
                    <a:pt x="247" y="91"/>
                  </a:lnTo>
                  <a:lnTo>
                    <a:pt x="210" y="89"/>
                  </a:lnTo>
                  <a:lnTo>
                    <a:pt x="172" y="84"/>
                  </a:lnTo>
                  <a:lnTo>
                    <a:pt x="137" y="76"/>
                  </a:lnTo>
                  <a:lnTo>
                    <a:pt x="104" y="66"/>
                  </a:lnTo>
                  <a:lnTo>
                    <a:pt x="74" y="53"/>
                  </a:lnTo>
                  <a:lnTo>
                    <a:pt x="46" y="37"/>
                  </a:lnTo>
                  <a:lnTo>
                    <a:pt x="22" y="20"/>
                  </a:lnTo>
                  <a:lnTo>
                    <a:pt x="10" y="10"/>
                  </a:lnTo>
                  <a:lnTo>
                    <a:pt x="0" y="0"/>
                  </a:lnTo>
                  <a:lnTo>
                    <a:pt x="0" y="0"/>
                  </a:lnTo>
                  <a:lnTo>
                    <a:pt x="9" y="17"/>
                  </a:lnTo>
                  <a:lnTo>
                    <a:pt x="17" y="34"/>
                  </a:lnTo>
                  <a:lnTo>
                    <a:pt x="29" y="50"/>
                  </a:lnTo>
                  <a:lnTo>
                    <a:pt x="40" y="65"/>
                  </a:lnTo>
                  <a:lnTo>
                    <a:pt x="53" y="79"/>
                  </a:lnTo>
                  <a:lnTo>
                    <a:pt x="68" y="92"/>
                  </a:lnTo>
                  <a:lnTo>
                    <a:pt x="82" y="104"/>
                  </a:lnTo>
                  <a:lnTo>
                    <a:pt x="98" y="115"/>
                  </a:lnTo>
                  <a:lnTo>
                    <a:pt x="114" y="125"/>
                  </a:lnTo>
                  <a:lnTo>
                    <a:pt x="132" y="134"/>
                  </a:lnTo>
                  <a:lnTo>
                    <a:pt x="149" y="141"/>
                  </a:lnTo>
                  <a:lnTo>
                    <a:pt x="168" y="147"/>
                  </a:lnTo>
                  <a:lnTo>
                    <a:pt x="186" y="153"/>
                  </a:lnTo>
                  <a:lnTo>
                    <a:pt x="207" y="156"/>
                  </a:lnTo>
                  <a:lnTo>
                    <a:pt x="227" y="159"/>
                  </a:lnTo>
                  <a:lnTo>
                    <a:pt x="247" y="160"/>
                  </a:lnTo>
                  <a:lnTo>
                    <a:pt x="247" y="160"/>
                  </a:lnTo>
                  <a:lnTo>
                    <a:pt x="267" y="159"/>
                  </a:lnTo>
                  <a:lnTo>
                    <a:pt x="288" y="156"/>
                  </a:lnTo>
                  <a:lnTo>
                    <a:pt x="306" y="153"/>
                  </a:lnTo>
                  <a:lnTo>
                    <a:pt x="327" y="147"/>
                  </a:lnTo>
                  <a:lnTo>
                    <a:pt x="344" y="141"/>
                  </a:lnTo>
                  <a:lnTo>
                    <a:pt x="363" y="134"/>
                  </a:lnTo>
                  <a:lnTo>
                    <a:pt x="380" y="125"/>
                  </a:lnTo>
                  <a:lnTo>
                    <a:pt x="396" y="115"/>
                  </a:lnTo>
                  <a:lnTo>
                    <a:pt x="412" y="104"/>
                  </a:lnTo>
                  <a:lnTo>
                    <a:pt x="426" y="92"/>
                  </a:lnTo>
                  <a:lnTo>
                    <a:pt x="441" y="79"/>
                  </a:lnTo>
                  <a:lnTo>
                    <a:pt x="454" y="65"/>
                  </a:lnTo>
                  <a:lnTo>
                    <a:pt x="465" y="50"/>
                  </a:lnTo>
                  <a:lnTo>
                    <a:pt x="476" y="34"/>
                  </a:lnTo>
                  <a:lnTo>
                    <a:pt x="486" y="17"/>
                  </a:lnTo>
                  <a:lnTo>
                    <a:pt x="494" y="0"/>
                  </a:lnTo>
                  <a:lnTo>
                    <a:pt x="494" y="0"/>
                  </a:lnTo>
                  <a:lnTo>
                    <a:pt x="484" y="10"/>
                  </a:lnTo>
                  <a:lnTo>
                    <a:pt x="473" y="20"/>
                  </a:lnTo>
                  <a:lnTo>
                    <a:pt x="448" y="37"/>
                  </a:lnTo>
                  <a:lnTo>
                    <a:pt x="421" y="53"/>
                  </a:lnTo>
                  <a:lnTo>
                    <a:pt x="389" y="66"/>
                  </a:lnTo>
                  <a:lnTo>
                    <a:pt x="357" y="76"/>
                  </a:lnTo>
                  <a:lnTo>
                    <a:pt x="322" y="84"/>
                  </a:lnTo>
                  <a:lnTo>
                    <a:pt x="285" y="89"/>
                  </a:lnTo>
                  <a:lnTo>
                    <a:pt x="247" y="91"/>
                  </a:lnTo>
                  <a:lnTo>
                    <a:pt x="247" y="91"/>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sp>
          <p:nvSpPr>
            <p:cNvPr id="14" name="Freeform 7"/>
            <p:cNvSpPr>
              <a:spLocks/>
            </p:cNvSpPr>
            <p:nvPr/>
          </p:nvSpPr>
          <p:spPr bwMode="auto">
            <a:xfrm>
              <a:off x="7124700" y="4235451"/>
              <a:ext cx="122237" cy="142875"/>
            </a:xfrm>
            <a:custGeom>
              <a:avLst/>
              <a:gdLst/>
              <a:ahLst/>
              <a:cxnLst>
                <a:cxn ang="0">
                  <a:pos x="78" y="0"/>
                </a:cxn>
                <a:cxn ang="0">
                  <a:pos x="78" y="0"/>
                </a:cxn>
                <a:cxn ang="0">
                  <a:pos x="78" y="0"/>
                </a:cxn>
                <a:cxn ang="0">
                  <a:pos x="78" y="0"/>
                </a:cxn>
                <a:cxn ang="0">
                  <a:pos x="78" y="0"/>
                </a:cxn>
                <a:cxn ang="0">
                  <a:pos x="0" y="70"/>
                </a:cxn>
                <a:cxn ang="0">
                  <a:pos x="0" y="134"/>
                </a:cxn>
                <a:cxn ang="0">
                  <a:pos x="43" y="96"/>
                </a:cxn>
                <a:cxn ang="0">
                  <a:pos x="43" y="181"/>
                </a:cxn>
                <a:cxn ang="0">
                  <a:pos x="113" y="181"/>
                </a:cxn>
                <a:cxn ang="0">
                  <a:pos x="113" y="96"/>
                </a:cxn>
                <a:cxn ang="0">
                  <a:pos x="155" y="134"/>
                </a:cxn>
                <a:cxn ang="0">
                  <a:pos x="155" y="70"/>
                </a:cxn>
                <a:cxn ang="0">
                  <a:pos x="78" y="0"/>
                </a:cxn>
              </a:cxnLst>
              <a:rect l="0" t="0" r="r" b="b"/>
              <a:pathLst>
                <a:path w="155" h="181">
                  <a:moveTo>
                    <a:pt x="78" y="0"/>
                  </a:moveTo>
                  <a:lnTo>
                    <a:pt x="78" y="0"/>
                  </a:lnTo>
                  <a:lnTo>
                    <a:pt x="78" y="0"/>
                  </a:lnTo>
                  <a:lnTo>
                    <a:pt x="78" y="0"/>
                  </a:lnTo>
                  <a:lnTo>
                    <a:pt x="78" y="0"/>
                  </a:lnTo>
                  <a:lnTo>
                    <a:pt x="0" y="70"/>
                  </a:lnTo>
                  <a:lnTo>
                    <a:pt x="0" y="134"/>
                  </a:lnTo>
                  <a:lnTo>
                    <a:pt x="43" y="96"/>
                  </a:lnTo>
                  <a:lnTo>
                    <a:pt x="43" y="181"/>
                  </a:lnTo>
                  <a:lnTo>
                    <a:pt x="113" y="181"/>
                  </a:lnTo>
                  <a:lnTo>
                    <a:pt x="113" y="96"/>
                  </a:lnTo>
                  <a:lnTo>
                    <a:pt x="155" y="134"/>
                  </a:lnTo>
                  <a:lnTo>
                    <a:pt x="155" y="70"/>
                  </a:lnTo>
                  <a:lnTo>
                    <a:pt x="78"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sp>
          <p:nvSpPr>
            <p:cNvPr id="15" name="Freeform 8"/>
            <p:cNvSpPr>
              <a:spLocks/>
            </p:cNvSpPr>
            <p:nvPr/>
          </p:nvSpPr>
          <p:spPr bwMode="auto">
            <a:xfrm>
              <a:off x="7124700" y="4416426"/>
              <a:ext cx="122237" cy="142875"/>
            </a:xfrm>
            <a:custGeom>
              <a:avLst/>
              <a:gdLst/>
              <a:ahLst/>
              <a:cxnLst>
                <a:cxn ang="0">
                  <a:pos x="113" y="0"/>
                </a:cxn>
                <a:cxn ang="0">
                  <a:pos x="43" y="0"/>
                </a:cxn>
                <a:cxn ang="0">
                  <a:pos x="43" y="84"/>
                </a:cxn>
                <a:cxn ang="0">
                  <a:pos x="0" y="47"/>
                </a:cxn>
                <a:cxn ang="0">
                  <a:pos x="0" y="110"/>
                </a:cxn>
                <a:cxn ang="0">
                  <a:pos x="78" y="180"/>
                </a:cxn>
                <a:cxn ang="0">
                  <a:pos x="78" y="180"/>
                </a:cxn>
                <a:cxn ang="0">
                  <a:pos x="78" y="180"/>
                </a:cxn>
                <a:cxn ang="0">
                  <a:pos x="78" y="180"/>
                </a:cxn>
                <a:cxn ang="0">
                  <a:pos x="78" y="180"/>
                </a:cxn>
                <a:cxn ang="0">
                  <a:pos x="155" y="110"/>
                </a:cxn>
                <a:cxn ang="0">
                  <a:pos x="155" y="47"/>
                </a:cxn>
                <a:cxn ang="0">
                  <a:pos x="113" y="84"/>
                </a:cxn>
                <a:cxn ang="0">
                  <a:pos x="113" y="0"/>
                </a:cxn>
              </a:cxnLst>
              <a:rect l="0" t="0" r="r" b="b"/>
              <a:pathLst>
                <a:path w="155" h="180">
                  <a:moveTo>
                    <a:pt x="113" y="0"/>
                  </a:moveTo>
                  <a:lnTo>
                    <a:pt x="43" y="0"/>
                  </a:lnTo>
                  <a:lnTo>
                    <a:pt x="43" y="84"/>
                  </a:lnTo>
                  <a:lnTo>
                    <a:pt x="0" y="47"/>
                  </a:lnTo>
                  <a:lnTo>
                    <a:pt x="0" y="110"/>
                  </a:lnTo>
                  <a:lnTo>
                    <a:pt x="78" y="180"/>
                  </a:lnTo>
                  <a:lnTo>
                    <a:pt x="78" y="180"/>
                  </a:lnTo>
                  <a:lnTo>
                    <a:pt x="78" y="180"/>
                  </a:lnTo>
                  <a:lnTo>
                    <a:pt x="78" y="180"/>
                  </a:lnTo>
                  <a:lnTo>
                    <a:pt x="78" y="180"/>
                  </a:lnTo>
                  <a:lnTo>
                    <a:pt x="155" y="110"/>
                  </a:lnTo>
                  <a:lnTo>
                    <a:pt x="155" y="47"/>
                  </a:lnTo>
                  <a:lnTo>
                    <a:pt x="113" y="84"/>
                  </a:lnTo>
                  <a:lnTo>
                    <a:pt x="113"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grpSp>
    </p:spTree>
    <p:extLst>
      <p:ext uri="{BB962C8B-B14F-4D97-AF65-F5344CB8AC3E}">
        <p14:creationId xmlns:mc="http://schemas.openxmlformats.org/markup-compatibility/2006" xmlns:mv="urn:schemas-microsoft-com:mac:vml" xmlns:p14="http://schemas.microsoft.com/office/powerpoint/2010/main" xmlns="" val="10426142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mc="http://schemas.openxmlformats.org/markup-compatibility/2006" xmlns:mv="urn:schemas-microsoft-com:mac:vml" xmlns:p14="http://schemas.microsoft.com/office/powerpoint/2010/main" xmlns="" val="8764563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953000"/>
            <a:ext cx="2286000" cy="190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 y="4953000"/>
            <a:ext cx="6705600" cy="1905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4208964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8" indent="0" algn="ctr">
              <a:buNone/>
              <a:defRPr/>
            </a:lvl2pPr>
            <a:lvl3pPr marL="914355" indent="0" algn="ctr">
              <a:buNone/>
              <a:defRPr/>
            </a:lvl3pPr>
            <a:lvl4pPr marL="1371533" indent="0" algn="ctr">
              <a:buNone/>
              <a:defRPr/>
            </a:lvl4pPr>
            <a:lvl5pPr marL="1828710" indent="0" algn="ctr">
              <a:buNone/>
              <a:defRPr/>
            </a:lvl5pPr>
            <a:lvl6pPr marL="2285888" indent="0" algn="ctr">
              <a:buNone/>
              <a:defRPr/>
            </a:lvl6pPr>
            <a:lvl7pPr marL="2743065" indent="0" algn="ctr">
              <a:buNone/>
              <a:defRPr/>
            </a:lvl7pPr>
            <a:lvl8pPr marL="3200240" indent="0" algn="ctr">
              <a:buNone/>
              <a:defRPr/>
            </a:lvl8pPr>
            <a:lvl9pPr marL="3657416" indent="0" algn="ctr">
              <a:buNone/>
              <a:defRPr/>
            </a:lvl9pPr>
          </a:lstStyle>
          <a:p>
            <a:r>
              <a:rPr lang="en-US" smtClean="0"/>
              <a:t>Click to edit Master subtitle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 val="176751080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mc="http://schemas.openxmlformats.org/markup-compatibility/2006" xmlns:mv="urn:schemas-microsoft-com:mac:vml" xmlns:p14="http://schemas.microsoft.com/office/powerpoint/2010/main" xmlns="" val="8227541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78" indent="0">
              <a:buNone/>
              <a:defRPr sz="1800"/>
            </a:lvl2pPr>
            <a:lvl3pPr marL="914355" indent="0">
              <a:buNone/>
              <a:defRPr sz="1600"/>
            </a:lvl3pPr>
            <a:lvl4pPr marL="1371533" indent="0">
              <a:buNone/>
              <a:defRPr sz="1400"/>
            </a:lvl4pPr>
            <a:lvl5pPr marL="1828710" indent="0">
              <a:buNone/>
              <a:defRPr sz="1400"/>
            </a:lvl5pPr>
            <a:lvl6pPr marL="2285888" indent="0">
              <a:buNone/>
              <a:defRPr sz="1400"/>
            </a:lvl6pPr>
            <a:lvl7pPr marL="2743065" indent="0">
              <a:buNone/>
              <a:defRPr sz="1400"/>
            </a:lvl7pPr>
            <a:lvl8pPr marL="3200240" indent="0">
              <a:buNone/>
              <a:defRPr sz="1400"/>
            </a:lvl8pPr>
            <a:lvl9pPr marL="3657416" indent="0">
              <a:buNone/>
              <a:defRPr sz="1400"/>
            </a:lvl9pPr>
          </a:lstStyle>
          <a:p>
            <a:pPr lvl="0"/>
            <a:r>
              <a:rPr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 val="38191858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2" y="838203"/>
            <a:ext cx="4210050" cy="567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5" y="838203"/>
            <a:ext cx="4210050" cy="567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mc="http://schemas.openxmlformats.org/markup-compatibility/2006" xmlns:mv="urn:schemas-microsoft-com:mac:vml" xmlns:p14="http://schemas.microsoft.com/office/powerpoint/2010/main" xmlns="" val="284055968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78" indent="0">
              <a:buNone/>
              <a:defRPr sz="2000" b="1"/>
            </a:lvl2pPr>
            <a:lvl3pPr marL="914355" indent="0">
              <a:buNone/>
              <a:defRPr sz="1800" b="1"/>
            </a:lvl3pPr>
            <a:lvl4pPr marL="1371533" indent="0">
              <a:buNone/>
              <a:defRPr sz="1600" b="1"/>
            </a:lvl4pPr>
            <a:lvl5pPr marL="1828710" indent="0">
              <a:buNone/>
              <a:defRPr sz="1600" b="1"/>
            </a:lvl5pPr>
            <a:lvl6pPr marL="2285888" indent="0">
              <a:buNone/>
              <a:defRPr sz="1600" b="1"/>
            </a:lvl6pPr>
            <a:lvl7pPr marL="2743065" indent="0">
              <a:buNone/>
              <a:defRPr sz="1600" b="1"/>
            </a:lvl7pPr>
            <a:lvl8pPr marL="3200240" indent="0">
              <a:buNone/>
              <a:defRPr sz="1600" b="1"/>
            </a:lvl8pPr>
            <a:lvl9pPr marL="36574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178" indent="0">
              <a:buNone/>
              <a:defRPr sz="2000" b="1"/>
            </a:lvl2pPr>
            <a:lvl3pPr marL="914355" indent="0">
              <a:buNone/>
              <a:defRPr sz="1800" b="1"/>
            </a:lvl3pPr>
            <a:lvl4pPr marL="1371533" indent="0">
              <a:buNone/>
              <a:defRPr sz="1600" b="1"/>
            </a:lvl4pPr>
            <a:lvl5pPr marL="1828710" indent="0">
              <a:buNone/>
              <a:defRPr sz="1600" b="1"/>
            </a:lvl5pPr>
            <a:lvl6pPr marL="2285888" indent="0">
              <a:buNone/>
              <a:defRPr sz="1600" b="1"/>
            </a:lvl6pPr>
            <a:lvl7pPr marL="2743065" indent="0">
              <a:buNone/>
              <a:defRPr sz="1600" b="1"/>
            </a:lvl7pPr>
            <a:lvl8pPr marL="3200240" indent="0">
              <a:buNone/>
              <a:defRPr sz="1600" b="1"/>
            </a:lvl8pPr>
            <a:lvl9pPr marL="36574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mc="http://schemas.openxmlformats.org/markup-compatibility/2006" xmlns:mv="urn:schemas-microsoft-com:mac:vml" xmlns:p14="http://schemas.microsoft.com/office/powerpoint/2010/main" xmlns="" val="36644011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 val="62050842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 val="18682227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3"/>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435104"/>
            <a:ext cx="3008313" cy="4691063"/>
          </a:xfrm>
        </p:spPr>
        <p:txBody>
          <a:bodyPr/>
          <a:lstStyle>
            <a:lvl1pPr marL="0" indent="0">
              <a:buNone/>
              <a:defRPr sz="1400"/>
            </a:lvl1pPr>
            <a:lvl2pPr marL="457178" indent="0">
              <a:buNone/>
              <a:defRPr sz="1200"/>
            </a:lvl2pPr>
            <a:lvl3pPr marL="914355" indent="0">
              <a:buNone/>
              <a:defRPr sz="1000"/>
            </a:lvl3pPr>
            <a:lvl4pPr marL="1371533" indent="0">
              <a:buNone/>
              <a:defRPr sz="900"/>
            </a:lvl4pPr>
            <a:lvl5pPr marL="1828710" indent="0">
              <a:buNone/>
              <a:defRPr sz="900"/>
            </a:lvl5pPr>
            <a:lvl6pPr marL="2285888" indent="0">
              <a:buNone/>
              <a:defRPr sz="900"/>
            </a:lvl6pPr>
            <a:lvl7pPr marL="2743065" indent="0">
              <a:buNone/>
              <a:defRPr sz="900"/>
            </a:lvl7pPr>
            <a:lvl8pPr marL="3200240" indent="0">
              <a:buNone/>
              <a:defRPr sz="900"/>
            </a:lvl8pPr>
            <a:lvl9pPr marL="3657416" indent="0">
              <a:buNone/>
              <a:defRPr sz="900"/>
            </a:lvl9pPr>
          </a:lstStyle>
          <a:p>
            <a:pPr lvl="0"/>
            <a:r>
              <a:rPr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 val="19836795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2" name="Footer Placeholder 2"/>
          <p:cNvSpPr txBox="1">
            <a:spLocks/>
          </p:cNvSpPr>
          <p:nvPr userDrawn="1"/>
        </p:nvSpPr>
        <p:spPr>
          <a:xfrm>
            <a:off x="2362200" y="6597653"/>
            <a:ext cx="4953000" cy="184151"/>
          </a:xfrm>
          <a:prstGeom prst="rect">
            <a:avLst/>
          </a:prstGeom>
        </p:spPr>
        <p:txBody>
          <a:bodyPr r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chemeClr val="tx1"/>
                </a:solidFill>
                <a:effectLst/>
                <a:uLnTx/>
                <a:uFillTx/>
              </a:rPr>
              <a:t>© LifeSize – All Rights Reserved</a:t>
            </a:r>
          </a:p>
        </p:txBody>
      </p:sp>
    </p:spTree>
    <p:extLst>
      <p:ext uri="{BB962C8B-B14F-4D97-AF65-F5344CB8AC3E}">
        <p14:creationId xmlns:mc="http://schemas.openxmlformats.org/markup-compatibility/2006" xmlns:mv="urn:schemas-microsoft-com:mac:vml" xmlns:p14="http://schemas.microsoft.com/office/powerpoint/2010/main" xmlns="" val="413495853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5" indent="0">
              <a:buNone/>
              <a:defRPr sz="2400"/>
            </a:lvl3pPr>
            <a:lvl4pPr marL="1371533" indent="0">
              <a:buNone/>
              <a:defRPr sz="2000"/>
            </a:lvl4pPr>
            <a:lvl5pPr marL="1828710" indent="0">
              <a:buNone/>
              <a:defRPr sz="2000"/>
            </a:lvl5pPr>
            <a:lvl6pPr marL="2285888" indent="0">
              <a:buNone/>
              <a:defRPr sz="2000"/>
            </a:lvl6pPr>
            <a:lvl7pPr marL="2743065" indent="0">
              <a:buNone/>
              <a:defRPr sz="2000"/>
            </a:lvl7pPr>
            <a:lvl8pPr marL="3200240" indent="0">
              <a:buNone/>
              <a:defRPr sz="2000"/>
            </a:lvl8pPr>
            <a:lvl9pPr marL="3657416" indent="0">
              <a:buNone/>
              <a:defRPr sz="2000"/>
            </a:lvl9pPr>
          </a:lstStyle>
          <a:p>
            <a:endParaRPr lang="en-US"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178" indent="0">
              <a:buNone/>
              <a:defRPr sz="1200"/>
            </a:lvl2pPr>
            <a:lvl3pPr marL="914355" indent="0">
              <a:buNone/>
              <a:defRPr sz="1000"/>
            </a:lvl3pPr>
            <a:lvl4pPr marL="1371533" indent="0">
              <a:buNone/>
              <a:defRPr sz="900"/>
            </a:lvl4pPr>
            <a:lvl5pPr marL="1828710" indent="0">
              <a:buNone/>
              <a:defRPr sz="900"/>
            </a:lvl5pPr>
            <a:lvl6pPr marL="2285888" indent="0">
              <a:buNone/>
              <a:defRPr sz="900"/>
            </a:lvl6pPr>
            <a:lvl7pPr marL="2743065" indent="0">
              <a:buNone/>
              <a:defRPr sz="900"/>
            </a:lvl7pPr>
            <a:lvl8pPr marL="3200240" indent="0">
              <a:buNone/>
              <a:defRPr sz="900"/>
            </a:lvl8pPr>
            <a:lvl9pPr marL="3657416" indent="0">
              <a:buNone/>
              <a:defRPr sz="900"/>
            </a:lvl9pPr>
          </a:lstStyle>
          <a:p>
            <a:pPr lvl="0"/>
            <a:r>
              <a:rPr lang="en-US" smtClean="0"/>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 val="200116984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mc="http://schemas.openxmlformats.org/markup-compatibility/2006" xmlns:mv="urn:schemas-microsoft-com:mac:vml" xmlns:p14="http://schemas.microsoft.com/office/powerpoint/2010/main" xmlns="" val="15387295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
            <a:ext cx="2286000" cy="6515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 y="3"/>
            <a:ext cx="6705600" cy="6515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mc="http://schemas.openxmlformats.org/markup-compatibility/2006" xmlns:mv="urn:schemas-microsoft-com:mac:vml" xmlns:p14="http://schemas.microsoft.com/office/powerpoint/2010/main" xmlns="" val="418408120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999715" y="382787"/>
            <a:ext cx="7315200" cy="1920240"/>
          </a:xfrm>
          <a:noFill/>
        </p:spPr>
        <p:txBody>
          <a:bodyPr anchor="b"/>
          <a:lstStyle>
            <a:lvl1pPr marL="0" indent="0">
              <a:lnSpc>
                <a:spcPts val="3500"/>
              </a:lnSpc>
              <a:defRPr sz="3200">
                <a:solidFill>
                  <a:schemeClr val="accent2"/>
                </a:solidFill>
              </a:defRPr>
            </a:lvl1pPr>
          </a:lstStyle>
          <a:p>
            <a:r>
              <a:rPr lang="en-US" dirty="0" smtClean="0"/>
              <a:t>Click to edit Master title style</a:t>
            </a:r>
            <a:endParaRPr lang="en-US" dirty="0"/>
          </a:p>
        </p:txBody>
      </p:sp>
      <p:sp>
        <p:nvSpPr>
          <p:cNvPr id="5122" name="Rectangle 2"/>
          <p:cNvSpPr>
            <a:spLocks noGrp="1" noChangeArrowheads="1"/>
          </p:cNvSpPr>
          <p:nvPr>
            <p:ph type="subTitle" idx="1"/>
          </p:nvPr>
        </p:nvSpPr>
        <p:spPr>
          <a:xfrm>
            <a:off x="1020981" y="2303799"/>
            <a:ext cx="7315200" cy="698500"/>
          </a:xfrm>
        </p:spPr>
        <p:txBody>
          <a:bodyPr/>
          <a:lstStyle>
            <a:lvl1pPr marL="0" indent="0">
              <a:buFont typeface="Wingdings" pitchFamily="2" charset="2"/>
              <a:buNone/>
              <a:defRPr sz="1600">
                <a:solidFill>
                  <a:schemeClr val="accent1"/>
                </a:solidFill>
              </a:defRPr>
            </a:lvl1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53048" y="940545"/>
            <a:ext cx="5029200" cy="1362075"/>
          </a:xfrm>
          <a:noFill/>
          <a:ln w="9525">
            <a:noFill/>
            <a:miter lim="800000"/>
            <a:headEnd/>
            <a:tailEnd/>
          </a:ln>
          <a:effectLst/>
        </p:spPr>
        <p:txBody>
          <a:bodyPr vert="horz" wrap="square" lIns="91429" tIns="45715" rIns="91429" bIns="45715" numCol="1" anchor="b" anchorCtr="0" compatLnSpc="1">
            <a:prstTxWarp prst="textNoShape">
              <a:avLst/>
            </a:prstTxWarp>
          </a:bodyPr>
          <a:lstStyle>
            <a:lvl1pPr marL="0" indent="0" algn="l" rtl="0" eaLnBrk="1" fontAlgn="base" hangingPunct="1">
              <a:lnSpc>
                <a:spcPts val="3500"/>
              </a:lnSpc>
              <a:spcBef>
                <a:spcPct val="0"/>
              </a:spcBef>
              <a:spcAft>
                <a:spcPct val="0"/>
              </a:spcAft>
              <a:defRPr lang="en-US" sz="3200" dirty="0">
                <a:solidFill>
                  <a:schemeClr val="accent2"/>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653048" y="2300889"/>
            <a:ext cx="5029200" cy="1500187"/>
          </a:xfrm>
          <a:noFill/>
          <a:ln w="9525">
            <a:noFill/>
            <a:miter lim="800000"/>
            <a:headEnd/>
            <a:tailEnd/>
          </a:ln>
          <a:effectLst/>
        </p:spPr>
        <p:txBody>
          <a:bodyPr vert="horz" wrap="square" lIns="91429" tIns="45715" rIns="91429" bIns="45715" numCol="1" anchor="t" anchorCtr="0" compatLnSpc="1">
            <a:prstTxWarp prst="textNoShape">
              <a:avLst/>
            </a:prstTxWarp>
          </a:bodyPr>
          <a:lstStyle>
            <a:lvl1pPr marL="0" indent="0" algn="l" rtl="0" eaLnBrk="1" fontAlgn="base" hangingPunct="1">
              <a:spcBef>
                <a:spcPct val="20000"/>
              </a:spcBef>
              <a:spcAft>
                <a:spcPct val="0"/>
              </a:spcAft>
              <a:buClr>
                <a:srgbClr val="333333"/>
              </a:buClr>
              <a:buFont typeface="Wingdings" pitchFamily="2" charset="2"/>
              <a:buNone/>
              <a:defRPr lang="en-US" sz="1600" smtClean="0">
                <a:solidFill>
                  <a:schemeClr val="accent1"/>
                </a:solidFill>
                <a:latin typeface="+mn-lt"/>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8" name="Picture 7" descr="LS_logo_color®-withLogitech-CMYK-med-sm"/>
          <p:cNvPicPr>
            <a:picLocks noChangeAspect="1" noChangeArrowheads="1"/>
          </p:cNvPicPr>
          <p:nvPr userDrawn="1"/>
        </p:nvPicPr>
        <p:blipFill>
          <a:blip r:embed="rId2" cstate="screen"/>
          <a:stretch>
            <a:fillRect/>
          </a:stretch>
        </p:blipFill>
        <p:spPr bwMode="auto">
          <a:xfrm>
            <a:off x="397289" y="5524847"/>
            <a:ext cx="2651760" cy="1008168"/>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7954355" y="439730"/>
            <a:ext cx="184730" cy="461665"/>
          </a:xfrm>
          <a:prstGeom prst="rect">
            <a:avLst/>
          </a:prstGeom>
          <a:solidFill>
            <a:schemeClr val="bg1"/>
          </a:solidFill>
        </p:spPr>
        <p:txBody>
          <a:bodyPr wrap="none" rtlCol="0" anchor="ctr">
            <a:spAutoFit/>
          </a:bodyPr>
          <a:lstStyle/>
          <a:p>
            <a:endParaRPr lang="en-US" sz="2400" dirty="0" smtClean="0">
              <a:solidFill>
                <a:srgbClr val="000000">
                  <a:lumMod val="85000"/>
                  <a:lumOff val="15000"/>
                </a:srgbClr>
              </a:solidFill>
              <a:latin typeface="Trebuchet MS"/>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365757"/>
            <a:ext cx="9144000" cy="5970905"/>
          </a:xfrm>
          <a:prstGeom prst="rect">
            <a:avLst/>
          </a:prstGeom>
          <a:noFill/>
          <a:ln w="9525">
            <a:noFill/>
            <a:miter lim="800000"/>
            <a:headEnd/>
            <a:tailEnd/>
          </a:ln>
        </p:spPr>
      </p:pic>
      <p:sp>
        <p:nvSpPr>
          <p:cNvPr id="24578" name="Rectangle 2"/>
          <p:cNvSpPr>
            <a:spLocks noGrp="1" noChangeArrowheads="1"/>
          </p:cNvSpPr>
          <p:nvPr>
            <p:ph type="subTitle" idx="1"/>
          </p:nvPr>
        </p:nvSpPr>
        <p:spPr>
          <a:xfrm>
            <a:off x="0" y="5791203"/>
            <a:ext cx="9144000" cy="698500"/>
          </a:xfrm>
        </p:spPr>
        <p:txBody>
          <a:bodyPr/>
          <a:lstStyle>
            <a:lvl1pPr marL="0" indent="0" algn="ctr">
              <a:buFont typeface="Wingdings" charset="2"/>
              <a:buNone/>
              <a:defRPr sz="2000"/>
            </a:lvl1pPr>
          </a:lstStyle>
          <a:p>
            <a:r>
              <a:rPr lang="en-US"/>
              <a:t>Click to edit Master subtitle style</a:t>
            </a:r>
          </a:p>
        </p:txBody>
      </p:sp>
      <p:sp>
        <p:nvSpPr>
          <p:cNvPr id="24579" name="Rectangle 3"/>
          <p:cNvSpPr>
            <a:spLocks noGrp="1" noChangeArrowheads="1"/>
          </p:cNvSpPr>
          <p:nvPr>
            <p:ph type="ctrTitle"/>
          </p:nvPr>
        </p:nvSpPr>
        <p:spPr>
          <a:xfrm>
            <a:off x="0" y="4991100"/>
            <a:ext cx="9144000" cy="695325"/>
          </a:xfrm>
          <a:solidFill>
            <a:srgbClr val="FA9D00"/>
          </a:solidFill>
        </p:spPr>
        <p:txBody>
          <a:bodyPr anchor="ctr"/>
          <a:lstStyle>
            <a:lvl1pPr marL="0" indent="0" algn="ctr">
              <a:defRPr>
                <a:solidFill>
                  <a:schemeClr val="bg1"/>
                </a:solidFill>
              </a:defRPr>
            </a:lvl1pPr>
          </a:lstStyle>
          <a:p>
            <a:r>
              <a:rPr lang="en-US"/>
              <a:t>Click to edit Master title style</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7" name="AutoShape 2"/>
          <p:cNvGraphicFramePr>
            <a:graphicFrameLocks/>
          </p:cNvGraphicFramePr>
          <p:nvPr/>
        </p:nvGraphicFramePr>
        <p:xfrm>
          <a:off x="1524000" y="1397000"/>
          <a:ext cx="6096000" cy="4064000"/>
        </p:xfrm>
        <a:graphic>
          <a:graphicData uri="http://schemas.openxmlformats.org/presentationml/2006/ole">
            <p:oleObj spid="_x0000_s3089" name="Presentation" r:id="rId3" imgW="0" imgH="0" progId="PowerPoint.Show.8">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grpSp>
        <p:nvGrpSpPr>
          <p:cNvPr id="4" name="Group 72"/>
          <p:cNvGrpSpPr/>
          <p:nvPr userDrawn="1"/>
        </p:nvGrpSpPr>
        <p:grpSpPr>
          <a:xfrm>
            <a:off x="8713973" y="6477000"/>
            <a:ext cx="277627" cy="300570"/>
            <a:chOff x="6989763" y="4179883"/>
            <a:chExt cx="392116" cy="434969"/>
          </a:xfrm>
          <a:solidFill>
            <a:schemeClr val="bg2"/>
          </a:solidFill>
        </p:grpSpPr>
        <p:sp>
          <p:nvSpPr>
            <p:cNvPr id="14" name="Freeform 5"/>
            <p:cNvSpPr>
              <a:spLocks/>
            </p:cNvSpPr>
            <p:nvPr/>
          </p:nvSpPr>
          <p:spPr bwMode="auto">
            <a:xfrm>
              <a:off x="6989763" y="4179883"/>
              <a:ext cx="392112" cy="127000"/>
            </a:xfrm>
            <a:custGeom>
              <a:avLst/>
              <a:gdLst/>
              <a:ahLst/>
              <a:cxnLst>
                <a:cxn ang="0">
                  <a:pos x="0" y="161"/>
                </a:cxn>
                <a:cxn ang="0">
                  <a:pos x="0" y="161"/>
                </a:cxn>
                <a:cxn ang="0">
                  <a:pos x="10" y="151"/>
                </a:cxn>
                <a:cxn ang="0">
                  <a:pos x="22" y="140"/>
                </a:cxn>
                <a:cxn ang="0">
                  <a:pos x="46" y="123"/>
                </a:cxn>
                <a:cxn ang="0">
                  <a:pos x="74" y="107"/>
                </a:cxn>
                <a:cxn ang="0">
                  <a:pos x="104" y="94"/>
                </a:cxn>
                <a:cxn ang="0">
                  <a:pos x="137" y="84"/>
                </a:cxn>
                <a:cxn ang="0">
                  <a:pos x="172" y="77"/>
                </a:cxn>
                <a:cxn ang="0">
                  <a:pos x="210" y="71"/>
                </a:cxn>
                <a:cxn ang="0">
                  <a:pos x="247" y="69"/>
                </a:cxn>
                <a:cxn ang="0">
                  <a:pos x="247" y="69"/>
                </a:cxn>
                <a:cxn ang="0">
                  <a:pos x="285" y="71"/>
                </a:cxn>
                <a:cxn ang="0">
                  <a:pos x="322" y="77"/>
                </a:cxn>
                <a:cxn ang="0">
                  <a:pos x="357" y="84"/>
                </a:cxn>
                <a:cxn ang="0">
                  <a:pos x="389" y="94"/>
                </a:cxn>
                <a:cxn ang="0">
                  <a:pos x="421" y="107"/>
                </a:cxn>
                <a:cxn ang="0">
                  <a:pos x="448" y="123"/>
                </a:cxn>
                <a:cxn ang="0">
                  <a:pos x="473" y="140"/>
                </a:cxn>
                <a:cxn ang="0">
                  <a:pos x="484" y="151"/>
                </a:cxn>
                <a:cxn ang="0">
                  <a:pos x="494" y="161"/>
                </a:cxn>
                <a:cxn ang="0">
                  <a:pos x="494" y="161"/>
                </a:cxn>
                <a:cxn ang="0">
                  <a:pos x="486" y="143"/>
                </a:cxn>
                <a:cxn ang="0">
                  <a:pos x="476" y="126"/>
                </a:cxn>
                <a:cxn ang="0">
                  <a:pos x="465" y="110"/>
                </a:cxn>
                <a:cxn ang="0">
                  <a:pos x="454" y="96"/>
                </a:cxn>
                <a:cxn ang="0">
                  <a:pos x="441" y="81"/>
                </a:cxn>
                <a:cxn ang="0">
                  <a:pos x="426" y="68"/>
                </a:cxn>
                <a:cxn ang="0">
                  <a:pos x="412" y="56"/>
                </a:cxn>
                <a:cxn ang="0">
                  <a:pos x="396" y="45"/>
                </a:cxn>
                <a:cxn ang="0">
                  <a:pos x="380" y="35"/>
                </a:cxn>
                <a:cxn ang="0">
                  <a:pos x="363" y="26"/>
                </a:cxn>
                <a:cxn ang="0">
                  <a:pos x="344" y="19"/>
                </a:cxn>
                <a:cxn ang="0">
                  <a:pos x="327" y="13"/>
                </a:cxn>
                <a:cxn ang="0">
                  <a:pos x="306" y="7"/>
                </a:cxn>
                <a:cxn ang="0">
                  <a:pos x="288" y="4"/>
                </a:cxn>
                <a:cxn ang="0">
                  <a:pos x="267" y="1"/>
                </a:cxn>
                <a:cxn ang="0">
                  <a:pos x="247" y="0"/>
                </a:cxn>
                <a:cxn ang="0">
                  <a:pos x="247" y="0"/>
                </a:cxn>
                <a:cxn ang="0">
                  <a:pos x="227" y="1"/>
                </a:cxn>
                <a:cxn ang="0">
                  <a:pos x="207" y="4"/>
                </a:cxn>
                <a:cxn ang="0">
                  <a:pos x="186" y="7"/>
                </a:cxn>
                <a:cxn ang="0">
                  <a:pos x="168" y="13"/>
                </a:cxn>
                <a:cxn ang="0">
                  <a:pos x="149" y="19"/>
                </a:cxn>
                <a:cxn ang="0">
                  <a:pos x="132" y="26"/>
                </a:cxn>
                <a:cxn ang="0">
                  <a:pos x="114" y="35"/>
                </a:cxn>
                <a:cxn ang="0">
                  <a:pos x="98" y="45"/>
                </a:cxn>
                <a:cxn ang="0">
                  <a:pos x="82" y="56"/>
                </a:cxn>
                <a:cxn ang="0">
                  <a:pos x="68" y="68"/>
                </a:cxn>
                <a:cxn ang="0">
                  <a:pos x="53" y="81"/>
                </a:cxn>
                <a:cxn ang="0">
                  <a:pos x="40" y="96"/>
                </a:cxn>
                <a:cxn ang="0">
                  <a:pos x="29" y="110"/>
                </a:cxn>
                <a:cxn ang="0">
                  <a:pos x="17" y="126"/>
                </a:cxn>
                <a:cxn ang="0">
                  <a:pos x="9" y="143"/>
                </a:cxn>
                <a:cxn ang="0">
                  <a:pos x="0" y="161"/>
                </a:cxn>
                <a:cxn ang="0">
                  <a:pos x="0" y="161"/>
                </a:cxn>
              </a:cxnLst>
              <a:rect l="0" t="0" r="r" b="b"/>
              <a:pathLst>
                <a:path w="494" h="161">
                  <a:moveTo>
                    <a:pt x="0" y="161"/>
                  </a:moveTo>
                  <a:lnTo>
                    <a:pt x="0" y="161"/>
                  </a:lnTo>
                  <a:lnTo>
                    <a:pt x="10" y="151"/>
                  </a:lnTo>
                  <a:lnTo>
                    <a:pt x="22" y="140"/>
                  </a:lnTo>
                  <a:lnTo>
                    <a:pt x="46" y="123"/>
                  </a:lnTo>
                  <a:lnTo>
                    <a:pt x="74" y="107"/>
                  </a:lnTo>
                  <a:lnTo>
                    <a:pt x="104" y="94"/>
                  </a:lnTo>
                  <a:lnTo>
                    <a:pt x="137" y="84"/>
                  </a:lnTo>
                  <a:lnTo>
                    <a:pt x="172" y="77"/>
                  </a:lnTo>
                  <a:lnTo>
                    <a:pt x="210" y="71"/>
                  </a:lnTo>
                  <a:lnTo>
                    <a:pt x="247" y="69"/>
                  </a:lnTo>
                  <a:lnTo>
                    <a:pt x="247" y="69"/>
                  </a:lnTo>
                  <a:lnTo>
                    <a:pt x="285" y="71"/>
                  </a:lnTo>
                  <a:lnTo>
                    <a:pt x="322" y="77"/>
                  </a:lnTo>
                  <a:lnTo>
                    <a:pt x="357" y="84"/>
                  </a:lnTo>
                  <a:lnTo>
                    <a:pt x="389" y="94"/>
                  </a:lnTo>
                  <a:lnTo>
                    <a:pt x="421" y="107"/>
                  </a:lnTo>
                  <a:lnTo>
                    <a:pt x="448" y="123"/>
                  </a:lnTo>
                  <a:lnTo>
                    <a:pt x="473" y="140"/>
                  </a:lnTo>
                  <a:lnTo>
                    <a:pt x="484" y="151"/>
                  </a:lnTo>
                  <a:lnTo>
                    <a:pt x="494" y="161"/>
                  </a:lnTo>
                  <a:lnTo>
                    <a:pt x="494" y="161"/>
                  </a:lnTo>
                  <a:lnTo>
                    <a:pt x="486" y="143"/>
                  </a:lnTo>
                  <a:lnTo>
                    <a:pt x="476" y="126"/>
                  </a:lnTo>
                  <a:lnTo>
                    <a:pt x="465" y="110"/>
                  </a:lnTo>
                  <a:lnTo>
                    <a:pt x="454" y="96"/>
                  </a:lnTo>
                  <a:lnTo>
                    <a:pt x="441" y="81"/>
                  </a:lnTo>
                  <a:lnTo>
                    <a:pt x="426" y="68"/>
                  </a:lnTo>
                  <a:lnTo>
                    <a:pt x="412" y="56"/>
                  </a:lnTo>
                  <a:lnTo>
                    <a:pt x="396" y="45"/>
                  </a:lnTo>
                  <a:lnTo>
                    <a:pt x="380" y="35"/>
                  </a:lnTo>
                  <a:lnTo>
                    <a:pt x="363" y="26"/>
                  </a:lnTo>
                  <a:lnTo>
                    <a:pt x="344" y="19"/>
                  </a:lnTo>
                  <a:lnTo>
                    <a:pt x="327" y="13"/>
                  </a:lnTo>
                  <a:lnTo>
                    <a:pt x="306" y="7"/>
                  </a:lnTo>
                  <a:lnTo>
                    <a:pt x="288" y="4"/>
                  </a:lnTo>
                  <a:lnTo>
                    <a:pt x="267" y="1"/>
                  </a:lnTo>
                  <a:lnTo>
                    <a:pt x="247" y="0"/>
                  </a:lnTo>
                  <a:lnTo>
                    <a:pt x="247" y="0"/>
                  </a:lnTo>
                  <a:lnTo>
                    <a:pt x="227" y="1"/>
                  </a:lnTo>
                  <a:lnTo>
                    <a:pt x="207" y="4"/>
                  </a:lnTo>
                  <a:lnTo>
                    <a:pt x="186" y="7"/>
                  </a:lnTo>
                  <a:lnTo>
                    <a:pt x="168" y="13"/>
                  </a:lnTo>
                  <a:lnTo>
                    <a:pt x="149" y="19"/>
                  </a:lnTo>
                  <a:lnTo>
                    <a:pt x="132" y="26"/>
                  </a:lnTo>
                  <a:lnTo>
                    <a:pt x="114" y="35"/>
                  </a:lnTo>
                  <a:lnTo>
                    <a:pt x="98" y="45"/>
                  </a:lnTo>
                  <a:lnTo>
                    <a:pt x="82" y="56"/>
                  </a:lnTo>
                  <a:lnTo>
                    <a:pt x="68" y="68"/>
                  </a:lnTo>
                  <a:lnTo>
                    <a:pt x="53" y="81"/>
                  </a:lnTo>
                  <a:lnTo>
                    <a:pt x="40" y="96"/>
                  </a:lnTo>
                  <a:lnTo>
                    <a:pt x="29" y="110"/>
                  </a:lnTo>
                  <a:lnTo>
                    <a:pt x="17" y="126"/>
                  </a:lnTo>
                  <a:lnTo>
                    <a:pt x="9" y="143"/>
                  </a:lnTo>
                  <a:lnTo>
                    <a:pt x="0" y="161"/>
                  </a:lnTo>
                  <a:lnTo>
                    <a:pt x="0"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5" name="Freeform 6"/>
            <p:cNvSpPr>
              <a:spLocks/>
            </p:cNvSpPr>
            <p:nvPr/>
          </p:nvSpPr>
          <p:spPr bwMode="auto">
            <a:xfrm>
              <a:off x="6989767" y="4486265"/>
              <a:ext cx="392112" cy="128587"/>
            </a:xfrm>
            <a:custGeom>
              <a:avLst/>
              <a:gdLst/>
              <a:ahLst/>
              <a:cxnLst>
                <a:cxn ang="0">
                  <a:pos x="247" y="91"/>
                </a:cxn>
                <a:cxn ang="0">
                  <a:pos x="247" y="91"/>
                </a:cxn>
                <a:cxn ang="0">
                  <a:pos x="210" y="89"/>
                </a:cxn>
                <a:cxn ang="0">
                  <a:pos x="172" y="84"/>
                </a:cxn>
                <a:cxn ang="0">
                  <a:pos x="137" y="76"/>
                </a:cxn>
                <a:cxn ang="0">
                  <a:pos x="104" y="66"/>
                </a:cxn>
                <a:cxn ang="0">
                  <a:pos x="74" y="53"/>
                </a:cxn>
                <a:cxn ang="0">
                  <a:pos x="46" y="37"/>
                </a:cxn>
                <a:cxn ang="0">
                  <a:pos x="22" y="20"/>
                </a:cxn>
                <a:cxn ang="0">
                  <a:pos x="10" y="10"/>
                </a:cxn>
                <a:cxn ang="0">
                  <a:pos x="0" y="0"/>
                </a:cxn>
                <a:cxn ang="0">
                  <a:pos x="0" y="0"/>
                </a:cxn>
                <a:cxn ang="0">
                  <a:pos x="9" y="17"/>
                </a:cxn>
                <a:cxn ang="0">
                  <a:pos x="17" y="34"/>
                </a:cxn>
                <a:cxn ang="0">
                  <a:pos x="29" y="50"/>
                </a:cxn>
                <a:cxn ang="0">
                  <a:pos x="40" y="65"/>
                </a:cxn>
                <a:cxn ang="0">
                  <a:pos x="53" y="79"/>
                </a:cxn>
                <a:cxn ang="0">
                  <a:pos x="68" y="92"/>
                </a:cxn>
                <a:cxn ang="0">
                  <a:pos x="82" y="104"/>
                </a:cxn>
                <a:cxn ang="0">
                  <a:pos x="98" y="115"/>
                </a:cxn>
                <a:cxn ang="0">
                  <a:pos x="114" y="125"/>
                </a:cxn>
                <a:cxn ang="0">
                  <a:pos x="132" y="134"/>
                </a:cxn>
                <a:cxn ang="0">
                  <a:pos x="149" y="141"/>
                </a:cxn>
                <a:cxn ang="0">
                  <a:pos x="168" y="147"/>
                </a:cxn>
                <a:cxn ang="0">
                  <a:pos x="186" y="153"/>
                </a:cxn>
                <a:cxn ang="0">
                  <a:pos x="207" y="156"/>
                </a:cxn>
                <a:cxn ang="0">
                  <a:pos x="227" y="159"/>
                </a:cxn>
                <a:cxn ang="0">
                  <a:pos x="247" y="160"/>
                </a:cxn>
                <a:cxn ang="0">
                  <a:pos x="247" y="160"/>
                </a:cxn>
                <a:cxn ang="0">
                  <a:pos x="267" y="159"/>
                </a:cxn>
                <a:cxn ang="0">
                  <a:pos x="288" y="156"/>
                </a:cxn>
                <a:cxn ang="0">
                  <a:pos x="306" y="153"/>
                </a:cxn>
                <a:cxn ang="0">
                  <a:pos x="327" y="147"/>
                </a:cxn>
                <a:cxn ang="0">
                  <a:pos x="344" y="141"/>
                </a:cxn>
                <a:cxn ang="0">
                  <a:pos x="363" y="134"/>
                </a:cxn>
                <a:cxn ang="0">
                  <a:pos x="380" y="125"/>
                </a:cxn>
                <a:cxn ang="0">
                  <a:pos x="396" y="115"/>
                </a:cxn>
                <a:cxn ang="0">
                  <a:pos x="412" y="104"/>
                </a:cxn>
                <a:cxn ang="0">
                  <a:pos x="426" y="92"/>
                </a:cxn>
                <a:cxn ang="0">
                  <a:pos x="441" y="79"/>
                </a:cxn>
                <a:cxn ang="0">
                  <a:pos x="454" y="65"/>
                </a:cxn>
                <a:cxn ang="0">
                  <a:pos x="465" y="50"/>
                </a:cxn>
                <a:cxn ang="0">
                  <a:pos x="476" y="34"/>
                </a:cxn>
                <a:cxn ang="0">
                  <a:pos x="486" y="17"/>
                </a:cxn>
                <a:cxn ang="0">
                  <a:pos x="494" y="0"/>
                </a:cxn>
                <a:cxn ang="0">
                  <a:pos x="494" y="0"/>
                </a:cxn>
                <a:cxn ang="0">
                  <a:pos x="484" y="10"/>
                </a:cxn>
                <a:cxn ang="0">
                  <a:pos x="473" y="20"/>
                </a:cxn>
                <a:cxn ang="0">
                  <a:pos x="448" y="37"/>
                </a:cxn>
                <a:cxn ang="0">
                  <a:pos x="421" y="53"/>
                </a:cxn>
                <a:cxn ang="0">
                  <a:pos x="389" y="66"/>
                </a:cxn>
                <a:cxn ang="0">
                  <a:pos x="357" y="76"/>
                </a:cxn>
                <a:cxn ang="0">
                  <a:pos x="322" y="84"/>
                </a:cxn>
                <a:cxn ang="0">
                  <a:pos x="285" y="89"/>
                </a:cxn>
                <a:cxn ang="0">
                  <a:pos x="247" y="91"/>
                </a:cxn>
                <a:cxn ang="0">
                  <a:pos x="247" y="91"/>
                </a:cxn>
              </a:cxnLst>
              <a:rect l="0" t="0" r="r" b="b"/>
              <a:pathLst>
                <a:path w="494" h="160">
                  <a:moveTo>
                    <a:pt x="247" y="91"/>
                  </a:moveTo>
                  <a:lnTo>
                    <a:pt x="247" y="91"/>
                  </a:lnTo>
                  <a:lnTo>
                    <a:pt x="210" y="89"/>
                  </a:lnTo>
                  <a:lnTo>
                    <a:pt x="172" y="84"/>
                  </a:lnTo>
                  <a:lnTo>
                    <a:pt x="137" y="76"/>
                  </a:lnTo>
                  <a:lnTo>
                    <a:pt x="104" y="66"/>
                  </a:lnTo>
                  <a:lnTo>
                    <a:pt x="74" y="53"/>
                  </a:lnTo>
                  <a:lnTo>
                    <a:pt x="46" y="37"/>
                  </a:lnTo>
                  <a:lnTo>
                    <a:pt x="22" y="20"/>
                  </a:lnTo>
                  <a:lnTo>
                    <a:pt x="10" y="10"/>
                  </a:lnTo>
                  <a:lnTo>
                    <a:pt x="0" y="0"/>
                  </a:lnTo>
                  <a:lnTo>
                    <a:pt x="0" y="0"/>
                  </a:lnTo>
                  <a:lnTo>
                    <a:pt x="9" y="17"/>
                  </a:lnTo>
                  <a:lnTo>
                    <a:pt x="17" y="34"/>
                  </a:lnTo>
                  <a:lnTo>
                    <a:pt x="29" y="50"/>
                  </a:lnTo>
                  <a:lnTo>
                    <a:pt x="40" y="65"/>
                  </a:lnTo>
                  <a:lnTo>
                    <a:pt x="53" y="79"/>
                  </a:lnTo>
                  <a:lnTo>
                    <a:pt x="68" y="92"/>
                  </a:lnTo>
                  <a:lnTo>
                    <a:pt x="82" y="104"/>
                  </a:lnTo>
                  <a:lnTo>
                    <a:pt x="98" y="115"/>
                  </a:lnTo>
                  <a:lnTo>
                    <a:pt x="114" y="125"/>
                  </a:lnTo>
                  <a:lnTo>
                    <a:pt x="132" y="134"/>
                  </a:lnTo>
                  <a:lnTo>
                    <a:pt x="149" y="141"/>
                  </a:lnTo>
                  <a:lnTo>
                    <a:pt x="168" y="147"/>
                  </a:lnTo>
                  <a:lnTo>
                    <a:pt x="186" y="153"/>
                  </a:lnTo>
                  <a:lnTo>
                    <a:pt x="207" y="156"/>
                  </a:lnTo>
                  <a:lnTo>
                    <a:pt x="227" y="159"/>
                  </a:lnTo>
                  <a:lnTo>
                    <a:pt x="247" y="160"/>
                  </a:lnTo>
                  <a:lnTo>
                    <a:pt x="247" y="160"/>
                  </a:lnTo>
                  <a:lnTo>
                    <a:pt x="267" y="159"/>
                  </a:lnTo>
                  <a:lnTo>
                    <a:pt x="288" y="156"/>
                  </a:lnTo>
                  <a:lnTo>
                    <a:pt x="306" y="153"/>
                  </a:lnTo>
                  <a:lnTo>
                    <a:pt x="327" y="147"/>
                  </a:lnTo>
                  <a:lnTo>
                    <a:pt x="344" y="141"/>
                  </a:lnTo>
                  <a:lnTo>
                    <a:pt x="363" y="134"/>
                  </a:lnTo>
                  <a:lnTo>
                    <a:pt x="380" y="125"/>
                  </a:lnTo>
                  <a:lnTo>
                    <a:pt x="396" y="115"/>
                  </a:lnTo>
                  <a:lnTo>
                    <a:pt x="412" y="104"/>
                  </a:lnTo>
                  <a:lnTo>
                    <a:pt x="426" y="92"/>
                  </a:lnTo>
                  <a:lnTo>
                    <a:pt x="441" y="79"/>
                  </a:lnTo>
                  <a:lnTo>
                    <a:pt x="454" y="65"/>
                  </a:lnTo>
                  <a:lnTo>
                    <a:pt x="465" y="50"/>
                  </a:lnTo>
                  <a:lnTo>
                    <a:pt x="476" y="34"/>
                  </a:lnTo>
                  <a:lnTo>
                    <a:pt x="486" y="17"/>
                  </a:lnTo>
                  <a:lnTo>
                    <a:pt x="494" y="0"/>
                  </a:lnTo>
                  <a:lnTo>
                    <a:pt x="494" y="0"/>
                  </a:lnTo>
                  <a:lnTo>
                    <a:pt x="484" y="10"/>
                  </a:lnTo>
                  <a:lnTo>
                    <a:pt x="473" y="20"/>
                  </a:lnTo>
                  <a:lnTo>
                    <a:pt x="448" y="37"/>
                  </a:lnTo>
                  <a:lnTo>
                    <a:pt x="421" y="53"/>
                  </a:lnTo>
                  <a:lnTo>
                    <a:pt x="389" y="66"/>
                  </a:lnTo>
                  <a:lnTo>
                    <a:pt x="357" y="76"/>
                  </a:lnTo>
                  <a:lnTo>
                    <a:pt x="322" y="84"/>
                  </a:lnTo>
                  <a:lnTo>
                    <a:pt x="285" y="89"/>
                  </a:lnTo>
                  <a:lnTo>
                    <a:pt x="247" y="91"/>
                  </a:lnTo>
                  <a:lnTo>
                    <a:pt x="247" y="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6" name="Freeform 7"/>
            <p:cNvSpPr>
              <a:spLocks/>
            </p:cNvSpPr>
            <p:nvPr/>
          </p:nvSpPr>
          <p:spPr bwMode="auto">
            <a:xfrm>
              <a:off x="7124695" y="4235445"/>
              <a:ext cx="122237" cy="142875"/>
            </a:xfrm>
            <a:custGeom>
              <a:avLst/>
              <a:gdLst/>
              <a:ahLst/>
              <a:cxnLst>
                <a:cxn ang="0">
                  <a:pos x="78" y="0"/>
                </a:cxn>
                <a:cxn ang="0">
                  <a:pos x="78" y="0"/>
                </a:cxn>
                <a:cxn ang="0">
                  <a:pos x="78" y="0"/>
                </a:cxn>
                <a:cxn ang="0">
                  <a:pos x="78" y="0"/>
                </a:cxn>
                <a:cxn ang="0">
                  <a:pos x="78" y="0"/>
                </a:cxn>
                <a:cxn ang="0">
                  <a:pos x="0" y="70"/>
                </a:cxn>
                <a:cxn ang="0">
                  <a:pos x="0" y="134"/>
                </a:cxn>
                <a:cxn ang="0">
                  <a:pos x="43" y="96"/>
                </a:cxn>
                <a:cxn ang="0">
                  <a:pos x="43" y="181"/>
                </a:cxn>
                <a:cxn ang="0">
                  <a:pos x="113" y="181"/>
                </a:cxn>
                <a:cxn ang="0">
                  <a:pos x="113" y="96"/>
                </a:cxn>
                <a:cxn ang="0">
                  <a:pos x="155" y="134"/>
                </a:cxn>
                <a:cxn ang="0">
                  <a:pos x="155" y="70"/>
                </a:cxn>
                <a:cxn ang="0">
                  <a:pos x="78" y="0"/>
                </a:cxn>
              </a:cxnLst>
              <a:rect l="0" t="0" r="r" b="b"/>
              <a:pathLst>
                <a:path w="155" h="181">
                  <a:moveTo>
                    <a:pt x="78" y="0"/>
                  </a:moveTo>
                  <a:lnTo>
                    <a:pt x="78" y="0"/>
                  </a:lnTo>
                  <a:lnTo>
                    <a:pt x="78" y="0"/>
                  </a:lnTo>
                  <a:lnTo>
                    <a:pt x="78" y="0"/>
                  </a:lnTo>
                  <a:lnTo>
                    <a:pt x="78" y="0"/>
                  </a:lnTo>
                  <a:lnTo>
                    <a:pt x="0" y="70"/>
                  </a:lnTo>
                  <a:lnTo>
                    <a:pt x="0" y="134"/>
                  </a:lnTo>
                  <a:lnTo>
                    <a:pt x="43" y="96"/>
                  </a:lnTo>
                  <a:lnTo>
                    <a:pt x="43" y="181"/>
                  </a:lnTo>
                  <a:lnTo>
                    <a:pt x="113" y="181"/>
                  </a:lnTo>
                  <a:lnTo>
                    <a:pt x="113" y="96"/>
                  </a:lnTo>
                  <a:lnTo>
                    <a:pt x="155" y="134"/>
                  </a:lnTo>
                  <a:lnTo>
                    <a:pt x="155" y="70"/>
                  </a:lnTo>
                  <a:lnTo>
                    <a:pt x="7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7" name="Freeform 8"/>
            <p:cNvSpPr>
              <a:spLocks/>
            </p:cNvSpPr>
            <p:nvPr/>
          </p:nvSpPr>
          <p:spPr bwMode="auto">
            <a:xfrm>
              <a:off x="7124700" y="4416425"/>
              <a:ext cx="122237" cy="142875"/>
            </a:xfrm>
            <a:custGeom>
              <a:avLst/>
              <a:gdLst/>
              <a:ahLst/>
              <a:cxnLst>
                <a:cxn ang="0">
                  <a:pos x="113" y="0"/>
                </a:cxn>
                <a:cxn ang="0">
                  <a:pos x="43" y="0"/>
                </a:cxn>
                <a:cxn ang="0">
                  <a:pos x="43" y="84"/>
                </a:cxn>
                <a:cxn ang="0">
                  <a:pos x="0" y="47"/>
                </a:cxn>
                <a:cxn ang="0">
                  <a:pos x="0" y="110"/>
                </a:cxn>
                <a:cxn ang="0">
                  <a:pos x="78" y="180"/>
                </a:cxn>
                <a:cxn ang="0">
                  <a:pos x="78" y="180"/>
                </a:cxn>
                <a:cxn ang="0">
                  <a:pos x="78" y="180"/>
                </a:cxn>
                <a:cxn ang="0">
                  <a:pos x="78" y="180"/>
                </a:cxn>
                <a:cxn ang="0">
                  <a:pos x="78" y="180"/>
                </a:cxn>
                <a:cxn ang="0">
                  <a:pos x="155" y="110"/>
                </a:cxn>
                <a:cxn ang="0">
                  <a:pos x="155" y="47"/>
                </a:cxn>
                <a:cxn ang="0">
                  <a:pos x="113" y="84"/>
                </a:cxn>
                <a:cxn ang="0">
                  <a:pos x="113" y="0"/>
                </a:cxn>
              </a:cxnLst>
              <a:rect l="0" t="0" r="r" b="b"/>
              <a:pathLst>
                <a:path w="155" h="180">
                  <a:moveTo>
                    <a:pt x="113" y="0"/>
                  </a:moveTo>
                  <a:lnTo>
                    <a:pt x="43" y="0"/>
                  </a:lnTo>
                  <a:lnTo>
                    <a:pt x="43" y="84"/>
                  </a:lnTo>
                  <a:lnTo>
                    <a:pt x="0" y="47"/>
                  </a:lnTo>
                  <a:lnTo>
                    <a:pt x="0" y="110"/>
                  </a:lnTo>
                  <a:lnTo>
                    <a:pt x="78" y="180"/>
                  </a:lnTo>
                  <a:lnTo>
                    <a:pt x="78" y="180"/>
                  </a:lnTo>
                  <a:lnTo>
                    <a:pt x="78" y="180"/>
                  </a:lnTo>
                  <a:lnTo>
                    <a:pt x="78" y="180"/>
                  </a:lnTo>
                  <a:lnTo>
                    <a:pt x="78" y="180"/>
                  </a:lnTo>
                  <a:lnTo>
                    <a:pt x="155" y="110"/>
                  </a:lnTo>
                  <a:lnTo>
                    <a:pt x="155" y="47"/>
                  </a:lnTo>
                  <a:lnTo>
                    <a:pt x="113" y="84"/>
                  </a:lnTo>
                  <a:lnTo>
                    <a:pt x="1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grpSp>
      <p:sp>
        <p:nvSpPr>
          <p:cNvPr id="18" name="Slide Number Placeholder 1"/>
          <p:cNvSpPr txBox="1">
            <a:spLocks/>
          </p:cNvSpPr>
          <p:nvPr userDrawn="1"/>
        </p:nvSpPr>
        <p:spPr>
          <a:xfrm>
            <a:off x="8382000" y="6525360"/>
            <a:ext cx="381000" cy="243840"/>
          </a:xfrm>
          <a:prstGeom prst="rect">
            <a:avLst/>
          </a:prstGeom>
        </p:spPr>
        <p:txBody>
          <a:bodyPr/>
          <a:lstStyle>
            <a:lvl1pPr>
              <a:defRPr/>
            </a:lvl1pPr>
          </a:lstStyle>
          <a:p>
            <a:pPr algn="l">
              <a:defRPr/>
            </a:pPr>
            <a:fld id="{30DEFAAF-7331-444B-8C33-C7462C01AC30}" type="slidenum">
              <a:rPr lang="en-US" sz="600" smtClean="0">
                <a:solidFill>
                  <a:srgbClr val="FFFFFF">
                    <a:lumMod val="65000"/>
                  </a:srgbClr>
                </a:solidFill>
                <a:latin typeface="Myriad Pro"/>
                <a:ea typeface="+mn-ea"/>
                <a:cs typeface="+mn-cs"/>
              </a:rPr>
              <a:pPr algn="l">
                <a:defRPr/>
              </a:pPr>
              <a:t>‹#›</a:t>
            </a:fld>
            <a:endParaRPr lang="en-US" sz="600" dirty="0">
              <a:solidFill>
                <a:srgbClr val="FFFFFF">
                  <a:lumMod val="65000"/>
                </a:srgbClr>
              </a:solidFill>
              <a:latin typeface="Myriad Pro"/>
              <a:ea typeface="+mn-ea"/>
              <a:cs typeface="+mn-cs"/>
            </a:endParaRPr>
          </a:p>
        </p:txBody>
      </p:sp>
      <p:sp>
        <p:nvSpPr>
          <p:cNvPr id="19" name="Footer Placeholder 2"/>
          <p:cNvSpPr txBox="1">
            <a:spLocks/>
          </p:cNvSpPr>
          <p:nvPr userDrawn="1"/>
        </p:nvSpPr>
        <p:spPr>
          <a:xfrm>
            <a:off x="3586480" y="6525360"/>
            <a:ext cx="4719320" cy="243840"/>
          </a:xfrm>
          <a:prstGeom prst="rect">
            <a:avLst/>
          </a:prstGeom>
        </p:spPr>
        <p:txBody>
          <a:bodyPr rIns="0"/>
          <a:lstStyle>
            <a:lvl1pPr>
              <a:defRPr/>
            </a:lvl1pPr>
          </a:lstStyle>
          <a:p>
            <a:pPr algn="r">
              <a:defRPr/>
            </a:pPr>
            <a:r>
              <a:rPr lang="en-US" sz="600" cap="all" dirty="0" smtClean="0">
                <a:solidFill>
                  <a:srgbClr val="FFFFFF">
                    <a:lumMod val="65000"/>
                  </a:srgbClr>
                </a:solidFill>
                <a:latin typeface="Myriad Pro"/>
                <a:ea typeface="+mn-ea"/>
                <a:cs typeface="+mn-cs"/>
              </a:rPr>
              <a:t>© LifeSize – All Rights Reserved. Confidential</a:t>
            </a:r>
            <a:endParaRPr lang="en-US" sz="600" cap="all" dirty="0">
              <a:solidFill>
                <a:srgbClr val="FFFFFF">
                  <a:lumMod val="65000"/>
                </a:srgbClr>
              </a:solidFill>
              <a:latin typeface="Myriad Pro"/>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78" indent="0">
              <a:buNone/>
              <a:defRPr sz="1800"/>
            </a:lvl2pPr>
            <a:lvl3pPr marL="914355" indent="0">
              <a:buNone/>
              <a:defRPr sz="1600"/>
            </a:lvl3pPr>
            <a:lvl4pPr marL="1371533" indent="0">
              <a:buNone/>
              <a:defRPr sz="1400"/>
            </a:lvl4pPr>
            <a:lvl5pPr marL="1828710" indent="0">
              <a:buNone/>
              <a:defRPr sz="1400"/>
            </a:lvl5pPr>
            <a:lvl6pPr marL="2285888" indent="0">
              <a:buNone/>
              <a:defRPr sz="1400"/>
            </a:lvl6pPr>
            <a:lvl7pPr marL="2743065" indent="0">
              <a:buNone/>
              <a:defRPr sz="1400"/>
            </a:lvl7pPr>
            <a:lvl8pPr marL="3200240" indent="0">
              <a:buNone/>
              <a:defRPr sz="1400"/>
            </a:lvl8pPr>
            <a:lvl9pPr marL="3657416" indent="0">
              <a:buNone/>
              <a:defRPr sz="1400"/>
            </a:lvl9pPr>
          </a:lstStyle>
          <a:p>
            <a:pPr lvl="0"/>
            <a:r>
              <a:rPr lang="en-US" smtClean="0"/>
              <a:t>Click to edit Master text styles</a:t>
            </a:r>
          </a:p>
        </p:txBody>
      </p:sp>
      <p:grpSp>
        <p:nvGrpSpPr>
          <p:cNvPr id="4" name="Group 72"/>
          <p:cNvGrpSpPr/>
          <p:nvPr userDrawn="1"/>
        </p:nvGrpSpPr>
        <p:grpSpPr>
          <a:xfrm>
            <a:off x="8800496" y="6453685"/>
            <a:ext cx="277627" cy="307976"/>
            <a:chOff x="6989763" y="4179888"/>
            <a:chExt cx="392112" cy="434976"/>
          </a:xfrm>
          <a:solidFill>
            <a:srgbClr val="D8D8D6">
              <a:lumMod val="90000"/>
            </a:srgbClr>
          </a:solidFill>
        </p:grpSpPr>
        <p:sp>
          <p:nvSpPr>
            <p:cNvPr id="5" name="Freeform 5"/>
            <p:cNvSpPr>
              <a:spLocks/>
            </p:cNvSpPr>
            <p:nvPr/>
          </p:nvSpPr>
          <p:spPr bwMode="auto">
            <a:xfrm>
              <a:off x="6989763" y="4179888"/>
              <a:ext cx="392112" cy="127000"/>
            </a:xfrm>
            <a:custGeom>
              <a:avLst/>
              <a:gdLst/>
              <a:ahLst/>
              <a:cxnLst>
                <a:cxn ang="0">
                  <a:pos x="0" y="161"/>
                </a:cxn>
                <a:cxn ang="0">
                  <a:pos x="0" y="161"/>
                </a:cxn>
                <a:cxn ang="0">
                  <a:pos x="10" y="151"/>
                </a:cxn>
                <a:cxn ang="0">
                  <a:pos x="22" y="140"/>
                </a:cxn>
                <a:cxn ang="0">
                  <a:pos x="46" y="123"/>
                </a:cxn>
                <a:cxn ang="0">
                  <a:pos x="74" y="107"/>
                </a:cxn>
                <a:cxn ang="0">
                  <a:pos x="104" y="94"/>
                </a:cxn>
                <a:cxn ang="0">
                  <a:pos x="137" y="84"/>
                </a:cxn>
                <a:cxn ang="0">
                  <a:pos x="172" y="77"/>
                </a:cxn>
                <a:cxn ang="0">
                  <a:pos x="210" y="71"/>
                </a:cxn>
                <a:cxn ang="0">
                  <a:pos x="247" y="69"/>
                </a:cxn>
                <a:cxn ang="0">
                  <a:pos x="247" y="69"/>
                </a:cxn>
                <a:cxn ang="0">
                  <a:pos x="285" y="71"/>
                </a:cxn>
                <a:cxn ang="0">
                  <a:pos x="322" y="77"/>
                </a:cxn>
                <a:cxn ang="0">
                  <a:pos x="357" y="84"/>
                </a:cxn>
                <a:cxn ang="0">
                  <a:pos x="389" y="94"/>
                </a:cxn>
                <a:cxn ang="0">
                  <a:pos x="421" y="107"/>
                </a:cxn>
                <a:cxn ang="0">
                  <a:pos x="448" y="123"/>
                </a:cxn>
                <a:cxn ang="0">
                  <a:pos x="473" y="140"/>
                </a:cxn>
                <a:cxn ang="0">
                  <a:pos x="484" y="151"/>
                </a:cxn>
                <a:cxn ang="0">
                  <a:pos x="494" y="161"/>
                </a:cxn>
                <a:cxn ang="0">
                  <a:pos x="494" y="161"/>
                </a:cxn>
                <a:cxn ang="0">
                  <a:pos x="486" y="143"/>
                </a:cxn>
                <a:cxn ang="0">
                  <a:pos x="476" y="126"/>
                </a:cxn>
                <a:cxn ang="0">
                  <a:pos x="465" y="110"/>
                </a:cxn>
                <a:cxn ang="0">
                  <a:pos x="454" y="96"/>
                </a:cxn>
                <a:cxn ang="0">
                  <a:pos x="441" y="81"/>
                </a:cxn>
                <a:cxn ang="0">
                  <a:pos x="426" y="68"/>
                </a:cxn>
                <a:cxn ang="0">
                  <a:pos x="412" y="56"/>
                </a:cxn>
                <a:cxn ang="0">
                  <a:pos x="396" y="45"/>
                </a:cxn>
                <a:cxn ang="0">
                  <a:pos x="380" y="35"/>
                </a:cxn>
                <a:cxn ang="0">
                  <a:pos x="363" y="26"/>
                </a:cxn>
                <a:cxn ang="0">
                  <a:pos x="344" y="19"/>
                </a:cxn>
                <a:cxn ang="0">
                  <a:pos x="327" y="13"/>
                </a:cxn>
                <a:cxn ang="0">
                  <a:pos x="306" y="7"/>
                </a:cxn>
                <a:cxn ang="0">
                  <a:pos x="288" y="4"/>
                </a:cxn>
                <a:cxn ang="0">
                  <a:pos x="267" y="1"/>
                </a:cxn>
                <a:cxn ang="0">
                  <a:pos x="247" y="0"/>
                </a:cxn>
                <a:cxn ang="0">
                  <a:pos x="247" y="0"/>
                </a:cxn>
                <a:cxn ang="0">
                  <a:pos x="227" y="1"/>
                </a:cxn>
                <a:cxn ang="0">
                  <a:pos x="207" y="4"/>
                </a:cxn>
                <a:cxn ang="0">
                  <a:pos x="186" y="7"/>
                </a:cxn>
                <a:cxn ang="0">
                  <a:pos x="168" y="13"/>
                </a:cxn>
                <a:cxn ang="0">
                  <a:pos x="149" y="19"/>
                </a:cxn>
                <a:cxn ang="0">
                  <a:pos x="132" y="26"/>
                </a:cxn>
                <a:cxn ang="0">
                  <a:pos x="114" y="35"/>
                </a:cxn>
                <a:cxn ang="0">
                  <a:pos x="98" y="45"/>
                </a:cxn>
                <a:cxn ang="0">
                  <a:pos x="82" y="56"/>
                </a:cxn>
                <a:cxn ang="0">
                  <a:pos x="68" y="68"/>
                </a:cxn>
                <a:cxn ang="0">
                  <a:pos x="53" y="81"/>
                </a:cxn>
                <a:cxn ang="0">
                  <a:pos x="40" y="96"/>
                </a:cxn>
                <a:cxn ang="0">
                  <a:pos x="29" y="110"/>
                </a:cxn>
                <a:cxn ang="0">
                  <a:pos x="17" y="126"/>
                </a:cxn>
                <a:cxn ang="0">
                  <a:pos x="9" y="143"/>
                </a:cxn>
                <a:cxn ang="0">
                  <a:pos x="0" y="161"/>
                </a:cxn>
                <a:cxn ang="0">
                  <a:pos x="0" y="161"/>
                </a:cxn>
              </a:cxnLst>
              <a:rect l="0" t="0" r="r" b="b"/>
              <a:pathLst>
                <a:path w="494" h="161">
                  <a:moveTo>
                    <a:pt x="0" y="161"/>
                  </a:moveTo>
                  <a:lnTo>
                    <a:pt x="0" y="161"/>
                  </a:lnTo>
                  <a:lnTo>
                    <a:pt x="10" y="151"/>
                  </a:lnTo>
                  <a:lnTo>
                    <a:pt x="22" y="140"/>
                  </a:lnTo>
                  <a:lnTo>
                    <a:pt x="46" y="123"/>
                  </a:lnTo>
                  <a:lnTo>
                    <a:pt x="74" y="107"/>
                  </a:lnTo>
                  <a:lnTo>
                    <a:pt x="104" y="94"/>
                  </a:lnTo>
                  <a:lnTo>
                    <a:pt x="137" y="84"/>
                  </a:lnTo>
                  <a:lnTo>
                    <a:pt x="172" y="77"/>
                  </a:lnTo>
                  <a:lnTo>
                    <a:pt x="210" y="71"/>
                  </a:lnTo>
                  <a:lnTo>
                    <a:pt x="247" y="69"/>
                  </a:lnTo>
                  <a:lnTo>
                    <a:pt x="247" y="69"/>
                  </a:lnTo>
                  <a:lnTo>
                    <a:pt x="285" y="71"/>
                  </a:lnTo>
                  <a:lnTo>
                    <a:pt x="322" y="77"/>
                  </a:lnTo>
                  <a:lnTo>
                    <a:pt x="357" y="84"/>
                  </a:lnTo>
                  <a:lnTo>
                    <a:pt x="389" y="94"/>
                  </a:lnTo>
                  <a:lnTo>
                    <a:pt x="421" y="107"/>
                  </a:lnTo>
                  <a:lnTo>
                    <a:pt x="448" y="123"/>
                  </a:lnTo>
                  <a:lnTo>
                    <a:pt x="473" y="140"/>
                  </a:lnTo>
                  <a:lnTo>
                    <a:pt x="484" y="151"/>
                  </a:lnTo>
                  <a:lnTo>
                    <a:pt x="494" y="161"/>
                  </a:lnTo>
                  <a:lnTo>
                    <a:pt x="494" y="161"/>
                  </a:lnTo>
                  <a:lnTo>
                    <a:pt x="486" y="143"/>
                  </a:lnTo>
                  <a:lnTo>
                    <a:pt x="476" y="126"/>
                  </a:lnTo>
                  <a:lnTo>
                    <a:pt x="465" y="110"/>
                  </a:lnTo>
                  <a:lnTo>
                    <a:pt x="454" y="96"/>
                  </a:lnTo>
                  <a:lnTo>
                    <a:pt x="441" y="81"/>
                  </a:lnTo>
                  <a:lnTo>
                    <a:pt x="426" y="68"/>
                  </a:lnTo>
                  <a:lnTo>
                    <a:pt x="412" y="56"/>
                  </a:lnTo>
                  <a:lnTo>
                    <a:pt x="396" y="45"/>
                  </a:lnTo>
                  <a:lnTo>
                    <a:pt x="380" y="35"/>
                  </a:lnTo>
                  <a:lnTo>
                    <a:pt x="363" y="26"/>
                  </a:lnTo>
                  <a:lnTo>
                    <a:pt x="344" y="19"/>
                  </a:lnTo>
                  <a:lnTo>
                    <a:pt x="327" y="13"/>
                  </a:lnTo>
                  <a:lnTo>
                    <a:pt x="306" y="7"/>
                  </a:lnTo>
                  <a:lnTo>
                    <a:pt x="288" y="4"/>
                  </a:lnTo>
                  <a:lnTo>
                    <a:pt x="267" y="1"/>
                  </a:lnTo>
                  <a:lnTo>
                    <a:pt x="247" y="0"/>
                  </a:lnTo>
                  <a:lnTo>
                    <a:pt x="247" y="0"/>
                  </a:lnTo>
                  <a:lnTo>
                    <a:pt x="227" y="1"/>
                  </a:lnTo>
                  <a:lnTo>
                    <a:pt x="207" y="4"/>
                  </a:lnTo>
                  <a:lnTo>
                    <a:pt x="186" y="7"/>
                  </a:lnTo>
                  <a:lnTo>
                    <a:pt x="168" y="13"/>
                  </a:lnTo>
                  <a:lnTo>
                    <a:pt x="149" y="19"/>
                  </a:lnTo>
                  <a:lnTo>
                    <a:pt x="132" y="26"/>
                  </a:lnTo>
                  <a:lnTo>
                    <a:pt x="114" y="35"/>
                  </a:lnTo>
                  <a:lnTo>
                    <a:pt x="98" y="45"/>
                  </a:lnTo>
                  <a:lnTo>
                    <a:pt x="82" y="56"/>
                  </a:lnTo>
                  <a:lnTo>
                    <a:pt x="68" y="68"/>
                  </a:lnTo>
                  <a:lnTo>
                    <a:pt x="53" y="81"/>
                  </a:lnTo>
                  <a:lnTo>
                    <a:pt x="40" y="96"/>
                  </a:lnTo>
                  <a:lnTo>
                    <a:pt x="29" y="110"/>
                  </a:lnTo>
                  <a:lnTo>
                    <a:pt x="17" y="126"/>
                  </a:lnTo>
                  <a:lnTo>
                    <a:pt x="9" y="143"/>
                  </a:lnTo>
                  <a:lnTo>
                    <a:pt x="0" y="161"/>
                  </a:lnTo>
                  <a:lnTo>
                    <a:pt x="0" y="161"/>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sp>
          <p:nvSpPr>
            <p:cNvPr id="6" name="Freeform 6"/>
            <p:cNvSpPr>
              <a:spLocks/>
            </p:cNvSpPr>
            <p:nvPr/>
          </p:nvSpPr>
          <p:spPr bwMode="auto">
            <a:xfrm>
              <a:off x="6989763" y="4486276"/>
              <a:ext cx="392112" cy="128588"/>
            </a:xfrm>
            <a:custGeom>
              <a:avLst/>
              <a:gdLst/>
              <a:ahLst/>
              <a:cxnLst>
                <a:cxn ang="0">
                  <a:pos x="247" y="91"/>
                </a:cxn>
                <a:cxn ang="0">
                  <a:pos x="247" y="91"/>
                </a:cxn>
                <a:cxn ang="0">
                  <a:pos x="210" y="89"/>
                </a:cxn>
                <a:cxn ang="0">
                  <a:pos x="172" y="84"/>
                </a:cxn>
                <a:cxn ang="0">
                  <a:pos x="137" y="76"/>
                </a:cxn>
                <a:cxn ang="0">
                  <a:pos x="104" y="66"/>
                </a:cxn>
                <a:cxn ang="0">
                  <a:pos x="74" y="53"/>
                </a:cxn>
                <a:cxn ang="0">
                  <a:pos x="46" y="37"/>
                </a:cxn>
                <a:cxn ang="0">
                  <a:pos x="22" y="20"/>
                </a:cxn>
                <a:cxn ang="0">
                  <a:pos x="10" y="10"/>
                </a:cxn>
                <a:cxn ang="0">
                  <a:pos x="0" y="0"/>
                </a:cxn>
                <a:cxn ang="0">
                  <a:pos x="0" y="0"/>
                </a:cxn>
                <a:cxn ang="0">
                  <a:pos x="9" y="17"/>
                </a:cxn>
                <a:cxn ang="0">
                  <a:pos x="17" y="34"/>
                </a:cxn>
                <a:cxn ang="0">
                  <a:pos x="29" y="50"/>
                </a:cxn>
                <a:cxn ang="0">
                  <a:pos x="40" y="65"/>
                </a:cxn>
                <a:cxn ang="0">
                  <a:pos x="53" y="79"/>
                </a:cxn>
                <a:cxn ang="0">
                  <a:pos x="68" y="92"/>
                </a:cxn>
                <a:cxn ang="0">
                  <a:pos x="82" y="104"/>
                </a:cxn>
                <a:cxn ang="0">
                  <a:pos x="98" y="115"/>
                </a:cxn>
                <a:cxn ang="0">
                  <a:pos x="114" y="125"/>
                </a:cxn>
                <a:cxn ang="0">
                  <a:pos x="132" y="134"/>
                </a:cxn>
                <a:cxn ang="0">
                  <a:pos x="149" y="141"/>
                </a:cxn>
                <a:cxn ang="0">
                  <a:pos x="168" y="147"/>
                </a:cxn>
                <a:cxn ang="0">
                  <a:pos x="186" y="153"/>
                </a:cxn>
                <a:cxn ang="0">
                  <a:pos x="207" y="156"/>
                </a:cxn>
                <a:cxn ang="0">
                  <a:pos x="227" y="159"/>
                </a:cxn>
                <a:cxn ang="0">
                  <a:pos x="247" y="160"/>
                </a:cxn>
                <a:cxn ang="0">
                  <a:pos x="247" y="160"/>
                </a:cxn>
                <a:cxn ang="0">
                  <a:pos x="267" y="159"/>
                </a:cxn>
                <a:cxn ang="0">
                  <a:pos x="288" y="156"/>
                </a:cxn>
                <a:cxn ang="0">
                  <a:pos x="306" y="153"/>
                </a:cxn>
                <a:cxn ang="0">
                  <a:pos x="327" y="147"/>
                </a:cxn>
                <a:cxn ang="0">
                  <a:pos x="344" y="141"/>
                </a:cxn>
                <a:cxn ang="0">
                  <a:pos x="363" y="134"/>
                </a:cxn>
                <a:cxn ang="0">
                  <a:pos x="380" y="125"/>
                </a:cxn>
                <a:cxn ang="0">
                  <a:pos x="396" y="115"/>
                </a:cxn>
                <a:cxn ang="0">
                  <a:pos x="412" y="104"/>
                </a:cxn>
                <a:cxn ang="0">
                  <a:pos x="426" y="92"/>
                </a:cxn>
                <a:cxn ang="0">
                  <a:pos x="441" y="79"/>
                </a:cxn>
                <a:cxn ang="0">
                  <a:pos x="454" y="65"/>
                </a:cxn>
                <a:cxn ang="0">
                  <a:pos x="465" y="50"/>
                </a:cxn>
                <a:cxn ang="0">
                  <a:pos x="476" y="34"/>
                </a:cxn>
                <a:cxn ang="0">
                  <a:pos x="486" y="17"/>
                </a:cxn>
                <a:cxn ang="0">
                  <a:pos x="494" y="0"/>
                </a:cxn>
                <a:cxn ang="0">
                  <a:pos x="494" y="0"/>
                </a:cxn>
                <a:cxn ang="0">
                  <a:pos x="484" y="10"/>
                </a:cxn>
                <a:cxn ang="0">
                  <a:pos x="473" y="20"/>
                </a:cxn>
                <a:cxn ang="0">
                  <a:pos x="448" y="37"/>
                </a:cxn>
                <a:cxn ang="0">
                  <a:pos x="421" y="53"/>
                </a:cxn>
                <a:cxn ang="0">
                  <a:pos x="389" y="66"/>
                </a:cxn>
                <a:cxn ang="0">
                  <a:pos x="357" y="76"/>
                </a:cxn>
                <a:cxn ang="0">
                  <a:pos x="322" y="84"/>
                </a:cxn>
                <a:cxn ang="0">
                  <a:pos x="285" y="89"/>
                </a:cxn>
                <a:cxn ang="0">
                  <a:pos x="247" y="91"/>
                </a:cxn>
                <a:cxn ang="0">
                  <a:pos x="247" y="91"/>
                </a:cxn>
              </a:cxnLst>
              <a:rect l="0" t="0" r="r" b="b"/>
              <a:pathLst>
                <a:path w="494" h="160">
                  <a:moveTo>
                    <a:pt x="247" y="91"/>
                  </a:moveTo>
                  <a:lnTo>
                    <a:pt x="247" y="91"/>
                  </a:lnTo>
                  <a:lnTo>
                    <a:pt x="210" y="89"/>
                  </a:lnTo>
                  <a:lnTo>
                    <a:pt x="172" y="84"/>
                  </a:lnTo>
                  <a:lnTo>
                    <a:pt x="137" y="76"/>
                  </a:lnTo>
                  <a:lnTo>
                    <a:pt x="104" y="66"/>
                  </a:lnTo>
                  <a:lnTo>
                    <a:pt x="74" y="53"/>
                  </a:lnTo>
                  <a:lnTo>
                    <a:pt x="46" y="37"/>
                  </a:lnTo>
                  <a:lnTo>
                    <a:pt x="22" y="20"/>
                  </a:lnTo>
                  <a:lnTo>
                    <a:pt x="10" y="10"/>
                  </a:lnTo>
                  <a:lnTo>
                    <a:pt x="0" y="0"/>
                  </a:lnTo>
                  <a:lnTo>
                    <a:pt x="0" y="0"/>
                  </a:lnTo>
                  <a:lnTo>
                    <a:pt x="9" y="17"/>
                  </a:lnTo>
                  <a:lnTo>
                    <a:pt x="17" y="34"/>
                  </a:lnTo>
                  <a:lnTo>
                    <a:pt x="29" y="50"/>
                  </a:lnTo>
                  <a:lnTo>
                    <a:pt x="40" y="65"/>
                  </a:lnTo>
                  <a:lnTo>
                    <a:pt x="53" y="79"/>
                  </a:lnTo>
                  <a:lnTo>
                    <a:pt x="68" y="92"/>
                  </a:lnTo>
                  <a:lnTo>
                    <a:pt x="82" y="104"/>
                  </a:lnTo>
                  <a:lnTo>
                    <a:pt x="98" y="115"/>
                  </a:lnTo>
                  <a:lnTo>
                    <a:pt x="114" y="125"/>
                  </a:lnTo>
                  <a:lnTo>
                    <a:pt x="132" y="134"/>
                  </a:lnTo>
                  <a:lnTo>
                    <a:pt x="149" y="141"/>
                  </a:lnTo>
                  <a:lnTo>
                    <a:pt x="168" y="147"/>
                  </a:lnTo>
                  <a:lnTo>
                    <a:pt x="186" y="153"/>
                  </a:lnTo>
                  <a:lnTo>
                    <a:pt x="207" y="156"/>
                  </a:lnTo>
                  <a:lnTo>
                    <a:pt x="227" y="159"/>
                  </a:lnTo>
                  <a:lnTo>
                    <a:pt x="247" y="160"/>
                  </a:lnTo>
                  <a:lnTo>
                    <a:pt x="247" y="160"/>
                  </a:lnTo>
                  <a:lnTo>
                    <a:pt x="267" y="159"/>
                  </a:lnTo>
                  <a:lnTo>
                    <a:pt x="288" y="156"/>
                  </a:lnTo>
                  <a:lnTo>
                    <a:pt x="306" y="153"/>
                  </a:lnTo>
                  <a:lnTo>
                    <a:pt x="327" y="147"/>
                  </a:lnTo>
                  <a:lnTo>
                    <a:pt x="344" y="141"/>
                  </a:lnTo>
                  <a:lnTo>
                    <a:pt x="363" y="134"/>
                  </a:lnTo>
                  <a:lnTo>
                    <a:pt x="380" y="125"/>
                  </a:lnTo>
                  <a:lnTo>
                    <a:pt x="396" y="115"/>
                  </a:lnTo>
                  <a:lnTo>
                    <a:pt x="412" y="104"/>
                  </a:lnTo>
                  <a:lnTo>
                    <a:pt x="426" y="92"/>
                  </a:lnTo>
                  <a:lnTo>
                    <a:pt x="441" y="79"/>
                  </a:lnTo>
                  <a:lnTo>
                    <a:pt x="454" y="65"/>
                  </a:lnTo>
                  <a:lnTo>
                    <a:pt x="465" y="50"/>
                  </a:lnTo>
                  <a:lnTo>
                    <a:pt x="476" y="34"/>
                  </a:lnTo>
                  <a:lnTo>
                    <a:pt x="486" y="17"/>
                  </a:lnTo>
                  <a:lnTo>
                    <a:pt x="494" y="0"/>
                  </a:lnTo>
                  <a:lnTo>
                    <a:pt x="494" y="0"/>
                  </a:lnTo>
                  <a:lnTo>
                    <a:pt x="484" y="10"/>
                  </a:lnTo>
                  <a:lnTo>
                    <a:pt x="473" y="20"/>
                  </a:lnTo>
                  <a:lnTo>
                    <a:pt x="448" y="37"/>
                  </a:lnTo>
                  <a:lnTo>
                    <a:pt x="421" y="53"/>
                  </a:lnTo>
                  <a:lnTo>
                    <a:pt x="389" y="66"/>
                  </a:lnTo>
                  <a:lnTo>
                    <a:pt x="357" y="76"/>
                  </a:lnTo>
                  <a:lnTo>
                    <a:pt x="322" y="84"/>
                  </a:lnTo>
                  <a:lnTo>
                    <a:pt x="285" y="89"/>
                  </a:lnTo>
                  <a:lnTo>
                    <a:pt x="247" y="91"/>
                  </a:lnTo>
                  <a:lnTo>
                    <a:pt x="247" y="91"/>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sp>
          <p:nvSpPr>
            <p:cNvPr id="7" name="Freeform 7"/>
            <p:cNvSpPr>
              <a:spLocks/>
            </p:cNvSpPr>
            <p:nvPr/>
          </p:nvSpPr>
          <p:spPr bwMode="auto">
            <a:xfrm>
              <a:off x="7124700" y="4235451"/>
              <a:ext cx="122237" cy="142875"/>
            </a:xfrm>
            <a:custGeom>
              <a:avLst/>
              <a:gdLst/>
              <a:ahLst/>
              <a:cxnLst>
                <a:cxn ang="0">
                  <a:pos x="78" y="0"/>
                </a:cxn>
                <a:cxn ang="0">
                  <a:pos x="78" y="0"/>
                </a:cxn>
                <a:cxn ang="0">
                  <a:pos x="78" y="0"/>
                </a:cxn>
                <a:cxn ang="0">
                  <a:pos x="78" y="0"/>
                </a:cxn>
                <a:cxn ang="0">
                  <a:pos x="78" y="0"/>
                </a:cxn>
                <a:cxn ang="0">
                  <a:pos x="0" y="70"/>
                </a:cxn>
                <a:cxn ang="0">
                  <a:pos x="0" y="134"/>
                </a:cxn>
                <a:cxn ang="0">
                  <a:pos x="43" y="96"/>
                </a:cxn>
                <a:cxn ang="0">
                  <a:pos x="43" y="181"/>
                </a:cxn>
                <a:cxn ang="0">
                  <a:pos x="113" y="181"/>
                </a:cxn>
                <a:cxn ang="0">
                  <a:pos x="113" y="96"/>
                </a:cxn>
                <a:cxn ang="0">
                  <a:pos x="155" y="134"/>
                </a:cxn>
                <a:cxn ang="0">
                  <a:pos x="155" y="70"/>
                </a:cxn>
                <a:cxn ang="0">
                  <a:pos x="78" y="0"/>
                </a:cxn>
              </a:cxnLst>
              <a:rect l="0" t="0" r="r" b="b"/>
              <a:pathLst>
                <a:path w="155" h="181">
                  <a:moveTo>
                    <a:pt x="78" y="0"/>
                  </a:moveTo>
                  <a:lnTo>
                    <a:pt x="78" y="0"/>
                  </a:lnTo>
                  <a:lnTo>
                    <a:pt x="78" y="0"/>
                  </a:lnTo>
                  <a:lnTo>
                    <a:pt x="78" y="0"/>
                  </a:lnTo>
                  <a:lnTo>
                    <a:pt x="78" y="0"/>
                  </a:lnTo>
                  <a:lnTo>
                    <a:pt x="0" y="70"/>
                  </a:lnTo>
                  <a:lnTo>
                    <a:pt x="0" y="134"/>
                  </a:lnTo>
                  <a:lnTo>
                    <a:pt x="43" y="96"/>
                  </a:lnTo>
                  <a:lnTo>
                    <a:pt x="43" y="181"/>
                  </a:lnTo>
                  <a:lnTo>
                    <a:pt x="113" y="181"/>
                  </a:lnTo>
                  <a:lnTo>
                    <a:pt x="113" y="96"/>
                  </a:lnTo>
                  <a:lnTo>
                    <a:pt x="155" y="134"/>
                  </a:lnTo>
                  <a:lnTo>
                    <a:pt x="155" y="70"/>
                  </a:lnTo>
                  <a:lnTo>
                    <a:pt x="78"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sp>
          <p:nvSpPr>
            <p:cNvPr id="8" name="Freeform 8"/>
            <p:cNvSpPr>
              <a:spLocks/>
            </p:cNvSpPr>
            <p:nvPr/>
          </p:nvSpPr>
          <p:spPr bwMode="auto">
            <a:xfrm>
              <a:off x="7124700" y="4416426"/>
              <a:ext cx="122237" cy="142875"/>
            </a:xfrm>
            <a:custGeom>
              <a:avLst/>
              <a:gdLst/>
              <a:ahLst/>
              <a:cxnLst>
                <a:cxn ang="0">
                  <a:pos x="113" y="0"/>
                </a:cxn>
                <a:cxn ang="0">
                  <a:pos x="43" y="0"/>
                </a:cxn>
                <a:cxn ang="0">
                  <a:pos x="43" y="84"/>
                </a:cxn>
                <a:cxn ang="0">
                  <a:pos x="0" y="47"/>
                </a:cxn>
                <a:cxn ang="0">
                  <a:pos x="0" y="110"/>
                </a:cxn>
                <a:cxn ang="0">
                  <a:pos x="78" y="180"/>
                </a:cxn>
                <a:cxn ang="0">
                  <a:pos x="78" y="180"/>
                </a:cxn>
                <a:cxn ang="0">
                  <a:pos x="78" y="180"/>
                </a:cxn>
                <a:cxn ang="0">
                  <a:pos x="78" y="180"/>
                </a:cxn>
                <a:cxn ang="0">
                  <a:pos x="78" y="180"/>
                </a:cxn>
                <a:cxn ang="0">
                  <a:pos x="155" y="110"/>
                </a:cxn>
                <a:cxn ang="0">
                  <a:pos x="155" y="47"/>
                </a:cxn>
                <a:cxn ang="0">
                  <a:pos x="113" y="84"/>
                </a:cxn>
                <a:cxn ang="0">
                  <a:pos x="113" y="0"/>
                </a:cxn>
              </a:cxnLst>
              <a:rect l="0" t="0" r="r" b="b"/>
              <a:pathLst>
                <a:path w="155" h="180">
                  <a:moveTo>
                    <a:pt x="113" y="0"/>
                  </a:moveTo>
                  <a:lnTo>
                    <a:pt x="43" y="0"/>
                  </a:lnTo>
                  <a:lnTo>
                    <a:pt x="43" y="84"/>
                  </a:lnTo>
                  <a:lnTo>
                    <a:pt x="0" y="47"/>
                  </a:lnTo>
                  <a:lnTo>
                    <a:pt x="0" y="110"/>
                  </a:lnTo>
                  <a:lnTo>
                    <a:pt x="78" y="180"/>
                  </a:lnTo>
                  <a:lnTo>
                    <a:pt x="78" y="180"/>
                  </a:lnTo>
                  <a:lnTo>
                    <a:pt x="78" y="180"/>
                  </a:lnTo>
                  <a:lnTo>
                    <a:pt x="78" y="180"/>
                  </a:lnTo>
                  <a:lnTo>
                    <a:pt x="78" y="180"/>
                  </a:lnTo>
                  <a:lnTo>
                    <a:pt x="155" y="110"/>
                  </a:lnTo>
                  <a:lnTo>
                    <a:pt x="155" y="47"/>
                  </a:lnTo>
                  <a:lnTo>
                    <a:pt x="113" y="84"/>
                  </a:lnTo>
                  <a:lnTo>
                    <a:pt x="113"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grpSp>
      <p:sp>
        <p:nvSpPr>
          <p:cNvPr id="13" name="Footer Placeholder 2"/>
          <p:cNvSpPr txBox="1">
            <a:spLocks/>
          </p:cNvSpPr>
          <p:nvPr userDrawn="1"/>
        </p:nvSpPr>
        <p:spPr>
          <a:xfrm>
            <a:off x="2362200" y="6629403"/>
            <a:ext cx="4953000" cy="184151"/>
          </a:xfrm>
          <a:prstGeom prst="rect">
            <a:avLst/>
          </a:prstGeom>
        </p:spPr>
        <p:txBody>
          <a:bodyPr r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chemeClr val="tx1"/>
                </a:solidFill>
                <a:effectLst/>
                <a:uLnTx/>
                <a:uFillTx/>
              </a:rPr>
              <a:t>© LifeSize – All Rights Reserved</a:t>
            </a:r>
          </a:p>
        </p:txBody>
      </p:sp>
    </p:spTree>
    <p:extLst>
      <p:ext uri="{BB962C8B-B14F-4D97-AF65-F5344CB8AC3E}">
        <p14:creationId xmlns:mc="http://schemas.openxmlformats.org/markup-compatibility/2006" xmlns:mv="urn:schemas-microsoft-com:mac:vml" xmlns:p14="http://schemas.microsoft.com/office/powerpoint/2010/main" xmlns="" val="64240016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12" name="Rectangle 11"/>
          <p:cNvSpPr/>
          <p:nvPr userDrawn="1"/>
        </p:nvSpPr>
        <p:spPr bwMode="auto">
          <a:xfrm>
            <a:off x="0" y="0"/>
            <a:ext cx="9144000" cy="914400"/>
          </a:xfrm>
          <a:prstGeom prst="rect">
            <a:avLst/>
          </a:prstGeom>
          <a:solidFill>
            <a:srgbClr val="FA9D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l" defTabSz="2057400"/>
            <a:endParaRPr lang="en-US" sz="4000" b="1">
              <a:latin typeface="Century Gothic" charset="0"/>
              <a:ea typeface="ＭＳ Ｐゴシック" charset="-128"/>
              <a:cs typeface="ＭＳ Ｐゴシック" charset="-128"/>
            </a:endParaRPr>
          </a:p>
        </p:txBody>
      </p:sp>
      <p:graphicFrame>
        <p:nvGraphicFramePr>
          <p:cNvPr id="7" name="AutoShape 2"/>
          <p:cNvGraphicFramePr>
            <a:graphicFrameLocks/>
          </p:cNvGraphicFramePr>
          <p:nvPr/>
        </p:nvGraphicFramePr>
        <p:xfrm>
          <a:off x="1524000" y="1397000"/>
          <a:ext cx="6096000" cy="4064000"/>
        </p:xfrm>
        <a:graphic>
          <a:graphicData uri="http://schemas.openxmlformats.org/presentationml/2006/ole">
            <p:oleObj spid="_x0000_s4113" name="Presentation" r:id="rId3" imgW="0" imgH="0" progId="PowerPoint.Show.8">
              <p:embed/>
            </p:oleObj>
          </a:graphicData>
        </a:graphic>
      </p:graphicFrame>
      <p:sp>
        <p:nvSpPr>
          <p:cNvPr id="2" name="Title 1"/>
          <p:cNvSpPr>
            <a:spLocks noGrp="1"/>
          </p:cNvSpPr>
          <p:nvPr>
            <p:ph type="title"/>
          </p:nvPr>
        </p:nvSpPr>
        <p:spPr>
          <a:xfrm>
            <a:off x="0" y="76200"/>
            <a:ext cx="9144000" cy="685800"/>
          </a:xfrm>
        </p:spPr>
        <p:txBody>
          <a:bodyPr/>
          <a:lstStyle>
            <a:lvl1pPr algn="ctr">
              <a:defRPr>
                <a:solidFill>
                  <a:srgbClr val="FFFFFF"/>
                </a:solidFill>
              </a:defRPr>
            </a:lvl1pPr>
          </a:lstStyle>
          <a:p>
            <a:r>
              <a:rPr lang="en-US" smtClean="0"/>
              <a:t>Click to edit Master title style</a:t>
            </a:r>
            <a:endParaRPr lang="en-US"/>
          </a:p>
        </p:txBody>
      </p:sp>
      <p:sp>
        <p:nvSpPr>
          <p:cNvPr id="3" name="Content Placeholder 2"/>
          <p:cNvSpPr>
            <a:spLocks noGrp="1"/>
          </p:cNvSpPr>
          <p:nvPr>
            <p:ph idx="1"/>
          </p:nvPr>
        </p:nvSpPr>
        <p:spPr>
          <a:xfrm>
            <a:off x="482600" y="1295400"/>
            <a:ext cx="8509000" cy="4724400"/>
          </a:xfrm>
        </p:spPr>
        <p:txBody>
          <a:bodyPr/>
          <a:lstStyle/>
          <a:p>
            <a:pPr lvl="0"/>
            <a:r>
              <a:rPr lang="en-US" smtClean="0"/>
              <a:t>Click to edit Master text styles</a:t>
            </a:r>
          </a:p>
          <a:p>
            <a:pPr lvl="1"/>
            <a:r>
              <a:rPr lang="en-US" smtClean="0"/>
              <a:t>Second level</a:t>
            </a:r>
          </a:p>
          <a:p>
            <a:pPr lvl="2"/>
            <a:r>
              <a:rPr lang="en-US" smtClean="0"/>
              <a:t>Third level</a:t>
            </a:r>
          </a:p>
        </p:txBody>
      </p:sp>
      <p:grpSp>
        <p:nvGrpSpPr>
          <p:cNvPr id="4" name="Group 72"/>
          <p:cNvGrpSpPr/>
          <p:nvPr userDrawn="1"/>
        </p:nvGrpSpPr>
        <p:grpSpPr>
          <a:xfrm>
            <a:off x="8713973" y="6477000"/>
            <a:ext cx="277627" cy="300570"/>
            <a:chOff x="6989763" y="4179883"/>
            <a:chExt cx="392116" cy="434969"/>
          </a:xfrm>
          <a:solidFill>
            <a:schemeClr val="bg2"/>
          </a:solidFill>
        </p:grpSpPr>
        <p:sp>
          <p:nvSpPr>
            <p:cNvPr id="14" name="Freeform 5"/>
            <p:cNvSpPr>
              <a:spLocks/>
            </p:cNvSpPr>
            <p:nvPr/>
          </p:nvSpPr>
          <p:spPr bwMode="auto">
            <a:xfrm>
              <a:off x="6989763" y="4179883"/>
              <a:ext cx="392112" cy="127000"/>
            </a:xfrm>
            <a:custGeom>
              <a:avLst/>
              <a:gdLst/>
              <a:ahLst/>
              <a:cxnLst>
                <a:cxn ang="0">
                  <a:pos x="0" y="161"/>
                </a:cxn>
                <a:cxn ang="0">
                  <a:pos x="0" y="161"/>
                </a:cxn>
                <a:cxn ang="0">
                  <a:pos x="10" y="151"/>
                </a:cxn>
                <a:cxn ang="0">
                  <a:pos x="22" y="140"/>
                </a:cxn>
                <a:cxn ang="0">
                  <a:pos x="46" y="123"/>
                </a:cxn>
                <a:cxn ang="0">
                  <a:pos x="74" y="107"/>
                </a:cxn>
                <a:cxn ang="0">
                  <a:pos x="104" y="94"/>
                </a:cxn>
                <a:cxn ang="0">
                  <a:pos x="137" y="84"/>
                </a:cxn>
                <a:cxn ang="0">
                  <a:pos x="172" y="77"/>
                </a:cxn>
                <a:cxn ang="0">
                  <a:pos x="210" y="71"/>
                </a:cxn>
                <a:cxn ang="0">
                  <a:pos x="247" y="69"/>
                </a:cxn>
                <a:cxn ang="0">
                  <a:pos x="247" y="69"/>
                </a:cxn>
                <a:cxn ang="0">
                  <a:pos x="285" y="71"/>
                </a:cxn>
                <a:cxn ang="0">
                  <a:pos x="322" y="77"/>
                </a:cxn>
                <a:cxn ang="0">
                  <a:pos x="357" y="84"/>
                </a:cxn>
                <a:cxn ang="0">
                  <a:pos x="389" y="94"/>
                </a:cxn>
                <a:cxn ang="0">
                  <a:pos x="421" y="107"/>
                </a:cxn>
                <a:cxn ang="0">
                  <a:pos x="448" y="123"/>
                </a:cxn>
                <a:cxn ang="0">
                  <a:pos x="473" y="140"/>
                </a:cxn>
                <a:cxn ang="0">
                  <a:pos x="484" y="151"/>
                </a:cxn>
                <a:cxn ang="0">
                  <a:pos x="494" y="161"/>
                </a:cxn>
                <a:cxn ang="0">
                  <a:pos x="494" y="161"/>
                </a:cxn>
                <a:cxn ang="0">
                  <a:pos x="486" y="143"/>
                </a:cxn>
                <a:cxn ang="0">
                  <a:pos x="476" y="126"/>
                </a:cxn>
                <a:cxn ang="0">
                  <a:pos x="465" y="110"/>
                </a:cxn>
                <a:cxn ang="0">
                  <a:pos x="454" y="96"/>
                </a:cxn>
                <a:cxn ang="0">
                  <a:pos x="441" y="81"/>
                </a:cxn>
                <a:cxn ang="0">
                  <a:pos x="426" y="68"/>
                </a:cxn>
                <a:cxn ang="0">
                  <a:pos x="412" y="56"/>
                </a:cxn>
                <a:cxn ang="0">
                  <a:pos x="396" y="45"/>
                </a:cxn>
                <a:cxn ang="0">
                  <a:pos x="380" y="35"/>
                </a:cxn>
                <a:cxn ang="0">
                  <a:pos x="363" y="26"/>
                </a:cxn>
                <a:cxn ang="0">
                  <a:pos x="344" y="19"/>
                </a:cxn>
                <a:cxn ang="0">
                  <a:pos x="327" y="13"/>
                </a:cxn>
                <a:cxn ang="0">
                  <a:pos x="306" y="7"/>
                </a:cxn>
                <a:cxn ang="0">
                  <a:pos x="288" y="4"/>
                </a:cxn>
                <a:cxn ang="0">
                  <a:pos x="267" y="1"/>
                </a:cxn>
                <a:cxn ang="0">
                  <a:pos x="247" y="0"/>
                </a:cxn>
                <a:cxn ang="0">
                  <a:pos x="247" y="0"/>
                </a:cxn>
                <a:cxn ang="0">
                  <a:pos x="227" y="1"/>
                </a:cxn>
                <a:cxn ang="0">
                  <a:pos x="207" y="4"/>
                </a:cxn>
                <a:cxn ang="0">
                  <a:pos x="186" y="7"/>
                </a:cxn>
                <a:cxn ang="0">
                  <a:pos x="168" y="13"/>
                </a:cxn>
                <a:cxn ang="0">
                  <a:pos x="149" y="19"/>
                </a:cxn>
                <a:cxn ang="0">
                  <a:pos x="132" y="26"/>
                </a:cxn>
                <a:cxn ang="0">
                  <a:pos x="114" y="35"/>
                </a:cxn>
                <a:cxn ang="0">
                  <a:pos x="98" y="45"/>
                </a:cxn>
                <a:cxn ang="0">
                  <a:pos x="82" y="56"/>
                </a:cxn>
                <a:cxn ang="0">
                  <a:pos x="68" y="68"/>
                </a:cxn>
                <a:cxn ang="0">
                  <a:pos x="53" y="81"/>
                </a:cxn>
                <a:cxn ang="0">
                  <a:pos x="40" y="96"/>
                </a:cxn>
                <a:cxn ang="0">
                  <a:pos x="29" y="110"/>
                </a:cxn>
                <a:cxn ang="0">
                  <a:pos x="17" y="126"/>
                </a:cxn>
                <a:cxn ang="0">
                  <a:pos x="9" y="143"/>
                </a:cxn>
                <a:cxn ang="0">
                  <a:pos x="0" y="161"/>
                </a:cxn>
                <a:cxn ang="0">
                  <a:pos x="0" y="161"/>
                </a:cxn>
              </a:cxnLst>
              <a:rect l="0" t="0" r="r" b="b"/>
              <a:pathLst>
                <a:path w="494" h="161">
                  <a:moveTo>
                    <a:pt x="0" y="161"/>
                  </a:moveTo>
                  <a:lnTo>
                    <a:pt x="0" y="161"/>
                  </a:lnTo>
                  <a:lnTo>
                    <a:pt x="10" y="151"/>
                  </a:lnTo>
                  <a:lnTo>
                    <a:pt x="22" y="140"/>
                  </a:lnTo>
                  <a:lnTo>
                    <a:pt x="46" y="123"/>
                  </a:lnTo>
                  <a:lnTo>
                    <a:pt x="74" y="107"/>
                  </a:lnTo>
                  <a:lnTo>
                    <a:pt x="104" y="94"/>
                  </a:lnTo>
                  <a:lnTo>
                    <a:pt x="137" y="84"/>
                  </a:lnTo>
                  <a:lnTo>
                    <a:pt x="172" y="77"/>
                  </a:lnTo>
                  <a:lnTo>
                    <a:pt x="210" y="71"/>
                  </a:lnTo>
                  <a:lnTo>
                    <a:pt x="247" y="69"/>
                  </a:lnTo>
                  <a:lnTo>
                    <a:pt x="247" y="69"/>
                  </a:lnTo>
                  <a:lnTo>
                    <a:pt x="285" y="71"/>
                  </a:lnTo>
                  <a:lnTo>
                    <a:pt x="322" y="77"/>
                  </a:lnTo>
                  <a:lnTo>
                    <a:pt x="357" y="84"/>
                  </a:lnTo>
                  <a:lnTo>
                    <a:pt x="389" y="94"/>
                  </a:lnTo>
                  <a:lnTo>
                    <a:pt x="421" y="107"/>
                  </a:lnTo>
                  <a:lnTo>
                    <a:pt x="448" y="123"/>
                  </a:lnTo>
                  <a:lnTo>
                    <a:pt x="473" y="140"/>
                  </a:lnTo>
                  <a:lnTo>
                    <a:pt x="484" y="151"/>
                  </a:lnTo>
                  <a:lnTo>
                    <a:pt x="494" y="161"/>
                  </a:lnTo>
                  <a:lnTo>
                    <a:pt x="494" y="161"/>
                  </a:lnTo>
                  <a:lnTo>
                    <a:pt x="486" y="143"/>
                  </a:lnTo>
                  <a:lnTo>
                    <a:pt x="476" y="126"/>
                  </a:lnTo>
                  <a:lnTo>
                    <a:pt x="465" y="110"/>
                  </a:lnTo>
                  <a:lnTo>
                    <a:pt x="454" y="96"/>
                  </a:lnTo>
                  <a:lnTo>
                    <a:pt x="441" y="81"/>
                  </a:lnTo>
                  <a:lnTo>
                    <a:pt x="426" y="68"/>
                  </a:lnTo>
                  <a:lnTo>
                    <a:pt x="412" y="56"/>
                  </a:lnTo>
                  <a:lnTo>
                    <a:pt x="396" y="45"/>
                  </a:lnTo>
                  <a:lnTo>
                    <a:pt x="380" y="35"/>
                  </a:lnTo>
                  <a:lnTo>
                    <a:pt x="363" y="26"/>
                  </a:lnTo>
                  <a:lnTo>
                    <a:pt x="344" y="19"/>
                  </a:lnTo>
                  <a:lnTo>
                    <a:pt x="327" y="13"/>
                  </a:lnTo>
                  <a:lnTo>
                    <a:pt x="306" y="7"/>
                  </a:lnTo>
                  <a:lnTo>
                    <a:pt x="288" y="4"/>
                  </a:lnTo>
                  <a:lnTo>
                    <a:pt x="267" y="1"/>
                  </a:lnTo>
                  <a:lnTo>
                    <a:pt x="247" y="0"/>
                  </a:lnTo>
                  <a:lnTo>
                    <a:pt x="247" y="0"/>
                  </a:lnTo>
                  <a:lnTo>
                    <a:pt x="227" y="1"/>
                  </a:lnTo>
                  <a:lnTo>
                    <a:pt x="207" y="4"/>
                  </a:lnTo>
                  <a:lnTo>
                    <a:pt x="186" y="7"/>
                  </a:lnTo>
                  <a:lnTo>
                    <a:pt x="168" y="13"/>
                  </a:lnTo>
                  <a:lnTo>
                    <a:pt x="149" y="19"/>
                  </a:lnTo>
                  <a:lnTo>
                    <a:pt x="132" y="26"/>
                  </a:lnTo>
                  <a:lnTo>
                    <a:pt x="114" y="35"/>
                  </a:lnTo>
                  <a:lnTo>
                    <a:pt x="98" y="45"/>
                  </a:lnTo>
                  <a:lnTo>
                    <a:pt x="82" y="56"/>
                  </a:lnTo>
                  <a:lnTo>
                    <a:pt x="68" y="68"/>
                  </a:lnTo>
                  <a:lnTo>
                    <a:pt x="53" y="81"/>
                  </a:lnTo>
                  <a:lnTo>
                    <a:pt x="40" y="96"/>
                  </a:lnTo>
                  <a:lnTo>
                    <a:pt x="29" y="110"/>
                  </a:lnTo>
                  <a:lnTo>
                    <a:pt x="17" y="126"/>
                  </a:lnTo>
                  <a:lnTo>
                    <a:pt x="9" y="143"/>
                  </a:lnTo>
                  <a:lnTo>
                    <a:pt x="0" y="161"/>
                  </a:lnTo>
                  <a:lnTo>
                    <a:pt x="0"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5" name="Freeform 6"/>
            <p:cNvSpPr>
              <a:spLocks/>
            </p:cNvSpPr>
            <p:nvPr/>
          </p:nvSpPr>
          <p:spPr bwMode="auto">
            <a:xfrm>
              <a:off x="6989767" y="4486265"/>
              <a:ext cx="392112" cy="128587"/>
            </a:xfrm>
            <a:custGeom>
              <a:avLst/>
              <a:gdLst/>
              <a:ahLst/>
              <a:cxnLst>
                <a:cxn ang="0">
                  <a:pos x="247" y="91"/>
                </a:cxn>
                <a:cxn ang="0">
                  <a:pos x="247" y="91"/>
                </a:cxn>
                <a:cxn ang="0">
                  <a:pos x="210" y="89"/>
                </a:cxn>
                <a:cxn ang="0">
                  <a:pos x="172" y="84"/>
                </a:cxn>
                <a:cxn ang="0">
                  <a:pos x="137" y="76"/>
                </a:cxn>
                <a:cxn ang="0">
                  <a:pos x="104" y="66"/>
                </a:cxn>
                <a:cxn ang="0">
                  <a:pos x="74" y="53"/>
                </a:cxn>
                <a:cxn ang="0">
                  <a:pos x="46" y="37"/>
                </a:cxn>
                <a:cxn ang="0">
                  <a:pos x="22" y="20"/>
                </a:cxn>
                <a:cxn ang="0">
                  <a:pos x="10" y="10"/>
                </a:cxn>
                <a:cxn ang="0">
                  <a:pos x="0" y="0"/>
                </a:cxn>
                <a:cxn ang="0">
                  <a:pos x="0" y="0"/>
                </a:cxn>
                <a:cxn ang="0">
                  <a:pos x="9" y="17"/>
                </a:cxn>
                <a:cxn ang="0">
                  <a:pos x="17" y="34"/>
                </a:cxn>
                <a:cxn ang="0">
                  <a:pos x="29" y="50"/>
                </a:cxn>
                <a:cxn ang="0">
                  <a:pos x="40" y="65"/>
                </a:cxn>
                <a:cxn ang="0">
                  <a:pos x="53" y="79"/>
                </a:cxn>
                <a:cxn ang="0">
                  <a:pos x="68" y="92"/>
                </a:cxn>
                <a:cxn ang="0">
                  <a:pos x="82" y="104"/>
                </a:cxn>
                <a:cxn ang="0">
                  <a:pos x="98" y="115"/>
                </a:cxn>
                <a:cxn ang="0">
                  <a:pos x="114" y="125"/>
                </a:cxn>
                <a:cxn ang="0">
                  <a:pos x="132" y="134"/>
                </a:cxn>
                <a:cxn ang="0">
                  <a:pos x="149" y="141"/>
                </a:cxn>
                <a:cxn ang="0">
                  <a:pos x="168" y="147"/>
                </a:cxn>
                <a:cxn ang="0">
                  <a:pos x="186" y="153"/>
                </a:cxn>
                <a:cxn ang="0">
                  <a:pos x="207" y="156"/>
                </a:cxn>
                <a:cxn ang="0">
                  <a:pos x="227" y="159"/>
                </a:cxn>
                <a:cxn ang="0">
                  <a:pos x="247" y="160"/>
                </a:cxn>
                <a:cxn ang="0">
                  <a:pos x="247" y="160"/>
                </a:cxn>
                <a:cxn ang="0">
                  <a:pos x="267" y="159"/>
                </a:cxn>
                <a:cxn ang="0">
                  <a:pos x="288" y="156"/>
                </a:cxn>
                <a:cxn ang="0">
                  <a:pos x="306" y="153"/>
                </a:cxn>
                <a:cxn ang="0">
                  <a:pos x="327" y="147"/>
                </a:cxn>
                <a:cxn ang="0">
                  <a:pos x="344" y="141"/>
                </a:cxn>
                <a:cxn ang="0">
                  <a:pos x="363" y="134"/>
                </a:cxn>
                <a:cxn ang="0">
                  <a:pos x="380" y="125"/>
                </a:cxn>
                <a:cxn ang="0">
                  <a:pos x="396" y="115"/>
                </a:cxn>
                <a:cxn ang="0">
                  <a:pos x="412" y="104"/>
                </a:cxn>
                <a:cxn ang="0">
                  <a:pos x="426" y="92"/>
                </a:cxn>
                <a:cxn ang="0">
                  <a:pos x="441" y="79"/>
                </a:cxn>
                <a:cxn ang="0">
                  <a:pos x="454" y="65"/>
                </a:cxn>
                <a:cxn ang="0">
                  <a:pos x="465" y="50"/>
                </a:cxn>
                <a:cxn ang="0">
                  <a:pos x="476" y="34"/>
                </a:cxn>
                <a:cxn ang="0">
                  <a:pos x="486" y="17"/>
                </a:cxn>
                <a:cxn ang="0">
                  <a:pos x="494" y="0"/>
                </a:cxn>
                <a:cxn ang="0">
                  <a:pos x="494" y="0"/>
                </a:cxn>
                <a:cxn ang="0">
                  <a:pos x="484" y="10"/>
                </a:cxn>
                <a:cxn ang="0">
                  <a:pos x="473" y="20"/>
                </a:cxn>
                <a:cxn ang="0">
                  <a:pos x="448" y="37"/>
                </a:cxn>
                <a:cxn ang="0">
                  <a:pos x="421" y="53"/>
                </a:cxn>
                <a:cxn ang="0">
                  <a:pos x="389" y="66"/>
                </a:cxn>
                <a:cxn ang="0">
                  <a:pos x="357" y="76"/>
                </a:cxn>
                <a:cxn ang="0">
                  <a:pos x="322" y="84"/>
                </a:cxn>
                <a:cxn ang="0">
                  <a:pos x="285" y="89"/>
                </a:cxn>
                <a:cxn ang="0">
                  <a:pos x="247" y="91"/>
                </a:cxn>
                <a:cxn ang="0">
                  <a:pos x="247" y="91"/>
                </a:cxn>
              </a:cxnLst>
              <a:rect l="0" t="0" r="r" b="b"/>
              <a:pathLst>
                <a:path w="494" h="160">
                  <a:moveTo>
                    <a:pt x="247" y="91"/>
                  </a:moveTo>
                  <a:lnTo>
                    <a:pt x="247" y="91"/>
                  </a:lnTo>
                  <a:lnTo>
                    <a:pt x="210" y="89"/>
                  </a:lnTo>
                  <a:lnTo>
                    <a:pt x="172" y="84"/>
                  </a:lnTo>
                  <a:lnTo>
                    <a:pt x="137" y="76"/>
                  </a:lnTo>
                  <a:lnTo>
                    <a:pt x="104" y="66"/>
                  </a:lnTo>
                  <a:lnTo>
                    <a:pt x="74" y="53"/>
                  </a:lnTo>
                  <a:lnTo>
                    <a:pt x="46" y="37"/>
                  </a:lnTo>
                  <a:lnTo>
                    <a:pt x="22" y="20"/>
                  </a:lnTo>
                  <a:lnTo>
                    <a:pt x="10" y="10"/>
                  </a:lnTo>
                  <a:lnTo>
                    <a:pt x="0" y="0"/>
                  </a:lnTo>
                  <a:lnTo>
                    <a:pt x="0" y="0"/>
                  </a:lnTo>
                  <a:lnTo>
                    <a:pt x="9" y="17"/>
                  </a:lnTo>
                  <a:lnTo>
                    <a:pt x="17" y="34"/>
                  </a:lnTo>
                  <a:lnTo>
                    <a:pt x="29" y="50"/>
                  </a:lnTo>
                  <a:lnTo>
                    <a:pt x="40" y="65"/>
                  </a:lnTo>
                  <a:lnTo>
                    <a:pt x="53" y="79"/>
                  </a:lnTo>
                  <a:lnTo>
                    <a:pt x="68" y="92"/>
                  </a:lnTo>
                  <a:lnTo>
                    <a:pt x="82" y="104"/>
                  </a:lnTo>
                  <a:lnTo>
                    <a:pt x="98" y="115"/>
                  </a:lnTo>
                  <a:lnTo>
                    <a:pt x="114" y="125"/>
                  </a:lnTo>
                  <a:lnTo>
                    <a:pt x="132" y="134"/>
                  </a:lnTo>
                  <a:lnTo>
                    <a:pt x="149" y="141"/>
                  </a:lnTo>
                  <a:lnTo>
                    <a:pt x="168" y="147"/>
                  </a:lnTo>
                  <a:lnTo>
                    <a:pt x="186" y="153"/>
                  </a:lnTo>
                  <a:lnTo>
                    <a:pt x="207" y="156"/>
                  </a:lnTo>
                  <a:lnTo>
                    <a:pt x="227" y="159"/>
                  </a:lnTo>
                  <a:lnTo>
                    <a:pt x="247" y="160"/>
                  </a:lnTo>
                  <a:lnTo>
                    <a:pt x="247" y="160"/>
                  </a:lnTo>
                  <a:lnTo>
                    <a:pt x="267" y="159"/>
                  </a:lnTo>
                  <a:lnTo>
                    <a:pt x="288" y="156"/>
                  </a:lnTo>
                  <a:lnTo>
                    <a:pt x="306" y="153"/>
                  </a:lnTo>
                  <a:lnTo>
                    <a:pt x="327" y="147"/>
                  </a:lnTo>
                  <a:lnTo>
                    <a:pt x="344" y="141"/>
                  </a:lnTo>
                  <a:lnTo>
                    <a:pt x="363" y="134"/>
                  </a:lnTo>
                  <a:lnTo>
                    <a:pt x="380" y="125"/>
                  </a:lnTo>
                  <a:lnTo>
                    <a:pt x="396" y="115"/>
                  </a:lnTo>
                  <a:lnTo>
                    <a:pt x="412" y="104"/>
                  </a:lnTo>
                  <a:lnTo>
                    <a:pt x="426" y="92"/>
                  </a:lnTo>
                  <a:lnTo>
                    <a:pt x="441" y="79"/>
                  </a:lnTo>
                  <a:lnTo>
                    <a:pt x="454" y="65"/>
                  </a:lnTo>
                  <a:lnTo>
                    <a:pt x="465" y="50"/>
                  </a:lnTo>
                  <a:lnTo>
                    <a:pt x="476" y="34"/>
                  </a:lnTo>
                  <a:lnTo>
                    <a:pt x="486" y="17"/>
                  </a:lnTo>
                  <a:lnTo>
                    <a:pt x="494" y="0"/>
                  </a:lnTo>
                  <a:lnTo>
                    <a:pt x="494" y="0"/>
                  </a:lnTo>
                  <a:lnTo>
                    <a:pt x="484" y="10"/>
                  </a:lnTo>
                  <a:lnTo>
                    <a:pt x="473" y="20"/>
                  </a:lnTo>
                  <a:lnTo>
                    <a:pt x="448" y="37"/>
                  </a:lnTo>
                  <a:lnTo>
                    <a:pt x="421" y="53"/>
                  </a:lnTo>
                  <a:lnTo>
                    <a:pt x="389" y="66"/>
                  </a:lnTo>
                  <a:lnTo>
                    <a:pt x="357" y="76"/>
                  </a:lnTo>
                  <a:lnTo>
                    <a:pt x="322" y="84"/>
                  </a:lnTo>
                  <a:lnTo>
                    <a:pt x="285" y="89"/>
                  </a:lnTo>
                  <a:lnTo>
                    <a:pt x="247" y="91"/>
                  </a:lnTo>
                  <a:lnTo>
                    <a:pt x="247" y="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6" name="Freeform 7"/>
            <p:cNvSpPr>
              <a:spLocks/>
            </p:cNvSpPr>
            <p:nvPr/>
          </p:nvSpPr>
          <p:spPr bwMode="auto">
            <a:xfrm>
              <a:off x="7124695" y="4235445"/>
              <a:ext cx="122237" cy="142875"/>
            </a:xfrm>
            <a:custGeom>
              <a:avLst/>
              <a:gdLst/>
              <a:ahLst/>
              <a:cxnLst>
                <a:cxn ang="0">
                  <a:pos x="78" y="0"/>
                </a:cxn>
                <a:cxn ang="0">
                  <a:pos x="78" y="0"/>
                </a:cxn>
                <a:cxn ang="0">
                  <a:pos x="78" y="0"/>
                </a:cxn>
                <a:cxn ang="0">
                  <a:pos x="78" y="0"/>
                </a:cxn>
                <a:cxn ang="0">
                  <a:pos x="78" y="0"/>
                </a:cxn>
                <a:cxn ang="0">
                  <a:pos x="0" y="70"/>
                </a:cxn>
                <a:cxn ang="0">
                  <a:pos x="0" y="134"/>
                </a:cxn>
                <a:cxn ang="0">
                  <a:pos x="43" y="96"/>
                </a:cxn>
                <a:cxn ang="0">
                  <a:pos x="43" y="181"/>
                </a:cxn>
                <a:cxn ang="0">
                  <a:pos x="113" y="181"/>
                </a:cxn>
                <a:cxn ang="0">
                  <a:pos x="113" y="96"/>
                </a:cxn>
                <a:cxn ang="0">
                  <a:pos x="155" y="134"/>
                </a:cxn>
                <a:cxn ang="0">
                  <a:pos x="155" y="70"/>
                </a:cxn>
                <a:cxn ang="0">
                  <a:pos x="78" y="0"/>
                </a:cxn>
              </a:cxnLst>
              <a:rect l="0" t="0" r="r" b="b"/>
              <a:pathLst>
                <a:path w="155" h="181">
                  <a:moveTo>
                    <a:pt x="78" y="0"/>
                  </a:moveTo>
                  <a:lnTo>
                    <a:pt x="78" y="0"/>
                  </a:lnTo>
                  <a:lnTo>
                    <a:pt x="78" y="0"/>
                  </a:lnTo>
                  <a:lnTo>
                    <a:pt x="78" y="0"/>
                  </a:lnTo>
                  <a:lnTo>
                    <a:pt x="78" y="0"/>
                  </a:lnTo>
                  <a:lnTo>
                    <a:pt x="0" y="70"/>
                  </a:lnTo>
                  <a:lnTo>
                    <a:pt x="0" y="134"/>
                  </a:lnTo>
                  <a:lnTo>
                    <a:pt x="43" y="96"/>
                  </a:lnTo>
                  <a:lnTo>
                    <a:pt x="43" y="181"/>
                  </a:lnTo>
                  <a:lnTo>
                    <a:pt x="113" y="181"/>
                  </a:lnTo>
                  <a:lnTo>
                    <a:pt x="113" y="96"/>
                  </a:lnTo>
                  <a:lnTo>
                    <a:pt x="155" y="134"/>
                  </a:lnTo>
                  <a:lnTo>
                    <a:pt x="155" y="70"/>
                  </a:lnTo>
                  <a:lnTo>
                    <a:pt x="7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7" name="Freeform 8"/>
            <p:cNvSpPr>
              <a:spLocks/>
            </p:cNvSpPr>
            <p:nvPr/>
          </p:nvSpPr>
          <p:spPr bwMode="auto">
            <a:xfrm>
              <a:off x="7124700" y="4416425"/>
              <a:ext cx="122237" cy="142875"/>
            </a:xfrm>
            <a:custGeom>
              <a:avLst/>
              <a:gdLst/>
              <a:ahLst/>
              <a:cxnLst>
                <a:cxn ang="0">
                  <a:pos x="113" y="0"/>
                </a:cxn>
                <a:cxn ang="0">
                  <a:pos x="43" y="0"/>
                </a:cxn>
                <a:cxn ang="0">
                  <a:pos x="43" y="84"/>
                </a:cxn>
                <a:cxn ang="0">
                  <a:pos x="0" y="47"/>
                </a:cxn>
                <a:cxn ang="0">
                  <a:pos x="0" y="110"/>
                </a:cxn>
                <a:cxn ang="0">
                  <a:pos x="78" y="180"/>
                </a:cxn>
                <a:cxn ang="0">
                  <a:pos x="78" y="180"/>
                </a:cxn>
                <a:cxn ang="0">
                  <a:pos x="78" y="180"/>
                </a:cxn>
                <a:cxn ang="0">
                  <a:pos x="78" y="180"/>
                </a:cxn>
                <a:cxn ang="0">
                  <a:pos x="78" y="180"/>
                </a:cxn>
                <a:cxn ang="0">
                  <a:pos x="155" y="110"/>
                </a:cxn>
                <a:cxn ang="0">
                  <a:pos x="155" y="47"/>
                </a:cxn>
                <a:cxn ang="0">
                  <a:pos x="113" y="84"/>
                </a:cxn>
                <a:cxn ang="0">
                  <a:pos x="113" y="0"/>
                </a:cxn>
              </a:cxnLst>
              <a:rect l="0" t="0" r="r" b="b"/>
              <a:pathLst>
                <a:path w="155" h="180">
                  <a:moveTo>
                    <a:pt x="113" y="0"/>
                  </a:moveTo>
                  <a:lnTo>
                    <a:pt x="43" y="0"/>
                  </a:lnTo>
                  <a:lnTo>
                    <a:pt x="43" y="84"/>
                  </a:lnTo>
                  <a:lnTo>
                    <a:pt x="0" y="47"/>
                  </a:lnTo>
                  <a:lnTo>
                    <a:pt x="0" y="110"/>
                  </a:lnTo>
                  <a:lnTo>
                    <a:pt x="78" y="180"/>
                  </a:lnTo>
                  <a:lnTo>
                    <a:pt x="78" y="180"/>
                  </a:lnTo>
                  <a:lnTo>
                    <a:pt x="78" y="180"/>
                  </a:lnTo>
                  <a:lnTo>
                    <a:pt x="78" y="180"/>
                  </a:lnTo>
                  <a:lnTo>
                    <a:pt x="78" y="180"/>
                  </a:lnTo>
                  <a:lnTo>
                    <a:pt x="155" y="110"/>
                  </a:lnTo>
                  <a:lnTo>
                    <a:pt x="155" y="47"/>
                  </a:lnTo>
                  <a:lnTo>
                    <a:pt x="113" y="84"/>
                  </a:lnTo>
                  <a:lnTo>
                    <a:pt x="1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grpSp>
      <p:sp>
        <p:nvSpPr>
          <p:cNvPr id="18" name="Slide Number Placeholder 1"/>
          <p:cNvSpPr txBox="1">
            <a:spLocks/>
          </p:cNvSpPr>
          <p:nvPr userDrawn="1"/>
        </p:nvSpPr>
        <p:spPr>
          <a:xfrm>
            <a:off x="8382000" y="6525360"/>
            <a:ext cx="381000" cy="243840"/>
          </a:xfrm>
          <a:prstGeom prst="rect">
            <a:avLst/>
          </a:prstGeom>
        </p:spPr>
        <p:txBody>
          <a:bodyPr/>
          <a:lstStyle>
            <a:lvl1pPr>
              <a:defRPr/>
            </a:lvl1pPr>
          </a:lstStyle>
          <a:p>
            <a:pPr algn="l">
              <a:defRPr/>
            </a:pPr>
            <a:fld id="{30DEFAAF-7331-444B-8C33-C7462C01AC30}" type="slidenum">
              <a:rPr lang="en-US" sz="600" smtClean="0">
                <a:solidFill>
                  <a:srgbClr val="FFFFFF">
                    <a:lumMod val="65000"/>
                  </a:srgbClr>
                </a:solidFill>
                <a:latin typeface="Myriad Pro"/>
                <a:ea typeface="+mn-ea"/>
                <a:cs typeface="+mn-cs"/>
              </a:rPr>
              <a:pPr algn="l">
                <a:defRPr/>
              </a:pPr>
              <a:t>‹#›</a:t>
            </a:fld>
            <a:endParaRPr lang="en-US" sz="600" dirty="0">
              <a:solidFill>
                <a:srgbClr val="FFFFFF">
                  <a:lumMod val="65000"/>
                </a:srgbClr>
              </a:solidFill>
              <a:latin typeface="Myriad Pro"/>
              <a:ea typeface="+mn-ea"/>
              <a:cs typeface="+mn-cs"/>
            </a:endParaRPr>
          </a:p>
        </p:txBody>
      </p:sp>
      <p:sp>
        <p:nvSpPr>
          <p:cNvPr id="19" name="Footer Placeholder 2"/>
          <p:cNvSpPr txBox="1">
            <a:spLocks/>
          </p:cNvSpPr>
          <p:nvPr userDrawn="1"/>
        </p:nvSpPr>
        <p:spPr>
          <a:xfrm>
            <a:off x="3586480" y="6525360"/>
            <a:ext cx="4719320" cy="243840"/>
          </a:xfrm>
          <a:prstGeom prst="rect">
            <a:avLst/>
          </a:prstGeom>
        </p:spPr>
        <p:txBody>
          <a:bodyPr rIns="0"/>
          <a:lstStyle>
            <a:lvl1pPr>
              <a:defRPr/>
            </a:lvl1pPr>
          </a:lstStyle>
          <a:p>
            <a:pPr algn="r">
              <a:defRPr/>
            </a:pPr>
            <a:r>
              <a:rPr lang="en-US" sz="600" cap="all" dirty="0" smtClean="0">
                <a:solidFill>
                  <a:srgbClr val="FFFFFF">
                    <a:lumMod val="65000"/>
                  </a:srgbClr>
                </a:solidFill>
                <a:latin typeface="Myriad Pro"/>
                <a:ea typeface="+mn-ea"/>
                <a:cs typeface="+mn-cs"/>
              </a:rPr>
              <a:t>© LifeSize – All Rights Reserved. Confidential</a:t>
            </a:r>
            <a:endParaRPr lang="en-US" sz="600" cap="all" dirty="0">
              <a:solidFill>
                <a:srgbClr val="FFFFFF">
                  <a:lumMod val="65000"/>
                </a:srgbClr>
              </a:solidFill>
              <a:latin typeface="Myriad Pro"/>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12" name="Rectangle 11"/>
          <p:cNvSpPr/>
          <p:nvPr userDrawn="1"/>
        </p:nvSpPr>
        <p:spPr bwMode="auto">
          <a:xfrm>
            <a:off x="0" y="0"/>
            <a:ext cx="9144000" cy="914400"/>
          </a:xfrm>
          <a:prstGeom prst="rect">
            <a:avLst/>
          </a:prstGeom>
          <a:solidFill>
            <a:srgbClr val="FA9D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l" defTabSz="2057400"/>
            <a:endParaRPr lang="en-US" sz="4000" b="1">
              <a:latin typeface="Century Gothic" charset="0"/>
              <a:ea typeface="ＭＳ Ｐゴシック" charset="-128"/>
              <a:cs typeface="ＭＳ Ｐゴシック" charset="-128"/>
            </a:endParaRPr>
          </a:p>
        </p:txBody>
      </p:sp>
      <p:graphicFrame>
        <p:nvGraphicFramePr>
          <p:cNvPr id="7" name="AutoShape 2"/>
          <p:cNvGraphicFramePr>
            <a:graphicFrameLocks/>
          </p:cNvGraphicFramePr>
          <p:nvPr/>
        </p:nvGraphicFramePr>
        <p:xfrm>
          <a:off x="1524000" y="1397000"/>
          <a:ext cx="6096000" cy="4064000"/>
        </p:xfrm>
        <a:graphic>
          <a:graphicData uri="http://schemas.openxmlformats.org/presentationml/2006/ole">
            <p:oleObj spid="_x0000_s5137" name="Presentation" r:id="rId3" imgW="0" imgH="0" progId="PowerPoint.Show.8">
              <p:embed/>
            </p:oleObj>
          </a:graphicData>
        </a:graphic>
      </p:graphicFrame>
      <p:sp>
        <p:nvSpPr>
          <p:cNvPr id="2" name="Title 1"/>
          <p:cNvSpPr>
            <a:spLocks noGrp="1"/>
          </p:cNvSpPr>
          <p:nvPr>
            <p:ph type="title"/>
          </p:nvPr>
        </p:nvSpPr>
        <p:spPr>
          <a:xfrm>
            <a:off x="0" y="76200"/>
            <a:ext cx="9144000" cy="685800"/>
          </a:xfrm>
        </p:spPr>
        <p:txBody>
          <a:bodyPr/>
          <a:lstStyle>
            <a:lvl1pPr algn="ctr">
              <a:defRPr>
                <a:solidFill>
                  <a:srgbClr val="FFFFFF"/>
                </a:solidFill>
              </a:defRPr>
            </a:lvl1pPr>
          </a:lstStyle>
          <a:p>
            <a:r>
              <a:rPr lang="en-US" smtClean="0"/>
              <a:t>Click to edit Master title style</a:t>
            </a:r>
            <a:endParaRPr lang="en-US"/>
          </a:p>
        </p:txBody>
      </p:sp>
      <p:sp>
        <p:nvSpPr>
          <p:cNvPr id="3" name="Content Placeholder 2"/>
          <p:cNvSpPr>
            <a:spLocks noGrp="1"/>
          </p:cNvSpPr>
          <p:nvPr>
            <p:ph idx="1"/>
          </p:nvPr>
        </p:nvSpPr>
        <p:spPr>
          <a:xfrm>
            <a:off x="482600" y="1295400"/>
            <a:ext cx="8509000" cy="4724400"/>
          </a:xfrm>
        </p:spPr>
        <p:txBody>
          <a:bodyPr/>
          <a:lstStyle>
            <a:lvl1pPr algn="ctr">
              <a:defRPr/>
            </a:lvl1pPr>
            <a:lvl2pPr marL="1588" indent="-1588" algn="ctr">
              <a:buNone/>
              <a:defRPr/>
            </a:lvl2pPr>
            <a:lvl3pPr algn="ctr">
              <a:defRPr/>
            </a:lvl3pPr>
          </a:lstStyle>
          <a:p>
            <a:pPr lvl="0"/>
            <a:r>
              <a:rPr lang="en-US" smtClean="0"/>
              <a:t>Click to edit Master text styles</a:t>
            </a:r>
          </a:p>
          <a:p>
            <a:pPr lvl="1"/>
            <a:r>
              <a:rPr lang="en-US" smtClean="0"/>
              <a:t>Second level</a:t>
            </a:r>
          </a:p>
        </p:txBody>
      </p:sp>
      <p:grpSp>
        <p:nvGrpSpPr>
          <p:cNvPr id="4" name="Group 72"/>
          <p:cNvGrpSpPr/>
          <p:nvPr userDrawn="1"/>
        </p:nvGrpSpPr>
        <p:grpSpPr>
          <a:xfrm>
            <a:off x="8713973" y="6477000"/>
            <a:ext cx="277627" cy="300570"/>
            <a:chOff x="6989763" y="4179883"/>
            <a:chExt cx="392116" cy="434969"/>
          </a:xfrm>
          <a:solidFill>
            <a:schemeClr val="bg2"/>
          </a:solidFill>
        </p:grpSpPr>
        <p:sp>
          <p:nvSpPr>
            <p:cNvPr id="14" name="Freeform 5"/>
            <p:cNvSpPr>
              <a:spLocks/>
            </p:cNvSpPr>
            <p:nvPr/>
          </p:nvSpPr>
          <p:spPr bwMode="auto">
            <a:xfrm>
              <a:off x="6989763" y="4179883"/>
              <a:ext cx="392112" cy="127000"/>
            </a:xfrm>
            <a:custGeom>
              <a:avLst/>
              <a:gdLst/>
              <a:ahLst/>
              <a:cxnLst>
                <a:cxn ang="0">
                  <a:pos x="0" y="161"/>
                </a:cxn>
                <a:cxn ang="0">
                  <a:pos x="0" y="161"/>
                </a:cxn>
                <a:cxn ang="0">
                  <a:pos x="10" y="151"/>
                </a:cxn>
                <a:cxn ang="0">
                  <a:pos x="22" y="140"/>
                </a:cxn>
                <a:cxn ang="0">
                  <a:pos x="46" y="123"/>
                </a:cxn>
                <a:cxn ang="0">
                  <a:pos x="74" y="107"/>
                </a:cxn>
                <a:cxn ang="0">
                  <a:pos x="104" y="94"/>
                </a:cxn>
                <a:cxn ang="0">
                  <a:pos x="137" y="84"/>
                </a:cxn>
                <a:cxn ang="0">
                  <a:pos x="172" y="77"/>
                </a:cxn>
                <a:cxn ang="0">
                  <a:pos x="210" y="71"/>
                </a:cxn>
                <a:cxn ang="0">
                  <a:pos x="247" y="69"/>
                </a:cxn>
                <a:cxn ang="0">
                  <a:pos x="247" y="69"/>
                </a:cxn>
                <a:cxn ang="0">
                  <a:pos x="285" y="71"/>
                </a:cxn>
                <a:cxn ang="0">
                  <a:pos x="322" y="77"/>
                </a:cxn>
                <a:cxn ang="0">
                  <a:pos x="357" y="84"/>
                </a:cxn>
                <a:cxn ang="0">
                  <a:pos x="389" y="94"/>
                </a:cxn>
                <a:cxn ang="0">
                  <a:pos x="421" y="107"/>
                </a:cxn>
                <a:cxn ang="0">
                  <a:pos x="448" y="123"/>
                </a:cxn>
                <a:cxn ang="0">
                  <a:pos x="473" y="140"/>
                </a:cxn>
                <a:cxn ang="0">
                  <a:pos x="484" y="151"/>
                </a:cxn>
                <a:cxn ang="0">
                  <a:pos x="494" y="161"/>
                </a:cxn>
                <a:cxn ang="0">
                  <a:pos x="494" y="161"/>
                </a:cxn>
                <a:cxn ang="0">
                  <a:pos x="486" y="143"/>
                </a:cxn>
                <a:cxn ang="0">
                  <a:pos x="476" y="126"/>
                </a:cxn>
                <a:cxn ang="0">
                  <a:pos x="465" y="110"/>
                </a:cxn>
                <a:cxn ang="0">
                  <a:pos x="454" y="96"/>
                </a:cxn>
                <a:cxn ang="0">
                  <a:pos x="441" y="81"/>
                </a:cxn>
                <a:cxn ang="0">
                  <a:pos x="426" y="68"/>
                </a:cxn>
                <a:cxn ang="0">
                  <a:pos x="412" y="56"/>
                </a:cxn>
                <a:cxn ang="0">
                  <a:pos x="396" y="45"/>
                </a:cxn>
                <a:cxn ang="0">
                  <a:pos x="380" y="35"/>
                </a:cxn>
                <a:cxn ang="0">
                  <a:pos x="363" y="26"/>
                </a:cxn>
                <a:cxn ang="0">
                  <a:pos x="344" y="19"/>
                </a:cxn>
                <a:cxn ang="0">
                  <a:pos x="327" y="13"/>
                </a:cxn>
                <a:cxn ang="0">
                  <a:pos x="306" y="7"/>
                </a:cxn>
                <a:cxn ang="0">
                  <a:pos x="288" y="4"/>
                </a:cxn>
                <a:cxn ang="0">
                  <a:pos x="267" y="1"/>
                </a:cxn>
                <a:cxn ang="0">
                  <a:pos x="247" y="0"/>
                </a:cxn>
                <a:cxn ang="0">
                  <a:pos x="247" y="0"/>
                </a:cxn>
                <a:cxn ang="0">
                  <a:pos x="227" y="1"/>
                </a:cxn>
                <a:cxn ang="0">
                  <a:pos x="207" y="4"/>
                </a:cxn>
                <a:cxn ang="0">
                  <a:pos x="186" y="7"/>
                </a:cxn>
                <a:cxn ang="0">
                  <a:pos x="168" y="13"/>
                </a:cxn>
                <a:cxn ang="0">
                  <a:pos x="149" y="19"/>
                </a:cxn>
                <a:cxn ang="0">
                  <a:pos x="132" y="26"/>
                </a:cxn>
                <a:cxn ang="0">
                  <a:pos x="114" y="35"/>
                </a:cxn>
                <a:cxn ang="0">
                  <a:pos x="98" y="45"/>
                </a:cxn>
                <a:cxn ang="0">
                  <a:pos x="82" y="56"/>
                </a:cxn>
                <a:cxn ang="0">
                  <a:pos x="68" y="68"/>
                </a:cxn>
                <a:cxn ang="0">
                  <a:pos x="53" y="81"/>
                </a:cxn>
                <a:cxn ang="0">
                  <a:pos x="40" y="96"/>
                </a:cxn>
                <a:cxn ang="0">
                  <a:pos x="29" y="110"/>
                </a:cxn>
                <a:cxn ang="0">
                  <a:pos x="17" y="126"/>
                </a:cxn>
                <a:cxn ang="0">
                  <a:pos x="9" y="143"/>
                </a:cxn>
                <a:cxn ang="0">
                  <a:pos x="0" y="161"/>
                </a:cxn>
                <a:cxn ang="0">
                  <a:pos x="0" y="161"/>
                </a:cxn>
              </a:cxnLst>
              <a:rect l="0" t="0" r="r" b="b"/>
              <a:pathLst>
                <a:path w="494" h="161">
                  <a:moveTo>
                    <a:pt x="0" y="161"/>
                  </a:moveTo>
                  <a:lnTo>
                    <a:pt x="0" y="161"/>
                  </a:lnTo>
                  <a:lnTo>
                    <a:pt x="10" y="151"/>
                  </a:lnTo>
                  <a:lnTo>
                    <a:pt x="22" y="140"/>
                  </a:lnTo>
                  <a:lnTo>
                    <a:pt x="46" y="123"/>
                  </a:lnTo>
                  <a:lnTo>
                    <a:pt x="74" y="107"/>
                  </a:lnTo>
                  <a:lnTo>
                    <a:pt x="104" y="94"/>
                  </a:lnTo>
                  <a:lnTo>
                    <a:pt x="137" y="84"/>
                  </a:lnTo>
                  <a:lnTo>
                    <a:pt x="172" y="77"/>
                  </a:lnTo>
                  <a:lnTo>
                    <a:pt x="210" y="71"/>
                  </a:lnTo>
                  <a:lnTo>
                    <a:pt x="247" y="69"/>
                  </a:lnTo>
                  <a:lnTo>
                    <a:pt x="247" y="69"/>
                  </a:lnTo>
                  <a:lnTo>
                    <a:pt x="285" y="71"/>
                  </a:lnTo>
                  <a:lnTo>
                    <a:pt x="322" y="77"/>
                  </a:lnTo>
                  <a:lnTo>
                    <a:pt x="357" y="84"/>
                  </a:lnTo>
                  <a:lnTo>
                    <a:pt x="389" y="94"/>
                  </a:lnTo>
                  <a:lnTo>
                    <a:pt x="421" y="107"/>
                  </a:lnTo>
                  <a:lnTo>
                    <a:pt x="448" y="123"/>
                  </a:lnTo>
                  <a:lnTo>
                    <a:pt x="473" y="140"/>
                  </a:lnTo>
                  <a:lnTo>
                    <a:pt x="484" y="151"/>
                  </a:lnTo>
                  <a:lnTo>
                    <a:pt x="494" y="161"/>
                  </a:lnTo>
                  <a:lnTo>
                    <a:pt x="494" y="161"/>
                  </a:lnTo>
                  <a:lnTo>
                    <a:pt x="486" y="143"/>
                  </a:lnTo>
                  <a:lnTo>
                    <a:pt x="476" y="126"/>
                  </a:lnTo>
                  <a:lnTo>
                    <a:pt x="465" y="110"/>
                  </a:lnTo>
                  <a:lnTo>
                    <a:pt x="454" y="96"/>
                  </a:lnTo>
                  <a:lnTo>
                    <a:pt x="441" y="81"/>
                  </a:lnTo>
                  <a:lnTo>
                    <a:pt x="426" y="68"/>
                  </a:lnTo>
                  <a:lnTo>
                    <a:pt x="412" y="56"/>
                  </a:lnTo>
                  <a:lnTo>
                    <a:pt x="396" y="45"/>
                  </a:lnTo>
                  <a:lnTo>
                    <a:pt x="380" y="35"/>
                  </a:lnTo>
                  <a:lnTo>
                    <a:pt x="363" y="26"/>
                  </a:lnTo>
                  <a:lnTo>
                    <a:pt x="344" y="19"/>
                  </a:lnTo>
                  <a:lnTo>
                    <a:pt x="327" y="13"/>
                  </a:lnTo>
                  <a:lnTo>
                    <a:pt x="306" y="7"/>
                  </a:lnTo>
                  <a:lnTo>
                    <a:pt x="288" y="4"/>
                  </a:lnTo>
                  <a:lnTo>
                    <a:pt x="267" y="1"/>
                  </a:lnTo>
                  <a:lnTo>
                    <a:pt x="247" y="0"/>
                  </a:lnTo>
                  <a:lnTo>
                    <a:pt x="247" y="0"/>
                  </a:lnTo>
                  <a:lnTo>
                    <a:pt x="227" y="1"/>
                  </a:lnTo>
                  <a:lnTo>
                    <a:pt x="207" y="4"/>
                  </a:lnTo>
                  <a:lnTo>
                    <a:pt x="186" y="7"/>
                  </a:lnTo>
                  <a:lnTo>
                    <a:pt x="168" y="13"/>
                  </a:lnTo>
                  <a:lnTo>
                    <a:pt x="149" y="19"/>
                  </a:lnTo>
                  <a:lnTo>
                    <a:pt x="132" y="26"/>
                  </a:lnTo>
                  <a:lnTo>
                    <a:pt x="114" y="35"/>
                  </a:lnTo>
                  <a:lnTo>
                    <a:pt x="98" y="45"/>
                  </a:lnTo>
                  <a:lnTo>
                    <a:pt x="82" y="56"/>
                  </a:lnTo>
                  <a:lnTo>
                    <a:pt x="68" y="68"/>
                  </a:lnTo>
                  <a:lnTo>
                    <a:pt x="53" y="81"/>
                  </a:lnTo>
                  <a:lnTo>
                    <a:pt x="40" y="96"/>
                  </a:lnTo>
                  <a:lnTo>
                    <a:pt x="29" y="110"/>
                  </a:lnTo>
                  <a:lnTo>
                    <a:pt x="17" y="126"/>
                  </a:lnTo>
                  <a:lnTo>
                    <a:pt x="9" y="143"/>
                  </a:lnTo>
                  <a:lnTo>
                    <a:pt x="0" y="161"/>
                  </a:lnTo>
                  <a:lnTo>
                    <a:pt x="0"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5" name="Freeform 6"/>
            <p:cNvSpPr>
              <a:spLocks/>
            </p:cNvSpPr>
            <p:nvPr/>
          </p:nvSpPr>
          <p:spPr bwMode="auto">
            <a:xfrm>
              <a:off x="6989767" y="4486265"/>
              <a:ext cx="392112" cy="128587"/>
            </a:xfrm>
            <a:custGeom>
              <a:avLst/>
              <a:gdLst/>
              <a:ahLst/>
              <a:cxnLst>
                <a:cxn ang="0">
                  <a:pos x="247" y="91"/>
                </a:cxn>
                <a:cxn ang="0">
                  <a:pos x="247" y="91"/>
                </a:cxn>
                <a:cxn ang="0">
                  <a:pos x="210" y="89"/>
                </a:cxn>
                <a:cxn ang="0">
                  <a:pos x="172" y="84"/>
                </a:cxn>
                <a:cxn ang="0">
                  <a:pos x="137" y="76"/>
                </a:cxn>
                <a:cxn ang="0">
                  <a:pos x="104" y="66"/>
                </a:cxn>
                <a:cxn ang="0">
                  <a:pos x="74" y="53"/>
                </a:cxn>
                <a:cxn ang="0">
                  <a:pos x="46" y="37"/>
                </a:cxn>
                <a:cxn ang="0">
                  <a:pos x="22" y="20"/>
                </a:cxn>
                <a:cxn ang="0">
                  <a:pos x="10" y="10"/>
                </a:cxn>
                <a:cxn ang="0">
                  <a:pos x="0" y="0"/>
                </a:cxn>
                <a:cxn ang="0">
                  <a:pos x="0" y="0"/>
                </a:cxn>
                <a:cxn ang="0">
                  <a:pos x="9" y="17"/>
                </a:cxn>
                <a:cxn ang="0">
                  <a:pos x="17" y="34"/>
                </a:cxn>
                <a:cxn ang="0">
                  <a:pos x="29" y="50"/>
                </a:cxn>
                <a:cxn ang="0">
                  <a:pos x="40" y="65"/>
                </a:cxn>
                <a:cxn ang="0">
                  <a:pos x="53" y="79"/>
                </a:cxn>
                <a:cxn ang="0">
                  <a:pos x="68" y="92"/>
                </a:cxn>
                <a:cxn ang="0">
                  <a:pos x="82" y="104"/>
                </a:cxn>
                <a:cxn ang="0">
                  <a:pos x="98" y="115"/>
                </a:cxn>
                <a:cxn ang="0">
                  <a:pos x="114" y="125"/>
                </a:cxn>
                <a:cxn ang="0">
                  <a:pos x="132" y="134"/>
                </a:cxn>
                <a:cxn ang="0">
                  <a:pos x="149" y="141"/>
                </a:cxn>
                <a:cxn ang="0">
                  <a:pos x="168" y="147"/>
                </a:cxn>
                <a:cxn ang="0">
                  <a:pos x="186" y="153"/>
                </a:cxn>
                <a:cxn ang="0">
                  <a:pos x="207" y="156"/>
                </a:cxn>
                <a:cxn ang="0">
                  <a:pos x="227" y="159"/>
                </a:cxn>
                <a:cxn ang="0">
                  <a:pos x="247" y="160"/>
                </a:cxn>
                <a:cxn ang="0">
                  <a:pos x="247" y="160"/>
                </a:cxn>
                <a:cxn ang="0">
                  <a:pos x="267" y="159"/>
                </a:cxn>
                <a:cxn ang="0">
                  <a:pos x="288" y="156"/>
                </a:cxn>
                <a:cxn ang="0">
                  <a:pos x="306" y="153"/>
                </a:cxn>
                <a:cxn ang="0">
                  <a:pos x="327" y="147"/>
                </a:cxn>
                <a:cxn ang="0">
                  <a:pos x="344" y="141"/>
                </a:cxn>
                <a:cxn ang="0">
                  <a:pos x="363" y="134"/>
                </a:cxn>
                <a:cxn ang="0">
                  <a:pos x="380" y="125"/>
                </a:cxn>
                <a:cxn ang="0">
                  <a:pos x="396" y="115"/>
                </a:cxn>
                <a:cxn ang="0">
                  <a:pos x="412" y="104"/>
                </a:cxn>
                <a:cxn ang="0">
                  <a:pos x="426" y="92"/>
                </a:cxn>
                <a:cxn ang="0">
                  <a:pos x="441" y="79"/>
                </a:cxn>
                <a:cxn ang="0">
                  <a:pos x="454" y="65"/>
                </a:cxn>
                <a:cxn ang="0">
                  <a:pos x="465" y="50"/>
                </a:cxn>
                <a:cxn ang="0">
                  <a:pos x="476" y="34"/>
                </a:cxn>
                <a:cxn ang="0">
                  <a:pos x="486" y="17"/>
                </a:cxn>
                <a:cxn ang="0">
                  <a:pos x="494" y="0"/>
                </a:cxn>
                <a:cxn ang="0">
                  <a:pos x="494" y="0"/>
                </a:cxn>
                <a:cxn ang="0">
                  <a:pos x="484" y="10"/>
                </a:cxn>
                <a:cxn ang="0">
                  <a:pos x="473" y="20"/>
                </a:cxn>
                <a:cxn ang="0">
                  <a:pos x="448" y="37"/>
                </a:cxn>
                <a:cxn ang="0">
                  <a:pos x="421" y="53"/>
                </a:cxn>
                <a:cxn ang="0">
                  <a:pos x="389" y="66"/>
                </a:cxn>
                <a:cxn ang="0">
                  <a:pos x="357" y="76"/>
                </a:cxn>
                <a:cxn ang="0">
                  <a:pos x="322" y="84"/>
                </a:cxn>
                <a:cxn ang="0">
                  <a:pos x="285" y="89"/>
                </a:cxn>
                <a:cxn ang="0">
                  <a:pos x="247" y="91"/>
                </a:cxn>
                <a:cxn ang="0">
                  <a:pos x="247" y="91"/>
                </a:cxn>
              </a:cxnLst>
              <a:rect l="0" t="0" r="r" b="b"/>
              <a:pathLst>
                <a:path w="494" h="160">
                  <a:moveTo>
                    <a:pt x="247" y="91"/>
                  </a:moveTo>
                  <a:lnTo>
                    <a:pt x="247" y="91"/>
                  </a:lnTo>
                  <a:lnTo>
                    <a:pt x="210" y="89"/>
                  </a:lnTo>
                  <a:lnTo>
                    <a:pt x="172" y="84"/>
                  </a:lnTo>
                  <a:lnTo>
                    <a:pt x="137" y="76"/>
                  </a:lnTo>
                  <a:lnTo>
                    <a:pt x="104" y="66"/>
                  </a:lnTo>
                  <a:lnTo>
                    <a:pt x="74" y="53"/>
                  </a:lnTo>
                  <a:lnTo>
                    <a:pt x="46" y="37"/>
                  </a:lnTo>
                  <a:lnTo>
                    <a:pt x="22" y="20"/>
                  </a:lnTo>
                  <a:lnTo>
                    <a:pt x="10" y="10"/>
                  </a:lnTo>
                  <a:lnTo>
                    <a:pt x="0" y="0"/>
                  </a:lnTo>
                  <a:lnTo>
                    <a:pt x="0" y="0"/>
                  </a:lnTo>
                  <a:lnTo>
                    <a:pt x="9" y="17"/>
                  </a:lnTo>
                  <a:lnTo>
                    <a:pt x="17" y="34"/>
                  </a:lnTo>
                  <a:lnTo>
                    <a:pt x="29" y="50"/>
                  </a:lnTo>
                  <a:lnTo>
                    <a:pt x="40" y="65"/>
                  </a:lnTo>
                  <a:lnTo>
                    <a:pt x="53" y="79"/>
                  </a:lnTo>
                  <a:lnTo>
                    <a:pt x="68" y="92"/>
                  </a:lnTo>
                  <a:lnTo>
                    <a:pt x="82" y="104"/>
                  </a:lnTo>
                  <a:lnTo>
                    <a:pt x="98" y="115"/>
                  </a:lnTo>
                  <a:lnTo>
                    <a:pt x="114" y="125"/>
                  </a:lnTo>
                  <a:lnTo>
                    <a:pt x="132" y="134"/>
                  </a:lnTo>
                  <a:lnTo>
                    <a:pt x="149" y="141"/>
                  </a:lnTo>
                  <a:lnTo>
                    <a:pt x="168" y="147"/>
                  </a:lnTo>
                  <a:lnTo>
                    <a:pt x="186" y="153"/>
                  </a:lnTo>
                  <a:lnTo>
                    <a:pt x="207" y="156"/>
                  </a:lnTo>
                  <a:lnTo>
                    <a:pt x="227" y="159"/>
                  </a:lnTo>
                  <a:lnTo>
                    <a:pt x="247" y="160"/>
                  </a:lnTo>
                  <a:lnTo>
                    <a:pt x="247" y="160"/>
                  </a:lnTo>
                  <a:lnTo>
                    <a:pt x="267" y="159"/>
                  </a:lnTo>
                  <a:lnTo>
                    <a:pt x="288" y="156"/>
                  </a:lnTo>
                  <a:lnTo>
                    <a:pt x="306" y="153"/>
                  </a:lnTo>
                  <a:lnTo>
                    <a:pt x="327" y="147"/>
                  </a:lnTo>
                  <a:lnTo>
                    <a:pt x="344" y="141"/>
                  </a:lnTo>
                  <a:lnTo>
                    <a:pt x="363" y="134"/>
                  </a:lnTo>
                  <a:lnTo>
                    <a:pt x="380" y="125"/>
                  </a:lnTo>
                  <a:lnTo>
                    <a:pt x="396" y="115"/>
                  </a:lnTo>
                  <a:lnTo>
                    <a:pt x="412" y="104"/>
                  </a:lnTo>
                  <a:lnTo>
                    <a:pt x="426" y="92"/>
                  </a:lnTo>
                  <a:lnTo>
                    <a:pt x="441" y="79"/>
                  </a:lnTo>
                  <a:lnTo>
                    <a:pt x="454" y="65"/>
                  </a:lnTo>
                  <a:lnTo>
                    <a:pt x="465" y="50"/>
                  </a:lnTo>
                  <a:lnTo>
                    <a:pt x="476" y="34"/>
                  </a:lnTo>
                  <a:lnTo>
                    <a:pt x="486" y="17"/>
                  </a:lnTo>
                  <a:lnTo>
                    <a:pt x="494" y="0"/>
                  </a:lnTo>
                  <a:lnTo>
                    <a:pt x="494" y="0"/>
                  </a:lnTo>
                  <a:lnTo>
                    <a:pt x="484" y="10"/>
                  </a:lnTo>
                  <a:lnTo>
                    <a:pt x="473" y="20"/>
                  </a:lnTo>
                  <a:lnTo>
                    <a:pt x="448" y="37"/>
                  </a:lnTo>
                  <a:lnTo>
                    <a:pt x="421" y="53"/>
                  </a:lnTo>
                  <a:lnTo>
                    <a:pt x="389" y="66"/>
                  </a:lnTo>
                  <a:lnTo>
                    <a:pt x="357" y="76"/>
                  </a:lnTo>
                  <a:lnTo>
                    <a:pt x="322" y="84"/>
                  </a:lnTo>
                  <a:lnTo>
                    <a:pt x="285" y="89"/>
                  </a:lnTo>
                  <a:lnTo>
                    <a:pt x="247" y="91"/>
                  </a:lnTo>
                  <a:lnTo>
                    <a:pt x="247" y="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6" name="Freeform 7"/>
            <p:cNvSpPr>
              <a:spLocks/>
            </p:cNvSpPr>
            <p:nvPr/>
          </p:nvSpPr>
          <p:spPr bwMode="auto">
            <a:xfrm>
              <a:off x="7124695" y="4235445"/>
              <a:ext cx="122237" cy="142875"/>
            </a:xfrm>
            <a:custGeom>
              <a:avLst/>
              <a:gdLst/>
              <a:ahLst/>
              <a:cxnLst>
                <a:cxn ang="0">
                  <a:pos x="78" y="0"/>
                </a:cxn>
                <a:cxn ang="0">
                  <a:pos x="78" y="0"/>
                </a:cxn>
                <a:cxn ang="0">
                  <a:pos x="78" y="0"/>
                </a:cxn>
                <a:cxn ang="0">
                  <a:pos x="78" y="0"/>
                </a:cxn>
                <a:cxn ang="0">
                  <a:pos x="78" y="0"/>
                </a:cxn>
                <a:cxn ang="0">
                  <a:pos x="0" y="70"/>
                </a:cxn>
                <a:cxn ang="0">
                  <a:pos x="0" y="134"/>
                </a:cxn>
                <a:cxn ang="0">
                  <a:pos x="43" y="96"/>
                </a:cxn>
                <a:cxn ang="0">
                  <a:pos x="43" y="181"/>
                </a:cxn>
                <a:cxn ang="0">
                  <a:pos x="113" y="181"/>
                </a:cxn>
                <a:cxn ang="0">
                  <a:pos x="113" y="96"/>
                </a:cxn>
                <a:cxn ang="0">
                  <a:pos x="155" y="134"/>
                </a:cxn>
                <a:cxn ang="0">
                  <a:pos x="155" y="70"/>
                </a:cxn>
                <a:cxn ang="0">
                  <a:pos x="78" y="0"/>
                </a:cxn>
              </a:cxnLst>
              <a:rect l="0" t="0" r="r" b="b"/>
              <a:pathLst>
                <a:path w="155" h="181">
                  <a:moveTo>
                    <a:pt x="78" y="0"/>
                  </a:moveTo>
                  <a:lnTo>
                    <a:pt x="78" y="0"/>
                  </a:lnTo>
                  <a:lnTo>
                    <a:pt x="78" y="0"/>
                  </a:lnTo>
                  <a:lnTo>
                    <a:pt x="78" y="0"/>
                  </a:lnTo>
                  <a:lnTo>
                    <a:pt x="78" y="0"/>
                  </a:lnTo>
                  <a:lnTo>
                    <a:pt x="0" y="70"/>
                  </a:lnTo>
                  <a:lnTo>
                    <a:pt x="0" y="134"/>
                  </a:lnTo>
                  <a:lnTo>
                    <a:pt x="43" y="96"/>
                  </a:lnTo>
                  <a:lnTo>
                    <a:pt x="43" y="181"/>
                  </a:lnTo>
                  <a:lnTo>
                    <a:pt x="113" y="181"/>
                  </a:lnTo>
                  <a:lnTo>
                    <a:pt x="113" y="96"/>
                  </a:lnTo>
                  <a:lnTo>
                    <a:pt x="155" y="134"/>
                  </a:lnTo>
                  <a:lnTo>
                    <a:pt x="155" y="70"/>
                  </a:lnTo>
                  <a:lnTo>
                    <a:pt x="7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7" name="Freeform 8"/>
            <p:cNvSpPr>
              <a:spLocks/>
            </p:cNvSpPr>
            <p:nvPr/>
          </p:nvSpPr>
          <p:spPr bwMode="auto">
            <a:xfrm>
              <a:off x="7124700" y="4416425"/>
              <a:ext cx="122237" cy="142875"/>
            </a:xfrm>
            <a:custGeom>
              <a:avLst/>
              <a:gdLst/>
              <a:ahLst/>
              <a:cxnLst>
                <a:cxn ang="0">
                  <a:pos x="113" y="0"/>
                </a:cxn>
                <a:cxn ang="0">
                  <a:pos x="43" y="0"/>
                </a:cxn>
                <a:cxn ang="0">
                  <a:pos x="43" y="84"/>
                </a:cxn>
                <a:cxn ang="0">
                  <a:pos x="0" y="47"/>
                </a:cxn>
                <a:cxn ang="0">
                  <a:pos x="0" y="110"/>
                </a:cxn>
                <a:cxn ang="0">
                  <a:pos x="78" y="180"/>
                </a:cxn>
                <a:cxn ang="0">
                  <a:pos x="78" y="180"/>
                </a:cxn>
                <a:cxn ang="0">
                  <a:pos x="78" y="180"/>
                </a:cxn>
                <a:cxn ang="0">
                  <a:pos x="78" y="180"/>
                </a:cxn>
                <a:cxn ang="0">
                  <a:pos x="78" y="180"/>
                </a:cxn>
                <a:cxn ang="0">
                  <a:pos x="155" y="110"/>
                </a:cxn>
                <a:cxn ang="0">
                  <a:pos x="155" y="47"/>
                </a:cxn>
                <a:cxn ang="0">
                  <a:pos x="113" y="84"/>
                </a:cxn>
                <a:cxn ang="0">
                  <a:pos x="113" y="0"/>
                </a:cxn>
              </a:cxnLst>
              <a:rect l="0" t="0" r="r" b="b"/>
              <a:pathLst>
                <a:path w="155" h="180">
                  <a:moveTo>
                    <a:pt x="113" y="0"/>
                  </a:moveTo>
                  <a:lnTo>
                    <a:pt x="43" y="0"/>
                  </a:lnTo>
                  <a:lnTo>
                    <a:pt x="43" y="84"/>
                  </a:lnTo>
                  <a:lnTo>
                    <a:pt x="0" y="47"/>
                  </a:lnTo>
                  <a:lnTo>
                    <a:pt x="0" y="110"/>
                  </a:lnTo>
                  <a:lnTo>
                    <a:pt x="78" y="180"/>
                  </a:lnTo>
                  <a:lnTo>
                    <a:pt x="78" y="180"/>
                  </a:lnTo>
                  <a:lnTo>
                    <a:pt x="78" y="180"/>
                  </a:lnTo>
                  <a:lnTo>
                    <a:pt x="78" y="180"/>
                  </a:lnTo>
                  <a:lnTo>
                    <a:pt x="78" y="180"/>
                  </a:lnTo>
                  <a:lnTo>
                    <a:pt x="155" y="110"/>
                  </a:lnTo>
                  <a:lnTo>
                    <a:pt x="155" y="47"/>
                  </a:lnTo>
                  <a:lnTo>
                    <a:pt x="113" y="84"/>
                  </a:lnTo>
                  <a:lnTo>
                    <a:pt x="1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grpSp>
      <p:sp>
        <p:nvSpPr>
          <p:cNvPr id="18" name="Slide Number Placeholder 1"/>
          <p:cNvSpPr txBox="1">
            <a:spLocks/>
          </p:cNvSpPr>
          <p:nvPr userDrawn="1"/>
        </p:nvSpPr>
        <p:spPr>
          <a:xfrm>
            <a:off x="8382000" y="6525360"/>
            <a:ext cx="381000" cy="243840"/>
          </a:xfrm>
          <a:prstGeom prst="rect">
            <a:avLst/>
          </a:prstGeom>
        </p:spPr>
        <p:txBody>
          <a:bodyPr/>
          <a:lstStyle>
            <a:lvl1pPr>
              <a:defRPr/>
            </a:lvl1pPr>
          </a:lstStyle>
          <a:p>
            <a:pPr algn="l">
              <a:defRPr/>
            </a:pPr>
            <a:fld id="{30DEFAAF-7331-444B-8C33-C7462C01AC30}" type="slidenum">
              <a:rPr lang="en-US" sz="600" smtClean="0">
                <a:solidFill>
                  <a:srgbClr val="FFFFFF">
                    <a:lumMod val="65000"/>
                  </a:srgbClr>
                </a:solidFill>
                <a:latin typeface="Myriad Pro"/>
                <a:ea typeface="+mn-ea"/>
                <a:cs typeface="+mn-cs"/>
              </a:rPr>
              <a:pPr algn="l">
                <a:defRPr/>
              </a:pPr>
              <a:t>‹#›</a:t>
            </a:fld>
            <a:endParaRPr lang="en-US" sz="600" dirty="0">
              <a:solidFill>
                <a:srgbClr val="FFFFFF">
                  <a:lumMod val="65000"/>
                </a:srgbClr>
              </a:solidFill>
              <a:latin typeface="Myriad Pro"/>
              <a:ea typeface="+mn-ea"/>
              <a:cs typeface="+mn-cs"/>
            </a:endParaRPr>
          </a:p>
        </p:txBody>
      </p:sp>
      <p:sp>
        <p:nvSpPr>
          <p:cNvPr id="19" name="Footer Placeholder 2"/>
          <p:cNvSpPr txBox="1">
            <a:spLocks/>
          </p:cNvSpPr>
          <p:nvPr userDrawn="1"/>
        </p:nvSpPr>
        <p:spPr>
          <a:xfrm>
            <a:off x="3586480" y="6525360"/>
            <a:ext cx="4719320" cy="243840"/>
          </a:xfrm>
          <a:prstGeom prst="rect">
            <a:avLst/>
          </a:prstGeom>
        </p:spPr>
        <p:txBody>
          <a:bodyPr rIns="0"/>
          <a:lstStyle>
            <a:lvl1pPr>
              <a:defRPr/>
            </a:lvl1pPr>
          </a:lstStyle>
          <a:p>
            <a:pPr algn="r">
              <a:defRPr/>
            </a:pPr>
            <a:r>
              <a:rPr lang="en-US" sz="600" cap="all" dirty="0" smtClean="0">
                <a:solidFill>
                  <a:srgbClr val="FFFFFF">
                    <a:lumMod val="65000"/>
                  </a:srgbClr>
                </a:solidFill>
                <a:latin typeface="Myriad Pro"/>
                <a:ea typeface="+mn-ea"/>
                <a:cs typeface="+mn-cs"/>
              </a:rPr>
              <a:t>© LifeSize – All Rights Reserved. Confidential</a:t>
            </a:r>
            <a:endParaRPr lang="en-US" sz="600" cap="all" dirty="0">
              <a:solidFill>
                <a:srgbClr val="FFFFFF">
                  <a:lumMod val="65000"/>
                </a:srgbClr>
              </a:solidFill>
              <a:latin typeface="Myriad Pro"/>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12" name="Rectangle 11"/>
          <p:cNvSpPr/>
          <p:nvPr userDrawn="1"/>
        </p:nvSpPr>
        <p:spPr bwMode="auto">
          <a:xfrm>
            <a:off x="0" y="0"/>
            <a:ext cx="9144000" cy="914400"/>
          </a:xfrm>
          <a:prstGeom prst="rect">
            <a:avLst/>
          </a:prstGeom>
          <a:solidFill>
            <a:srgbClr val="FA9D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l" defTabSz="2057400"/>
            <a:endParaRPr lang="en-US" sz="4000" b="1">
              <a:latin typeface="Century Gothic" charset="0"/>
              <a:ea typeface="ＭＳ Ｐゴシック" charset="-128"/>
              <a:cs typeface="ＭＳ Ｐゴシック" charset="-128"/>
            </a:endParaRPr>
          </a:p>
        </p:txBody>
      </p:sp>
      <p:graphicFrame>
        <p:nvGraphicFramePr>
          <p:cNvPr id="7" name="AutoShape 2"/>
          <p:cNvGraphicFramePr>
            <a:graphicFrameLocks/>
          </p:cNvGraphicFramePr>
          <p:nvPr/>
        </p:nvGraphicFramePr>
        <p:xfrm>
          <a:off x="1524000" y="1397000"/>
          <a:ext cx="6096000" cy="4064000"/>
        </p:xfrm>
        <a:graphic>
          <a:graphicData uri="http://schemas.openxmlformats.org/presentationml/2006/ole">
            <p:oleObj spid="_x0000_s6161" name="Presentation" r:id="rId3" imgW="0" imgH="0" progId="PowerPoint.Show.8">
              <p:embed/>
            </p:oleObj>
          </a:graphicData>
        </a:graphic>
      </p:graphicFrame>
      <p:sp>
        <p:nvSpPr>
          <p:cNvPr id="2" name="Title 1"/>
          <p:cNvSpPr>
            <a:spLocks noGrp="1"/>
          </p:cNvSpPr>
          <p:nvPr>
            <p:ph type="title"/>
          </p:nvPr>
        </p:nvSpPr>
        <p:spPr>
          <a:xfrm>
            <a:off x="0" y="76200"/>
            <a:ext cx="9144000" cy="685800"/>
          </a:xfrm>
        </p:spPr>
        <p:txBody>
          <a:bodyPr/>
          <a:lstStyle>
            <a:lvl1pPr algn="ctr">
              <a:defRPr>
                <a:solidFill>
                  <a:srgbClr val="FFFFFF"/>
                </a:solidFill>
              </a:defRPr>
            </a:lvl1pPr>
          </a:lstStyle>
          <a:p>
            <a:r>
              <a:rPr lang="en-US" smtClean="0"/>
              <a:t>Click to edit Master title style</a:t>
            </a:r>
            <a:endParaRPr lang="en-US"/>
          </a:p>
        </p:txBody>
      </p:sp>
      <p:grpSp>
        <p:nvGrpSpPr>
          <p:cNvPr id="3" name="Group 72"/>
          <p:cNvGrpSpPr/>
          <p:nvPr userDrawn="1"/>
        </p:nvGrpSpPr>
        <p:grpSpPr>
          <a:xfrm>
            <a:off x="8713973" y="6477000"/>
            <a:ext cx="277627" cy="300570"/>
            <a:chOff x="6989763" y="4179883"/>
            <a:chExt cx="392116" cy="434969"/>
          </a:xfrm>
          <a:solidFill>
            <a:schemeClr val="bg2"/>
          </a:solidFill>
        </p:grpSpPr>
        <p:sp>
          <p:nvSpPr>
            <p:cNvPr id="14" name="Freeform 5"/>
            <p:cNvSpPr>
              <a:spLocks/>
            </p:cNvSpPr>
            <p:nvPr/>
          </p:nvSpPr>
          <p:spPr bwMode="auto">
            <a:xfrm>
              <a:off x="6989763" y="4179883"/>
              <a:ext cx="392112" cy="127000"/>
            </a:xfrm>
            <a:custGeom>
              <a:avLst/>
              <a:gdLst/>
              <a:ahLst/>
              <a:cxnLst>
                <a:cxn ang="0">
                  <a:pos x="0" y="161"/>
                </a:cxn>
                <a:cxn ang="0">
                  <a:pos x="0" y="161"/>
                </a:cxn>
                <a:cxn ang="0">
                  <a:pos x="10" y="151"/>
                </a:cxn>
                <a:cxn ang="0">
                  <a:pos x="22" y="140"/>
                </a:cxn>
                <a:cxn ang="0">
                  <a:pos x="46" y="123"/>
                </a:cxn>
                <a:cxn ang="0">
                  <a:pos x="74" y="107"/>
                </a:cxn>
                <a:cxn ang="0">
                  <a:pos x="104" y="94"/>
                </a:cxn>
                <a:cxn ang="0">
                  <a:pos x="137" y="84"/>
                </a:cxn>
                <a:cxn ang="0">
                  <a:pos x="172" y="77"/>
                </a:cxn>
                <a:cxn ang="0">
                  <a:pos x="210" y="71"/>
                </a:cxn>
                <a:cxn ang="0">
                  <a:pos x="247" y="69"/>
                </a:cxn>
                <a:cxn ang="0">
                  <a:pos x="247" y="69"/>
                </a:cxn>
                <a:cxn ang="0">
                  <a:pos x="285" y="71"/>
                </a:cxn>
                <a:cxn ang="0">
                  <a:pos x="322" y="77"/>
                </a:cxn>
                <a:cxn ang="0">
                  <a:pos x="357" y="84"/>
                </a:cxn>
                <a:cxn ang="0">
                  <a:pos x="389" y="94"/>
                </a:cxn>
                <a:cxn ang="0">
                  <a:pos x="421" y="107"/>
                </a:cxn>
                <a:cxn ang="0">
                  <a:pos x="448" y="123"/>
                </a:cxn>
                <a:cxn ang="0">
                  <a:pos x="473" y="140"/>
                </a:cxn>
                <a:cxn ang="0">
                  <a:pos x="484" y="151"/>
                </a:cxn>
                <a:cxn ang="0">
                  <a:pos x="494" y="161"/>
                </a:cxn>
                <a:cxn ang="0">
                  <a:pos x="494" y="161"/>
                </a:cxn>
                <a:cxn ang="0">
                  <a:pos x="486" y="143"/>
                </a:cxn>
                <a:cxn ang="0">
                  <a:pos x="476" y="126"/>
                </a:cxn>
                <a:cxn ang="0">
                  <a:pos x="465" y="110"/>
                </a:cxn>
                <a:cxn ang="0">
                  <a:pos x="454" y="96"/>
                </a:cxn>
                <a:cxn ang="0">
                  <a:pos x="441" y="81"/>
                </a:cxn>
                <a:cxn ang="0">
                  <a:pos x="426" y="68"/>
                </a:cxn>
                <a:cxn ang="0">
                  <a:pos x="412" y="56"/>
                </a:cxn>
                <a:cxn ang="0">
                  <a:pos x="396" y="45"/>
                </a:cxn>
                <a:cxn ang="0">
                  <a:pos x="380" y="35"/>
                </a:cxn>
                <a:cxn ang="0">
                  <a:pos x="363" y="26"/>
                </a:cxn>
                <a:cxn ang="0">
                  <a:pos x="344" y="19"/>
                </a:cxn>
                <a:cxn ang="0">
                  <a:pos x="327" y="13"/>
                </a:cxn>
                <a:cxn ang="0">
                  <a:pos x="306" y="7"/>
                </a:cxn>
                <a:cxn ang="0">
                  <a:pos x="288" y="4"/>
                </a:cxn>
                <a:cxn ang="0">
                  <a:pos x="267" y="1"/>
                </a:cxn>
                <a:cxn ang="0">
                  <a:pos x="247" y="0"/>
                </a:cxn>
                <a:cxn ang="0">
                  <a:pos x="247" y="0"/>
                </a:cxn>
                <a:cxn ang="0">
                  <a:pos x="227" y="1"/>
                </a:cxn>
                <a:cxn ang="0">
                  <a:pos x="207" y="4"/>
                </a:cxn>
                <a:cxn ang="0">
                  <a:pos x="186" y="7"/>
                </a:cxn>
                <a:cxn ang="0">
                  <a:pos x="168" y="13"/>
                </a:cxn>
                <a:cxn ang="0">
                  <a:pos x="149" y="19"/>
                </a:cxn>
                <a:cxn ang="0">
                  <a:pos x="132" y="26"/>
                </a:cxn>
                <a:cxn ang="0">
                  <a:pos x="114" y="35"/>
                </a:cxn>
                <a:cxn ang="0">
                  <a:pos x="98" y="45"/>
                </a:cxn>
                <a:cxn ang="0">
                  <a:pos x="82" y="56"/>
                </a:cxn>
                <a:cxn ang="0">
                  <a:pos x="68" y="68"/>
                </a:cxn>
                <a:cxn ang="0">
                  <a:pos x="53" y="81"/>
                </a:cxn>
                <a:cxn ang="0">
                  <a:pos x="40" y="96"/>
                </a:cxn>
                <a:cxn ang="0">
                  <a:pos x="29" y="110"/>
                </a:cxn>
                <a:cxn ang="0">
                  <a:pos x="17" y="126"/>
                </a:cxn>
                <a:cxn ang="0">
                  <a:pos x="9" y="143"/>
                </a:cxn>
                <a:cxn ang="0">
                  <a:pos x="0" y="161"/>
                </a:cxn>
                <a:cxn ang="0">
                  <a:pos x="0" y="161"/>
                </a:cxn>
              </a:cxnLst>
              <a:rect l="0" t="0" r="r" b="b"/>
              <a:pathLst>
                <a:path w="494" h="161">
                  <a:moveTo>
                    <a:pt x="0" y="161"/>
                  </a:moveTo>
                  <a:lnTo>
                    <a:pt x="0" y="161"/>
                  </a:lnTo>
                  <a:lnTo>
                    <a:pt x="10" y="151"/>
                  </a:lnTo>
                  <a:lnTo>
                    <a:pt x="22" y="140"/>
                  </a:lnTo>
                  <a:lnTo>
                    <a:pt x="46" y="123"/>
                  </a:lnTo>
                  <a:lnTo>
                    <a:pt x="74" y="107"/>
                  </a:lnTo>
                  <a:lnTo>
                    <a:pt x="104" y="94"/>
                  </a:lnTo>
                  <a:lnTo>
                    <a:pt x="137" y="84"/>
                  </a:lnTo>
                  <a:lnTo>
                    <a:pt x="172" y="77"/>
                  </a:lnTo>
                  <a:lnTo>
                    <a:pt x="210" y="71"/>
                  </a:lnTo>
                  <a:lnTo>
                    <a:pt x="247" y="69"/>
                  </a:lnTo>
                  <a:lnTo>
                    <a:pt x="247" y="69"/>
                  </a:lnTo>
                  <a:lnTo>
                    <a:pt x="285" y="71"/>
                  </a:lnTo>
                  <a:lnTo>
                    <a:pt x="322" y="77"/>
                  </a:lnTo>
                  <a:lnTo>
                    <a:pt x="357" y="84"/>
                  </a:lnTo>
                  <a:lnTo>
                    <a:pt x="389" y="94"/>
                  </a:lnTo>
                  <a:lnTo>
                    <a:pt x="421" y="107"/>
                  </a:lnTo>
                  <a:lnTo>
                    <a:pt x="448" y="123"/>
                  </a:lnTo>
                  <a:lnTo>
                    <a:pt x="473" y="140"/>
                  </a:lnTo>
                  <a:lnTo>
                    <a:pt x="484" y="151"/>
                  </a:lnTo>
                  <a:lnTo>
                    <a:pt x="494" y="161"/>
                  </a:lnTo>
                  <a:lnTo>
                    <a:pt x="494" y="161"/>
                  </a:lnTo>
                  <a:lnTo>
                    <a:pt x="486" y="143"/>
                  </a:lnTo>
                  <a:lnTo>
                    <a:pt x="476" y="126"/>
                  </a:lnTo>
                  <a:lnTo>
                    <a:pt x="465" y="110"/>
                  </a:lnTo>
                  <a:lnTo>
                    <a:pt x="454" y="96"/>
                  </a:lnTo>
                  <a:lnTo>
                    <a:pt x="441" y="81"/>
                  </a:lnTo>
                  <a:lnTo>
                    <a:pt x="426" y="68"/>
                  </a:lnTo>
                  <a:lnTo>
                    <a:pt x="412" y="56"/>
                  </a:lnTo>
                  <a:lnTo>
                    <a:pt x="396" y="45"/>
                  </a:lnTo>
                  <a:lnTo>
                    <a:pt x="380" y="35"/>
                  </a:lnTo>
                  <a:lnTo>
                    <a:pt x="363" y="26"/>
                  </a:lnTo>
                  <a:lnTo>
                    <a:pt x="344" y="19"/>
                  </a:lnTo>
                  <a:lnTo>
                    <a:pt x="327" y="13"/>
                  </a:lnTo>
                  <a:lnTo>
                    <a:pt x="306" y="7"/>
                  </a:lnTo>
                  <a:lnTo>
                    <a:pt x="288" y="4"/>
                  </a:lnTo>
                  <a:lnTo>
                    <a:pt x="267" y="1"/>
                  </a:lnTo>
                  <a:lnTo>
                    <a:pt x="247" y="0"/>
                  </a:lnTo>
                  <a:lnTo>
                    <a:pt x="247" y="0"/>
                  </a:lnTo>
                  <a:lnTo>
                    <a:pt x="227" y="1"/>
                  </a:lnTo>
                  <a:lnTo>
                    <a:pt x="207" y="4"/>
                  </a:lnTo>
                  <a:lnTo>
                    <a:pt x="186" y="7"/>
                  </a:lnTo>
                  <a:lnTo>
                    <a:pt x="168" y="13"/>
                  </a:lnTo>
                  <a:lnTo>
                    <a:pt x="149" y="19"/>
                  </a:lnTo>
                  <a:lnTo>
                    <a:pt x="132" y="26"/>
                  </a:lnTo>
                  <a:lnTo>
                    <a:pt x="114" y="35"/>
                  </a:lnTo>
                  <a:lnTo>
                    <a:pt x="98" y="45"/>
                  </a:lnTo>
                  <a:lnTo>
                    <a:pt x="82" y="56"/>
                  </a:lnTo>
                  <a:lnTo>
                    <a:pt x="68" y="68"/>
                  </a:lnTo>
                  <a:lnTo>
                    <a:pt x="53" y="81"/>
                  </a:lnTo>
                  <a:lnTo>
                    <a:pt x="40" y="96"/>
                  </a:lnTo>
                  <a:lnTo>
                    <a:pt x="29" y="110"/>
                  </a:lnTo>
                  <a:lnTo>
                    <a:pt x="17" y="126"/>
                  </a:lnTo>
                  <a:lnTo>
                    <a:pt x="9" y="143"/>
                  </a:lnTo>
                  <a:lnTo>
                    <a:pt x="0" y="161"/>
                  </a:lnTo>
                  <a:lnTo>
                    <a:pt x="0"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5" name="Freeform 6"/>
            <p:cNvSpPr>
              <a:spLocks/>
            </p:cNvSpPr>
            <p:nvPr/>
          </p:nvSpPr>
          <p:spPr bwMode="auto">
            <a:xfrm>
              <a:off x="6989767" y="4486265"/>
              <a:ext cx="392112" cy="128587"/>
            </a:xfrm>
            <a:custGeom>
              <a:avLst/>
              <a:gdLst/>
              <a:ahLst/>
              <a:cxnLst>
                <a:cxn ang="0">
                  <a:pos x="247" y="91"/>
                </a:cxn>
                <a:cxn ang="0">
                  <a:pos x="247" y="91"/>
                </a:cxn>
                <a:cxn ang="0">
                  <a:pos x="210" y="89"/>
                </a:cxn>
                <a:cxn ang="0">
                  <a:pos x="172" y="84"/>
                </a:cxn>
                <a:cxn ang="0">
                  <a:pos x="137" y="76"/>
                </a:cxn>
                <a:cxn ang="0">
                  <a:pos x="104" y="66"/>
                </a:cxn>
                <a:cxn ang="0">
                  <a:pos x="74" y="53"/>
                </a:cxn>
                <a:cxn ang="0">
                  <a:pos x="46" y="37"/>
                </a:cxn>
                <a:cxn ang="0">
                  <a:pos x="22" y="20"/>
                </a:cxn>
                <a:cxn ang="0">
                  <a:pos x="10" y="10"/>
                </a:cxn>
                <a:cxn ang="0">
                  <a:pos x="0" y="0"/>
                </a:cxn>
                <a:cxn ang="0">
                  <a:pos x="0" y="0"/>
                </a:cxn>
                <a:cxn ang="0">
                  <a:pos x="9" y="17"/>
                </a:cxn>
                <a:cxn ang="0">
                  <a:pos x="17" y="34"/>
                </a:cxn>
                <a:cxn ang="0">
                  <a:pos x="29" y="50"/>
                </a:cxn>
                <a:cxn ang="0">
                  <a:pos x="40" y="65"/>
                </a:cxn>
                <a:cxn ang="0">
                  <a:pos x="53" y="79"/>
                </a:cxn>
                <a:cxn ang="0">
                  <a:pos x="68" y="92"/>
                </a:cxn>
                <a:cxn ang="0">
                  <a:pos x="82" y="104"/>
                </a:cxn>
                <a:cxn ang="0">
                  <a:pos x="98" y="115"/>
                </a:cxn>
                <a:cxn ang="0">
                  <a:pos x="114" y="125"/>
                </a:cxn>
                <a:cxn ang="0">
                  <a:pos x="132" y="134"/>
                </a:cxn>
                <a:cxn ang="0">
                  <a:pos x="149" y="141"/>
                </a:cxn>
                <a:cxn ang="0">
                  <a:pos x="168" y="147"/>
                </a:cxn>
                <a:cxn ang="0">
                  <a:pos x="186" y="153"/>
                </a:cxn>
                <a:cxn ang="0">
                  <a:pos x="207" y="156"/>
                </a:cxn>
                <a:cxn ang="0">
                  <a:pos x="227" y="159"/>
                </a:cxn>
                <a:cxn ang="0">
                  <a:pos x="247" y="160"/>
                </a:cxn>
                <a:cxn ang="0">
                  <a:pos x="247" y="160"/>
                </a:cxn>
                <a:cxn ang="0">
                  <a:pos x="267" y="159"/>
                </a:cxn>
                <a:cxn ang="0">
                  <a:pos x="288" y="156"/>
                </a:cxn>
                <a:cxn ang="0">
                  <a:pos x="306" y="153"/>
                </a:cxn>
                <a:cxn ang="0">
                  <a:pos x="327" y="147"/>
                </a:cxn>
                <a:cxn ang="0">
                  <a:pos x="344" y="141"/>
                </a:cxn>
                <a:cxn ang="0">
                  <a:pos x="363" y="134"/>
                </a:cxn>
                <a:cxn ang="0">
                  <a:pos x="380" y="125"/>
                </a:cxn>
                <a:cxn ang="0">
                  <a:pos x="396" y="115"/>
                </a:cxn>
                <a:cxn ang="0">
                  <a:pos x="412" y="104"/>
                </a:cxn>
                <a:cxn ang="0">
                  <a:pos x="426" y="92"/>
                </a:cxn>
                <a:cxn ang="0">
                  <a:pos x="441" y="79"/>
                </a:cxn>
                <a:cxn ang="0">
                  <a:pos x="454" y="65"/>
                </a:cxn>
                <a:cxn ang="0">
                  <a:pos x="465" y="50"/>
                </a:cxn>
                <a:cxn ang="0">
                  <a:pos x="476" y="34"/>
                </a:cxn>
                <a:cxn ang="0">
                  <a:pos x="486" y="17"/>
                </a:cxn>
                <a:cxn ang="0">
                  <a:pos x="494" y="0"/>
                </a:cxn>
                <a:cxn ang="0">
                  <a:pos x="494" y="0"/>
                </a:cxn>
                <a:cxn ang="0">
                  <a:pos x="484" y="10"/>
                </a:cxn>
                <a:cxn ang="0">
                  <a:pos x="473" y="20"/>
                </a:cxn>
                <a:cxn ang="0">
                  <a:pos x="448" y="37"/>
                </a:cxn>
                <a:cxn ang="0">
                  <a:pos x="421" y="53"/>
                </a:cxn>
                <a:cxn ang="0">
                  <a:pos x="389" y="66"/>
                </a:cxn>
                <a:cxn ang="0">
                  <a:pos x="357" y="76"/>
                </a:cxn>
                <a:cxn ang="0">
                  <a:pos x="322" y="84"/>
                </a:cxn>
                <a:cxn ang="0">
                  <a:pos x="285" y="89"/>
                </a:cxn>
                <a:cxn ang="0">
                  <a:pos x="247" y="91"/>
                </a:cxn>
                <a:cxn ang="0">
                  <a:pos x="247" y="91"/>
                </a:cxn>
              </a:cxnLst>
              <a:rect l="0" t="0" r="r" b="b"/>
              <a:pathLst>
                <a:path w="494" h="160">
                  <a:moveTo>
                    <a:pt x="247" y="91"/>
                  </a:moveTo>
                  <a:lnTo>
                    <a:pt x="247" y="91"/>
                  </a:lnTo>
                  <a:lnTo>
                    <a:pt x="210" y="89"/>
                  </a:lnTo>
                  <a:lnTo>
                    <a:pt x="172" y="84"/>
                  </a:lnTo>
                  <a:lnTo>
                    <a:pt x="137" y="76"/>
                  </a:lnTo>
                  <a:lnTo>
                    <a:pt x="104" y="66"/>
                  </a:lnTo>
                  <a:lnTo>
                    <a:pt x="74" y="53"/>
                  </a:lnTo>
                  <a:lnTo>
                    <a:pt x="46" y="37"/>
                  </a:lnTo>
                  <a:lnTo>
                    <a:pt x="22" y="20"/>
                  </a:lnTo>
                  <a:lnTo>
                    <a:pt x="10" y="10"/>
                  </a:lnTo>
                  <a:lnTo>
                    <a:pt x="0" y="0"/>
                  </a:lnTo>
                  <a:lnTo>
                    <a:pt x="0" y="0"/>
                  </a:lnTo>
                  <a:lnTo>
                    <a:pt x="9" y="17"/>
                  </a:lnTo>
                  <a:lnTo>
                    <a:pt x="17" y="34"/>
                  </a:lnTo>
                  <a:lnTo>
                    <a:pt x="29" y="50"/>
                  </a:lnTo>
                  <a:lnTo>
                    <a:pt x="40" y="65"/>
                  </a:lnTo>
                  <a:lnTo>
                    <a:pt x="53" y="79"/>
                  </a:lnTo>
                  <a:lnTo>
                    <a:pt x="68" y="92"/>
                  </a:lnTo>
                  <a:lnTo>
                    <a:pt x="82" y="104"/>
                  </a:lnTo>
                  <a:lnTo>
                    <a:pt x="98" y="115"/>
                  </a:lnTo>
                  <a:lnTo>
                    <a:pt x="114" y="125"/>
                  </a:lnTo>
                  <a:lnTo>
                    <a:pt x="132" y="134"/>
                  </a:lnTo>
                  <a:lnTo>
                    <a:pt x="149" y="141"/>
                  </a:lnTo>
                  <a:lnTo>
                    <a:pt x="168" y="147"/>
                  </a:lnTo>
                  <a:lnTo>
                    <a:pt x="186" y="153"/>
                  </a:lnTo>
                  <a:lnTo>
                    <a:pt x="207" y="156"/>
                  </a:lnTo>
                  <a:lnTo>
                    <a:pt x="227" y="159"/>
                  </a:lnTo>
                  <a:lnTo>
                    <a:pt x="247" y="160"/>
                  </a:lnTo>
                  <a:lnTo>
                    <a:pt x="247" y="160"/>
                  </a:lnTo>
                  <a:lnTo>
                    <a:pt x="267" y="159"/>
                  </a:lnTo>
                  <a:lnTo>
                    <a:pt x="288" y="156"/>
                  </a:lnTo>
                  <a:lnTo>
                    <a:pt x="306" y="153"/>
                  </a:lnTo>
                  <a:lnTo>
                    <a:pt x="327" y="147"/>
                  </a:lnTo>
                  <a:lnTo>
                    <a:pt x="344" y="141"/>
                  </a:lnTo>
                  <a:lnTo>
                    <a:pt x="363" y="134"/>
                  </a:lnTo>
                  <a:lnTo>
                    <a:pt x="380" y="125"/>
                  </a:lnTo>
                  <a:lnTo>
                    <a:pt x="396" y="115"/>
                  </a:lnTo>
                  <a:lnTo>
                    <a:pt x="412" y="104"/>
                  </a:lnTo>
                  <a:lnTo>
                    <a:pt x="426" y="92"/>
                  </a:lnTo>
                  <a:lnTo>
                    <a:pt x="441" y="79"/>
                  </a:lnTo>
                  <a:lnTo>
                    <a:pt x="454" y="65"/>
                  </a:lnTo>
                  <a:lnTo>
                    <a:pt x="465" y="50"/>
                  </a:lnTo>
                  <a:lnTo>
                    <a:pt x="476" y="34"/>
                  </a:lnTo>
                  <a:lnTo>
                    <a:pt x="486" y="17"/>
                  </a:lnTo>
                  <a:lnTo>
                    <a:pt x="494" y="0"/>
                  </a:lnTo>
                  <a:lnTo>
                    <a:pt x="494" y="0"/>
                  </a:lnTo>
                  <a:lnTo>
                    <a:pt x="484" y="10"/>
                  </a:lnTo>
                  <a:lnTo>
                    <a:pt x="473" y="20"/>
                  </a:lnTo>
                  <a:lnTo>
                    <a:pt x="448" y="37"/>
                  </a:lnTo>
                  <a:lnTo>
                    <a:pt x="421" y="53"/>
                  </a:lnTo>
                  <a:lnTo>
                    <a:pt x="389" y="66"/>
                  </a:lnTo>
                  <a:lnTo>
                    <a:pt x="357" y="76"/>
                  </a:lnTo>
                  <a:lnTo>
                    <a:pt x="322" y="84"/>
                  </a:lnTo>
                  <a:lnTo>
                    <a:pt x="285" y="89"/>
                  </a:lnTo>
                  <a:lnTo>
                    <a:pt x="247" y="91"/>
                  </a:lnTo>
                  <a:lnTo>
                    <a:pt x="247" y="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6" name="Freeform 7"/>
            <p:cNvSpPr>
              <a:spLocks/>
            </p:cNvSpPr>
            <p:nvPr/>
          </p:nvSpPr>
          <p:spPr bwMode="auto">
            <a:xfrm>
              <a:off x="7124695" y="4235445"/>
              <a:ext cx="122237" cy="142875"/>
            </a:xfrm>
            <a:custGeom>
              <a:avLst/>
              <a:gdLst/>
              <a:ahLst/>
              <a:cxnLst>
                <a:cxn ang="0">
                  <a:pos x="78" y="0"/>
                </a:cxn>
                <a:cxn ang="0">
                  <a:pos x="78" y="0"/>
                </a:cxn>
                <a:cxn ang="0">
                  <a:pos x="78" y="0"/>
                </a:cxn>
                <a:cxn ang="0">
                  <a:pos x="78" y="0"/>
                </a:cxn>
                <a:cxn ang="0">
                  <a:pos x="78" y="0"/>
                </a:cxn>
                <a:cxn ang="0">
                  <a:pos x="0" y="70"/>
                </a:cxn>
                <a:cxn ang="0">
                  <a:pos x="0" y="134"/>
                </a:cxn>
                <a:cxn ang="0">
                  <a:pos x="43" y="96"/>
                </a:cxn>
                <a:cxn ang="0">
                  <a:pos x="43" y="181"/>
                </a:cxn>
                <a:cxn ang="0">
                  <a:pos x="113" y="181"/>
                </a:cxn>
                <a:cxn ang="0">
                  <a:pos x="113" y="96"/>
                </a:cxn>
                <a:cxn ang="0">
                  <a:pos x="155" y="134"/>
                </a:cxn>
                <a:cxn ang="0">
                  <a:pos x="155" y="70"/>
                </a:cxn>
                <a:cxn ang="0">
                  <a:pos x="78" y="0"/>
                </a:cxn>
              </a:cxnLst>
              <a:rect l="0" t="0" r="r" b="b"/>
              <a:pathLst>
                <a:path w="155" h="181">
                  <a:moveTo>
                    <a:pt x="78" y="0"/>
                  </a:moveTo>
                  <a:lnTo>
                    <a:pt x="78" y="0"/>
                  </a:lnTo>
                  <a:lnTo>
                    <a:pt x="78" y="0"/>
                  </a:lnTo>
                  <a:lnTo>
                    <a:pt x="78" y="0"/>
                  </a:lnTo>
                  <a:lnTo>
                    <a:pt x="78" y="0"/>
                  </a:lnTo>
                  <a:lnTo>
                    <a:pt x="0" y="70"/>
                  </a:lnTo>
                  <a:lnTo>
                    <a:pt x="0" y="134"/>
                  </a:lnTo>
                  <a:lnTo>
                    <a:pt x="43" y="96"/>
                  </a:lnTo>
                  <a:lnTo>
                    <a:pt x="43" y="181"/>
                  </a:lnTo>
                  <a:lnTo>
                    <a:pt x="113" y="181"/>
                  </a:lnTo>
                  <a:lnTo>
                    <a:pt x="113" y="96"/>
                  </a:lnTo>
                  <a:lnTo>
                    <a:pt x="155" y="134"/>
                  </a:lnTo>
                  <a:lnTo>
                    <a:pt x="155" y="70"/>
                  </a:lnTo>
                  <a:lnTo>
                    <a:pt x="7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7" name="Freeform 8"/>
            <p:cNvSpPr>
              <a:spLocks/>
            </p:cNvSpPr>
            <p:nvPr/>
          </p:nvSpPr>
          <p:spPr bwMode="auto">
            <a:xfrm>
              <a:off x="7124700" y="4416425"/>
              <a:ext cx="122237" cy="142875"/>
            </a:xfrm>
            <a:custGeom>
              <a:avLst/>
              <a:gdLst/>
              <a:ahLst/>
              <a:cxnLst>
                <a:cxn ang="0">
                  <a:pos x="113" y="0"/>
                </a:cxn>
                <a:cxn ang="0">
                  <a:pos x="43" y="0"/>
                </a:cxn>
                <a:cxn ang="0">
                  <a:pos x="43" y="84"/>
                </a:cxn>
                <a:cxn ang="0">
                  <a:pos x="0" y="47"/>
                </a:cxn>
                <a:cxn ang="0">
                  <a:pos x="0" y="110"/>
                </a:cxn>
                <a:cxn ang="0">
                  <a:pos x="78" y="180"/>
                </a:cxn>
                <a:cxn ang="0">
                  <a:pos x="78" y="180"/>
                </a:cxn>
                <a:cxn ang="0">
                  <a:pos x="78" y="180"/>
                </a:cxn>
                <a:cxn ang="0">
                  <a:pos x="78" y="180"/>
                </a:cxn>
                <a:cxn ang="0">
                  <a:pos x="78" y="180"/>
                </a:cxn>
                <a:cxn ang="0">
                  <a:pos x="155" y="110"/>
                </a:cxn>
                <a:cxn ang="0">
                  <a:pos x="155" y="47"/>
                </a:cxn>
                <a:cxn ang="0">
                  <a:pos x="113" y="84"/>
                </a:cxn>
                <a:cxn ang="0">
                  <a:pos x="113" y="0"/>
                </a:cxn>
              </a:cxnLst>
              <a:rect l="0" t="0" r="r" b="b"/>
              <a:pathLst>
                <a:path w="155" h="180">
                  <a:moveTo>
                    <a:pt x="113" y="0"/>
                  </a:moveTo>
                  <a:lnTo>
                    <a:pt x="43" y="0"/>
                  </a:lnTo>
                  <a:lnTo>
                    <a:pt x="43" y="84"/>
                  </a:lnTo>
                  <a:lnTo>
                    <a:pt x="0" y="47"/>
                  </a:lnTo>
                  <a:lnTo>
                    <a:pt x="0" y="110"/>
                  </a:lnTo>
                  <a:lnTo>
                    <a:pt x="78" y="180"/>
                  </a:lnTo>
                  <a:lnTo>
                    <a:pt x="78" y="180"/>
                  </a:lnTo>
                  <a:lnTo>
                    <a:pt x="78" y="180"/>
                  </a:lnTo>
                  <a:lnTo>
                    <a:pt x="78" y="180"/>
                  </a:lnTo>
                  <a:lnTo>
                    <a:pt x="78" y="180"/>
                  </a:lnTo>
                  <a:lnTo>
                    <a:pt x="155" y="110"/>
                  </a:lnTo>
                  <a:lnTo>
                    <a:pt x="155" y="47"/>
                  </a:lnTo>
                  <a:lnTo>
                    <a:pt x="113" y="84"/>
                  </a:lnTo>
                  <a:lnTo>
                    <a:pt x="1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grpSp>
      <p:sp>
        <p:nvSpPr>
          <p:cNvPr id="18" name="Slide Number Placeholder 1"/>
          <p:cNvSpPr txBox="1">
            <a:spLocks/>
          </p:cNvSpPr>
          <p:nvPr userDrawn="1"/>
        </p:nvSpPr>
        <p:spPr>
          <a:xfrm>
            <a:off x="8382000" y="6525360"/>
            <a:ext cx="381000" cy="243840"/>
          </a:xfrm>
          <a:prstGeom prst="rect">
            <a:avLst/>
          </a:prstGeom>
        </p:spPr>
        <p:txBody>
          <a:bodyPr/>
          <a:lstStyle>
            <a:lvl1pPr>
              <a:defRPr/>
            </a:lvl1pPr>
          </a:lstStyle>
          <a:p>
            <a:pPr algn="l">
              <a:defRPr/>
            </a:pPr>
            <a:fld id="{30DEFAAF-7331-444B-8C33-C7462C01AC30}" type="slidenum">
              <a:rPr lang="en-US" sz="600" smtClean="0">
                <a:solidFill>
                  <a:srgbClr val="FFFFFF">
                    <a:lumMod val="65000"/>
                  </a:srgbClr>
                </a:solidFill>
                <a:latin typeface="Myriad Pro"/>
                <a:ea typeface="+mn-ea"/>
                <a:cs typeface="+mn-cs"/>
              </a:rPr>
              <a:pPr algn="l">
                <a:defRPr/>
              </a:pPr>
              <a:t>‹#›</a:t>
            </a:fld>
            <a:endParaRPr lang="en-US" sz="600" dirty="0">
              <a:solidFill>
                <a:srgbClr val="FFFFFF">
                  <a:lumMod val="65000"/>
                </a:srgbClr>
              </a:solidFill>
              <a:latin typeface="Myriad Pro"/>
              <a:ea typeface="+mn-ea"/>
              <a:cs typeface="+mn-cs"/>
            </a:endParaRPr>
          </a:p>
        </p:txBody>
      </p:sp>
      <p:sp>
        <p:nvSpPr>
          <p:cNvPr id="19" name="Footer Placeholder 2"/>
          <p:cNvSpPr txBox="1">
            <a:spLocks/>
          </p:cNvSpPr>
          <p:nvPr userDrawn="1"/>
        </p:nvSpPr>
        <p:spPr>
          <a:xfrm>
            <a:off x="3586480" y="6525360"/>
            <a:ext cx="4719320" cy="243840"/>
          </a:xfrm>
          <a:prstGeom prst="rect">
            <a:avLst/>
          </a:prstGeom>
        </p:spPr>
        <p:txBody>
          <a:bodyPr rIns="0"/>
          <a:lstStyle>
            <a:lvl1pPr>
              <a:defRPr/>
            </a:lvl1pPr>
          </a:lstStyle>
          <a:p>
            <a:pPr algn="r">
              <a:defRPr/>
            </a:pPr>
            <a:r>
              <a:rPr lang="en-US" sz="600" cap="all" dirty="0" smtClean="0">
                <a:solidFill>
                  <a:srgbClr val="FFFFFF">
                    <a:lumMod val="65000"/>
                  </a:srgbClr>
                </a:solidFill>
                <a:latin typeface="Myriad Pro"/>
                <a:ea typeface="+mn-ea"/>
                <a:cs typeface="+mn-cs"/>
              </a:rPr>
              <a:t>© LifeSize – All Rights Reserved. Confidential</a:t>
            </a:r>
            <a:endParaRPr lang="en-US" sz="600" cap="all" dirty="0">
              <a:solidFill>
                <a:srgbClr val="FFFFFF">
                  <a:lumMod val="65000"/>
                </a:srgbClr>
              </a:solidFill>
              <a:latin typeface="Myriad Pro"/>
              <a:ea typeface="+mn-ea"/>
              <a:cs typeface="+mn-cs"/>
            </a:endParaRPr>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graphicFrame>
        <p:nvGraphicFramePr>
          <p:cNvPr id="7" name="AutoShape 2"/>
          <p:cNvGraphicFramePr>
            <a:graphicFrameLocks/>
          </p:cNvGraphicFramePr>
          <p:nvPr/>
        </p:nvGraphicFramePr>
        <p:xfrm>
          <a:off x="1524000" y="1397000"/>
          <a:ext cx="6096000" cy="4064000"/>
        </p:xfrm>
        <a:graphic>
          <a:graphicData uri="http://schemas.openxmlformats.org/presentationml/2006/ole">
            <p:oleObj spid="_x0000_s7185" name="Presentation" r:id="rId3" imgW="0" imgH="0" progId="PowerPoint.Show.8">
              <p:embed/>
            </p:oleObj>
          </a:graphicData>
        </a:graphic>
      </p:graphicFrame>
      <p:grpSp>
        <p:nvGrpSpPr>
          <p:cNvPr id="2" name="Group 72"/>
          <p:cNvGrpSpPr/>
          <p:nvPr userDrawn="1"/>
        </p:nvGrpSpPr>
        <p:grpSpPr>
          <a:xfrm>
            <a:off x="8713973" y="6477000"/>
            <a:ext cx="277627" cy="300570"/>
            <a:chOff x="6989763" y="4179883"/>
            <a:chExt cx="392116" cy="434969"/>
          </a:xfrm>
          <a:solidFill>
            <a:schemeClr val="bg2"/>
          </a:solidFill>
        </p:grpSpPr>
        <p:sp>
          <p:nvSpPr>
            <p:cNvPr id="14" name="Freeform 5"/>
            <p:cNvSpPr>
              <a:spLocks/>
            </p:cNvSpPr>
            <p:nvPr/>
          </p:nvSpPr>
          <p:spPr bwMode="auto">
            <a:xfrm>
              <a:off x="6989763" y="4179883"/>
              <a:ext cx="392112" cy="127000"/>
            </a:xfrm>
            <a:custGeom>
              <a:avLst/>
              <a:gdLst/>
              <a:ahLst/>
              <a:cxnLst>
                <a:cxn ang="0">
                  <a:pos x="0" y="161"/>
                </a:cxn>
                <a:cxn ang="0">
                  <a:pos x="0" y="161"/>
                </a:cxn>
                <a:cxn ang="0">
                  <a:pos x="10" y="151"/>
                </a:cxn>
                <a:cxn ang="0">
                  <a:pos x="22" y="140"/>
                </a:cxn>
                <a:cxn ang="0">
                  <a:pos x="46" y="123"/>
                </a:cxn>
                <a:cxn ang="0">
                  <a:pos x="74" y="107"/>
                </a:cxn>
                <a:cxn ang="0">
                  <a:pos x="104" y="94"/>
                </a:cxn>
                <a:cxn ang="0">
                  <a:pos x="137" y="84"/>
                </a:cxn>
                <a:cxn ang="0">
                  <a:pos x="172" y="77"/>
                </a:cxn>
                <a:cxn ang="0">
                  <a:pos x="210" y="71"/>
                </a:cxn>
                <a:cxn ang="0">
                  <a:pos x="247" y="69"/>
                </a:cxn>
                <a:cxn ang="0">
                  <a:pos x="247" y="69"/>
                </a:cxn>
                <a:cxn ang="0">
                  <a:pos x="285" y="71"/>
                </a:cxn>
                <a:cxn ang="0">
                  <a:pos x="322" y="77"/>
                </a:cxn>
                <a:cxn ang="0">
                  <a:pos x="357" y="84"/>
                </a:cxn>
                <a:cxn ang="0">
                  <a:pos x="389" y="94"/>
                </a:cxn>
                <a:cxn ang="0">
                  <a:pos x="421" y="107"/>
                </a:cxn>
                <a:cxn ang="0">
                  <a:pos x="448" y="123"/>
                </a:cxn>
                <a:cxn ang="0">
                  <a:pos x="473" y="140"/>
                </a:cxn>
                <a:cxn ang="0">
                  <a:pos x="484" y="151"/>
                </a:cxn>
                <a:cxn ang="0">
                  <a:pos x="494" y="161"/>
                </a:cxn>
                <a:cxn ang="0">
                  <a:pos x="494" y="161"/>
                </a:cxn>
                <a:cxn ang="0">
                  <a:pos x="486" y="143"/>
                </a:cxn>
                <a:cxn ang="0">
                  <a:pos x="476" y="126"/>
                </a:cxn>
                <a:cxn ang="0">
                  <a:pos x="465" y="110"/>
                </a:cxn>
                <a:cxn ang="0">
                  <a:pos x="454" y="96"/>
                </a:cxn>
                <a:cxn ang="0">
                  <a:pos x="441" y="81"/>
                </a:cxn>
                <a:cxn ang="0">
                  <a:pos x="426" y="68"/>
                </a:cxn>
                <a:cxn ang="0">
                  <a:pos x="412" y="56"/>
                </a:cxn>
                <a:cxn ang="0">
                  <a:pos x="396" y="45"/>
                </a:cxn>
                <a:cxn ang="0">
                  <a:pos x="380" y="35"/>
                </a:cxn>
                <a:cxn ang="0">
                  <a:pos x="363" y="26"/>
                </a:cxn>
                <a:cxn ang="0">
                  <a:pos x="344" y="19"/>
                </a:cxn>
                <a:cxn ang="0">
                  <a:pos x="327" y="13"/>
                </a:cxn>
                <a:cxn ang="0">
                  <a:pos x="306" y="7"/>
                </a:cxn>
                <a:cxn ang="0">
                  <a:pos x="288" y="4"/>
                </a:cxn>
                <a:cxn ang="0">
                  <a:pos x="267" y="1"/>
                </a:cxn>
                <a:cxn ang="0">
                  <a:pos x="247" y="0"/>
                </a:cxn>
                <a:cxn ang="0">
                  <a:pos x="247" y="0"/>
                </a:cxn>
                <a:cxn ang="0">
                  <a:pos x="227" y="1"/>
                </a:cxn>
                <a:cxn ang="0">
                  <a:pos x="207" y="4"/>
                </a:cxn>
                <a:cxn ang="0">
                  <a:pos x="186" y="7"/>
                </a:cxn>
                <a:cxn ang="0">
                  <a:pos x="168" y="13"/>
                </a:cxn>
                <a:cxn ang="0">
                  <a:pos x="149" y="19"/>
                </a:cxn>
                <a:cxn ang="0">
                  <a:pos x="132" y="26"/>
                </a:cxn>
                <a:cxn ang="0">
                  <a:pos x="114" y="35"/>
                </a:cxn>
                <a:cxn ang="0">
                  <a:pos x="98" y="45"/>
                </a:cxn>
                <a:cxn ang="0">
                  <a:pos x="82" y="56"/>
                </a:cxn>
                <a:cxn ang="0">
                  <a:pos x="68" y="68"/>
                </a:cxn>
                <a:cxn ang="0">
                  <a:pos x="53" y="81"/>
                </a:cxn>
                <a:cxn ang="0">
                  <a:pos x="40" y="96"/>
                </a:cxn>
                <a:cxn ang="0">
                  <a:pos x="29" y="110"/>
                </a:cxn>
                <a:cxn ang="0">
                  <a:pos x="17" y="126"/>
                </a:cxn>
                <a:cxn ang="0">
                  <a:pos x="9" y="143"/>
                </a:cxn>
                <a:cxn ang="0">
                  <a:pos x="0" y="161"/>
                </a:cxn>
                <a:cxn ang="0">
                  <a:pos x="0" y="161"/>
                </a:cxn>
              </a:cxnLst>
              <a:rect l="0" t="0" r="r" b="b"/>
              <a:pathLst>
                <a:path w="494" h="161">
                  <a:moveTo>
                    <a:pt x="0" y="161"/>
                  </a:moveTo>
                  <a:lnTo>
                    <a:pt x="0" y="161"/>
                  </a:lnTo>
                  <a:lnTo>
                    <a:pt x="10" y="151"/>
                  </a:lnTo>
                  <a:lnTo>
                    <a:pt x="22" y="140"/>
                  </a:lnTo>
                  <a:lnTo>
                    <a:pt x="46" y="123"/>
                  </a:lnTo>
                  <a:lnTo>
                    <a:pt x="74" y="107"/>
                  </a:lnTo>
                  <a:lnTo>
                    <a:pt x="104" y="94"/>
                  </a:lnTo>
                  <a:lnTo>
                    <a:pt x="137" y="84"/>
                  </a:lnTo>
                  <a:lnTo>
                    <a:pt x="172" y="77"/>
                  </a:lnTo>
                  <a:lnTo>
                    <a:pt x="210" y="71"/>
                  </a:lnTo>
                  <a:lnTo>
                    <a:pt x="247" y="69"/>
                  </a:lnTo>
                  <a:lnTo>
                    <a:pt x="247" y="69"/>
                  </a:lnTo>
                  <a:lnTo>
                    <a:pt x="285" y="71"/>
                  </a:lnTo>
                  <a:lnTo>
                    <a:pt x="322" y="77"/>
                  </a:lnTo>
                  <a:lnTo>
                    <a:pt x="357" y="84"/>
                  </a:lnTo>
                  <a:lnTo>
                    <a:pt x="389" y="94"/>
                  </a:lnTo>
                  <a:lnTo>
                    <a:pt x="421" y="107"/>
                  </a:lnTo>
                  <a:lnTo>
                    <a:pt x="448" y="123"/>
                  </a:lnTo>
                  <a:lnTo>
                    <a:pt x="473" y="140"/>
                  </a:lnTo>
                  <a:lnTo>
                    <a:pt x="484" y="151"/>
                  </a:lnTo>
                  <a:lnTo>
                    <a:pt x="494" y="161"/>
                  </a:lnTo>
                  <a:lnTo>
                    <a:pt x="494" y="161"/>
                  </a:lnTo>
                  <a:lnTo>
                    <a:pt x="486" y="143"/>
                  </a:lnTo>
                  <a:lnTo>
                    <a:pt x="476" y="126"/>
                  </a:lnTo>
                  <a:lnTo>
                    <a:pt x="465" y="110"/>
                  </a:lnTo>
                  <a:lnTo>
                    <a:pt x="454" y="96"/>
                  </a:lnTo>
                  <a:lnTo>
                    <a:pt x="441" y="81"/>
                  </a:lnTo>
                  <a:lnTo>
                    <a:pt x="426" y="68"/>
                  </a:lnTo>
                  <a:lnTo>
                    <a:pt x="412" y="56"/>
                  </a:lnTo>
                  <a:lnTo>
                    <a:pt x="396" y="45"/>
                  </a:lnTo>
                  <a:lnTo>
                    <a:pt x="380" y="35"/>
                  </a:lnTo>
                  <a:lnTo>
                    <a:pt x="363" y="26"/>
                  </a:lnTo>
                  <a:lnTo>
                    <a:pt x="344" y="19"/>
                  </a:lnTo>
                  <a:lnTo>
                    <a:pt x="327" y="13"/>
                  </a:lnTo>
                  <a:lnTo>
                    <a:pt x="306" y="7"/>
                  </a:lnTo>
                  <a:lnTo>
                    <a:pt x="288" y="4"/>
                  </a:lnTo>
                  <a:lnTo>
                    <a:pt x="267" y="1"/>
                  </a:lnTo>
                  <a:lnTo>
                    <a:pt x="247" y="0"/>
                  </a:lnTo>
                  <a:lnTo>
                    <a:pt x="247" y="0"/>
                  </a:lnTo>
                  <a:lnTo>
                    <a:pt x="227" y="1"/>
                  </a:lnTo>
                  <a:lnTo>
                    <a:pt x="207" y="4"/>
                  </a:lnTo>
                  <a:lnTo>
                    <a:pt x="186" y="7"/>
                  </a:lnTo>
                  <a:lnTo>
                    <a:pt x="168" y="13"/>
                  </a:lnTo>
                  <a:lnTo>
                    <a:pt x="149" y="19"/>
                  </a:lnTo>
                  <a:lnTo>
                    <a:pt x="132" y="26"/>
                  </a:lnTo>
                  <a:lnTo>
                    <a:pt x="114" y="35"/>
                  </a:lnTo>
                  <a:lnTo>
                    <a:pt x="98" y="45"/>
                  </a:lnTo>
                  <a:lnTo>
                    <a:pt x="82" y="56"/>
                  </a:lnTo>
                  <a:lnTo>
                    <a:pt x="68" y="68"/>
                  </a:lnTo>
                  <a:lnTo>
                    <a:pt x="53" y="81"/>
                  </a:lnTo>
                  <a:lnTo>
                    <a:pt x="40" y="96"/>
                  </a:lnTo>
                  <a:lnTo>
                    <a:pt x="29" y="110"/>
                  </a:lnTo>
                  <a:lnTo>
                    <a:pt x="17" y="126"/>
                  </a:lnTo>
                  <a:lnTo>
                    <a:pt x="9" y="143"/>
                  </a:lnTo>
                  <a:lnTo>
                    <a:pt x="0" y="161"/>
                  </a:lnTo>
                  <a:lnTo>
                    <a:pt x="0"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5" name="Freeform 6"/>
            <p:cNvSpPr>
              <a:spLocks/>
            </p:cNvSpPr>
            <p:nvPr/>
          </p:nvSpPr>
          <p:spPr bwMode="auto">
            <a:xfrm>
              <a:off x="6989767" y="4486265"/>
              <a:ext cx="392112" cy="128587"/>
            </a:xfrm>
            <a:custGeom>
              <a:avLst/>
              <a:gdLst/>
              <a:ahLst/>
              <a:cxnLst>
                <a:cxn ang="0">
                  <a:pos x="247" y="91"/>
                </a:cxn>
                <a:cxn ang="0">
                  <a:pos x="247" y="91"/>
                </a:cxn>
                <a:cxn ang="0">
                  <a:pos x="210" y="89"/>
                </a:cxn>
                <a:cxn ang="0">
                  <a:pos x="172" y="84"/>
                </a:cxn>
                <a:cxn ang="0">
                  <a:pos x="137" y="76"/>
                </a:cxn>
                <a:cxn ang="0">
                  <a:pos x="104" y="66"/>
                </a:cxn>
                <a:cxn ang="0">
                  <a:pos x="74" y="53"/>
                </a:cxn>
                <a:cxn ang="0">
                  <a:pos x="46" y="37"/>
                </a:cxn>
                <a:cxn ang="0">
                  <a:pos x="22" y="20"/>
                </a:cxn>
                <a:cxn ang="0">
                  <a:pos x="10" y="10"/>
                </a:cxn>
                <a:cxn ang="0">
                  <a:pos x="0" y="0"/>
                </a:cxn>
                <a:cxn ang="0">
                  <a:pos x="0" y="0"/>
                </a:cxn>
                <a:cxn ang="0">
                  <a:pos x="9" y="17"/>
                </a:cxn>
                <a:cxn ang="0">
                  <a:pos x="17" y="34"/>
                </a:cxn>
                <a:cxn ang="0">
                  <a:pos x="29" y="50"/>
                </a:cxn>
                <a:cxn ang="0">
                  <a:pos x="40" y="65"/>
                </a:cxn>
                <a:cxn ang="0">
                  <a:pos x="53" y="79"/>
                </a:cxn>
                <a:cxn ang="0">
                  <a:pos x="68" y="92"/>
                </a:cxn>
                <a:cxn ang="0">
                  <a:pos x="82" y="104"/>
                </a:cxn>
                <a:cxn ang="0">
                  <a:pos x="98" y="115"/>
                </a:cxn>
                <a:cxn ang="0">
                  <a:pos x="114" y="125"/>
                </a:cxn>
                <a:cxn ang="0">
                  <a:pos x="132" y="134"/>
                </a:cxn>
                <a:cxn ang="0">
                  <a:pos x="149" y="141"/>
                </a:cxn>
                <a:cxn ang="0">
                  <a:pos x="168" y="147"/>
                </a:cxn>
                <a:cxn ang="0">
                  <a:pos x="186" y="153"/>
                </a:cxn>
                <a:cxn ang="0">
                  <a:pos x="207" y="156"/>
                </a:cxn>
                <a:cxn ang="0">
                  <a:pos x="227" y="159"/>
                </a:cxn>
                <a:cxn ang="0">
                  <a:pos x="247" y="160"/>
                </a:cxn>
                <a:cxn ang="0">
                  <a:pos x="247" y="160"/>
                </a:cxn>
                <a:cxn ang="0">
                  <a:pos x="267" y="159"/>
                </a:cxn>
                <a:cxn ang="0">
                  <a:pos x="288" y="156"/>
                </a:cxn>
                <a:cxn ang="0">
                  <a:pos x="306" y="153"/>
                </a:cxn>
                <a:cxn ang="0">
                  <a:pos x="327" y="147"/>
                </a:cxn>
                <a:cxn ang="0">
                  <a:pos x="344" y="141"/>
                </a:cxn>
                <a:cxn ang="0">
                  <a:pos x="363" y="134"/>
                </a:cxn>
                <a:cxn ang="0">
                  <a:pos x="380" y="125"/>
                </a:cxn>
                <a:cxn ang="0">
                  <a:pos x="396" y="115"/>
                </a:cxn>
                <a:cxn ang="0">
                  <a:pos x="412" y="104"/>
                </a:cxn>
                <a:cxn ang="0">
                  <a:pos x="426" y="92"/>
                </a:cxn>
                <a:cxn ang="0">
                  <a:pos x="441" y="79"/>
                </a:cxn>
                <a:cxn ang="0">
                  <a:pos x="454" y="65"/>
                </a:cxn>
                <a:cxn ang="0">
                  <a:pos x="465" y="50"/>
                </a:cxn>
                <a:cxn ang="0">
                  <a:pos x="476" y="34"/>
                </a:cxn>
                <a:cxn ang="0">
                  <a:pos x="486" y="17"/>
                </a:cxn>
                <a:cxn ang="0">
                  <a:pos x="494" y="0"/>
                </a:cxn>
                <a:cxn ang="0">
                  <a:pos x="494" y="0"/>
                </a:cxn>
                <a:cxn ang="0">
                  <a:pos x="484" y="10"/>
                </a:cxn>
                <a:cxn ang="0">
                  <a:pos x="473" y="20"/>
                </a:cxn>
                <a:cxn ang="0">
                  <a:pos x="448" y="37"/>
                </a:cxn>
                <a:cxn ang="0">
                  <a:pos x="421" y="53"/>
                </a:cxn>
                <a:cxn ang="0">
                  <a:pos x="389" y="66"/>
                </a:cxn>
                <a:cxn ang="0">
                  <a:pos x="357" y="76"/>
                </a:cxn>
                <a:cxn ang="0">
                  <a:pos x="322" y="84"/>
                </a:cxn>
                <a:cxn ang="0">
                  <a:pos x="285" y="89"/>
                </a:cxn>
                <a:cxn ang="0">
                  <a:pos x="247" y="91"/>
                </a:cxn>
                <a:cxn ang="0">
                  <a:pos x="247" y="91"/>
                </a:cxn>
              </a:cxnLst>
              <a:rect l="0" t="0" r="r" b="b"/>
              <a:pathLst>
                <a:path w="494" h="160">
                  <a:moveTo>
                    <a:pt x="247" y="91"/>
                  </a:moveTo>
                  <a:lnTo>
                    <a:pt x="247" y="91"/>
                  </a:lnTo>
                  <a:lnTo>
                    <a:pt x="210" y="89"/>
                  </a:lnTo>
                  <a:lnTo>
                    <a:pt x="172" y="84"/>
                  </a:lnTo>
                  <a:lnTo>
                    <a:pt x="137" y="76"/>
                  </a:lnTo>
                  <a:lnTo>
                    <a:pt x="104" y="66"/>
                  </a:lnTo>
                  <a:lnTo>
                    <a:pt x="74" y="53"/>
                  </a:lnTo>
                  <a:lnTo>
                    <a:pt x="46" y="37"/>
                  </a:lnTo>
                  <a:lnTo>
                    <a:pt x="22" y="20"/>
                  </a:lnTo>
                  <a:lnTo>
                    <a:pt x="10" y="10"/>
                  </a:lnTo>
                  <a:lnTo>
                    <a:pt x="0" y="0"/>
                  </a:lnTo>
                  <a:lnTo>
                    <a:pt x="0" y="0"/>
                  </a:lnTo>
                  <a:lnTo>
                    <a:pt x="9" y="17"/>
                  </a:lnTo>
                  <a:lnTo>
                    <a:pt x="17" y="34"/>
                  </a:lnTo>
                  <a:lnTo>
                    <a:pt x="29" y="50"/>
                  </a:lnTo>
                  <a:lnTo>
                    <a:pt x="40" y="65"/>
                  </a:lnTo>
                  <a:lnTo>
                    <a:pt x="53" y="79"/>
                  </a:lnTo>
                  <a:lnTo>
                    <a:pt x="68" y="92"/>
                  </a:lnTo>
                  <a:lnTo>
                    <a:pt x="82" y="104"/>
                  </a:lnTo>
                  <a:lnTo>
                    <a:pt x="98" y="115"/>
                  </a:lnTo>
                  <a:lnTo>
                    <a:pt x="114" y="125"/>
                  </a:lnTo>
                  <a:lnTo>
                    <a:pt x="132" y="134"/>
                  </a:lnTo>
                  <a:lnTo>
                    <a:pt x="149" y="141"/>
                  </a:lnTo>
                  <a:lnTo>
                    <a:pt x="168" y="147"/>
                  </a:lnTo>
                  <a:lnTo>
                    <a:pt x="186" y="153"/>
                  </a:lnTo>
                  <a:lnTo>
                    <a:pt x="207" y="156"/>
                  </a:lnTo>
                  <a:lnTo>
                    <a:pt x="227" y="159"/>
                  </a:lnTo>
                  <a:lnTo>
                    <a:pt x="247" y="160"/>
                  </a:lnTo>
                  <a:lnTo>
                    <a:pt x="247" y="160"/>
                  </a:lnTo>
                  <a:lnTo>
                    <a:pt x="267" y="159"/>
                  </a:lnTo>
                  <a:lnTo>
                    <a:pt x="288" y="156"/>
                  </a:lnTo>
                  <a:lnTo>
                    <a:pt x="306" y="153"/>
                  </a:lnTo>
                  <a:lnTo>
                    <a:pt x="327" y="147"/>
                  </a:lnTo>
                  <a:lnTo>
                    <a:pt x="344" y="141"/>
                  </a:lnTo>
                  <a:lnTo>
                    <a:pt x="363" y="134"/>
                  </a:lnTo>
                  <a:lnTo>
                    <a:pt x="380" y="125"/>
                  </a:lnTo>
                  <a:lnTo>
                    <a:pt x="396" y="115"/>
                  </a:lnTo>
                  <a:lnTo>
                    <a:pt x="412" y="104"/>
                  </a:lnTo>
                  <a:lnTo>
                    <a:pt x="426" y="92"/>
                  </a:lnTo>
                  <a:lnTo>
                    <a:pt x="441" y="79"/>
                  </a:lnTo>
                  <a:lnTo>
                    <a:pt x="454" y="65"/>
                  </a:lnTo>
                  <a:lnTo>
                    <a:pt x="465" y="50"/>
                  </a:lnTo>
                  <a:lnTo>
                    <a:pt x="476" y="34"/>
                  </a:lnTo>
                  <a:lnTo>
                    <a:pt x="486" y="17"/>
                  </a:lnTo>
                  <a:lnTo>
                    <a:pt x="494" y="0"/>
                  </a:lnTo>
                  <a:lnTo>
                    <a:pt x="494" y="0"/>
                  </a:lnTo>
                  <a:lnTo>
                    <a:pt x="484" y="10"/>
                  </a:lnTo>
                  <a:lnTo>
                    <a:pt x="473" y="20"/>
                  </a:lnTo>
                  <a:lnTo>
                    <a:pt x="448" y="37"/>
                  </a:lnTo>
                  <a:lnTo>
                    <a:pt x="421" y="53"/>
                  </a:lnTo>
                  <a:lnTo>
                    <a:pt x="389" y="66"/>
                  </a:lnTo>
                  <a:lnTo>
                    <a:pt x="357" y="76"/>
                  </a:lnTo>
                  <a:lnTo>
                    <a:pt x="322" y="84"/>
                  </a:lnTo>
                  <a:lnTo>
                    <a:pt x="285" y="89"/>
                  </a:lnTo>
                  <a:lnTo>
                    <a:pt x="247" y="91"/>
                  </a:lnTo>
                  <a:lnTo>
                    <a:pt x="247" y="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6" name="Freeform 7"/>
            <p:cNvSpPr>
              <a:spLocks/>
            </p:cNvSpPr>
            <p:nvPr/>
          </p:nvSpPr>
          <p:spPr bwMode="auto">
            <a:xfrm>
              <a:off x="7124695" y="4235445"/>
              <a:ext cx="122237" cy="142875"/>
            </a:xfrm>
            <a:custGeom>
              <a:avLst/>
              <a:gdLst/>
              <a:ahLst/>
              <a:cxnLst>
                <a:cxn ang="0">
                  <a:pos x="78" y="0"/>
                </a:cxn>
                <a:cxn ang="0">
                  <a:pos x="78" y="0"/>
                </a:cxn>
                <a:cxn ang="0">
                  <a:pos x="78" y="0"/>
                </a:cxn>
                <a:cxn ang="0">
                  <a:pos x="78" y="0"/>
                </a:cxn>
                <a:cxn ang="0">
                  <a:pos x="78" y="0"/>
                </a:cxn>
                <a:cxn ang="0">
                  <a:pos x="0" y="70"/>
                </a:cxn>
                <a:cxn ang="0">
                  <a:pos x="0" y="134"/>
                </a:cxn>
                <a:cxn ang="0">
                  <a:pos x="43" y="96"/>
                </a:cxn>
                <a:cxn ang="0">
                  <a:pos x="43" y="181"/>
                </a:cxn>
                <a:cxn ang="0">
                  <a:pos x="113" y="181"/>
                </a:cxn>
                <a:cxn ang="0">
                  <a:pos x="113" y="96"/>
                </a:cxn>
                <a:cxn ang="0">
                  <a:pos x="155" y="134"/>
                </a:cxn>
                <a:cxn ang="0">
                  <a:pos x="155" y="70"/>
                </a:cxn>
                <a:cxn ang="0">
                  <a:pos x="78" y="0"/>
                </a:cxn>
              </a:cxnLst>
              <a:rect l="0" t="0" r="r" b="b"/>
              <a:pathLst>
                <a:path w="155" h="181">
                  <a:moveTo>
                    <a:pt x="78" y="0"/>
                  </a:moveTo>
                  <a:lnTo>
                    <a:pt x="78" y="0"/>
                  </a:lnTo>
                  <a:lnTo>
                    <a:pt x="78" y="0"/>
                  </a:lnTo>
                  <a:lnTo>
                    <a:pt x="78" y="0"/>
                  </a:lnTo>
                  <a:lnTo>
                    <a:pt x="78" y="0"/>
                  </a:lnTo>
                  <a:lnTo>
                    <a:pt x="0" y="70"/>
                  </a:lnTo>
                  <a:lnTo>
                    <a:pt x="0" y="134"/>
                  </a:lnTo>
                  <a:lnTo>
                    <a:pt x="43" y="96"/>
                  </a:lnTo>
                  <a:lnTo>
                    <a:pt x="43" y="181"/>
                  </a:lnTo>
                  <a:lnTo>
                    <a:pt x="113" y="181"/>
                  </a:lnTo>
                  <a:lnTo>
                    <a:pt x="113" y="96"/>
                  </a:lnTo>
                  <a:lnTo>
                    <a:pt x="155" y="134"/>
                  </a:lnTo>
                  <a:lnTo>
                    <a:pt x="155" y="70"/>
                  </a:lnTo>
                  <a:lnTo>
                    <a:pt x="7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7" name="Freeform 8"/>
            <p:cNvSpPr>
              <a:spLocks/>
            </p:cNvSpPr>
            <p:nvPr/>
          </p:nvSpPr>
          <p:spPr bwMode="auto">
            <a:xfrm>
              <a:off x="7124700" y="4416425"/>
              <a:ext cx="122237" cy="142875"/>
            </a:xfrm>
            <a:custGeom>
              <a:avLst/>
              <a:gdLst/>
              <a:ahLst/>
              <a:cxnLst>
                <a:cxn ang="0">
                  <a:pos x="113" y="0"/>
                </a:cxn>
                <a:cxn ang="0">
                  <a:pos x="43" y="0"/>
                </a:cxn>
                <a:cxn ang="0">
                  <a:pos x="43" y="84"/>
                </a:cxn>
                <a:cxn ang="0">
                  <a:pos x="0" y="47"/>
                </a:cxn>
                <a:cxn ang="0">
                  <a:pos x="0" y="110"/>
                </a:cxn>
                <a:cxn ang="0">
                  <a:pos x="78" y="180"/>
                </a:cxn>
                <a:cxn ang="0">
                  <a:pos x="78" y="180"/>
                </a:cxn>
                <a:cxn ang="0">
                  <a:pos x="78" y="180"/>
                </a:cxn>
                <a:cxn ang="0">
                  <a:pos x="78" y="180"/>
                </a:cxn>
                <a:cxn ang="0">
                  <a:pos x="78" y="180"/>
                </a:cxn>
                <a:cxn ang="0">
                  <a:pos x="155" y="110"/>
                </a:cxn>
                <a:cxn ang="0">
                  <a:pos x="155" y="47"/>
                </a:cxn>
                <a:cxn ang="0">
                  <a:pos x="113" y="84"/>
                </a:cxn>
                <a:cxn ang="0">
                  <a:pos x="113" y="0"/>
                </a:cxn>
              </a:cxnLst>
              <a:rect l="0" t="0" r="r" b="b"/>
              <a:pathLst>
                <a:path w="155" h="180">
                  <a:moveTo>
                    <a:pt x="113" y="0"/>
                  </a:moveTo>
                  <a:lnTo>
                    <a:pt x="43" y="0"/>
                  </a:lnTo>
                  <a:lnTo>
                    <a:pt x="43" y="84"/>
                  </a:lnTo>
                  <a:lnTo>
                    <a:pt x="0" y="47"/>
                  </a:lnTo>
                  <a:lnTo>
                    <a:pt x="0" y="110"/>
                  </a:lnTo>
                  <a:lnTo>
                    <a:pt x="78" y="180"/>
                  </a:lnTo>
                  <a:lnTo>
                    <a:pt x="78" y="180"/>
                  </a:lnTo>
                  <a:lnTo>
                    <a:pt x="78" y="180"/>
                  </a:lnTo>
                  <a:lnTo>
                    <a:pt x="78" y="180"/>
                  </a:lnTo>
                  <a:lnTo>
                    <a:pt x="78" y="180"/>
                  </a:lnTo>
                  <a:lnTo>
                    <a:pt x="155" y="110"/>
                  </a:lnTo>
                  <a:lnTo>
                    <a:pt x="155" y="47"/>
                  </a:lnTo>
                  <a:lnTo>
                    <a:pt x="113" y="84"/>
                  </a:lnTo>
                  <a:lnTo>
                    <a:pt x="1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grpSp>
      <p:sp>
        <p:nvSpPr>
          <p:cNvPr id="18" name="Slide Number Placeholder 1"/>
          <p:cNvSpPr txBox="1">
            <a:spLocks/>
          </p:cNvSpPr>
          <p:nvPr userDrawn="1"/>
        </p:nvSpPr>
        <p:spPr>
          <a:xfrm>
            <a:off x="8382000" y="6525360"/>
            <a:ext cx="381000" cy="243840"/>
          </a:xfrm>
          <a:prstGeom prst="rect">
            <a:avLst/>
          </a:prstGeom>
        </p:spPr>
        <p:txBody>
          <a:bodyPr/>
          <a:lstStyle>
            <a:lvl1pPr>
              <a:defRPr/>
            </a:lvl1pPr>
          </a:lstStyle>
          <a:p>
            <a:pPr algn="l">
              <a:defRPr/>
            </a:pPr>
            <a:fld id="{30DEFAAF-7331-444B-8C33-C7462C01AC30}" type="slidenum">
              <a:rPr lang="en-US" sz="600" smtClean="0">
                <a:solidFill>
                  <a:srgbClr val="FFFFFF">
                    <a:lumMod val="65000"/>
                  </a:srgbClr>
                </a:solidFill>
                <a:latin typeface="Myriad Pro"/>
                <a:ea typeface="+mn-ea"/>
                <a:cs typeface="+mn-cs"/>
              </a:rPr>
              <a:pPr algn="l">
                <a:defRPr/>
              </a:pPr>
              <a:t>‹#›</a:t>
            </a:fld>
            <a:endParaRPr lang="en-US" sz="600" dirty="0">
              <a:solidFill>
                <a:srgbClr val="FFFFFF">
                  <a:lumMod val="65000"/>
                </a:srgbClr>
              </a:solidFill>
              <a:latin typeface="Myriad Pro"/>
              <a:ea typeface="+mn-ea"/>
              <a:cs typeface="+mn-cs"/>
            </a:endParaRPr>
          </a:p>
        </p:txBody>
      </p:sp>
      <p:sp>
        <p:nvSpPr>
          <p:cNvPr id="19" name="Footer Placeholder 2"/>
          <p:cNvSpPr txBox="1">
            <a:spLocks/>
          </p:cNvSpPr>
          <p:nvPr userDrawn="1"/>
        </p:nvSpPr>
        <p:spPr>
          <a:xfrm>
            <a:off x="3586480" y="6525360"/>
            <a:ext cx="4719320" cy="243840"/>
          </a:xfrm>
          <a:prstGeom prst="rect">
            <a:avLst/>
          </a:prstGeom>
        </p:spPr>
        <p:txBody>
          <a:bodyPr rIns="0"/>
          <a:lstStyle>
            <a:lvl1pPr>
              <a:defRPr/>
            </a:lvl1pPr>
          </a:lstStyle>
          <a:p>
            <a:pPr algn="r">
              <a:defRPr/>
            </a:pPr>
            <a:r>
              <a:rPr lang="en-US" sz="600" cap="all" dirty="0" smtClean="0">
                <a:solidFill>
                  <a:srgbClr val="FFFFFF">
                    <a:lumMod val="65000"/>
                  </a:srgbClr>
                </a:solidFill>
                <a:latin typeface="Myriad Pro"/>
                <a:ea typeface="+mn-ea"/>
                <a:cs typeface="+mn-cs"/>
              </a:rPr>
              <a:t>© LifeSize – All Rights Reserved. Confidential</a:t>
            </a:r>
            <a:endParaRPr lang="en-US" sz="600" cap="all" dirty="0">
              <a:solidFill>
                <a:srgbClr val="FFFFFF">
                  <a:lumMod val="65000"/>
                </a:srgbClr>
              </a:solidFill>
              <a:latin typeface="Myriad Pro"/>
              <a:ea typeface="+mn-ea"/>
              <a:cs typeface="+mn-cs"/>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lgn="l" fontAlgn="auto">
              <a:spcBef>
                <a:spcPts val="0"/>
              </a:spcBef>
              <a:spcAft>
                <a:spcPts val="0"/>
              </a:spcAft>
            </a:pPr>
            <a:fld id="{7D84AF56-3054-452B-841C-000B29166934}" type="datetimeFigureOut">
              <a:rPr lang="en-US" sz="1800" smtClean="0">
                <a:latin typeface="Myriad Pro"/>
                <a:ea typeface="+mn-ea"/>
                <a:cs typeface="+mn-cs"/>
              </a:rPr>
              <a:pPr algn="l" fontAlgn="auto">
                <a:spcBef>
                  <a:spcPts val="0"/>
                </a:spcBef>
                <a:spcAft>
                  <a:spcPts val="0"/>
                </a:spcAft>
              </a:pPr>
              <a:t>9/26/2011</a:t>
            </a:fld>
            <a:endParaRPr lang="en-US" sz="1800">
              <a:latin typeface="Myriad Pro"/>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lgn="l" fontAlgn="auto">
              <a:spcBef>
                <a:spcPts val="0"/>
              </a:spcBef>
              <a:spcAft>
                <a:spcPts val="0"/>
              </a:spcAft>
            </a:pPr>
            <a:endParaRPr lang="en-US" sz="1800">
              <a:latin typeface="Myriad Pro"/>
              <a:ea typeface="+mn-ea"/>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l" fontAlgn="auto">
              <a:spcBef>
                <a:spcPts val="0"/>
              </a:spcBef>
              <a:spcAft>
                <a:spcPts val="0"/>
              </a:spcAft>
            </a:pPr>
            <a:fld id="{4A816870-86E2-4592-96E7-55A9B8F69898}" type="slidenum">
              <a:rPr lang="en-US" sz="1800" smtClean="0">
                <a:latin typeface="Myriad Pro"/>
                <a:ea typeface="+mn-ea"/>
                <a:cs typeface="+mn-cs"/>
              </a:rPr>
              <a:pPr algn="l" fontAlgn="auto">
                <a:spcBef>
                  <a:spcPts val="0"/>
                </a:spcBef>
                <a:spcAft>
                  <a:spcPts val="0"/>
                </a:spcAft>
              </a:pPr>
              <a:t>‹#›</a:t>
            </a:fld>
            <a:endParaRPr lang="en-US" sz="1800">
              <a:latin typeface="Myriad Pro"/>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5791203"/>
            <a:ext cx="3124200" cy="106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2" y="5791203"/>
            <a:ext cx="3124200" cy="106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mc="http://schemas.openxmlformats.org/markup-compatibility/2006" xmlns:mv="urn:schemas-microsoft-com:mac:vml" xmlns:p14="http://schemas.microsoft.com/office/powerpoint/2010/main" xmlns="" val="34852451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78" indent="0">
              <a:buNone/>
              <a:defRPr sz="2000" b="1"/>
            </a:lvl2pPr>
            <a:lvl3pPr marL="914355" indent="0">
              <a:buNone/>
              <a:defRPr sz="1800" b="1"/>
            </a:lvl3pPr>
            <a:lvl4pPr marL="1371533" indent="0">
              <a:buNone/>
              <a:defRPr sz="1600" b="1"/>
            </a:lvl4pPr>
            <a:lvl5pPr marL="1828710" indent="0">
              <a:buNone/>
              <a:defRPr sz="1600" b="1"/>
            </a:lvl5pPr>
            <a:lvl6pPr marL="2285888" indent="0">
              <a:buNone/>
              <a:defRPr sz="1600" b="1"/>
            </a:lvl6pPr>
            <a:lvl7pPr marL="2743065" indent="0">
              <a:buNone/>
              <a:defRPr sz="1600" b="1"/>
            </a:lvl7pPr>
            <a:lvl8pPr marL="3200240" indent="0">
              <a:buNone/>
              <a:defRPr sz="1600" b="1"/>
            </a:lvl8pPr>
            <a:lvl9pPr marL="36574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178" indent="0">
              <a:buNone/>
              <a:defRPr sz="2000" b="1"/>
            </a:lvl2pPr>
            <a:lvl3pPr marL="914355" indent="0">
              <a:buNone/>
              <a:defRPr sz="1800" b="1"/>
            </a:lvl3pPr>
            <a:lvl4pPr marL="1371533" indent="0">
              <a:buNone/>
              <a:defRPr sz="1600" b="1"/>
            </a:lvl4pPr>
            <a:lvl5pPr marL="1828710" indent="0">
              <a:buNone/>
              <a:defRPr sz="1600" b="1"/>
            </a:lvl5pPr>
            <a:lvl6pPr marL="2285888" indent="0">
              <a:buNone/>
              <a:defRPr sz="1600" b="1"/>
            </a:lvl6pPr>
            <a:lvl7pPr marL="2743065" indent="0">
              <a:buNone/>
              <a:defRPr sz="1600" b="1"/>
            </a:lvl7pPr>
            <a:lvl8pPr marL="3200240" indent="0">
              <a:buNone/>
              <a:defRPr sz="1600" b="1"/>
            </a:lvl8pPr>
            <a:lvl9pPr marL="36574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2"/>
          <p:cNvSpPr txBox="1">
            <a:spLocks/>
          </p:cNvSpPr>
          <p:nvPr userDrawn="1"/>
        </p:nvSpPr>
        <p:spPr>
          <a:xfrm>
            <a:off x="2362200" y="6597653"/>
            <a:ext cx="4953000" cy="184151"/>
          </a:xfrm>
          <a:prstGeom prst="rect">
            <a:avLst/>
          </a:prstGeom>
        </p:spPr>
        <p:txBody>
          <a:bodyPr r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chemeClr val="tx1"/>
                </a:solidFill>
                <a:effectLst/>
                <a:uLnTx/>
                <a:uFillTx/>
              </a:rPr>
              <a:t>© LifeSize – All Rights Reserved. Confidential. Subject to change.</a:t>
            </a:r>
          </a:p>
        </p:txBody>
      </p:sp>
    </p:spTree>
    <p:extLst>
      <p:ext uri="{BB962C8B-B14F-4D97-AF65-F5344CB8AC3E}">
        <p14:creationId xmlns:mc="http://schemas.openxmlformats.org/markup-compatibility/2006" xmlns:mv="urn:schemas-microsoft-com:mac:vml" xmlns:p14="http://schemas.microsoft.com/office/powerpoint/2010/main" xmlns="" val="366221661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
          <p:cNvSpPr txBox="1">
            <a:spLocks/>
          </p:cNvSpPr>
          <p:nvPr userDrawn="1"/>
        </p:nvSpPr>
        <p:spPr>
          <a:xfrm>
            <a:off x="2362200" y="6597653"/>
            <a:ext cx="4953000" cy="184151"/>
          </a:xfrm>
          <a:prstGeom prst="rect">
            <a:avLst/>
          </a:prstGeom>
        </p:spPr>
        <p:txBody>
          <a:bodyPr r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chemeClr val="tx1"/>
                </a:solidFill>
                <a:effectLst/>
                <a:uLnTx/>
                <a:uFillTx/>
              </a:rPr>
              <a:t>© LifeSize – All Rights Reserved</a:t>
            </a:r>
          </a:p>
        </p:txBody>
      </p:sp>
    </p:spTree>
    <p:extLst>
      <p:ext uri="{BB962C8B-B14F-4D97-AF65-F5344CB8AC3E}">
        <p14:creationId xmlns:mc="http://schemas.openxmlformats.org/markup-compatibility/2006" xmlns:mv="urn:schemas-microsoft-com:mac:vml" xmlns:p14="http://schemas.microsoft.com/office/powerpoint/2010/main" xmlns="" val="270203465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1"/>
          <p:cNvSpPr txBox="1">
            <a:spLocks/>
          </p:cNvSpPr>
          <p:nvPr userDrawn="1"/>
        </p:nvSpPr>
        <p:spPr>
          <a:xfrm>
            <a:off x="8458200" y="6597653"/>
            <a:ext cx="381000" cy="184151"/>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6322B47-F5EF-46B5-BEBB-978B3A173CD7}" type="slidenum">
              <a:rPr kumimoji="0" lang="en-US" sz="900" b="0" i="0" u="none" strike="noStrike" kern="0" cap="none" spc="0" normalizeH="0" baseline="0" noProof="0" smtClean="0">
                <a:ln>
                  <a:noFill/>
                </a:ln>
                <a:solidFill>
                  <a:schemeClr val="tx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900" b="0" i="0" u="none" strike="noStrike" kern="0" cap="none" spc="0" normalizeH="0" baseline="0" noProof="0" dirty="0" smtClean="0">
              <a:ln>
                <a:noFill/>
              </a:ln>
              <a:solidFill>
                <a:schemeClr val="tx1"/>
              </a:solidFill>
              <a:effectLst/>
              <a:uLnTx/>
              <a:uFillTx/>
            </a:endParaRPr>
          </a:p>
        </p:txBody>
      </p:sp>
      <p:sp>
        <p:nvSpPr>
          <p:cNvPr id="6" name="Footer Placeholder 2"/>
          <p:cNvSpPr txBox="1">
            <a:spLocks/>
          </p:cNvSpPr>
          <p:nvPr userDrawn="1"/>
        </p:nvSpPr>
        <p:spPr>
          <a:xfrm>
            <a:off x="2362200" y="6597653"/>
            <a:ext cx="4953000" cy="184151"/>
          </a:xfrm>
          <a:prstGeom prst="rect">
            <a:avLst/>
          </a:prstGeom>
        </p:spPr>
        <p:txBody>
          <a:bodyPr r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chemeClr val="tx1"/>
                </a:solidFill>
                <a:effectLst/>
                <a:uLnTx/>
                <a:uFillTx/>
              </a:rPr>
              <a:t>© LifeSize – All Rights Reserved</a:t>
            </a:r>
          </a:p>
        </p:txBody>
      </p:sp>
    </p:spTree>
    <p:extLst>
      <p:ext uri="{BB962C8B-B14F-4D97-AF65-F5344CB8AC3E}">
        <p14:creationId xmlns:mc="http://schemas.openxmlformats.org/markup-compatibility/2006" xmlns:mv="urn:schemas-microsoft-com:mac:vml" xmlns:p14="http://schemas.microsoft.com/office/powerpoint/2010/main" xmlns="" val="15756539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3"/>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435104"/>
            <a:ext cx="3008313" cy="4691063"/>
          </a:xfrm>
        </p:spPr>
        <p:txBody>
          <a:bodyPr/>
          <a:lstStyle>
            <a:lvl1pPr marL="0" indent="0">
              <a:buNone/>
              <a:defRPr sz="1400"/>
            </a:lvl1pPr>
            <a:lvl2pPr marL="457178" indent="0">
              <a:buNone/>
              <a:defRPr sz="1200"/>
            </a:lvl2pPr>
            <a:lvl3pPr marL="914355" indent="0">
              <a:buNone/>
              <a:defRPr sz="1000"/>
            </a:lvl3pPr>
            <a:lvl4pPr marL="1371533" indent="0">
              <a:buNone/>
              <a:defRPr sz="900"/>
            </a:lvl4pPr>
            <a:lvl5pPr marL="1828710" indent="0">
              <a:buNone/>
              <a:defRPr sz="900"/>
            </a:lvl5pPr>
            <a:lvl6pPr marL="2285888" indent="0">
              <a:buNone/>
              <a:defRPr sz="900"/>
            </a:lvl6pPr>
            <a:lvl7pPr marL="2743065" indent="0">
              <a:buNone/>
              <a:defRPr sz="900"/>
            </a:lvl7pPr>
            <a:lvl8pPr marL="3200240" indent="0">
              <a:buNone/>
              <a:defRPr sz="900"/>
            </a:lvl8pPr>
            <a:lvl9pPr marL="3657416" indent="0">
              <a:buNone/>
              <a:defRPr sz="900"/>
            </a:lvl9pPr>
          </a:lstStyle>
          <a:p>
            <a:pPr lvl="0"/>
            <a:r>
              <a:rPr lang="en-US" smtClean="0"/>
              <a:t>Click to edit Master text styles</a:t>
            </a:r>
          </a:p>
        </p:txBody>
      </p:sp>
      <p:sp>
        <p:nvSpPr>
          <p:cNvPr id="8" name="Slide Number Placeholder 1"/>
          <p:cNvSpPr txBox="1">
            <a:spLocks/>
          </p:cNvSpPr>
          <p:nvPr userDrawn="1"/>
        </p:nvSpPr>
        <p:spPr>
          <a:xfrm>
            <a:off x="8458200" y="6597653"/>
            <a:ext cx="381000" cy="184151"/>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6322B47-F5EF-46B5-BEBB-978B3A173CD7}" type="slidenum">
              <a:rPr kumimoji="0" lang="en-US" sz="900" b="0" i="0" u="none" strike="noStrike" kern="0" cap="none" spc="0" normalizeH="0" baseline="0" noProof="0" smtClean="0">
                <a:ln>
                  <a:noFill/>
                </a:ln>
                <a:solidFill>
                  <a:schemeClr val="tx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900" b="0" i="0" u="none" strike="noStrike" kern="0" cap="none" spc="0" normalizeH="0" baseline="0" noProof="0" dirty="0" smtClean="0">
              <a:ln>
                <a:noFill/>
              </a:ln>
              <a:solidFill>
                <a:schemeClr val="tx1"/>
              </a:solidFill>
              <a:effectLst/>
              <a:uLnTx/>
              <a:uFillTx/>
            </a:endParaRPr>
          </a:p>
        </p:txBody>
      </p:sp>
      <p:sp>
        <p:nvSpPr>
          <p:cNvPr id="9" name="Footer Placeholder 2"/>
          <p:cNvSpPr txBox="1">
            <a:spLocks/>
          </p:cNvSpPr>
          <p:nvPr userDrawn="1"/>
        </p:nvSpPr>
        <p:spPr>
          <a:xfrm>
            <a:off x="2362200" y="6597653"/>
            <a:ext cx="4953000" cy="184151"/>
          </a:xfrm>
          <a:prstGeom prst="rect">
            <a:avLst/>
          </a:prstGeom>
        </p:spPr>
        <p:txBody>
          <a:bodyPr r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chemeClr val="tx1"/>
                </a:solidFill>
                <a:effectLst/>
                <a:uLnTx/>
                <a:uFillTx/>
              </a:rPr>
              <a:t>© LifeSize – All Rights Reserved</a:t>
            </a:r>
          </a:p>
        </p:txBody>
      </p:sp>
    </p:spTree>
    <p:extLst>
      <p:ext uri="{BB962C8B-B14F-4D97-AF65-F5344CB8AC3E}">
        <p14:creationId xmlns:mc="http://schemas.openxmlformats.org/markup-compatibility/2006" xmlns:mv="urn:schemas-microsoft-com:mac:vml" xmlns:p14="http://schemas.microsoft.com/office/powerpoint/2010/main" xmlns="" val="37725185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5" indent="0">
              <a:buNone/>
              <a:defRPr sz="2400"/>
            </a:lvl3pPr>
            <a:lvl4pPr marL="1371533" indent="0">
              <a:buNone/>
              <a:defRPr sz="2000"/>
            </a:lvl4pPr>
            <a:lvl5pPr marL="1828710" indent="0">
              <a:buNone/>
              <a:defRPr sz="2000"/>
            </a:lvl5pPr>
            <a:lvl6pPr marL="2285888" indent="0">
              <a:buNone/>
              <a:defRPr sz="2000"/>
            </a:lvl6pPr>
            <a:lvl7pPr marL="2743065" indent="0">
              <a:buNone/>
              <a:defRPr sz="2000"/>
            </a:lvl7pPr>
            <a:lvl8pPr marL="3200240" indent="0">
              <a:buNone/>
              <a:defRPr sz="2000"/>
            </a:lvl8pPr>
            <a:lvl9pPr marL="3657416" indent="0">
              <a:buNone/>
              <a:defRPr sz="2000"/>
            </a:lvl9pPr>
          </a:lstStyle>
          <a:p>
            <a:endParaRPr lang="en-US"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178" indent="0">
              <a:buNone/>
              <a:defRPr sz="1200"/>
            </a:lvl2pPr>
            <a:lvl3pPr marL="914355" indent="0">
              <a:buNone/>
              <a:defRPr sz="1000"/>
            </a:lvl3pPr>
            <a:lvl4pPr marL="1371533" indent="0">
              <a:buNone/>
              <a:defRPr sz="900"/>
            </a:lvl4pPr>
            <a:lvl5pPr marL="1828710" indent="0">
              <a:buNone/>
              <a:defRPr sz="900"/>
            </a:lvl5pPr>
            <a:lvl6pPr marL="2285888" indent="0">
              <a:buNone/>
              <a:defRPr sz="900"/>
            </a:lvl6pPr>
            <a:lvl7pPr marL="2743065" indent="0">
              <a:buNone/>
              <a:defRPr sz="900"/>
            </a:lvl7pPr>
            <a:lvl8pPr marL="3200240" indent="0">
              <a:buNone/>
              <a:defRPr sz="900"/>
            </a:lvl8pPr>
            <a:lvl9pPr marL="3657416" indent="0">
              <a:buNone/>
              <a:defRPr sz="900"/>
            </a:lvl9pPr>
          </a:lstStyle>
          <a:p>
            <a:pPr lvl="0"/>
            <a:r>
              <a:rPr lang="en-US" smtClean="0"/>
              <a:t>Click to edit Master text styles</a:t>
            </a:r>
          </a:p>
        </p:txBody>
      </p:sp>
      <p:sp>
        <p:nvSpPr>
          <p:cNvPr id="8" name="Slide Number Placeholder 1"/>
          <p:cNvSpPr txBox="1">
            <a:spLocks/>
          </p:cNvSpPr>
          <p:nvPr userDrawn="1"/>
        </p:nvSpPr>
        <p:spPr>
          <a:xfrm>
            <a:off x="8458200" y="6597653"/>
            <a:ext cx="381000" cy="184151"/>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6322B47-F5EF-46B5-BEBB-978B3A173CD7}" type="slidenum">
              <a:rPr kumimoji="0" lang="en-US" sz="900" b="0" i="0" u="none" strike="noStrike" kern="0" cap="none" spc="0" normalizeH="0" baseline="0" noProof="0" smtClean="0">
                <a:ln>
                  <a:noFill/>
                </a:ln>
                <a:solidFill>
                  <a:schemeClr val="tx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900" b="0" i="0" u="none" strike="noStrike" kern="0" cap="none" spc="0" normalizeH="0" baseline="0" noProof="0" dirty="0" smtClean="0">
              <a:ln>
                <a:noFill/>
              </a:ln>
              <a:solidFill>
                <a:schemeClr val="tx1"/>
              </a:solidFill>
              <a:effectLst/>
              <a:uLnTx/>
              <a:uFillTx/>
            </a:endParaRPr>
          </a:p>
        </p:txBody>
      </p:sp>
      <p:sp>
        <p:nvSpPr>
          <p:cNvPr id="9" name="Footer Placeholder 2"/>
          <p:cNvSpPr txBox="1">
            <a:spLocks/>
          </p:cNvSpPr>
          <p:nvPr userDrawn="1"/>
        </p:nvSpPr>
        <p:spPr>
          <a:xfrm>
            <a:off x="2362200" y="6597653"/>
            <a:ext cx="4953000" cy="184151"/>
          </a:xfrm>
          <a:prstGeom prst="rect">
            <a:avLst/>
          </a:prstGeom>
        </p:spPr>
        <p:txBody>
          <a:bodyPr r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chemeClr val="tx1"/>
                </a:solidFill>
                <a:effectLst/>
                <a:uLnTx/>
                <a:uFillTx/>
              </a:rPr>
              <a:t>© LifeSize – All Rights Reserved</a:t>
            </a:r>
          </a:p>
        </p:txBody>
      </p:sp>
    </p:spTree>
    <p:extLst>
      <p:ext uri="{BB962C8B-B14F-4D97-AF65-F5344CB8AC3E}">
        <p14:creationId xmlns:mc="http://schemas.openxmlformats.org/markup-compatibility/2006" xmlns:mv="urn:schemas-microsoft-com:mac:vml" xmlns:p14="http://schemas.microsoft.com/office/powerpoint/2010/main" xmlns="" val="25293966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png"/><Relationship Id="rId5" Type="http://schemas.openxmlformats.org/officeDocument/2006/relationships/slideLayout" Target="../slideLayouts/slideLayout32.xml"/><Relationship Id="rId10" Type="http://schemas.openxmlformats.org/officeDocument/2006/relationships/oleObject" Target="../embeddings/Microsoft_Office_PowerPoint_97-2003_Presentation1.ppt"/><Relationship Id="rId4" Type="http://schemas.openxmlformats.org/officeDocument/2006/relationships/slideLayout" Target="../slideLayouts/slideLayout31.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228600" y="5791203"/>
            <a:ext cx="6400800" cy="10668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Bold" charset="0"/>
              </a:rPr>
              <a:t>Click to edit Master text styles</a:t>
            </a:r>
          </a:p>
          <a:p>
            <a:pPr lvl="1"/>
            <a:r>
              <a:rPr lang="en-US">
                <a:sym typeface="Arial Bold" charset="0"/>
              </a:rPr>
              <a:t>Second level</a:t>
            </a:r>
          </a:p>
          <a:p>
            <a:pPr lvl="2"/>
            <a:r>
              <a:rPr lang="en-US">
                <a:sym typeface="Calibri Bold" charset="0"/>
              </a:rPr>
              <a:t>Third level</a:t>
            </a:r>
          </a:p>
          <a:p>
            <a:pPr lvl="3"/>
            <a:r>
              <a:rPr lang="en-US">
                <a:sym typeface="Calibri" charset="0"/>
              </a:rPr>
              <a:t>Fourth level</a:t>
            </a:r>
          </a:p>
          <a:p>
            <a:pPr lvl="4"/>
            <a:r>
              <a:rPr lang="en-US">
                <a:sym typeface="Calibri" charset="0"/>
              </a:rPr>
              <a:t>Fifth level</a:t>
            </a:r>
          </a:p>
        </p:txBody>
      </p:sp>
      <p:sp>
        <p:nvSpPr>
          <p:cNvPr id="1026" name="Rectangle 2"/>
          <p:cNvSpPr>
            <a:spLocks noGrp="1" noChangeArrowheads="1"/>
          </p:cNvSpPr>
          <p:nvPr>
            <p:ph type="title"/>
          </p:nvPr>
        </p:nvSpPr>
        <p:spPr bwMode="auto">
          <a:xfrm>
            <a:off x="0" y="4953007"/>
            <a:ext cx="9144000" cy="695325"/>
          </a:xfrm>
          <a:prstGeom prst="rect">
            <a:avLst/>
          </a:prstGeom>
          <a:solidFill>
            <a:schemeClr val="accent1"/>
          </a:solidFill>
          <a:ln>
            <a:noFill/>
          </a:ln>
          <a:effectLst/>
          <a:extLs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Calibri" charset="0"/>
              </a:rPr>
              <a:t>Click to edit Master title style</a:t>
            </a:r>
          </a:p>
        </p:txBody>
      </p:sp>
      <p:grpSp>
        <p:nvGrpSpPr>
          <p:cNvPr id="4" name="Group 72"/>
          <p:cNvGrpSpPr/>
          <p:nvPr userDrawn="1"/>
        </p:nvGrpSpPr>
        <p:grpSpPr>
          <a:xfrm>
            <a:off x="8800496" y="6453685"/>
            <a:ext cx="277627" cy="307976"/>
            <a:chOff x="6989763" y="4179888"/>
            <a:chExt cx="392112" cy="434976"/>
          </a:xfrm>
          <a:solidFill>
            <a:srgbClr val="D8D8D6">
              <a:lumMod val="90000"/>
            </a:srgbClr>
          </a:solidFill>
        </p:grpSpPr>
        <p:sp>
          <p:nvSpPr>
            <p:cNvPr id="5" name="Freeform 5"/>
            <p:cNvSpPr>
              <a:spLocks/>
            </p:cNvSpPr>
            <p:nvPr/>
          </p:nvSpPr>
          <p:spPr bwMode="auto">
            <a:xfrm>
              <a:off x="6989763" y="4179888"/>
              <a:ext cx="392112" cy="127000"/>
            </a:xfrm>
            <a:custGeom>
              <a:avLst/>
              <a:gdLst/>
              <a:ahLst/>
              <a:cxnLst>
                <a:cxn ang="0">
                  <a:pos x="0" y="161"/>
                </a:cxn>
                <a:cxn ang="0">
                  <a:pos x="0" y="161"/>
                </a:cxn>
                <a:cxn ang="0">
                  <a:pos x="10" y="151"/>
                </a:cxn>
                <a:cxn ang="0">
                  <a:pos x="22" y="140"/>
                </a:cxn>
                <a:cxn ang="0">
                  <a:pos x="46" y="123"/>
                </a:cxn>
                <a:cxn ang="0">
                  <a:pos x="74" y="107"/>
                </a:cxn>
                <a:cxn ang="0">
                  <a:pos x="104" y="94"/>
                </a:cxn>
                <a:cxn ang="0">
                  <a:pos x="137" y="84"/>
                </a:cxn>
                <a:cxn ang="0">
                  <a:pos x="172" y="77"/>
                </a:cxn>
                <a:cxn ang="0">
                  <a:pos x="210" y="71"/>
                </a:cxn>
                <a:cxn ang="0">
                  <a:pos x="247" y="69"/>
                </a:cxn>
                <a:cxn ang="0">
                  <a:pos x="247" y="69"/>
                </a:cxn>
                <a:cxn ang="0">
                  <a:pos x="285" y="71"/>
                </a:cxn>
                <a:cxn ang="0">
                  <a:pos x="322" y="77"/>
                </a:cxn>
                <a:cxn ang="0">
                  <a:pos x="357" y="84"/>
                </a:cxn>
                <a:cxn ang="0">
                  <a:pos x="389" y="94"/>
                </a:cxn>
                <a:cxn ang="0">
                  <a:pos x="421" y="107"/>
                </a:cxn>
                <a:cxn ang="0">
                  <a:pos x="448" y="123"/>
                </a:cxn>
                <a:cxn ang="0">
                  <a:pos x="473" y="140"/>
                </a:cxn>
                <a:cxn ang="0">
                  <a:pos x="484" y="151"/>
                </a:cxn>
                <a:cxn ang="0">
                  <a:pos x="494" y="161"/>
                </a:cxn>
                <a:cxn ang="0">
                  <a:pos x="494" y="161"/>
                </a:cxn>
                <a:cxn ang="0">
                  <a:pos x="486" y="143"/>
                </a:cxn>
                <a:cxn ang="0">
                  <a:pos x="476" y="126"/>
                </a:cxn>
                <a:cxn ang="0">
                  <a:pos x="465" y="110"/>
                </a:cxn>
                <a:cxn ang="0">
                  <a:pos x="454" y="96"/>
                </a:cxn>
                <a:cxn ang="0">
                  <a:pos x="441" y="81"/>
                </a:cxn>
                <a:cxn ang="0">
                  <a:pos x="426" y="68"/>
                </a:cxn>
                <a:cxn ang="0">
                  <a:pos x="412" y="56"/>
                </a:cxn>
                <a:cxn ang="0">
                  <a:pos x="396" y="45"/>
                </a:cxn>
                <a:cxn ang="0">
                  <a:pos x="380" y="35"/>
                </a:cxn>
                <a:cxn ang="0">
                  <a:pos x="363" y="26"/>
                </a:cxn>
                <a:cxn ang="0">
                  <a:pos x="344" y="19"/>
                </a:cxn>
                <a:cxn ang="0">
                  <a:pos x="327" y="13"/>
                </a:cxn>
                <a:cxn ang="0">
                  <a:pos x="306" y="7"/>
                </a:cxn>
                <a:cxn ang="0">
                  <a:pos x="288" y="4"/>
                </a:cxn>
                <a:cxn ang="0">
                  <a:pos x="267" y="1"/>
                </a:cxn>
                <a:cxn ang="0">
                  <a:pos x="247" y="0"/>
                </a:cxn>
                <a:cxn ang="0">
                  <a:pos x="247" y="0"/>
                </a:cxn>
                <a:cxn ang="0">
                  <a:pos x="227" y="1"/>
                </a:cxn>
                <a:cxn ang="0">
                  <a:pos x="207" y="4"/>
                </a:cxn>
                <a:cxn ang="0">
                  <a:pos x="186" y="7"/>
                </a:cxn>
                <a:cxn ang="0">
                  <a:pos x="168" y="13"/>
                </a:cxn>
                <a:cxn ang="0">
                  <a:pos x="149" y="19"/>
                </a:cxn>
                <a:cxn ang="0">
                  <a:pos x="132" y="26"/>
                </a:cxn>
                <a:cxn ang="0">
                  <a:pos x="114" y="35"/>
                </a:cxn>
                <a:cxn ang="0">
                  <a:pos x="98" y="45"/>
                </a:cxn>
                <a:cxn ang="0">
                  <a:pos x="82" y="56"/>
                </a:cxn>
                <a:cxn ang="0">
                  <a:pos x="68" y="68"/>
                </a:cxn>
                <a:cxn ang="0">
                  <a:pos x="53" y="81"/>
                </a:cxn>
                <a:cxn ang="0">
                  <a:pos x="40" y="96"/>
                </a:cxn>
                <a:cxn ang="0">
                  <a:pos x="29" y="110"/>
                </a:cxn>
                <a:cxn ang="0">
                  <a:pos x="17" y="126"/>
                </a:cxn>
                <a:cxn ang="0">
                  <a:pos x="9" y="143"/>
                </a:cxn>
                <a:cxn ang="0">
                  <a:pos x="0" y="161"/>
                </a:cxn>
                <a:cxn ang="0">
                  <a:pos x="0" y="161"/>
                </a:cxn>
              </a:cxnLst>
              <a:rect l="0" t="0" r="r" b="b"/>
              <a:pathLst>
                <a:path w="494" h="161">
                  <a:moveTo>
                    <a:pt x="0" y="161"/>
                  </a:moveTo>
                  <a:lnTo>
                    <a:pt x="0" y="161"/>
                  </a:lnTo>
                  <a:lnTo>
                    <a:pt x="10" y="151"/>
                  </a:lnTo>
                  <a:lnTo>
                    <a:pt x="22" y="140"/>
                  </a:lnTo>
                  <a:lnTo>
                    <a:pt x="46" y="123"/>
                  </a:lnTo>
                  <a:lnTo>
                    <a:pt x="74" y="107"/>
                  </a:lnTo>
                  <a:lnTo>
                    <a:pt x="104" y="94"/>
                  </a:lnTo>
                  <a:lnTo>
                    <a:pt x="137" y="84"/>
                  </a:lnTo>
                  <a:lnTo>
                    <a:pt x="172" y="77"/>
                  </a:lnTo>
                  <a:lnTo>
                    <a:pt x="210" y="71"/>
                  </a:lnTo>
                  <a:lnTo>
                    <a:pt x="247" y="69"/>
                  </a:lnTo>
                  <a:lnTo>
                    <a:pt x="247" y="69"/>
                  </a:lnTo>
                  <a:lnTo>
                    <a:pt x="285" y="71"/>
                  </a:lnTo>
                  <a:lnTo>
                    <a:pt x="322" y="77"/>
                  </a:lnTo>
                  <a:lnTo>
                    <a:pt x="357" y="84"/>
                  </a:lnTo>
                  <a:lnTo>
                    <a:pt x="389" y="94"/>
                  </a:lnTo>
                  <a:lnTo>
                    <a:pt x="421" y="107"/>
                  </a:lnTo>
                  <a:lnTo>
                    <a:pt x="448" y="123"/>
                  </a:lnTo>
                  <a:lnTo>
                    <a:pt x="473" y="140"/>
                  </a:lnTo>
                  <a:lnTo>
                    <a:pt x="484" y="151"/>
                  </a:lnTo>
                  <a:lnTo>
                    <a:pt x="494" y="161"/>
                  </a:lnTo>
                  <a:lnTo>
                    <a:pt x="494" y="161"/>
                  </a:lnTo>
                  <a:lnTo>
                    <a:pt x="486" y="143"/>
                  </a:lnTo>
                  <a:lnTo>
                    <a:pt x="476" y="126"/>
                  </a:lnTo>
                  <a:lnTo>
                    <a:pt x="465" y="110"/>
                  </a:lnTo>
                  <a:lnTo>
                    <a:pt x="454" y="96"/>
                  </a:lnTo>
                  <a:lnTo>
                    <a:pt x="441" y="81"/>
                  </a:lnTo>
                  <a:lnTo>
                    <a:pt x="426" y="68"/>
                  </a:lnTo>
                  <a:lnTo>
                    <a:pt x="412" y="56"/>
                  </a:lnTo>
                  <a:lnTo>
                    <a:pt x="396" y="45"/>
                  </a:lnTo>
                  <a:lnTo>
                    <a:pt x="380" y="35"/>
                  </a:lnTo>
                  <a:lnTo>
                    <a:pt x="363" y="26"/>
                  </a:lnTo>
                  <a:lnTo>
                    <a:pt x="344" y="19"/>
                  </a:lnTo>
                  <a:lnTo>
                    <a:pt x="327" y="13"/>
                  </a:lnTo>
                  <a:lnTo>
                    <a:pt x="306" y="7"/>
                  </a:lnTo>
                  <a:lnTo>
                    <a:pt x="288" y="4"/>
                  </a:lnTo>
                  <a:lnTo>
                    <a:pt x="267" y="1"/>
                  </a:lnTo>
                  <a:lnTo>
                    <a:pt x="247" y="0"/>
                  </a:lnTo>
                  <a:lnTo>
                    <a:pt x="247" y="0"/>
                  </a:lnTo>
                  <a:lnTo>
                    <a:pt x="227" y="1"/>
                  </a:lnTo>
                  <a:lnTo>
                    <a:pt x="207" y="4"/>
                  </a:lnTo>
                  <a:lnTo>
                    <a:pt x="186" y="7"/>
                  </a:lnTo>
                  <a:lnTo>
                    <a:pt x="168" y="13"/>
                  </a:lnTo>
                  <a:lnTo>
                    <a:pt x="149" y="19"/>
                  </a:lnTo>
                  <a:lnTo>
                    <a:pt x="132" y="26"/>
                  </a:lnTo>
                  <a:lnTo>
                    <a:pt x="114" y="35"/>
                  </a:lnTo>
                  <a:lnTo>
                    <a:pt x="98" y="45"/>
                  </a:lnTo>
                  <a:lnTo>
                    <a:pt x="82" y="56"/>
                  </a:lnTo>
                  <a:lnTo>
                    <a:pt x="68" y="68"/>
                  </a:lnTo>
                  <a:lnTo>
                    <a:pt x="53" y="81"/>
                  </a:lnTo>
                  <a:lnTo>
                    <a:pt x="40" y="96"/>
                  </a:lnTo>
                  <a:lnTo>
                    <a:pt x="29" y="110"/>
                  </a:lnTo>
                  <a:lnTo>
                    <a:pt x="17" y="126"/>
                  </a:lnTo>
                  <a:lnTo>
                    <a:pt x="9" y="143"/>
                  </a:lnTo>
                  <a:lnTo>
                    <a:pt x="0" y="161"/>
                  </a:lnTo>
                  <a:lnTo>
                    <a:pt x="0" y="161"/>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sp>
          <p:nvSpPr>
            <p:cNvPr id="6" name="Freeform 6"/>
            <p:cNvSpPr>
              <a:spLocks/>
            </p:cNvSpPr>
            <p:nvPr/>
          </p:nvSpPr>
          <p:spPr bwMode="auto">
            <a:xfrm>
              <a:off x="6989763" y="4486276"/>
              <a:ext cx="392112" cy="128588"/>
            </a:xfrm>
            <a:custGeom>
              <a:avLst/>
              <a:gdLst/>
              <a:ahLst/>
              <a:cxnLst>
                <a:cxn ang="0">
                  <a:pos x="247" y="91"/>
                </a:cxn>
                <a:cxn ang="0">
                  <a:pos x="247" y="91"/>
                </a:cxn>
                <a:cxn ang="0">
                  <a:pos x="210" y="89"/>
                </a:cxn>
                <a:cxn ang="0">
                  <a:pos x="172" y="84"/>
                </a:cxn>
                <a:cxn ang="0">
                  <a:pos x="137" y="76"/>
                </a:cxn>
                <a:cxn ang="0">
                  <a:pos x="104" y="66"/>
                </a:cxn>
                <a:cxn ang="0">
                  <a:pos x="74" y="53"/>
                </a:cxn>
                <a:cxn ang="0">
                  <a:pos x="46" y="37"/>
                </a:cxn>
                <a:cxn ang="0">
                  <a:pos x="22" y="20"/>
                </a:cxn>
                <a:cxn ang="0">
                  <a:pos x="10" y="10"/>
                </a:cxn>
                <a:cxn ang="0">
                  <a:pos x="0" y="0"/>
                </a:cxn>
                <a:cxn ang="0">
                  <a:pos x="0" y="0"/>
                </a:cxn>
                <a:cxn ang="0">
                  <a:pos x="9" y="17"/>
                </a:cxn>
                <a:cxn ang="0">
                  <a:pos x="17" y="34"/>
                </a:cxn>
                <a:cxn ang="0">
                  <a:pos x="29" y="50"/>
                </a:cxn>
                <a:cxn ang="0">
                  <a:pos x="40" y="65"/>
                </a:cxn>
                <a:cxn ang="0">
                  <a:pos x="53" y="79"/>
                </a:cxn>
                <a:cxn ang="0">
                  <a:pos x="68" y="92"/>
                </a:cxn>
                <a:cxn ang="0">
                  <a:pos x="82" y="104"/>
                </a:cxn>
                <a:cxn ang="0">
                  <a:pos x="98" y="115"/>
                </a:cxn>
                <a:cxn ang="0">
                  <a:pos x="114" y="125"/>
                </a:cxn>
                <a:cxn ang="0">
                  <a:pos x="132" y="134"/>
                </a:cxn>
                <a:cxn ang="0">
                  <a:pos x="149" y="141"/>
                </a:cxn>
                <a:cxn ang="0">
                  <a:pos x="168" y="147"/>
                </a:cxn>
                <a:cxn ang="0">
                  <a:pos x="186" y="153"/>
                </a:cxn>
                <a:cxn ang="0">
                  <a:pos x="207" y="156"/>
                </a:cxn>
                <a:cxn ang="0">
                  <a:pos x="227" y="159"/>
                </a:cxn>
                <a:cxn ang="0">
                  <a:pos x="247" y="160"/>
                </a:cxn>
                <a:cxn ang="0">
                  <a:pos x="247" y="160"/>
                </a:cxn>
                <a:cxn ang="0">
                  <a:pos x="267" y="159"/>
                </a:cxn>
                <a:cxn ang="0">
                  <a:pos x="288" y="156"/>
                </a:cxn>
                <a:cxn ang="0">
                  <a:pos x="306" y="153"/>
                </a:cxn>
                <a:cxn ang="0">
                  <a:pos x="327" y="147"/>
                </a:cxn>
                <a:cxn ang="0">
                  <a:pos x="344" y="141"/>
                </a:cxn>
                <a:cxn ang="0">
                  <a:pos x="363" y="134"/>
                </a:cxn>
                <a:cxn ang="0">
                  <a:pos x="380" y="125"/>
                </a:cxn>
                <a:cxn ang="0">
                  <a:pos x="396" y="115"/>
                </a:cxn>
                <a:cxn ang="0">
                  <a:pos x="412" y="104"/>
                </a:cxn>
                <a:cxn ang="0">
                  <a:pos x="426" y="92"/>
                </a:cxn>
                <a:cxn ang="0">
                  <a:pos x="441" y="79"/>
                </a:cxn>
                <a:cxn ang="0">
                  <a:pos x="454" y="65"/>
                </a:cxn>
                <a:cxn ang="0">
                  <a:pos x="465" y="50"/>
                </a:cxn>
                <a:cxn ang="0">
                  <a:pos x="476" y="34"/>
                </a:cxn>
                <a:cxn ang="0">
                  <a:pos x="486" y="17"/>
                </a:cxn>
                <a:cxn ang="0">
                  <a:pos x="494" y="0"/>
                </a:cxn>
                <a:cxn ang="0">
                  <a:pos x="494" y="0"/>
                </a:cxn>
                <a:cxn ang="0">
                  <a:pos x="484" y="10"/>
                </a:cxn>
                <a:cxn ang="0">
                  <a:pos x="473" y="20"/>
                </a:cxn>
                <a:cxn ang="0">
                  <a:pos x="448" y="37"/>
                </a:cxn>
                <a:cxn ang="0">
                  <a:pos x="421" y="53"/>
                </a:cxn>
                <a:cxn ang="0">
                  <a:pos x="389" y="66"/>
                </a:cxn>
                <a:cxn ang="0">
                  <a:pos x="357" y="76"/>
                </a:cxn>
                <a:cxn ang="0">
                  <a:pos x="322" y="84"/>
                </a:cxn>
                <a:cxn ang="0">
                  <a:pos x="285" y="89"/>
                </a:cxn>
                <a:cxn ang="0">
                  <a:pos x="247" y="91"/>
                </a:cxn>
                <a:cxn ang="0">
                  <a:pos x="247" y="91"/>
                </a:cxn>
              </a:cxnLst>
              <a:rect l="0" t="0" r="r" b="b"/>
              <a:pathLst>
                <a:path w="494" h="160">
                  <a:moveTo>
                    <a:pt x="247" y="91"/>
                  </a:moveTo>
                  <a:lnTo>
                    <a:pt x="247" y="91"/>
                  </a:lnTo>
                  <a:lnTo>
                    <a:pt x="210" y="89"/>
                  </a:lnTo>
                  <a:lnTo>
                    <a:pt x="172" y="84"/>
                  </a:lnTo>
                  <a:lnTo>
                    <a:pt x="137" y="76"/>
                  </a:lnTo>
                  <a:lnTo>
                    <a:pt x="104" y="66"/>
                  </a:lnTo>
                  <a:lnTo>
                    <a:pt x="74" y="53"/>
                  </a:lnTo>
                  <a:lnTo>
                    <a:pt x="46" y="37"/>
                  </a:lnTo>
                  <a:lnTo>
                    <a:pt x="22" y="20"/>
                  </a:lnTo>
                  <a:lnTo>
                    <a:pt x="10" y="10"/>
                  </a:lnTo>
                  <a:lnTo>
                    <a:pt x="0" y="0"/>
                  </a:lnTo>
                  <a:lnTo>
                    <a:pt x="0" y="0"/>
                  </a:lnTo>
                  <a:lnTo>
                    <a:pt x="9" y="17"/>
                  </a:lnTo>
                  <a:lnTo>
                    <a:pt x="17" y="34"/>
                  </a:lnTo>
                  <a:lnTo>
                    <a:pt x="29" y="50"/>
                  </a:lnTo>
                  <a:lnTo>
                    <a:pt x="40" y="65"/>
                  </a:lnTo>
                  <a:lnTo>
                    <a:pt x="53" y="79"/>
                  </a:lnTo>
                  <a:lnTo>
                    <a:pt x="68" y="92"/>
                  </a:lnTo>
                  <a:lnTo>
                    <a:pt x="82" y="104"/>
                  </a:lnTo>
                  <a:lnTo>
                    <a:pt x="98" y="115"/>
                  </a:lnTo>
                  <a:lnTo>
                    <a:pt x="114" y="125"/>
                  </a:lnTo>
                  <a:lnTo>
                    <a:pt x="132" y="134"/>
                  </a:lnTo>
                  <a:lnTo>
                    <a:pt x="149" y="141"/>
                  </a:lnTo>
                  <a:lnTo>
                    <a:pt x="168" y="147"/>
                  </a:lnTo>
                  <a:lnTo>
                    <a:pt x="186" y="153"/>
                  </a:lnTo>
                  <a:lnTo>
                    <a:pt x="207" y="156"/>
                  </a:lnTo>
                  <a:lnTo>
                    <a:pt x="227" y="159"/>
                  </a:lnTo>
                  <a:lnTo>
                    <a:pt x="247" y="160"/>
                  </a:lnTo>
                  <a:lnTo>
                    <a:pt x="247" y="160"/>
                  </a:lnTo>
                  <a:lnTo>
                    <a:pt x="267" y="159"/>
                  </a:lnTo>
                  <a:lnTo>
                    <a:pt x="288" y="156"/>
                  </a:lnTo>
                  <a:lnTo>
                    <a:pt x="306" y="153"/>
                  </a:lnTo>
                  <a:lnTo>
                    <a:pt x="327" y="147"/>
                  </a:lnTo>
                  <a:lnTo>
                    <a:pt x="344" y="141"/>
                  </a:lnTo>
                  <a:lnTo>
                    <a:pt x="363" y="134"/>
                  </a:lnTo>
                  <a:lnTo>
                    <a:pt x="380" y="125"/>
                  </a:lnTo>
                  <a:lnTo>
                    <a:pt x="396" y="115"/>
                  </a:lnTo>
                  <a:lnTo>
                    <a:pt x="412" y="104"/>
                  </a:lnTo>
                  <a:lnTo>
                    <a:pt x="426" y="92"/>
                  </a:lnTo>
                  <a:lnTo>
                    <a:pt x="441" y="79"/>
                  </a:lnTo>
                  <a:lnTo>
                    <a:pt x="454" y="65"/>
                  </a:lnTo>
                  <a:lnTo>
                    <a:pt x="465" y="50"/>
                  </a:lnTo>
                  <a:lnTo>
                    <a:pt x="476" y="34"/>
                  </a:lnTo>
                  <a:lnTo>
                    <a:pt x="486" y="17"/>
                  </a:lnTo>
                  <a:lnTo>
                    <a:pt x="494" y="0"/>
                  </a:lnTo>
                  <a:lnTo>
                    <a:pt x="494" y="0"/>
                  </a:lnTo>
                  <a:lnTo>
                    <a:pt x="484" y="10"/>
                  </a:lnTo>
                  <a:lnTo>
                    <a:pt x="473" y="20"/>
                  </a:lnTo>
                  <a:lnTo>
                    <a:pt x="448" y="37"/>
                  </a:lnTo>
                  <a:lnTo>
                    <a:pt x="421" y="53"/>
                  </a:lnTo>
                  <a:lnTo>
                    <a:pt x="389" y="66"/>
                  </a:lnTo>
                  <a:lnTo>
                    <a:pt x="357" y="76"/>
                  </a:lnTo>
                  <a:lnTo>
                    <a:pt x="322" y="84"/>
                  </a:lnTo>
                  <a:lnTo>
                    <a:pt x="285" y="89"/>
                  </a:lnTo>
                  <a:lnTo>
                    <a:pt x="247" y="91"/>
                  </a:lnTo>
                  <a:lnTo>
                    <a:pt x="247" y="91"/>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sp>
          <p:nvSpPr>
            <p:cNvPr id="7" name="Freeform 7"/>
            <p:cNvSpPr>
              <a:spLocks/>
            </p:cNvSpPr>
            <p:nvPr/>
          </p:nvSpPr>
          <p:spPr bwMode="auto">
            <a:xfrm>
              <a:off x="7124700" y="4235451"/>
              <a:ext cx="122237" cy="142875"/>
            </a:xfrm>
            <a:custGeom>
              <a:avLst/>
              <a:gdLst/>
              <a:ahLst/>
              <a:cxnLst>
                <a:cxn ang="0">
                  <a:pos x="78" y="0"/>
                </a:cxn>
                <a:cxn ang="0">
                  <a:pos x="78" y="0"/>
                </a:cxn>
                <a:cxn ang="0">
                  <a:pos x="78" y="0"/>
                </a:cxn>
                <a:cxn ang="0">
                  <a:pos x="78" y="0"/>
                </a:cxn>
                <a:cxn ang="0">
                  <a:pos x="78" y="0"/>
                </a:cxn>
                <a:cxn ang="0">
                  <a:pos x="0" y="70"/>
                </a:cxn>
                <a:cxn ang="0">
                  <a:pos x="0" y="134"/>
                </a:cxn>
                <a:cxn ang="0">
                  <a:pos x="43" y="96"/>
                </a:cxn>
                <a:cxn ang="0">
                  <a:pos x="43" y="181"/>
                </a:cxn>
                <a:cxn ang="0">
                  <a:pos x="113" y="181"/>
                </a:cxn>
                <a:cxn ang="0">
                  <a:pos x="113" y="96"/>
                </a:cxn>
                <a:cxn ang="0">
                  <a:pos x="155" y="134"/>
                </a:cxn>
                <a:cxn ang="0">
                  <a:pos x="155" y="70"/>
                </a:cxn>
                <a:cxn ang="0">
                  <a:pos x="78" y="0"/>
                </a:cxn>
              </a:cxnLst>
              <a:rect l="0" t="0" r="r" b="b"/>
              <a:pathLst>
                <a:path w="155" h="181">
                  <a:moveTo>
                    <a:pt x="78" y="0"/>
                  </a:moveTo>
                  <a:lnTo>
                    <a:pt x="78" y="0"/>
                  </a:lnTo>
                  <a:lnTo>
                    <a:pt x="78" y="0"/>
                  </a:lnTo>
                  <a:lnTo>
                    <a:pt x="78" y="0"/>
                  </a:lnTo>
                  <a:lnTo>
                    <a:pt x="78" y="0"/>
                  </a:lnTo>
                  <a:lnTo>
                    <a:pt x="0" y="70"/>
                  </a:lnTo>
                  <a:lnTo>
                    <a:pt x="0" y="134"/>
                  </a:lnTo>
                  <a:lnTo>
                    <a:pt x="43" y="96"/>
                  </a:lnTo>
                  <a:lnTo>
                    <a:pt x="43" y="181"/>
                  </a:lnTo>
                  <a:lnTo>
                    <a:pt x="113" y="181"/>
                  </a:lnTo>
                  <a:lnTo>
                    <a:pt x="113" y="96"/>
                  </a:lnTo>
                  <a:lnTo>
                    <a:pt x="155" y="134"/>
                  </a:lnTo>
                  <a:lnTo>
                    <a:pt x="155" y="70"/>
                  </a:lnTo>
                  <a:lnTo>
                    <a:pt x="78"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sp>
          <p:nvSpPr>
            <p:cNvPr id="8" name="Freeform 8"/>
            <p:cNvSpPr>
              <a:spLocks/>
            </p:cNvSpPr>
            <p:nvPr/>
          </p:nvSpPr>
          <p:spPr bwMode="auto">
            <a:xfrm>
              <a:off x="7124700" y="4416426"/>
              <a:ext cx="122237" cy="142875"/>
            </a:xfrm>
            <a:custGeom>
              <a:avLst/>
              <a:gdLst/>
              <a:ahLst/>
              <a:cxnLst>
                <a:cxn ang="0">
                  <a:pos x="113" y="0"/>
                </a:cxn>
                <a:cxn ang="0">
                  <a:pos x="43" y="0"/>
                </a:cxn>
                <a:cxn ang="0">
                  <a:pos x="43" y="84"/>
                </a:cxn>
                <a:cxn ang="0">
                  <a:pos x="0" y="47"/>
                </a:cxn>
                <a:cxn ang="0">
                  <a:pos x="0" y="110"/>
                </a:cxn>
                <a:cxn ang="0">
                  <a:pos x="78" y="180"/>
                </a:cxn>
                <a:cxn ang="0">
                  <a:pos x="78" y="180"/>
                </a:cxn>
                <a:cxn ang="0">
                  <a:pos x="78" y="180"/>
                </a:cxn>
                <a:cxn ang="0">
                  <a:pos x="78" y="180"/>
                </a:cxn>
                <a:cxn ang="0">
                  <a:pos x="78" y="180"/>
                </a:cxn>
                <a:cxn ang="0">
                  <a:pos x="155" y="110"/>
                </a:cxn>
                <a:cxn ang="0">
                  <a:pos x="155" y="47"/>
                </a:cxn>
                <a:cxn ang="0">
                  <a:pos x="113" y="84"/>
                </a:cxn>
                <a:cxn ang="0">
                  <a:pos x="113" y="0"/>
                </a:cxn>
              </a:cxnLst>
              <a:rect l="0" t="0" r="r" b="b"/>
              <a:pathLst>
                <a:path w="155" h="180">
                  <a:moveTo>
                    <a:pt x="113" y="0"/>
                  </a:moveTo>
                  <a:lnTo>
                    <a:pt x="43" y="0"/>
                  </a:lnTo>
                  <a:lnTo>
                    <a:pt x="43" y="84"/>
                  </a:lnTo>
                  <a:lnTo>
                    <a:pt x="0" y="47"/>
                  </a:lnTo>
                  <a:lnTo>
                    <a:pt x="0" y="110"/>
                  </a:lnTo>
                  <a:lnTo>
                    <a:pt x="78" y="180"/>
                  </a:lnTo>
                  <a:lnTo>
                    <a:pt x="78" y="180"/>
                  </a:lnTo>
                  <a:lnTo>
                    <a:pt x="78" y="180"/>
                  </a:lnTo>
                  <a:lnTo>
                    <a:pt x="78" y="180"/>
                  </a:lnTo>
                  <a:lnTo>
                    <a:pt x="78" y="180"/>
                  </a:lnTo>
                  <a:lnTo>
                    <a:pt x="155" y="110"/>
                  </a:lnTo>
                  <a:lnTo>
                    <a:pt x="155" y="47"/>
                  </a:lnTo>
                  <a:lnTo>
                    <a:pt x="113" y="84"/>
                  </a:lnTo>
                  <a:lnTo>
                    <a:pt x="113"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gr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fade/>
  </p:transition>
  <p:hf hdr="0" ftr="0" dt="0"/>
  <p:txStyles>
    <p:titleStyle>
      <a:lvl1pPr marL="190491" algn="l" rtl="0" fontAlgn="base">
        <a:spcBef>
          <a:spcPct val="0"/>
        </a:spcBef>
        <a:spcAft>
          <a:spcPct val="0"/>
        </a:spcAft>
        <a:defRPr sz="3200">
          <a:solidFill>
            <a:srgbClr val="FFFFFF"/>
          </a:solidFill>
          <a:latin typeface="+mj-lt"/>
          <a:ea typeface="+mj-ea"/>
          <a:cs typeface="+mj-cs"/>
          <a:sym typeface="Calibri" charset="0"/>
        </a:defRPr>
      </a:lvl1pPr>
      <a:lvl2pPr marL="190491"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2pPr>
      <a:lvl3pPr marL="190491"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3pPr>
      <a:lvl4pPr marL="190491"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4pPr>
      <a:lvl5pPr marL="190491"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5pPr>
      <a:lvl6pPr marL="647668"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6pPr>
      <a:lvl7pPr marL="1104845"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7pPr>
      <a:lvl8pPr marL="1562022"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8pPr>
      <a:lvl9pPr marL="2019200"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9pPr>
    </p:titleStyle>
    <p:bodyStyle>
      <a:lvl1pPr algn="l" rtl="0" fontAlgn="base">
        <a:spcBef>
          <a:spcPts val="400"/>
        </a:spcBef>
        <a:spcAft>
          <a:spcPct val="0"/>
        </a:spcAft>
        <a:defRPr sz="1500">
          <a:solidFill>
            <a:schemeClr val="tx1"/>
          </a:solidFill>
          <a:latin typeface="+mn-lt"/>
          <a:ea typeface="+mn-ea"/>
          <a:cs typeface="+mn-cs"/>
          <a:sym typeface="Arial Bold" charset="0"/>
        </a:defRPr>
      </a:lvl1pPr>
      <a:lvl2pPr marL="647668" indent="-342883" algn="l" rtl="0" fontAlgn="base">
        <a:spcBef>
          <a:spcPts val="500"/>
        </a:spcBef>
        <a:spcAft>
          <a:spcPct val="0"/>
        </a:spcAft>
        <a:buClr>
          <a:srgbClr val="E67A1D"/>
        </a:buClr>
        <a:buSzPct val="100000"/>
        <a:buFont typeface="Wingdings" charset="0"/>
        <a:buChar char="w"/>
        <a:defRPr sz="2000">
          <a:solidFill>
            <a:srgbClr val="E67A1D"/>
          </a:solidFill>
          <a:latin typeface="+mn-lt"/>
          <a:ea typeface="+mn-ea"/>
          <a:cs typeface="+mn-cs"/>
          <a:sym typeface="Arial Bold" charset="0"/>
        </a:defRPr>
      </a:lvl2pPr>
      <a:lvl3pPr marL="1104845" indent="-342883" algn="l" rtl="0" fontAlgn="base">
        <a:spcBef>
          <a:spcPts val="500"/>
        </a:spcBef>
        <a:spcAft>
          <a:spcPct val="0"/>
        </a:spcAft>
        <a:buClr>
          <a:srgbClr val="003473"/>
        </a:buClr>
        <a:buSzPct val="85000"/>
        <a:buFont typeface="Wingdings 3" charset="0"/>
        <a:buChar char="Æ"/>
        <a:defRPr sz="2000">
          <a:solidFill>
            <a:srgbClr val="003473"/>
          </a:solidFill>
          <a:latin typeface="Calibri Bold" charset="0"/>
          <a:ea typeface="+mn-ea"/>
          <a:cs typeface="+mn-cs"/>
          <a:sym typeface="Calibri Bold" charset="0"/>
        </a:defRPr>
      </a:lvl3pPr>
      <a:lvl4pPr marL="1447728" indent="-228588" algn="l" rtl="0" fontAlgn="base">
        <a:spcBef>
          <a:spcPts val="500"/>
        </a:spcBef>
        <a:spcAft>
          <a:spcPct val="0"/>
        </a:spcAft>
        <a:buClr>
          <a:srgbClr val="000000"/>
        </a:buClr>
        <a:buSzPct val="100000"/>
        <a:buFont typeface="Calibri" charset="0"/>
        <a:buChar char="–"/>
        <a:defRPr sz="2000">
          <a:solidFill>
            <a:schemeClr val="tx1"/>
          </a:solidFill>
          <a:latin typeface="+mj-lt"/>
          <a:ea typeface="+mj-ea"/>
          <a:cs typeface="+mj-cs"/>
          <a:sym typeface="Calibri" charset="0"/>
        </a:defRPr>
      </a:lvl4pPr>
      <a:lvl5pPr marL="1904905" indent="-342883" algn="l" rtl="0" fontAlgn="base">
        <a:spcBef>
          <a:spcPts val="400"/>
        </a:spcBef>
        <a:spcAft>
          <a:spcPct val="0"/>
        </a:spcAft>
        <a:buClr>
          <a:srgbClr val="000000"/>
        </a:buClr>
        <a:buSzPct val="100000"/>
        <a:buFont typeface="Calibri" charset="0"/>
        <a:buChar char="»"/>
        <a:defRPr>
          <a:solidFill>
            <a:schemeClr val="tx1"/>
          </a:solidFill>
          <a:latin typeface="+mj-lt"/>
          <a:ea typeface="+mj-ea"/>
          <a:cs typeface="+mj-cs"/>
          <a:sym typeface="Calibri" charset="0"/>
        </a:defRPr>
      </a:lvl5pPr>
      <a:lvl6pPr marL="2362082" indent="-342883" algn="l" rtl="0" fontAlgn="base">
        <a:spcBef>
          <a:spcPts val="400"/>
        </a:spcBef>
        <a:spcAft>
          <a:spcPct val="0"/>
        </a:spcAft>
        <a:buClr>
          <a:srgbClr val="000000"/>
        </a:buClr>
        <a:buSzPct val="100000"/>
        <a:buFont typeface="Calibri" charset="0"/>
        <a:buChar char="»"/>
        <a:defRPr>
          <a:solidFill>
            <a:schemeClr val="tx1"/>
          </a:solidFill>
          <a:latin typeface="+mj-lt"/>
          <a:ea typeface="+mj-ea"/>
          <a:cs typeface="+mj-cs"/>
          <a:sym typeface="Calibri" charset="0"/>
        </a:defRPr>
      </a:lvl6pPr>
      <a:lvl7pPr marL="2819260" indent="-342883" algn="l" rtl="0" fontAlgn="base">
        <a:spcBef>
          <a:spcPts val="400"/>
        </a:spcBef>
        <a:spcAft>
          <a:spcPct val="0"/>
        </a:spcAft>
        <a:buClr>
          <a:srgbClr val="000000"/>
        </a:buClr>
        <a:buSzPct val="100000"/>
        <a:buFont typeface="Calibri" charset="0"/>
        <a:buChar char="»"/>
        <a:defRPr>
          <a:solidFill>
            <a:schemeClr val="tx1"/>
          </a:solidFill>
          <a:latin typeface="+mj-lt"/>
          <a:ea typeface="+mj-ea"/>
          <a:cs typeface="+mj-cs"/>
          <a:sym typeface="Calibri" charset="0"/>
        </a:defRPr>
      </a:lvl7pPr>
      <a:lvl8pPr marL="3276437" indent="-342883" algn="l" rtl="0" fontAlgn="base">
        <a:spcBef>
          <a:spcPts val="400"/>
        </a:spcBef>
        <a:spcAft>
          <a:spcPct val="0"/>
        </a:spcAft>
        <a:buClr>
          <a:srgbClr val="000000"/>
        </a:buClr>
        <a:buSzPct val="100000"/>
        <a:buFont typeface="Calibri" charset="0"/>
        <a:buChar char="»"/>
        <a:defRPr>
          <a:solidFill>
            <a:schemeClr val="tx1"/>
          </a:solidFill>
          <a:latin typeface="+mj-lt"/>
          <a:ea typeface="+mj-ea"/>
          <a:cs typeface="+mj-cs"/>
          <a:sym typeface="Calibri" charset="0"/>
        </a:defRPr>
      </a:lvl8pPr>
      <a:lvl9pPr marL="3733615" indent="-342883" algn="l" rtl="0" fontAlgn="base">
        <a:spcBef>
          <a:spcPts val="400"/>
        </a:spcBef>
        <a:spcAft>
          <a:spcPct val="0"/>
        </a:spcAft>
        <a:buClr>
          <a:srgbClr val="000000"/>
        </a:buClr>
        <a:buSzPct val="100000"/>
        <a:buFont typeface="Calibri" charset="0"/>
        <a:buChar char="»"/>
        <a:defRPr>
          <a:solidFill>
            <a:schemeClr val="tx1"/>
          </a:solidFill>
          <a:latin typeface="+mj-lt"/>
          <a:ea typeface="+mj-ea"/>
          <a:cs typeface="+mj-cs"/>
          <a:sym typeface="Calibri" charset="0"/>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3" algn="l" defTabSz="457178" rtl="0" eaLnBrk="1" latinLnBrk="0" hangingPunct="1">
        <a:defRPr sz="1800" kern="1200">
          <a:solidFill>
            <a:schemeClr val="tx1"/>
          </a:solidFill>
          <a:latin typeface="+mn-lt"/>
          <a:ea typeface="+mn-ea"/>
          <a:cs typeface="+mn-cs"/>
        </a:defRPr>
      </a:lvl4pPr>
      <a:lvl5pPr marL="1828710" algn="l" defTabSz="457178" rtl="0" eaLnBrk="1" latinLnBrk="0" hangingPunct="1">
        <a:defRPr sz="1800" kern="1200">
          <a:solidFill>
            <a:schemeClr val="tx1"/>
          </a:solidFill>
          <a:latin typeface="+mn-lt"/>
          <a:ea typeface="+mn-ea"/>
          <a:cs typeface="+mn-cs"/>
        </a:defRPr>
      </a:lvl5pPr>
      <a:lvl6pPr marL="2285888" algn="l" defTabSz="457178" rtl="0" eaLnBrk="1" latinLnBrk="0" hangingPunct="1">
        <a:defRPr sz="1800" kern="1200">
          <a:solidFill>
            <a:schemeClr val="tx1"/>
          </a:solidFill>
          <a:latin typeface="+mn-lt"/>
          <a:ea typeface="+mn-ea"/>
          <a:cs typeface="+mn-cs"/>
        </a:defRPr>
      </a:lvl6pPr>
      <a:lvl7pPr marL="2743065"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6"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0" y="0"/>
            <a:ext cx="9144000" cy="685800"/>
          </a:xfrm>
          <a:prstGeom prst="rect">
            <a:avLst/>
          </a:prstGeom>
          <a:solidFill>
            <a:schemeClr val="accent1"/>
          </a:solidFill>
          <a:ln>
            <a:noFill/>
          </a:ln>
          <a:effectLst/>
          <a:extLs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Calibri" charset="0"/>
              </a:rPr>
              <a:t>Click to edit Master title style</a:t>
            </a:r>
          </a:p>
        </p:txBody>
      </p:sp>
      <p:sp>
        <p:nvSpPr>
          <p:cNvPr id="2050" name="Rectangle 2"/>
          <p:cNvSpPr>
            <a:spLocks noGrp="1" noChangeArrowheads="1"/>
          </p:cNvSpPr>
          <p:nvPr>
            <p:ph type="body" idx="1"/>
          </p:nvPr>
        </p:nvSpPr>
        <p:spPr bwMode="auto">
          <a:xfrm>
            <a:off x="419100" y="838203"/>
            <a:ext cx="8572500" cy="56769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Arial Bold" charset="0"/>
              </a:rPr>
              <a:t>Second level</a:t>
            </a:r>
          </a:p>
          <a:p>
            <a:pPr lvl="2"/>
            <a:r>
              <a:rPr lang="en-US">
                <a:sym typeface="Calibri Bold" charset="0"/>
              </a:rPr>
              <a:t>Third level</a:t>
            </a:r>
          </a:p>
          <a:p>
            <a:pPr lvl="3"/>
            <a:r>
              <a:rPr lang="en-US">
                <a:sym typeface="Calibri" charset="0"/>
              </a:rPr>
              <a:t>Fourth level</a:t>
            </a:r>
          </a:p>
          <a:p>
            <a:pPr lvl="4"/>
            <a:r>
              <a:rPr lang="en-US">
                <a:sym typeface="Calibri" charset="0"/>
              </a:rPr>
              <a:t>Fifth level</a:t>
            </a:r>
          </a:p>
        </p:txBody>
      </p:sp>
      <p:grpSp>
        <p:nvGrpSpPr>
          <p:cNvPr id="13" name="Group 72"/>
          <p:cNvGrpSpPr/>
          <p:nvPr userDrawn="1"/>
        </p:nvGrpSpPr>
        <p:grpSpPr>
          <a:xfrm>
            <a:off x="8800496" y="6453685"/>
            <a:ext cx="277627" cy="307976"/>
            <a:chOff x="6989763" y="4179888"/>
            <a:chExt cx="392112" cy="434976"/>
          </a:xfrm>
          <a:solidFill>
            <a:srgbClr val="D8D8D6">
              <a:lumMod val="90000"/>
            </a:srgbClr>
          </a:solidFill>
        </p:grpSpPr>
        <p:sp>
          <p:nvSpPr>
            <p:cNvPr id="14" name="Freeform 5"/>
            <p:cNvSpPr>
              <a:spLocks/>
            </p:cNvSpPr>
            <p:nvPr/>
          </p:nvSpPr>
          <p:spPr bwMode="auto">
            <a:xfrm>
              <a:off x="6989763" y="4179888"/>
              <a:ext cx="392112" cy="127000"/>
            </a:xfrm>
            <a:custGeom>
              <a:avLst/>
              <a:gdLst/>
              <a:ahLst/>
              <a:cxnLst>
                <a:cxn ang="0">
                  <a:pos x="0" y="161"/>
                </a:cxn>
                <a:cxn ang="0">
                  <a:pos x="0" y="161"/>
                </a:cxn>
                <a:cxn ang="0">
                  <a:pos x="10" y="151"/>
                </a:cxn>
                <a:cxn ang="0">
                  <a:pos x="22" y="140"/>
                </a:cxn>
                <a:cxn ang="0">
                  <a:pos x="46" y="123"/>
                </a:cxn>
                <a:cxn ang="0">
                  <a:pos x="74" y="107"/>
                </a:cxn>
                <a:cxn ang="0">
                  <a:pos x="104" y="94"/>
                </a:cxn>
                <a:cxn ang="0">
                  <a:pos x="137" y="84"/>
                </a:cxn>
                <a:cxn ang="0">
                  <a:pos x="172" y="77"/>
                </a:cxn>
                <a:cxn ang="0">
                  <a:pos x="210" y="71"/>
                </a:cxn>
                <a:cxn ang="0">
                  <a:pos x="247" y="69"/>
                </a:cxn>
                <a:cxn ang="0">
                  <a:pos x="247" y="69"/>
                </a:cxn>
                <a:cxn ang="0">
                  <a:pos x="285" y="71"/>
                </a:cxn>
                <a:cxn ang="0">
                  <a:pos x="322" y="77"/>
                </a:cxn>
                <a:cxn ang="0">
                  <a:pos x="357" y="84"/>
                </a:cxn>
                <a:cxn ang="0">
                  <a:pos x="389" y="94"/>
                </a:cxn>
                <a:cxn ang="0">
                  <a:pos x="421" y="107"/>
                </a:cxn>
                <a:cxn ang="0">
                  <a:pos x="448" y="123"/>
                </a:cxn>
                <a:cxn ang="0">
                  <a:pos x="473" y="140"/>
                </a:cxn>
                <a:cxn ang="0">
                  <a:pos x="484" y="151"/>
                </a:cxn>
                <a:cxn ang="0">
                  <a:pos x="494" y="161"/>
                </a:cxn>
                <a:cxn ang="0">
                  <a:pos x="494" y="161"/>
                </a:cxn>
                <a:cxn ang="0">
                  <a:pos x="486" y="143"/>
                </a:cxn>
                <a:cxn ang="0">
                  <a:pos x="476" y="126"/>
                </a:cxn>
                <a:cxn ang="0">
                  <a:pos x="465" y="110"/>
                </a:cxn>
                <a:cxn ang="0">
                  <a:pos x="454" y="96"/>
                </a:cxn>
                <a:cxn ang="0">
                  <a:pos x="441" y="81"/>
                </a:cxn>
                <a:cxn ang="0">
                  <a:pos x="426" y="68"/>
                </a:cxn>
                <a:cxn ang="0">
                  <a:pos x="412" y="56"/>
                </a:cxn>
                <a:cxn ang="0">
                  <a:pos x="396" y="45"/>
                </a:cxn>
                <a:cxn ang="0">
                  <a:pos x="380" y="35"/>
                </a:cxn>
                <a:cxn ang="0">
                  <a:pos x="363" y="26"/>
                </a:cxn>
                <a:cxn ang="0">
                  <a:pos x="344" y="19"/>
                </a:cxn>
                <a:cxn ang="0">
                  <a:pos x="327" y="13"/>
                </a:cxn>
                <a:cxn ang="0">
                  <a:pos x="306" y="7"/>
                </a:cxn>
                <a:cxn ang="0">
                  <a:pos x="288" y="4"/>
                </a:cxn>
                <a:cxn ang="0">
                  <a:pos x="267" y="1"/>
                </a:cxn>
                <a:cxn ang="0">
                  <a:pos x="247" y="0"/>
                </a:cxn>
                <a:cxn ang="0">
                  <a:pos x="247" y="0"/>
                </a:cxn>
                <a:cxn ang="0">
                  <a:pos x="227" y="1"/>
                </a:cxn>
                <a:cxn ang="0">
                  <a:pos x="207" y="4"/>
                </a:cxn>
                <a:cxn ang="0">
                  <a:pos x="186" y="7"/>
                </a:cxn>
                <a:cxn ang="0">
                  <a:pos x="168" y="13"/>
                </a:cxn>
                <a:cxn ang="0">
                  <a:pos x="149" y="19"/>
                </a:cxn>
                <a:cxn ang="0">
                  <a:pos x="132" y="26"/>
                </a:cxn>
                <a:cxn ang="0">
                  <a:pos x="114" y="35"/>
                </a:cxn>
                <a:cxn ang="0">
                  <a:pos x="98" y="45"/>
                </a:cxn>
                <a:cxn ang="0">
                  <a:pos x="82" y="56"/>
                </a:cxn>
                <a:cxn ang="0">
                  <a:pos x="68" y="68"/>
                </a:cxn>
                <a:cxn ang="0">
                  <a:pos x="53" y="81"/>
                </a:cxn>
                <a:cxn ang="0">
                  <a:pos x="40" y="96"/>
                </a:cxn>
                <a:cxn ang="0">
                  <a:pos x="29" y="110"/>
                </a:cxn>
                <a:cxn ang="0">
                  <a:pos x="17" y="126"/>
                </a:cxn>
                <a:cxn ang="0">
                  <a:pos x="9" y="143"/>
                </a:cxn>
                <a:cxn ang="0">
                  <a:pos x="0" y="161"/>
                </a:cxn>
                <a:cxn ang="0">
                  <a:pos x="0" y="161"/>
                </a:cxn>
              </a:cxnLst>
              <a:rect l="0" t="0" r="r" b="b"/>
              <a:pathLst>
                <a:path w="494" h="161">
                  <a:moveTo>
                    <a:pt x="0" y="161"/>
                  </a:moveTo>
                  <a:lnTo>
                    <a:pt x="0" y="161"/>
                  </a:lnTo>
                  <a:lnTo>
                    <a:pt x="10" y="151"/>
                  </a:lnTo>
                  <a:lnTo>
                    <a:pt x="22" y="140"/>
                  </a:lnTo>
                  <a:lnTo>
                    <a:pt x="46" y="123"/>
                  </a:lnTo>
                  <a:lnTo>
                    <a:pt x="74" y="107"/>
                  </a:lnTo>
                  <a:lnTo>
                    <a:pt x="104" y="94"/>
                  </a:lnTo>
                  <a:lnTo>
                    <a:pt x="137" y="84"/>
                  </a:lnTo>
                  <a:lnTo>
                    <a:pt x="172" y="77"/>
                  </a:lnTo>
                  <a:lnTo>
                    <a:pt x="210" y="71"/>
                  </a:lnTo>
                  <a:lnTo>
                    <a:pt x="247" y="69"/>
                  </a:lnTo>
                  <a:lnTo>
                    <a:pt x="247" y="69"/>
                  </a:lnTo>
                  <a:lnTo>
                    <a:pt x="285" y="71"/>
                  </a:lnTo>
                  <a:lnTo>
                    <a:pt x="322" y="77"/>
                  </a:lnTo>
                  <a:lnTo>
                    <a:pt x="357" y="84"/>
                  </a:lnTo>
                  <a:lnTo>
                    <a:pt x="389" y="94"/>
                  </a:lnTo>
                  <a:lnTo>
                    <a:pt x="421" y="107"/>
                  </a:lnTo>
                  <a:lnTo>
                    <a:pt x="448" y="123"/>
                  </a:lnTo>
                  <a:lnTo>
                    <a:pt x="473" y="140"/>
                  </a:lnTo>
                  <a:lnTo>
                    <a:pt x="484" y="151"/>
                  </a:lnTo>
                  <a:lnTo>
                    <a:pt x="494" y="161"/>
                  </a:lnTo>
                  <a:lnTo>
                    <a:pt x="494" y="161"/>
                  </a:lnTo>
                  <a:lnTo>
                    <a:pt x="486" y="143"/>
                  </a:lnTo>
                  <a:lnTo>
                    <a:pt x="476" y="126"/>
                  </a:lnTo>
                  <a:lnTo>
                    <a:pt x="465" y="110"/>
                  </a:lnTo>
                  <a:lnTo>
                    <a:pt x="454" y="96"/>
                  </a:lnTo>
                  <a:lnTo>
                    <a:pt x="441" y="81"/>
                  </a:lnTo>
                  <a:lnTo>
                    <a:pt x="426" y="68"/>
                  </a:lnTo>
                  <a:lnTo>
                    <a:pt x="412" y="56"/>
                  </a:lnTo>
                  <a:lnTo>
                    <a:pt x="396" y="45"/>
                  </a:lnTo>
                  <a:lnTo>
                    <a:pt x="380" y="35"/>
                  </a:lnTo>
                  <a:lnTo>
                    <a:pt x="363" y="26"/>
                  </a:lnTo>
                  <a:lnTo>
                    <a:pt x="344" y="19"/>
                  </a:lnTo>
                  <a:lnTo>
                    <a:pt x="327" y="13"/>
                  </a:lnTo>
                  <a:lnTo>
                    <a:pt x="306" y="7"/>
                  </a:lnTo>
                  <a:lnTo>
                    <a:pt x="288" y="4"/>
                  </a:lnTo>
                  <a:lnTo>
                    <a:pt x="267" y="1"/>
                  </a:lnTo>
                  <a:lnTo>
                    <a:pt x="247" y="0"/>
                  </a:lnTo>
                  <a:lnTo>
                    <a:pt x="247" y="0"/>
                  </a:lnTo>
                  <a:lnTo>
                    <a:pt x="227" y="1"/>
                  </a:lnTo>
                  <a:lnTo>
                    <a:pt x="207" y="4"/>
                  </a:lnTo>
                  <a:lnTo>
                    <a:pt x="186" y="7"/>
                  </a:lnTo>
                  <a:lnTo>
                    <a:pt x="168" y="13"/>
                  </a:lnTo>
                  <a:lnTo>
                    <a:pt x="149" y="19"/>
                  </a:lnTo>
                  <a:lnTo>
                    <a:pt x="132" y="26"/>
                  </a:lnTo>
                  <a:lnTo>
                    <a:pt x="114" y="35"/>
                  </a:lnTo>
                  <a:lnTo>
                    <a:pt x="98" y="45"/>
                  </a:lnTo>
                  <a:lnTo>
                    <a:pt x="82" y="56"/>
                  </a:lnTo>
                  <a:lnTo>
                    <a:pt x="68" y="68"/>
                  </a:lnTo>
                  <a:lnTo>
                    <a:pt x="53" y="81"/>
                  </a:lnTo>
                  <a:lnTo>
                    <a:pt x="40" y="96"/>
                  </a:lnTo>
                  <a:lnTo>
                    <a:pt x="29" y="110"/>
                  </a:lnTo>
                  <a:lnTo>
                    <a:pt x="17" y="126"/>
                  </a:lnTo>
                  <a:lnTo>
                    <a:pt x="9" y="143"/>
                  </a:lnTo>
                  <a:lnTo>
                    <a:pt x="0" y="161"/>
                  </a:lnTo>
                  <a:lnTo>
                    <a:pt x="0" y="161"/>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sp>
          <p:nvSpPr>
            <p:cNvPr id="15" name="Freeform 6"/>
            <p:cNvSpPr>
              <a:spLocks/>
            </p:cNvSpPr>
            <p:nvPr/>
          </p:nvSpPr>
          <p:spPr bwMode="auto">
            <a:xfrm>
              <a:off x="6989763" y="4486276"/>
              <a:ext cx="392112" cy="128588"/>
            </a:xfrm>
            <a:custGeom>
              <a:avLst/>
              <a:gdLst/>
              <a:ahLst/>
              <a:cxnLst>
                <a:cxn ang="0">
                  <a:pos x="247" y="91"/>
                </a:cxn>
                <a:cxn ang="0">
                  <a:pos x="247" y="91"/>
                </a:cxn>
                <a:cxn ang="0">
                  <a:pos x="210" y="89"/>
                </a:cxn>
                <a:cxn ang="0">
                  <a:pos x="172" y="84"/>
                </a:cxn>
                <a:cxn ang="0">
                  <a:pos x="137" y="76"/>
                </a:cxn>
                <a:cxn ang="0">
                  <a:pos x="104" y="66"/>
                </a:cxn>
                <a:cxn ang="0">
                  <a:pos x="74" y="53"/>
                </a:cxn>
                <a:cxn ang="0">
                  <a:pos x="46" y="37"/>
                </a:cxn>
                <a:cxn ang="0">
                  <a:pos x="22" y="20"/>
                </a:cxn>
                <a:cxn ang="0">
                  <a:pos x="10" y="10"/>
                </a:cxn>
                <a:cxn ang="0">
                  <a:pos x="0" y="0"/>
                </a:cxn>
                <a:cxn ang="0">
                  <a:pos x="0" y="0"/>
                </a:cxn>
                <a:cxn ang="0">
                  <a:pos x="9" y="17"/>
                </a:cxn>
                <a:cxn ang="0">
                  <a:pos x="17" y="34"/>
                </a:cxn>
                <a:cxn ang="0">
                  <a:pos x="29" y="50"/>
                </a:cxn>
                <a:cxn ang="0">
                  <a:pos x="40" y="65"/>
                </a:cxn>
                <a:cxn ang="0">
                  <a:pos x="53" y="79"/>
                </a:cxn>
                <a:cxn ang="0">
                  <a:pos x="68" y="92"/>
                </a:cxn>
                <a:cxn ang="0">
                  <a:pos x="82" y="104"/>
                </a:cxn>
                <a:cxn ang="0">
                  <a:pos x="98" y="115"/>
                </a:cxn>
                <a:cxn ang="0">
                  <a:pos x="114" y="125"/>
                </a:cxn>
                <a:cxn ang="0">
                  <a:pos x="132" y="134"/>
                </a:cxn>
                <a:cxn ang="0">
                  <a:pos x="149" y="141"/>
                </a:cxn>
                <a:cxn ang="0">
                  <a:pos x="168" y="147"/>
                </a:cxn>
                <a:cxn ang="0">
                  <a:pos x="186" y="153"/>
                </a:cxn>
                <a:cxn ang="0">
                  <a:pos x="207" y="156"/>
                </a:cxn>
                <a:cxn ang="0">
                  <a:pos x="227" y="159"/>
                </a:cxn>
                <a:cxn ang="0">
                  <a:pos x="247" y="160"/>
                </a:cxn>
                <a:cxn ang="0">
                  <a:pos x="247" y="160"/>
                </a:cxn>
                <a:cxn ang="0">
                  <a:pos x="267" y="159"/>
                </a:cxn>
                <a:cxn ang="0">
                  <a:pos x="288" y="156"/>
                </a:cxn>
                <a:cxn ang="0">
                  <a:pos x="306" y="153"/>
                </a:cxn>
                <a:cxn ang="0">
                  <a:pos x="327" y="147"/>
                </a:cxn>
                <a:cxn ang="0">
                  <a:pos x="344" y="141"/>
                </a:cxn>
                <a:cxn ang="0">
                  <a:pos x="363" y="134"/>
                </a:cxn>
                <a:cxn ang="0">
                  <a:pos x="380" y="125"/>
                </a:cxn>
                <a:cxn ang="0">
                  <a:pos x="396" y="115"/>
                </a:cxn>
                <a:cxn ang="0">
                  <a:pos x="412" y="104"/>
                </a:cxn>
                <a:cxn ang="0">
                  <a:pos x="426" y="92"/>
                </a:cxn>
                <a:cxn ang="0">
                  <a:pos x="441" y="79"/>
                </a:cxn>
                <a:cxn ang="0">
                  <a:pos x="454" y="65"/>
                </a:cxn>
                <a:cxn ang="0">
                  <a:pos x="465" y="50"/>
                </a:cxn>
                <a:cxn ang="0">
                  <a:pos x="476" y="34"/>
                </a:cxn>
                <a:cxn ang="0">
                  <a:pos x="486" y="17"/>
                </a:cxn>
                <a:cxn ang="0">
                  <a:pos x="494" y="0"/>
                </a:cxn>
                <a:cxn ang="0">
                  <a:pos x="494" y="0"/>
                </a:cxn>
                <a:cxn ang="0">
                  <a:pos x="484" y="10"/>
                </a:cxn>
                <a:cxn ang="0">
                  <a:pos x="473" y="20"/>
                </a:cxn>
                <a:cxn ang="0">
                  <a:pos x="448" y="37"/>
                </a:cxn>
                <a:cxn ang="0">
                  <a:pos x="421" y="53"/>
                </a:cxn>
                <a:cxn ang="0">
                  <a:pos x="389" y="66"/>
                </a:cxn>
                <a:cxn ang="0">
                  <a:pos x="357" y="76"/>
                </a:cxn>
                <a:cxn ang="0">
                  <a:pos x="322" y="84"/>
                </a:cxn>
                <a:cxn ang="0">
                  <a:pos x="285" y="89"/>
                </a:cxn>
                <a:cxn ang="0">
                  <a:pos x="247" y="91"/>
                </a:cxn>
                <a:cxn ang="0">
                  <a:pos x="247" y="91"/>
                </a:cxn>
              </a:cxnLst>
              <a:rect l="0" t="0" r="r" b="b"/>
              <a:pathLst>
                <a:path w="494" h="160">
                  <a:moveTo>
                    <a:pt x="247" y="91"/>
                  </a:moveTo>
                  <a:lnTo>
                    <a:pt x="247" y="91"/>
                  </a:lnTo>
                  <a:lnTo>
                    <a:pt x="210" y="89"/>
                  </a:lnTo>
                  <a:lnTo>
                    <a:pt x="172" y="84"/>
                  </a:lnTo>
                  <a:lnTo>
                    <a:pt x="137" y="76"/>
                  </a:lnTo>
                  <a:lnTo>
                    <a:pt x="104" y="66"/>
                  </a:lnTo>
                  <a:lnTo>
                    <a:pt x="74" y="53"/>
                  </a:lnTo>
                  <a:lnTo>
                    <a:pt x="46" y="37"/>
                  </a:lnTo>
                  <a:lnTo>
                    <a:pt x="22" y="20"/>
                  </a:lnTo>
                  <a:lnTo>
                    <a:pt x="10" y="10"/>
                  </a:lnTo>
                  <a:lnTo>
                    <a:pt x="0" y="0"/>
                  </a:lnTo>
                  <a:lnTo>
                    <a:pt x="0" y="0"/>
                  </a:lnTo>
                  <a:lnTo>
                    <a:pt x="9" y="17"/>
                  </a:lnTo>
                  <a:lnTo>
                    <a:pt x="17" y="34"/>
                  </a:lnTo>
                  <a:lnTo>
                    <a:pt x="29" y="50"/>
                  </a:lnTo>
                  <a:lnTo>
                    <a:pt x="40" y="65"/>
                  </a:lnTo>
                  <a:lnTo>
                    <a:pt x="53" y="79"/>
                  </a:lnTo>
                  <a:lnTo>
                    <a:pt x="68" y="92"/>
                  </a:lnTo>
                  <a:lnTo>
                    <a:pt x="82" y="104"/>
                  </a:lnTo>
                  <a:lnTo>
                    <a:pt x="98" y="115"/>
                  </a:lnTo>
                  <a:lnTo>
                    <a:pt x="114" y="125"/>
                  </a:lnTo>
                  <a:lnTo>
                    <a:pt x="132" y="134"/>
                  </a:lnTo>
                  <a:lnTo>
                    <a:pt x="149" y="141"/>
                  </a:lnTo>
                  <a:lnTo>
                    <a:pt x="168" y="147"/>
                  </a:lnTo>
                  <a:lnTo>
                    <a:pt x="186" y="153"/>
                  </a:lnTo>
                  <a:lnTo>
                    <a:pt x="207" y="156"/>
                  </a:lnTo>
                  <a:lnTo>
                    <a:pt x="227" y="159"/>
                  </a:lnTo>
                  <a:lnTo>
                    <a:pt x="247" y="160"/>
                  </a:lnTo>
                  <a:lnTo>
                    <a:pt x="247" y="160"/>
                  </a:lnTo>
                  <a:lnTo>
                    <a:pt x="267" y="159"/>
                  </a:lnTo>
                  <a:lnTo>
                    <a:pt x="288" y="156"/>
                  </a:lnTo>
                  <a:lnTo>
                    <a:pt x="306" y="153"/>
                  </a:lnTo>
                  <a:lnTo>
                    <a:pt x="327" y="147"/>
                  </a:lnTo>
                  <a:lnTo>
                    <a:pt x="344" y="141"/>
                  </a:lnTo>
                  <a:lnTo>
                    <a:pt x="363" y="134"/>
                  </a:lnTo>
                  <a:lnTo>
                    <a:pt x="380" y="125"/>
                  </a:lnTo>
                  <a:lnTo>
                    <a:pt x="396" y="115"/>
                  </a:lnTo>
                  <a:lnTo>
                    <a:pt x="412" y="104"/>
                  </a:lnTo>
                  <a:lnTo>
                    <a:pt x="426" y="92"/>
                  </a:lnTo>
                  <a:lnTo>
                    <a:pt x="441" y="79"/>
                  </a:lnTo>
                  <a:lnTo>
                    <a:pt x="454" y="65"/>
                  </a:lnTo>
                  <a:lnTo>
                    <a:pt x="465" y="50"/>
                  </a:lnTo>
                  <a:lnTo>
                    <a:pt x="476" y="34"/>
                  </a:lnTo>
                  <a:lnTo>
                    <a:pt x="486" y="17"/>
                  </a:lnTo>
                  <a:lnTo>
                    <a:pt x="494" y="0"/>
                  </a:lnTo>
                  <a:lnTo>
                    <a:pt x="494" y="0"/>
                  </a:lnTo>
                  <a:lnTo>
                    <a:pt x="484" y="10"/>
                  </a:lnTo>
                  <a:lnTo>
                    <a:pt x="473" y="20"/>
                  </a:lnTo>
                  <a:lnTo>
                    <a:pt x="448" y="37"/>
                  </a:lnTo>
                  <a:lnTo>
                    <a:pt x="421" y="53"/>
                  </a:lnTo>
                  <a:lnTo>
                    <a:pt x="389" y="66"/>
                  </a:lnTo>
                  <a:lnTo>
                    <a:pt x="357" y="76"/>
                  </a:lnTo>
                  <a:lnTo>
                    <a:pt x="322" y="84"/>
                  </a:lnTo>
                  <a:lnTo>
                    <a:pt x="285" y="89"/>
                  </a:lnTo>
                  <a:lnTo>
                    <a:pt x="247" y="91"/>
                  </a:lnTo>
                  <a:lnTo>
                    <a:pt x="247" y="91"/>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sp>
          <p:nvSpPr>
            <p:cNvPr id="16" name="Freeform 7"/>
            <p:cNvSpPr>
              <a:spLocks/>
            </p:cNvSpPr>
            <p:nvPr/>
          </p:nvSpPr>
          <p:spPr bwMode="auto">
            <a:xfrm>
              <a:off x="7124700" y="4235451"/>
              <a:ext cx="122237" cy="142875"/>
            </a:xfrm>
            <a:custGeom>
              <a:avLst/>
              <a:gdLst/>
              <a:ahLst/>
              <a:cxnLst>
                <a:cxn ang="0">
                  <a:pos x="78" y="0"/>
                </a:cxn>
                <a:cxn ang="0">
                  <a:pos x="78" y="0"/>
                </a:cxn>
                <a:cxn ang="0">
                  <a:pos x="78" y="0"/>
                </a:cxn>
                <a:cxn ang="0">
                  <a:pos x="78" y="0"/>
                </a:cxn>
                <a:cxn ang="0">
                  <a:pos x="78" y="0"/>
                </a:cxn>
                <a:cxn ang="0">
                  <a:pos x="0" y="70"/>
                </a:cxn>
                <a:cxn ang="0">
                  <a:pos x="0" y="134"/>
                </a:cxn>
                <a:cxn ang="0">
                  <a:pos x="43" y="96"/>
                </a:cxn>
                <a:cxn ang="0">
                  <a:pos x="43" y="181"/>
                </a:cxn>
                <a:cxn ang="0">
                  <a:pos x="113" y="181"/>
                </a:cxn>
                <a:cxn ang="0">
                  <a:pos x="113" y="96"/>
                </a:cxn>
                <a:cxn ang="0">
                  <a:pos x="155" y="134"/>
                </a:cxn>
                <a:cxn ang="0">
                  <a:pos x="155" y="70"/>
                </a:cxn>
                <a:cxn ang="0">
                  <a:pos x="78" y="0"/>
                </a:cxn>
              </a:cxnLst>
              <a:rect l="0" t="0" r="r" b="b"/>
              <a:pathLst>
                <a:path w="155" h="181">
                  <a:moveTo>
                    <a:pt x="78" y="0"/>
                  </a:moveTo>
                  <a:lnTo>
                    <a:pt x="78" y="0"/>
                  </a:lnTo>
                  <a:lnTo>
                    <a:pt x="78" y="0"/>
                  </a:lnTo>
                  <a:lnTo>
                    <a:pt x="78" y="0"/>
                  </a:lnTo>
                  <a:lnTo>
                    <a:pt x="78" y="0"/>
                  </a:lnTo>
                  <a:lnTo>
                    <a:pt x="0" y="70"/>
                  </a:lnTo>
                  <a:lnTo>
                    <a:pt x="0" y="134"/>
                  </a:lnTo>
                  <a:lnTo>
                    <a:pt x="43" y="96"/>
                  </a:lnTo>
                  <a:lnTo>
                    <a:pt x="43" y="181"/>
                  </a:lnTo>
                  <a:lnTo>
                    <a:pt x="113" y="181"/>
                  </a:lnTo>
                  <a:lnTo>
                    <a:pt x="113" y="96"/>
                  </a:lnTo>
                  <a:lnTo>
                    <a:pt x="155" y="134"/>
                  </a:lnTo>
                  <a:lnTo>
                    <a:pt x="155" y="70"/>
                  </a:lnTo>
                  <a:lnTo>
                    <a:pt x="78"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sp>
          <p:nvSpPr>
            <p:cNvPr id="17" name="Freeform 8"/>
            <p:cNvSpPr>
              <a:spLocks/>
            </p:cNvSpPr>
            <p:nvPr/>
          </p:nvSpPr>
          <p:spPr bwMode="auto">
            <a:xfrm>
              <a:off x="7124700" y="4416426"/>
              <a:ext cx="122237" cy="142875"/>
            </a:xfrm>
            <a:custGeom>
              <a:avLst/>
              <a:gdLst/>
              <a:ahLst/>
              <a:cxnLst>
                <a:cxn ang="0">
                  <a:pos x="113" y="0"/>
                </a:cxn>
                <a:cxn ang="0">
                  <a:pos x="43" y="0"/>
                </a:cxn>
                <a:cxn ang="0">
                  <a:pos x="43" y="84"/>
                </a:cxn>
                <a:cxn ang="0">
                  <a:pos x="0" y="47"/>
                </a:cxn>
                <a:cxn ang="0">
                  <a:pos x="0" y="110"/>
                </a:cxn>
                <a:cxn ang="0">
                  <a:pos x="78" y="180"/>
                </a:cxn>
                <a:cxn ang="0">
                  <a:pos x="78" y="180"/>
                </a:cxn>
                <a:cxn ang="0">
                  <a:pos x="78" y="180"/>
                </a:cxn>
                <a:cxn ang="0">
                  <a:pos x="78" y="180"/>
                </a:cxn>
                <a:cxn ang="0">
                  <a:pos x="78" y="180"/>
                </a:cxn>
                <a:cxn ang="0">
                  <a:pos x="155" y="110"/>
                </a:cxn>
                <a:cxn ang="0">
                  <a:pos x="155" y="47"/>
                </a:cxn>
                <a:cxn ang="0">
                  <a:pos x="113" y="84"/>
                </a:cxn>
                <a:cxn ang="0">
                  <a:pos x="113" y="0"/>
                </a:cxn>
              </a:cxnLst>
              <a:rect l="0" t="0" r="r" b="b"/>
              <a:pathLst>
                <a:path w="155" h="180">
                  <a:moveTo>
                    <a:pt x="113" y="0"/>
                  </a:moveTo>
                  <a:lnTo>
                    <a:pt x="43" y="0"/>
                  </a:lnTo>
                  <a:lnTo>
                    <a:pt x="43" y="84"/>
                  </a:lnTo>
                  <a:lnTo>
                    <a:pt x="0" y="47"/>
                  </a:lnTo>
                  <a:lnTo>
                    <a:pt x="0" y="110"/>
                  </a:lnTo>
                  <a:lnTo>
                    <a:pt x="78" y="180"/>
                  </a:lnTo>
                  <a:lnTo>
                    <a:pt x="78" y="180"/>
                  </a:lnTo>
                  <a:lnTo>
                    <a:pt x="78" y="180"/>
                  </a:lnTo>
                  <a:lnTo>
                    <a:pt x="78" y="180"/>
                  </a:lnTo>
                  <a:lnTo>
                    <a:pt x="78" y="180"/>
                  </a:lnTo>
                  <a:lnTo>
                    <a:pt x="155" y="110"/>
                  </a:lnTo>
                  <a:lnTo>
                    <a:pt x="155" y="47"/>
                  </a:lnTo>
                  <a:lnTo>
                    <a:pt x="113" y="84"/>
                  </a:lnTo>
                  <a:lnTo>
                    <a:pt x="113"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Century Gothic" pitchFamily="34" charset="0"/>
                <a:ea typeface="+mn-ea"/>
              </a:endParaRPr>
            </a:p>
          </p:txBody>
        </p:sp>
      </p:grpSp>
      <p:sp>
        <p:nvSpPr>
          <p:cNvPr id="11" name="Slide Number Placeholder 1"/>
          <p:cNvSpPr txBox="1">
            <a:spLocks/>
          </p:cNvSpPr>
          <p:nvPr userDrawn="1"/>
        </p:nvSpPr>
        <p:spPr>
          <a:xfrm>
            <a:off x="8458200" y="6597653"/>
            <a:ext cx="381000" cy="184151"/>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6322B47-F5EF-46B5-BEBB-978B3A173CD7}" type="slidenum">
              <a:rPr kumimoji="0" lang="en-US" sz="900" b="0" i="0" u="none" strike="noStrike" kern="0" cap="none" spc="0" normalizeH="0" baseline="0" noProof="0" smtClean="0">
                <a:ln>
                  <a:noFill/>
                </a:ln>
                <a:solidFill>
                  <a:schemeClr val="tx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900" b="0" i="0" u="none" strike="noStrike" kern="0" cap="none" spc="0" normalizeH="0" baseline="0" noProof="0" dirty="0" smtClean="0">
              <a:ln>
                <a:noFill/>
              </a:ln>
              <a:solidFill>
                <a:schemeClr val="tx1"/>
              </a:solidFill>
              <a:effectLst/>
              <a:uLnTx/>
              <a:uFillTx/>
            </a:endParaRPr>
          </a:p>
        </p:txBody>
      </p:sp>
      <p:sp>
        <p:nvSpPr>
          <p:cNvPr id="12" name="Footer Placeholder 2"/>
          <p:cNvSpPr txBox="1">
            <a:spLocks/>
          </p:cNvSpPr>
          <p:nvPr userDrawn="1"/>
        </p:nvSpPr>
        <p:spPr>
          <a:xfrm>
            <a:off x="2362200" y="6597653"/>
            <a:ext cx="4953000" cy="184151"/>
          </a:xfrm>
          <a:prstGeom prst="rect">
            <a:avLst/>
          </a:prstGeom>
        </p:spPr>
        <p:txBody>
          <a:bodyPr rIns="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chemeClr val="tx1"/>
                </a:solidFill>
                <a:effectLst/>
                <a:uLnTx/>
                <a:uFillTx/>
              </a:rPr>
              <a:t>© LifeSize – All Rights Reserved</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p:transition>
  <p:hf hdr="0" ftr="0" dt="0"/>
  <p:txStyles>
    <p:titleStyle>
      <a:lvl1pPr algn="l" rtl="0" fontAlgn="base">
        <a:spcBef>
          <a:spcPct val="0"/>
        </a:spcBef>
        <a:spcAft>
          <a:spcPct val="0"/>
        </a:spcAft>
        <a:defRPr sz="3200">
          <a:solidFill>
            <a:srgbClr val="FFFFFF"/>
          </a:solidFill>
          <a:latin typeface="+mj-lt"/>
          <a:ea typeface="+mj-ea"/>
          <a:cs typeface="+mj-cs"/>
          <a:sym typeface="Calibri" charset="0"/>
        </a:defRPr>
      </a:lvl1pPr>
      <a:lvl2pPr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2pPr>
      <a:lvl3pPr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3pPr>
      <a:lvl4pPr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4pPr>
      <a:lvl5pPr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5pPr>
      <a:lvl6pPr marL="457178"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6pPr>
      <a:lvl7pPr marL="914355"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7pPr>
      <a:lvl8pPr marL="1371533"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8pPr>
      <a:lvl9pPr marL="1828710" algn="l" rtl="0" fontAlgn="base">
        <a:spcBef>
          <a:spcPct val="0"/>
        </a:spcBef>
        <a:spcAft>
          <a:spcPct val="0"/>
        </a:spcAft>
        <a:defRPr sz="3200">
          <a:solidFill>
            <a:srgbClr val="FFFFFF"/>
          </a:solidFill>
          <a:latin typeface="Calibri" charset="0"/>
          <a:ea typeface="ヒラギノ角ゴ ProN W3" charset="0"/>
          <a:cs typeface="ヒラギノ角ゴ ProN W3" charset="0"/>
          <a:sym typeface="Calibri" charset="0"/>
        </a:defRPr>
      </a:lvl9pPr>
    </p:titleStyle>
    <p:bodyStyle>
      <a:lvl1pPr marL="228588" indent="-228588" algn="l" rtl="0" fontAlgn="base">
        <a:spcBef>
          <a:spcPts val="700"/>
        </a:spcBef>
        <a:spcAft>
          <a:spcPct val="0"/>
        </a:spcAft>
        <a:buClr>
          <a:srgbClr val="333333"/>
        </a:buClr>
        <a:buSzPct val="100000"/>
        <a:buFont typeface="Wingdings" charset="0"/>
        <a:buChar char="§"/>
        <a:defRPr sz="2800">
          <a:solidFill>
            <a:schemeClr val="tx1"/>
          </a:solidFill>
          <a:latin typeface="+mn-lt"/>
          <a:ea typeface="+mn-ea"/>
          <a:cs typeface="+mn-cs"/>
          <a:sym typeface="Calibri" charset="0"/>
        </a:defRPr>
      </a:lvl1pPr>
      <a:lvl2pPr marL="647668" indent="-342883" algn="l" rtl="0" fontAlgn="base">
        <a:spcBef>
          <a:spcPts val="500"/>
        </a:spcBef>
        <a:spcAft>
          <a:spcPct val="0"/>
        </a:spcAft>
        <a:buSzPct val="100000"/>
        <a:buFont typeface="Wingdings" charset="0"/>
        <a:buChar char="w"/>
        <a:defRPr sz="2000">
          <a:solidFill>
            <a:srgbClr val="200063"/>
          </a:solidFill>
          <a:latin typeface="Arial Bold" charset="0"/>
          <a:ea typeface="ヒラギノ角ゴ ProN W6" charset="0"/>
          <a:cs typeface="ヒラギノ角ゴ ProN W6" charset="0"/>
          <a:sym typeface="Arial Bold" charset="0"/>
        </a:defRPr>
      </a:lvl2pPr>
      <a:lvl3pPr marL="1104845" indent="-342883" algn="l" rtl="0" fontAlgn="base">
        <a:spcBef>
          <a:spcPts val="500"/>
        </a:spcBef>
        <a:spcAft>
          <a:spcPct val="0"/>
        </a:spcAft>
        <a:buClr>
          <a:srgbClr val="003473"/>
        </a:buClr>
        <a:buSzPct val="85000"/>
        <a:buFont typeface="Wingdings 3" charset="0"/>
        <a:buChar char="Æ"/>
        <a:defRPr sz="2000">
          <a:solidFill>
            <a:srgbClr val="003473"/>
          </a:solidFill>
          <a:latin typeface="Calibri Bold" charset="0"/>
          <a:ea typeface="ヒラギノ角ゴ ProN W6" charset="0"/>
          <a:cs typeface="ヒラギノ角ゴ ProN W6" charset="0"/>
          <a:sym typeface="Calibri Bold" charset="0"/>
        </a:defRPr>
      </a:lvl3pPr>
      <a:lvl4pPr marL="1447728" indent="-228588" algn="l" rtl="0" fontAlgn="base">
        <a:spcBef>
          <a:spcPts val="500"/>
        </a:spcBef>
        <a:spcAft>
          <a:spcPct val="0"/>
        </a:spcAft>
        <a:buClr>
          <a:srgbClr val="000000"/>
        </a:buClr>
        <a:buSzPct val="100000"/>
        <a:buFont typeface="Calibri" charset="0"/>
        <a:buChar char="–"/>
        <a:defRPr sz="2000">
          <a:solidFill>
            <a:schemeClr val="tx1"/>
          </a:solidFill>
          <a:latin typeface="+mn-lt"/>
          <a:ea typeface="+mn-ea"/>
          <a:cs typeface="+mn-cs"/>
          <a:sym typeface="Calibri" charset="0"/>
        </a:defRPr>
      </a:lvl4pPr>
      <a:lvl5pPr marL="1904905" indent="-342883" algn="l" rtl="0" fontAlgn="base">
        <a:spcBef>
          <a:spcPts val="400"/>
        </a:spcBef>
        <a:spcAft>
          <a:spcPct val="0"/>
        </a:spcAft>
        <a:buClr>
          <a:srgbClr val="000000"/>
        </a:buClr>
        <a:buSzPct val="100000"/>
        <a:buFont typeface="Calibri" charset="0"/>
        <a:buChar char="»"/>
        <a:defRPr>
          <a:solidFill>
            <a:schemeClr val="tx1"/>
          </a:solidFill>
          <a:latin typeface="+mn-lt"/>
          <a:ea typeface="+mn-ea"/>
          <a:cs typeface="+mn-cs"/>
          <a:sym typeface="Calibri" charset="0"/>
        </a:defRPr>
      </a:lvl5pPr>
      <a:lvl6pPr marL="2362082" indent="-342883" algn="l" rtl="0" fontAlgn="base">
        <a:spcBef>
          <a:spcPts val="400"/>
        </a:spcBef>
        <a:spcAft>
          <a:spcPct val="0"/>
        </a:spcAft>
        <a:buClr>
          <a:srgbClr val="000000"/>
        </a:buClr>
        <a:buSzPct val="100000"/>
        <a:buFont typeface="Calibri" charset="0"/>
        <a:buChar char="»"/>
        <a:defRPr>
          <a:solidFill>
            <a:schemeClr val="tx1"/>
          </a:solidFill>
          <a:latin typeface="+mn-lt"/>
          <a:ea typeface="+mn-ea"/>
          <a:cs typeface="+mn-cs"/>
          <a:sym typeface="Calibri" charset="0"/>
        </a:defRPr>
      </a:lvl6pPr>
      <a:lvl7pPr marL="2819260" indent="-342883" algn="l" rtl="0" fontAlgn="base">
        <a:spcBef>
          <a:spcPts val="400"/>
        </a:spcBef>
        <a:spcAft>
          <a:spcPct val="0"/>
        </a:spcAft>
        <a:buClr>
          <a:srgbClr val="000000"/>
        </a:buClr>
        <a:buSzPct val="100000"/>
        <a:buFont typeface="Calibri" charset="0"/>
        <a:buChar char="»"/>
        <a:defRPr>
          <a:solidFill>
            <a:schemeClr val="tx1"/>
          </a:solidFill>
          <a:latin typeface="+mn-lt"/>
          <a:ea typeface="+mn-ea"/>
          <a:cs typeface="+mn-cs"/>
          <a:sym typeface="Calibri" charset="0"/>
        </a:defRPr>
      </a:lvl7pPr>
      <a:lvl8pPr marL="3276437" indent="-342883" algn="l" rtl="0" fontAlgn="base">
        <a:spcBef>
          <a:spcPts val="400"/>
        </a:spcBef>
        <a:spcAft>
          <a:spcPct val="0"/>
        </a:spcAft>
        <a:buClr>
          <a:srgbClr val="000000"/>
        </a:buClr>
        <a:buSzPct val="100000"/>
        <a:buFont typeface="Calibri" charset="0"/>
        <a:buChar char="»"/>
        <a:defRPr>
          <a:solidFill>
            <a:schemeClr val="tx1"/>
          </a:solidFill>
          <a:latin typeface="+mn-lt"/>
          <a:ea typeface="+mn-ea"/>
          <a:cs typeface="+mn-cs"/>
          <a:sym typeface="Calibri" charset="0"/>
        </a:defRPr>
      </a:lvl8pPr>
      <a:lvl9pPr marL="3733615" indent="-342883" algn="l" rtl="0" fontAlgn="base">
        <a:spcBef>
          <a:spcPts val="400"/>
        </a:spcBef>
        <a:spcAft>
          <a:spcPct val="0"/>
        </a:spcAft>
        <a:buClr>
          <a:srgbClr val="000000"/>
        </a:buClr>
        <a:buSzPct val="100000"/>
        <a:buFont typeface="Calibri" charset="0"/>
        <a:buChar char="»"/>
        <a:defRPr>
          <a:solidFill>
            <a:schemeClr val="tx1"/>
          </a:solidFill>
          <a:latin typeface="+mn-lt"/>
          <a:ea typeface="+mn-ea"/>
          <a:cs typeface="+mn-cs"/>
          <a:sym typeface="Calibri" charset="0"/>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3" algn="l" defTabSz="457178" rtl="0" eaLnBrk="1" latinLnBrk="0" hangingPunct="1">
        <a:defRPr sz="1800" kern="1200">
          <a:solidFill>
            <a:schemeClr val="tx1"/>
          </a:solidFill>
          <a:latin typeface="+mn-lt"/>
          <a:ea typeface="+mn-ea"/>
          <a:cs typeface="+mn-cs"/>
        </a:defRPr>
      </a:lvl4pPr>
      <a:lvl5pPr marL="1828710" algn="l" defTabSz="457178" rtl="0" eaLnBrk="1" latinLnBrk="0" hangingPunct="1">
        <a:defRPr sz="1800" kern="1200">
          <a:solidFill>
            <a:schemeClr val="tx1"/>
          </a:solidFill>
          <a:latin typeface="+mn-lt"/>
          <a:ea typeface="+mn-ea"/>
          <a:cs typeface="+mn-cs"/>
        </a:defRPr>
      </a:lvl5pPr>
      <a:lvl6pPr marL="2285888" algn="l" defTabSz="457178" rtl="0" eaLnBrk="1" latinLnBrk="0" hangingPunct="1">
        <a:defRPr sz="1800" kern="1200">
          <a:solidFill>
            <a:schemeClr val="tx1"/>
          </a:solidFill>
          <a:latin typeface="+mn-lt"/>
          <a:ea typeface="+mn-ea"/>
          <a:cs typeface="+mn-cs"/>
        </a:defRPr>
      </a:lvl6pPr>
      <a:lvl7pPr marL="2743065"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6" algn="l" defTabSz="457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7954355" y="378770"/>
            <a:ext cx="184730" cy="461665"/>
          </a:xfrm>
          <a:prstGeom prst="rect">
            <a:avLst/>
          </a:prstGeom>
          <a:solidFill>
            <a:schemeClr val="accent2"/>
          </a:solidFill>
          <a:ln>
            <a:noFill/>
          </a:ln>
        </p:spPr>
        <p:txBody>
          <a:bodyPr wrap="none" rtlCol="0" anchor="ctr">
            <a:spAutoFit/>
          </a:bodyPr>
          <a:lstStyle/>
          <a:p>
            <a:endParaRPr lang="en-US" sz="2400" dirty="0" smtClean="0">
              <a:solidFill>
                <a:srgbClr val="000000">
                  <a:lumMod val="85000"/>
                  <a:lumOff val="15000"/>
                </a:srgbClr>
              </a:solidFill>
              <a:latin typeface="Trebuchet MS"/>
              <a:ea typeface="+mn-ea"/>
              <a:cs typeface="+mn-cs"/>
            </a:endParaRPr>
          </a:p>
        </p:txBody>
      </p:sp>
      <p:sp>
        <p:nvSpPr>
          <p:cNvPr id="4098" name="Rectangle 2"/>
          <p:cNvSpPr>
            <a:spLocks noGrp="1" noChangeArrowheads="1"/>
          </p:cNvSpPr>
          <p:nvPr>
            <p:ph type="title"/>
          </p:nvPr>
        </p:nvSpPr>
        <p:spPr bwMode="auto">
          <a:xfrm>
            <a:off x="-1" y="0"/>
            <a:ext cx="7132320" cy="1219200"/>
          </a:xfrm>
          <a:prstGeom prst="rect">
            <a:avLst/>
          </a:prstGeom>
          <a:solidFill>
            <a:schemeClr val="accent2"/>
          </a:solidFill>
          <a:ln w="9525">
            <a:noFill/>
            <a:miter lim="800000"/>
            <a:headEnd/>
            <a:tailEnd/>
          </a:ln>
          <a:effectLst/>
        </p:spPr>
        <p:txBody>
          <a:bodyPr vert="horz" wrap="square" lIns="91429" tIns="45715" rIns="91440" bIns="182880" numCol="1" anchor="b"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430267" y="1462772"/>
            <a:ext cx="8412480" cy="4998720"/>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2" name="Group 72"/>
          <p:cNvGrpSpPr/>
          <p:nvPr userDrawn="1"/>
        </p:nvGrpSpPr>
        <p:grpSpPr>
          <a:xfrm>
            <a:off x="8800495" y="6366937"/>
            <a:ext cx="277627" cy="410635"/>
            <a:chOff x="6989763" y="4179888"/>
            <a:chExt cx="392112" cy="434976"/>
          </a:xfrm>
          <a:solidFill>
            <a:schemeClr val="accent6">
              <a:lumMod val="90000"/>
            </a:schemeClr>
          </a:solidFill>
        </p:grpSpPr>
        <p:sp>
          <p:nvSpPr>
            <p:cNvPr id="10" name="Freeform 5"/>
            <p:cNvSpPr>
              <a:spLocks/>
            </p:cNvSpPr>
            <p:nvPr/>
          </p:nvSpPr>
          <p:spPr bwMode="auto">
            <a:xfrm>
              <a:off x="6989763" y="4179888"/>
              <a:ext cx="392112" cy="127000"/>
            </a:xfrm>
            <a:custGeom>
              <a:avLst/>
              <a:gdLst/>
              <a:ahLst/>
              <a:cxnLst>
                <a:cxn ang="0">
                  <a:pos x="0" y="161"/>
                </a:cxn>
                <a:cxn ang="0">
                  <a:pos x="0" y="161"/>
                </a:cxn>
                <a:cxn ang="0">
                  <a:pos x="10" y="151"/>
                </a:cxn>
                <a:cxn ang="0">
                  <a:pos x="22" y="140"/>
                </a:cxn>
                <a:cxn ang="0">
                  <a:pos x="46" y="123"/>
                </a:cxn>
                <a:cxn ang="0">
                  <a:pos x="74" y="107"/>
                </a:cxn>
                <a:cxn ang="0">
                  <a:pos x="104" y="94"/>
                </a:cxn>
                <a:cxn ang="0">
                  <a:pos x="137" y="84"/>
                </a:cxn>
                <a:cxn ang="0">
                  <a:pos x="172" y="77"/>
                </a:cxn>
                <a:cxn ang="0">
                  <a:pos x="210" y="71"/>
                </a:cxn>
                <a:cxn ang="0">
                  <a:pos x="247" y="69"/>
                </a:cxn>
                <a:cxn ang="0">
                  <a:pos x="247" y="69"/>
                </a:cxn>
                <a:cxn ang="0">
                  <a:pos x="285" y="71"/>
                </a:cxn>
                <a:cxn ang="0">
                  <a:pos x="322" y="77"/>
                </a:cxn>
                <a:cxn ang="0">
                  <a:pos x="357" y="84"/>
                </a:cxn>
                <a:cxn ang="0">
                  <a:pos x="389" y="94"/>
                </a:cxn>
                <a:cxn ang="0">
                  <a:pos x="421" y="107"/>
                </a:cxn>
                <a:cxn ang="0">
                  <a:pos x="448" y="123"/>
                </a:cxn>
                <a:cxn ang="0">
                  <a:pos x="473" y="140"/>
                </a:cxn>
                <a:cxn ang="0">
                  <a:pos x="484" y="151"/>
                </a:cxn>
                <a:cxn ang="0">
                  <a:pos x="494" y="161"/>
                </a:cxn>
                <a:cxn ang="0">
                  <a:pos x="494" y="161"/>
                </a:cxn>
                <a:cxn ang="0">
                  <a:pos x="486" y="143"/>
                </a:cxn>
                <a:cxn ang="0">
                  <a:pos x="476" y="126"/>
                </a:cxn>
                <a:cxn ang="0">
                  <a:pos x="465" y="110"/>
                </a:cxn>
                <a:cxn ang="0">
                  <a:pos x="454" y="96"/>
                </a:cxn>
                <a:cxn ang="0">
                  <a:pos x="441" y="81"/>
                </a:cxn>
                <a:cxn ang="0">
                  <a:pos x="426" y="68"/>
                </a:cxn>
                <a:cxn ang="0">
                  <a:pos x="412" y="56"/>
                </a:cxn>
                <a:cxn ang="0">
                  <a:pos x="396" y="45"/>
                </a:cxn>
                <a:cxn ang="0">
                  <a:pos x="380" y="35"/>
                </a:cxn>
                <a:cxn ang="0">
                  <a:pos x="363" y="26"/>
                </a:cxn>
                <a:cxn ang="0">
                  <a:pos x="344" y="19"/>
                </a:cxn>
                <a:cxn ang="0">
                  <a:pos x="327" y="13"/>
                </a:cxn>
                <a:cxn ang="0">
                  <a:pos x="306" y="7"/>
                </a:cxn>
                <a:cxn ang="0">
                  <a:pos x="288" y="4"/>
                </a:cxn>
                <a:cxn ang="0">
                  <a:pos x="267" y="1"/>
                </a:cxn>
                <a:cxn ang="0">
                  <a:pos x="247" y="0"/>
                </a:cxn>
                <a:cxn ang="0">
                  <a:pos x="247" y="0"/>
                </a:cxn>
                <a:cxn ang="0">
                  <a:pos x="227" y="1"/>
                </a:cxn>
                <a:cxn ang="0">
                  <a:pos x="207" y="4"/>
                </a:cxn>
                <a:cxn ang="0">
                  <a:pos x="186" y="7"/>
                </a:cxn>
                <a:cxn ang="0">
                  <a:pos x="168" y="13"/>
                </a:cxn>
                <a:cxn ang="0">
                  <a:pos x="149" y="19"/>
                </a:cxn>
                <a:cxn ang="0">
                  <a:pos x="132" y="26"/>
                </a:cxn>
                <a:cxn ang="0">
                  <a:pos x="114" y="35"/>
                </a:cxn>
                <a:cxn ang="0">
                  <a:pos x="98" y="45"/>
                </a:cxn>
                <a:cxn ang="0">
                  <a:pos x="82" y="56"/>
                </a:cxn>
                <a:cxn ang="0">
                  <a:pos x="68" y="68"/>
                </a:cxn>
                <a:cxn ang="0">
                  <a:pos x="53" y="81"/>
                </a:cxn>
                <a:cxn ang="0">
                  <a:pos x="40" y="96"/>
                </a:cxn>
                <a:cxn ang="0">
                  <a:pos x="29" y="110"/>
                </a:cxn>
                <a:cxn ang="0">
                  <a:pos x="17" y="126"/>
                </a:cxn>
                <a:cxn ang="0">
                  <a:pos x="9" y="143"/>
                </a:cxn>
                <a:cxn ang="0">
                  <a:pos x="0" y="161"/>
                </a:cxn>
                <a:cxn ang="0">
                  <a:pos x="0" y="161"/>
                </a:cxn>
              </a:cxnLst>
              <a:rect l="0" t="0" r="r" b="b"/>
              <a:pathLst>
                <a:path w="494" h="161">
                  <a:moveTo>
                    <a:pt x="0" y="161"/>
                  </a:moveTo>
                  <a:lnTo>
                    <a:pt x="0" y="161"/>
                  </a:lnTo>
                  <a:lnTo>
                    <a:pt x="10" y="151"/>
                  </a:lnTo>
                  <a:lnTo>
                    <a:pt x="22" y="140"/>
                  </a:lnTo>
                  <a:lnTo>
                    <a:pt x="46" y="123"/>
                  </a:lnTo>
                  <a:lnTo>
                    <a:pt x="74" y="107"/>
                  </a:lnTo>
                  <a:lnTo>
                    <a:pt x="104" y="94"/>
                  </a:lnTo>
                  <a:lnTo>
                    <a:pt x="137" y="84"/>
                  </a:lnTo>
                  <a:lnTo>
                    <a:pt x="172" y="77"/>
                  </a:lnTo>
                  <a:lnTo>
                    <a:pt x="210" y="71"/>
                  </a:lnTo>
                  <a:lnTo>
                    <a:pt x="247" y="69"/>
                  </a:lnTo>
                  <a:lnTo>
                    <a:pt x="247" y="69"/>
                  </a:lnTo>
                  <a:lnTo>
                    <a:pt x="285" y="71"/>
                  </a:lnTo>
                  <a:lnTo>
                    <a:pt x="322" y="77"/>
                  </a:lnTo>
                  <a:lnTo>
                    <a:pt x="357" y="84"/>
                  </a:lnTo>
                  <a:lnTo>
                    <a:pt x="389" y="94"/>
                  </a:lnTo>
                  <a:lnTo>
                    <a:pt x="421" y="107"/>
                  </a:lnTo>
                  <a:lnTo>
                    <a:pt x="448" y="123"/>
                  </a:lnTo>
                  <a:lnTo>
                    <a:pt x="473" y="140"/>
                  </a:lnTo>
                  <a:lnTo>
                    <a:pt x="484" y="151"/>
                  </a:lnTo>
                  <a:lnTo>
                    <a:pt x="494" y="161"/>
                  </a:lnTo>
                  <a:lnTo>
                    <a:pt x="494" y="161"/>
                  </a:lnTo>
                  <a:lnTo>
                    <a:pt x="486" y="143"/>
                  </a:lnTo>
                  <a:lnTo>
                    <a:pt x="476" y="126"/>
                  </a:lnTo>
                  <a:lnTo>
                    <a:pt x="465" y="110"/>
                  </a:lnTo>
                  <a:lnTo>
                    <a:pt x="454" y="96"/>
                  </a:lnTo>
                  <a:lnTo>
                    <a:pt x="441" y="81"/>
                  </a:lnTo>
                  <a:lnTo>
                    <a:pt x="426" y="68"/>
                  </a:lnTo>
                  <a:lnTo>
                    <a:pt x="412" y="56"/>
                  </a:lnTo>
                  <a:lnTo>
                    <a:pt x="396" y="45"/>
                  </a:lnTo>
                  <a:lnTo>
                    <a:pt x="380" y="35"/>
                  </a:lnTo>
                  <a:lnTo>
                    <a:pt x="363" y="26"/>
                  </a:lnTo>
                  <a:lnTo>
                    <a:pt x="344" y="19"/>
                  </a:lnTo>
                  <a:lnTo>
                    <a:pt x="327" y="13"/>
                  </a:lnTo>
                  <a:lnTo>
                    <a:pt x="306" y="7"/>
                  </a:lnTo>
                  <a:lnTo>
                    <a:pt x="288" y="4"/>
                  </a:lnTo>
                  <a:lnTo>
                    <a:pt x="267" y="1"/>
                  </a:lnTo>
                  <a:lnTo>
                    <a:pt x="247" y="0"/>
                  </a:lnTo>
                  <a:lnTo>
                    <a:pt x="247" y="0"/>
                  </a:lnTo>
                  <a:lnTo>
                    <a:pt x="227" y="1"/>
                  </a:lnTo>
                  <a:lnTo>
                    <a:pt x="207" y="4"/>
                  </a:lnTo>
                  <a:lnTo>
                    <a:pt x="186" y="7"/>
                  </a:lnTo>
                  <a:lnTo>
                    <a:pt x="168" y="13"/>
                  </a:lnTo>
                  <a:lnTo>
                    <a:pt x="149" y="19"/>
                  </a:lnTo>
                  <a:lnTo>
                    <a:pt x="132" y="26"/>
                  </a:lnTo>
                  <a:lnTo>
                    <a:pt x="114" y="35"/>
                  </a:lnTo>
                  <a:lnTo>
                    <a:pt x="98" y="45"/>
                  </a:lnTo>
                  <a:lnTo>
                    <a:pt x="82" y="56"/>
                  </a:lnTo>
                  <a:lnTo>
                    <a:pt x="68" y="68"/>
                  </a:lnTo>
                  <a:lnTo>
                    <a:pt x="53" y="81"/>
                  </a:lnTo>
                  <a:lnTo>
                    <a:pt x="40" y="96"/>
                  </a:lnTo>
                  <a:lnTo>
                    <a:pt x="29" y="110"/>
                  </a:lnTo>
                  <a:lnTo>
                    <a:pt x="17" y="126"/>
                  </a:lnTo>
                  <a:lnTo>
                    <a:pt x="9" y="143"/>
                  </a:lnTo>
                  <a:lnTo>
                    <a:pt x="0" y="161"/>
                  </a:lnTo>
                  <a:lnTo>
                    <a:pt x="0"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sz="4000" b="1" dirty="0">
                <a:latin typeface="Century Gothic" pitchFamily="34" charset="0"/>
                <a:ea typeface="+mn-ea"/>
                <a:cs typeface="+mn-cs"/>
              </a:endParaRPr>
            </a:p>
          </p:txBody>
        </p:sp>
        <p:sp>
          <p:nvSpPr>
            <p:cNvPr id="11" name="Freeform 6"/>
            <p:cNvSpPr>
              <a:spLocks/>
            </p:cNvSpPr>
            <p:nvPr/>
          </p:nvSpPr>
          <p:spPr bwMode="auto">
            <a:xfrm>
              <a:off x="6989763" y="4486276"/>
              <a:ext cx="392112" cy="128588"/>
            </a:xfrm>
            <a:custGeom>
              <a:avLst/>
              <a:gdLst/>
              <a:ahLst/>
              <a:cxnLst>
                <a:cxn ang="0">
                  <a:pos x="247" y="91"/>
                </a:cxn>
                <a:cxn ang="0">
                  <a:pos x="247" y="91"/>
                </a:cxn>
                <a:cxn ang="0">
                  <a:pos x="210" y="89"/>
                </a:cxn>
                <a:cxn ang="0">
                  <a:pos x="172" y="84"/>
                </a:cxn>
                <a:cxn ang="0">
                  <a:pos x="137" y="76"/>
                </a:cxn>
                <a:cxn ang="0">
                  <a:pos x="104" y="66"/>
                </a:cxn>
                <a:cxn ang="0">
                  <a:pos x="74" y="53"/>
                </a:cxn>
                <a:cxn ang="0">
                  <a:pos x="46" y="37"/>
                </a:cxn>
                <a:cxn ang="0">
                  <a:pos x="22" y="20"/>
                </a:cxn>
                <a:cxn ang="0">
                  <a:pos x="10" y="10"/>
                </a:cxn>
                <a:cxn ang="0">
                  <a:pos x="0" y="0"/>
                </a:cxn>
                <a:cxn ang="0">
                  <a:pos x="0" y="0"/>
                </a:cxn>
                <a:cxn ang="0">
                  <a:pos x="9" y="17"/>
                </a:cxn>
                <a:cxn ang="0">
                  <a:pos x="17" y="34"/>
                </a:cxn>
                <a:cxn ang="0">
                  <a:pos x="29" y="50"/>
                </a:cxn>
                <a:cxn ang="0">
                  <a:pos x="40" y="65"/>
                </a:cxn>
                <a:cxn ang="0">
                  <a:pos x="53" y="79"/>
                </a:cxn>
                <a:cxn ang="0">
                  <a:pos x="68" y="92"/>
                </a:cxn>
                <a:cxn ang="0">
                  <a:pos x="82" y="104"/>
                </a:cxn>
                <a:cxn ang="0">
                  <a:pos x="98" y="115"/>
                </a:cxn>
                <a:cxn ang="0">
                  <a:pos x="114" y="125"/>
                </a:cxn>
                <a:cxn ang="0">
                  <a:pos x="132" y="134"/>
                </a:cxn>
                <a:cxn ang="0">
                  <a:pos x="149" y="141"/>
                </a:cxn>
                <a:cxn ang="0">
                  <a:pos x="168" y="147"/>
                </a:cxn>
                <a:cxn ang="0">
                  <a:pos x="186" y="153"/>
                </a:cxn>
                <a:cxn ang="0">
                  <a:pos x="207" y="156"/>
                </a:cxn>
                <a:cxn ang="0">
                  <a:pos x="227" y="159"/>
                </a:cxn>
                <a:cxn ang="0">
                  <a:pos x="247" y="160"/>
                </a:cxn>
                <a:cxn ang="0">
                  <a:pos x="247" y="160"/>
                </a:cxn>
                <a:cxn ang="0">
                  <a:pos x="267" y="159"/>
                </a:cxn>
                <a:cxn ang="0">
                  <a:pos x="288" y="156"/>
                </a:cxn>
                <a:cxn ang="0">
                  <a:pos x="306" y="153"/>
                </a:cxn>
                <a:cxn ang="0">
                  <a:pos x="327" y="147"/>
                </a:cxn>
                <a:cxn ang="0">
                  <a:pos x="344" y="141"/>
                </a:cxn>
                <a:cxn ang="0">
                  <a:pos x="363" y="134"/>
                </a:cxn>
                <a:cxn ang="0">
                  <a:pos x="380" y="125"/>
                </a:cxn>
                <a:cxn ang="0">
                  <a:pos x="396" y="115"/>
                </a:cxn>
                <a:cxn ang="0">
                  <a:pos x="412" y="104"/>
                </a:cxn>
                <a:cxn ang="0">
                  <a:pos x="426" y="92"/>
                </a:cxn>
                <a:cxn ang="0">
                  <a:pos x="441" y="79"/>
                </a:cxn>
                <a:cxn ang="0">
                  <a:pos x="454" y="65"/>
                </a:cxn>
                <a:cxn ang="0">
                  <a:pos x="465" y="50"/>
                </a:cxn>
                <a:cxn ang="0">
                  <a:pos x="476" y="34"/>
                </a:cxn>
                <a:cxn ang="0">
                  <a:pos x="486" y="17"/>
                </a:cxn>
                <a:cxn ang="0">
                  <a:pos x="494" y="0"/>
                </a:cxn>
                <a:cxn ang="0">
                  <a:pos x="494" y="0"/>
                </a:cxn>
                <a:cxn ang="0">
                  <a:pos x="484" y="10"/>
                </a:cxn>
                <a:cxn ang="0">
                  <a:pos x="473" y="20"/>
                </a:cxn>
                <a:cxn ang="0">
                  <a:pos x="448" y="37"/>
                </a:cxn>
                <a:cxn ang="0">
                  <a:pos x="421" y="53"/>
                </a:cxn>
                <a:cxn ang="0">
                  <a:pos x="389" y="66"/>
                </a:cxn>
                <a:cxn ang="0">
                  <a:pos x="357" y="76"/>
                </a:cxn>
                <a:cxn ang="0">
                  <a:pos x="322" y="84"/>
                </a:cxn>
                <a:cxn ang="0">
                  <a:pos x="285" y="89"/>
                </a:cxn>
                <a:cxn ang="0">
                  <a:pos x="247" y="91"/>
                </a:cxn>
                <a:cxn ang="0">
                  <a:pos x="247" y="91"/>
                </a:cxn>
              </a:cxnLst>
              <a:rect l="0" t="0" r="r" b="b"/>
              <a:pathLst>
                <a:path w="494" h="160">
                  <a:moveTo>
                    <a:pt x="247" y="91"/>
                  </a:moveTo>
                  <a:lnTo>
                    <a:pt x="247" y="91"/>
                  </a:lnTo>
                  <a:lnTo>
                    <a:pt x="210" y="89"/>
                  </a:lnTo>
                  <a:lnTo>
                    <a:pt x="172" y="84"/>
                  </a:lnTo>
                  <a:lnTo>
                    <a:pt x="137" y="76"/>
                  </a:lnTo>
                  <a:lnTo>
                    <a:pt x="104" y="66"/>
                  </a:lnTo>
                  <a:lnTo>
                    <a:pt x="74" y="53"/>
                  </a:lnTo>
                  <a:lnTo>
                    <a:pt x="46" y="37"/>
                  </a:lnTo>
                  <a:lnTo>
                    <a:pt x="22" y="20"/>
                  </a:lnTo>
                  <a:lnTo>
                    <a:pt x="10" y="10"/>
                  </a:lnTo>
                  <a:lnTo>
                    <a:pt x="0" y="0"/>
                  </a:lnTo>
                  <a:lnTo>
                    <a:pt x="0" y="0"/>
                  </a:lnTo>
                  <a:lnTo>
                    <a:pt x="9" y="17"/>
                  </a:lnTo>
                  <a:lnTo>
                    <a:pt x="17" y="34"/>
                  </a:lnTo>
                  <a:lnTo>
                    <a:pt x="29" y="50"/>
                  </a:lnTo>
                  <a:lnTo>
                    <a:pt x="40" y="65"/>
                  </a:lnTo>
                  <a:lnTo>
                    <a:pt x="53" y="79"/>
                  </a:lnTo>
                  <a:lnTo>
                    <a:pt x="68" y="92"/>
                  </a:lnTo>
                  <a:lnTo>
                    <a:pt x="82" y="104"/>
                  </a:lnTo>
                  <a:lnTo>
                    <a:pt x="98" y="115"/>
                  </a:lnTo>
                  <a:lnTo>
                    <a:pt x="114" y="125"/>
                  </a:lnTo>
                  <a:lnTo>
                    <a:pt x="132" y="134"/>
                  </a:lnTo>
                  <a:lnTo>
                    <a:pt x="149" y="141"/>
                  </a:lnTo>
                  <a:lnTo>
                    <a:pt x="168" y="147"/>
                  </a:lnTo>
                  <a:lnTo>
                    <a:pt x="186" y="153"/>
                  </a:lnTo>
                  <a:lnTo>
                    <a:pt x="207" y="156"/>
                  </a:lnTo>
                  <a:lnTo>
                    <a:pt x="227" y="159"/>
                  </a:lnTo>
                  <a:lnTo>
                    <a:pt x="247" y="160"/>
                  </a:lnTo>
                  <a:lnTo>
                    <a:pt x="247" y="160"/>
                  </a:lnTo>
                  <a:lnTo>
                    <a:pt x="267" y="159"/>
                  </a:lnTo>
                  <a:lnTo>
                    <a:pt x="288" y="156"/>
                  </a:lnTo>
                  <a:lnTo>
                    <a:pt x="306" y="153"/>
                  </a:lnTo>
                  <a:lnTo>
                    <a:pt x="327" y="147"/>
                  </a:lnTo>
                  <a:lnTo>
                    <a:pt x="344" y="141"/>
                  </a:lnTo>
                  <a:lnTo>
                    <a:pt x="363" y="134"/>
                  </a:lnTo>
                  <a:lnTo>
                    <a:pt x="380" y="125"/>
                  </a:lnTo>
                  <a:lnTo>
                    <a:pt x="396" y="115"/>
                  </a:lnTo>
                  <a:lnTo>
                    <a:pt x="412" y="104"/>
                  </a:lnTo>
                  <a:lnTo>
                    <a:pt x="426" y="92"/>
                  </a:lnTo>
                  <a:lnTo>
                    <a:pt x="441" y="79"/>
                  </a:lnTo>
                  <a:lnTo>
                    <a:pt x="454" y="65"/>
                  </a:lnTo>
                  <a:lnTo>
                    <a:pt x="465" y="50"/>
                  </a:lnTo>
                  <a:lnTo>
                    <a:pt x="476" y="34"/>
                  </a:lnTo>
                  <a:lnTo>
                    <a:pt x="486" y="17"/>
                  </a:lnTo>
                  <a:lnTo>
                    <a:pt x="494" y="0"/>
                  </a:lnTo>
                  <a:lnTo>
                    <a:pt x="494" y="0"/>
                  </a:lnTo>
                  <a:lnTo>
                    <a:pt x="484" y="10"/>
                  </a:lnTo>
                  <a:lnTo>
                    <a:pt x="473" y="20"/>
                  </a:lnTo>
                  <a:lnTo>
                    <a:pt x="448" y="37"/>
                  </a:lnTo>
                  <a:lnTo>
                    <a:pt x="421" y="53"/>
                  </a:lnTo>
                  <a:lnTo>
                    <a:pt x="389" y="66"/>
                  </a:lnTo>
                  <a:lnTo>
                    <a:pt x="357" y="76"/>
                  </a:lnTo>
                  <a:lnTo>
                    <a:pt x="322" y="84"/>
                  </a:lnTo>
                  <a:lnTo>
                    <a:pt x="285" y="89"/>
                  </a:lnTo>
                  <a:lnTo>
                    <a:pt x="247" y="91"/>
                  </a:lnTo>
                  <a:lnTo>
                    <a:pt x="247" y="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sz="4000" b="1" dirty="0">
                <a:latin typeface="Century Gothic" pitchFamily="34" charset="0"/>
                <a:ea typeface="+mn-ea"/>
                <a:cs typeface="+mn-cs"/>
              </a:endParaRPr>
            </a:p>
          </p:txBody>
        </p:sp>
        <p:sp>
          <p:nvSpPr>
            <p:cNvPr id="14" name="Freeform 7"/>
            <p:cNvSpPr>
              <a:spLocks/>
            </p:cNvSpPr>
            <p:nvPr/>
          </p:nvSpPr>
          <p:spPr bwMode="auto">
            <a:xfrm>
              <a:off x="7124700" y="4235451"/>
              <a:ext cx="122237" cy="142875"/>
            </a:xfrm>
            <a:custGeom>
              <a:avLst/>
              <a:gdLst/>
              <a:ahLst/>
              <a:cxnLst>
                <a:cxn ang="0">
                  <a:pos x="78" y="0"/>
                </a:cxn>
                <a:cxn ang="0">
                  <a:pos x="78" y="0"/>
                </a:cxn>
                <a:cxn ang="0">
                  <a:pos x="78" y="0"/>
                </a:cxn>
                <a:cxn ang="0">
                  <a:pos x="78" y="0"/>
                </a:cxn>
                <a:cxn ang="0">
                  <a:pos x="78" y="0"/>
                </a:cxn>
                <a:cxn ang="0">
                  <a:pos x="0" y="70"/>
                </a:cxn>
                <a:cxn ang="0">
                  <a:pos x="0" y="134"/>
                </a:cxn>
                <a:cxn ang="0">
                  <a:pos x="43" y="96"/>
                </a:cxn>
                <a:cxn ang="0">
                  <a:pos x="43" y="181"/>
                </a:cxn>
                <a:cxn ang="0">
                  <a:pos x="113" y="181"/>
                </a:cxn>
                <a:cxn ang="0">
                  <a:pos x="113" y="96"/>
                </a:cxn>
                <a:cxn ang="0">
                  <a:pos x="155" y="134"/>
                </a:cxn>
                <a:cxn ang="0">
                  <a:pos x="155" y="70"/>
                </a:cxn>
                <a:cxn ang="0">
                  <a:pos x="78" y="0"/>
                </a:cxn>
              </a:cxnLst>
              <a:rect l="0" t="0" r="r" b="b"/>
              <a:pathLst>
                <a:path w="155" h="181">
                  <a:moveTo>
                    <a:pt x="78" y="0"/>
                  </a:moveTo>
                  <a:lnTo>
                    <a:pt x="78" y="0"/>
                  </a:lnTo>
                  <a:lnTo>
                    <a:pt x="78" y="0"/>
                  </a:lnTo>
                  <a:lnTo>
                    <a:pt x="78" y="0"/>
                  </a:lnTo>
                  <a:lnTo>
                    <a:pt x="78" y="0"/>
                  </a:lnTo>
                  <a:lnTo>
                    <a:pt x="0" y="70"/>
                  </a:lnTo>
                  <a:lnTo>
                    <a:pt x="0" y="134"/>
                  </a:lnTo>
                  <a:lnTo>
                    <a:pt x="43" y="96"/>
                  </a:lnTo>
                  <a:lnTo>
                    <a:pt x="43" y="181"/>
                  </a:lnTo>
                  <a:lnTo>
                    <a:pt x="113" y="181"/>
                  </a:lnTo>
                  <a:lnTo>
                    <a:pt x="113" y="96"/>
                  </a:lnTo>
                  <a:lnTo>
                    <a:pt x="155" y="134"/>
                  </a:lnTo>
                  <a:lnTo>
                    <a:pt x="155" y="70"/>
                  </a:lnTo>
                  <a:lnTo>
                    <a:pt x="7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sz="4000" b="1" dirty="0">
                <a:latin typeface="Century Gothic" pitchFamily="34" charset="0"/>
                <a:ea typeface="+mn-ea"/>
                <a:cs typeface="+mn-cs"/>
              </a:endParaRPr>
            </a:p>
          </p:txBody>
        </p:sp>
        <p:sp>
          <p:nvSpPr>
            <p:cNvPr id="15" name="Freeform 8"/>
            <p:cNvSpPr>
              <a:spLocks/>
            </p:cNvSpPr>
            <p:nvPr/>
          </p:nvSpPr>
          <p:spPr bwMode="auto">
            <a:xfrm>
              <a:off x="7124700" y="4416426"/>
              <a:ext cx="122237" cy="142875"/>
            </a:xfrm>
            <a:custGeom>
              <a:avLst/>
              <a:gdLst/>
              <a:ahLst/>
              <a:cxnLst>
                <a:cxn ang="0">
                  <a:pos x="113" y="0"/>
                </a:cxn>
                <a:cxn ang="0">
                  <a:pos x="43" y="0"/>
                </a:cxn>
                <a:cxn ang="0">
                  <a:pos x="43" y="84"/>
                </a:cxn>
                <a:cxn ang="0">
                  <a:pos x="0" y="47"/>
                </a:cxn>
                <a:cxn ang="0">
                  <a:pos x="0" y="110"/>
                </a:cxn>
                <a:cxn ang="0">
                  <a:pos x="78" y="180"/>
                </a:cxn>
                <a:cxn ang="0">
                  <a:pos x="78" y="180"/>
                </a:cxn>
                <a:cxn ang="0">
                  <a:pos x="78" y="180"/>
                </a:cxn>
                <a:cxn ang="0">
                  <a:pos x="78" y="180"/>
                </a:cxn>
                <a:cxn ang="0">
                  <a:pos x="78" y="180"/>
                </a:cxn>
                <a:cxn ang="0">
                  <a:pos x="155" y="110"/>
                </a:cxn>
                <a:cxn ang="0">
                  <a:pos x="155" y="47"/>
                </a:cxn>
                <a:cxn ang="0">
                  <a:pos x="113" y="84"/>
                </a:cxn>
                <a:cxn ang="0">
                  <a:pos x="113" y="0"/>
                </a:cxn>
              </a:cxnLst>
              <a:rect l="0" t="0" r="r" b="b"/>
              <a:pathLst>
                <a:path w="155" h="180">
                  <a:moveTo>
                    <a:pt x="113" y="0"/>
                  </a:moveTo>
                  <a:lnTo>
                    <a:pt x="43" y="0"/>
                  </a:lnTo>
                  <a:lnTo>
                    <a:pt x="43" y="84"/>
                  </a:lnTo>
                  <a:lnTo>
                    <a:pt x="0" y="47"/>
                  </a:lnTo>
                  <a:lnTo>
                    <a:pt x="0" y="110"/>
                  </a:lnTo>
                  <a:lnTo>
                    <a:pt x="78" y="180"/>
                  </a:lnTo>
                  <a:lnTo>
                    <a:pt x="78" y="180"/>
                  </a:lnTo>
                  <a:lnTo>
                    <a:pt x="78" y="180"/>
                  </a:lnTo>
                  <a:lnTo>
                    <a:pt x="78" y="180"/>
                  </a:lnTo>
                  <a:lnTo>
                    <a:pt x="78" y="180"/>
                  </a:lnTo>
                  <a:lnTo>
                    <a:pt x="155" y="110"/>
                  </a:lnTo>
                  <a:lnTo>
                    <a:pt x="155" y="47"/>
                  </a:lnTo>
                  <a:lnTo>
                    <a:pt x="113" y="84"/>
                  </a:lnTo>
                  <a:lnTo>
                    <a:pt x="1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sz="4000" b="1" dirty="0">
                <a:latin typeface="Century Gothic" pitchFamily="34" charset="0"/>
                <a:ea typeface="+mn-ea"/>
                <a:cs typeface="+mn-cs"/>
              </a:endParaRPr>
            </a:p>
          </p:txBody>
        </p:sp>
      </p:grpSp>
      <p:pic>
        <p:nvPicPr>
          <p:cNvPr id="12" name="Picture 11"/>
          <p:cNvPicPr>
            <a:picLocks noChangeAspect="1"/>
          </p:cNvPicPr>
          <p:nvPr userDrawn="1"/>
        </p:nvPicPr>
        <p:blipFill>
          <a:blip r:embed="rId7" cstate="print"/>
          <a:stretch>
            <a:fillRect/>
          </a:stretch>
        </p:blipFill>
        <p:spPr>
          <a:xfrm flipH="1">
            <a:off x="7281024" y="0"/>
            <a:ext cx="1862981" cy="1219200"/>
          </a:xfrm>
          <a:prstGeom prst="rect">
            <a:avLst/>
          </a:prstGeom>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ransition>
    <p:fade/>
  </p:transition>
  <p:timing>
    <p:tnLst>
      <p:par>
        <p:cTn id="1" dur="indefinite" restart="never" nodeType="tmRoot"/>
      </p:par>
    </p:tnLst>
  </p:timing>
  <p:hf hdr="0" dt="0"/>
  <p:txStyles>
    <p:titleStyle>
      <a:lvl1pPr marL="344488" indent="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600">
          <a:solidFill>
            <a:srgbClr val="000066"/>
          </a:solidFill>
          <a:latin typeface="Century Gothic" pitchFamily="34" charset="0"/>
        </a:defRPr>
      </a:lvl2pPr>
      <a:lvl3pPr algn="l" rtl="0" eaLnBrk="1" fontAlgn="base" hangingPunct="1">
        <a:spcBef>
          <a:spcPct val="0"/>
        </a:spcBef>
        <a:spcAft>
          <a:spcPct val="0"/>
        </a:spcAft>
        <a:defRPr sz="3600">
          <a:solidFill>
            <a:srgbClr val="000066"/>
          </a:solidFill>
          <a:latin typeface="Century Gothic" pitchFamily="34" charset="0"/>
        </a:defRPr>
      </a:lvl3pPr>
      <a:lvl4pPr algn="l" rtl="0" eaLnBrk="1" fontAlgn="base" hangingPunct="1">
        <a:spcBef>
          <a:spcPct val="0"/>
        </a:spcBef>
        <a:spcAft>
          <a:spcPct val="0"/>
        </a:spcAft>
        <a:defRPr sz="3600">
          <a:solidFill>
            <a:srgbClr val="000066"/>
          </a:solidFill>
          <a:latin typeface="Century Gothic" pitchFamily="34" charset="0"/>
        </a:defRPr>
      </a:lvl4pPr>
      <a:lvl5pPr algn="l" rtl="0" eaLnBrk="1" fontAlgn="base" hangingPunct="1">
        <a:spcBef>
          <a:spcPct val="0"/>
        </a:spcBef>
        <a:spcAft>
          <a:spcPct val="0"/>
        </a:spcAft>
        <a:defRPr sz="3600">
          <a:solidFill>
            <a:srgbClr val="000066"/>
          </a:solidFill>
          <a:latin typeface="Century Gothic" pitchFamily="34" charset="0"/>
        </a:defRPr>
      </a:lvl5pPr>
      <a:lvl6pPr marL="457200" algn="l" rtl="0" eaLnBrk="1" fontAlgn="base" hangingPunct="1">
        <a:spcBef>
          <a:spcPct val="0"/>
        </a:spcBef>
        <a:spcAft>
          <a:spcPct val="0"/>
        </a:spcAft>
        <a:defRPr sz="3600">
          <a:solidFill>
            <a:srgbClr val="000066"/>
          </a:solidFill>
          <a:latin typeface="Century Gothic" pitchFamily="34" charset="0"/>
        </a:defRPr>
      </a:lvl6pPr>
      <a:lvl7pPr marL="914400" algn="l" rtl="0" eaLnBrk="1" fontAlgn="base" hangingPunct="1">
        <a:spcBef>
          <a:spcPct val="0"/>
        </a:spcBef>
        <a:spcAft>
          <a:spcPct val="0"/>
        </a:spcAft>
        <a:defRPr sz="3600">
          <a:solidFill>
            <a:srgbClr val="000066"/>
          </a:solidFill>
          <a:latin typeface="Century Gothic" pitchFamily="34" charset="0"/>
        </a:defRPr>
      </a:lvl7pPr>
      <a:lvl8pPr marL="1371600" algn="l" rtl="0" eaLnBrk="1" fontAlgn="base" hangingPunct="1">
        <a:spcBef>
          <a:spcPct val="0"/>
        </a:spcBef>
        <a:spcAft>
          <a:spcPct val="0"/>
        </a:spcAft>
        <a:defRPr sz="3600">
          <a:solidFill>
            <a:srgbClr val="000066"/>
          </a:solidFill>
          <a:latin typeface="Century Gothic" pitchFamily="34" charset="0"/>
        </a:defRPr>
      </a:lvl8pPr>
      <a:lvl9pPr marL="1828800" algn="l" rtl="0" eaLnBrk="1" fontAlgn="base" hangingPunct="1">
        <a:spcBef>
          <a:spcPct val="0"/>
        </a:spcBef>
        <a:spcAft>
          <a:spcPct val="0"/>
        </a:spcAft>
        <a:defRPr sz="3600">
          <a:solidFill>
            <a:srgbClr val="000066"/>
          </a:solidFill>
          <a:latin typeface="Century Gothic" pitchFamily="34" charset="0"/>
        </a:defRPr>
      </a:lvl9pPr>
    </p:titleStyle>
    <p:bodyStyle>
      <a:lvl1pPr marL="230188" indent="-230188" algn="l" rtl="0" eaLnBrk="1" fontAlgn="base" hangingPunct="1">
        <a:spcBef>
          <a:spcPct val="20000"/>
        </a:spcBef>
        <a:spcAft>
          <a:spcPct val="0"/>
        </a:spcAft>
        <a:buClr>
          <a:schemeClr val="accent1"/>
        </a:buClr>
        <a:buFont typeface="Arial" pitchFamily="34" charset="0"/>
        <a:buChar char="•"/>
        <a:defRPr sz="2400">
          <a:solidFill>
            <a:schemeClr val="tx1">
              <a:lumMod val="85000"/>
              <a:lumOff val="15000"/>
            </a:schemeClr>
          </a:solidFill>
          <a:latin typeface="+mn-lt"/>
          <a:ea typeface="+mn-ea"/>
          <a:cs typeface="+mn-cs"/>
        </a:defRPr>
      </a:lvl1pPr>
      <a:lvl2pPr marL="573088" indent="-230188" algn="l" rtl="0" eaLnBrk="1" fontAlgn="base" hangingPunct="1">
        <a:spcBef>
          <a:spcPct val="20000"/>
        </a:spcBef>
        <a:spcAft>
          <a:spcPct val="0"/>
        </a:spcAft>
        <a:buFont typeface="Myriad Pro" pitchFamily="34" charset="0"/>
        <a:buChar char="–"/>
        <a:defRPr sz="2000">
          <a:solidFill>
            <a:schemeClr val="tx1">
              <a:lumMod val="85000"/>
              <a:lumOff val="15000"/>
            </a:schemeClr>
          </a:solidFill>
          <a:latin typeface="+mn-lt"/>
        </a:defRPr>
      </a:lvl2pPr>
      <a:lvl3pPr marL="1031875" indent="-231775" algn="l" rtl="0" eaLnBrk="1" fontAlgn="base" hangingPunct="1">
        <a:spcBef>
          <a:spcPct val="20000"/>
        </a:spcBef>
        <a:spcAft>
          <a:spcPct val="0"/>
        </a:spcAft>
        <a:buSzPct val="100000"/>
        <a:buChar char="•"/>
        <a:defRPr sz="1800" b="0">
          <a:solidFill>
            <a:schemeClr val="tx1">
              <a:lumMod val="85000"/>
              <a:lumOff val="15000"/>
            </a:schemeClr>
          </a:solidFill>
          <a:latin typeface="+mn-lt"/>
        </a:defRPr>
      </a:lvl3pPr>
      <a:lvl4pPr marL="1430338" indent="-173038" algn="l" rtl="0" eaLnBrk="1" fontAlgn="base" hangingPunct="1">
        <a:spcBef>
          <a:spcPct val="20000"/>
        </a:spcBef>
        <a:spcAft>
          <a:spcPct val="0"/>
        </a:spcAft>
        <a:buChar char="–"/>
        <a:tabLst/>
        <a:defRPr sz="1600">
          <a:solidFill>
            <a:schemeClr val="tx1">
              <a:lumMod val="85000"/>
              <a:lumOff val="15000"/>
            </a:schemeClr>
          </a:solidFill>
          <a:latin typeface="+mn-lt"/>
        </a:defRPr>
      </a:lvl4pPr>
      <a:lvl5pPr marL="1776413" indent="-176213" algn="l" rtl="0" eaLnBrk="1" fontAlgn="base" hangingPunct="1">
        <a:spcBef>
          <a:spcPct val="20000"/>
        </a:spcBef>
        <a:spcAft>
          <a:spcPct val="0"/>
        </a:spcAft>
        <a:buChar char="»"/>
        <a:defRPr sz="1400">
          <a:solidFill>
            <a:schemeClr val="tx1">
              <a:lumMod val="85000"/>
              <a:lumOff val="15000"/>
            </a:schemeClr>
          </a:solidFill>
          <a:latin typeface="+mn-lt"/>
        </a:defRPr>
      </a:lvl5pPr>
      <a:lvl6pPr marL="2400300" indent="-342900" algn="l" rtl="0" eaLnBrk="1" fontAlgn="base" hangingPunct="1">
        <a:spcBef>
          <a:spcPct val="20000"/>
        </a:spcBef>
        <a:spcAft>
          <a:spcPct val="0"/>
        </a:spcAft>
        <a:buChar char="»"/>
        <a:defRPr sz="1600">
          <a:solidFill>
            <a:schemeClr val="tx1"/>
          </a:solidFill>
          <a:latin typeface="+mn-lt"/>
        </a:defRPr>
      </a:lvl6pPr>
      <a:lvl7pPr marL="2857500" indent="-342900" algn="l" rtl="0" eaLnBrk="1" fontAlgn="base" hangingPunct="1">
        <a:spcBef>
          <a:spcPct val="20000"/>
        </a:spcBef>
        <a:spcAft>
          <a:spcPct val="0"/>
        </a:spcAft>
        <a:buChar char="»"/>
        <a:defRPr sz="1600">
          <a:solidFill>
            <a:schemeClr val="tx1"/>
          </a:solidFill>
          <a:latin typeface="+mn-lt"/>
        </a:defRPr>
      </a:lvl7pPr>
      <a:lvl8pPr marL="3314700" indent="-342900" algn="l" rtl="0" eaLnBrk="1" fontAlgn="base" hangingPunct="1">
        <a:spcBef>
          <a:spcPct val="20000"/>
        </a:spcBef>
        <a:spcAft>
          <a:spcPct val="0"/>
        </a:spcAft>
        <a:buChar char="»"/>
        <a:defRPr sz="1600">
          <a:solidFill>
            <a:schemeClr val="tx1"/>
          </a:solidFill>
          <a:latin typeface="+mn-lt"/>
        </a:defRPr>
      </a:lvl8pPr>
      <a:lvl9pPr marL="3771900" indent="-3429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82600" y="76200"/>
            <a:ext cx="8509000" cy="685800"/>
          </a:xfrm>
          <a:prstGeom prst="rect">
            <a:avLst/>
          </a:prstGeom>
          <a:noFill/>
          <a:ln w="9525">
            <a:noFill/>
            <a:miter lim="800000"/>
            <a:headEnd/>
            <a:tailEnd/>
          </a:ln>
        </p:spPr>
        <p:txBody>
          <a:bodyPr vert="horz" wrap="square" lIns="91429" tIns="45715" rIns="91429" bIns="45715" numCol="1" anchor="b" anchorCtr="0" compatLnSpc="1">
            <a:prstTxWarp prst="textNoShape">
              <a:avLst/>
            </a:prstTxWarp>
          </a:bodyPr>
          <a:lstStyle/>
          <a:p>
            <a:pPr lvl="0"/>
            <a:r>
              <a:rPr lang="en-US"/>
              <a:t>Click to edit Master title style</a:t>
            </a:r>
          </a:p>
        </p:txBody>
      </p:sp>
      <p:sp>
        <p:nvSpPr>
          <p:cNvPr id="19463" name="Rectangle 3"/>
          <p:cNvSpPr>
            <a:spLocks noGrp="1" noChangeArrowheads="1"/>
          </p:cNvSpPr>
          <p:nvPr>
            <p:ph type="body" idx="1"/>
          </p:nvPr>
        </p:nvSpPr>
        <p:spPr bwMode="auto">
          <a:xfrm>
            <a:off x="482600" y="990600"/>
            <a:ext cx="8509000" cy="502920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3557" name="Line 5"/>
          <p:cNvSpPr>
            <a:spLocks noChangeShapeType="1"/>
          </p:cNvSpPr>
          <p:nvPr userDrawn="1"/>
        </p:nvSpPr>
        <p:spPr bwMode="auto">
          <a:xfrm>
            <a:off x="4" y="774700"/>
            <a:ext cx="9229725" cy="0"/>
          </a:xfrm>
          <a:prstGeom prst="line">
            <a:avLst/>
          </a:prstGeom>
          <a:noFill/>
          <a:ln w="9525">
            <a:solidFill>
              <a:srgbClr val="E67A1D"/>
            </a:solidFill>
            <a:round/>
            <a:headEnd/>
            <a:tailEnd/>
          </a:ln>
          <a:effectLst/>
        </p:spPr>
        <p:txBody>
          <a:bodyPr/>
          <a:lstStyle/>
          <a:p>
            <a:pPr algn="l" fontAlgn="auto">
              <a:spcBef>
                <a:spcPts val="0"/>
              </a:spcBef>
              <a:spcAft>
                <a:spcPts val="0"/>
              </a:spcAft>
              <a:defRPr/>
            </a:pPr>
            <a:endParaRPr lang="en-US" sz="4000" b="1" dirty="0">
              <a:latin typeface="Century Gothic" charset="0"/>
              <a:ea typeface="ＭＳ Ｐゴシック" charset="-128"/>
              <a:cs typeface="ＭＳ Ｐゴシック" charset="-128"/>
            </a:endParaRPr>
          </a:p>
        </p:txBody>
      </p:sp>
      <p:graphicFrame>
        <p:nvGraphicFramePr>
          <p:cNvPr id="19460" name="AutoShape 4"/>
          <p:cNvGraphicFramePr>
            <a:graphicFrameLocks/>
          </p:cNvGraphicFramePr>
          <p:nvPr/>
        </p:nvGraphicFramePr>
        <p:xfrm>
          <a:off x="1524000" y="1397000"/>
          <a:ext cx="6096000" cy="4064000"/>
        </p:xfrm>
        <a:graphic>
          <a:graphicData uri="http://schemas.openxmlformats.org/presentationml/2006/ole">
            <p:oleObj spid="_x0000_s2065" name="Presentation" r:id="rId10" imgW="0" imgH="0" progId="PowerPoint.Show.8">
              <p:embed/>
            </p:oleObj>
          </a:graphicData>
        </a:graphic>
      </p:graphicFrame>
      <p:pic>
        <p:nvPicPr>
          <p:cNvPr id="10" name="Picture 9" descr="LifeSize-Logo-VECTOR-CMYK.png"/>
          <p:cNvPicPr>
            <a:picLocks noChangeAspect="1"/>
          </p:cNvPicPr>
          <p:nvPr userDrawn="1"/>
        </p:nvPicPr>
        <p:blipFill>
          <a:blip r:embed="rId11" cstate="screen">
            <a:extLst>
              <a:ext uri="{28A0092B-C50C-407E-A947-70E740481C1C}">
                <a14:useLocalDpi xmlns:mc="http://schemas.openxmlformats.org/markup-compatibility/2006" xmlns:mv="urn:schemas-microsoft-com:mac:vml" xmlns:a14="http://schemas.microsoft.com/office/drawing/2010/main" xmlns=""/>
              </a:ext>
            </a:extLst>
          </a:blip>
          <a:stretch>
            <a:fillRect/>
          </a:stretch>
        </p:blipFill>
        <p:spPr>
          <a:xfrm>
            <a:off x="228600" y="6079067"/>
            <a:ext cx="1752600" cy="778933"/>
          </a:xfrm>
          <a:prstGeom prst="rect">
            <a:avLst/>
          </a:prstGeom>
          <a:noFill/>
          <a:ln>
            <a:noFill/>
          </a:ln>
        </p:spPr>
      </p:pic>
      <p:grpSp>
        <p:nvGrpSpPr>
          <p:cNvPr id="2" name="Group 72"/>
          <p:cNvGrpSpPr/>
          <p:nvPr userDrawn="1"/>
        </p:nvGrpSpPr>
        <p:grpSpPr>
          <a:xfrm>
            <a:off x="8713973" y="6477000"/>
            <a:ext cx="277627" cy="300570"/>
            <a:chOff x="6989763" y="4179883"/>
            <a:chExt cx="392116" cy="434969"/>
          </a:xfrm>
          <a:solidFill>
            <a:schemeClr val="bg2"/>
          </a:solidFill>
        </p:grpSpPr>
        <p:sp>
          <p:nvSpPr>
            <p:cNvPr id="12" name="Freeform 5"/>
            <p:cNvSpPr>
              <a:spLocks/>
            </p:cNvSpPr>
            <p:nvPr/>
          </p:nvSpPr>
          <p:spPr bwMode="auto">
            <a:xfrm>
              <a:off x="6989763" y="4179883"/>
              <a:ext cx="392112" cy="127000"/>
            </a:xfrm>
            <a:custGeom>
              <a:avLst/>
              <a:gdLst/>
              <a:ahLst/>
              <a:cxnLst>
                <a:cxn ang="0">
                  <a:pos x="0" y="161"/>
                </a:cxn>
                <a:cxn ang="0">
                  <a:pos x="0" y="161"/>
                </a:cxn>
                <a:cxn ang="0">
                  <a:pos x="10" y="151"/>
                </a:cxn>
                <a:cxn ang="0">
                  <a:pos x="22" y="140"/>
                </a:cxn>
                <a:cxn ang="0">
                  <a:pos x="46" y="123"/>
                </a:cxn>
                <a:cxn ang="0">
                  <a:pos x="74" y="107"/>
                </a:cxn>
                <a:cxn ang="0">
                  <a:pos x="104" y="94"/>
                </a:cxn>
                <a:cxn ang="0">
                  <a:pos x="137" y="84"/>
                </a:cxn>
                <a:cxn ang="0">
                  <a:pos x="172" y="77"/>
                </a:cxn>
                <a:cxn ang="0">
                  <a:pos x="210" y="71"/>
                </a:cxn>
                <a:cxn ang="0">
                  <a:pos x="247" y="69"/>
                </a:cxn>
                <a:cxn ang="0">
                  <a:pos x="247" y="69"/>
                </a:cxn>
                <a:cxn ang="0">
                  <a:pos x="285" y="71"/>
                </a:cxn>
                <a:cxn ang="0">
                  <a:pos x="322" y="77"/>
                </a:cxn>
                <a:cxn ang="0">
                  <a:pos x="357" y="84"/>
                </a:cxn>
                <a:cxn ang="0">
                  <a:pos x="389" y="94"/>
                </a:cxn>
                <a:cxn ang="0">
                  <a:pos x="421" y="107"/>
                </a:cxn>
                <a:cxn ang="0">
                  <a:pos x="448" y="123"/>
                </a:cxn>
                <a:cxn ang="0">
                  <a:pos x="473" y="140"/>
                </a:cxn>
                <a:cxn ang="0">
                  <a:pos x="484" y="151"/>
                </a:cxn>
                <a:cxn ang="0">
                  <a:pos x="494" y="161"/>
                </a:cxn>
                <a:cxn ang="0">
                  <a:pos x="494" y="161"/>
                </a:cxn>
                <a:cxn ang="0">
                  <a:pos x="486" y="143"/>
                </a:cxn>
                <a:cxn ang="0">
                  <a:pos x="476" y="126"/>
                </a:cxn>
                <a:cxn ang="0">
                  <a:pos x="465" y="110"/>
                </a:cxn>
                <a:cxn ang="0">
                  <a:pos x="454" y="96"/>
                </a:cxn>
                <a:cxn ang="0">
                  <a:pos x="441" y="81"/>
                </a:cxn>
                <a:cxn ang="0">
                  <a:pos x="426" y="68"/>
                </a:cxn>
                <a:cxn ang="0">
                  <a:pos x="412" y="56"/>
                </a:cxn>
                <a:cxn ang="0">
                  <a:pos x="396" y="45"/>
                </a:cxn>
                <a:cxn ang="0">
                  <a:pos x="380" y="35"/>
                </a:cxn>
                <a:cxn ang="0">
                  <a:pos x="363" y="26"/>
                </a:cxn>
                <a:cxn ang="0">
                  <a:pos x="344" y="19"/>
                </a:cxn>
                <a:cxn ang="0">
                  <a:pos x="327" y="13"/>
                </a:cxn>
                <a:cxn ang="0">
                  <a:pos x="306" y="7"/>
                </a:cxn>
                <a:cxn ang="0">
                  <a:pos x="288" y="4"/>
                </a:cxn>
                <a:cxn ang="0">
                  <a:pos x="267" y="1"/>
                </a:cxn>
                <a:cxn ang="0">
                  <a:pos x="247" y="0"/>
                </a:cxn>
                <a:cxn ang="0">
                  <a:pos x="247" y="0"/>
                </a:cxn>
                <a:cxn ang="0">
                  <a:pos x="227" y="1"/>
                </a:cxn>
                <a:cxn ang="0">
                  <a:pos x="207" y="4"/>
                </a:cxn>
                <a:cxn ang="0">
                  <a:pos x="186" y="7"/>
                </a:cxn>
                <a:cxn ang="0">
                  <a:pos x="168" y="13"/>
                </a:cxn>
                <a:cxn ang="0">
                  <a:pos x="149" y="19"/>
                </a:cxn>
                <a:cxn ang="0">
                  <a:pos x="132" y="26"/>
                </a:cxn>
                <a:cxn ang="0">
                  <a:pos x="114" y="35"/>
                </a:cxn>
                <a:cxn ang="0">
                  <a:pos x="98" y="45"/>
                </a:cxn>
                <a:cxn ang="0">
                  <a:pos x="82" y="56"/>
                </a:cxn>
                <a:cxn ang="0">
                  <a:pos x="68" y="68"/>
                </a:cxn>
                <a:cxn ang="0">
                  <a:pos x="53" y="81"/>
                </a:cxn>
                <a:cxn ang="0">
                  <a:pos x="40" y="96"/>
                </a:cxn>
                <a:cxn ang="0">
                  <a:pos x="29" y="110"/>
                </a:cxn>
                <a:cxn ang="0">
                  <a:pos x="17" y="126"/>
                </a:cxn>
                <a:cxn ang="0">
                  <a:pos x="9" y="143"/>
                </a:cxn>
                <a:cxn ang="0">
                  <a:pos x="0" y="161"/>
                </a:cxn>
                <a:cxn ang="0">
                  <a:pos x="0" y="161"/>
                </a:cxn>
              </a:cxnLst>
              <a:rect l="0" t="0" r="r" b="b"/>
              <a:pathLst>
                <a:path w="494" h="161">
                  <a:moveTo>
                    <a:pt x="0" y="161"/>
                  </a:moveTo>
                  <a:lnTo>
                    <a:pt x="0" y="161"/>
                  </a:lnTo>
                  <a:lnTo>
                    <a:pt x="10" y="151"/>
                  </a:lnTo>
                  <a:lnTo>
                    <a:pt x="22" y="140"/>
                  </a:lnTo>
                  <a:lnTo>
                    <a:pt x="46" y="123"/>
                  </a:lnTo>
                  <a:lnTo>
                    <a:pt x="74" y="107"/>
                  </a:lnTo>
                  <a:lnTo>
                    <a:pt x="104" y="94"/>
                  </a:lnTo>
                  <a:lnTo>
                    <a:pt x="137" y="84"/>
                  </a:lnTo>
                  <a:lnTo>
                    <a:pt x="172" y="77"/>
                  </a:lnTo>
                  <a:lnTo>
                    <a:pt x="210" y="71"/>
                  </a:lnTo>
                  <a:lnTo>
                    <a:pt x="247" y="69"/>
                  </a:lnTo>
                  <a:lnTo>
                    <a:pt x="247" y="69"/>
                  </a:lnTo>
                  <a:lnTo>
                    <a:pt x="285" y="71"/>
                  </a:lnTo>
                  <a:lnTo>
                    <a:pt x="322" y="77"/>
                  </a:lnTo>
                  <a:lnTo>
                    <a:pt x="357" y="84"/>
                  </a:lnTo>
                  <a:lnTo>
                    <a:pt x="389" y="94"/>
                  </a:lnTo>
                  <a:lnTo>
                    <a:pt x="421" y="107"/>
                  </a:lnTo>
                  <a:lnTo>
                    <a:pt x="448" y="123"/>
                  </a:lnTo>
                  <a:lnTo>
                    <a:pt x="473" y="140"/>
                  </a:lnTo>
                  <a:lnTo>
                    <a:pt x="484" y="151"/>
                  </a:lnTo>
                  <a:lnTo>
                    <a:pt x="494" y="161"/>
                  </a:lnTo>
                  <a:lnTo>
                    <a:pt x="494" y="161"/>
                  </a:lnTo>
                  <a:lnTo>
                    <a:pt x="486" y="143"/>
                  </a:lnTo>
                  <a:lnTo>
                    <a:pt x="476" y="126"/>
                  </a:lnTo>
                  <a:lnTo>
                    <a:pt x="465" y="110"/>
                  </a:lnTo>
                  <a:lnTo>
                    <a:pt x="454" y="96"/>
                  </a:lnTo>
                  <a:lnTo>
                    <a:pt x="441" y="81"/>
                  </a:lnTo>
                  <a:lnTo>
                    <a:pt x="426" y="68"/>
                  </a:lnTo>
                  <a:lnTo>
                    <a:pt x="412" y="56"/>
                  </a:lnTo>
                  <a:lnTo>
                    <a:pt x="396" y="45"/>
                  </a:lnTo>
                  <a:lnTo>
                    <a:pt x="380" y="35"/>
                  </a:lnTo>
                  <a:lnTo>
                    <a:pt x="363" y="26"/>
                  </a:lnTo>
                  <a:lnTo>
                    <a:pt x="344" y="19"/>
                  </a:lnTo>
                  <a:lnTo>
                    <a:pt x="327" y="13"/>
                  </a:lnTo>
                  <a:lnTo>
                    <a:pt x="306" y="7"/>
                  </a:lnTo>
                  <a:lnTo>
                    <a:pt x="288" y="4"/>
                  </a:lnTo>
                  <a:lnTo>
                    <a:pt x="267" y="1"/>
                  </a:lnTo>
                  <a:lnTo>
                    <a:pt x="247" y="0"/>
                  </a:lnTo>
                  <a:lnTo>
                    <a:pt x="247" y="0"/>
                  </a:lnTo>
                  <a:lnTo>
                    <a:pt x="227" y="1"/>
                  </a:lnTo>
                  <a:lnTo>
                    <a:pt x="207" y="4"/>
                  </a:lnTo>
                  <a:lnTo>
                    <a:pt x="186" y="7"/>
                  </a:lnTo>
                  <a:lnTo>
                    <a:pt x="168" y="13"/>
                  </a:lnTo>
                  <a:lnTo>
                    <a:pt x="149" y="19"/>
                  </a:lnTo>
                  <a:lnTo>
                    <a:pt x="132" y="26"/>
                  </a:lnTo>
                  <a:lnTo>
                    <a:pt x="114" y="35"/>
                  </a:lnTo>
                  <a:lnTo>
                    <a:pt x="98" y="45"/>
                  </a:lnTo>
                  <a:lnTo>
                    <a:pt x="82" y="56"/>
                  </a:lnTo>
                  <a:lnTo>
                    <a:pt x="68" y="68"/>
                  </a:lnTo>
                  <a:lnTo>
                    <a:pt x="53" y="81"/>
                  </a:lnTo>
                  <a:lnTo>
                    <a:pt x="40" y="96"/>
                  </a:lnTo>
                  <a:lnTo>
                    <a:pt x="29" y="110"/>
                  </a:lnTo>
                  <a:lnTo>
                    <a:pt x="17" y="126"/>
                  </a:lnTo>
                  <a:lnTo>
                    <a:pt x="9" y="143"/>
                  </a:lnTo>
                  <a:lnTo>
                    <a:pt x="0" y="161"/>
                  </a:lnTo>
                  <a:lnTo>
                    <a:pt x="0"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3" name="Freeform 6"/>
            <p:cNvSpPr>
              <a:spLocks/>
            </p:cNvSpPr>
            <p:nvPr/>
          </p:nvSpPr>
          <p:spPr bwMode="auto">
            <a:xfrm>
              <a:off x="6989767" y="4486265"/>
              <a:ext cx="392112" cy="128587"/>
            </a:xfrm>
            <a:custGeom>
              <a:avLst/>
              <a:gdLst/>
              <a:ahLst/>
              <a:cxnLst>
                <a:cxn ang="0">
                  <a:pos x="247" y="91"/>
                </a:cxn>
                <a:cxn ang="0">
                  <a:pos x="247" y="91"/>
                </a:cxn>
                <a:cxn ang="0">
                  <a:pos x="210" y="89"/>
                </a:cxn>
                <a:cxn ang="0">
                  <a:pos x="172" y="84"/>
                </a:cxn>
                <a:cxn ang="0">
                  <a:pos x="137" y="76"/>
                </a:cxn>
                <a:cxn ang="0">
                  <a:pos x="104" y="66"/>
                </a:cxn>
                <a:cxn ang="0">
                  <a:pos x="74" y="53"/>
                </a:cxn>
                <a:cxn ang="0">
                  <a:pos x="46" y="37"/>
                </a:cxn>
                <a:cxn ang="0">
                  <a:pos x="22" y="20"/>
                </a:cxn>
                <a:cxn ang="0">
                  <a:pos x="10" y="10"/>
                </a:cxn>
                <a:cxn ang="0">
                  <a:pos x="0" y="0"/>
                </a:cxn>
                <a:cxn ang="0">
                  <a:pos x="0" y="0"/>
                </a:cxn>
                <a:cxn ang="0">
                  <a:pos x="9" y="17"/>
                </a:cxn>
                <a:cxn ang="0">
                  <a:pos x="17" y="34"/>
                </a:cxn>
                <a:cxn ang="0">
                  <a:pos x="29" y="50"/>
                </a:cxn>
                <a:cxn ang="0">
                  <a:pos x="40" y="65"/>
                </a:cxn>
                <a:cxn ang="0">
                  <a:pos x="53" y="79"/>
                </a:cxn>
                <a:cxn ang="0">
                  <a:pos x="68" y="92"/>
                </a:cxn>
                <a:cxn ang="0">
                  <a:pos x="82" y="104"/>
                </a:cxn>
                <a:cxn ang="0">
                  <a:pos x="98" y="115"/>
                </a:cxn>
                <a:cxn ang="0">
                  <a:pos x="114" y="125"/>
                </a:cxn>
                <a:cxn ang="0">
                  <a:pos x="132" y="134"/>
                </a:cxn>
                <a:cxn ang="0">
                  <a:pos x="149" y="141"/>
                </a:cxn>
                <a:cxn ang="0">
                  <a:pos x="168" y="147"/>
                </a:cxn>
                <a:cxn ang="0">
                  <a:pos x="186" y="153"/>
                </a:cxn>
                <a:cxn ang="0">
                  <a:pos x="207" y="156"/>
                </a:cxn>
                <a:cxn ang="0">
                  <a:pos x="227" y="159"/>
                </a:cxn>
                <a:cxn ang="0">
                  <a:pos x="247" y="160"/>
                </a:cxn>
                <a:cxn ang="0">
                  <a:pos x="247" y="160"/>
                </a:cxn>
                <a:cxn ang="0">
                  <a:pos x="267" y="159"/>
                </a:cxn>
                <a:cxn ang="0">
                  <a:pos x="288" y="156"/>
                </a:cxn>
                <a:cxn ang="0">
                  <a:pos x="306" y="153"/>
                </a:cxn>
                <a:cxn ang="0">
                  <a:pos x="327" y="147"/>
                </a:cxn>
                <a:cxn ang="0">
                  <a:pos x="344" y="141"/>
                </a:cxn>
                <a:cxn ang="0">
                  <a:pos x="363" y="134"/>
                </a:cxn>
                <a:cxn ang="0">
                  <a:pos x="380" y="125"/>
                </a:cxn>
                <a:cxn ang="0">
                  <a:pos x="396" y="115"/>
                </a:cxn>
                <a:cxn ang="0">
                  <a:pos x="412" y="104"/>
                </a:cxn>
                <a:cxn ang="0">
                  <a:pos x="426" y="92"/>
                </a:cxn>
                <a:cxn ang="0">
                  <a:pos x="441" y="79"/>
                </a:cxn>
                <a:cxn ang="0">
                  <a:pos x="454" y="65"/>
                </a:cxn>
                <a:cxn ang="0">
                  <a:pos x="465" y="50"/>
                </a:cxn>
                <a:cxn ang="0">
                  <a:pos x="476" y="34"/>
                </a:cxn>
                <a:cxn ang="0">
                  <a:pos x="486" y="17"/>
                </a:cxn>
                <a:cxn ang="0">
                  <a:pos x="494" y="0"/>
                </a:cxn>
                <a:cxn ang="0">
                  <a:pos x="494" y="0"/>
                </a:cxn>
                <a:cxn ang="0">
                  <a:pos x="484" y="10"/>
                </a:cxn>
                <a:cxn ang="0">
                  <a:pos x="473" y="20"/>
                </a:cxn>
                <a:cxn ang="0">
                  <a:pos x="448" y="37"/>
                </a:cxn>
                <a:cxn ang="0">
                  <a:pos x="421" y="53"/>
                </a:cxn>
                <a:cxn ang="0">
                  <a:pos x="389" y="66"/>
                </a:cxn>
                <a:cxn ang="0">
                  <a:pos x="357" y="76"/>
                </a:cxn>
                <a:cxn ang="0">
                  <a:pos x="322" y="84"/>
                </a:cxn>
                <a:cxn ang="0">
                  <a:pos x="285" y="89"/>
                </a:cxn>
                <a:cxn ang="0">
                  <a:pos x="247" y="91"/>
                </a:cxn>
                <a:cxn ang="0">
                  <a:pos x="247" y="91"/>
                </a:cxn>
              </a:cxnLst>
              <a:rect l="0" t="0" r="r" b="b"/>
              <a:pathLst>
                <a:path w="494" h="160">
                  <a:moveTo>
                    <a:pt x="247" y="91"/>
                  </a:moveTo>
                  <a:lnTo>
                    <a:pt x="247" y="91"/>
                  </a:lnTo>
                  <a:lnTo>
                    <a:pt x="210" y="89"/>
                  </a:lnTo>
                  <a:lnTo>
                    <a:pt x="172" y="84"/>
                  </a:lnTo>
                  <a:lnTo>
                    <a:pt x="137" y="76"/>
                  </a:lnTo>
                  <a:lnTo>
                    <a:pt x="104" y="66"/>
                  </a:lnTo>
                  <a:lnTo>
                    <a:pt x="74" y="53"/>
                  </a:lnTo>
                  <a:lnTo>
                    <a:pt x="46" y="37"/>
                  </a:lnTo>
                  <a:lnTo>
                    <a:pt x="22" y="20"/>
                  </a:lnTo>
                  <a:lnTo>
                    <a:pt x="10" y="10"/>
                  </a:lnTo>
                  <a:lnTo>
                    <a:pt x="0" y="0"/>
                  </a:lnTo>
                  <a:lnTo>
                    <a:pt x="0" y="0"/>
                  </a:lnTo>
                  <a:lnTo>
                    <a:pt x="9" y="17"/>
                  </a:lnTo>
                  <a:lnTo>
                    <a:pt x="17" y="34"/>
                  </a:lnTo>
                  <a:lnTo>
                    <a:pt x="29" y="50"/>
                  </a:lnTo>
                  <a:lnTo>
                    <a:pt x="40" y="65"/>
                  </a:lnTo>
                  <a:lnTo>
                    <a:pt x="53" y="79"/>
                  </a:lnTo>
                  <a:lnTo>
                    <a:pt x="68" y="92"/>
                  </a:lnTo>
                  <a:lnTo>
                    <a:pt x="82" y="104"/>
                  </a:lnTo>
                  <a:lnTo>
                    <a:pt x="98" y="115"/>
                  </a:lnTo>
                  <a:lnTo>
                    <a:pt x="114" y="125"/>
                  </a:lnTo>
                  <a:lnTo>
                    <a:pt x="132" y="134"/>
                  </a:lnTo>
                  <a:lnTo>
                    <a:pt x="149" y="141"/>
                  </a:lnTo>
                  <a:lnTo>
                    <a:pt x="168" y="147"/>
                  </a:lnTo>
                  <a:lnTo>
                    <a:pt x="186" y="153"/>
                  </a:lnTo>
                  <a:lnTo>
                    <a:pt x="207" y="156"/>
                  </a:lnTo>
                  <a:lnTo>
                    <a:pt x="227" y="159"/>
                  </a:lnTo>
                  <a:lnTo>
                    <a:pt x="247" y="160"/>
                  </a:lnTo>
                  <a:lnTo>
                    <a:pt x="247" y="160"/>
                  </a:lnTo>
                  <a:lnTo>
                    <a:pt x="267" y="159"/>
                  </a:lnTo>
                  <a:lnTo>
                    <a:pt x="288" y="156"/>
                  </a:lnTo>
                  <a:lnTo>
                    <a:pt x="306" y="153"/>
                  </a:lnTo>
                  <a:lnTo>
                    <a:pt x="327" y="147"/>
                  </a:lnTo>
                  <a:lnTo>
                    <a:pt x="344" y="141"/>
                  </a:lnTo>
                  <a:lnTo>
                    <a:pt x="363" y="134"/>
                  </a:lnTo>
                  <a:lnTo>
                    <a:pt x="380" y="125"/>
                  </a:lnTo>
                  <a:lnTo>
                    <a:pt x="396" y="115"/>
                  </a:lnTo>
                  <a:lnTo>
                    <a:pt x="412" y="104"/>
                  </a:lnTo>
                  <a:lnTo>
                    <a:pt x="426" y="92"/>
                  </a:lnTo>
                  <a:lnTo>
                    <a:pt x="441" y="79"/>
                  </a:lnTo>
                  <a:lnTo>
                    <a:pt x="454" y="65"/>
                  </a:lnTo>
                  <a:lnTo>
                    <a:pt x="465" y="50"/>
                  </a:lnTo>
                  <a:lnTo>
                    <a:pt x="476" y="34"/>
                  </a:lnTo>
                  <a:lnTo>
                    <a:pt x="486" y="17"/>
                  </a:lnTo>
                  <a:lnTo>
                    <a:pt x="494" y="0"/>
                  </a:lnTo>
                  <a:lnTo>
                    <a:pt x="494" y="0"/>
                  </a:lnTo>
                  <a:lnTo>
                    <a:pt x="484" y="10"/>
                  </a:lnTo>
                  <a:lnTo>
                    <a:pt x="473" y="20"/>
                  </a:lnTo>
                  <a:lnTo>
                    <a:pt x="448" y="37"/>
                  </a:lnTo>
                  <a:lnTo>
                    <a:pt x="421" y="53"/>
                  </a:lnTo>
                  <a:lnTo>
                    <a:pt x="389" y="66"/>
                  </a:lnTo>
                  <a:lnTo>
                    <a:pt x="357" y="76"/>
                  </a:lnTo>
                  <a:lnTo>
                    <a:pt x="322" y="84"/>
                  </a:lnTo>
                  <a:lnTo>
                    <a:pt x="285" y="89"/>
                  </a:lnTo>
                  <a:lnTo>
                    <a:pt x="247" y="91"/>
                  </a:lnTo>
                  <a:lnTo>
                    <a:pt x="247" y="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4" name="Freeform 7"/>
            <p:cNvSpPr>
              <a:spLocks/>
            </p:cNvSpPr>
            <p:nvPr/>
          </p:nvSpPr>
          <p:spPr bwMode="auto">
            <a:xfrm>
              <a:off x="7124695" y="4235445"/>
              <a:ext cx="122237" cy="142875"/>
            </a:xfrm>
            <a:custGeom>
              <a:avLst/>
              <a:gdLst/>
              <a:ahLst/>
              <a:cxnLst>
                <a:cxn ang="0">
                  <a:pos x="78" y="0"/>
                </a:cxn>
                <a:cxn ang="0">
                  <a:pos x="78" y="0"/>
                </a:cxn>
                <a:cxn ang="0">
                  <a:pos x="78" y="0"/>
                </a:cxn>
                <a:cxn ang="0">
                  <a:pos x="78" y="0"/>
                </a:cxn>
                <a:cxn ang="0">
                  <a:pos x="78" y="0"/>
                </a:cxn>
                <a:cxn ang="0">
                  <a:pos x="0" y="70"/>
                </a:cxn>
                <a:cxn ang="0">
                  <a:pos x="0" y="134"/>
                </a:cxn>
                <a:cxn ang="0">
                  <a:pos x="43" y="96"/>
                </a:cxn>
                <a:cxn ang="0">
                  <a:pos x="43" y="181"/>
                </a:cxn>
                <a:cxn ang="0">
                  <a:pos x="113" y="181"/>
                </a:cxn>
                <a:cxn ang="0">
                  <a:pos x="113" y="96"/>
                </a:cxn>
                <a:cxn ang="0">
                  <a:pos x="155" y="134"/>
                </a:cxn>
                <a:cxn ang="0">
                  <a:pos x="155" y="70"/>
                </a:cxn>
                <a:cxn ang="0">
                  <a:pos x="78" y="0"/>
                </a:cxn>
              </a:cxnLst>
              <a:rect l="0" t="0" r="r" b="b"/>
              <a:pathLst>
                <a:path w="155" h="181">
                  <a:moveTo>
                    <a:pt x="78" y="0"/>
                  </a:moveTo>
                  <a:lnTo>
                    <a:pt x="78" y="0"/>
                  </a:lnTo>
                  <a:lnTo>
                    <a:pt x="78" y="0"/>
                  </a:lnTo>
                  <a:lnTo>
                    <a:pt x="78" y="0"/>
                  </a:lnTo>
                  <a:lnTo>
                    <a:pt x="78" y="0"/>
                  </a:lnTo>
                  <a:lnTo>
                    <a:pt x="0" y="70"/>
                  </a:lnTo>
                  <a:lnTo>
                    <a:pt x="0" y="134"/>
                  </a:lnTo>
                  <a:lnTo>
                    <a:pt x="43" y="96"/>
                  </a:lnTo>
                  <a:lnTo>
                    <a:pt x="43" y="181"/>
                  </a:lnTo>
                  <a:lnTo>
                    <a:pt x="113" y="181"/>
                  </a:lnTo>
                  <a:lnTo>
                    <a:pt x="113" y="96"/>
                  </a:lnTo>
                  <a:lnTo>
                    <a:pt x="155" y="134"/>
                  </a:lnTo>
                  <a:lnTo>
                    <a:pt x="155" y="70"/>
                  </a:lnTo>
                  <a:lnTo>
                    <a:pt x="7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sp>
          <p:nvSpPr>
            <p:cNvPr id="15" name="Freeform 8"/>
            <p:cNvSpPr>
              <a:spLocks/>
            </p:cNvSpPr>
            <p:nvPr/>
          </p:nvSpPr>
          <p:spPr bwMode="auto">
            <a:xfrm>
              <a:off x="7124700" y="4416425"/>
              <a:ext cx="122237" cy="142875"/>
            </a:xfrm>
            <a:custGeom>
              <a:avLst/>
              <a:gdLst/>
              <a:ahLst/>
              <a:cxnLst>
                <a:cxn ang="0">
                  <a:pos x="113" y="0"/>
                </a:cxn>
                <a:cxn ang="0">
                  <a:pos x="43" y="0"/>
                </a:cxn>
                <a:cxn ang="0">
                  <a:pos x="43" y="84"/>
                </a:cxn>
                <a:cxn ang="0">
                  <a:pos x="0" y="47"/>
                </a:cxn>
                <a:cxn ang="0">
                  <a:pos x="0" y="110"/>
                </a:cxn>
                <a:cxn ang="0">
                  <a:pos x="78" y="180"/>
                </a:cxn>
                <a:cxn ang="0">
                  <a:pos x="78" y="180"/>
                </a:cxn>
                <a:cxn ang="0">
                  <a:pos x="78" y="180"/>
                </a:cxn>
                <a:cxn ang="0">
                  <a:pos x="78" y="180"/>
                </a:cxn>
                <a:cxn ang="0">
                  <a:pos x="78" y="180"/>
                </a:cxn>
                <a:cxn ang="0">
                  <a:pos x="155" y="110"/>
                </a:cxn>
                <a:cxn ang="0">
                  <a:pos x="155" y="47"/>
                </a:cxn>
                <a:cxn ang="0">
                  <a:pos x="113" y="84"/>
                </a:cxn>
                <a:cxn ang="0">
                  <a:pos x="113" y="0"/>
                </a:cxn>
              </a:cxnLst>
              <a:rect l="0" t="0" r="r" b="b"/>
              <a:pathLst>
                <a:path w="155" h="180">
                  <a:moveTo>
                    <a:pt x="113" y="0"/>
                  </a:moveTo>
                  <a:lnTo>
                    <a:pt x="43" y="0"/>
                  </a:lnTo>
                  <a:lnTo>
                    <a:pt x="43" y="84"/>
                  </a:lnTo>
                  <a:lnTo>
                    <a:pt x="0" y="47"/>
                  </a:lnTo>
                  <a:lnTo>
                    <a:pt x="0" y="110"/>
                  </a:lnTo>
                  <a:lnTo>
                    <a:pt x="78" y="180"/>
                  </a:lnTo>
                  <a:lnTo>
                    <a:pt x="78" y="180"/>
                  </a:lnTo>
                  <a:lnTo>
                    <a:pt x="78" y="180"/>
                  </a:lnTo>
                  <a:lnTo>
                    <a:pt x="78" y="180"/>
                  </a:lnTo>
                  <a:lnTo>
                    <a:pt x="78" y="180"/>
                  </a:lnTo>
                  <a:lnTo>
                    <a:pt x="155" y="110"/>
                  </a:lnTo>
                  <a:lnTo>
                    <a:pt x="155" y="47"/>
                  </a:lnTo>
                  <a:lnTo>
                    <a:pt x="113" y="84"/>
                  </a:lnTo>
                  <a:lnTo>
                    <a:pt x="1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fontAlgn="auto">
                <a:spcBef>
                  <a:spcPts val="0"/>
                </a:spcBef>
                <a:spcAft>
                  <a:spcPts val="0"/>
                </a:spcAft>
              </a:pPr>
              <a:endParaRPr lang="en-US" sz="1800" dirty="0">
                <a:latin typeface="Myriad Pro"/>
                <a:ea typeface="+mn-ea"/>
                <a:cs typeface="+mn-cs"/>
              </a:endParaRPr>
            </a:p>
          </p:txBody>
        </p:sp>
      </p:grpSp>
      <p:sp>
        <p:nvSpPr>
          <p:cNvPr id="16" name="Slide Number Placeholder 1"/>
          <p:cNvSpPr txBox="1">
            <a:spLocks/>
          </p:cNvSpPr>
          <p:nvPr userDrawn="1"/>
        </p:nvSpPr>
        <p:spPr>
          <a:xfrm>
            <a:off x="8382000" y="6525360"/>
            <a:ext cx="381000" cy="243840"/>
          </a:xfrm>
          <a:prstGeom prst="rect">
            <a:avLst/>
          </a:prstGeom>
        </p:spPr>
        <p:txBody>
          <a:bodyPr/>
          <a:lstStyle>
            <a:lvl1pPr>
              <a:defRPr/>
            </a:lvl1pPr>
          </a:lstStyle>
          <a:p>
            <a:pPr algn="l">
              <a:defRPr/>
            </a:pPr>
            <a:fld id="{30DEFAAF-7331-444B-8C33-C7462C01AC30}" type="slidenum">
              <a:rPr lang="en-US" sz="600" smtClean="0">
                <a:solidFill>
                  <a:srgbClr val="FFFFFF">
                    <a:lumMod val="65000"/>
                  </a:srgbClr>
                </a:solidFill>
                <a:latin typeface="Myriad Pro"/>
                <a:ea typeface="+mn-ea"/>
                <a:cs typeface="+mn-cs"/>
              </a:rPr>
              <a:pPr algn="l">
                <a:defRPr/>
              </a:pPr>
              <a:t>‹#›</a:t>
            </a:fld>
            <a:endParaRPr lang="en-US" sz="600" dirty="0">
              <a:solidFill>
                <a:srgbClr val="FFFFFF">
                  <a:lumMod val="65000"/>
                </a:srgbClr>
              </a:solidFill>
              <a:latin typeface="Myriad Pro"/>
              <a:ea typeface="+mn-ea"/>
              <a:cs typeface="+mn-cs"/>
            </a:endParaRPr>
          </a:p>
        </p:txBody>
      </p:sp>
      <p:sp>
        <p:nvSpPr>
          <p:cNvPr id="17" name="Footer Placeholder 2"/>
          <p:cNvSpPr txBox="1">
            <a:spLocks/>
          </p:cNvSpPr>
          <p:nvPr userDrawn="1"/>
        </p:nvSpPr>
        <p:spPr>
          <a:xfrm>
            <a:off x="3586480" y="6525360"/>
            <a:ext cx="4719320" cy="243840"/>
          </a:xfrm>
          <a:prstGeom prst="rect">
            <a:avLst/>
          </a:prstGeom>
        </p:spPr>
        <p:txBody>
          <a:bodyPr rIns="0"/>
          <a:lstStyle>
            <a:lvl1pPr>
              <a:defRPr/>
            </a:lvl1pPr>
          </a:lstStyle>
          <a:p>
            <a:pPr algn="r">
              <a:defRPr/>
            </a:pPr>
            <a:r>
              <a:rPr lang="en-US" sz="600" cap="all" dirty="0" smtClean="0">
                <a:solidFill>
                  <a:srgbClr val="FFFFFF">
                    <a:lumMod val="65000"/>
                  </a:srgbClr>
                </a:solidFill>
                <a:latin typeface="Myriad Pro"/>
                <a:ea typeface="+mn-ea"/>
                <a:cs typeface="+mn-cs"/>
              </a:rPr>
              <a:t>© LifeSize – All Rights Reserved. Confidential</a:t>
            </a:r>
            <a:endParaRPr lang="en-US" sz="600" cap="all" dirty="0">
              <a:solidFill>
                <a:srgbClr val="FFFFFF">
                  <a:lumMod val="65000"/>
                </a:srgbClr>
              </a:solidFill>
              <a:latin typeface="Myriad Pro"/>
              <a:ea typeface="+mn-ea"/>
              <a:cs typeface="+mn-cs"/>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2800" spc="-50">
          <a:solidFill>
            <a:srgbClr val="000066"/>
          </a:solidFill>
          <a:latin typeface="Trebuchet MS"/>
          <a:ea typeface="ＭＳ Ｐゴシック" charset="-128"/>
          <a:cs typeface="Trebuchet MS"/>
        </a:defRPr>
      </a:lvl1pPr>
      <a:lvl2pPr algn="l" rtl="0" eaLnBrk="0" fontAlgn="base" hangingPunct="0">
        <a:spcBef>
          <a:spcPct val="0"/>
        </a:spcBef>
        <a:spcAft>
          <a:spcPct val="0"/>
        </a:spcAft>
        <a:defRPr sz="2800">
          <a:solidFill>
            <a:srgbClr val="000066"/>
          </a:solidFill>
          <a:latin typeface="Myriad Pro"/>
          <a:ea typeface="ＭＳ Ｐゴシック" charset="-128"/>
          <a:cs typeface="ＭＳ Ｐゴシック" charset="-128"/>
        </a:defRPr>
      </a:lvl2pPr>
      <a:lvl3pPr algn="l" rtl="0" eaLnBrk="0" fontAlgn="base" hangingPunct="0">
        <a:spcBef>
          <a:spcPct val="0"/>
        </a:spcBef>
        <a:spcAft>
          <a:spcPct val="0"/>
        </a:spcAft>
        <a:defRPr sz="2800">
          <a:solidFill>
            <a:srgbClr val="000066"/>
          </a:solidFill>
          <a:latin typeface="Myriad Pro"/>
          <a:ea typeface="ＭＳ Ｐゴシック" charset="-128"/>
          <a:cs typeface="ＭＳ Ｐゴシック" charset="-128"/>
        </a:defRPr>
      </a:lvl3pPr>
      <a:lvl4pPr algn="l" rtl="0" eaLnBrk="0" fontAlgn="base" hangingPunct="0">
        <a:spcBef>
          <a:spcPct val="0"/>
        </a:spcBef>
        <a:spcAft>
          <a:spcPct val="0"/>
        </a:spcAft>
        <a:defRPr sz="2800">
          <a:solidFill>
            <a:srgbClr val="000066"/>
          </a:solidFill>
          <a:latin typeface="Myriad Pro"/>
          <a:ea typeface="ＭＳ Ｐゴシック" charset="-128"/>
          <a:cs typeface="ＭＳ Ｐゴシック" charset="-128"/>
        </a:defRPr>
      </a:lvl4pPr>
      <a:lvl5pPr algn="l" rtl="0" eaLnBrk="0" fontAlgn="base" hangingPunct="0">
        <a:spcBef>
          <a:spcPct val="0"/>
        </a:spcBef>
        <a:spcAft>
          <a:spcPct val="0"/>
        </a:spcAft>
        <a:defRPr sz="2800">
          <a:solidFill>
            <a:srgbClr val="000066"/>
          </a:solidFill>
          <a:latin typeface="Myriad Pro"/>
          <a:ea typeface="ＭＳ Ｐゴシック" charset="-128"/>
          <a:cs typeface="ＭＳ Ｐゴシック" charset="-128"/>
        </a:defRPr>
      </a:lvl5pPr>
      <a:lvl6pPr marL="457200" algn="l" rtl="0" fontAlgn="base">
        <a:spcBef>
          <a:spcPct val="0"/>
        </a:spcBef>
        <a:spcAft>
          <a:spcPct val="0"/>
        </a:spcAft>
        <a:defRPr sz="3600">
          <a:solidFill>
            <a:srgbClr val="000066"/>
          </a:solidFill>
          <a:latin typeface="Century Gothic" charset="0"/>
        </a:defRPr>
      </a:lvl6pPr>
      <a:lvl7pPr marL="914400" algn="l" rtl="0" fontAlgn="base">
        <a:spcBef>
          <a:spcPct val="0"/>
        </a:spcBef>
        <a:spcAft>
          <a:spcPct val="0"/>
        </a:spcAft>
        <a:defRPr sz="3600">
          <a:solidFill>
            <a:srgbClr val="000066"/>
          </a:solidFill>
          <a:latin typeface="Century Gothic" charset="0"/>
        </a:defRPr>
      </a:lvl7pPr>
      <a:lvl8pPr marL="1371600" algn="l" rtl="0" fontAlgn="base">
        <a:spcBef>
          <a:spcPct val="0"/>
        </a:spcBef>
        <a:spcAft>
          <a:spcPct val="0"/>
        </a:spcAft>
        <a:defRPr sz="3600">
          <a:solidFill>
            <a:srgbClr val="000066"/>
          </a:solidFill>
          <a:latin typeface="Century Gothic" charset="0"/>
        </a:defRPr>
      </a:lvl8pPr>
      <a:lvl9pPr marL="1828800" algn="l" rtl="0" fontAlgn="base">
        <a:spcBef>
          <a:spcPct val="0"/>
        </a:spcBef>
        <a:spcAft>
          <a:spcPct val="0"/>
        </a:spcAft>
        <a:defRPr sz="3600">
          <a:solidFill>
            <a:srgbClr val="000066"/>
          </a:solidFill>
          <a:latin typeface="Century Gothic" charset="0"/>
        </a:defRPr>
      </a:lvl9pPr>
    </p:titleStyle>
    <p:bodyStyle>
      <a:lvl1pPr algn="l" rtl="0" eaLnBrk="0" fontAlgn="base" hangingPunct="0">
        <a:spcBef>
          <a:spcPts val="1000"/>
        </a:spcBef>
        <a:spcAft>
          <a:spcPct val="0"/>
        </a:spcAft>
        <a:buFont typeface="Wingdings" pitchFamily="2" charset="2"/>
        <a:defRPr b="1" spc="-50">
          <a:solidFill>
            <a:srgbClr val="595959"/>
          </a:solidFill>
          <a:latin typeface="Trebuchet MS"/>
          <a:ea typeface="ＭＳ Ｐゴシック" charset="-128"/>
          <a:cs typeface="Trebuchet MS"/>
        </a:defRPr>
      </a:lvl1pPr>
      <a:lvl2pPr marL="228600" indent="-228600" algn="l" rtl="0" eaLnBrk="0" fontAlgn="base" hangingPunct="0">
        <a:spcBef>
          <a:spcPts val="1000"/>
        </a:spcBef>
        <a:spcAft>
          <a:spcPct val="0"/>
        </a:spcAft>
        <a:buFont typeface="Wingdings" pitchFamily="2" charset="2"/>
        <a:buChar char="§"/>
        <a:defRPr spc="-50">
          <a:solidFill>
            <a:srgbClr val="595959"/>
          </a:solidFill>
          <a:latin typeface="Trebuchet MS"/>
          <a:ea typeface="ＭＳ Ｐゴシック" charset="-128"/>
          <a:cs typeface="Trebuchet MS"/>
        </a:defRPr>
      </a:lvl2pPr>
      <a:lvl3pPr marL="457200" indent="-228600" algn="l" rtl="0" eaLnBrk="0" fontAlgn="base" hangingPunct="0">
        <a:spcBef>
          <a:spcPts val="1000"/>
        </a:spcBef>
        <a:spcAft>
          <a:spcPct val="0"/>
        </a:spcAft>
        <a:buSzPct val="85000"/>
        <a:buChar char="•"/>
        <a:defRPr spc="-50">
          <a:solidFill>
            <a:srgbClr val="595959"/>
          </a:solidFill>
          <a:latin typeface="Trebuchet MS"/>
          <a:ea typeface="ＭＳ Ｐゴシック" charset="-128"/>
          <a:cs typeface="Trebuchet MS"/>
        </a:defRPr>
      </a:lvl3pPr>
      <a:lvl4pPr marL="1485900" indent="-228600" algn="l" rtl="0" eaLnBrk="0" fontAlgn="base" hangingPunct="0">
        <a:spcBef>
          <a:spcPct val="20000"/>
        </a:spcBef>
        <a:spcAft>
          <a:spcPct val="0"/>
        </a:spcAft>
        <a:buChar char="–"/>
        <a:defRPr>
          <a:solidFill>
            <a:srgbClr val="595959"/>
          </a:solidFill>
          <a:latin typeface="+mn-lt"/>
          <a:ea typeface="ＭＳ Ｐゴシック" charset="-128"/>
          <a:cs typeface="ＭＳ Ｐゴシック"/>
        </a:defRPr>
      </a:lvl4pPr>
      <a:lvl5pPr marL="1943100" indent="-342900" algn="l" rtl="0" eaLnBrk="0" fontAlgn="base" hangingPunct="0">
        <a:spcBef>
          <a:spcPct val="20000"/>
        </a:spcBef>
        <a:spcAft>
          <a:spcPct val="0"/>
        </a:spcAft>
        <a:buChar char="»"/>
        <a:defRPr>
          <a:solidFill>
            <a:srgbClr val="595959"/>
          </a:solidFill>
          <a:latin typeface="+mn-lt"/>
          <a:ea typeface="ＭＳ Ｐゴシック" charset="-128"/>
          <a:cs typeface="ＭＳ Ｐゴシック"/>
        </a:defRPr>
      </a:lvl5pPr>
      <a:lvl6pPr marL="2400300" indent="-342900" algn="l" rtl="0" fontAlgn="base">
        <a:spcBef>
          <a:spcPct val="20000"/>
        </a:spcBef>
        <a:spcAft>
          <a:spcPct val="0"/>
        </a:spcAft>
        <a:buChar char="»"/>
        <a:defRPr sz="1600">
          <a:solidFill>
            <a:schemeClr val="tx1"/>
          </a:solidFill>
          <a:latin typeface="+mn-lt"/>
          <a:ea typeface="ＭＳ Ｐゴシック" charset="-128"/>
        </a:defRPr>
      </a:lvl6pPr>
      <a:lvl7pPr marL="2857500" indent="-342900" algn="l" rtl="0" fontAlgn="base">
        <a:spcBef>
          <a:spcPct val="20000"/>
        </a:spcBef>
        <a:spcAft>
          <a:spcPct val="0"/>
        </a:spcAft>
        <a:buChar char="»"/>
        <a:defRPr sz="1600">
          <a:solidFill>
            <a:schemeClr val="tx1"/>
          </a:solidFill>
          <a:latin typeface="+mn-lt"/>
          <a:ea typeface="ＭＳ Ｐゴシック" charset="-128"/>
        </a:defRPr>
      </a:lvl7pPr>
      <a:lvl8pPr marL="3314700" indent="-342900" algn="l" rtl="0" fontAlgn="base">
        <a:spcBef>
          <a:spcPct val="20000"/>
        </a:spcBef>
        <a:spcAft>
          <a:spcPct val="0"/>
        </a:spcAft>
        <a:buChar char="»"/>
        <a:defRPr sz="1600">
          <a:solidFill>
            <a:schemeClr val="tx1"/>
          </a:solidFill>
          <a:latin typeface="+mn-lt"/>
          <a:ea typeface="ＭＳ Ｐゴシック" charset="-128"/>
        </a:defRPr>
      </a:lvl8pPr>
      <a:lvl9pPr marL="3771900" indent="-3429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30.jpeg"/><Relationship Id="rId5" Type="http://schemas.openxmlformats.org/officeDocument/2006/relationships/hyperlink" Target="http://www.onecolocationservices.com/" TargetMode="Externa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0" y="9"/>
            <a:ext cx="9144000" cy="51228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cap="flat">
                <a:solidFill>
                  <a:schemeClr val="tx1"/>
                </a:solidFill>
                <a:miter lim="800000"/>
                <a:headEnd/>
                <a:tailEnd/>
              </a14:hiddenLine>
            </a:ext>
          </a:extLst>
        </p:spPr>
      </p:pic>
      <p:pic>
        <p:nvPicPr>
          <p:cNvPr id="6146" name="Picture 2"/>
          <p:cNvPicPr>
            <a:picLocks noChangeAspect="1" noChangeArrowheads="1"/>
          </p:cNvPicPr>
          <p:nvPr/>
        </p:nvPicPr>
        <p:blipFill>
          <a:blip r:embed="rId4"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019800" y="5660676"/>
            <a:ext cx="2819402" cy="8925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cap="rnd">
                <a:solidFill>
                  <a:schemeClr val="tx1"/>
                </a:solidFill>
                <a:round/>
                <a:headEnd/>
                <a:tailEnd/>
              </a14:hiddenLine>
            </a:ext>
          </a:extLst>
        </p:spPr>
      </p:pic>
      <p:sp>
        <p:nvSpPr>
          <p:cNvPr id="6147" name="Rectangle 3"/>
          <p:cNvSpPr>
            <a:spLocks noGrp="1" noChangeArrowheads="1"/>
          </p:cNvSpPr>
          <p:nvPr>
            <p:ph type="title"/>
          </p:nvPr>
        </p:nvSpPr>
        <p:spPr>
          <a:ln/>
        </p:spPr>
        <p:txBody>
          <a:bodyPr/>
          <a:lstStyle/>
          <a:p>
            <a:pPr marL="0" indent="190491"/>
            <a:r>
              <a:rPr lang="en-US" sz="3600" dirty="0" smtClean="0"/>
              <a:t>LifeSize Communications</a:t>
            </a:r>
            <a:endParaRPr lang="en-US" sz="36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0" y="0"/>
            <a:ext cx="9144000" cy="822325"/>
          </a:xfrm>
        </p:spPr>
        <p:txBody>
          <a:bodyPr/>
          <a:lstStyle/>
          <a:p>
            <a:pPr indent="0" eaLnBrk="1" hangingPunct="1"/>
            <a:r>
              <a:rPr lang="en-US" sz="3200" dirty="0" smtClean="0">
                <a:latin typeface="Trebuchet MS" charset="0"/>
              </a:rPr>
              <a:t>  LifeSize Vision</a:t>
            </a:r>
            <a:endParaRPr lang="en-US" sz="4400" u="sng" dirty="0">
              <a:solidFill>
                <a:srgbClr val="FF0000"/>
              </a:solidFill>
              <a:latin typeface="Calibri" charset="0"/>
            </a:endParaRPr>
          </a:p>
        </p:txBody>
      </p:sp>
      <p:sp>
        <p:nvSpPr>
          <p:cNvPr id="19" name="Rectangle 18"/>
          <p:cNvSpPr/>
          <p:nvPr/>
        </p:nvSpPr>
        <p:spPr>
          <a:xfrm>
            <a:off x="1397833" y="1646467"/>
            <a:ext cx="6349174" cy="1225932"/>
          </a:xfrm>
          <a:prstGeom prst="rect">
            <a:avLst/>
          </a:prstGeom>
          <a:solidFill>
            <a:srgbClr val="E67A1D"/>
          </a:solidFill>
        </p:spPr>
        <p:txBody>
          <a:bodyPr wrap="square" lIns="822960" rIns="82296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1000" cap="none" spc="-50" normalizeH="0" baseline="0" noProof="0" dirty="0" smtClean="0">
                <a:ln>
                  <a:noFill/>
                </a:ln>
                <a:solidFill>
                  <a:srgbClr val="FFFFFF"/>
                </a:solidFill>
                <a:effectLst/>
                <a:uLnTx/>
                <a:uFillTx/>
                <a:latin typeface="Trebuchet MS" pitchFamily="34" charset="0"/>
                <a:ea typeface="+mn-ea"/>
                <a:cs typeface="+mn-cs"/>
              </a:rPr>
              <a:t>Intelligently Optimized for Your Network</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000" cap="none" spc="-50" normalizeH="0" baseline="0" noProof="0" dirty="0" smtClean="0">
                <a:ln>
                  <a:noFill/>
                </a:ln>
                <a:solidFill>
                  <a:srgbClr val="FFFFFF"/>
                </a:solidFill>
                <a:effectLst/>
                <a:uLnTx/>
                <a:uFillTx/>
                <a:latin typeface="Trebuchet MS" pitchFamily="34" charset="0"/>
                <a:ea typeface="+mn-ea"/>
                <a:cs typeface="+mn-cs"/>
              </a:rPr>
              <a:t>LifeSize introduces a scalable,open HD video framework that offers the lowest total cost of ownership and ultimate flexibility. With LifeSize, you can consistently and reliably enable the highest quality video collaboration in your network environment.</a:t>
            </a:r>
          </a:p>
        </p:txBody>
      </p:sp>
      <p:sp>
        <p:nvSpPr>
          <p:cNvPr id="20" name="Rectangle 19"/>
          <p:cNvSpPr/>
          <p:nvPr/>
        </p:nvSpPr>
        <p:spPr>
          <a:xfrm>
            <a:off x="1408467" y="2931134"/>
            <a:ext cx="1304243" cy="2402111"/>
          </a:xfrm>
          <a:prstGeom prst="rect">
            <a:avLst/>
          </a:prstGeom>
          <a:solidFill>
            <a:srgbClr val="808285">
              <a:lumMod val="75000"/>
            </a:srgbClr>
          </a:solidFill>
        </p:spPr>
        <p:txBody>
          <a:bodyPr wrap="non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100" normalizeH="0" baseline="0" noProof="0" dirty="0" smtClean="0">
                <a:ln>
                  <a:noFill/>
                </a:ln>
                <a:solidFill>
                  <a:srgbClr val="FFFFFF"/>
                </a:solidFill>
                <a:effectLst/>
                <a:uLnTx/>
                <a:uFillTx/>
                <a:latin typeface="Trebuchet MS"/>
                <a:ea typeface="+mn-ea"/>
                <a:cs typeface="+mn-cs"/>
              </a:rPr>
              <a:t>Performance</a:t>
            </a:r>
          </a:p>
        </p:txBody>
      </p:sp>
      <p:sp>
        <p:nvSpPr>
          <p:cNvPr id="21" name="Rectangle 20"/>
          <p:cNvSpPr/>
          <p:nvPr/>
        </p:nvSpPr>
        <p:spPr>
          <a:xfrm>
            <a:off x="3090111" y="2931134"/>
            <a:ext cx="1304243" cy="2402111"/>
          </a:xfrm>
          <a:prstGeom prst="rect">
            <a:avLst/>
          </a:prstGeom>
          <a:solidFill>
            <a:srgbClr val="808285">
              <a:lumMod val="75000"/>
            </a:srgbClr>
          </a:solidFill>
        </p:spPr>
        <p:txBody>
          <a:bodyPr wrap="non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100" normalizeH="0" baseline="0" noProof="0" dirty="0" smtClean="0">
                <a:ln>
                  <a:noFill/>
                </a:ln>
                <a:solidFill>
                  <a:srgbClr val="FFFFFF"/>
                </a:solidFill>
                <a:effectLst/>
                <a:uLnTx/>
                <a:uFillTx/>
                <a:latin typeface="Trebuchet MS"/>
                <a:ea typeface="+mn-ea"/>
                <a:cs typeface="+mn-cs"/>
              </a:rPr>
              <a:t>Flexibility</a:t>
            </a:r>
          </a:p>
        </p:txBody>
      </p:sp>
      <p:sp>
        <p:nvSpPr>
          <p:cNvPr id="22" name="Rectangle 21"/>
          <p:cNvSpPr/>
          <p:nvPr/>
        </p:nvSpPr>
        <p:spPr>
          <a:xfrm>
            <a:off x="4771749" y="2931134"/>
            <a:ext cx="1304243" cy="2402111"/>
          </a:xfrm>
          <a:prstGeom prst="rect">
            <a:avLst/>
          </a:prstGeom>
          <a:solidFill>
            <a:srgbClr val="808285">
              <a:lumMod val="75000"/>
            </a:srgbClr>
          </a:solidFill>
        </p:spPr>
        <p:txBody>
          <a:bodyPr wrap="non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100" normalizeH="0" baseline="0" noProof="0" dirty="0" smtClean="0">
                <a:ln>
                  <a:noFill/>
                </a:ln>
                <a:solidFill>
                  <a:srgbClr val="FFFFFF"/>
                </a:solidFill>
                <a:effectLst/>
                <a:uLnTx/>
                <a:uFillTx/>
                <a:latin typeface="Trebuchet MS"/>
                <a:ea typeface="+mn-ea"/>
                <a:cs typeface="+mn-cs"/>
              </a:rPr>
              <a:t>Simplicity</a:t>
            </a:r>
          </a:p>
        </p:txBody>
      </p:sp>
      <p:sp>
        <p:nvSpPr>
          <p:cNvPr id="23" name="Rectangle 22"/>
          <p:cNvSpPr/>
          <p:nvPr/>
        </p:nvSpPr>
        <p:spPr>
          <a:xfrm>
            <a:off x="6453398" y="2931134"/>
            <a:ext cx="1304243" cy="2402111"/>
          </a:xfrm>
          <a:prstGeom prst="rect">
            <a:avLst/>
          </a:prstGeom>
          <a:solidFill>
            <a:srgbClr val="808285">
              <a:lumMod val="75000"/>
            </a:srgbClr>
          </a:solidFill>
        </p:spPr>
        <p:txBody>
          <a:bodyPr wrap="non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100" normalizeH="0" baseline="0" noProof="0" dirty="0" smtClean="0">
                <a:ln>
                  <a:noFill/>
                </a:ln>
                <a:solidFill>
                  <a:srgbClr val="FFFFFF"/>
                </a:solidFill>
                <a:effectLst/>
                <a:uLnTx/>
                <a:uFillTx/>
                <a:latin typeface="Trebuchet MS"/>
                <a:ea typeface="+mn-ea"/>
                <a:cs typeface="+mn-cs"/>
              </a:rPr>
              <a:t>Open &amp;</a:t>
            </a:r>
            <a:br>
              <a:rPr kumimoji="0" lang="en-US" sz="1600" b="1" i="0" u="none" strike="noStrike" kern="0" cap="none" spc="-100" normalizeH="0" baseline="0" noProof="0" dirty="0" smtClean="0">
                <a:ln>
                  <a:noFill/>
                </a:ln>
                <a:solidFill>
                  <a:srgbClr val="FFFFFF"/>
                </a:solidFill>
                <a:effectLst/>
                <a:uLnTx/>
                <a:uFillTx/>
                <a:latin typeface="Trebuchet MS"/>
                <a:ea typeface="+mn-ea"/>
                <a:cs typeface="+mn-cs"/>
              </a:rPr>
            </a:br>
            <a:r>
              <a:rPr kumimoji="0" lang="en-US" sz="1600" b="1" i="0" u="none" strike="noStrike" kern="0" cap="none" spc="-100" normalizeH="0" baseline="0" noProof="0" dirty="0" smtClean="0">
                <a:ln>
                  <a:noFill/>
                </a:ln>
                <a:solidFill>
                  <a:srgbClr val="FFFFFF"/>
                </a:solidFill>
                <a:effectLst/>
                <a:uLnTx/>
                <a:uFillTx/>
                <a:latin typeface="Trebuchet MS"/>
                <a:ea typeface="+mn-ea"/>
                <a:cs typeface="+mn-cs"/>
              </a:rPr>
              <a:t>Interoperable</a:t>
            </a:r>
          </a:p>
        </p:txBody>
      </p:sp>
      <p:sp>
        <p:nvSpPr>
          <p:cNvPr id="24" name="Rectangle 23"/>
          <p:cNvSpPr/>
          <p:nvPr/>
        </p:nvSpPr>
        <p:spPr>
          <a:xfrm>
            <a:off x="1408456" y="5394269"/>
            <a:ext cx="6349174" cy="625531"/>
          </a:xfrm>
          <a:prstGeom prst="rect">
            <a:avLst/>
          </a:prstGeom>
          <a:solidFill>
            <a:srgbClr val="808285">
              <a:lumMod val="50000"/>
            </a:srgbClr>
          </a:solidFill>
        </p:spPr>
        <p:txBody>
          <a:bodyPr wrap="non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100" normalizeH="0" baseline="0" noProof="0" dirty="0" smtClean="0">
                <a:ln>
                  <a:noFill/>
                </a:ln>
                <a:solidFill>
                  <a:srgbClr val="FFFFFF"/>
                </a:solidFill>
                <a:effectLst/>
                <a:uLnTx/>
                <a:uFillTx/>
                <a:latin typeface="Trebuchet MS"/>
                <a:ea typeface="+mn-ea"/>
                <a:cs typeface="+mn-cs"/>
              </a:rPr>
              <a:t>Lowest Total Cost of Ownership (TCO)</a:t>
            </a:r>
          </a:p>
        </p:txBody>
      </p:sp>
      <p:sp>
        <p:nvSpPr>
          <p:cNvPr id="25" name="TextBox 24"/>
          <p:cNvSpPr txBox="1"/>
          <p:nvPr/>
        </p:nvSpPr>
        <p:spPr>
          <a:xfrm>
            <a:off x="0" y="921689"/>
            <a:ext cx="9144000" cy="523220"/>
          </a:xfrm>
          <a:prstGeom prst="rect">
            <a:avLst/>
          </a:prstGeom>
          <a:noFill/>
        </p:spPr>
        <p:txBody>
          <a:bodyPr wrap="square" rtlCol="0">
            <a:spAutoFit/>
          </a:bodyPr>
          <a:lstStyle/>
          <a:p>
            <a:r>
              <a:rPr lang="en-US" sz="2800" spc="-100" dirty="0" smtClean="0">
                <a:solidFill>
                  <a:srgbClr val="284784"/>
                </a:solidFill>
                <a:latin typeface="Trebuchet MS"/>
                <a:ea typeface="+mn-ea"/>
                <a:cs typeface="+mn-cs"/>
              </a:rPr>
              <a:t>Universal Video Collaboration™</a:t>
            </a:r>
          </a:p>
        </p:txBody>
      </p:sp>
    </p:spTree>
    <p:extLst>
      <p:ext uri="{BB962C8B-B14F-4D97-AF65-F5344CB8AC3E}">
        <p14:creationId xmlns:mc="http://schemas.openxmlformats.org/markup-compatibility/2006" xmlns:mv="urn:schemas-microsoft-com:mac:vml" xmlns:p14="http://schemas.microsoft.com/office/powerpoint/2010/main" xmlns="" val="372908726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0" y="0"/>
            <a:ext cx="9144000" cy="822325"/>
          </a:xfrm>
        </p:spPr>
        <p:txBody>
          <a:bodyPr/>
          <a:lstStyle/>
          <a:p>
            <a:pPr marL="284163" indent="-284163" eaLnBrk="1" hangingPunct="1"/>
            <a:r>
              <a:rPr lang="en-US" sz="3200" dirty="0" smtClean="0">
                <a:latin typeface="Trebuchet MS" charset="0"/>
              </a:rPr>
              <a:t>  Infrastructure Enhancements</a:t>
            </a:r>
            <a:br>
              <a:rPr lang="en-US" sz="3200" dirty="0" smtClean="0">
                <a:latin typeface="Trebuchet MS" charset="0"/>
              </a:rPr>
            </a:br>
            <a:r>
              <a:rPr lang="en-US" sz="1400" b="1" dirty="0" smtClean="0">
                <a:latin typeface="Trebuchet MS" charset="0"/>
              </a:rPr>
              <a:t>July 12, 2011</a:t>
            </a:r>
            <a:endParaRPr lang="en-US" sz="1400" u="sng" dirty="0">
              <a:solidFill>
                <a:srgbClr val="FF0000"/>
              </a:solidFill>
              <a:latin typeface="Calibri" charset="0"/>
            </a:endParaRPr>
          </a:p>
        </p:txBody>
      </p:sp>
      <p:sp>
        <p:nvSpPr>
          <p:cNvPr id="23554" name="Rectangle 3"/>
          <p:cNvSpPr>
            <a:spLocks noGrp="1" noChangeArrowheads="1"/>
          </p:cNvSpPr>
          <p:nvPr>
            <p:ph type="body" idx="4294967295"/>
          </p:nvPr>
        </p:nvSpPr>
        <p:spPr>
          <a:xfrm>
            <a:off x="457200" y="1143000"/>
            <a:ext cx="8458200" cy="4999038"/>
          </a:xfrm>
        </p:spPr>
        <p:txBody>
          <a:bodyPr/>
          <a:lstStyle/>
          <a:p>
            <a:pPr marL="0" indent="0" eaLnBrk="1" hangingPunct="1">
              <a:buFont typeface="Arial" charset="0"/>
              <a:buNone/>
            </a:pPr>
            <a:r>
              <a:rPr lang="en-US" sz="2000" dirty="0">
                <a:solidFill>
                  <a:schemeClr val="accent1"/>
                </a:solidFill>
                <a:latin typeface="Trebuchet MS" charset="0"/>
              </a:rPr>
              <a:t>With enhancements to our infrastructure offerings, LifeSize delivers increased flexibility to deploy, manage and expand video collaboration on a larger </a:t>
            </a:r>
            <a:r>
              <a:rPr lang="en-US" sz="2000" dirty="0" smtClean="0">
                <a:solidFill>
                  <a:schemeClr val="accent1"/>
                </a:solidFill>
                <a:latin typeface="Trebuchet MS" charset="0"/>
              </a:rPr>
              <a:t>scale </a:t>
            </a:r>
            <a:endParaRPr lang="en-US" sz="2000" dirty="0">
              <a:solidFill>
                <a:schemeClr val="accent1"/>
              </a:solidFill>
              <a:latin typeface="Trebuchet MS" charset="0"/>
            </a:endParaRPr>
          </a:p>
          <a:p>
            <a:pPr marL="0" indent="0" eaLnBrk="1" hangingPunct="1">
              <a:buFont typeface="Arial" charset="0"/>
              <a:buNone/>
            </a:pPr>
            <a:endParaRPr lang="en-US" sz="2000" dirty="0">
              <a:solidFill>
                <a:schemeClr val="accent1"/>
              </a:solidFill>
              <a:latin typeface="Trebuchet MS" charset="0"/>
            </a:endParaRPr>
          </a:p>
          <a:p>
            <a:pPr eaLnBrk="1" hangingPunct="1">
              <a:buSzPct val="55000"/>
              <a:buFont typeface="Wingdings" charset="2"/>
              <a:buChar char="u"/>
            </a:pPr>
            <a:r>
              <a:rPr lang="en-US" sz="1800" b="1" dirty="0">
                <a:latin typeface="Trebuchet MS" charset="0"/>
              </a:rPr>
              <a:t>LifeSize Transit: </a:t>
            </a:r>
            <a:r>
              <a:rPr lang="en-US" sz="1800" dirty="0">
                <a:latin typeface="Trebuchet MS" charset="0"/>
              </a:rPr>
              <a:t>Fully virtualized deployment options</a:t>
            </a:r>
          </a:p>
          <a:p>
            <a:pPr eaLnBrk="1" hangingPunct="1">
              <a:buSzPct val="55000"/>
              <a:buFont typeface="Wingdings" charset="2"/>
              <a:buChar char="u"/>
            </a:pPr>
            <a:r>
              <a:rPr lang="en-US" sz="1800" b="1" dirty="0">
                <a:latin typeface="Trebuchet MS" charset="0"/>
              </a:rPr>
              <a:t>LifeSize Bridge: </a:t>
            </a:r>
            <a:r>
              <a:rPr lang="en-US" sz="1800" dirty="0">
                <a:latin typeface="Trebuchet MS" charset="0"/>
              </a:rPr>
              <a:t>Expanded bridging </a:t>
            </a:r>
            <a:r>
              <a:rPr lang="en-US" sz="1800" dirty="0" smtClean="0">
                <a:latin typeface="Trebuchet MS" charset="0"/>
              </a:rPr>
              <a:t>support for enterprise </a:t>
            </a:r>
            <a:r>
              <a:rPr lang="en-US" sz="1800" dirty="0">
                <a:latin typeface="Trebuchet MS" charset="0"/>
              </a:rPr>
              <a:t>&amp; greater calling flexibility (48-way calling). Unmatched price performance </a:t>
            </a:r>
          </a:p>
          <a:p>
            <a:pPr eaLnBrk="1" hangingPunct="1">
              <a:buSzPct val="55000"/>
              <a:buFont typeface="Wingdings" charset="2"/>
              <a:buChar char="u"/>
            </a:pPr>
            <a:r>
              <a:rPr lang="en-US" sz="1800" b="1" dirty="0">
                <a:latin typeface="Trebuchet MS" charset="0"/>
              </a:rPr>
              <a:t>LifeSize Control: </a:t>
            </a:r>
            <a:r>
              <a:rPr lang="en-US" sz="1800" dirty="0">
                <a:latin typeface="Trebuchet MS" charset="0"/>
              </a:rPr>
              <a:t>The industry’s most open and interoperable video management system </a:t>
            </a:r>
          </a:p>
          <a:p>
            <a:pPr marL="0" indent="0" eaLnBrk="1" hangingPunct="1"/>
            <a:endParaRPr lang="en-US" sz="2400" dirty="0">
              <a:latin typeface="Trebuchet MS" charset="0"/>
            </a:endParaRPr>
          </a:p>
        </p:txBody>
      </p:sp>
      <p:pic>
        <p:nvPicPr>
          <p:cNvPr id="4" name="Picture 3" descr="http://www.oszone.net/user_img/Ghost_V/VMware_logo.gif"/>
          <p:cNvPicPr>
            <a:picLocks noChangeAspect="1" noChangeArrowheads="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465137" y="4572000"/>
            <a:ext cx="899886" cy="899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56" name="Picture 4" descr="http://www.lifesize.com/~/media/Media_Kit/Product_Images/LifeSize_Transit/LifeSize_Transit_Client_and_Server.ashx"/>
          <p:cNvPicPr>
            <a:picLocks noChangeAspect="1" noChangeArrowheads="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388937" y="5105400"/>
            <a:ext cx="2278063" cy="11398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3557" name="TextBox 1"/>
          <p:cNvSpPr txBox="1">
            <a:spLocks noChangeArrowheads="1"/>
          </p:cNvSpPr>
          <p:nvPr/>
        </p:nvSpPr>
        <p:spPr bwMode="auto">
          <a:xfrm>
            <a:off x="457200" y="6043612"/>
            <a:ext cx="2895600" cy="7381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400" dirty="0"/>
              <a:t>LifeSize® Transit</a:t>
            </a:r>
            <a:r>
              <a:rPr lang="en-US" sz="1400" baseline="30000" dirty="0"/>
              <a:t>TM</a:t>
            </a:r>
            <a:r>
              <a:rPr lang="en-US" sz="1400" dirty="0"/>
              <a:t> Server &amp; LifeSize® Transit</a:t>
            </a:r>
            <a:r>
              <a:rPr lang="en-US" sz="1400" baseline="30000" dirty="0"/>
              <a:t>TM</a:t>
            </a:r>
            <a:r>
              <a:rPr lang="en-US" sz="1400" dirty="0"/>
              <a:t> Client</a:t>
            </a:r>
          </a:p>
          <a:p>
            <a:pPr eaLnBrk="1" hangingPunct="1"/>
            <a:endParaRPr lang="en-US" sz="1400" dirty="0"/>
          </a:p>
        </p:txBody>
      </p:sp>
      <p:pic>
        <p:nvPicPr>
          <p:cNvPr id="23558" name="Picture 6" descr="\\europa\corp\Marketing\Datasheets SOURCE\Bridge_Helium\Source\Links\Bridge-Multiway-Call-Mockup_nolines_monitor_03.jpg"/>
          <p:cNvPicPr>
            <a:picLocks noChangeAspect="1" noChangeArrowheads="1"/>
          </p:cNvPicPr>
          <p:nvPr/>
        </p:nvPicPr>
        <p:blipFill>
          <a:blip r:embed="rId4"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3352800" y="4191000"/>
            <a:ext cx="2623623" cy="18843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3559" name="TextBox 7"/>
          <p:cNvSpPr txBox="1">
            <a:spLocks noChangeArrowheads="1"/>
          </p:cNvSpPr>
          <p:nvPr/>
        </p:nvSpPr>
        <p:spPr bwMode="auto">
          <a:xfrm>
            <a:off x="3810000" y="6043612"/>
            <a:ext cx="1828800"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r>
              <a:rPr lang="en-US" sz="1400" dirty="0"/>
              <a:t>LifeSize® Bridge</a:t>
            </a:r>
            <a:r>
              <a:rPr lang="en-US" sz="1400" baseline="30000" dirty="0"/>
              <a:t>TM</a:t>
            </a:r>
            <a:endParaRPr lang="en-US" sz="1400" dirty="0"/>
          </a:p>
        </p:txBody>
      </p:sp>
      <p:pic>
        <p:nvPicPr>
          <p:cNvPr id="9" name="Picture 7" descr="http://www.lifesize.com/Products/~/media/Media_Kit/Product_Images/LifeSize_Control/LifeSize_Control_dashboard_Web.ashx"/>
          <p:cNvPicPr>
            <a:picLocks noChangeAspect="1" noChangeArrowheads="1"/>
          </p:cNvPicPr>
          <p:nvPr/>
        </p:nvPicPr>
        <p:blipFill>
          <a:blip r:embed="rId5"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477000" y="4267201"/>
            <a:ext cx="2251032" cy="1524000"/>
          </a:xfrm>
          <a:prstGeom prst="rect">
            <a:avLst/>
          </a:prstGeom>
          <a:noFill/>
          <a:ln w="9525">
            <a:noFill/>
            <a:miter lim="800000"/>
            <a:headEnd/>
            <a:tailEnd/>
          </a:ln>
          <a:effectLst>
            <a:reflection stA="50000" endPos="25000" dist="12700" dir="5400000" sy="-100000" algn="bl" rotWithShape="0"/>
          </a:effectLst>
        </p:spPr>
      </p:pic>
      <p:sp>
        <p:nvSpPr>
          <p:cNvPr id="23561" name="TextBox 9"/>
          <p:cNvSpPr txBox="1">
            <a:spLocks noChangeArrowheads="1"/>
          </p:cNvSpPr>
          <p:nvPr/>
        </p:nvSpPr>
        <p:spPr bwMode="auto">
          <a:xfrm>
            <a:off x="6705600" y="6043612"/>
            <a:ext cx="1828800"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r>
              <a:rPr lang="en-US" sz="1400" dirty="0"/>
              <a:t>LifeSize® Control</a:t>
            </a:r>
            <a:r>
              <a:rPr lang="en-US" sz="1400" baseline="30000" dirty="0"/>
              <a:t>TM</a:t>
            </a:r>
            <a:endParaRPr lang="en-US" sz="1400" dirty="0"/>
          </a:p>
        </p:txBody>
      </p:sp>
    </p:spTree>
    <p:extLst>
      <p:ext uri="{BB962C8B-B14F-4D97-AF65-F5344CB8AC3E}">
        <p14:creationId xmlns:mc="http://schemas.openxmlformats.org/markup-compatibility/2006" xmlns:mv="urn:schemas-microsoft-com:mac:vml" xmlns:p14="http://schemas.microsoft.com/office/powerpoint/2010/main" xmlns="" val="285021612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body" idx="1"/>
          </p:nvPr>
        </p:nvSpPr>
        <p:spPr>
          <a:xfrm>
            <a:off x="228600" y="762000"/>
            <a:ext cx="8915400" cy="6096000"/>
          </a:xfrm>
          <a:ln/>
        </p:spPr>
        <p:txBody>
          <a:bodyPr rIns="40638"/>
          <a:lstStyle/>
          <a:p>
            <a:pPr marL="268288"/>
            <a:r>
              <a:rPr lang="en-US" sz="2000"/>
              <a:t>Fits both centralized and distributed networks</a:t>
            </a:r>
          </a:p>
          <a:p>
            <a:pPr marL="268288"/>
            <a:r>
              <a:rPr lang="en-US" sz="2000"/>
              <a:t>Modular deployments let organizations put resources when and where they are needed: No large upfront investment or guessing future capacity</a:t>
            </a:r>
          </a:p>
          <a:p>
            <a:pPr marL="268288"/>
            <a:r>
              <a:rPr lang="en-US" sz="2000"/>
              <a:t>Allows organizations to adapt video conferencing to existing networks to deliver seamless connectivity from within a single building or around the globe</a:t>
            </a:r>
          </a:p>
          <a:p>
            <a:pPr marL="268288"/>
            <a:r>
              <a:rPr lang="en-US" sz="2000"/>
              <a:t>Support for scheduled and/or on-demand calling</a:t>
            </a:r>
          </a:p>
          <a:p>
            <a:pPr marL="268288"/>
            <a:r>
              <a:rPr lang="en-US" sz="2000"/>
              <a:t>Now scales a 16-way meeting  up to 48 participants</a:t>
            </a:r>
          </a:p>
        </p:txBody>
      </p:sp>
      <p:sp>
        <p:nvSpPr>
          <p:cNvPr id="44034" name="Rectangle 2"/>
          <p:cNvSpPr>
            <a:spLocks/>
          </p:cNvSpPr>
          <p:nvPr/>
        </p:nvSpPr>
        <p:spPr bwMode="auto">
          <a:xfrm>
            <a:off x="14288" y="6613525"/>
            <a:ext cx="762000" cy="2159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cap="flat">
                <a:solidFill>
                  <a:schemeClr val="tx1"/>
                </a:solidFill>
                <a:miter lim="800000"/>
                <a:headEnd type="none" w="med" len="med"/>
                <a:tailEnd type="none" w="med" len="med"/>
              </a14:hiddenLine>
            </a:ext>
          </a:extLst>
        </p:spPr>
        <p:txBody>
          <a:bodyPr lIns="0" tIns="0" rIns="40638" bIns="0"/>
          <a:lstStyle/>
          <a:p>
            <a:pPr marL="39688"/>
            <a:r>
              <a:rPr lang="en-US" sz="1000">
                <a:solidFill>
                  <a:schemeClr val="tx1"/>
                </a:solidFill>
                <a:latin typeface="Arial" charset="0"/>
                <a:ea typeface="ＭＳ Ｐゴシック" charset="0"/>
                <a:cs typeface="Arial" charset="0"/>
                <a:sym typeface="Arial" charset="0"/>
              </a:rPr>
              <a:t>Page 10</a:t>
            </a:r>
          </a:p>
        </p:txBody>
      </p:sp>
      <p:pic>
        <p:nvPicPr>
          <p:cNvPr id="44035" name="Picture 3"/>
          <p:cNvPicPr>
            <a:picLocks noChangeArrowheads="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0" y="3886200"/>
            <a:ext cx="9144000" cy="1905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cap="flat">
                <a:solidFill>
                  <a:schemeClr val="tx1"/>
                </a:solidFill>
                <a:miter lim="800000"/>
                <a:headEnd/>
                <a:tailEnd/>
              </a14:hiddenLine>
            </a:ext>
          </a:extLst>
        </p:spPr>
      </p:pic>
      <p:sp>
        <p:nvSpPr>
          <p:cNvPr id="44036" name="Rectangle 4"/>
          <p:cNvSpPr>
            <a:spLocks/>
          </p:cNvSpPr>
          <p:nvPr/>
        </p:nvSpPr>
        <p:spPr bwMode="auto">
          <a:xfrm>
            <a:off x="3810000" y="6477000"/>
            <a:ext cx="4965700" cy="2667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cap="flat">
                <a:solidFill>
                  <a:schemeClr val="tx1"/>
                </a:solidFill>
                <a:miter lim="800000"/>
                <a:headEnd type="none" w="med" len="med"/>
                <a:tailEnd type="none" w="med" len="med"/>
              </a14:hiddenLine>
            </a:ext>
          </a:extLst>
        </p:spPr>
        <p:txBody>
          <a:bodyPr lIns="0" tIns="0" rIns="40627" bIns="0"/>
          <a:lstStyle/>
          <a:p>
            <a:pPr marL="39688" algn="r"/>
            <a:r>
              <a:rPr lang="en-US" sz="1200">
                <a:solidFill>
                  <a:srgbClr val="808080"/>
                </a:solidFill>
                <a:latin typeface="Century Gothic" charset="0"/>
                <a:ea typeface="ＭＳ Ｐゴシック" charset="0"/>
                <a:cs typeface="Century Gothic" charset="0"/>
                <a:sym typeface="Century Gothic" charset="0"/>
              </a:rPr>
              <a:t>© Logitech All Rights Reserved. Confidential. </a:t>
            </a:r>
          </a:p>
        </p:txBody>
      </p:sp>
      <p:sp>
        <p:nvSpPr>
          <p:cNvPr id="44037" name="Rectangle 5"/>
          <p:cNvSpPr>
            <a:spLocks noGrp="1" noChangeArrowheads="1"/>
          </p:cNvSpPr>
          <p:nvPr>
            <p:ph type="title"/>
          </p:nvPr>
        </p:nvSpPr>
        <p:spPr>
          <a:ln/>
        </p:spPr>
        <p:txBody>
          <a:bodyPr/>
          <a:lstStyle/>
          <a:p>
            <a:r>
              <a:rPr lang="en-US"/>
              <a:t>Modular, Flexible, Scalable</a:t>
            </a:r>
          </a:p>
        </p:txBody>
      </p:sp>
    </p:spTree>
    <p:extLst>
      <p:ext uri="{BB962C8B-B14F-4D97-AF65-F5344CB8AC3E}">
        <p14:creationId xmlns:mc="http://schemas.openxmlformats.org/markup-compatibility/2006" xmlns:mv="urn:schemas-microsoft-com:mac:vml" xmlns:p14="http://schemas.microsoft.com/office/powerpoint/2010/main" xmlns="" val="1607344063"/>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p:txBody>
          <a:bodyPr/>
          <a:lstStyle/>
          <a:p>
            <a:pPr indent="0" eaLnBrk="1" hangingPunct="1"/>
            <a:r>
              <a:rPr lang="en-US" sz="3200" dirty="0" smtClean="0">
                <a:latin typeface="Trebuchet MS" charset="0"/>
              </a:rPr>
              <a:t>   Agenda</a:t>
            </a:r>
            <a:endParaRPr lang="en-US" sz="3200" dirty="0">
              <a:latin typeface="Trebuchet MS" charset="0"/>
            </a:endParaRPr>
          </a:p>
        </p:txBody>
      </p:sp>
      <p:sp>
        <p:nvSpPr>
          <p:cNvPr id="13314" name="Content Placeholder 5"/>
          <p:cNvSpPr>
            <a:spLocks noGrp="1"/>
          </p:cNvSpPr>
          <p:nvPr>
            <p:ph idx="4294967295"/>
          </p:nvPr>
        </p:nvSpPr>
        <p:spPr>
          <a:xfrm>
            <a:off x="509588" y="1128713"/>
            <a:ext cx="8412162" cy="4997451"/>
          </a:xfrm>
        </p:spPr>
        <p:txBody>
          <a:bodyPr/>
          <a:lstStyle/>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LifeSize at a Glance</a:t>
            </a:r>
          </a:p>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Industry Evolution</a:t>
            </a:r>
          </a:p>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Strategic partnerships | Update</a:t>
            </a:r>
          </a:p>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Infrastructure Enhancements - July 7th</a:t>
            </a:r>
          </a:p>
          <a:p>
            <a:pPr marL="455613" indent="-455613">
              <a:lnSpc>
                <a:spcPct val="120000"/>
              </a:lnSpc>
              <a:buSzPct val="45000"/>
              <a:buFont typeface="Wingdings" charset="2"/>
              <a:buChar char="u"/>
            </a:pPr>
            <a:r>
              <a:rPr lang="en-US" sz="3200" dirty="0">
                <a:latin typeface="Trebuchet MS" charset="0"/>
              </a:rPr>
              <a:t>Product Announcements - July 20th</a:t>
            </a:r>
          </a:p>
          <a:p>
            <a:pPr marL="0" indent="0" eaLnBrk="1" hangingPunct="1">
              <a:buNone/>
            </a:pPr>
            <a:endParaRPr lang="en-US" sz="2800" dirty="0">
              <a:latin typeface="Trebuchet MS" charset="0"/>
            </a:endParaRPr>
          </a:p>
        </p:txBody>
      </p:sp>
      <p:sp>
        <p:nvSpPr>
          <p:cNvPr id="13317" name="Text Box 48"/>
          <p:cNvSpPr txBox="1">
            <a:spLocks noChangeArrowheads="1"/>
          </p:cNvSpPr>
          <p:nvPr/>
        </p:nvSpPr>
        <p:spPr bwMode="auto">
          <a:xfrm>
            <a:off x="6378575" y="1677989"/>
            <a:ext cx="1976438" cy="3603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0" tIns="102841" rIns="0" bIns="102841"/>
          <a:lstStyle>
            <a:lvl1pPr defTabSz="2057400" eaLnBrk="0" hangingPunct="0">
              <a:defRPr sz="2400">
                <a:solidFill>
                  <a:schemeClr val="tx1"/>
                </a:solidFill>
                <a:latin typeface="Trebuchet MS" charset="0"/>
                <a:ea typeface="ＭＳ Ｐゴシック" charset="0"/>
                <a:cs typeface="ＭＳ Ｐゴシック" charset="0"/>
              </a:defRPr>
            </a:lvl1pPr>
            <a:lvl2pPr marL="742950" indent="-285750" defTabSz="2057400" eaLnBrk="0" hangingPunct="0">
              <a:defRPr sz="2400">
                <a:solidFill>
                  <a:schemeClr val="tx1"/>
                </a:solidFill>
                <a:latin typeface="Trebuchet MS" charset="0"/>
                <a:ea typeface="ＭＳ Ｐゴシック" charset="0"/>
              </a:defRPr>
            </a:lvl2pPr>
            <a:lvl3pPr marL="1143000" indent="-228600" defTabSz="2057400" eaLnBrk="0" hangingPunct="0">
              <a:defRPr sz="2400">
                <a:solidFill>
                  <a:schemeClr val="tx1"/>
                </a:solidFill>
                <a:latin typeface="Trebuchet MS" charset="0"/>
                <a:ea typeface="ＭＳ Ｐゴシック" charset="0"/>
              </a:defRPr>
            </a:lvl3pPr>
            <a:lvl4pPr marL="1600200" indent="-228600" defTabSz="2057400" eaLnBrk="0" hangingPunct="0">
              <a:defRPr sz="2400">
                <a:solidFill>
                  <a:schemeClr val="tx1"/>
                </a:solidFill>
                <a:latin typeface="Trebuchet MS" charset="0"/>
                <a:ea typeface="ＭＳ Ｐゴシック" charset="0"/>
              </a:defRPr>
            </a:lvl4pPr>
            <a:lvl5pPr marL="2057400" indent="-228600" defTabSz="2057400" eaLnBrk="0" hangingPunct="0">
              <a:defRPr sz="2400">
                <a:solidFill>
                  <a:schemeClr val="tx1"/>
                </a:solidFill>
                <a:latin typeface="Trebuchet MS" charset="0"/>
                <a:ea typeface="ＭＳ Ｐゴシック" charset="0"/>
              </a:defRPr>
            </a:lvl5pPr>
            <a:lvl6pPr marL="2514600" indent="-228600" defTabSz="20574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defTabSz="20574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defTabSz="20574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defTabSz="20574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endParaRPr kumimoji="1" lang="en-US" sz="1000" i="1" dirty="0">
              <a:solidFill>
                <a:schemeClr val="bg1"/>
              </a:solidFill>
              <a:ea typeface="ヒラギノ角ゴ Pro W3" charset="0"/>
              <a:cs typeface="ヒラギノ角ゴ Pro W3" charset="0"/>
              <a:sym typeface="Arial" charset="0"/>
            </a:endParaRPr>
          </a:p>
        </p:txBody>
      </p:sp>
    </p:spTree>
    <p:extLst>
      <p:ext uri="{BB962C8B-B14F-4D97-AF65-F5344CB8AC3E}">
        <p14:creationId xmlns:mc="http://schemas.openxmlformats.org/markup-compatibility/2006" xmlns:mv="urn:schemas-microsoft-com:mac:vml" xmlns:p14="http://schemas.microsoft.com/office/powerpoint/2010/main" xmlns="" val="94842992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457200" y="1295400"/>
            <a:ext cx="7924800" cy="3276600"/>
          </a:xfrm>
        </p:spPr>
        <p:txBody>
          <a:bodyPr/>
          <a:lstStyle/>
          <a:p>
            <a:pPr marL="0" lvl="1" indent="0" algn="ctr">
              <a:spcBef>
                <a:spcPts val="700"/>
              </a:spcBef>
              <a:buClr>
                <a:srgbClr val="333333"/>
              </a:buClr>
              <a:buNone/>
              <a:defRPr/>
            </a:pPr>
            <a:r>
              <a:rPr lang="en-US" sz="3600" dirty="0" smtClean="0">
                <a:solidFill>
                  <a:schemeClr val="tx1"/>
                </a:solidFill>
                <a:latin typeface="Trebuchet MS" pitchFamily="34" charset="0"/>
              </a:rPr>
              <a:t>Finally, universal video collaboration with </a:t>
            </a:r>
            <a:r>
              <a:rPr lang="en-US" sz="3600" b="1" dirty="0" smtClean="0">
                <a:solidFill>
                  <a:schemeClr val="tx1"/>
                </a:solidFill>
                <a:latin typeface="Trebuchet MS" pitchFamily="34" charset="0"/>
              </a:rPr>
              <a:t>true mobility</a:t>
            </a:r>
            <a:r>
              <a:rPr lang="en-US" sz="3600" dirty="0" smtClean="0">
                <a:solidFill>
                  <a:schemeClr val="tx1"/>
                </a:solidFill>
                <a:latin typeface="Trebuchet MS" pitchFamily="34" charset="0"/>
              </a:rPr>
              <a:t>: </a:t>
            </a:r>
          </a:p>
          <a:p>
            <a:pPr marL="0" lvl="1" indent="0" algn="ctr">
              <a:spcBef>
                <a:spcPts val="700"/>
              </a:spcBef>
              <a:buClr>
                <a:srgbClr val="333333"/>
              </a:buClr>
              <a:buNone/>
              <a:defRPr/>
            </a:pPr>
            <a:r>
              <a:rPr lang="en-US" sz="3200" dirty="0" smtClean="0">
                <a:solidFill>
                  <a:schemeClr val="tx1"/>
                </a:solidFill>
                <a:latin typeface="Trebuchet MS" pitchFamily="34" charset="0"/>
              </a:rPr>
              <a:t>Fully </a:t>
            </a:r>
            <a:r>
              <a:rPr lang="en-US" sz="3200" dirty="0">
                <a:solidFill>
                  <a:schemeClr val="tx1"/>
                </a:solidFill>
                <a:latin typeface="Trebuchet MS" pitchFamily="34" charset="0"/>
              </a:rPr>
              <a:t>interoperable, enterprise video conferencing software solutions for distributed desktop and mobile users</a:t>
            </a:r>
          </a:p>
          <a:p>
            <a:pPr marL="0" indent="0" algn="ctr" eaLnBrk="1" hangingPunct="1">
              <a:buFont typeface="Arial" charset="0"/>
              <a:buNone/>
              <a:defRPr/>
            </a:pPr>
            <a:endParaRPr lang="en-US" sz="1800" dirty="0">
              <a:solidFill>
                <a:srgbClr val="E67A1D"/>
              </a:solidFill>
              <a:latin typeface="Trebuchet MS" pitchFamily="34" charset="0"/>
            </a:endParaRPr>
          </a:p>
          <a:p>
            <a:pPr algn="ctr" eaLnBrk="1" hangingPunct="1">
              <a:buFont typeface="Arial" pitchFamily="34" charset="0"/>
              <a:buChar char="•"/>
              <a:defRPr/>
            </a:pPr>
            <a:endParaRPr lang="en-US" sz="2000" dirty="0" smtClean="0">
              <a:solidFill>
                <a:schemeClr val="tx1">
                  <a:lumMod val="85000"/>
                  <a:lumOff val="15000"/>
                </a:schemeClr>
              </a:solidFill>
              <a:latin typeface="Trebuchet MS" pitchFamily="34" charset="0"/>
            </a:endParaRPr>
          </a:p>
        </p:txBody>
      </p:sp>
      <p:pic>
        <p:nvPicPr>
          <p:cNvPr id="5" name="Picture 1"/>
          <p:cNvPicPr>
            <a:picLocks noChangeAspect="1"/>
          </p:cNvPicPr>
          <p:nvPr/>
        </p:nvPicPr>
        <p:blipFill>
          <a:blip r:embed="rId2"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830913" y="4332102"/>
            <a:ext cx="2286000" cy="24993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 val="403465470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10287000" y="3657600"/>
            <a:ext cx="1219200" cy="199574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5862" y="838200"/>
            <a:ext cx="8692662" cy="5486400"/>
          </a:xfrm>
        </p:spPr>
        <p:txBody>
          <a:bodyPr/>
          <a:lstStyle/>
          <a:p>
            <a:pPr marL="304785" lvl="1" indent="0">
              <a:spcAft>
                <a:spcPts val="600"/>
              </a:spcAft>
              <a:buNone/>
            </a:pPr>
            <a:r>
              <a:rPr lang="en-US" sz="2400" dirty="0">
                <a:solidFill>
                  <a:schemeClr val="accent1"/>
                </a:solidFill>
                <a:latin typeface="Trebuchet MS" pitchFamily="34" charset="0"/>
                <a:cs typeface="Gill Sans"/>
              </a:rPr>
              <a:t>L</a:t>
            </a:r>
            <a:r>
              <a:rPr lang="en-US" sz="2400" dirty="0" smtClean="0">
                <a:solidFill>
                  <a:schemeClr val="accent1"/>
                </a:solidFill>
                <a:latin typeface="Trebuchet MS" pitchFamily="34" charset="0"/>
                <a:cs typeface="Gill Sans"/>
              </a:rPr>
              <a:t>eading provider of </a:t>
            </a:r>
            <a:r>
              <a:rPr lang="en-US" sz="2400" dirty="0">
                <a:solidFill>
                  <a:schemeClr val="accent1"/>
                </a:solidFill>
                <a:latin typeface="Trebuchet MS" pitchFamily="34" charset="0"/>
                <a:cs typeface="Gill Sans"/>
              </a:rPr>
              <a:t>personal and mobile video conferencing </a:t>
            </a:r>
            <a:r>
              <a:rPr lang="en-US" sz="2400" dirty="0" smtClean="0">
                <a:solidFill>
                  <a:schemeClr val="accent1"/>
                </a:solidFill>
                <a:latin typeface="Trebuchet MS" pitchFamily="34" charset="0"/>
                <a:cs typeface="Gill Sans"/>
              </a:rPr>
              <a:t>solutions</a:t>
            </a:r>
          </a:p>
          <a:p>
            <a:pPr lvl="1">
              <a:spcAft>
                <a:spcPts val="600"/>
              </a:spcAft>
            </a:pPr>
            <a:r>
              <a:rPr lang="en-US" dirty="0" smtClean="0">
                <a:solidFill>
                  <a:schemeClr val="tx1"/>
                </a:solidFill>
                <a:latin typeface="Trebuchet MS" pitchFamily="34" charset="0"/>
                <a:cs typeface="Gill Sans"/>
              </a:rPr>
              <a:t>Customers now have access to full enterprise desktop solution and best in class mobile device support </a:t>
            </a:r>
          </a:p>
          <a:p>
            <a:pPr lvl="1">
              <a:spcAft>
                <a:spcPts val="600"/>
              </a:spcAft>
            </a:pPr>
            <a:r>
              <a:rPr lang="en-US" dirty="0" smtClean="0">
                <a:solidFill>
                  <a:schemeClr val="tx1"/>
                </a:solidFill>
                <a:latin typeface="Trebuchet MS" pitchFamily="34" charset="0"/>
              </a:rPr>
              <a:t>Seamless video collaboration from any mobile to any conference room</a:t>
            </a:r>
          </a:p>
          <a:p>
            <a:pPr lvl="1">
              <a:spcAft>
                <a:spcPts val="600"/>
              </a:spcAft>
            </a:pPr>
            <a:r>
              <a:rPr lang="en-US" dirty="0" smtClean="0">
                <a:solidFill>
                  <a:schemeClr val="tx1"/>
                </a:solidFill>
                <a:latin typeface="Trebuchet MS" pitchFamily="34" charset="0"/>
                <a:cs typeface="Gill Sans"/>
              </a:rPr>
              <a:t>Fully interoperable today with all standards-based video conferencing systems </a:t>
            </a:r>
          </a:p>
          <a:p>
            <a:pPr lvl="1">
              <a:spcAft>
                <a:spcPts val="600"/>
              </a:spcAft>
            </a:pPr>
            <a:r>
              <a:rPr lang="en-US" dirty="0">
                <a:solidFill>
                  <a:schemeClr val="tx1"/>
                </a:solidFill>
                <a:latin typeface="Trebuchet MS" pitchFamily="34" charset="0"/>
                <a:cs typeface="Gill Sans"/>
              </a:rPr>
              <a:t>Full HD quality and firewall/NAT traversal capabilities to the PC, Mac, iOS and Android™ devices </a:t>
            </a:r>
            <a:r>
              <a:rPr lang="en-US" dirty="0" smtClean="0">
                <a:solidFill>
                  <a:schemeClr val="tx1"/>
                </a:solidFill>
                <a:latin typeface="Trebuchet MS" pitchFamily="34" charset="0"/>
                <a:cs typeface="Gill Sans"/>
              </a:rPr>
              <a:t>including</a:t>
            </a:r>
            <a:r>
              <a:rPr lang="en-US" sz="1600" dirty="0" smtClean="0">
                <a:solidFill>
                  <a:schemeClr val="tx1"/>
                </a:solidFill>
                <a:latin typeface="Trebuchet MS" pitchFamily="34" charset="0"/>
                <a:cs typeface="Gill Sans"/>
              </a:rPr>
              <a:t>: </a:t>
            </a:r>
          </a:p>
          <a:p>
            <a:pPr lvl="2">
              <a:spcAft>
                <a:spcPts val="600"/>
              </a:spcAft>
            </a:pPr>
            <a:r>
              <a:rPr lang="en-US" sz="1600" dirty="0" smtClean="0">
                <a:solidFill>
                  <a:schemeClr val="tx1"/>
                </a:solidFill>
                <a:latin typeface="Trebuchet MS" pitchFamily="34" charset="0"/>
                <a:cs typeface="Gill Sans"/>
              </a:rPr>
              <a:t>iPhone </a:t>
            </a:r>
            <a:r>
              <a:rPr lang="en-US" sz="1600" dirty="0">
                <a:solidFill>
                  <a:schemeClr val="tx1"/>
                </a:solidFill>
                <a:latin typeface="Trebuchet MS" pitchFamily="34" charset="0"/>
                <a:cs typeface="Gill Sans"/>
              </a:rPr>
              <a:t>4, 3GS and iPad 2; HTC EVO, Desire, Incredible, </a:t>
            </a:r>
            <a:r>
              <a:rPr lang="en-US" sz="1600" dirty="0" err="1">
                <a:solidFill>
                  <a:schemeClr val="tx1"/>
                </a:solidFill>
                <a:latin typeface="Trebuchet MS" pitchFamily="34" charset="0"/>
                <a:cs typeface="Gill Sans"/>
              </a:rPr>
              <a:t>myTouch</a:t>
            </a:r>
            <a:r>
              <a:rPr lang="en-US" sz="1600" dirty="0">
                <a:solidFill>
                  <a:schemeClr val="tx1"/>
                </a:solidFill>
                <a:latin typeface="Trebuchet MS" pitchFamily="34" charset="0"/>
                <a:cs typeface="Gill Sans"/>
              </a:rPr>
              <a:t>® 4G, Sensation™ and </a:t>
            </a:r>
            <a:r>
              <a:rPr lang="en-US" sz="1600" dirty="0" err="1">
                <a:solidFill>
                  <a:schemeClr val="tx1"/>
                </a:solidFill>
                <a:latin typeface="Trebuchet MS" pitchFamily="34" charset="0"/>
                <a:cs typeface="Gill Sans"/>
              </a:rPr>
              <a:t>ThunderBolt</a:t>
            </a:r>
            <a:r>
              <a:rPr lang="en-US" sz="1600" dirty="0">
                <a:solidFill>
                  <a:schemeClr val="tx1"/>
                </a:solidFill>
                <a:latin typeface="Trebuchet MS" pitchFamily="34" charset="0"/>
                <a:cs typeface="Gill Sans"/>
              </a:rPr>
              <a:t>; Motorola </a:t>
            </a:r>
            <a:r>
              <a:rPr lang="en-US" sz="1600" dirty="0" err="1">
                <a:solidFill>
                  <a:schemeClr val="tx1"/>
                </a:solidFill>
                <a:latin typeface="Trebuchet MS" pitchFamily="34" charset="0"/>
                <a:cs typeface="Gill Sans"/>
              </a:rPr>
              <a:t>Atrix</a:t>
            </a:r>
            <a:r>
              <a:rPr lang="en-US" sz="1600" dirty="0">
                <a:solidFill>
                  <a:schemeClr val="tx1"/>
                </a:solidFill>
                <a:latin typeface="Trebuchet MS" pitchFamily="34" charset="0"/>
                <a:cs typeface="Gill Sans"/>
              </a:rPr>
              <a:t>™ and </a:t>
            </a:r>
            <a:r>
              <a:rPr lang="en-US" sz="1600" dirty="0" err="1">
                <a:solidFill>
                  <a:schemeClr val="tx1"/>
                </a:solidFill>
                <a:latin typeface="Trebuchet MS" pitchFamily="34" charset="0"/>
                <a:cs typeface="Gill Sans"/>
              </a:rPr>
              <a:t>Xoom</a:t>
            </a:r>
            <a:r>
              <a:rPr lang="en-US" sz="1600" dirty="0">
                <a:solidFill>
                  <a:schemeClr val="tx1"/>
                </a:solidFill>
                <a:latin typeface="Trebuchet MS" pitchFamily="34" charset="0"/>
                <a:cs typeface="Gill Sans"/>
              </a:rPr>
              <a:t>; Samsung Epic™ 4G, Galaxy S™ and Galaxy Tab as well as Google Nexus S and Dell™ Streak™</a:t>
            </a:r>
            <a:r>
              <a:rPr lang="en-US" dirty="0">
                <a:solidFill>
                  <a:schemeClr val="tx1"/>
                </a:solidFill>
                <a:latin typeface="Trebuchet MS" pitchFamily="34" charset="0"/>
                <a:cs typeface="Gill Sans"/>
              </a:rPr>
              <a:t>. </a:t>
            </a:r>
            <a:endParaRPr lang="en-US" dirty="0" smtClean="0">
              <a:solidFill>
                <a:schemeClr val="tx1"/>
              </a:solidFill>
              <a:latin typeface="Trebuchet MS" pitchFamily="34" charset="0"/>
              <a:cs typeface="Gill Sans"/>
            </a:endParaRPr>
          </a:p>
          <a:p>
            <a:pPr lvl="1">
              <a:spcAft>
                <a:spcPts val="600"/>
              </a:spcAft>
            </a:pPr>
            <a:r>
              <a:rPr lang="en-US" dirty="0" err="1" smtClean="0">
                <a:solidFill>
                  <a:schemeClr val="tx1"/>
                </a:solidFill>
                <a:latin typeface="Trebuchet MS" pitchFamily="34" charset="0"/>
                <a:cs typeface="Gill Sans"/>
              </a:rPr>
              <a:t>Mirial</a:t>
            </a:r>
            <a:r>
              <a:rPr lang="en-US" dirty="0" smtClean="0">
                <a:solidFill>
                  <a:schemeClr val="tx1"/>
                </a:solidFill>
                <a:latin typeface="Trebuchet MS" pitchFamily="34" charset="0"/>
                <a:cs typeface="Gill Sans"/>
              </a:rPr>
              <a:t> added to LifeSize portfolio</a:t>
            </a:r>
            <a:endParaRPr lang="en-US" dirty="0">
              <a:solidFill>
                <a:schemeClr val="tx1"/>
              </a:solidFill>
              <a:latin typeface="Trebuchet MS" pitchFamily="34" charset="0"/>
              <a:cs typeface="Gill Sans"/>
            </a:endParaRPr>
          </a:p>
          <a:p>
            <a:pPr lvl="1">
              <a:spcAft>
                <a:spcPts val="600"/>
              </a:spcAft>
            </a:pPr>
            <a:r>
              <a:rPr lang="en-US" dirty="0" smtClean="0">
                <a:solidFill>
                  <a:schemeClr val="tx1"/>
                </a:solidFill>
                <a:latin typeface="Trebuchet MS" pitchFamily="34" charset="0"/>
                <a:cs typeface="Gill Sans"/>
              </a:rPr>
              <a:t>Financial terms will not be disclosed</a:t>
            </a:r>
          </a:p>
          <a:p>
            <a:pPr lvl="1">
              <a:spcAft>
                <a:spcPts val="600"/>
              </a:spcAft>
            </a:pPr>
            <a:endParaRPr lang="en-US" dirty="0">
              <a:solidFill>
                <a:schemeClr val="tx1"/>
              </a:solidFill>
              <a:latin typeface="Trebuchet MS" pitchFamily="34" charset="0"/>
              <a:cs typeface="Gill Sans"/>
            </a:endParaRPr>
          </a:p>
          <a:p>
            <a:pPr lvl="1">
              <a:spcAft>
                <a:spcPts val="600"/>
              </a:spcAft>
            </a:pPr>
            <a:endParaRPr lang="en-US" sz="2400" dirty="0" smtClean="0">
              <a:solidFill>
                <a:srgbClr val="FF0000"/>
              </a:solidFill>
              <a:latin typeface="Trebuchet MS" pitchFamily="34" charset="0"/>
              <a:cs typeface="Gill Sans"/>
            </a:endParaRPr>
          </a:p>
        </p:txBody>
      </p:sp>
      <p:sp>
        <p:nvSpPr>
          <p:cNvPr id="2" name="Title 1"/>
          <p:cNvSpPr>
            <a:spLocks noGrp="1"/>
          </p:cNvSpPr>
          <p:nvPr>
            <p:ph type="title"/>
          </p:nvPr>
        </p:nvSpPr>
        <p:spPr/>
        <p:txBody>
          <a:bodyPr/>
          <a:lstStyle/>
          <a:p>
            <a:r>
              <a:rPr lang="en-US" dirty="0" smtClean="0"/>
              <a:t>Logitech Acquires Mirial</a:t>
            </a:r>
            <a:br>
              <a:rPr lang="en-US" dirty="0" smtClean="0"/>
            </a:br>
            <a:endParaRPr lang="en-US" sz="1400" dirty="0"/>
          </a:p>
        </p:txBody>
      </p:sp>
      <p:pic>
        <p:nvPicPr>
          <p:cNvPr id="10" name="Picture 2" descr="C:\Documents and Settings\mjmiller\Local Settings\Temp\MirialLogo_2440x1097.png"/>
          <p:cNvPicPr>
            <a:picLocks noChangeAspect="1" noChangeArrowheads="1"/>
          </p:cNvPicPr>
          <p:nvPr/>
        </p:nvPicPr>
        <p:blipFill>
          <a:blip r:embed="rId4" cstate="screen">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629400" y="1"/>
            <a:ext cx="2286000" cy="838200"/>
          </a:xfrm>
          <a:prstGeom prst="rect">
            <a:avLst/>
          </a:prstGeom>
          <a:noFill/>
        </p:spPr>
      </p:pic>
    </p:spTree>
    <p:extLst>
      <p:ext uri="{BB962C8B-B14F-4D97-AF65-F5344CB8AC3E}">
        <p14:creationId xmlns:mc="http://schemas.openxmlformats.org/markup-compatibility/2006" xmlns:mv="urn:schemas-microsoft-com:mac:vml" xmlns:p14="http://schemas.microsoft.com/office/powerpoint/2010/main" xmlns="" val="6848315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0" y="0"/>
            <a:ext cx="9144000" cy="822325"/>
          </a:xfrm>
        </p:spPr>
        <p:txBody>
          <a:bodyPr/>
          <a:lstStyle/>
          <a:p>
            <a:r>
              <a:rPr lang="en-US" dirty="0" smtClean="0">
                <a:latin typeface="Trebuchet MS" charset="0"/>
              </a:rPr>
              <a:t> Infrastructure Choice</a:t>
            </a:r>
            <a:endParaRPr lang="en-US" sz="4400" u="sng" dirty="0">
              <a:solidFill>
                <a:srgbClr val="FF0000"/>
              </a:solidFill>
              <a:latin typeface="Calibri" charset="0"/>
            </a:endParaRPr>
          </a:p>
        </p:txBody>
      </p:sp>
      <p:grpSp>
        <p:nvGrpSpPr>
          <p:cNvPr id="4" name="Group 4"/>
          <p:cNvGrpSpPr/>
          <p:nvPr/>
        </p:nvGrpSpPr>
        <p:grpSpPr>
          <a:xfrm>
            <a:off x="0" y="2362200"/>
            <a:ext cx="8111218" cy="1352764"/>
            <a:chOff x="0" y="1801119"/>
            <a:chExt cx="8111218" cy="1014573"/>
          </a:xfrm>
        </p:grpSpPr>
        <p:sp>
          <p:nvSpPr>
            <p:cNvPr id="5" name="Rectangle 4"/>
            <p:cNvSpPr/>
            <p:nvPr/>
          </p:nvSpPr>
          <p:spPr>
            <a:xfrm>
              <a:off x="0" y="1801119"/>
              <a:ext cx="4766126" cy="1014573"/>
            </a:xfrm>
            <a:prstGeom prst="rect">
              <a:avLst/>
            </a:prstGeom>
            <a:noFill/>
          </p:spPr>
          <p:txBody>
            <a:bodyPr wrap="none" rtlCol="0" anchor="ctr">
              <a:noAutofit/>
            </a:bodyPr>
            <a:lstStyle/>
            <a:p>
              <a:pPr algn="r"/>
              <a:r>
                <a:rPr lang="en-US" sz="3200" b="1" spc="-100" dirty="0" smtClean="0">
                  <a:solidFill>
                    <a:srgbClr val="003473"/>
                  </a:solidFill>
                  <a:latin typeface="Trebuchet MS"/>
                  <a:ea typeface="+mn-ea"/>
                  <a:cs typeface="+mn-cs"/>
                </a:rPr>
                <a:t>Relentless Innovation </a:t>
              </a:r>
              <a:r>
                <a:rPr lang="en-US" sz="2800" b="1" spc="-100" dirty="0" smtClean="0">
                  <a:solidFill>
                    <a:srgbClr val="E67A1D"/>
                  </a:solidFill>
                  <a:latin typeface="Trebuchet MS"/>
                  <a:ea typeface="+mn-ea"/>
                  <a:cs typeface="+mn-cs"/>
                </a:rPr>
                <a:t>=</a:t>
              </a:r>
              <a:endParaRPr lang="en-US" sz="2800" b="1" spc="-100" dirty="0" smtClean="0">
                <a:solidFill>
                  <a:srgbClr val="003473"/>
                </a:solidFill>
                <a:latin typeface="Trebuchet MS"/>
                <a:ea typeface="+mn-ea"/>
                <a:cs typeface="+mn-cs"/>
              </a:endParaRPr>
            </a:p>
          </p:txBody>
        </p:sp>
        <p:sp>
          <p:nvSpPr>
            <p:cNvPr id="6" name="Rectangle 5"/>
            <p:cNvSpPr/>
            <p:nvPr/>
          </p:nvSpPr>
          <p:spPr>
            <a:xfrm>
              <a:off x="4804989" y="1801119"/>
              <a:ext cx="3306229" cy="1014573"/>
            </a:xfrm>
            <a:prstGeom prst="rect">
              <a:avLst/>
            </a:prstGeom>
            <a:noFill/>
          </p:spPr>
          <p:txBody>
            <a:bodyPr wrap="none" rtlCol="0" anchor="ctr">
              <a:noAutofit/>
            </a:bodyPr>
            <a:lstStyle/>
            <a:p>
              <a:pPr algn="l"/>
              <a:r>
                <a:rPr lang="en-US" sz="2800" b="1" spc="-100" dirty="0" smtClean="0">
                  <a:solidFill>
                    <a:srgbClr val="003473"/>
                  </a:solidFill>
                  <a:latin typeface="Trebuchet MS"/>
                  <a:ea typeface="+mn-ea"/>
                  <a:cs typeface="+mn-cs"/>
                </a:rPr>
                <a:t>More Flexibility.</a:t>
              </a:r>
            </a:p>
            <a:p>
              <a:pPr algn="l"/>
              <a:r>
                <a:rPr lang="en-US" sz="2800" b="1" spc="-100" dirty="0" smtClean="0">
                  <a:solidFill>
                    <a:srgbClr val="003473"/>
                  </a:solidFill>
                  <a:latin typeface="Trebuchet MS"/>
                  <a:ea typeface="+mn-ea"/>
                  <a:cs typeface="+mn-cs"/>
                </a:rPr>
                <a:t>More Choice.</a:t>
              </a:r>
            </a:p>
            <a:p>
              <a:pPr algn="l"/>
              <a:r>
                <a:rPr lang="en-US" sz="2800" b="1" spc="-100" dirty="0" smtClean="0">
                  <a:solidFill>
                    <a:srgbClr val="003473"/>
                  </a:solidFill>
                  <a:latin typeface="Trebuchet MS"/>
                  <a:ea typeface="+mn-ea"/>
                  <a:cs typeface="+mn-cs"/>
                </a:rPr>
                <a:t>New Deployment Options.</a:t>
              </a:r>
            </a:p>
          </p:txBody>
        </p:sp>
      </p:grpSp>
    </p:spTree>
    <p:extLst>
      <p:ext uri="{BB962C8B-B14F-4D97-AF65-F5344CB8AC3E}">
        <p14:creationId xmlns:mc="http://schemas.openxmlformats.org/markup-compatibility/2006" xmlns:mv="urn:schemas-microsoft-com:mac:vml" xmlns:p14="http://schemas.microsoft.com/office/powerpoint/2010/main" xmlns="" val="372908726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stockphoto_12257252-architects-at-work-house-construction-isolated-on-white.jpg"/>
          <p:cNvPicPr>
            <a:picLocks noChangeAspect="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
              </a:ext>
            </a:extLst>
          </a:blip>
          <a:srcRect b="-4471"/>
          <a:stretch>
            <a:fillRect/>
          </a:stretch>
        </p:blipFill>
        <p:spPr>
          <a:xfrm>
            <a:off x="4572000" y="0"/>
            <a:ext cx="4572000" cy="6858000"/>
          </a:xfrm>
          <a:prstGeom prst="rect">
            <a:avLst/>
          </a:prstGeom>
          <a:solidFill>
            <a:schemeClr val="bg1"/>
          </a:solidFill>
        </p:spPr>
      </p:pic>
      <p:sp>
        <p:nvSpPr>
          <p:cNvPr id="29" name="Rectangle 28"/>
          <p:cNvSpPr/>
          <p:nvPr/>
        </p:nvSpPr>
        <p:spPr>
          <a:xfrm>
            <a:off x="0" y="1"/>
            <a:ext cx="4572000" cy="6869291"/>
          </a:xfrm>
          <a:prstGeom prst="rect">
            <a:avLst/>
          </a:prstGeom>
          <a:solidFill>
            <a:schemeClr val="accent2"/>
          </a:solidFill>
        </p:spPr>
        <p:txBody>
          <a:bodyPr wrap="square" tIns="137160" rtlCol="0" anchor="ctr">
            <a:noAutofit/>
          </a:bodyPr>
          <a:lstStyle/>
          <a:p>
            <a:pPr>
              <a:spcBef>
                <a:spcPts val="1000"/>
              </a:spcBef>
            </a:pPr>
            <a:r>
              <a:rPr lang="en-US" sz="3200" b="1" spc="-50" dirty="0" smtClean="0">
                <a:solidFill>
                  <a:srgbClr val="FFFFFF"/>
                </a:solidFill>
                <a:latin typeface="Trebuchet MS"/>
                <a:ea typeface="+mn-ea"/>
                <a:cs typeface="+mn-cs"/>
              </a:rPr>
              <a:t>On Premise</a:t>
            </a:r>
          </a:p>
          <a:p>
            <a:pPr>
              <a:spcBef>
                <a:spcPts val="1000"/>
              </a:spcBef>
            </a:pPr>
            <a:r>
              <a:rPr lang="en-US" sz="1800" b="1" spc="-50" dirty="0" smtClean="0">
                <a:solidFill>
                  <a:srgbClr val="FFFFFF"/>
                </a:solidFill>
                <a:latin typeface="Trebuchet MS"/>
                <a:ea typeface="+mn-ea"/>
                <a:cs typeface="+mn-cs"/>
              </a:rPr>
              <a:t>Absolute control and flexibility</a:t>
            </a:r>
            <a:br>
              <a:rPr lang="en-US" sz="1800" b="1" spc="-50" dirty="0" smtClean="0">
                <a:solidFill>
                  <a:srgbClr val="FFFFFF"/>
                </a:solidFill>
                <a:latin typeface="Trebuchet MS"/>
                <a:ea typeface="+mn-ea"/>
                <a:cs typeface="+mn-cs"/>
              </a:rPr>
            </a:br>
            <a:r>
              <a:rPr lang="en-US" sz="1800" b="1" spc="-50" dirty="0" smtClean="0">
                <a:solidFill>
                  <a:srgbClr val="FFFFFF"/>
                </a:solidFill>
                <a:latin typeface="Trebuchet MS"/>
                <a:ea typeface="+mn-ea"/>
                <a:cs typeface="+mn-cs"/>
              </a:rPr>
              <a:t>to fit your IT environment</a:t>
            </a:r>
          </a:p>
          <a:p>
            <a:pPr>
              <a:spcBef>
                <a:spcPts val="1000"/>
              </a:spcBef>
            </a:pPr>
            <a:r>
              <a:rPr lang="en-US" sz="1800" spc="-50" dirty="0" smtClean="0">
                <a:solidFill>
                  <a:srgbClr val="FFFFFF"/>
                </a:solidFill>
                <a:latin typeface="Trebuchet MS"/>
                <a:ea typeface="+mn-ea"/>
                <a:cs typeface="+mn-cs"/>
              </a:rPr>
              <a:t>Fully customizable, modular, scalable</a:t>
            </a:r>
            <a:br>
              <a:rPr lang="en-US" sz="1800" spc="-50" dirty="0" smtClean="0">
                <a:solidFill>
                  <a:srgbClr val="FFFFFF"/>
                </a:solidFill>
                <a:latin typeface="Trebuchet MS"/>
                <a:ea typeface="+mn-ea"/>
                <a:cs typeface="+mn-cs"/>
              </a:rPr>
            </a:br>
            <a:r>
              <a:rPr lang="en-US" sz="1800" spc="-50" dirty="0" smtClean="0">
                <a:solidFill>
                  <a:srgbClr val="FFFFFF"/>
                </a:solidFill>
                <a:latin typeface="Trebuchet MS"/>
                <a:ea typeface="+mn-ea"/>
                <a:cs typeface="+mn-cs"/>
              </a:rPr>
              <a:t>to support HD video collaboration</a:t>
            </a:r>
          </a:p>
        </p:txBody>
      </p:sp>
      <p:grpSp>
        <p:nvGrpSpPr>
          <p:cNvPr id="2" name="Group 72"/>
          <p:cNvGrpSpPr/>
          <p:nvPr/>
        </p:nvGrpSpPr>
        <p:grpSpPr>
          <a:xfrm>
            <a:off x="8800497" y="6366937"/>
            <a:ext cx="277627" cy="410635"/>
            <a:chOff x="6989763" y="4179888"/>
            <a:chExt cx="392112" cy="434976"/>
          </a:xfrm>
          <a:solidFill>
            <a:schemeClr val="accent6">
              <a:lumMod val="90000"/>
            </a:schemeClr>
          </a:solidFill>
        </p:grpSpPr>
        <p:sp>
          <p:nvSpPr>
            <p:cNvPr id="7" name="Freeform 5"/>
            <p:cNvSpPr>
              <a:spLocks/>
            </p:cNvSpPr>
            <p:nvPr/>
          </p:nvSpPr>
          <p:spPr bwMode="auto">
            <a:xfrm>
              <a:off x="6989763" y="4179888"/>
              <a:ext cx="392112" cy="127000"/>
            </a:xfrm>
            <a:custGeom>
              <a:avLst/>
              <a:gdLst/>
              <a:ahLst/>
              <a:cxnLst>
                <a:cxn ang="0">
                  <a:pos x="0" y="161"/>
                </a:cxn>
                <a:cxn ang="0">
                  <a:pos x="0" y="161"/>
                </a:cxn>
                <a:cxn ang="0">
                  <a:pos x="10" y="151"/>
                </a:cxn>
                <a:cxn ang="0">
                  <a:pos x="22" y="140"/>
                </a:cxn>
                <a:cxn ang="0">
                  <a:pos x="46" y="123"/>
                </a:cxn>
                <a:cxn ang="0">
                  <a:pos x="74" y="107"/>
                </a:cxn>
                <a:cxn ang="0">
                  <a:pos x="104" y="94"/>
                </a:cxn>
                <a:cxn ang="0">
                  <a:pos x="137" y="84"/>
                </a:cxn>
                <a:cxn ang="0">
                  <a:pos x="172" y="77"/>
                </a:cxn>
                <a:cxn ang="0">
                  <a:pos x="210" y="71"/>
                </a:cxn>
                <a:cxn ang="0">
                  <a:pos x="247" y="69"/>
                </a:cxn>
                <a:cxn ang="0">
                  <a:pos x="247" y="69"/>
                </a:cxn>
                <a:cxn ang="0">
                  <a:pos x="285" y="71"/>
                </a:cxn>
                <a:cxn ang="0">
                  <a:pos x="322" y="77"/>
                </a:cxn>
                <a:cxn ang="0">
                  <a:pos x="357" y="84"/>
                </a:cxn>
                <a:cxn ang="0">
                  <a:pos x="389" y="94"/>
                </a:cxn>
                <a:cxn ang="0">
                  <a:pos x="421" y="107"/>
                </a:cxn>
                <a:cxn ang="0">
                  <a:pos x="448" y="123"/>
                </a:cxn>
                <a:cxn ang="0">
                  <a:pos x="473" y="140"/>
                </a:cxn>
                <a:cxn ang="0">
                  <a:pos x="484" y="151"/>
                </a:cxn>
                <a:cxn ang="0">
                  <a:pos x="494" y="161"/>
                </a:cxn>
                <a:cxn ang="0">
                  <a:pos x="494" y="161"/>
                </a:cxn>
                <a:cxn ang="0">
                  <a:pos x="486" y="143"/>
                </a:cxn>
                <a:cxn ang="0">
                  <a:pos x="476" y="126"/>
                </a:cxn>
                <a:cxn ang="0">
                  <a:pos x="465" y="110"/>
                </a:cxn>
                <a:cxn ang="0">
                  <a:pos x="454" y="96"/>
                </a:cxn>
                <a:cxn ang="0">
                  <a:pos x="441" y="81"/>
                </a:cxn>
                <a:cxn ang="0">
                  <a:pos x="426" y="68"/>
                </a:cxn>
                <a:cxn ang="0">
                  <a:pos x="412" y="56"/>
                </a:cxn>
                <a:cxn ang="0">
                  <a:pos x="396" y="45"/>
                </a:cxn>
                <a:cxn ang="0">
                  <a:pos x="380" y="35"/>
                </a:cxn>
                <a:cxn ang="0">
                  <a:pos x="363" y="26"/>
                </a:cxn>
                <a:cxn ang="0">
                  <a:pos x="344" y="19"/>
                </a:cxn>
                <a:cxn ang="0">
                  <a:pos x="327" y="13"/>
                </a:cxn>
                <a:cxn ang="0">
                  <a:pos x="306" y="7"/>
                </a:cxn>
                <a:cxn ang="0">
                  <a:pos x="288" y="4"/>
                </a:cxn>
                <a:cxn ang="0">
                  <a:pos x="267" y="1"/>
                </a:cxn>
                <a:cxn ang="0">
                  <a:pos x="247" y="0"/>
                </a:cxn>
                <a:cxn ang="0">
                  <a:pos x="247" y="0"/>
                </a:cxn>
                <a:cxn ang="0">
                  <a:pos x="227" y="1"/>
                </a:cxn>
                <a:cxn ang="0">
                  <a:pos x="207" y="4"/>
                </a:cxn>
                <a:cxn ang="0">
                  <a:pos x="186" y="7"/>
                </a:cxn>
                <a:cxn ang="0">
                  <a:pos x="168" y="13"/>
                </a:cxn>
                <a:cxn ang="0">
                  <a:pos x="149" y="19"/>
                </a:cxn>
                <a:cxn ang="0">
                  <a:pos x="132" y="26"/>
                </a:cxn>
                <a:cxn ang="0">
                  <a:pos x="114" y="35"/>
                </a:cxn>
                <a:cxn ang="0">
                  <a:pos x="98" y="45"/>
                </a:cxn>
                <a:cxn ang="0">
                  <a:pos x="82" y="56"/>
                </a:cxn>
                <a:cxn ang="0">
                  <a:pos x="68" y="68"/>
                </a:cxn>
                <a:cxn ang="0">
                  <a:pos x="53" y="81"/>
                </a:cxn>
                <a:cxn ang="0">
                  <a:pos x="40" y="96"/>
                </a:cxn>
                <a:cxn ang="0">
                  <a:pos x="29" y="110"/>
                </a:cxn>
                <a:cxn ang="0">
                  <a:pos x="17" y="126"/>
                </a:cxn>
                <a:cxn ang="0">
                  <a:pos x="9" y="143"/>
                </a:cxn>
                <a:cxn ang="0">
                  <a:pos x="0" y="161"/>
                </a:cxn>
                <a:cxn ang="0">
                  <a:pos x="0" y="161"/>
                </a:cxn>
              </a:cxnLst>
              <a:rect l="0" t="0" r="r" b="b"/>
              <a:pathLst>
                <a:path w="494" h="161">
                  <a:moveTo>
                    <a:pt x="0" y="161"/>
                  </a:moveTo>
                  <a:lnTo>
                    <a:pt x="0" y="161"/>
                  </a:lnTo>
                  <a:lnTo>
                    <a:pt x="10" y="151"/>
                  </a:lnTo>
                  <a:lnTo>
                    <a:pt x="22" y="140"/>
                  </a:lnTo>
                  <a:lnTo>
                    <a:pt x="46" y="123"/>
                  </a:lnTo>
                  <a:lnTo>
                    <a:pt x="74" y="107"/>
                  </a:lnTo>
                  <a:lnTo>
                    <a:pt x="104" y="94"/>
                  </a:lnTo>
                  <a:lnTo>
                    <a:pt x="137" y="84"/>
                  </a:lnTo>
                  <a:lnTo>
                    <a:pt x="172" y="77"/>
                  </a:lnTo>
                  <a:lnTo>
                    <a:pt x="210" y="71"/>
                  </a:lnTo>
                  <a:lnTo>
                    <a:pt x="247" y="69"/>
                  </a:lnTo>
                  <a:lnTo>
                    <a:pt x="247" y="69"/>
                  </a:lnTo>
                  <a:lnTo>
                    <a:pt x="285" y="71"/>
                  </a:lnTo>
                  <a:lnTo>
                    <a:pt x="322" y="77"/>
                  </a:lnTo>
                  <a:lnTo>
                    <a:pt x="357" y="84"/>
                  </a:lnTo>
                  <a:lnTo>
                    <a:pt x="389" y="94"/>
                  </a:lnTo>
                  <a:lnTo>
                    <a:pt x="421" y="107"/>
                  </a:lnTo>
                  <a:lnTo>
                    <a:pt x="448" y="123"/>
                  </a:lnTo>
                  <a:lnTo>
                    <a:pt x="473" y="140"/>
                  </a:lnTo>
                  <a:lnTo>
                    <a:pt x="484" y="151"/>
                  </a:lnTo>
                  <a:lnTo>
                    <a:pt x="494" y="161"/>
                  </a:lnTo>
                  <a:lnTo>
                    <a:pt x="494" y="161"/>
                  </a:lnTo>
                  <a:lnTo>
                    <a:pt x="486" y="143"/>
                  </a:lnTo>
                  <a:lnTo>
                    <a:pt x="476" y="126"/>
                  </a:lnTo>
                  <a:lnTo>
                    <a:pt x="465" y="110"/>
                  </a:lnTo>
                  <a:lnTo>
                    <a:pt x="454" y="96"/>
                  </a:lnTo>
                  <a:lnTo>
                    <a:pt x="441" y="81"/>
                  </a:lnTo>
                  <a:lnTo>
                    <a:pt x="426" y="68"/>
                  </a:lnTo>
                  <a:lnTo>
                    <a:pt x="412" y="56"/>
                  </a:lnTo>
                  <a:lnTo>
                    <a:pt x="396" y="45"/>
                  </a:lnTo>
                  <a:lnTo>
                    <a:pt x="380" y="35"/>
                  </a:lnTo>
                  <a:lnTo>
                    <a:pt x="363" y="26"/>
                  </a:lnTo>
                  <a:lnTo>
                    <a:pt x="344" y="19"/>
                  </a:lnTo>
                  <a:lnTo>
                    <a:pt x="327" y="13"/>
                  </a:lnTo>
                  <a:lnTo>
                    <a:pt x="306" y="7"/>
                  </a:lnTo>
                  <a:lnTo>
                    <a:pt x="288" y="4"/>
                  </a:lnTo>
                  <a:lnTo>
                    <a:pt x="267" y="1"/>
                  </a:lnTo>
                  <a:lnTo>
                    <a:pt x="247" y="0"/>
                  </a:lnTo>
                  <a:lnTo>
                    <a:pt x="247" y="0"/>
                  </a:lnTo>
                  <a:lnTo>
                    <a:pt x="227" y="1"/>
                  </a:lnTo>
                  <a:lnTo>
                    <a:pt x="207" y="4"/>
                  </a:lnTo>
                  <a:lnTo>
                    <a:pt x="186" y="7"/>
                  </a:lnTo>
                  <a:lnTo>
                    <a:pt x="168" y="13"/>
                  </a:lnTo>
                  <a:lnTo>
                    <a:pt x="149" y="19"/>
                  </a:lnTo>
                  <a:lnTo>
                    <a:pt x="132" y="26"/>
                  </a:lnTo>
                  <a:lnTo>
                    <a:pt x="114" y="35"/>
                  </a:lnTo>
                  <a:lnTo>
                    <a:pt x="98" y="45"/>
                  </a:lnTo>
                  <a:lnTo>
                    <a:pt x="82" y="56"/>
                  </a:lnTo>
                  <a:lnTo>
                    <a:pt x="68" y="68"/>
                  </a:lnTo>
                  <a:lnTo>
                    <a:pt x="53" y="81"/>
                  </a:lnTo>
                  <a:lnTo>
                    <a:pt x="40" y="96"/>
                  </a:lnTo>
                  <a:lnTo>
                    <a:pt x="29" y="110"/>
                  </a:lnTo>
                  <a:lnTo>
                    <a:pt x="17" y="126"/>
                  </a:lnTo>
                  <a:lnTo>
                    <a:pt x="9" y="143"/>
                  </a:lnTo>
                  <a:lnTo>
                    <a:pt x="0" y="161"/>
                  </a:lnTo>
                  <a:lnTo>
                    <a:pt x="0"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sz="4000" b="1" dirty="0">
                <a:latin typeface="Century Gothic" pitchFamily="34" charset="0"/>
                <a:ea typeface="+mn-ea"/>
                <a:cs typeface="+mn-cs"/>
              </a:endParaRPr>
            </a:p>
          </p:txBody>
        </p:sp>
        <p:sp>
          <p:nvSpPr>
            <p:cNvPr id="8" name="Freeform 6"/>
            <p:cNvSpPr>
              <a:spLocks/>
            </p:cNvSpPr>
            <p:nvPr/>
          </p:nvSpPr>
          <p:spPr bwMode="auto">
            <a:xfrm>
              <a:off x="6989763" y="4486276"/>
              <a:ext cx="392112" cy="128588"/>
            </a:xfrm>
            <a:custGeom>
              <a:avLst/>
              <a:gdLst/>
              <a:ahLst/>
              <a:cxnLst>
                <a:cxn ang="0">
                  <a:pos x="247" y="91"/>
                </a:cxn>
                <a:cxn ang="0">
                  <a:pos x="247" y="91"/>
                </a:cxn>
                <a:cxn ang="0">
                  <a:pos x="210" y="89"/>
                </a:cxn>
                <a:cxn ang="0">
                  <a:pos x="172" y="84"/>
                </a:cxn>
                <a:cxn ang="0">
                  <a:pos x="137" y="76"/>
                </a:cxn>
                <a:cxn ang="0">
                  <a:pos x="104" y="66"/>
                </a:cxn>
                <a:cxn ang="0">
                  <a:pos x="74" y="53"/>
                </a:cxn>
                <a:cxn ang="0">
                  <a:pos x="46" y="37"/>
                </a:cxn>
                <a:cxn ang="0">
                  <a:pos x="22" y="20"/>
                </a:cxn>
                <a:cxn ang="0">
                  <a:pos x="10" y="10"/>
                </a:cxn>
                <a:cxn ang="0">
                  <a:pos x="0" y="0"/>
                </a:cxn>
                <a:cxn ang="0">
                  <a:pos x="0" y="0"/>
                </a:cxn>
                <a:cxn ang="0">
                  <a:pos x="9" y="17"/>
                </a:cxn>
                <a:cxn ang="0">
                  <a:pos x="17" y="34"/>
                </a:cxn>
                <a:cxn ang="0">
                  <a:pos x="29" y="50"/>
                </a:cxn>
                <a:cxn ang="0">
                  <a:pos x="40" y="65"/>
                </a:cxn>
                <a:cxn ang="0">
                  <a:pos x="53" y="79"/>
                </a:cxn>
                <a:cxn ang="0">
                  <a:pos x="68" y="92"/>
                </a:cxn>
                <a:cxn ang="0">
                  <a:pos x="82" y="104"/>
                </a:cxn>
                <a:cxn ang="0">
                  <a:pos x="98" y="115"/>
                </a:cxn>
                <a:cxn ang="0">
                  <a:pos x="114" y="125"/>
                </a:cxn>
                <a:cxn ang="0">
                  <a:pos x="132" y="134"/>
                </a:cxn>
                <a:cxn ang="0">
                  <a:pos x="149" y="141"/>
                </a:cxn>
                <a:cxn ang="0">
                  <a:pos x="168" y="147"/>
                </a:cxn>
                <a:cxn ang="0">
                  <a:pos x="186" y="153"/>
                </a:cxn>
                <a:cxn ang="0">
                  <a:pos x="207" y="156"/>
                </a:cxn>
                <a:cxn ang="0">
                  <a:pos x="227" y="159"/>
                </a:cxn>
                <a:cxn ang="0">
                  <a:pos x="247" y="160"/>
                </a:cxn>
                <a:cxn ang="0">
                  <a:pos x="247" y="160"/>
                </a:cxn>
                <a:cxn ang="0">
                  <a:pos x="267" y="159"/>
                </a:cxn>
                <a:cxn ang="0">
                  <a:pos x="288" y="156"/>
                </a:cxn>
                <a:cxn ang="0">
                  <a:pos x="306" y="153"/>
                </a:cxn>
                <a:cxn ang="0">
                  <a:pos x="327" y="147"/>
                </a:cxn>
                <a:cxn ang="0">
                  <a:pos x="344" y="141"/>
                </a:cxn>
                <a:cxn ang="0">
                  <a:pos x="363" y="134"/>
                </a:cxn>
                <a:cxn ang="0">
                  <a:pos x="380" y="125"/>
                </a:cxn>
                <a:cxn ang="0">
                  <a:pos x="396" y="115"/>
                </a:cxn>
                <a:cxn ang="0">
                  <a:pos x="412" y="104"/>
                </a:cxn>
                <a:cxn ang="0">
                  <a:pos x="426" y="92"/>
                </a:cxn>
                <a:cxn ang="0">
                  <a:pos x="441" y="79"/>
                </a:cxn>
                <a:cxn ang="0">
                  <a:pos x="454" y="65"/>
                </a:cxn>
                <a:cxn ang="0">
                  <a:pos x="465" y="50"/>
                </a:cxn>
                <a:cxn ang="0">
                  <a:pos x="476" y="34"/>
                </a:cxn>
                <a:cxn ang="0">
                  <a:pos x="486" y="17"/>
                </a:cxn>
                <a:cxn ang="0">
                  <a:pos x="494" y="0"/>
                </a:cxn>
                <a:cxn ang="0">
                  <a:pos x="494" y="0"/>
                </a:cxn>
                <a:cxn ang="0">
                  <a:pos x="484" y="10"/>
                </a:cxn>
                <a:cxn ang="0">
                  <a:pos x="473" y="20"/>
                </a:cxn>
                <a:cxn ang="0">
                  <a:pos x="448" y="37"/>
                </a:cxn>
                <a:cxn ang="0">
                  <a:pos x="421" y="53"/>
                </a:cxn>
                <a:cxn ang="0">
                  <a:pos x="389" y="66"/>
                </a:cxn>
                <a:cxn ang="0">
                  <a:pos x="357" y="76"/>
                </a:cxn>
                <a:cxn ang="0">
                  <a:pos x="322" y="84"/>
                </a:cxn>
                <a:cxn ang="0">
                  <a:pos x="285" y="89"/>
                </a:cxn>
                <a:cxn ang="0">
                  <a:pos x="247" y="91"/>
                </a:cxn>
                <a:cxn ang="0">
                  <a:pos x="247" y="91"/>
                </a:cxn>
              </a:cxnLst>
              <a:rect l="0" t="0" r="r" b="b"/>
              <a:pathLst>
                <a:path w="494" h="160">
                  <a:moveTo>
                    <a:pt x="247" y="91"/>
                  </a:moveTo>
                  <a:lnTo>
                    <a:pt x="247" y="91"/>
                  </a:lnTo>
                  <a:lnTo>
                    <a:pt x="210" y="89"/>
                  </a:lnTo>
                  <a:lnTo>
                    <a:pt x="172" y="84"/>
                  </a:lnTo>
                  <a:lnTo>
                    <a:pt x="137" y="76"/>
                  </a:lnTo>
                  <a:lnTo>
                    <a:pt x="104" y="66"/>
                  </a:lnTo>
                  <a:lnTo>
                    <a:pt x="74" y="53"/>
                  </a:lnTo>
                  <a:lnTo>
                    <a:pt x="46" y="37"/>
                  </a:lnTo>
                  <a:lnTo>
                    <a:pt x="22" y="20"/>
                  </a:lnTo>
                  <a:lnTo>
                    <a:pt x="10" y="10"/>
                  </a:lnTo>
                  <a:lnTo>
                    <a:pt x="0" y="0"/>
                  </a:lnTo>
                  <a:lnTo>
                    <a:pt x="0" y="0"/>
                  </a:lnTo>
                  <a:lnTo>
                    <a:pt x="9" y="17"/>
                  </a:lnTo>
                  <a:lnTo>
                    <a:pt x="17" y="34"/>
                  </a:lnTo>
                  <a:lnTo>
                    <a:pt x="29" y="50"/>
                  </a:lnTo>
                  <a:lnTo>
                    <a:pt x="40" y="65"/>
                  </a:lnTo>
                  <a:lnTo>
                    <a:pt x="53" y="79"/>
                  </a:lnTo>
                  <a:lnTo>
                    <a:pt x="68" y="92"/>
                  </a:lnTo>
                  <a:lnTo>
                    <a:pt x="82" y="104"/>
                  </a:lnTo>
                  <a:lnTo>
                    <a:pt x="98" y="115"/>
                  </a:lnTo>
                  <a:lnTo>
                    <a:pt x="114" y="125"/>
                  </a:lnTo>
                  <a:lnTo>
                    <a:pt x="132" y="134"/>
                  </a:lnTo>
                  <a:lnTo>
                    <a:pt x="149" y="141"/>
                  </a:lnTo>
                  <a:lnTo>
                    <a:pt x="168" y="147"/>
                  </a:lnTo>
                  <a:lnTo>
                    <a:pt x="186" y="153"/>
                  </a:lnTo>
                  <a:lnTo>
                    <a:pt x="207" y="156"/>
                  </a:lnTo>
                  <a:lnTo>
                    <a:pt x="227" y="159"/>
                  </a:lnTo>
                  <a:lnTo>
                    <a:pt x="247" y="160"/>
                  </a:lnTo>
                  <a:lnTo>
                    <a:pt x="247" y="160"/>
                  </a:lnTo>
                  <a:lnTo>
                    <a:pt x="267" y="159"/>
                  </a:lnTo>
                  <a:lnTo>
                    <a:pt x="288" y="156"/>
                  </a:lnTo>
                  <a:lnTo>
                    <a:pt x="306" y="153"/>
                  </a:lnTo>
                  <a:lnTo>
                    <a:pt x="327" y="147"/>
                  </a:lnTo>
                  <a:lnTo>
                    <a:pt x="344" y="141"/>
                  </a:lnTo>
                  <a:lnTo>
                    <a:pt x="363" y="134"/>
                  </a:lnTo>
                  <a:lnTo>
                    <a:pt x="380" y="125"/>
                  </a:lnTo>
                  <a:lnTo>
                    <a:pt x="396" y="115"/>
                  </a:lnTo>
                  <a:lnTo>
                    <a:pt x="412" y="104"/>
                  </a:lnTo>
                  <a:lnTo>
                    <a:pt x="426" y="92"/>
                  </a:lnTo>
                  <a:lnTo>
                    <a:pt x="441" y="79"/>
                  </a:lnTo>
                  <a:lnTo>
                    <a:pt x="454" y="65"/>
                  </a:lnTo>
                  <a:lnTo>
                    <a:pt x="465" y="50"/>
                  </a:lnTo>
                  <a:lnTo>
                    <a:pt x="476" y="34"/>
                  </a:lnTo>
                  <a:lnTo>
                    <a:pt x="486" y="17"/>
                  </a:lnTo>
                  <a:lnTo>
                    <a:pt x="494" y="0"/>
                  </a:lnTo>
                  <a:lnTo>
                    <a:pt x="494" y="0"/>
                  </a:lnTo>
                  <a:lnTo>
                    <a:pt x="484" y="10"/>
                  </a:lnTo>
                  <a:lnTo>
                    <a:pt x="473" y="20"/>
                  </a:lnTo>
                  <a:lnTo>
                    <a:pt x="448" y="37"/>
                  </a:lnTo>
                  <a:lnTo>
                    <a:pt x="421" y="53"/>
                  </a:lnTo>
                  <a:lnTo>
                    <a:pt x="389" y="66"/>
                  </a:lnTo>
                  <a:lnTo>
                    <a:pt x="357" y="76"/>
                  </a:lnTo>
                  <a:lnTo>
                    <a:pt x="322" y="84"/>
                  </a:lnTo>
                  <a:lnTo>
                    <a:pt x="285" y="89"/>
                  </a:lnTo>
                  <a:lnTo>
                    <a:pt x="247" y="91"/>
                  </a:lnTo>
                  <a:lnTo>
                    <a:pt x="247" y="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sz="4000" b="1" dirty="0">
                <a:latin typeface="Century Gothic" pitchFamily="34" charset="0"/>
                <a:ea typeface="+mn-ea"/>
                <a:cs typeface="+mn-cs"/>
              </a:endParaRPr>
            </a:p>
          </p:txBody>
        </p:sp>
        <p:sp>
          <p:nvSpPr>
            <p:cNvPr id="9" name="Freeform 7"/>
            <p:cNvSpPr>
              <a:spLocks/>
            </p:cNvSpPr>
            <p:nvPr/>
          </p:nvSpPr>
          <p:spPr bwMode="auto">
            <a:xfrm>
              <a:off x="7124700" y="4235451"/>
              <a:ext cx="122237" cy="142875"/>
            </a:xfrm>
            <a:custGeom>
              <a:avLst/>
              <a:gdLst/>
              <a:ahLst/>
              <a:cxnLst>
                <a:cxn ang="0">
                  <a:pos x="78" y="0"/>
                </a:cxn>
                <a:cxn ang="0">
                  <a:pos x="78" y="0"/>
                </a:cxn>
                <a:cxn ang="0">
                  <a:pos x="78" y="0"/>
                </a:cxn>
                <a:cxn ang="0">
                  <a:pos x="78" y="0"/>
                </a:cxn>
                <a:cxn ang="0">
                  <a:pos x="78" y="0"/>
                </a:cxn>
                <a:cxn ang="0">
                  <a:pos x="0" y="70"/>
                </a:cxn>
                <a:cxn ang="0">
                  <a:pos x="0" y="134"/>
                </a:cxn>
                <a:cxn ang="0">
                  <a:pos x="43" y="96"/>
                </a:cxn>
                <a:cxn ang="0">
                  <a:pos x="43" y="181"/>
                </a:cxn>
                <a:cxn ang="0">
                  <a:pos x="113" y="181"/>
                </a:cxn>
                <a:cxn ang="0">
                  <a:pos x="113" y="96"/>
                </a:cxn>
                <a:cxn ang="0">
                  <a:pos x="155" y="134"/>
                </a:cxn>
                <a:cxn ang="0">
                  <a:pos x="155" y="70"/>
                </a:cxn>
                <a:cxn ang="0">
                  <a:pos x="78" y="0"/>
                </a:cxn>
              </a:cxnLst>
              <a:rect l="0" t="0" r="r" b="b"/>
              <a:pathLst>
                <a:path w="155" h="181">
                  <a:moveTo>
                    <a:pt x="78" y="0"/>
                  </a:moveTo>
                  <a:lnTo>
                    <a:pt x="78" y="0"/>
                  </a:lnTo>
                  <a:lnTo>
                    <a:pt x="78" y="0"/>
                  </a:lnTo>
                  <a:lnTo>
                    <a:pt x="78" y="0"/>
                  </a:lnTo>
                  <a:lnTo>
                    <a:pt x="78" y="0"/>
                  </a:lnTo>
                  <a:lnTo>
                    <a:pt x="0" y="70"/>
                  </a:lnTo>
                  <a:lnTo>
                    <a:pt x="0" y="134"/>
                  </a:lnTo>
                  <a:lnTo>
                    <a:pt x="43" y="96"/>
                  </a:lnTo>
                  <a:lnTo>
                    <a:pt x="43" y="181"/>
                  </a:lnTo>
                  <a:lnTo>
                    <a:pt x="113" y="181"/>
                  </a:lnTo>
                  <a:lnTo>
                    <a:pt x="113" y="96"/>
                  </a:lnTo>
                  <a:lnTo>
                    <a:pt x="155" y="134"/>
                  </a:lnTo>
                  <a:lnTo>
                    <a:pt x="155" y="70"/>
                  </a:lnTo>
                  <a:lnTo>
                    <a:pt x="7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sz="4000" b="1" dirty="0">
                <a:latin typeface="Century Gothic" pitchFamily="34" charset="0"/>
                <a:ea typeface="+mn-ea"/>
                <a:cs typeface="+mn-cs"/>
              </a:endParaRPr>
            </a:p>
          </p:txBody>
        </p:sp>
        <p:sp>
          <p:nvSpPr>
            <p:cNvPr id="10" name="Freeform 8"/>
            <p:cNvSpPr>
              <a:spLocks/>
            </p:cNvSpPr>
            <p:nvPr/>
          </p:nvSpPr>
          <p:spPr bwMode="auto">
            <a:xfrm>
              <a:off x="7124700" y="4416426"/>
              <a:ext cx="122237" cy="142875"/>
            </a:xfrm>
            <a:custGeom>
              <a:avLst/>
              <a:gdLst/>
              <a:ahLst/>
              <a:cxnLst>
                <a:cxn ang="0">
                  <a:pos x="113" y="0"/>
                </a:cxn>
                <a:cxn ang="0">
                  <a:pos x="43" y="0"/>
                </a:cxn>
                <a:cxn ang="0">
                  <a:pos x="43" y="84"/>
                </a:cxn>
                <a:cxn ang="0">
                  <a:pos x="0" y="47"/>
                </a:cxn>
                <a:cxn ang="0">
                  <a:pos x="0" y="110"/>
                </a:cxn>
                <a:cxn ang="0">
                  <a:pos x="78" y="180"/>
                </a:cxn>
                <a:cxn ang="0">
                  <a:pos x="78" y="180"/>
                </a:cxn>
                <a:cxn ang="0">
                  <a:pos x="78" y="180"/>
                </a:cxn>
                <a:cxn ang="0">
                  <a:pos x="78" y="180"/>
                </a:cxn>
                <a:cxn ang="0">
                  <a:pos x="78" y="180"/>
                </a:cxn>
                <a:cxn ang="0">
                  <a:pos x="155" y="110"/>
                </a:cxn>
                <a:cxn ang="0">
                  <a:pos x="155" y="47"/>
                </a:cxn>
                <a:cxn ang="0">
                  <a:pos x="113" y="84"/>
                </a:cxn>
                <a:cxn ang="0">
                  <a:pos x="113" y="0"/>
                </a:cxn>
              </a:cxnLst>
              <a:rect l="0" t="0" r="r" b="b"/>
              <a:pathLst>
                <a:path w="155" h="180">
                  <a:moveTo>
                    <a:pt x="113" y="0"/>
                  </a:moveTo>
                  <a:lnTo>
                    <a:pt x="43" y="0"/>
                  </a:lnTo>
                  <a:lnTo>
                    <a:pt x="43" y="84"/>
                  </a:lnTo>
                  <a:lnTo>
                    <a:pt x="0" y="47"/>
                  </a:lnTo>
                  <a:lnTo>
                    <a:pt x="0" y="110"/>
                  </a:lnTo>
                  <a:lnTo>
                    <a:pt x="78" y="180"/>
                  </a:lnTo>
                  <a:lnTo>
                    <a:pt x="78" y="180"/>
                  </a:lnTo>
                  <a:lnTo>
                    <a:pt x="78" y="180"/>
                  </a:lnTo>
                  <a:lnTo>
                    <a:pt x="78" y="180"/>
                  </a:lnTo>
                  <a:lnTo>
                    <a:pt x="78" y="180"/>
                  </a:lnTo>
                  <a:lnTo>
                    <a:pt x="155" y="110"/>
                  </a:lnTo>
                  <a:lnTo>
                    <a:pt x="155" y="47"/>
                  </a:lnTo>
                  <a:lnTo>
                    <a:pt x="113" y="84"/>
                  </a:lnTo>
                  <a:lnTo>
                    <a:pt x="1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sz="4000" b="1" dirty="0">
                <a:latin typeface="Century Gothic" pitchFamily="34" charset="0"/>
                <a:ea typeface="+mn-ea"/>
                <a:cs typeface="+mn-cs"/>
              </a:endParaRPr>
            </a:p>
          </p:txBody>
        </p:sp>
      </p:grpSp>
      <p:sp>
        <p:nvSpPr>
          <p:cNvPr id="13" name="Footer Placeholder 2"/>
          <p:cNvSpPr txBox="1">
            <a:spLocks/>
          </p:cNvSpPr>
          <p:nvPr/>
        </p:nvSpPr>
        <p:spPr>
          <a:xfrm>
            <a:off x="3629792" y="6615195"/>
            <a:ext cx="4953000" cy="243840"/>
          </a:xfrm>
          <a:prstGeom prst="rect">
            <a:avLst/>
          </a:prstGeom>
        </p:spPr>
        <p:txBody>
          <a:bodyPr rIns="0"/>
          <a:lstStyle>
            <a:lvl1pPr>
              <a:defRPr/>
            </a:lvl1pPr>
          </a:lstStyle>
          <a:p>
            <a:pPr algn="r">
              <a:defRPr/>
            </a:pPr>
            <a:r>
              <a:rPr lang="en-US" sz="800" dirty="0" smtClean="0">
                <a:solidFill>
                  <a:srgbClr val="FFFFFF">
                    <a:lumMod val="65000"/>
                  </a:srgbClr>
                </a:solidFill>
                <a:latin typeface="Trebuchet MS"/>
                <a:ea typeface="+mn-ea"/>
                <a:cs typeface="+mn-cs"/>
              </a:rPr>
              <a:t>© LifeSize – All Rights Reserved. Confidential</a:t>
            </a:r>
            <a:endParaRPr lang="en-US" sz="800" dirty="0">
              <a:solidFill>
                <a:srgbClr val="FFFFFF">
                  <a:lumMod val="65000"/>
                </a:srgbClr>
              </a:solidFill>
              <a:latin typeface="Trebuchet MS"/>
              <a:ea typeface="+mn-ea"/>
              <a:cs typeface="+mn-cs"/>
            </a:endParaRPr>
          </a:p>
        </p:txBody>
      </p:sp>
      <p:sp>
        <p:nvSpPr>
          <p:cNvPr id="15" name="Slide Number Placeholder 1"/>
          <p:cNvSpPr txBox="1">
            <a:spLocks/>
          </p:cNvSpPr>
          <p:nvPr/>
        </p:nvSpPr>
        <p:spPr>
          <a:xfrm>
            <a:off x="8566462" y="6647280"/>
            <a:ext cx="381000" cy="243840"/>
          </a:xfrm>
          <a:prstGeom prst="rect">
            <a:avLst/>
          </a:prstGeom>
        </p:spPr>
        <p:txBody>
          <a:bodyPr/>
          <a:lstStyle>
            <a:lvl1pPr>
              <a:defRPr/>
            </a:lvl1pPr>
          </a:lstStyle>
          <a:p>
            <a:pPr algn="l">
              <a:defRPr/>
            </a:pPr>
            <a:fld id="{30DEFAAF-7331-444B-8C33-C7462C01AC30}" type="slidenum">
              <a:rPr lang="en-US" sz="800" smtClean="0">
                <a:solidFill>
                  <a:srgbClr val="FFFFFF">
                    <a:lumMod val="65000"/>
                  </a:srgbClr>
                </a:solidFill>
                <a:latin typeface="Trebuchet MS"/>
                <a:ea typeface="+mn-ea"/>
                <a:cs typeface="+mn-cs"/>
              </a:rPr>
              <a:pPr algn="l">
                <a:defRPr/>
              </a:pPr>
              <a:t>16</a:t>
            </a:fld>
            <a:endParaRPr lang="en-US" sz="800" dirty="0">
              <a:solidFill>
                <a:srgbClr val="FFFFFF">
                  <a:lumMod val="65000"/>
                </a:srgbClr>
              </a:solidFill>
              <a:latin typeface="Trebuchet MS"/>
              <a:ea typeface="+mn-ea"/>
              <a:cs typeface="+mn-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72001" y="1"/>
            <a:ext cx="4572000" cy="6869291"/>
          </a:xfrm>
          <a:prstGeom prst="rect">
            <a:avLst/>
          </a:prstGeom>
          <a:solidFill>
            <a:schemeClr val="accent1"/>
          </a:solidFill>
        </p:spPr>
        <p:txBody>
          <a:bodyPr wrap="square" tIns="137160" rtlCol="0" anchor="ctr">
            <a:noAutofit/>
          </a:bodyPr>
          <a:lstStyle/>
          <a:p>
            <a:pPr>
              <a:spcBef>
                <a:spcPts val="1000"/>
              </a:spcBef>
            </a:pPr>
            <a:r>
              <a:rPr lang="en-US" sz="3200" b="1" spc="-50" dirty="0" smtClean="0">
                <a:solidFill>
                  <a:srgbClr val="FFFFFF"/>
                </a:solidFill>
                <a:latin typeface="Trebuchet MS"/>
                <a:ea typeface="+mn-ea"/>
                <a:cs typeface="+mn-cs"/>
              </a:rPr>
              <a:t>Cloud-Based</a:t>
            </a:r>
          </a:p>
          <a:p>
            <a:pPr>
              <a:spcBef>
                <a:spcPts val="1000"/>
              </a:spcBef>
            </a:pPr>
            <a:r>
              <a:rPr lang="en-US" sz="1800" b="1" spc="-50" dirty="0" smtClean="0">
                <a:solidFill>
                  <a:srgbClr val="FFFFFF"/>
                </a:solidFill>
                <a:latin typeface="Trebuchet MS"/>
                <a:ea typeface="+mn-ea"/>
                <a:cs typeface="+mn-cs"/>
              </a:rPr>
              <a:t>Cloud-Based Simplicity Meets </a:t>
            </a:r>
            <a:br>
              <a:rPr lang="en-US" sz="1800" b="1" spc="-50" dirty="0" smtClean="0">
                <a:solidFill>
                  <a:srgbClr val="FFFFFF"/>
                </a:solidFill>
                <a:latin typeface="Trebuchet MS"/>
                <a:ea typeface="+mn-ea"/>
                <a:cs typeface="+mn-cs"/>
              </a:rPr>
            </a:br>
            <a:r>
              <a:rPr lang="en-US" sz="1800" b="1" spc="-50" dirty="0" smtClean="0">
                <a:solidFill>
                  <a:srgbClr val="FFFFFF"/>
                </a:solidFill>
                <a:latin typeface="Trebuchet MS"/>
                <a:ea typeface="+mn-ea"/>
                <a:cs typeface="+mn-cs"/>
              </a:rPr>
              <a:t>Business-Class Performance</a:t>
            </a:r>
          </a:p>
          <a:p>
            <a:pPr>
              <a:spcBef>
                <a:spcPts val="1000"/>
              </a:spcBef>
            </a:pPr>
            <a:r>
              <a:rPr lang="en-US" sz="1800" spc="-50" dirty="0" smtClean="0">
                <a:solidFill>
                  <a:srgbClr val="FFFFFF"/>
                </a:solidFill>
                <a:latin typeface="Trebuchet MS"/>
                <a:ea typeface="+mn-ea"/>
                <a:cs typeface="+mn-cs"/>
              </a:rPr>
              <a:t>The fastest, easiest way to add and extend </a:t>
            </a:r>
            <a:br>
              <a:rPr lang="en-US" sz="1800" spc="-50" dirty="0" smtClean="0">
                <a:solidFill>
                  <a:srgbClr val="FFFFFF"/>
                </a:solidFill>
                <a:latin typeface="Trebuchet MS"/>
                <a:ea typeface="+mn-ea"/>
                <a:cs typeface="+mn-cs"/>
              </a:rPr>
            </a:br>
            <a:r>
              <a:rPr lang="en-US" sz="1800" spc="-50" dirty="0" smtClean="0">
                <a:solidFill>
                  <a:srgbClr val="FFFFFF"/>
                </a:solidFill>
                <a:latin typeface="Trebuchet MS"/>
                <a:ea typeface="+mn-ea"/>
                <a:cs typeface="+mn-cs"/>
              </a:rPr>
              <a:t>HD video collaboration in your business</a:t>
            </a:r>
          </a:p>
        </p:txBody>
      </p:sp>
      <p:grpSp>
        <p:nvGrpSpPr>
          <p:cNvPr id="2" name="Group 72"/>
          <p:cNvGrpSpPr/>
          <p:nvPr/>
        </p:nvGrpSpPr>
        <p:grpSpPr>
          <a:xfrm>
            <a:off x="8800497" y="6366937"/>
            <a:ext cx="277627" cy="410635"/>
            <a:chOff x="6989763" y="4179888"/>
            <a:chExt cx="392112" cy="434976"/>
          </a:xfrm>
          <a:solidFill>
            <a:schemeClr val="accent6">
              <a:lumMod val="90000"/>
            </a:schemeClr>
          </a:solidFill>
        </p:grpSpPr>
        <p:sp>
          <p:nvSpPr>
            <p:cNvPr id="7" name="Freeform 5"/>
            <p:cNvSpPr>
              <a:spLocks/>
            </p:cNvSpPr>
            <p:nvPr/>
          </p:nvSpPr>
          <p:spPr bwMode="auto">
            <a:xfrm>
              <a:off x="6989763" y="4179888"/>
              <a:ext cx="392112" cy="127000"/>
            </a:xfrm>
            <a:custGeom>
              <a:avLst/>
              <a:gdLst/>
              <a:ahLst/>
              <a:cxnLst>
                <a:cxn ang="0">
                  <a:pos x="0" y="161"/>
                </a:cxn>
                <a:cxn ang="0">
                  <a:pos x="0" y="161"/>
                </a:cxn>
                <a:cxn ang="0">
                  <a:pos x="10" y="151"/>
                </a:cxn>
                <a:cxn ang="0">
                  <a:pos x="22" y="140"/>
                </a:cxn>
                <a:cxn ang="0">
                  <a:pos x="46" y="123"/>
                </a:cxn>
                <a:cxn ang="0">
                  <a:pos x="74" y="107"/>
                </a:cxn>
                <a:cxn ang="0">
                  <a:pos x="104" y="94"/>
                </a:cxn>
                <a:cxn ang="0">
                  <a:pos x="137" y="84"/>
                </a:cxn>
                <a:cxn ang="0">
                  <a:pos x="172" y="77"/>
                </a:cxn>
                <a:cxn ang="0">
                  <a:pos x="210" y="71"/>
                </a:cxn>
                <a:cxn ang="0">
                  <a:pos x="247" y="69"/>
                </a:cxn>
                <a:cxn ang="0">
                  <a:pos x="247" y="69"/>
                </a:cxn>
                <a:cxn ang="0">
                  <a:pos x="285" y="71"/>
                </a:cxn>
                <a:cxn ang="0">
                  <a:pos x="322" y="77"/>
                </a:cxn>
                <a:cxn ang="0">
                  <a:pos x="357" y="84"/>
                </a:cxn>
                <a:cxn ang="0">
                  <a:pos x="389" y="94"/>
                </a:cxn>
                <a:cxn ang="0">
                  <a:pos x="421" y="107"/>
                </a:cxn>
                <a:cxn ang="0">
                  <a:pos x="448" y="123"/>
                </a:cxn>
                <a:cxn ang="0">
                  <a:pos x="473" y="140"/>
                </a:cxn>
                <a:cxn ang="0">
                  <a:pos x="484" y="151"/>
                </a:cxn>
                <a:cxn ang="0">
                  <a:pos x="494" y="161"/>
                </a:cxn>
                <a:cxn ang="0">
                  <a:pos x="494" y="161"/>
                </a:cxn>
                <a:cxn ang="0">
                  <a:pos x="486" y="143"/>
                </a:cxn>
                <a:cxn ang="0">
                  <a:pos x="476" y="126"/>
                </a:cxn>
                <a:cxn ang="0">
                  <a:pos x="465" y="110"/>
                </a:cxn>
                <a:cxn ang="0">
                  <a:pos x="454" y="96"/>
                </a:cxn>
                <a:cxn ang="0">
                  <a:pos x="441" y="81"/>
                </a:cxn>
                <a:cxn ang="0">
                  <a:pos x="426" y="68"/>
                </a:cxn>
                <a:cxn ang="0">
                  <a:pos x="412" y="56"/>
                </a:cxn>
                <a:cxn ang="0">
                  <a:pos x="396" y="45"/>
                </a:cxn>
                <a:cxn ang="0">
                  <a:pos x="380" y="35"/>
                </a:cxn>
                <a:cxn ang="0">
                  <a:pos x="363" y="26"/>
                </a:cxn>
                <a:cxn ang="0">
                  <a:pos x="344" y="19"/>
                </a:cxn>
                <a:cxn ang="0">
                  <a:pos x="327" y="13"/>
                </a:cxn>
                <a:cxn ang="0">
                  <a:pos x="306" y="7"/>
                </a:cxn>
                <a:cxn ang="0">
                  <a:pos x="288" y="4"/>
                </a:cxn>
                <a:cxn ang="0">
                  <a:pos x="267" y="1"/>
                </a:cxn>
                <a:cxn ang="0">
                  <a:pos x="247" y="0"/>
                </a:cxn>
                <a:cxn ang="0">
                  <a:pos x="247" y="0"/>
                </a:cxn>
                <a:cxn ang="0">
                  <a:pos x="227" y="1"/>
                </a:cxn>
                <a:cxn ang="0">
                  <a:pos x="207" y="4"/>
                </a:cxn>
                <a:cxn ang="0">
                  <a:pos x="186" y="7"/>
                </a:cxn>
                <a:cxn ang="0">
                  <a:pos x="168" y="13"/>
                </a:cxn>
                <a:cxn ang="0">
                  <a:pos x="149" y="19"/>
                </a:cxn>
                <a:cxn ang="0">
                  <a:pos x="132" y="26"/>
                </a:cxn>
                <a:cxn ang="0">
                  <a:pos x="114" y="35"/>
                </a:cxn>
                <a:cxn ang="0">
                  <a:pos x="98" y="45"/>
                </a:cxn>
                <a:cxn ang="0">
                  <a:pos x="82" y="56"/>
                </a:cxn>
                <a:cxn ang="0">
                  <a:pos x="68" y="68"/>
                </a:cxn>
                <a:cxn ang="0">
                  <a:pos x="53" y="81"/>
                </a:cxn>
                <a:cxn ang="0">
                  <a:pos x="40" y="96"/>
                </a:cxn>
                <a:cxn ang="0">
                  <a:pos x="29" y="110"/>
                </a:cxn>
                <a:cxn ang="0">
                  <a:pos x="17" y="126"/>
                </a:cxn>
                <a:cxn ang="0">
                  <a:pos x="9" y="143"/>
                </a:cxn>
                <a:cxn ang="0">
                  <a:pos x="0" y="161"/>
                </a:cxn>
                <a:cxn ang="0">
                  <a:pos x="0" y="161"/>
                </a:cxn>
              </a:cxnLst>
              <a:rect l="0" t="0" r="r" b="b"/>
              <a:pathLst>
                <a:path w="494" h="161">
                  <a:moveTo>
                    <a:pt x="0" y="161"/>
                  </a:moveTo>
                  <a:lnTo>
                    <a:pt x="0" y="161"/>
                  </a:lnTo>
                  <a:lnTo>
                    <a:pt x="10" y="151"/>
                  </a:lnTo>
                  <a:lnTo>
                    <a:pt x="22" y="140"/>
                  </a:lnTo>
                  <a:lnTo>
                    <a:pt x="46" y="123"/>
                  </a:lnTo>
                  <a:lnTo>
                    <a:pt x="74" y="107"/>
                  </a:lnTo>
                  <a:lnTo>
                    <a:pt x="104" y="94"/>
                  </a:lnTo>
                  <a:lnTo>
                    <a:pt x="137" y="84"/>
                  </a:lnTo>
                  <a:lnTo>
                    <a:pt x="172" y="77"/>
                  </a:lnTo>
                  <a:lnTo>
                    <a:pt x="210" y="71"/>
                  </a:lnTo>
                  <a:lnTo>
                    <a:pt x="247" y="69"/>
                  </a:lnTo>
                  <a:lnTo>
                    <a:pt x="247" y="69"/>
                  </a:lnTo>
                  <a:lnTo>
                    <a:pt x="285" y="71"/>
                  </a:lnTo>
                  <a:lnTo>
                    <a:pt x="322" y="77"/>
                  </a:lnTo>
                  <a:lnTo>
                    <a:pt x="357" y="84"/>
                  </a:lnTo>
                  <a:lnTo>
                    <a:pt x="389" y="94"/>
                  </a:lnTo>
                  <a:lnTo>
                    <a:pt x="421" y="107"/>
                  </a:lnTo>
                  <a:lnTo>
                    <a:pt x="448" y="123"/>
                  </a:lnTo>
                  <a:lnTo>
                    <a:pt x="473" y="140"/>
                  </a:lnTo>
                  <a:lnTo>
                    <a:pt x="484" y="151"/>
                  </a:lnTo>
                  <a:lnTo>
                    <a:pt x="494" y="161"/>
                  </a:lnTo>
                  <a:lnTo>
                    <a:pt x="494" y="161"/>
                  </a:lnTo>
                  <a:lnTo>
                    <a:pt x="486" y="143"/>
                  </a:lnTo>
                  <a:lnTo>
                    <a:pt x="476" y="126"/>
                  </a:lnTo>
                  <a:lnTo>
                    <a:pt x="465" y="110"/>
                  </a:lnTo>
                  <a:lnTo>
                    <a:pt x="454" y="96"/>
                  </a:lnTo>
                  <a:lnTo>
                    <a:pt x="441" y="81"/>
                  </a:lnTo>
                  <a:lnTo>
                    <a:pt x="426" y="68"/>
                  </a:lnTo>
                  <a:lnTo>
                    <a:pt x="412" y="56"/>
                  </a:lnTo>
                  <a:lnTo>
                    <a:pt x="396" y="45"/>
                  </a:lnTo>
                  <a:lnTo>
                    <a:pt x="380" y="35"/>
                  </a:lnTo>
                  <a:lnTo>
                    <a:pt x="363" y="26"/>
                  </a:lnTo>
                  <a:lnTo>
                    <a:pt x="344" y="19"/>
                  </a:lnTo>
                  <a:lnTo>
                    <a:pt x="327" y="13"/>
                  </a:lnTo>
                  <a:lnTo>
                    <a:pt x="306" y="7"/>
                  </a:lnTo>
                  <a:lnTo>
                    <a:pt x="288" y="4"/>
                  </a:lnTo>
                  <a:lnTo>
                    <a:pt x="267" y="1"/>
                  </a:lnTo>
                  <a:lnTo>
                    <a:pt x="247" y="0"/>
                  </a:lnTo>
                  <a:lnTo>
                    <a:pt x="247" y="0"/>
                  </a:lnTo>
                  <a:lnTo>
                    <a:pt x="227" y="1"/>
                  </a:lnTo>
                  <a:lnTo>
                    <a:pt x="207" y="4"/>
                  </a:lnTo>
                  <a:lnTo>
                    <a:pt x="186" y="7"/>
                  </a:lnTo>
                  <a:lnTo>
                    <a:pt x="168" y="13"/>
                  </a:lnTo>
                  <a:lnTo>
                    <a:pt x="149" y="19"/>
                  </a:lnTo>
                  <a:lnTo>
                    <a:pt x="132" y="26"/>
                  </a:lnTo>
                  <a:lnTo>
                    <a:pt x="114" y="35"/>
                  </a:lnTo>
                  <a:lnTo>
                    <a:pt x="98" y="45"/>
                  </a:lnTo>
                  <a:lnTo>
                    <a:pt x="82" y="56"/>
                  </a:lnTo>
                  <a:lnTo>
                    <a:pt x="68" y="68"/>
                  </a:lnTo>
                  <a:lnTo>
                    <a:pt x="53" y="81"/>
                  </a:lnTo>
                  <a:lnTo>
                    <a:pt x="40" y="96"/>
                  </a:lnTo>
                  <a:lnTo>
                    <a:pt x="29" y="110"/>
                  </a:lnTo>
                  <a:lnTo>
                    <a:pt x="17" y="126"/>
                  </a:lnTo>
                  <a:lnTo>
                    <a:pt x="9" y="143"/>
                  </a:lnTo>
                  <a:lnTo>
                    <a:pt x="0" y="161"/>
                  </a:lnTo>
                  <a:lnTo>
                    <a:pt x="0"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sz="4000" b="1" dirty="0">
                <a:latin typeface="Century Gothic" pitchFamily="34" charset="0"/>
                <a:ea typeface="+mn-ea"/>
                <a:cs typeface="+mn-cs"/>
              </a:endParaRPr>
            </a:p>
          </p:txBody>
        </p:sp>
        <p:sp>
          <p:nvSpPr>
            <p:cNvPr id="8" name="Freeform 6"/>
            <p:cNvSpPr>
              <a:spLocks/>
            </p:cNvSpPr>
            <p:nvPr/>
          </p:nvSpPr>
          <p:spPr bwMode="auto">
            <a:xfrm>
              <a:off x="6989763" y="4486276"/>
              <a:ext cx="392112" cy="128588"/>
            </a:xfrm>
            <a:custGeom>
              <a:avLst/>
              <a:gdLst/>
              <a:ahLst/>
              <a:cxnLst>
                <a:cxn ang="0">
                  <a:pos x="247" y="91"/>
                </a:cxn>
                <a:cxn ang="0">
                  <a:pos x="247" y="91"/>
                </a:cxn>
                <a:cxn ang="0">
                  <a:pos x="210" y="89"/>
                </a:cxn>
                <a:cxn ang="0">
                  <a:pos x="172" y="84"/>
                </a:cxn>
                <a:cxn ang="0">
                  <a:pos x="137" y="76"/>
                </a:cxn>
                <a:cxn ang="0">
                  <a:pos x="104" y="66"/>
                </a:cxn>
                <a:cxn ang="0">
                  <a:pos x="74" y="53"/>
                </a:cxn>
                <a:cxn ang="0">
                  <a:pos x="46" y="37"/>
                </a:cxn>
                <a:cxn ang="0">
                  <a:pos x="22" y="20"/>
                </a:cxn>
                <a:cxn ang="0">
                  <a:pos x="10" y="10"/>
                </a:cxn>
                <a:cxn ang="0">
                  <a:pos x="0" y="0"/>
                </a:cxn>
                <a:cxn ang="0">
                  <a:pos x="0" y="0"/>
                </a:cxn>
                <a:cxn ang="0">
                  <a:pos x="9" y="17"/>
                </a:cxn>
                <a:cxn ang="0">
                  <a:pos x="17" y="34"/>
                </a:cxn>
                <a:cxn ang="0">
                  <a:pos x="29" y="50"/>
                </a:cxn>
                <a:cxn ang="0">
                  <a:pos x="40" y="65"/>
                </a:cxn>
                <a:cxn ang="0">
                  <a:pos x="53" y="79"/>
                </a:cxn>
                <a:cxn ang="0">
                  <a:pos x="68" y="92"/>
                </a:cxn>
                <a:cxn ang="0">
                  <a:pos x="82" y="104"/>
                </a:cxn>
                <a:cxn ang="0">
                  <a:pos x="98" y="115"/>
                </a:cxn>
                <a:cxn ang="0">
                  <a:pos x="114" y="125"/>
                </a:cxn>
                <a:cxn ang="0">
                  <a:pos x="132" y="134"/>
                </a:cxn>
                <a:cxn ang="0">
                  <a:pos x="149" y="141"/>
                </a:cxn>
                <a:cxn ang="0">
                  <a:pos x="168" y="147"/>
                </a:cxn>
                <a:cxn ang="0">
                  <a:pos x="186" y="153"/>
                </a:cxn>
                <a:cxn ang="0">
                  <a:pos x="207" y="156"/>
                </a:cxn>
                <a:cxn ang="0">
                  <a:pos x="227" y="159"/>
                </a:cxn>
                <a:cxn ang="0">
                  <a:pos x="247" y="160"/>
                </a:cxn>
                <a:cxn ang="0">
                  <a:pos x="247" y="160"/>
                </a:cxn>
                <a:cxn ang="0">
                  <a:pos x="267" y="159"/>
                </a:cxn>
                <a:cxn ang="0">
                  <a:pos x="288" y="156"/>
                </a:cxn>
                <a:cxn ang="0">
                  <a:pos x="306" y="153"/>
                </a:cxn>
                <a:cxn ang="0">
                  <a:pos x="327" y="147"/>
                </a:cxn>
                <a:cxn ang="0">
                  <a:pos x="344" y="141"/>
                </a:cxn>
                <a:cxn ang="0">
                  <a:pos x="363" y="134"/>
                </a:cxn>
                <a:cxn ang="0">
                  <a:pos x="380" y="125"/>
                </a:cxn>
                <a:cxn ang="0">
                  <a:pos x="396" y="115"/>
                </a:cxn>
                <a:cxn ang="0">
                  <a:pos x="412" y="104"/>
                </a:cxn>
                <a:cxn ang="0">
                  <a:pos x="426" y="92"/>
                </a:cxn>
                <a:cxn ang="0">
                  <a:pos x="441" y="79"/>
                </a:cxn>
                <a:cxn ang="0">
                  <a:pos x="454" y="65"/>
                </a:cxn>
                <a:cxn ang="0">
                  <a:pos x="465" y="50"/>
                </a:cxn>
                <a:cxn ang="0">
                  <a:pos x="476" y="34"/>
                </a:cxn>
                <a:cxn ang="0">
                  <a:pos x="486" y="17"/>
                </a:cxn>
                <a:cxn ang="0">
                  <a:pos x="494" y="0"/>
                </a:cxn>
                <a:cxn ang="0">
                  <a:pos x="494" y="0"/>
                </a:cxn>
                <a:cxn ang="0">
                  <a:pos x="484" y="10"/>
                </a:cxn>
                <a:cxn ang="0">
                  <a:pos x="473" y="20"/>
                </a:cxn>
                <a:cxn ang="0">
                  <a:pos x="448" y="37"/>
                </a:cxn>
                <a:cxn ang="0">
                  <a:pos x="421" y="53"/>
                </a:cxn>
                <a:cxn ang="0">
                  <a:pos x="389" y="66"/>
                </a:cxn>
                <a:cxn ang="0">
                  <a:pos x="357" y="76"/>
                </a:cxn>
                <a:cxn ang="0">
                  <a:pos x="322" y="84"/>
                </a:cxn>
                <a:cxn ang="0">
                  <a:pos x="285" y="89"/>
                </a:cxn>
                <a:cxn ang="0">
                  <a:pos x="247" y="91"/>
                </a:cxn>
                <a:cxn ang="0">
                  <a:pos x="247" y="91"/>
                </a:cxn>
              </a:cxnLst>
              <a:rect l="0" t="0" r="r" b="b"/>
              <a:pathLst>
                <a:path w="494" h="160">
                  <a:moveTo>
                    <a:pt x="247" y="91"/>
                  </a:moveTo>
                  <a:lnTo>
                    <a:pt x="247" y="91"/>
                  </a:lnTo>
                  <a:lnTo>
                    <a:pt x="210" y="89"/>
                  </a:lnTo>
                  <a:lnTo>
                    <a:pt x="172" y="84"/>
                  </a:lnTo>
                  <a:lnTo>
                    <a:pt x="137" y="76"/>
                  </a:lnTo>
                  <a:lnTo>
                    <a:pt x="104" y="66"/>
                  </a:lnTo>
                  <a:lnTo>
                    <a:pt x="74" y="53"/>
                  </a:lnTo>
                  <a:lnTo>
                    <a:pt x="46" y="37"/>
                  </a:lnTo>
                  <a:lnTo>
                    <a:pt x="22" y="20"/>
                  </a:lnTo>
                  <a:lnTo>
                    <a:pt x="10" y="10"/>
                  </a:lnTo>
                  <a:lnTo>
                    <a:pt x="0" y="0"/>
                  </a:lnTo>
                  <a:lnTo>
                    <a:pt x="0" y="0"/>
                  </a:lnTo>
                  <a:lnTo>
                    <a:pt x="9" y="17"/>
                  </a:lnTo>
                  <a:lnTo>
                    <a:pt x="17" y="34"/>
                  </a:lnTo>
                  <a:lnTo>
                    <a:pt x="29" y="50"/>
                  </a:lnTo>
                  <a:lnTo>
                    <a:pt x="40" y="65"/>
                  </a:lnTo>
                  <a:lnTo>
                    <a:pt x="53" y="79"/>
                  </a:lnTo>
                  <a:lnTo>
                    <a:pt x="68" y="92"/>
                  </a:lnTo>
                  <a:lnTo>
                    <a:pt x="82" y="104"/>
                  </a:lnTo>
                  <a:lnTo>
                    <a:pt x="98" y="115"/>
                  </a:lnTo>
                  <a:lnTo>
                    <a:pt x="114" y="125"/>
                  </a:lnTo>
                  <a:lnTo>
                    <a:pt x="132" y="134"/>
                  </a:lnTo>
                  <a:lnTo>
                    <a:pt x="149" y="141"/>
                  </a:lnTo>
                  <a:lnTo>
                    <a:pt x="168" y="147"/>
                  </a:lnTo>
                  <a:lnTo>
                    <a:pt x="186" y="153"/>
                  </a:lnTo>
                  <a:lnTo>
                    <a:pt x="207" y="156"/>
                  </a:lnTo>
                  <a:lnTo>
                    <a:pt x="227" y="159"/>
                  </a:lnTo>
                  <a:lnTo>
                    <a:pt x="247" y="160"/>
                  </a:lnTo>
                  <a:lnTo>
                    <a:pt x="247" y="160"/>
                  </a:lnTo>
                  <a:lnTo>
                    <a:pt x="267" y="159"/>
                  </a:lnTo>
                  <a:lnTo>
                    <a:pt x="288" y="156"/>
                  </a:lnTo>
                  <a:lnTo>
                    <a:pt x="306" y="153"/>
                  </a:lnTo>
                  <a:lnTo>
                    <a:pt x="327" y="147"/>
                  </a:lnTo>
                  <a:lnTo>
                    <a:pt x="344" y="141"/>
                  </a:lnTo>
                  <a:lnTo>
                    <a:pt x="363" y="134"/>
                  </a:lnTo>
                  <a:lnTo>
                    <a:pt x="380" y="125"/>
                  </a:lnTo>
                  <a:lnTo>
                    <a:pt x="396" y="115"/>
                  </a:lnTo>
                  <a:lnTo>
                    <a:pt x="412" y="104"/>
                  </a:lnTo>
                  <a:lnTo>
                    <a:pt x="426" y="92"/>
                  </a:lnTo>
                  <a:lnTo>
                    <a:pt x="441" y="79"/>
                  </a:lnTo>
                  <a:lnTo>
                    <a:pt x="454" y="65"/>
                  </a:lnTo>
                  <a:lnTo>
                    <a:pt x="465" y="50"/>
                  </a:lnTo>
                  <a:lnTo>
                    <a:pt x="476" y="34"/>
                  </a:lnTo>
                  <a:lnTo>
                    <a:pt x="486" y="17"/>
                  </a:lnTo>
                  <a:lnTo>
                    <a:pt x="494" y="0"/>
                  </a:lnTo>
                  <a:lnTo>
                    <a:pt x="494" y="0"/>
                  </a:lnTo>
                  <a:lnTo>
                    <a:pt x="484" y="10"/>
                  </a:lnTo>
                  <a:lnTo>
                    <a:pt x="473" y="20"/>
                  </a:lnTo>
                  <a:lnTo>
                    <a:pt x="448" y="37"/>
                  </a:lnTo>
                  <a:lnTo>
                    <a:pt x="421" y="53"/>
                  </a:lnTo>
                  <a:lnTo>
                    <a:pt x="389" y="66"/>
                  </a:lnTo>
                  <a:lnTo>
                    <a:pt x="357" y="76"/>
                  </a:lnTo>
                  <a:lnTo>
                    <a:pt x="322" y="84"/>
                  </a:lnTo>
                  <a:lnTo>
                    <a:pt x="285" y="89"/>
                  </a:lnTo>
                  <a:lnTo>
                    <a:pt x="247" y="91"/>
                  </a:lnTo>
                  <a:lnTo>
                    <a:pt x="247" y="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sz="4000" b="1" dirty="0">
                <a:latin typeface="Century Gothic" pitchFamily="34" charset="0"/>
                <a:ea typeface="+mn-ea"/>
                <a:cs typeface="+mn-cs"/>
              </a:endParaRPr>
            </a:p>
          </p:txBody>
        </p:sp>
        <p:sp>
          <p:nvSpPr>
            <p:cNvPr id="9" name="Freeform 7"/>
            <p:cNvSpPr>
              <a:spLocks/>
            </p:cNvSpPr>
            <p:nvPr/>
          </p:nvSpPr>
          <p:spPr bwMode="auto">
            <a:xfrm>
              <a:off x="7124700" y="4235451"/>
              <a:ext cx="122237" cy="142875"/>
            </a:xfrm>
            <a:custGeom>
              <a:avLst/>
              <a:gdLst/>
              <a:ahLst/>
              <a:cxnLst>
                <a:cxn ang="0">
                  <a:pos x="78" y="0"/>
                </a:cxn>
                <a:cxn ang="0">
                  <a:pos x="78" y="0"/>
                </a:cxn>
                <a:cxn ang="0">
                  <a:pos x="78" y="0"/>
                </a:cxn>
                <a:cxn ang="0">
                  <a:pos x="78" y="0"/>
                </a:cxn>
                <a:cxn ang="0">
                  <a:pos x="78" y="0"/>
                </a:cxn>
                <a:cxn ang="0">
                  <a:pos x="0" y="70"/>
                </a:cxn>
                <a:cxn ang="0">
                  <a:pos x="0" y="134"/>
                </a:cxn>
                <a:cxn ang="0">
                  <a:pos x="43" y="96"/>
                </a:cxn>
                <a:cxn ang="0">
                  <a:pos x="43" y="181"/>
                </a:cxn>
                <a:cxn ang="0">
                  <a:pos x="113" y="181"/>
                </a:cxn>
                <a:cxn ang="0">
                  <a:pos x="113" y="96"/>
                </a:cxn>
                <a:cxn ang="0">
                  <a:pos x="155" y="134"/>
                </a:cxn>
                <a:cxn ang="0">
                  <a:pos x="155" y="70"/>
                </a:cxn>
                <a:cxn ang="0">
                  <a:pos x="78" y="0"/>
                </a:cxn>
              </a:cxnLst>
              <a:rect l="0" t="0" r="r" b="b"/>
              <a:pathLst>
                <a:path w="155" h="181">
                  <a:moveTo>
                    <a:pt x="78" y="0"/>
                  </a:moveTo>
                  <a:lnTo>
                    <a:pt x="78" y="0"/>
                  </a:lnTo>
                  <a:lnTo>
                    <a:pt x="78" y="0"/>
                  </a:lnTo>
                  <a:lnTo>
                    <a:pt x="78" y="0"/>
                  </a:lnTo>
                  <a:lnTo>
                    <a:pt x="78" y="0"/>
                  </a:lnTo>
                  <a:lnTo>
                    <a:pt x="0" y="70"/>
                  </a:lnTo>
                  <a:lnTo>
                    <a:pt x="0" y="134"/>
                  </a:lnTo>
                  <a:lnTo>
                    <a:pt x="43" y="96"/>
                  </a:lnTo>
                  <a:lnTo>
                    <a:pt x="43" y="181"/>
                  </a:lnTo>
                  <a:lnTo>
                    <a:pt x="113" y="181"/>
                  </a:lnTo>
                  <a:lnTo>
                    <a:pt x="113" y="96"/>
                  </a:lnTo>
                  <a:lnTo>
                    <a:pt x="155" y="134"/>
                  </a:lnTo>
                  <a:lnTo>
                    <a:pt x="155" y="70"/>
                  </a:lnTo>
                  <a:lnTo>
                    <a:pt x="7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sz="4000" b="1" dirty="0">
                <a:latin typeface="Century Gothic" pitchFamily="34" charset="0"/>
                <a:ea typeface="+mn-ea"/>
                <a:cs typeface="+mn-cs"/>
              </a:endParaRPr>
            </a:p>
          </p:txBody>
        </p:sp>
        <p:sp>
          <p:nvSpPr>
            <p:cNvPr id="10" name="Freeform 8"/>
            <p:cNvSpPr>
              <a:spLocks/>
            </p:cNvSpPr>
            <p:nvPr/>
          </p:nvSpPr>
          <p:spPr bwMode="auto">
            <a:xfrm>
              <a:off x="7124700" y="4416426"/>
              <a:ext cx="122237" cy="142875"/>
            </a:xfrm>
            <a:custGeom>
              <a:avLst/>
              <a:gdLst/>
              <a:ahLst/>
              <a:cxnLst>
                <a:cxn ang="0">
                  <a:pos x="113" y="0"/>
                </a:cxn>
                <a:cxn ang="0">
                  <a:pos x="43" y="0"/>
                </a:cxn>
                <a:cxn ang="0">
                  <a:pos x="43" y="84"/>
                </a:cxn>
                <a:cxn ang="0">
                  <a:pos x="0" y="47"/>
                </a:cxn>
                <a:cxn ang="0">
                  <a:pos x="0" y="110"/>
                </a:cxn>
                <a:cxn ang="0">
                  <a:pos x="78" y="180"/>
                </a:cxn>
                <a:cxn ang="0">
                  <a:pos x="78" y="180"/>
                </a:cxn>
                <a:cxn ang="0">
                  <a:pos x="78" y="180"/>
                </a:cxn>
                <a:cxn ang="0">
                  <a:pos x="78" y="180"/>
                </a:cxn>
                <a:cxn ang="0">
                  <a:pos x="78" y="180"/>
                </a:cxn>
                <a:cxn ang="0">
                  <a:pos x="155" y="110"/>
                </a:cxn>
                <a:cxn ang="0">
                  <a:pos x="155" y="47"/>
                </a:cxn>
                <a:cxn ang="0">
                  <a:pos x="113" y="84"/>
                </a:cxn>
                <a:cxn ang="0">
                  <a:pos x="113" y="0"/>
                </a:cxn>
              </a:cxnLst>
              <a:rect l="0" t="0" r="r" b="b"/>
              <a:pathLst>
                <a:path w="155" h="180">
                  <a:moveTo>
                    <a:pt x="113" y="0"/>
                  </a:moveTo>
                  <a:lnTo>
                    <a:pt x="43" y="0"/>
                  </a:lnTo>
                  <a:lnTo>
                    <a:pt x="43" y="84"/>
                  </a:lnTo>
                  <a:lnTo>
                    <a:pt x="0" y="47"/>
                  </a:lnTo>
                  <a:lnTo>
                    <a:pt x="0" y="110"/>
                  </a:lnTo>
                  <a:lnTo>
                    <a:pt x="78" y="180"/>
                  </a:lnTo>
                  <a:lnTo>
                    <a:pt x="78" y="180"/>
                  </a:lnTo>
                  <a:lnTo>
                    <a:pt x="78" y="180"/>
                  </a:lnTo>
                  <a:lnTo>
                    <a:pt x="78" y="180"/>
                  </a:lnTo>
                  <a:lnTo>
                    <a:pt x="78" y="180"/>
                  </a:lnTo>
                  <a:lnTo>
                    <a:pt x="155" y="110"/>
                  </a:lnTo>
                  <a:lnTo>
                    <a:pt x="155" y="47"/>
                  </a:lnTo>
                  <a:lnTo>
                    <a:pt x="113" y="84"/>
                  </a:lnTo>
                  <a:lnTo>
                    <a:pt x="1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l"/>
              <a:endParaRPr lang="en-US" sz="4000" b="1" dirty="0">
                <a:latin typeface="Century Gothic" pitchFamily="34" charset="0"/>
                <a:ea typeface="+mn-ea"/>
                <a:cs typeface="+mn-cs"/>
              </a:endParaRPr>
            </a:p>
          </p:txBody>
        </p:sp>
      </p:grpSp>
      <p:pic>
        <p:nvPicPr>
          <p:cNvPr id="14" name="Picture 13" descr="lifesize_banner_connections_720x405_v3a_notext.png"/>
          <p:cNvPicPr>
            <a:picLocks noChangeAspect="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
              </a:ext>
            </a:extLst>
          </a:blip>
          <a:srcRect t="-39380" b="-13383"/>
          <a:stretch>
            <a:fillRect/>
          </a:stretch>
        </p:blipFill>
        <p:spPr>
          <a:xfrm>
            <a:off x="7" y="304800"/>
            <a:ext cx="4572001" cy="6172200"/>
          </a:xfrm>
          <a:prstGeom prst="rect">
            <a:avLst/>
          </a:prstGeom>
          <a:solidFill>
            <a:srgbClr val="FFFFFF"/>
          </a:solid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t.png"/>
          <p:cNvPicPr>
            <a:picLocks noChangeAspect="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
              </a:ext>
            </a:extLst>
          </a:blip>
          <a:stretch>
            <a:fillRect/>
          </a:stretch>
        </p:blipFill>
        <p:spPr>
          <a:xfrm>
            <a:off x="6934200" y="3429000"/>
            <a:ext cx="2304560" cy="1930191"/>
          </a:xfrm>
          <a:prstGeom prst="rect">
            <a:avLst/>
          </a:prstGeom>
        </p:spPr>
      </p:pic>
      <p:pic>
        <p:nvPicPr>
          <p:cNvPr id="26625" name="Picture 4" descr="http://www.lifesize.com/~/media/Media_Kit/Product_Images/LifeSize_Passport/passport-ptz-app.ashx"/>
          <p:cNvPicPr>
            <a:picLocks noChangeAspect="1" noChangeArrowheads="1"/>
          </p:cNvPicPr>
          <p:nvPr/>
        </p:nvPicPr>
        <p:blipFill>
          <a:blip r:embed="rId4"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5486400" y="3657601"/>
            <a:ext cx="1411287" cy="13620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6626" name="Rectangle 2"/>
          <p:cNvSpPr>
            <a:spLocks noGrp="1" noChangeArrowheads="1"/>
          </p:cNvSpPr>
          <p:nvPr>
            <p:ph type="title" idx="4294967295"/>
          </p:nvPr>
        </p:nvSpPr>
        <p:spPr>
          <a:xfrm>
            <a:off x="0" y="0"/>
            <a:ext cx="9144000" cy="822325"/>
          </a:xfrm>
        </p:spPr>
        <p:txBody>
          <a:bodyPr/>
          <a:lstStyle/>
          <a:p>
            <a:pPr eaLnBrk="1" hangingPunct="1"/>
            <a:r>
              <a:rPr lang="en-US" sz="3200" dirty="0" smtClean="0">
                <a:latin typeface="Trebuchet MS" charset="0"/>
              </a:rPr>
              <a:t>Introducing </a:t>
            </a:r>
            <a:r>
              <a:rPr lang="en-US" sz="3200" dirty="0">
                <a:latin typeface="Trebuchet MS" charset="0"/>
              </a:rPr>
              <a:t>LifeSize </a:t>
            </a:r>
            <a:r>
              <a:rPr lang="en-US" sz="3200" dirty="0" smtClean="0">
                <a:latin typeface="Trebuchet MS" charset="0"/>
              </a:rPr>
              <a:t>Connections</a:t>
            </a:r>
            <a:br>
              <a:rPr lang="en-US" sz="3200" dirty="0" smtClean="0">
                <a:latin typeface="Trebuchet MS" charset="0"/>
              </a:rPr>
            </a:br>
            <a:endParaRPr lang="en-US" sz="2000" u="sng" dirty="0">
              <a:solidFill>
                <a:srgbClr val="FF0000"/>
              </a:solidFill>
              <a:latin typeface="Calibri" charset="0"/>
            </a:endParaRPr>
          </a:p>
        </p:txBody>
      </p:sp>
      <p:sp>
        <p:nvSpPr>
          <p:cNvPr id="19458" name="Rectangle 3"/>
          <p:cNvSpPr>
            <a:spLocks noGrp="1" noChangeArrowheads="1"/>
          </p:cNvSpPr>
          <p:nvPr>
            <p:ph type="body" idx="4294967295"/>
          </p:nvPr>
        </p:nvSpPr>
        <p:spPr>
          <a:xfrm>
            <a:off x="152400" y="1981200"/>
            <a:ext cx="5638800" cy="3398837"/>
          </a:xfrm>
        </p:spPr>
        <p:txBody>
          <a:bodyPr/>
          <a:lstStyle/>
          <a:p>
            <a:pPr marL="304785" lvl="1" indent="0">
              <a:buNone/>
              <a:defRPr/>
            </a:pPr>
            <a:endParaRPr lang="en-US" sz="1800" dirty="0">
              <a:solidFill>
                <a:schemeClr val="tx1"/>
              </a:solidFill>
              <a:latin typeface="Trebuchet MS" pitchFamily="34" charset="0"/>
            </a:endParaRPr>
          </a:p>
          <a:p>
            <a:pPr lvl="1">
              <a:defRPr/>
            </a:pPr>
            <a:r>
              <a:rPr lang="en-US" sz="1800" dirty="0" smtClean="0">
                <a:solidFill>
                  <a:schemeClr val="tx1"/>
                </a:solidFill>
                <a:latin typeface="Trebuchet MS" pitchFamily="34" charset="0"/>
              </a:rPr>
              <a:t>Seamless </a:t>
            </a:r>
            <a:r>
              <a:rPr lang="en-US" sz="1800" dirty="0">
                <a:solidFill>
                  <a:schemeClr val="tx1"/>
                </a:solidFill>
                <a:latin typeface="Trebuchet MS" pitchFamily="34" charset="0"/>
              </a:rPr>
              <a:t>HD calling from PCs, Macs, and LifeSize endpoints</a:t>
            </a:r>
          </a:p>
          <a:p>
            <a:pPr lvl="1">
              <a:defRPr/>
            </a:pPr>
            <a:r>
              <a:rPr lang="en-US" sz="1800" dirty="0">
                <a:solidFill>
                  <a:schemeClr val="tx1"/>
                </a:solidFill>
                <a:latin typeface="Trebuchet MS" pitchFamily="34" charset="0"/>
              </a:rPr>
              <a:t>Simple deployment without IT expertise</a:t>
            </a:r>
          </a:p>
          <a:p>
            <a:pPr lvl="1">
              <a:defRPr/>
            </a:pPr>
            <a:r>
              <a:rPr lang="en-US" sz="1800" dirty="0">
                <a:solidFill>
                  <a:schemeClr val="tx1"/>
                </a:solidFill>
                <a:latin typeface="Trebuchet MS" pitchFamily="34" charset="0"/>
              </a:rPr>
              <a:t>Reduces upfront capital investment</a:t>
            </a:r>
          </a:p>
          <a:p>
            <a:pPr lvl="1">
              <a:defRPr/>
            </a:pPr>
            <a:r>
              <a:rPr lang="en-US" sz="1800" dirty="0">
                <a:solidFill>
                  <a:schemeClr val="tx1"/>
                </a:solidFill>
                <a:latin typeface="Trebuchet MS" pitchFamily="34" charset="0"/>
              </a:rPr>
              <a:t>Includes firewall traversal, bridging, global directory and management</a:t>
            </a:r>
          </a:p>
          <a:p>
            <a:pPr lvl="1">
              <a:defRPr/>
            </a:pPr>
            <a:r>
              <a:rPr lang="en-US" sz="1800" dirty="0">
                <a:solidFill>
                  <a:schemeClr val="tx1"/>
                </a:solidFill>
                <a:latin typeface="Trebuchet MS" pitchFamily="34" charset="0"/>
              </a:rPr>
              <a:t>Guest invitation capability expands reach beyond video </a:t>
            </a:r>
            <a:r>
              <a:rPr lang="en-US" sz="1800" dirty="0" smtClean="0">
                <a:solidFill>
                  <a:schemeClr val="tx1"/>
                </a:solidFill>
                <a:latin typeface="Trebuchet MS" pitchFamily="34" charset="0"/>
              </a:rPr>
              <a:t>endpoints</a:t>
            </a:r>
          </a:p>
        </p:txBody>
      </p:sp>
      <p:grpSp>
        <p:nvGrpSpPr>
          <p:cNvPr id="26630" name="Group 13"/>
          <p:cNvGrpSpPr>
            <a:grpSpLocks/>
          </p:cNvGrpSpPr>
          <p:nvPr/>
        </p:nvGrpSpPr>
        <p:grpSpPr bwMode="auto">
          <a:xfrm>
            <a:off x="6858000" y="838201"/>
            <a:ext cx="2209800" cy="1752600"/>
            <a:chOff x="5715000" y="1668516"/>
            <a:chExt cx="2933700" cy="2286000"/>
          </a:xfrm>
        </p:grpSpPr>
        <p:pic>
          <p:nvPicPr>
            <p:cNvPr id="26635" name="Picture 2" descr="Colocation Service Facility">
              <a:hlinkClick r:id="rId5"/>
            </p:cNvPr>
            <p:cNvPicPr>
              <a:picLocks noChangeAspect="1" noChangeArrowheads="1"/>
            </p:cNvPicPr>
            <p:nvPr/>
          </p:nvPicPr>
          <p:blipFill>
            <a:blip r:embed="rId6"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172200" y="2005693"/>
              <a:ext cx="1752600" cy="165190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7" name="Cloud 16"/>
            <p:cNvSpPr/>
            <p:nvPr/>
          </p:nvSpPr>
          <p:spPr bwMode="auto">
            <a:xfrm>
              <a:off x="5715000" y="1668516"/>
              <a:ext cx="2933700" cy="2286000"/>
            </a:xfrm>
            <a:prstGeom prst="cloud">
              <a:avLst/>
            </a:prstGeom>
            <a:gradFill flip="none" rotWithShape="1">
              <a:gsLst>
                <a:gs pos="0">
                  <a:schemeClr val="accent6">
                    <a:lumMod val="20000"/>
                    <a:lumOff val="80000"/>
                    <a:shade val="30000"/>
                    <a:satMod val="115000"/>
                    <a:alpha val="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a:lstStyle/>
            <a:p>
              <a:pPr defTabSz="2057400">
                <a:defRPr/>
              </a:pPr>
              <a:endParaRPr lang="en-US" sz="4000" b="1" dirty="0">
                <a:latin typeface="Century Gothic" pitchFamily="34" charset="0"/>
              </a:endParaRPr>
            </a:p>
          </p:txBody>
        </p:sp>
      </p:grpSp>
      <p:pic>
        <p:nvPicPr>
          <p:cNvPr id="26631" name="Picture 1" descr="LSC_Logo.jpg"/>
          <p:cNvPicPr>
            <a:picLocks noChangeAspect="1"/>
          </p:cNvPicPr>
          <p:nvPr/>
        </p:nvPicPr>
        <p:blipFill>
          <a:blip r:embed="rId7"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152406" y="5562603"/>
            <a:ext cx="1209675" cy="1257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6633" name="Picture 3" descr="CallWindows_conference.png"/>
          <p:cNvPicPr>
            <a:picLocks noChangeAspect="1"/>
          </p:cNvPicPr>
          <p:nvPr/>
        </p:nvPicPr>
        <p:blipFill>
          <a:blip r:embed="rId8"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553206" y="5029205"/>
            <a:ext cx="2259013" cy="14255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7" name="TextBox 6"/>
          <p:cNvSpPr txBox="1"/>
          <p:nvPr/>
        </p:nvSpPr>
        <p:spPr>
          <a:xfrm>
            <a:off x="-76200" y="1134071"/>
            <a:ext cx="6781800" cy="1015663"/>
          </a:xfrm>
          <a:prstGeom prst="rect">
            <a:avLst/>
          </a:prstGeom>
          <a:noFill/>
        </p:spPr>
        <p:txBody>
          <a:bodyPr wrap="square">
            <a:spAutoFit/>
          </a:bodyPr>
          <a:lstStyle/>
          <a:p>
            <a:pPr>
              <a:defRPr/>
            </a:pPr>
            <a:r>
              <a:rPr lang="en-US" sz="2400" dirty="0">
                <a:solidFill>
                  <a:srgbClr val="E67A1D"/>
                </a:solidFill>
                <a:latin typeface="Trebuchet MS" pitchFamily="34" charset="0"/>
              </a:rPr>
              <a:t>LifeSize Connections is a cloud-based, </a:t>
            </a:r>
            <a:endParaRPr lang="en-US" sz="2400" dirty="0" smtClean="0">
              <a:solidFill>
                <a:srgbClr val="E67A1D"/>
              </a:solidFill>
              <a:latin typeface="Trebuchet MS" pitchFamily="34" charset="0"/>
            </a:endParaRPr>
          </a:p>
          <a:p>
            <a:pPr>
              <a:defRPr/>
            </a:pPr>
            <a:r>
              <a:rPr lang="en-US" sz="2400" dirty="0" smtClean="0">
                <a:solidFill>
                  <a:srgbClr val="E67A1D"/>
                </a:solidFill>
                <a:latin typeface="Trebuchet MS" pitchFamily="34" charset="0"/>
              </a:rPr>
              <a:t>business-class </a:t>
            </a:r>
            <a:r>
              <a:rPr lang="en-US" sz="2400" dirty="0">
                <a:solidFill>
                  <a:srgbClr val="E67A1D"/>
                </a:solidFill>
                <a:latin typeface="Trebuchet MS" pitchFamily="34" charset="0"/>
              </a:rPr>
              <a:t>HD video collaboration platform</a:t>
            </a:r>
          </a:p>
          <a:p>
            <a:pPr>
              <a:defRPr/>
            </a:pPr>
            <a:endParaRPr lang="en-US" sz="1200" dirty="0">
              <a:latin typeface="Trebuchet MS" pitchFamily="34" charset="0"/>
            </a:endParaRPr>
          </a:p>
        </p:txBody>
      </p:sp>
      <p:sp>
        <p:nvSpPr>
          <p:cNvPr id="14" name="Left-Right Arrow 12"/>
          <p:cNvSpPr>
            <a:spLocks noChangeArrowheads="1"/>
          </p:cNvSpPr>
          <p:nvPr/>
        </p:nvSpPr>
        <p:spPr bwMode="auto">
          <a:xfrm rot="-4195316">
            <a:off x="6250932" y="2795271"/>
            <a:ext cx="950912" cy="508000"/>
          </a:xfrm>
          <a:prstGeom prst="leftRightArrow">
            <a:avLst>
              <a:gd name="adj1" fmla="val 50000"/>
              <a:gd name="adj2" fmla="val 49986"/>
            </a:avLst>
          </a:prstGeom>
          <a:solidFill>
            <a:schemeClr val="accent3">
              <a:lumMod val="65000"/>
            </a:schemeClr>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p>
            <a:pPr defTabSz="2057400"/>
            <a:endParaRPr lang="en-US" sz="4000" b="1" dirty="0">
              <a:latin typeface="Century Gothic" charset="0"/>
            </a:endParaRPr>
          </a:p>
        </p:txBody>
      </p:sp>
      <p:sp>
        <p:nvSpPr>
          <p:cNvPr id="15" name="Left-Right Arrow 13"/>
          <p:cNvSpPr>
            <a:spLocks noChangeArrowheads="1"/>
          </p:cNvSpPr>
          <p:nvPr/>
        </p:nvSpPr>
        <p:spPr bwMode="auto">
          <a:xfrm rot="3137062">
            <a:off x="7788730" y="2715896"/>
            <a:ext cx="950912" cy="508000"/>
          </a:xfrm>
          <a:prstGeom prst="leftRightArrow">
            <a:avLst>
              <a:gd name="adj1" fmla="val 50000"/>
              <a:gd name="adj2" fmla="val 49986"/>
            </a:avLst>
          </a:prstGeom>
          <a:solidFill>
            <a:schemeClr val="accent3">
              <a:lumMod val="65000"/>
            </a:schemeClr>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p>
            <a:pPr defTabSz="2057400"/>
            <a:endParaRPr lang="en-US" sz="4000" b="1" dirty="0">
              <a:latin typeface="Century Gothic" charset="0"/>
            </a:endParaRPr>
          </a:p>
        </p:txBody>
      </p:sp>
    </p:spTree>
    <p:extLst>
      <p:ext uri="{BB962C8B-B14F-4D97-AF65-F5344CB8AC3E}">
        <p14:creationId xmlns:mc="http://schemas.openxmlformats.org/markup-compatibility/2006" xmlns:mv="urn:schemas-microsoft-com:mac:vml" xmlns:p14="http://schemas.microsoft.com/office/powerpoint/2010/main" xmlns="" val="420445545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p:txBody>
          <a:bodyPr/>
          <a:lstStyle/>
          <a:p>
            <a:pPr indent="0" eaLnBrk="1" hangingPunct="1"/>
            <a:r>
              <a:rPr lang="en-US" sz="3200" dirty="0" smtClean="0">
                <a:latin typeface="Trebuchet MS" charset="0"/>
              </a:rPr>
              <a:t>   Agenda</a:t>
            </a:r>
            <a:endParaRPr lang="en-US" sz="3200" dirty="0">
              <a:latin typeface="Trebuchet MS" charset="0"/>
            </a:endParaRPr>
          </a:p>
        </p:txBody>
      </p:sp>
      <p:sp>
        <p:nvSpPr>
          <p:cNvPr id="13314" name="Content Placeholder 5"/>
          <p:cNvSpPr>
            <a:spLocks noGrp="1"/>
          </p:cNvSpPr>
          <p:nvPr>
            <p:ph idx="4294967295"/>
          </p:nvPr>
        </p:nvSpPr>
        <p:spPr>
          <a:xfrm>
            <a:off x="509588" y="1128713"/>
            <a:ext cx="8412162" cy="4997451"/>
          </a:xfrm>
        </p:spPr>
        <p:txBody>
          <a:bodyPr/>
          <a:lstStyle/>
          <a:p>
            <a:pPr marL="455613" indent="-455613">
              <a:lnSpc>
                <a:spcPct val="120000"/>
              </a:lnSpc>
              <a:buSzPct val="45000"/>
              <a:buFont typeface="Wingdings" charset="2"/>
              <a:buChar char="u"/>
            </a:pPr>
            <a:r>
              <a:rPr lang="en-US" sz="3200" dirty="0">
                <a:latin typeface="Trebuchet MS" charset="0"/>
              </a:rPr>
              <a:t>LifeSize at a Glance</a:t>
            </a:r>
          </a:p>
          <a:p>
            <a:pPr marL="455613" indent="-455613">
              <a:lnSpc>
                <a:spcPct val="120000"/>
              </a:lnSpc>
              <a:buSzPct val="45000"/>
              <a:buFont typeface="Wingdings" charset="2"/>
              <a:buChar char="u"/>
            </a:pPr>
            <a:r>
              <a:rPr lang="en-US" sz="3200" dirty="0">
                <a:latin typeface="Trebuchet MS" charset="0"/>
              </a:rPr>
              <a:t>Industry Evolution</a:t>
            </a:r>
          </a:p>
          <a:p>
            <a:pPr marL="455613" indent="-455613">
              <a:lnSpc>
                <a:spcPct val="120000"/>
              </a:lnSpc>
              <a:buSzPct val="45000"/>
              <a:buFont typeface="Wingdings" charset="2"/>
              <a:buChar char="u"/>
            </a:pPr>
            <a:r>
              <a:rPr lang="en-US" sz="3200" dirty="0">
                <a:latin typeface="Trebuchet MS" charset="0"/>
              </a:rPr>
              <a:t>Strategic partnerships | Update</a:t>
            </a:r>
          </a:p>
          <a:p>
            <a:pPr marL="455613" indent="-455613">
              <a:lnSpc>
                <a:spcPct val="120000"/>
              </a:lnSpc>
              <a:buSzPct val="45000"/>
              <a:buFont typeface="Wingdings" charset="2"/>
              <a:buChar char="u"/>
            </a:pPr>
            <a:r>
              <a:rPr lang="en-US" sz="3200" dirty="0">
                <a:latin typeface="Trebuchet MS" charset="0"/>
              </a:rPr>
              <a:t>Infrastructure Enhancements - July 7th</a:t>
            </a:r>
          </a:p>
          <a:p>
            <a:pPr marL="455613" indent="-455613">
              <a:lnSpc>
                <a:spcPct val="120000"/>
              </a:lnSpc>
              <a:buSzPct val="45000"/>
              <a:buFont typeface="Wingdings" charset="2"/>
              <a:buChar char="u"/>
            </a:pPr>
            <a:r>
              <a:rPr lang="en-US" sz="3200" dirty="0">
                <a:latin typeface="Trebuchet MS" charset="0"/>
              </a:rPr>
              <a:t>Product Announcements - July 20th</a:t>
            </a:r>
          </a:p>
          <a:p>
            <a:pPr marL="0" indent="0" eaLnBrk="1" hangingPunct="1">
              <a:buNone/>
            </a:pPr>
            <a:endParaRPr lang="en-US" sz="2800" dirty="0">
              <a:latin typeface="Trebuchet MS" charset="0"/>
            </a:endParaRPr>
          </a:p>
        </p:txBody>
      </p:sp>
      <p:sp>
        <p:nvSpPr>
          <p:cNvPr id="13317" name="Text Box 48"/>
          <p:cNvSpPr txBox="1">
            <a:spLocks noChangeArrowheads="1"/>
          </p:cNvSpPr>
          <p:nvPr/>
        </p:nvSpPr>
        <p:spPr bwMode="auto">
          <a:xfrm>
            <a:off x="6378575" y="1677989"/>
            <a:ext cx="1976438" cy="3603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0" tIns="102841" rIns="0" bIns="102841"/>
          <a:lstStyle>
            <a:lvl1pPr defTabSz="2057400" eaLnBrk="0" hangingPunct="0">
              <a:defRPr sz="2400">
                <a:solidFill>
                  <a:schemeClr val="tx1"/>
                </a:solidFill>
                <a:latin typeface="Trebuchet MS" charset="0"/>
                <a:ea typeface="ＭＳ Ｐゴシック" charset="0"/>
                <a:cs typeface="ＭＳ Ｐゴシック" charset="0"/>
              </a:defRPr>
            </a:lvl1pPr>
            <a:lvl2pPr marL="742950" indent="-285750" defTabSz="2057400" eaLnBrk="0" hangingPunct="0">
              <a:defRPr sz="2400">
                <a:solidFill>
                  <a:schemeClr val="tx1"/>
                </a:solidFill>
                <a:latin typeface="Trebuchet MS" charset="0"/>
                <a:ea typeface="ＭＳ Ｐゴシック" charset="0"/>
              </a:defRPr>
            </a:lvl2pPr>
            <a:lvl3pPr marL="1143000" indent="-228600" defTabSz="2057400" eaLnBrk="0" hangingPunct="0">
              <a:defRPr sz="2400">
                <a:solidFill>
                  <a:schemeClr val="tx1"/>
                </a:solidFill>
                <a:latin typeface="Trebuchet MS" charset="0"/>
                <a:ea typeface="ＭＳ Ｐゴシック" charset="0"/>
              </a:defRPr>
            </a:lvl3pPr>
            <a:lvl4pPr marL="1600200" indent="-228600" defTabSz="2057400" eaLnBrk="0" hangingPunct="0">
              <a:defRPr sz="2400">
                <a:solidFill>
                  <a:schemeClr val="tx1"/>
                </a:solidFill>
                <a:latin typeface="Trebuchet MS" charset="0"/>
                <a:ea typeface="ＭＳ Ｐゴシック" charset="0"/>
              </a:defRPr>
            </a:lvl4pPr>
            <a:lvl5pPr marL="2057400" indent="-228600" defTabSz="2057400" eaLnBrk="0" hangingPunct="0">
              <a:defRPr sz="2400">
                <a:solidFill>
                  <a:schemeClr val="tx1"/>
                </a:solidFill>
                <a:latin typeface="Trebuchet MS" charset="0"/>
                <a:ea typeface="ＭＳ Ｐゴシック" charset="0"/>
              </a:defRPr>
            </a:lvl5pPr>
            <a:lvl6pPr marL="2514600" indent="-228600" defTabSz="20574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defTabSz="20574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defTabSz="20574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defTabSz="20574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endParaRPr kumimoji="1" lang="en-US" sz="1000" i="1" dirty="0">
              <a:solidFill>
                <a:schemeClr val="bg1"/>
              </a:solidFill>
              <a:ea typeface="ヒラギノ角ゴ Pro W3" charset="0"/>
              <a:cs typeface="ヒラギノ角ゴ Pro W3" charset="0"/>
              <a:sym typeface="Arial" charset="0"/>
            </a:endParaRPr>
          </a:p>
        </p:txBody>
      </p:sp>
    </p:spTree>
    <p:extLst>
      <p:ext uri="{BB962C8B-B14F-4D97-AF65-F5344CB8AC3E}">
        <p14:creationId xmlns:mc="http://schemas.openxmlformats.org/markup-compatibility/2006" xmlns:mv="urn:schemas-microsoft-com:mac:vml" xmlns:p14="http://schemas.microsoft.com/office/powerpoint/2010/main" xmlns="" val="327951848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0" y="0"/>
            <a:ext cx="9144000" cy="822325"/>
          </a:xfrm>
        </p:spPr>
        <p:txBody>
          <a:bodyPr/>
          <a:lstStyle/>
          <a:p>
            <a:pPr indent="0" eaLnBrk="1" hangingPunct="1"/>
            <a:r>
              <a:rPr lang="en-US" sz="3200" dirty="0" smtClean="0">
                <a:latin typeface="Trebuchet MS" charset="0"/>
              </a:rPr>
              <a:t>Target markets </a:t>
            </a:r>
            <a:br>
              <a:rPr lang="en-US" sz="3200" dirty="0" smtClean="0">
                <a:latin typeface="Trebuchet MS" charset="0"/>
              </a:rPr>
            </a:br>
            <a:endParaRPr lang="en-US" sz="1400" u="sng" dirty="0">
              <a:solidFill>
                <a:srgbClr val="FF0000"/>
              </a:solidFill>
              <a:latin typeface="Calibri" charset="0"/>
            </a:endParaRPr>
          </a:p>
        </p:txBody>
      </p:sp>
      <p:sp>
        <p:nvSpPr>
          <p:cNvPr id="28674" name="Rectangle 3"/>
          <p:cNvSpPr>
            <a:spLocks noGrp="1" noChangeArrowheads="1"/>
          </p:cNvSpPr>
          <p:nvPr>
            <p:ph type="body" idx="4294967295"/>
          </p:nvPr>
        </p:nvSpPr>
        <p:spPr>
          <a:xfrm>
            <a:off x="228600" y="990603"/>
            <a:ext cx="8610600" cy="4999039"/>
          </a:xfrm>
        </p:spPr>
        <p:txBody>
          <a:bodyPr/>
          <a:lstStyle/>
          <a:p>
            <a:pPr marL="341313" lvl="1" indent="-342900">
              <a:spcBef>
                <a:spcPts val="600"/>
              </a:spcBef>
              <a:spcAft>
                <a:spcPts val="600"/>
              </a:spcAft>
              <a:defRPr/>
            </a:pPr>
            <a:r>
              <a:rPr lang="en-US" dirty="0">
                <a:solidFill>
                  <a:srgbClr val="000000"/>
                </a:solidFill>
                <a:latin typeface="Trebuchet MS" charset="0"/>
              </a:rPr>
              <a:t>Companies that lack expertise in video or IT resources to deploy and configure video infrastructure</a:t>
            </a:r>
          </a:p>
          <a:p>
            <a:pPr marL="685800" lvl="1" indent="-342900">
              <a:spcBef>
                <a:spcPts val="600"/>
              </a:spcBef>
              <a:spcAft>
                <a:spcPts val="600"/>
              </a:spcAft>
              <a:buFont typeface="Wingdings" charset="0"/>
              <a:buChar char="–"/>
              <a:defRPr/>
            </a:pPr>
            <a:r>
              <a:rPr lang="en-US" sz="1800" dirty="0">
                <a:solidFill>
                  <a:srgbClr val="000000"/>
                </a:solidFill>
                <a:latin typeface="Trebuchet MS" charset="0"/>
              </a:rPr>
              <a:t>Need powerful solution that is easy to deploy and manage</a:t>
            </a:r>
          </a:p>
          <a:p>
            <a:pPr marL="341313" lvl="1" indent="-342900">
              <a:spcBef>
                <a:spcPts val="600"/>
              </a:spcBef>
              <a:spcAft>
                <a:spcPts val="600"/>
              </a:spcAft>
              <a:defRPr/>
            </a:pPr>
            <a:r>
              <a:rPr lang="en-US" dirty="0">
                <a:solidFill>
                  <a:srgbClr val="000000"/>
                </a:solidFill>
                <a:latin typeface="Trebuchet MS" charset="0"/>
              </a:rPr>
              <a:t>Organizations with a high level of client interaction and a mobile, distributed workforce:</a:t>
            </a:r>
          </a:p>
          <a:p>
            <a:pPr marL="685800" lvl="1" indent="-342900">
              <a:spcBef>
                <a:spcPts val="600"/>
              </a:spcBef>
              <a:spcAft>
                <a:spcPts val="600"/>
              </a:spcAft>
              <a:buFont typeface="Wingdings" charset="0"/>
              <a:buChar char="–"/>
              <a:defRPr/>
            </a:pPr>
            <a:r>
              <a:rPr lang="en-US" sz="1800" dirty="0">
                <a:solidFill>
                  <a:srgbClr val="000000"/>
                </a:solidFill>
                <a:latin typeface="Trebuchet MS" charset="0"/>
              </a:rPr>
              <a:t>Professional Services, Management Consulting, Insurance, Financial Services, Healthcare, IT Consulting</a:t>
            </a:r>
          </a:p>
          <a:p>
            <a:pPr marL="341313" lvl="1" indent="-342900">
              <a:spcBef>
                <a:spcPts val="600"/>
              </a:spcBef>
              <a:spcAft>
                <a:spcPts val="600"/>
              </a:spcAft>
              <a:defRPr/>
            </a:pPr>
            <a:r>
              <a:rPr lang="en-US" dirty="0">
                <a:solidFill>
                  <a:srgbClr val="000000"/>
                </a:solidFill>
                <a:latin typeface="Trebuchet MS" charset="0"/>
              </a:rPr>
              <a:t>Existing video users that want to extend their reach and communicate with remote employees, clients, and partners</a:t>
            </a:r>
          </a:p>
          <a:p>
            <a:pPr marL="457200" indent="-457200" eaLnBrk="1" hangingPunct="1">
              <a:spcBef>
                <a:spcPts val="600"/>
              </a:spcBef>
              <a:spcAft>
                <a:spcPts val="600"/>
              </a:spcAft>
            </a:pPr>
            <a:endParaRPr lang="en-US" dirty="0">
              <a:latin typeface="Trebuchet MS" charset="0"/>
            </a:endParaRPr>
          </a:p>
        </p:txBody>
      </p:sp>
      <p:pic>
        <p:nvPicPr>
          <p:cNvPr id="28675" name="Picture 3" descr="LSC_Logo.jpg"/>
          <p:cNvPicPr>
            <a:picLocks noChangeAspect="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152406" y="5562603"/>
            <a:ext cx="1209675" cy="1257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 name="TextBox 1"/>
          <p:cNvSpPr txBox="1"/>
          <p:nvPr/>
        </p:nvSpPr>
        <p:spPr>
          <a:xfrm>
            <a:off x="3581400" y="4419600"/>
            <a:ext cx="5486400" cy="2069797"/>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buFont typeface="Arial" charset="0"/>
              <a:buNone/>
              <a:defRPr/>
            </a:pPr>
            <a:r>
              <a:rPr lang="en-US" sz="1400" b="1" dirty="0">
                <a:solidFill>
                  <a:schemeClr val="tx1">
                    <a:lumMod val="85000"/>
                    <a:lumOff val="15000"/>
                  </a:schemeClr>
                </a:solidFill>
                <a:latin typeface="Trebuchet MS" pitchFamily="34" charset="0"/>
              </a:rPr>
              <a:t>Pricing</a:t>
            </a:r>
          </a:p>
          <a:p>
            <a:pPr>
              <a:defRPr/>
            </a:pPr>
            <a:r>
              <a:rPr lang="en-US" sz="1400" dirty="0">
                <a:solidFill>
                  <a:schemeClr val="tx1">
                    <a:lumMod val="85000"/>
                    <a:lumOff val="15000"/>
                  </a:schemeClr>
                </a:solidFill>
                <a:latin typeface="Trebuchet MS" pitchFamily="34" charset="0"/>
              </a:rPr>
              <a:t>Desktop Client: ~ $30</a:t>
            </a:r>
            <a:r>
              <a:rPr lang="en-US" sz="1400" dirty="0" smtClean="0">
                <a:solidFill>
                  <a:schemeClr val="tx1">
                    <a:lumMod val="85000"/>
                    <a:lumOff val="15000"/>
                  </a:schemeClr>
                </a:solidFill>
                <a:latin typeface="Trebuchet MS" pitchFamily="34" charset="0"/>
              </a:rPr>
              <a:t>/user/month</a:t>
            </a:r>
            <a:endParaRPr lang="en-US" sz="1400" dirty="0">
              <a:solidFill>
                <a:schemeClr val="tx1">
                  <a:lumMod val="85000"/>
                  <a:lumOff val="15000"/>
                </a:schemeClr>
              </a:solidFill>
              <a:latin typeface="Trebuchet MS" pitchFamily="34" charset="0"/>
            </a:endParaRPr>
          </a:p>
          <a:p>
            <a:pPr>
              <a:defRPr/>
            </a:pPr>
            <a:r>
              <a:rPr lang="en-US" sz="1400" dirty="0">
                <a:solidFill>
                  <a:schemeClr val="tx1">
                    <a:lumMod val="85000"/>
                    <a:lumOff val="15000"/>
                  </a:schemeClr>
                </a:solidFill>
                <a:latin typeface="Trebuchet MS" pitchFamily="34" charset="0"/>
              </a:rPr>
              <a:t>Endpoint: ~ $100/</a:t>
            </a:r>
            <a:r>
              <a:rPr lang="en-US" sz="1400" dirty="0" smtClean="0">
                <a:solidFill>
                  <a:schemeClr val="tx1">
                    <a:lumMod val="85000"/>
                    <a:lumOff val="15000"/>
                  </a:schemeClr>
                </a:solidFill>
                <a:latin typeface="Trebuchet MS" pitchFamily="34" charset="0"/>
              </a:rPr>
              <a:t>seat/month</a:t>
            </a:r>
            <a:endParaRPr lang="en-US" sz="1400" dirty="0">
              <a:solidFill>
                <a:schemeClr val="tx1">
                  <a:lumMod val="85000"/>
                  <a:lumOff val="15000"/>
                </a:schemeClr>
              </a:solidFill>
              <a:latin typeface="Trebuchet MS" pitchFamily="34" charset="0"/>
            </a:endParaRPr>
          </a:p>
          <a:p>
            <a:pPr>
              <a:defRPr/>
            </a:pPr>
            <a:endParaRPr lang="en-US" sz="1050" b="1" dirty="0" smtClean="0">
              <a:solidFill>
                <a:schemeClr val="tx1">
                  <a:lumMod val="85000"/>
                  <a:lumOff val="15000"/>
                </a:schemeClr>
              </a:solidFill>
              <a:latin typeface="Trebuchet MS" pitchFamily="34" charset="0"/>
            </a:endParaRPr>
          </a:p>
          <a:p>
            <a:pPr>
              <a:defRPr/>
            </a:pPr>
            <a:r>
              <a:rPr lang="en-US" sz="1400" b="1" dirty="0" smtClean="0">
                <a:solidFill>
                  <a:schemeClr val="tx1">
                    <a:lumMod val="85000"/>
                    <a:lumOff val="15000"/>
                  </a:schemeClr>
                </a:solidFill>
                <a:latin typeface="Trebuchet MS" pitchFamily="34" charset="0"/>
              </a:rPr>
              <a:t>Pricing includes: </a:t>
            </a:r>
          </a:p>
          <a:p>
            <a:pPr>
              <a:defRPr/>
            </a:pPr>
            <a:r>
              <a:rPr lang="en-US" sz="1400" dirty="0" smtClean="0">
                <a:solidFill>
                  <a:schemeClr val="tx1">
                    <a:lumMod val="85000"/>
                    <a:lumOff val="15000"/>
                  </a:schemeClr>
                </a:solidFill>
                <a:latin typeface="Trebuchet MS" pitchFamily="34" charset="0"/>
              </a:rPr>
              <a:t>unlimited </a:t>
            </a:r>
            <a:r>
              <a:rPr lang="en-US" sz="1400" dirty="0">
                <a:solidFill>
                  <a:schemeClr val="tx1">
                    <a:lumMod val="85000"/>
                    <a:lumOff val="15000"/>
                  </a:schemeClr>
                </a:solidFill>
                <a:latin typeface="Trebuchet MS" pitchFamily="34" charset="0"/>
              </a:rPr>
              <a:t>usage, </a:t>
            </a:r>
            <a:r>
              <a:rPr lang="en-US" sz="1400" dirty="0" smtClean="0">
                <a:solidFill>
                  <a:schemeClr val="tx1">
                    <a:lumMod val="85000"/>
                    <a:lumOff val="15000"/>
                  </a:schemeClr>
                </a:solidFill>
                <a:latin typeface="Trebuchet MS" pitchFamily="34" charset="0"/>
              </a:rPr>
              <a:t>9-way </a:t>
            </a:r>
            <a:r>
              <a:rPr lang="en-US" sz="1400" dirty="0">
                <a:solidFill>
                  <a:schemeClr val="tx1">
                    <a:lumMod val="85000"/>
                    <a:lumOff val="15000"/>
                  </a:schemeClr>
                </a:solidFill>
                <a:latin typeface="Trebuchet MS" pitchFamily="34" charset="0"/>
              </a:rPr>
              <a:t>720p video bridging </a:t>
            </a:r>
            <a:r>
              <a:rPr lang="en-US" sz="1400" dirty="0" smtClean="0">
                <a:solidFill>
                  <a:schemeClr val="tx1">
                    <a:lumMod val="85000"/>
                    <a:lumOff val="15000"/>
                  </a:schemeClr>
                </a:solidFill>
                <a:latin typeface="Trebuchet MS" pitchFamily="34" charset="0"/>
              </a:rPr>
              <a:t>for </a:t>
            </a:r>
            <a:r>
              <a:rPr lang="en-US" sz="1400" dirty="0">
                <a:solidFill>
                  <a:schemeClr val="tx1">
                    <a:lumMod val="85000"/>
                    <a:lumOff val="15000"/>
                  </a:schemeClr>
                </a:solidFill>
                <a:latin typeface="Trebuchet MS" pitchFamily="34" charset="0"/>
              </a:rPr>
              <a:t>every seat</a:t>
            </a:r>
          </a:p>
          <a:p>
            <a:pPr>
              <a:buFont typeface="Arial" charset="0"/>
              <a:buNone/>
              <a:defRPr/>
            </a:pPr>
            <a:endParaRPr lang="en-US" sz="1000" dirty="0">
              <a:solidFill>
                <a:schemeClr val="tx1">
                  <a:lumMod val="85000"/>
                  <a:lumOff val="15000"/>
                </a:schemeClr>
              </a:solidFill>
              <a:latin typeface="Trebuchet MS" pitchFamily="34" charset="0"/>
            </a:endParaRPr>
          </a:p>
          <a:p>
            <a:pPr>
              <a:buFont typeface="Arial" charset="0"/>
              <a:buNone/>
              <a:defRPr/>
            </a:pPr>
            <a:r>
              <a:rPr lang="en-US" sz="1400" b="1" dirty="0">
                <a:solidFill>
                  <a:schemeClr val="tx1">
                    <a:lumMod val="85000"/>
                    <a:lumOff val="15000"/>
                  </a:schemeClr>
                </a:solidFill>
                <a:latin typeface="Trebuchet MS" pitchFamily="34" charset="0"/>
              </a:rPr>
              <a:t>Availability</a:t>
            </a:r>
          </a:p>
          <a:p>
            <a:pPr>
              <a:defRPr/>
            </a:pPr>
            <a:r>
              <a:rPr lang="en-US" sz="1400" dirty="0">
                <a:solidFill>
                  <a:schemeClr val="tx1">
                    <a:lumMod val="85000"/>
                    <a:lumOff val="15000"/>
                  </a:schemeClr>
                </a:solidFill>
                <a:latin typeface="Trebuchet MS" pitchFamily="34" charset="0"/>
              </a:rPr>
              <a:t>Globally available in </a:t>
            </a:r>
            <a:r>
              <a:rPr lang="en-US" sz="1400" dirty="0" smtClean="0">
                <a:solidFill>
                  <a:schemeClr val="tx1">
                    <a:lumMod val="85000"/>
                    <a:lumOff val="15000"/>
                  </a:schemeClr>
                </a:solidFill>
                <a:latin typeface="Trebuchet MS" pitchFamily="34" charset="0"/>
              </a:rPr>
              <a:t>the third quarter 2011</a:t>
            </a:r>
            <a:endParaRPr lang="en-US" sz="1400" dirty="0">
              <a:solidFill>
                <a:schemeClr val="tx1">
                  <a:lumMod val="85000"/>
                  <a:lumOff val="15000"/>
                </a:schemeClr>
              </a:solidFill>
              <a:latin typeface="Trebuchet MS" pitchFamily="34" charset="0"/>
            </a:endParaRPr>
          </a:p>
          <a:p>
            <a:pPr>
              <a:defRPr/>
            </a:pPr>
            <a:endParaRPr lang="en-US" sz="900" dirty="0">
              <a:latin typeface="Trebuchet MS" pitchFamily="34" charset="0"/>
            </a:endParaRPr>
          </a:p>
        </p:txBody>
      </p:sp>
    </p:spTree>
    <p:extLst>
      <p:ext uri="{BB962C8B-B14F-4D97-AF65-F5344CB8AC3E}">
        <p14:creationId xmlns:mc="http://schemas.openxmlformats.org/markup-compatibility/2006" xmlns:mv="urn:schemas-microsoft-com:mac:vml" xmlns:p14="http://schemas.microsoft.com/office/powerpoint/2010/main" xmlns="" val="70646475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0"/>
            <a:ext cx="9144000" cy="822325"/>
          </a:xfrm>
        </p:spPr>
        <p:txBody>
          <a:bodyPr/>
          <a:lstStyle/>
          <a:p>
            <a:pPr indent="0" eaLnBrk="1" hangingPunct="1"/>
            <a:r>
              <a:rPr lang="en-US" dirty="0" smtClean="0">
                <a:latin typeface="Trebuchet MS" charset="0"/>
              </a:rPr>
              <a:t>Amazingly simple. Simply amazing.</a:t>
            </a:r>
            <a:endParaRPr lang="en-US" dirty="0">
              <a:latin typeface="Trebuchet MS" charset="0"/>
            </a:endParaRPr>
          </a:p>
        </p:txBody>
      </p:sp>
      <p:pic>
        <p:nvPicPr>
          <p:cNvPr id="39" name="Picture 38" descr="stk134549rke_22.jpg"/>
          <p:cNvPicPr>
            <a:picLocks noChangeAspect="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44450" y="5181600"/>
            <a:ext cx="2330450" cy="1676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8" name="TextBox 7"/>
          <p:cNvSpPr txBox="1"/>
          <p:nvPr/>
        </p:nvSpPr>
        <p:spPr>
          <a:xfrm>
            <a:off x="228600" y="2286003"/>
            <a:ext cx="2743200" cy="2308324"/>
          </a:xfrm>
          <a:prstGeom prst="rect">
            <a:avLst/>
          </a:prstGeom>
          <a:noFill/>
        </p:spPr>
        <p:txBody>
          <a:bodyPr wrap="square">
            <a:spAutoFit/>
          </a:bodyPr>
          <a:lstStyle/>
          <a:p>
            <a:pPr lvl="0" algn="l" eaLnBrk="0" hangingPunct="0">
              <a:spcBef>
                <a:spcPts val="1000"/>
              </a:spcBef>
              <a:defRPr/>
            </a:pPr>
            <a:r>
              <a:rPr lang="en-US" sz="1800" kern="0" spc="-50" dirty="0" smtClean="0">
                <a:solidFill>
                  <a:srgbClr val="595959"/>
                </a:solidFill>
                <a:latin typeface="Trebuchet MS" pitchFamily="34" charset="0"/>
                <a:ea typeface="ＭＳ Ｐゴシック" charset="-128"/>
                <a:cs typeface="Trebuchet MS"/>
              </a:rPr>
              <a:t>Travelling salesperson in a hotel room connects over video from LifeSize Connections on their PC to 5 customers sitting in their conference room equipped with LifeSize endpoint. </a:t>
            </a:r>
            <a:endParaRPr lang="en-US" sz="1800" kern="0" spc="-50" dirty="0">
              <a:solidFill>
                <a:srgbClr val="595959"/>
              </a:solidFill>
              <a:latin typeface="Trebuchet MS" pitchFamily="34" charset="0"/>
              <a:ea typeface="ＭＳ Ｐゴシック" charset="-128"/>
              <a:cs typeface="Trebuchet MS"/>
            </a:endParaRPr>
          </a:p>
        </p:txBody>
      </p:sp>
      <p:sp>
        <p:nvSpPr>
          <p:cNvPr id="9" name="TextBox 8"/>
          <p:cNvSpPr txBox="1"/>
          <p:nvPr/>
        </p:nvSpPr>
        <p:spPr>
          <a:xfrm>
            <a:off x="3124200" y="2286000"/>
            <a:ext cx="2895600" cy="1477328"/>
          </a:xfrm>
          <a:prstGeom prst="rect">
            <a:avLst/>
          </a:prstGeom>
          <a:noFill/>
        </p:spPr>
        <p:txBody>
          <a:bodyPr wrap="square">
            <a:spAutoFit/>
          </a:bodyPr>
          <a:lstStyle/>
          <a:p>
            <a:pPr algn="l" fontAlgn="auto">
              <a:spcBef>
                <a:spcPts val="0"/>
              </a:spcBef>
              <a:spcAft>
                <a:spcPts val="0"/>
              </a:spcAft>
              <a:defRPr/>
            </a:pPr>
            <a:r>
              <a:rPr lang="en-US" sz="1800" dirty="0">
                <a:solidFill>
                  <a:schemeClr val="tx2">
                    <a:lumMod val="75000"/>
                    <a:lumOff val="25000"/>
                  </a:schemeClr>
                </a:solidFill>
                <a:latin typeface="Trebuchet MS" pitchFamily="34" charset="0"/>
                <a:ea typeface="+mn-ea"/>
                <a:cs typeface="+mn-cs"/>
              </a:rPr>
              <a:t>Law firm invites multiple clients to </a:t>
            </a:r>
            <a:r>
              <a:rPr lang="en-US" sz="1800" dirty="0" smtClean="0">
                <a:solidFill>
                  <a:schemeClr val="tx2">
                    <a:lumMod val="75000"/>
                    <a:lumOff val="25000"/>
                  </a:schemeClr>
                </a:solidFill>
                <a:latin typeface="Trebuchet MS" pitchFamily="34" charset="0"/>
                <a:ea typeface="+mn-ea"/>
                <a:cs typeface="+mn-cs"/>
              </a:rPr>
              <a:t>prepare for </a:t>
            </a:r>
            <a:r>
              <a:rPr lang="en-US" sz="1800" dirty="0">
                <a:solidFill>
                  <a:schemeClr val="tx2">
                    <a:lumMod val="75000"/>
                    <a:lumOff val="25000"/>
                  </a:schemeClr>
                </a:solidFill>
                <a:latin typeface="Trebuchet MS" pitchFamily="34" charset="0"/>
                <a:ea typeface="+mn-ea"/>
                <a:cs typeface="+mn-cs"/>
              </a:rPr>
              <a:t>depositions over video via LifeSize Connections guest </a:t>
            </a:r>
            <a:r>
              <a:rPr lang="en-US" sz="1800" dirty="0" smtClean="0">
                <a:solidFill>
                  <a:schemeClr val="tx2">
                    <a:lumMod val="75000"/>
                    <a:lumOff val="25000"/>
                  </a:schemeClr>
                </a:solidFill>
                <a:latin typeface="Trebuchet MS" pitchFamily="34" charset="0"/>
                <a:ea typeface="+mn-ea"/>
                <a:cs typeface="+mn-cs"/>
              </a:rPr>
              <a:t>invite</a:t>
            </a:r>
            <a:endParaRPr lang="en-US" sz="1800" dirty="0">
              <a:solidFill>
                <a:schemeClr val="tx2">
                  <a:lumMod val="75000"/>
                  <a:lumOff val="25000"/>
                </a:schemeClr>
              </a:solidFill>
              <a:latin typeface="Trebuchet MS" pitchFamily="34" charset="0"/>
              <a:ea typeface="+mn-ea"/>
              <a:cs typeface="+mn-cs"/>
            </a:endParaRPr>
          </a:p>
        </p:txBody>
      </p:sp>
      <p:sp>
        <p:nvSpPr>
          <p:cNvPr id="11" name="TextBox 10"/>
          <p:cNvSpPr txBox="1"/>
          <p:nvPr/>
        </p:nvSpPr>
        <p:spPr>
          <a:xfrm>
            <a:off x="6172200" y="2286003"/>
            <a:ext cx="2819400" cy="2031325"/>
          </a:xfrm>
          <a:prstGeom prst="rect">
            <a:avLst/>
          </a:prstGeom>
          <a:noFill/>
        </p:spPr>
        <p:txBody>
          <a:bodyPr wrap="square">
            <a:spAutoFit/>
          </a:bodyPr>
          <a:lstStyle/>
          <a:p>
            <a:pPr algn="l" fontAlgn="auto">
              <a:spcBef>
                <a:spcPts val="0"/>
              </a:spcBef>
              <a:spcAft>
                <a:spcPts val="0"/>
              </a:spcAft>
              <a:defRPr/>
            </a:pPr>
            <a:r>
              <a:rPr lang="en-US" sz="1800" dirty="0">
                <a:solidFill>
                  <a:schemeClr val="tx2">
                    <a:lumMod val="75000"/>
                    <a:lumOff val="25000"/>
                  </a:schemeClr>
                </a:solidFill>
                <a:latin typeface="Trebuchet MS" pitchFamily="34" charset="0"/>
                <a:ea typeface="+mn-ea"/>
                <a:cs typeface="+mn-cs"/>
              </a:rPr>
              <a:t>Advertising agency uses LifeSize Connections to present new messaging platform with client executives around the world in their meeting </a:t>
            </a:r>
            <a:r>
              <a:rPr lang="en-US" sz="1800" dirty="0" smtClean="0">
                <a:solidFill>
                  <a:schemeClr val="tx2">
                    <a:lumMod val="75000"/>
                    <a:lumOff val="25000"/>
                  </a:schemeClr>
                </a:solidFill>
                <a:latin typeface="Trebuchet MS" pitchFamily="34" charset="0"/>
                <a:ea typeface="+mn-ea"/>
                <a:cs typeface="+mn-cs"/>
              </a:rPr>
              <a:t>rooms and computers</a:t>
            </a:r>
            <a:endParaRPr lang="en-US" sz="1800" dirty="0">
              <a:solidFill>
                <a:schemeClr val="tx2">
                  <a:lumMod val="75000"/>
                  <a:lumOff val="25000"/>
                </a:schemeClr>
              </a:solidFill>
              <a:latin typeface="Trebuchet MS" pitchFamily="34" charset="0"/>
              <a:ea typeface="+mn-ea"/>
              <a:cs typeface="+mn-cs"/>
            </a:endParaRPr>
          </a:p>
        </p:txBody>
      </p:sp>
      <p:pic>
        <p:nvPicPr>
          <p:cNvPr id="38" name="Picture 37" descr="200022021-001_22.jpg"/>
          <p:cNvPicPr>
            <a:picLocks/>
          </p:cNvPicPr>
          <p:nvPr/>
        </p:nvPicPr>
        <p:blipFill>
          <a:blip r:embed="rId4"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4572000" y="5181604"/>
            <a:ext cx="2362200" cy="16875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7" name="Picture 36" descr="74226187_22.jpg"/>
          <p:cNvPicPr>
            <a:picLocks/>
          </p:cNvPicPr>
          <p:nvPr/>
        </p:nvPicPr>
        <p:blipFill>
          <a:blip r:embed="rId5"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934201" y="5181600"/>
            <a:ext cx="2346325" cy="1676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026" name="Picture 2" descr="P:\Sales_Sheets(SS)\SS_COLLABORATION_0211\Source\Images\Mercedes.jpg"/>
          <p:cNvPicPr>
            <a:picLocks noChangeAspect="1" noChangeArrowheads="1"/>
          </p:cNvPicPr>
          <p:nvPr/>
        </p:nvPicPr>
        <p:blipFill>
          <a:blip r:embed="rId6"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2209806" y="5181600"/>
            <a:ext cx="2352675" cy="1676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grpSp>
        <p:nvGrpSpPr>
          <p:cNvPr id="14" name="Group 35"/>
          <p:cNvGrpSpPr/>
          <p:nvPr/>
        </p:nvGrpSpPr>
        <p:grpSpPr>
          <a:xfrm>
            <a:off x="2057400" y="1120675"/>
            <a:ext cx="4724400" cy="784325"/>
            <a:chOff x="5839916" y="3019131"/>
            <a:chExt cx="2542084" cy="1241421"/>
          </a:xfrm>
        </p:grpSpPr>
        <p:sp>
          <p:nvSpPr>
            <p:cNvPr id="15" name="Rounded Rectangle 14"/>
            <p:cNvSpPr/>
            <p:nvPr/>
          </p:nvSpPr>
          <p:spPr bwMode="auto">
            <a:xfrm>
              <a:off x="5839916" y="3019131"/>
              <a:ext cx="2542084" cy="1241421"/>
            </a:xfrm>
            <a:prstGeom prst="roundRect">
              <a:avLst>
                <a:gd name="adj" fmla="val 3770"/>
              </a:avLst>
            </a:prstGeom>
            <a:gradFill flip="none" rotWithShape="1">
              <a:gsLst>
                <a:gs pos="100000">
                  <a:srgbClr val="FAA61A"/>
                </a:gs>
                <a:gs pos="0">
                  <a:srgbClr val="E66828"/>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2057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1"/>
                </a:solidFill>
                <a:effectLst/>
                <a:latin typeface="Trebuchet MS" pitchFamily="34" charset="0"/>
                <a:ea typeface="ＭＳ Ｐゴシック" charset="-128"/>
                <a:cs typeface="ＭＳ Ｐゴシック" charset="-128"/>
              </a:endParaRPr>
            </a:p>
          </p:txBody>
        </p:sp>
        <p:sp>
          <p:nvSpPr>
            <p:cNvPr id="16" name="TextBox 15"/>
            <p:cNvSpPr txBox="1"/>
            <p:nvPr/>
          </p:nvSpPr>
          <p:spPr>
            <a:xfrm>
              <a:off x="5983668" y="3118790"/>
              <a:ext cx="2254580" cy="1023006"/>
            </a:xfrm>
            <a:prstGeom prst="rect">
              <a:avLst/>
            </a:prstGeom>
            <a:noFill/>
          </p:spPr>
          <p:txBody>
            <a:bodyPr wrap="square" rtlCol="0">
              <a:spAutoFit/>
            </a:bodyPr>
            <a:lstStyle/>
            <a:p>
              <a:pPr>
                <a:spcBef>
                  <a:spcPts val="1000"/>
                </a:spcBef>
              </a:pPr>
              <a:r>
                <a:rPr lang="en-US" sz="1800" spc="-50" dirty="0" smtClean="0">
                  <a:solidFill>
                    <a:srgbClr val="FFFFFF"/>
                  </a:solidFill>
                  <a:latin typeface="Trebuchet MS" pitchFamily="34" charset="0"/>
                  <a:cs typeface="Trebuchet MS"/>
                </a:rPr>
                <a:t>Cloud-Based Simplicity Meets </a:t>
              </a:r>
              <a:br>
                <a:rPr lang="en-US" sz="1800" spc="-50" dirty="0" smtClean="0">
                  <a:solidFill>
                    <a:srgbClr val="FFFFFF"/>
                  </a:solidFill>
                  <a:latin typeface="Trebuchet MS" pitchFamily="34" charset="0"/>
                  <a:cs typeface="Trebuchet MS"/>
                </a:rPr>
              </a:br>
              <a:r>
                <a:rPr lang="en-US" sz="1800" spc="-50" dirty="0" smtClean="0">
                  <a:solidFill>
                    <a:srgbClr val="FFFFFF"/>
                  </a:solidFill>
                  <a:latin typeface="Trebuchet MS" pitchFamily="34" charset="0"/>
                  <a:cs typeface="Trebuchet MS"/>
                </a:rPr>
                <a:t>Business-Class Performance</a:t>
              </a:r>
            </a:p>
          </p:txBody>
        </p:sp>
      </p:grpSp>
    </p:spTree>
    <p:extLst>
      <p:ext uri="{BB962C8B-B14F-4D97-AF65-F5344CB8AC3E}">
        <p14:creationId xmlns:mc="http://schemas.openxmlformats.org/markup-compatibility/2006" xmlns:mv="urn:schemas-microsoft-com:mac:vml" xmlns:p14="http://schemas.microsoft.com/office/powerpoint/2010/main" xmlns="" val="291565574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LifeSize India - Partial Customer list</a:t>
            </a:r>
            <a:endParaRPr lang="en-US" dirty="0"/>
          </a:p>
        </p:txBody>
      </p:sp>
      <p:pic>
        <p:nvPicPr>
          <p:cNvPr id="4" name="Picture 17" descr="ANd9GcTx9nFsI-2Llsg58-nOdxTt0AJXagPgw517vWcopSUXiMf_lSI&amp;t=1&amp;usg=__zUti6yUYhJPlGtAgRgG8Z3rx3f4="/>
          <p:cNvPicPr>
            <a:picLocks noGrp="1" noChangeAspect="1" noChangeArrowheads="1"/>
          </p:cNvPicPr>
          <p:nvPr>
            <p:ph idx="1"/>
          </p:nvPr>
        </p:nvPicPr>
        <p:blipFill>
          <a:blip r:embed="rId3" cstate="print"/>
          <a:srcRect/>
          <a:stretch>
            <a:fillRect/>
          </a:stretch>
        </p:blipFill>
        <p:spPr bwMode="auto">
          <a:xfrm>
            <a:off x="228600" y="838200"/>
            <a:ext cx="2533650" cy="1809750"/>
          </a:xfrm>
          <a:prstGeom prst="rect">
            <a:avLst/>
          </a:prstGeom>
          <a:noFill/>
        </p:spPr>
      </p:pic>
      <p:pic>
        <p:nvPicPr>
          <p:cNvPr id="5" name="Picture 51" descr="ANd9GcRQCYKVC1TQqduo1ki_sQ1E0TifJTBLXh0cZPd7TZVNZaWLros&amp;t=1&amp;usg=__yE892Hnge0f0dodD1wt7EKq8EaE="/>
          <p:cNvPicPr>
            <a:picLocks noChangeAspect="1" noChangeArrowheads="1"/>
          </p:cNvPicPr>
          <p:nvPr/>
        </p:nvPicPr>
        <p:blipFill>
          <a:blip r:embed="rId4" cstate="print"/>
          <a:srcRect/>
          <a:stretch>
            <a:fillRect/>
          </a:stretch>
        </p:blipFill>
        <p:spPr bwMode="auto">
          <a:xfrm>
            <a:off x="0" y="2362200"/>
            <a:ext cx="2438400" cy="1071563"/>
          </a:xfrm>
          <a:prstGeom prst="rect">
            <a:avLst/>
          </a:prstGeom>
          <a:noFill/>
        </p:spPr>
      </p:pic>
      <p:pic>
        <p:nvPicPr>
          <p:cNvPr id="6" name="Picture 7" descr="ANd9GcS6F_2NpaJhOhEQE0sEHU4dBqOxIe4dy5TMiU3RrdTMOXklSKg&amp;t=1&amp;usg=__uHLuINQfjdtJaeAdEDsj2nSQptE="/>
          <p:cNvPicPr>
            <a:picLocks noChangeAspect="1" noChangeArrowheads="1"/>
          </p:cNvPicPr>
          <p:nvPr/>
        </p:nvPicPr>
        <p:blipFill>
          <a:blip r:embed="rId5" cstate="print"/>
          <a:srcRect/>
          <a:stretch>
            <a:fillRect/>
          </a:stretch>
        </p:blipFill>
        <p:spPr bwMode="auto">
          <a:xfrm>
            <a:off x="3352800" y="990600"/>
            <a:ext cx="1447800" cy="1447800"/>
          </a:xfrm>
          <a:prstGeom prst="rect">
            <a:avLst/>
          </a:prstGeom>
          <a:noFill/>
        </p:spPr>
      </p:pic>
      <p:pic>
        <p:nvPicPr>
          <p:cNvPr id="7" name="Picture 45" descr="ANd9GcR8TUHKhzjEb4xUFYnnQFvjt9ZlA0KcPW0LIu4tJRXvY7Paysg&amp;t=1&amp;usg=__XPUOL5Esvh0MXLr1m22MAijd9CU="/>
          <p:cNvPicPr>
            <a:picLocks noChangeAspect="1" noChangeArrowheads="1"/>
          </p:cNvPicPr>
          <p:nvPr/>
        </p:nvPicPr>
        <p:blipFill>
          <a:blip r:embed="rId6" cstate="print"/>
          <a:srcRect/>
          <a:stretch>
            <a:fillRect/>
          </a:stretch>
        </p:blipFill>
        <p:spPr bwMode="auto">
          <a:xfrm>
            <a:off x="533400" y="3581400"/>
            <a:ext cx="1828800" cy="1828800"/>
          </a:xfrm>
          <a:prstGeom prst="rect">
            <a:avLst/>
          </a:prstGeom>
          <a:noFill/>
        </p:spPr>
      </p:pic>
      <p:pic>
        <p:nvPicPr>
          <p:cNvPr id="8" name="Picture 53" descr="ANd9GcRMJGUHwabHg5CeXY_CzSSkL7msSlVVpkfv6Jki7sddxWQkW90&amp;t=1&amp;usg=__zl2cmS2JbLwEbHRHWNtKCgYgYaU="/>
          <p:cNvPicPr>
            <a:picLocks noChangeAspect="1" noChangeArrowheads="1"/>
          </p:cNvPicPr>
          <p:nvPr/>
        </p:nvPicPr>
        <p:blipFill>
          <a:blip r:embed="rId7" cstate="print"/>
          <a:srcRect/>
          <a:stretch>
            <a:fillRect/>
          </a:stretch>
        </p:blipFill>
        <p:spPr bwMode="auto">
          <a:xfrm>
            <a:off x="2743200" y="2895600"/>
            <a:ext cx="1600200" cy="1309688"/>
          </a:xfrm>
          <a:prstGeom prst="rect">
            <a:avLst/>
          </a:prstGeom>
          <a:noFill/>
        </p:spPr>
      </p:pic>
      <p:pic>
        <p:nvPicPr>
          <p:cNvPr id="9" name="Picture 77" descr="ANd9GcQiozHcIhanuSZ--j9Bnx2lBL0W1W9amKl7SvTDrlanSXuSt_w&amp;t=1&amp;usg=___bjcl82IF-B7sIh_xh_SwcpbEyY="/>
          <p:cNvPicPr>
            <a:picLocks noChangeAspect="1" noChangeArrowheads="1"/>
          </p:cNvPicPr>
          <p:nvPr/>
        </p:nvPicPr>
        <p:blipFill>
          <a:blip r:embed="rId8" cstate="print"/>
          <a:srcRect/>
          <a:stretch>
            <a:fillRect/>
          </a:stretch>
        </p:blipFill>
        <p:spPr bwMode="auto">
          <a:xfrm>
            <a:off x="2667000" y="4572000"/>
            <a:ext cx="1219200" cy="1169988"/>
          </a:xfrm>
          <a:prstGeom prst="rect">
            <a:avLst/>
          </a:prstGeom>
          <a:noFill/>
        </p:spPr>
      </p:pic>
      <p:pic>
        <p:nvPicPr>
          <p:cNvPr id="10" name="Picture 79" descr="ANd9GcTcxeF9EAC85uTR9g_cl0Oz-XAMLpccJbMkjLKyxQqnkeIdkbg&amp;t=1&amp;usg=__RhnqcDPrDlh7grRnjgINjjJdgpY="/>
          <p:cNvPicPr>
            <a:picLocks noChangeAspect="1" noChangeArrowheads="1"/>
          </p:cNvPicPr>
          <p:nvPr/>
        </p:nvPicPr>
        <p:blipFill>
          <a:blip r:embed="rId9" cstate="print"/>
          <a:srcRect/>
          <a:stretch>
            <a:fillRect/>
          </a:stretch>
        </p:blipFill>
        <p:spPr bwMode="auto">
          <a:xfrm>
            <a:off x="457200" y="5410200"/>
            <a:ext cx="1219200" cy="1120775"/>
          </a:xfrm>
          <a:prstGeom prst="rect">
            <a:avLst/>
          </a:prstGeom>
          <a:noFill/>
        </p:spPr>
      </p:pic>
      <p:pic>
        <p:nvPicPr>
          <p:cNvPr id="11" name="Picture 10" descr="Virgin_Mobile_logo.jpg"/>
          <p:cNvPicPr>
            <a:picLocks noChangeAspect="1"/>
          </p:cNvPicPr>
          <p:nvPr/>
        </p:nvPicPr>
        <p:blipFill>
          <a:blip r:embed="rId10" cstate="screen">
            <a:extLst>
              <a:ext uri="{28A0092B-C50C-407E-A947-70E740481C1C}">
                <a14:useLocalDpi xmlns:mc="http://schemas.openxmlformats.org/markup-compatibility/2006" xmlns:mv="urn:schemas-microsoft-com:mac:vml" xmlns:a14="http://schemas.microsoft.com/office/drawing/2010/main" xmlns=""/>
              </a:ext>
            </a:extLst>
          </a:blip>
          <a:stretch>
            <a:fillRect/>
          </a:stretch>
        </p:blipFill>
        <p:spPr>
          <a:xfrm>
            <a:off x="6477000" y="2057400"/>
            <a:ext cx="1828800" cy="930686"/>
          </a:xfrm>
          <a:prstGeom prst="rect">
            <a:avLst/>
          </a:prstGeom>
        </p:spPr>
      </p:pic>
      <p:sp>
        <p:nvSpPr>
          <p:cNvPr id="13" name="Content Placeholder 24"/>
          <p:cNvSpPr txBox="1">
            <a:spLocks/>
          </p:cNvSpPr>
          <p:nvPr/>
        </p:nvSpPr>
        <p:spPr>
          <a:xfrm>
            <a:off x="5715000" y="3429000"/>
            <a:ext cx="2993630" cy="2801620"/>
          </a:xfrm>
          <a:prstGeom prst="rect">
            <a:avLst/>
          </a:prstGeom>
        </p:spPr>
        <p:txBody>
          <a:bodyPr anchor="t" anchorCtr="1"/>
          <a:lstStyle/>
          <a:p>
            <a:pPr marL="137160" indent="-137160"/>
            <a:r>
              <a:rPr lang="en-US" sz="1600" dirty="0" smtClean="0">
                <a:solidFill>
                  <a:schemeClr val="bg2"/>
                </a:solidFill>
                <a:latin typeface="Trebuchet MS"/>
              </a:rPr>
              <a:t>“	LifeSize is very simple, a complete value with great quality—it’s the ideal solution for conferencing.” </a:t>
            </a:r>
          </a:p>
          <a:p>
            <a:pPr marL="800100" indent="-114300"/>
            <a:endParaRPr lang="en-US" sz="1200" dirty="0" smtClean="0">
              <a:solidFill>
                <a:schemeClr val="bg2"/>
              </a:solidFill>
              <a:latin typeface="+mj-lt"/>
            </a:endParaRPr>
          </a:p>
          <a:p>
            <a:pPr marL="800100" indent="-114300"/>
            <a:r>
              <a:rPr lang="en-US" sz="1200" dirty="0" smtClean="0">
                <a:solidFill>
                  <a:schemeClr val="bg2"/>
                </a:solidFill>
                <a:latin typeface="+mj-lt"/>
              </a:rPr>
              <a:t>–	Sanjay Singh, General Manager of Operations, Virgin Mobile India </a:t>
            </a:r>
          </a:p>
        </p:txBody>
      </p:sp>
      <p:sp>
        <p:nvSpPr>
          <p:cNvPr id="14" name="Rectangle 13"/>
          <p:cNvSpPr/>
          <p:nvPr/>
        </p:nvSpPr>
        <p:spPr>
          <a:xfrm>
            <a:off x="5562600" y="1066800"/>
            <a:ext cx="3200400" cy="487680"/>
          </a:xfrm>
          <a:prstGeom prst="rect">
            <a:avLst/>
          </a:prstGeom>
          <a:solidFill>
            <a:srgbClr val="808285"/>
          </a:solidFill>
        </p:spPr>
        <p:txBody>
          <a:bodyPr wrap="square" rtlCol="0" anchor="ctr">
            <a:noAutofit/>
          </a:bodyPr>
          <a:lstStyle/>
          <a:p>
            <a:r>
              <a:rPr lang="en-US" sz="2400" b="1" dirty="0" smtClean="0">
                <a:solidFill>
                  <a:schemeClr val="bg1"/>
                </a:solidFill>
                <a:latin typeface="Trebuchet MS"/>
              </a:rPr>
              <a:t>Case Study</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0" y="9"/>
            <a:ext cx="9144000" cy="51228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cap="flat">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019802" y="5486400"/>
            <a:ext cx="3124200" cy="9890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cap="rnd">
                <a:solidFill>
                  <a:schemeClr val="tx1"/>
                </a:solidFill>
                <a:round/>
                <a:headEnd/>
                <a:tailEnd/>
              </a14:hiddenLine>
            </a:ext>
          </a:extLst>
        </p:spPr>
      </p:pic>
      <p:sp>
        <p:nvSpPr>
          <p:cNvPr id="4" name="Rectangle 3"/>
          <p:cNvSpPr>
            <a:spLocks noGrp="1" noChangeArrowheads="1"/>
          </p:cNvSpPr>
          <p:nvPr>
            <p:ph type="title"/>
          </p:nvPr>
        </p:nvSpPr>
        <p:spPr>
          <a:xfrm>
            <a:off x="0" y="4800600"/>
            <a:ext cx="9144000" cy="695325"/>
          </a:xfrm>
          <a:ln/>
        </p:spPr>
        <p:txBody>
          <a:bodyPr/>
          <a:lstStyle/>
          <a:p>
            <a:pPr marL="0" indent="190491"/>
            <a:r>
              <a:rPr lang="en-US" sz="3600" dirty="0" smtClean="0"/>
              <a:t>Thank You</a:t>
            </a:r>
            <a:endParaRPr lang="en-US" sz="3600" dirty="0"/>
          </a:p>
        </p:txBody>
      </p:sp>
    </p:spTree>
    <p:extLst>
      <p:ext uri="{BB962C8B-B14F-4D97-AF65-F5344CB8AC3E}">
        <p14:creationId xmlns:mc="http://schemas.openxmlformats.org/markup-compatibility/2006" xmlns:mv="urn:schemas-microsoft-com:mac:vml" xmlns:p14="http://schemas.microsoft.com/office/powerpoint/2010/main" xmlns="" val="198373043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pPr indent="0" eaLnBrk="1" hangingPunct="1"/>
            <a:r>
              <a:rPr lang="en-US" sz="3200" dirty="0" smtClean="0">
                <a:latin typeface="Trebuchet MS" charset="0"/>
              </a:rPr>
              <a:t>   LifeSize at a Glance</a:t>
            </a:r>
            <a:endParaRPr lang="en-US" sz="3200" dirty="0">
              <a:latin typeface="Trebuchet MS" charset="0"/>
            </a:endParaRPr>
          </a:p>
        </p:txBody>
      </p:sp>
      <p:sp>
        <p:nvSpPr>
          <p:cNvPr id="15362" name="Content Placeholder 5"/>
          <p:cNvSpPr>
            <a:spLocks noGrp="1"/>
          </p:cNvSpPr>
          <p:nvPr>
            <p:ph idx="4294967295"/>
          </p:nvPr>
        </p:nvSpPr>
        <p:spPr>
          <a:xfrm>
            <a:off x="457200" y="1022348"/>
            <a:ext cx="8077200" cy="5149852"/>
          </a:xfrm>
        </p:spPr>
        <p:txBody>
          <a:bodyPr/>
          <a:lstStyle/>
          <a:p>
            <a:pPr marL="458788" indent="-458788" eaLnBrk="1" hangingPunct="1">
              <a:spcBef>
                <a:spcPts val="1000"/>
              </a:spcBef>
              <a:buSzPct val="55000"/>
              <a:buFont typeface="Wingdings" charset="2"/>
              <a:buChar char="u"/>
            </a:pPr>
            <a:r>
              <a:rPr lang="en-US" sz="1800" dirty="0" smtClean="0">
                <a:solidFill>
                  <a:schemeClr val="tx1"/>
                </a:solidFill>
                <a:latin typeface="Trebuchet MS" charset="0"/>
              </a:rPr>
              <a:t>The world’s </a:t>
            </a:r>
            <a:r>
              <a:rPr lang="en-US" sz="1800" dirty="0">
                <a:solidFill>
                  <a:schemeClr val="tx1"/>
                </a:solidFill>
                <a:latin typeface="Trebuchet MS" charset="0"/>
              </a:rPr>
              <a:t>first mainstream HD video communications system in 2005</a:t>
            </a:r>
          </a:p>
          <a:p>
            <a:pPr marL="458788" indent="-458788" eaLnBrk="1" hangingPunct="1">
              <a:spcBef>
                <a:spcPts val="1000"/>
              </a:spcBef>
              <a:buSzPct val="55000"/>
              <a:buFont typeface="Wingdings" charset="2"/>
              <a:buChar char="u"/>
            </a:pPr>
            <a:r>
              <a:rPr lang="en-US" sz="1800" dirty="0">
                <a:solidFill>
                  <a:schemeClr val="tx1"/>
                </a:solidFill>
                <a:latin typeface="Trebuchet MS" charset="0"/>
              </a:rPr>
              <a:t>15,000 customers in 100 countries</a:t>
            </a:r>
          </a:p>
          <a:p>
            <a:pPr marL="458788" indent="-458788" eaLnBrk="1" hangingPunct="1">
              <a:spcBef>
                <a:spcPts val="1000"/>
              </a:spcBef>
              <a:buSzPct val="55000"/>
              <a:buFont typeface="Wingdings" charset="2"/>
              <a:buChar char="u"/>
            </a:pPr>
            <a:r>
              <a:rPr lang="en-US" sz="1800" dirty="0">
                <a:solidFill>
                  <a:schemeClr val="tx1"/>
                </a:solidFill>
                <a:latin typeface="Trebuchet MS" charset="0"/>
              </a:rPr>
              <a:t>More than 55,000 units shipped</a:t>
            </a:r>
          </a:p>
          <a:p>
            <a:pPr marL="458788" indent="-458788" eaLnBrk="1" hangingPunct="1">
              <a:spcBef>
                <a:spcPts val="1000"/>
              </a:spcBef>
              <a:buSzPct val="55000"/>
              <a:buFont typeface="Wingdings" charset="2"/>
              <a:buChar char="u"/>
            </a:pPr>
            <a:r>
              <a:rPr lang="en-US" sz="1800" dirty="0">
                <a:solidFill>
                  <a:schemeClr val="tx1"/>
                </a:solidFill>
                <a:latin typeface="Trebuchet MS" charset="0"/>
              </a:rPr>
              <a:t>1,500 resellers around the world</a:t>
            </a:r>
          </a:p>
          <a:p>
            <a:pPr marL="458788" indent="-458788" eaLnBrk="1" hangingPunct="1">
              <a:spcBef>
                <a:spcPts val="1000"/>
              </a:spcBef>
              <a:buSzPct val="55000"/>
              <a:buFont typeface="Wingdings" charset="2"/>
              <a:buChar char="u"/>
            </a:pPr>
            <a:r>
              <a:rPr lang="en-US" sz="1800" dirty="0">
                <a:solidFill>
                  <a:schemeClr val="tx1"/>
                </a:solidFill>
                <a:latin typeface="Trebuchet MS" charset="0"/>
              </a:rPr>
              <a:t>Types of customers: Large enterprise; Small to mid-market enterprise; Education; Healthcare; Public sector </a:t>
            </a:r>
          </a:p>
          <a:p>
            <a:pPr marL="458788" indent="-458788" eaLnBrk="1" hangingPunct="1">
              <a:spcBef>
                <a:spcPts val="1000"/>
              </a:spcBef>
              <a:buSzPct val="55000"/>
              <a:buFont typeface="Wingdings" charset="2"/>
              <a:buChar char="u"/>
            </a:pPr>
            <a:r>
              <a:rPr lang="en-US" sz="1800" dirty="0">
                <a:solidFill>
                  <a:schemeClr val="tx1"/>
                </a:solidFill>
                <a:latin typeface="Trebuchet MS" charset="0"/>
              </a:rPr>
              <a:t>Headquartered in Austin, Texas with global offices throughout Americas, Europe, and Asia-Pacific</a:t>
            </a:r>
          </a:p>
          <a:p>
            <a:pPr marL="458788" indent="-458788" eaLnBrk="1" hangingPunct="1">
              <a:spcBef>
                <a:spcPts val="1000"/>
              </a:spcBef>
              <a:buSzPct val="55000"/>
              <a:buFont typeface="Wingdings" charset="2"/>
              <a:buChar char="u"/>
            </a:pPr>
            <a:r>
              <a:rPr lang="en-US" sz="1800" dirty="0">
                <a:solidFill>
                  <a:schemeClr val="tx1"/>
                </a:solidFill>
                <a:latin typeface="Trebuchet MS" charset="0"/>
              </a:rPr>
              <a:t>Became a division of Logitech in December 2009</a:t>
            </a:r>
          </a:p>
          <a:p>
            <a:pPr marL="458788" indent="-458788" eaLnBrk="1" hangingPunct="1">
              <a:spcBef>
                <a:spcPts val="1000"/>
              </a:spcBef>
              <a:buSzPct val="55000"/>
              <a:buFont typeface="Wingdings" charset="2"/>
              <a:buChar char="u"/>
            </a:pPr>
            <a:r>
              <a:rPr lang="en-US" sz="1800" dirty="0">
                <a:solidFill>
                  <a:schemeClr val="tx1"/>
                </a:solidFill>
                <a:latin typeface="Trebuchet MS" charset="0"/>
              </a:rPr>
              <a:t>Core technology partnerships:</a:t>
            </a:r>
          </a:p>
        </p:txBody>
      </p:sp>
      <p:grpSp>
        <p:nvGrpSpPr>
          <p:cNvPr id="2" name="Group 1"/>
          <p:cNvGrpSpPr/>
          <p:nvPr/>
        </p:nvGrpSpPr>
        <p:grpSpPr>
          <a:xfrm>
            <a:off x="977746" y="4953004"/>
            <a:ext cx="7251859" cy="1507489"/>
            <a:chOff x="825341" y="4953000"/>
            <a:chExt cx="7404259" cy="1659889"/>
          </a:xfrm>
        </p:grpSpPr>
        <p:pic>
          <p:nvPicPr>
            <p:cNvPr id="15363" name="Picture 1"/>
            <p:cNvPicPr>
              <a:picLocks noChangeAspect="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914400" y="4953000"/>
              <a:ext cx="7315200" cy="165988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5364" name="Picture 5" descr="C:\Documents and Settings\mjmiller\My Documents\Avaya\Web assets\Avaya_web.pn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2819400" y="4989829"/>
              <a:ext cx="1905000" cy="95377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5365" name="Picture 6" descr="C:\Documents and Settings\mjmiller\My Documents\Skype\plugged into skype standalone for datasheet.jpg"/>
            <p:cNvPicPr>
              <a:picLocks noChangeAspect="1" noChangeArrowheads="1"/>
            </p:cNvPicPr>
            <p:nvPr/>
          </p:nvPicPr>
          <p:blipFill>
            <a:blip r:embed="rId5"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825341" y="5769611"/>
              <a:ext cx="1520191" cy="67056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grpSp>
    </p:spTree>
    <p:extLst>
      <p:ext uri="{BB962C8B-B14F-4D97-AF65-F5344CB8AC3E}">
        <p14:creationId xmlns:mc="http://schemas.openxmlformats.org/markup-compatibility/2006" xmlns:mv="urn:schemas-microsoft-com:mac:vml" xmlns:p14="http://schemas.microsoft.com/office/powerpoint/2010/main" xmlns="" val="213253829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p:txBody>
          <a:bodyPr/>
          <a:lstStyle/>
          <a:p>
            <a:pPr indent="0" eaLnBrk="1" hangingPunct="1"/>
            <a:r>
              <a:rPr lang="en-US" sz="3200" dirty="0" smtClean="0">
                <a:latin typeface="Trebuchet MS" charset="0"/>
              </a:rPr>
              <a:t>   Agenda</a:t>
            </a:r>
            <a:endParaRPr lang="en-US" sz="3200" dirty="0">
              <a:latin typeface="Trebuchet MS" charset="0"/>
            </a:endParaRPr>
          </a:p>
        </p:txBody>
      </p:sp>
      <p:sp>
        <p:nvSpPr>
          <p:cNvPr id="13314" name="Content Placeholder 5"/>
          <p:cNvSpPr>
            <a:spLocks noGrp="1"/>
          </p:cNvSpPr>
          <p:nvPr>
            <p:ph idx="4294967295"/>
          </p:nvPr>
        </p:nvSpPr>
        <p:spPr>
          <a:xfrm>
            <a:off x="509588" y="1128713"/>
            <a:ext cx="8412162" cy="4997451"/>
          </a:xfrm>
        </p:spPr>
        <p:txBody>
          <a:bodyPr/>
          <a:lstStyle/>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LifeSize at a Glance</a:t>
            </a:r>
          </a:p>
          <a:p>
            <a:pPr marL="455613" indent="-455613">
              <a:lnSpc>
                <a:spcPct val="120000"/>
              </a:lnSpc>
              <a:buSzPct val="45000"/>
              <a:buFont typeface="Wingdings" charset="2"/>
              <a:buChar char="u"/>
            </a:pPr>
            <a:r>
              <a:rPr lang="en-US" sz="3200" dirty="0">
                <a:solidFill>
                  <a:schemeClr val="tx1">
                    <a:lumMod val="95000"/>
                    <a:lumOff val="5000"/>
                  </a:schemeClr>
                </a:solidFill>
                <a:latin typeface="Trebuchet MS" charset="0"/>
              </a:rPr>
              <a:t>Industry Evolution</a:t>
            </a:r>
          </a:p>
          <a:p>
            <a:pPr marL="455613" indent="-455613">
              <a:lnSpc>
                <a:spcPct val="120000"/>
              </a:lnSpc>
              <a:buSzPct val="45000"/>
              <a:buFont typeface="Wingdings" charset="2"/>
              <a:buChar char="u"/>
            </a:pPr>
            <a:r>
              <a:rPr lang="en-US" sz="3200" dirty="0">
                <a:solidFill>
                  <a:schemeClr val="bg1">
                    <a:lumMod val="50000"/>
                  </a:schemeClr>
                </a:solidFill>
                <a:latin typeface="Trebuchet MS" charset="0"/>
              </a:rPr>
              <a:t>Strategic partnerships | Update</a:t>
            </a:r>
          </a:p>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Infrastructure Enhancements - July 7th</a:t>
            </a:r>
          </a:p>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Product Announcements - July 20th</a:t>
            </a:r>
          </a:p>
          <a:p>
            <a:pPr marL="0" indent="0" eaLnBrk="1" hangingPunct="1">
              <a:buNone/>
            </a:pPr>
            <a:endParaRPr lang="en-US" sz="2800" dirty="0">
              <a:latin typeface="Trebuchet MS" charset="0"/>
            </a:endParaRPr>
          </a:p>
        </p:txBody>
      </p:sp>
      <p:sp>
        <p:nvSpPr>
          <p:cNvPr id="13317" name="Text Box 48"/>
          <p:cNvSpPr txBox="1">
            <a:spLocks noChangeArrowheads="1"/>
          </p:cNvSpPr>
          <p:nvPr/>
        </p:nvSpPr>
        <p:spPr bwMode="auto">
          <a:xfrm>
            <a:off x="6378575" y="1677989"/>
            <a:ext cx="1976438" cy="3603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0" tIns="102841" rIns="0" bIns="102841"/>
          <a:lstStyle>
            <a:lvl1pPr defTabSz="2057400" eaLnBrk="0" hangingPunct="0">
              <a:defRPr sz="2400">
                <a:solidFill>
                  <a:schemeClr val="tx1"/>
                </a:solidFill>
                <a:latin typeface="Trebuchet MS" charset="0"/>
                <a:ea typeface="ＭＳ Ｐゴシック" charset="0"/>
                <a:cs typeface="ＭＳ Ｐゴシック" charset="0"/>
              </a:defRPr>
            </a:lvl1pPr>
            <a:lvl2pPr marL="742950" indent="-285750" defTabSz="2057400" eaLnBrk="0" hangingPunct="0">
              <a:defRPr sz="2400">
                <a:solidFill>
                  <a:schemeClr val="tx1"/>
                </a:solidFill>
                <a:latin typeface="Trebuchet MS" charset="0"/>
                <a:ea typeface="ＭＳ Ｐゴシック" charset="0"/>
              </a:defRPr>
            </a:lvl2pPr>
            <a:lvl3pPr marL="1143000" indent="-228600" defTabSz="2057400" eaLnBrk="0" hangingPunct="0">
              <a:defRPr sz="2400">
                <a:solidFill>
                  <a:schemeClr val="tx1"/>
                </a:solidFill>
                <a:latin typeface="Trebuchet MS" charset="0"/>
                <a:ea typeface="ＭＳ Ｐゴシック" charset="0"/>
              </a:defRPr>
            </a:lvl3pPr>
            <a:lvl4pPr marL="1600200" indent="-228600" defTabSz="2057400" eaLnBrk="0" hangingPunct="0">
              <a:defRPr sz="2400">
                <a:solidFill>
                  <a:schemeClr val="tx1"/>
                </a:solidFill>
                <a:latin typeface="Trebuchet MS" charset="0"/>
                <a:ea typeface="ＭＳ Ｐゴシック" charset="0"/>
              </a:defRPr>
            </a:lvl4pPr>
            <a:lvl5pPr marL="2057400" indent="-228600" defTabSz="2057400" eaLnBrk="0" hangingPunct="0">
              <a:defRPr sz="2400">
                <a:solidFill>
                  <a:schemeClr val="tx1"/>
                </a:solidFill>
                <a:latin typeface="Trebuchet MS" charset="0"/>
                <a:ea typeface="ＭＳ Ｐゴシック" charset="0"/>
              </a:defRPr>
            </a:lvl5pPr>
            <a:lvl6pPr marL="2514600" indent="-228600" defTabSz="20574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defTabSz="20574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defTabSz="20574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defTabSz="20574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endParaRPr kumimoji="1" lang="en-US" sz="1000" i="1" dirty="0">
              <a:solidFill>
                <a:schemeClr val="bg1"/>
              </a:solidFill>
              <a:ea typeface="ヒラギノ角ゴ Pro W3" charset="0"/>
              <a:cs typeface="ヒラギノ角ゴ Pro W3" charset="0"/>
              <a:sym typeface="Arial" charset="0"/>
            </a:endParaRPr>
          </a:p>
        </p:txBody>
      </p:sp>
    </p:spTree>
    <p:extLst>
      <p:ext uri="{BB962C8B-B14F-4D97-AF65-F5344CB8AC3E}">
        <p14:creationId xmlns:mc="http://schemas.openxmlformats.org/markup-compatibility/2006" xmlns:mv="urn:schemas-microsoft-com:mac:vml" xmlns:p14="http://schemas.microsoft.com/office/powerpoint/2010/main" xmlns="" val="37229879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0" y="0"/>
            <a:ext cx="9144000" cy="822325"/>
          </a:xfrm>
        </p:spPr>
        <p:txBody>
          <a:bodyPr/>
          <a:lstStyle/>
          <a:p>
            <a:pPr indent="0" eaLnBrk="1" hangingPunct="1"/>
            <a:r>
              <a:rPr lang="en-US" sz="3200" dirty="0" smtClean="0">
                <a:latin typeface="Trebuchet MS" charset="0"/>
              </a:rPr>
              <a:t>  Industry Evolution</a:t>
            </a:r>
            <a:endParaRPr lang="en-US" sz="4400" u="sng" dirty="0">
              <a:solidFill>
                <a:srgbClr val="FF0000"/>
              </a:solidFill>
              <a:latin typeface="Calibri" charset="0"/>
            </a:endParaRPr>
          </a:p>
        </p:txBody>
      </p:sp>
      <p:sp>
        <p:nvSpPr>
          <p:cNvPr id="19458" name="Rectangle 3"/>
          <p:cNvSpPr>
            <a:spLocks noGrp="1" noChangeArrowheads="1"/>
          </p:cNvSpPr>
          <p:nvPr>
            <p:ph type="body" idx="4294967295"/>
          </p:nvPr>
        </p:nvSpPr>
        <p:spPr>
          <a:xfrm>
            <a:off x="228600" y="1143000"/>
            <a:ext cx="8763000" cy="4999039"/>
          </a:xfrm>
        </p:spPr>
        <p:txBody>
          <a:bodyPr/>
          <a:lstStyle/>
          <a:p>
            <a:pPr eaLnBrk="1" hangingPunct="1">
              <a:buSzPct val="55000"/>
              <a:buFont typeface="Wingdings" charset="2"/>
              <a:buChar char="u"/>
            </a:pPr>
            <a:r>
              <a:rPr lang="en-US" sz="2000" dirty="0" smtClean="0">
                <a:latin typeface="Trebuchet MS" charset="0"/>
              </a:rPr>
              <a:t>New </a:t>
            </a:r>
            <a:r>
              <a:rPr lang="en-US" sz="2000" dirty="0">
                <a:latin typeface="Trebuchet MS" charset="0"/>
              </a:rPr>
              <a:t>wave driving explosive growth - Microsoft, Skype, Google, Apple</a:t>
            </a:r>
          </a:p>
          <a:p>
            <a:pPr eaLnBrk="1" hangingPunct="1">
              <a:buSzPct val="55000"/>
              <a:buFont typeface="Wingdings" charset="2"/>
              <a:buChar char="u"/>
            </a:pPr>
            <a:r>
              <a:rPr lang="en-US" sz="2000" dirty="0" smtClean="0">
                <a:latin typeface="Trebuchet MS" charset="0"/>
              </a:rPr>
              <a:t> UC convergence highlights critical need for interoperability</a:t>
            </a:r>
          </a:p>
          <a:p>
            <a:pPr eaLnBrk="1" hangingPunct="1">
              <a:buSzPct val="55000"/>
              <a:buFont typeface="Wingdings" charset="2"/>
              <a:buChar char="u"/>
            </a:pPr>
            <a:endParaRPr lang="en-US" sz="2000" b="1" dirty="0" smtClean="0">
              <a:latin typeface="Trebuchet MS" charset="0"/>
            </a:endParaRPr>
          </a:p>
          <a:p>
            <a:pPr marL="0" indent="0" eaLnBrk="1" hangingPunct="1">
              <a:buSzPct val="55000"/>
              <a:buNone/>
            </a:pPr>
            <a:r>
              <a:rPr lang="en-US" sz="2000" b="1" dirty="0" smtClean="0">
                <a:latin typeface="Trebuchet MS" charset="0"/>
              </a:rPr>
              <a:t>LifeSize Focus Areas:</a:t>
            </a:r>
            <a:endParaRPr lang="en-US" sz="2000" b="1" dirty="0">
              <a:latin typeface="Trebuchet MS" charset="0"/>
            </a:endParaRPr>
          </a:p>
          <a:p>
            <a:pPr marL="338138" indent="-338138" eaLnBrk="1" hangingPunct="1">
              <a:buSzPct val="55000"/>
              <a:buFont typeface="Wingdings" charset="2"/>
              <a:buChar char="u"/>
            </a:pPr>
            <a:r>
              <a:rPr lang="en-US" sz="2000" b="1" dirty="0" smtClean="0">
                <a:latin typeface="Trebuchet MS" charset="0"/>
              </a:rPr>
              <a:t>Cloud</a:t>
            </a:r>
            <a:r>
              <a:rPr lang="en-US" sz="2000" dirty="0" smtClean="0">
                <a:latin typeface="Trebuchet MS" charset="0"/>
              </a:rPr>
              <a:t> – Global B2B platform for infrastructure as service</a:t>
            </a:r>
          </a:p>
          <a:p>
            <a:pPr marL="338138" indent="-338138">
              <a:buSzPct val="55000"/>
              <a:buFont typeface="Wingdings" charset="2"/>
              <a:buChar char="u"/>
            </a:pPr>
            <a:r>
              <a:rPr lang="en-US" sz="2000" b="1" dirty="0">
                <a:latin typeface="Trebuchet MS" charset="0"/>
              </a:rPr>
              <a:t>Accessibility</a:t>
            </a:r>
            <a:r>
              <a:rPr lang="en-US" sz="2000" dirty="0">
                <a:latin typeface="Trebuchet MS" charset="0"/>
              </a:rPr>
              <a:t> – bringing video to everyone from SMBs to Fortune </a:t>
            </a:r>
            <a:r>
              <a:rPr lang="en-US" sz="2000" dirty="0" smtClean="0">
                <a:latin typeface="Trebuchet MS" charset="0"/>
              </a:rPr>
              <a:t>500 </a:t>
            </a:r>
          </a:p>
          <a:p>
            <a:pPr marL="338138" indent="-338138" eaLnBrk="1" hangingPunct="1">
              <a:buSzPct val="55000"/>
              <a:buFont typeface="Wingdings" charset="2"/>
              <a:buChar char="u"/>
            </a:pPr>
            <a:r>
              <a:rPr lang="en-US" sz="2000" b="1" dirty="0" smtClean="0">
                <a:latin typeface="Trebuchet MS" charset="0"/>
              </a:rPr>
              <a:t>Mobile</a:t>
            </a:r>
            <a:r>
              <a:rPr lang="en-US" sz="2000" dirty="0" smtClean="0">
                <a:latin typeface="Trebuchet MS" charset="0"/>
              </a:rPr>
              <a:t> – </a:t>
            </a:r>
            <a:r>
              <a:rPr lang="en-US" sz="2000" dirty="0">
                <a:latin typeface="Trebuchet MS" charset="0"/>
              </a:rPr>
              <a:t>A</a:t>
            </a:r>
            <a:r>
              <a:rPr lang="en-US" sz="2000" dirty="0" smtClean="0">
                <a:latin typeface="Trebuchet MS" charset="0"/>
              </a:rPr>
              <a:t>lign video with </a:t>
            </a:r>
            <a:r>
              <a:rPr lang="en-US" sz="2000" dirty="0">
                <a:latin typeface="Trebuchet MS" charset="0"/>
              </a:rPr>
              <a:t>the way people </a:t>
            </a:r>
            <a:r>
              <a:rPr lang="en-US" sz="2000" dirty="0" smtClean="0">
                <a:latin typeface="Trebuchet MS" charset="0"/>
              </a:rPr>
              <a:t>work – </a:t>
            </a:r>
            <a:r>
              <a:rPr lang="en-US" sz="2000" dirty="0">
                <a:latin typeface="Trebuchet MS" charset="0"/>
              </a:rPr>
              <a:t>smartphones/tablets are now a work environment</a:t>
            </a:r>
          </a:p>
          <a:p>
            <a:pPr marL="115888" lvl="2" indent="-115888" eaLnBrk="1" hangingPunct="1">
              <a:buClr>
                <a:schemeClr val="accent1"/>
              </a:buClr>
              <a:buSzTx/>
            </a:pPr>
            <a:endParaRPr lang="en-US" sz="2300" dirty="0">
              <a:latin typeface="Trebuchet MS" charset="0"/>
            </a:endParaRPr>
          </a:p>
          <a:p>
            <a:pPr eaLnBrk="1" hangingPunct="1"/>
            <a:endParaRPr lang="en-US" sz="2400" dirty="0">
              <a:latin typeface="Trebuchet MS" charset="0"/>
            </a:endParaRPr>
          </a:p>
        </p:txBody>
      </p:sp>
      <p:grpSp>
        <p:nvGrpSpPr>
          <p:cNvPr id="19459" name="Group 9"/>
          <p:cNvGrpSpPr>
            <a:grpSpLocks/>
          </p:cNvGrpSpPr>
          <p:nvPr/>
        </p:nvGrpSpPr>
        <p:grpSpPr bwMode="auto">
          <a:xfrm>
            <a:off x="0" y="5029203"/>
            <a:ext cx="9144000" cy="1835151"/>
            <a:chOff x="0" y="5029200"/>
            <a:chExt cx="9144000" cy="1835150"/>
          </a:xfrm>
        </p:grpSpPr>
        <p:pic>
          <p:nvPicPr>
            <p:cNvPr id="19460" name="Picture 2" descr="P:\Sales_Sheets(SS)\SS_COLLABORATION_0211\Source\Images\Mercedes.jpg"/>
            <p:cNvPicPr>
              <a:picLocks noChangeAspect="1" noChangeArrowheads="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6790570" y="5029200"/>
              <a:ext cx="2353430" cy="1828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9461" name="Picture 1"/>
            <p:cNvPicPr>
              <a:picLocks noChangeAspect="1"/>
            </p:cNvPicPr>
            <p:nvPr/>
          </p:nvPicPr>
          <p:blipFill>
            <a:blip r:embed="rId4"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5410200" y="5029200"/>
              <a:ext cx="1671817" cy="182788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9462" name="Picture 2"/>
            <p:cNvPicPr>
              <a:picLocks noChangeAspect="1"/>
            </p:cNvPicPr>
            <p:nvPr/>
          </p:nvPicPr>
          <p:blipFill>
            <a:blip r:embed="rId5"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4343400" y="5029200"/>
              <a:ext cx="1121094" cy="18351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9463" name="Picture 3"/>
            <p:cNvPicPr>
              <a:picLocks noChangeAspect="1"/>
            </p:cNvPicPr>
            <p:nvPr/>
          </p:nvPicPr>
          <p:blipFill>
            <a:blip r:embed="rId6"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1905000" y="5045009"/>
              <a:ext cx="2438400" cy="181266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9464" name="Picture 4"/>
            <p:cNvPicPr>
              <a:picLocks noChangeAspect="1"/>
            </p:cNvPicPr>
            <p:nvPr/>
          </p:nvPicPr>
          <p:blipFill>
            <a:blip r:embed="rId7"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0" y="5029200"/>
              <a:ext cx="1905000" cy="182846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grpSp>
    </p:spTree>
    <p:extLst>
      <p:ext uri="{BB962C8B-B14F-4D97-AF65-F5344CB8AC3E}">
        <p14:creationId xmlns:mc="http://schemas.openxmlformats.org/markup-compatibility/2006" xmlns:mv="urn:schemas-microsoft-com:mac:vml" xmlns:p14="http://schemas.microsoft.com/office/powerpoint/2010/main" xmlns="" val="76754598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p:txBody>
          <a:bodyPr/>
          <a:lstStyle/>
          <a:p>
            <a:pPr indent="0" eaLnBrk="1" hangingPunct="1"/>
            <a:r>
              <a:rPr lang="en-US" sz="3200" dirty="0" smtClean="0">
                <a:latin typeface="Trebuchet MS" charset="0"/>
              </a:rPr>
              <a:t>   Agenda</a:t>
            </a:r>
            <a:endParaRPr lang="en-US" sz="3200" dirty="0">
              <a:latin typeface="Trebuchet MS" charset="0"/>
            </a:endParaRPr>
          </a:p>
        </p:txBody>
      </p:sp>
      <p:sp>
        <p:nvSpPr>
          <p:cNvPr id="13314" name="Content Placeholder 5"/>
          <p:cNvSpPr>
            <a:spLocks noGrp="1"/>
          </p:cNvSpPr>
          <p:nvPr>
            <p:ph idx="4294967295"/>
          </p:nvPr>
        </p:nvSpPr>
        <p:spPr>
          <a:xfrm>
            <a:off x="509588" y="1128713"/>
            <a:ext cx="8412162" cy="4997451"/>
          </a:xfrm>
        </p:spPr>
        <p:txBody>
          <a:bodyPr/>
          <a:lstStyle/>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LifeSize at a Glance</a:t>
            </a:r>
          </a:p>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Industry Evolution</a:t>
            </a:r>
          </a:p>
          <a:p>
            <a:pPr marL="455613" indent="-455613">
              <a:lnSpc>
                <a:spcPct val="120000"/>
              </a:lnSpc>
              <a:buSzPct val="45000"/>
              <a:buFont typeface="Wingdings" charset="2"/>
              <a:buChar char="u"/>
            </a:pPr>
            <a:r>
              <a:rPr lang="en-US" sz="3200" dirty="0">
                <a:latin typeface="Trebuchet MS" charset="0"/>
              </a:rPr>
              <a:t>Strategic partnerships | Update</a:t>
            </a:r>
          </a:p>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Infrastructure Enhancements - July 7th</a:t>
            </a:r>
          </a:p>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Product Announcements - July 20th</a:t>
            </a:r>
          </a:p>
          <a:p>
            <a:pPr marL="0" indent="0" eaLnBrk="1" hangingPunct="1">
              <a:buNone/>
            </a:pPr>
            <a:endParaRPr lang="en-US" sz="2800" dirty="0">
              <a:latin typeface="Trebuchet MS" charset="0"/>
            </a:endParaRPr>
          </a:p>
        </p:txBody>
      </p:sp>
      <p:sp>
        <p:nvSpPr>
          <p:cNvPr id="13317" name="Text Box 48"/>
          <p:cNvSpPr txBox="1">
            <a:spLocks noChangeArrowheads="1"/>
          </p:cNvSpPr>
          <p:nvPr/>
        </p:nvSpPr>
        <p:spPr bwMode="auto">
          <a:xfrm>
            <a:off x="6378575" y="1677989"/>
            <a:ext cx="1976438" cy="3603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0" tIns="102841" rIns="0" bIns="102841"/>
          <a:lstStyle>
            <a:lvl1pPr defTabSz="2057400" eaLnBrk="0" hangingPunct="0">
              <a:defRPr sz="2400">
                <a:solidFill>
                  <a:schemeClr val="tx1"/>
                </a:solidFill>
                <a:latin typeface="Trebuchet MS" charset="0"/>
                <a:ea typeface="ＭＳ Ｐゴシック" charset="0"/>
                <a:cs typeface="ＭＳ Ｐゴシック" charset="0"/>
              </a:defRPr>
            </a:lvl1pPr>
            <a:lvl2pPr marL="742950" indent="-285750" defTabSz="2057400" eaLnBrk="0" hangingPunct="0">
              <a:defRPr sz="2400">
                <a:solidFill>
                  <a:schemeClr val="tx1"/>
                </a:solidFill>
                <a:latin typeface="Trebuchet MS" charset="0"/>
                <a:ea typeface="ＭＳ Ｐゴシック" charset="0"/>
              </a:defRPr>
            </a:lvl2pPr>
            <a:lvl3pPr marL="1143000" indent="-228600" defTabSz="2057400" eaLnBrk="0" hangingPunct="0">
              <a:defRPr sz="2400">
                <a:solidFill>
                  <a:schemeClr val="tx1"/>
                </a:solidFill>
                <a:latin typeface="Trebuchet MS" charset="0"/>
                <a:ea typeface="ＭＳ Ｐゴシック" charset="0"/>
              </a:defRPr>
            </a:lvl3pPr>
            <a:lvl4pPr marL="1600200" indent="-228600" defTabSz="2057400" eaLnBrk="0" hangingPunct="0">
              <a:defRPr sz="2400">
                <a:solidFill>
                  <a:schemeClr val="tx1"/>
                </a:solidFill>
                <a:latin typeface="Trebuchet MS" charset="0"/>
                <a:ea typeface="ＭＳ Ｐゴシック" charset="0"/>
              </a:defRPr>
            </a:lvl4pPr>
            <a:lvl5pPr marL="2057400" indent="-228600" defTabSz="2057400" eaLnBrk="0" hangingPunct="0">
              <a:defRPr sz="2400">
                <a:solidFill>
                  <a:schemeClr val="tx1"/>
                </a:solidFill>
                <a:latin typeface="Trebuchet MS" charset="0"/>
                <a:ea typeface="ＭＳ Ｐゴシック" charset="0"/>
              </a:defRPr>
            </a:lvl5pPr>
            <a:lvl6pPr marL="2514600" indent="-228600" defTabSz="20574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defTabSz="20574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defTabSz="20574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defTabSz="20574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endParaRPr kumimoji="1" lang="en-US" sz="1000" i="1" dirty="0">
              <a:solidFill>
                <a:schemeClr val="bg1"/>
              </a:solidFill>
              <a:ea typeface="ヒラギノ角ゴ Pro W3" charset="0"/>
              <a:cs typeface="ヒラギノ角ゴ Pro W3" charset="0"/>
              <a:sym typeface="Arial" charset="0"/>
            </a:endParaRPr>
          </a:p>
        </p:txBody>
      </p:sp>
    </p:spTree>
    <p:extLst>
      <p:ext uri="{BB962C8B-B14F-4D97-AF65-F5344CB8AC3E}">
        <p14:creationId xmlns:mc="http://schemas.openxmlformats.org/markup-compatibility/2006" xmlns:mv="urn:schemas-microsoft-com:mac:vml" xmlns:p14="http://schemas.microsoft.com/office/powerpoint/2010/main" xmlns="" val="37229879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7" descr="LadyDesktop_MSFT-iStock_000012723256XXLarge-KD.png"/>
          <p:cNvPicPr>
            <a:picLocks noChangeAspect="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2322513" y="1560513"/>
            <a:ext cx="4572000" cy="3048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1506" name="Picture 3" descr="C:\Documents and Settings\mjmiller\My Documents\My Pictures\lsbrochureversion2\Lifesize Corporate Brochure Sept 10 - ENG Folder\Links\passport_w_focus.png"/>
          <p:cNvPicPr>
            <a:picLocks noChangeAspect="1" noChangeArrowheads="1"/>
          </p:cNvPicPr>
          <p:nvPr/>
        </p:nvPicPr>
        <p:blipFill>
          <a:blip r:embed="rId4"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7010400" y="1187450"/>
            <a:ext cx="1981200" cy="10588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1507" name="Picture 4" descr="C:\Documents and Settings\mjmiller\My Documents\My Pictures\lsbrochureversion2\Lifesize Corporate Brochure Sept 10 - ENG Folder\Links\express_series.png"/>
          <p:cNvPicPr>
            <a:picLocks noChangeAspect="1" noChangeArrowheads="1"/>
          </p:cNvPicPr>
          <p:nvPr/>
        </p:nvPicPr>
        <p:blipFill>
          <a:blip r:embed="rId5"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228600" y="3617913"/>
            <a:ext cx="2438400" cy="11699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1508" name="Content Placeholder 5"/>
          <p:cNvSpPr txBox="1">
            <a:spLocks/>
          </p:cNvSpPr>
          <p:nvPr/>
        </p:nvSpPr>
        <p:spPr bwMode="auto">
          <a:xfrm>
            <a:off x="228600" y="4837113"/>
            <a:ext cx="2590800" cy="3952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9" tIns="45715" rIns="91429" bIns="45715"/>
          <a:lstStyle>
            <a:lvl1pPr marL="115888" indent="-115888"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spcBef>
                <a:spcPct val="20000"/>
              </a:spcBef>
              <a:buClr>
                <a:schemeClr val="accent1"/>
              </a:buClr>
            </a:pPr>
            <a:r>
              <a:rPr lang="en-US" sz="1400" dirty="0">
                <a:solidFill>
                  <a:srgbClr val="606164"/>
                </a:solidFill>
              </a:rPr>
              <a:t>LifeSize® Express 220™</a:t>
            </a:r>
          </a:p>
        </p:txBody>
      </p:sp>
      <p:sp>
        <p:nvSpPr>
          <p:cNvPr id="21509" name="Content Placeholder 5"/>
          <p:cNvSpPr txBox="1">
            <a:spLocks/>
          </p:cNvSpPr>
          <p:nvPr/>
        </p:nvSpPr>
        <p:spPr bwMode="auto">
          <a:xfrm>
            <a:off x="6907213" y="2765425"/>
            <a:ext cx="2236787" cy="3952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9" tIns="45715" rIns="91429" bIns="45715"/>
          <a:lstStyle>
            <a:lvl1pPr marL="115888" indent="-115888"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spcBef>
                <a:spcPct val="20000"/>
              </a:spcBef>
              <a:buClr>
                <a:schemeClr val="accent1"/>
              </a:buClr>
            </a:pPr>
            <a:r>
              <a:rPr lang="en-US" sz="1400" dirty="0">
                <a:solidFill>
                  <a:srgbClr val="606164"/>
                </a:solidFill>
              </a:rPr>
              <a:t>LifeSize® Passport™</a:t>
            </a:r>
          </a:p>
        </p:txBody>
      </p:sp>
      <p:cxnSp>
        <p:nvCxnSpPr>
          <p:cNvPr id="21510" name="Straight Connector 16"/>
          <p:cNvCxnSpPr>
            <a:cxnSpLocks noChangeShapeType="1"/>
          </p:cNvCxnSpPr>
          <p:nvPr/>
        </p:nvCxnSpPr>
        <p:spPr bwMode="auto">
          <a:xfrm>
            <a:off x="1752600" y="2093913"/>
            <a:ext cx="838200" cy="152400"/>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cxnSp>
      <p:sp>
        <p:nvSpPr>
          <p:cNvPr id="21511" name="Content Placeholder 5"/>
          <p:cNvSpPr txBox="1">
            <a:spLocks/>
          </p:cNvSpPr>
          <p:nvPr/>
        </p:nvSpPr>
        <p:spPr bwMode="auto">
          <a:xfrm>
            <a:off x="685800" y="5334000"/>
            <a:ext cx="8077200" cy="1219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9" tIns="45715" rIns="91429" bIns="45715"/>
          <a:lstStyle>
            <a:lvl1pPr marL="115888" indent="-115888"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eaLnBrk="1" hangingPunct="1">
              <a:buClr>
                <a:schemeClr val="accent1"/>
              </a:buClr>
              <a:buFont typeface="Arial" charset="0"/>
              <a:buNone/>
            </a:pPr>
            <a:r>
              <a:rPr lang="ja-JP" altLang="en-US" sz="1600" i="1" dirty="0">
                <a:solidFill>
                  <a:srgbClr val="002060"/>
                </a:solidFill>
              </a:rPr>
              <a:t>“</a:t>
            </a:r>
            <a:r>
              <a:rPr lang="en-US" altLang="ja-JP" sz="1600" i="1" dirty="0">
                <a:solidFill>
                  <a:srgbClr val="002060"/>
                </a:solidFill>
              </a:rPr>
              <a:t>The combination of LifeSize technology with Microsoft UC platforms will enable customers to extend their video conferencing ecosystems from the desktop to the boardroom, and everywhere in between.</a:t>
            </a:r>
            <a:r>
              <a:rPr lang="ja-JP" altLang="en-US" sz="1600" i="1" dirty="0">
                <a:solidFill>
                  <a:srgbClr val="002060"/>
                </a:solidFill>
              </a:rPr>
              <a:t>”</a:t>
            </a:r>
          </a:p>
          <a:p>
            <a:pPr algn="r" eaLnBrk="1" hangingPunct="1">
              <a:buClr>
                <a:schemeClr val="accent1"/>
              </a:buClr>
              <a:buFont typeface="Arial" charset="0"/>
              <a:buNone/>
            </a:pPr>
            <a:r>
              <a:rPr lang="en-US" sz="1600" i="1" dirty="0">
                <a:solidFill>
                  <a:srgbClr val="002060"/>
                </a:solidFill>
              </a:rPr>
              <a:t>- </a:t>
            </a:r>
            <a:r>
              <a:rPr lang="en-US" sz="1100" dirty="0"/>
              <a:t>Kirk Gregersen, </a:t>
            </a:r>
            <a:r>
              <a:rPr lang="en-US" sz="1100" dirty="0" smtClean="0"/>
              <a:t>Senior Director</a:t>
            </a:r>
            <a:r>
              <a:rPr lang="en-US" sz="1100" dirty="0"/>
              <a:t>, Microsoft </a:t>
            </a:r>
            <a:r>
              <a:rPr lang="en-US" sz="1100" dirty="0" smtClean="0"/>
              <a:t>Lync</a:t>
            </a:r>
            <a:endParaRPr lang="en-US" sz="1600" i="1" dirty="0">
              <a:solidFill>
                <a:srgbClr val="002060"/>
              </a:solidFill>
            </a:endParaRPr>
          </a:p>
        </p:txBody>
      </p:sp>
      <p:pic>
        <p:nvPicPr>
          <p:cNvPr id="21512" name="Picture 6" descr="C:\Documents and Settings\mjmiller\Local Settings\Temporary Internet Files\Content.Outlook\36Q3ZFAU\team_monitor.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76200" y="488950"/>
            <a:ext cx="2590800" cy="22907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1513" name="Picture 7" descr="C:\Documents and Settings\mjmiller\My Documents\My Pictures\lsbrochureversion2\Lifesize Corporate Brochure Sept 10 - ENG Folder\Links\room_series.png"/>
          <p:cNvPicPr>
            <a:picLocks noChangeAspect="1" noChangeArrowheads="1"/>
          </p:cNvPicPr>
          <p:nvPr/>
        </p:nvPicPr>
        <p:blipFill>
          <a:blip r:embed="rId7" cstate="email">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7086600" y="3236913"/>
            <a:ext cx="1870075" cy="15621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1514" name="Content Placeholder 5"/>
          <p:cNvSpPr txBox="1">
            <a:spLocks/>
          </p:cNvSpPr>
          <p:nvPr/>
        </p:nvSpPr>
        <p:spPr bwMode="auto">
          <a:xfrm>
            <a:off x="6858000" y="4837113"/>
            <a:ext cx="2236788" cy="3952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9" tIns="45715" rIns="91429" bIns="45715"/>
          <a:lstStyle>
            <a:lvl1pPr marL="115888" indent="-115888"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spcBef>
                <a:spcPct val="20000"/>
              </a:spcBef>
              <a:buClr>
                <a:srgbClr val="E67A1D"/>
              </a:buClr>
            </a:pPr>
            <a:r>
              <a:rPr lang="en-US" sz="1400" dirty="0">
                <a:solidFill>
                  <a:srgbClr val="606164"/>
                </a:solidFill>
              </a:rPr>
              <a:t>LifeSize® Room 220™</a:t>
            </a:r>
          </a:p>
        </p:txBody>
      </p:sp>
      <p:sp>
        <p:nvSpPr>
          <p:cNvPr id="21515" name="Content Placeholder 5"/>
          <p:cNvSpPr txBox="1">
            <a:spLocks/>
          </p:cNvSpPr>
          <p:nvPr/>
        </p:nvSpPr>
        <p:spPr bwMode="auto">
          <a:xfrm>
            <a:off x="430213" y="2765425"/>
            <a:ext cx="2236787" cy="3952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1429" tIns="45715" rIns="91429" bIns="45715"/>
          <a:lstStyle>
            <a:lvl1pPr marL="115888" indent="-115888" eaLnBrk="0" hangingPunct="0">
              <a:defRPr sz="2400">
                <a:solidFill>
                  <a:schemeClr val="tx1"/>
                </a:solidFill>
                <a:latin typeface="Trebuchet MS" charset="0"/>
                <a:ea typeface="ＭＳ Ｐゴシック" charset="0"/>
                <a:cs typeface="ＭＳ Ｐゴシック" charset="0"/>
              </a:defRPr>
            </a:lvl1pPr>
            <a:lvl2pPr marL="742950" indent="-285750" eaLnBrk="0" hangingPunct="0">
              <a:defRPr sz="2400">
                <a:solidFill>
                  <a:schemeClr val="tx1"/>
                </a:solidFill>
                <a:latin typeface="Trebuchet MS" charset="0"/>
                <a:ea typeface="ＭＳ Ｐゴシック" charset="0"/>
              </a:defRPr>
            </a:lvl2pPr>
            <a:lvl3pPr marL="1143000" indent="-228600" eaLnBrk="0" hangingPunct="0">
              <a:defRPr sz="2400">
                <a:solidFill>
                  <a:schemeClr val="tx1"/>
                </a:solidFill>
                <a:latin typeface="Trebuchet MS" charset="0"/>
                <a:ea typeface="ＭＳ Ｐゴシック" charset="0"/>
              </a:defRPr>
            </a:lvl3pPr>
            <a:lvl4pPr marL="1600200" indent="-228600" eaLnBrk="0" hangingPunct="0">
              <a:defRPr sz="2400">
                <a:solidFill>
                  <a:schemeClr val="tx1"/>
                </a:solidFill>
                <a:latin typeface="Trebuchet MS" charset="0"/>
                <a:ea typeface="ＭＳ Ｐゴシック" charset="0"/>
              </a:defRPr>
            </a:lvl4pPr>
            <a:lvl5pPr marL="2057400" indent="-228600" eaLnBrk="0" hangingPunct="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spcBef>
                <a:spcPct val="20000"/>
              </a:spcBef>
              <a:buClr>
                <a:srgbClr val="E67A1D"/>
              </a:buClr>
            </a:pPr>
            <a:r>
              <a:rPr lang="en-US" sz="1400" dirty="0">
                <a:solidFill>
                  <a:srgbClr val="606164"/>
                </a:solidFill>
              </a:rPr>
              <a:t>LifeSize® Team 220™</a:t>
            </a:r>
          </a:p>
        </p:txBody>
      </p:sp>
      <p:sp>
        <p:nvSpPr>
          <p:cNvPr id="2" name="Title 1"/>
          <p:cNvSpPr>
            <a:spLocks noGrp="1"/>
          </p:cNvSpPr>
          <p:nvPr>
            <p:ph type="title"/>
          </p:nvPr>
        </p:nvSpPr>
        <p:spPr>
          <a:xfrm>
            <a:off x="0" y="0"/>
            <a:ext cx="9144000" cy="822325"/>
          </a:xfrm>
        </p:spPr>
        <p:txBody>
          <a:bodyPr/>
          <a:lstStyle/>
          <a:p>
            <a:pPr marL="230188" indent="-230188"/>
            <a:r>
              <a:rPr lang="en-US" sz="3200" dirty="0" smtClean="0"/>
              <a:t>Microsoft:  Full Qualification</a:t>
            </a:r>
            <a:br>
              <a:rPr lang="en-US" sz="3200" dirty="0" smtClean="0"/>
            </a:br>
            <a:r>
              <a:rPr lang="en-US" sz="1400" b="1" dirty="0" smtClean="0">
                <a:latin typeface="Trebuchet MS" charset="0"/>
              </a:rPr>
              <a:t>July 11, 2011</a:t>
            </a:r>
            <a:endParaRPr lang="en-US" sz="1400" dirty="0"/>
          </a:p>
        </p:txBody>
      </p:sp>
    </p:spTree>
    <p:extLst>
      <p:ext uri="{BB962C8B-B14F-4D97-AF65-F5344CB8AC3E}">
        <p14:creationId xmlns:mc="http://schemas.openxmlformats.org/markup-compatibility/2006" xmlns:mv="urn:schemas-microsoft-com:mac:vml" xmlns:p14="http://schemas.microsoft.com/office/powerpoint/2010/main" xmlns="" val="84771386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4294967295"/>
          </p:nvPr>
        </p:nvSpPr>
        <p:spPr>
          <a:xfrm>
            <a:off x="8636000" y="6578600"/>
            <a:ext cx="203200" cy="203200"/>
          </a:xfrm>
          <a:prstGeom prst="rect">
            <a:avLst/>
          </a:prstGeom>
        </p:spPr>
        <p:txBody>
          <a:bodyPr/>
          <a:lstStyle/>
          <a:p>
            <a:fld id="{1C416D98-78B3-2F42-BADE-13554DEE2836}" type="slidenum">
              <a:rPr lang="en-US"/>
              <a:pPr/>
              <a:t>7</a:t>
            </a:fld>
            <a:endParaRPr lang="en-US"/>
          </a:p>
        </p:txBody>
      </p:sp>
      <p:grpSp>
        <p:nvGrpSpPr>
          <p:cNvPr id="36865" name="Group 1"/>
          <p:cNvGrpSpPr>
            <a:grpSpLocks/>
          </p:cNvGrpSpPr>
          <p:nvPr/>
        </p:nvGrpSpPr>
        <p:grpSpPr bwMode="auto">
          <a:xfrm>
            <a:off x="8799513" y="6453188"/>
            <a:ext cx="277812" cy="307975"/>
            <a:chOff x="0" y="0"/>
            <a:chExt cx="174" cy="194"/>
          </a:xfrm>
        </p:grpSpPr>
        <p:sp>
          <p:nvSpPr>
            <p:cNvPr id="36866" name="Freeform 2"/>
            <p:cNvSpPr>
              <a:spLocks/>
            </p:cNvSpPr>
            <p:nvPr/>
          </p:nvSpPr>
          <p:spPr bwMode="auto">
            <a:xfrm>
              <a:off x="0" y="0"/>
              <a:ext cx="174" cy="56"/>
            </a:xfrm>
            <a:custGeom>
              <a:avLst/>
              <a:gdLst>
                <a:gd name="T0" fmla="*/ 0 w 21600"/>
                <a:gd name="T1" fmla="*/ 21600 h 21600"/>
                <a:gd name="T2" fmla="*/ 0 w 21600"/>
                <a:gd name="T3" fmla="*/ 21600 h 21600"/>
                <a:gd name="T4" fmla="*/ 437 w 21600"/>
                <a:gd name="T5" fmla="*/ 20258 h 21600"/>
                <a:gd name="T6" fmla="*/ 962 w 21600"/>
                <a:gd name="T7" fmla="*/ 18783 h 21600"/>
                <a:gd name="T8" fmla="*/ 2011 w 21600"/>
                <a:gd name="T9" fmla="*/ 16502 h 21600"/>
                <a:gd name="T10" fmla="*/ 3236 w 21600"/>
                <a:gd name="T11" fmla="*/ 14355 h 21600"/>
                <a:gd name="T12" fmla="*/ 4547 w 21600"/>
                <a:gd name="T13" fmla="*/ 12611 h 21600"/>
                <a:gd name="T14" fmla="*/ 5990 w 21600"/>
                <a:gd name="T15" fmla="*/ 11270 h 21600"/>
                <a:gd name="T16" fmla="*/ 7521 w 21600"/>
                <a:gd name="T17" fmla="*/ 10330 h 21600"/>
                <a:gd name="T18" fmla="*/ 9182 w 21600"/>
                <a:gd name="T19" fmla="*/ 9525 h 21600"/>
                <a:gd name="T20" fmla="*/ 10800 w 21600"/>
                <a:gd name="T21" fmla="*/ 9257 h 21600"/>
                <a:gd name="T22" fmla="*/ 10800 w 21600"/>
                <a:gd name="T23" fmla="*/ 9257 h 21600"/>
                <a:gd name="T24" fmla="*/ 12462 w 21600"/>
                <a:gd name="T25" fmla="*/ 9525 h 21600"/>
                <a:gd name="T26" fmla="*/ 14079 w 21600"/>
                <a:gd name="T27" fmla="*/ 10330 h 21600"/>
                <a:gd name="T28" fmla="*/ 15610 w 21600"/>
                <a:gd name="T29" fmla="*/ 11270 h 21600"/>
                <a:gd name="T30" fmla="*/ 17009 w 21600"/>
                <a:gd name="T31" fmla="*/ 12611 h 21600"/>
                <a:gd name="T32" fmla="*/ 18408 w 21600"/>
                <a:gd name="T33" fmla="*/ 14355 h 21600"/>
                <a:gd name="T34" fmla="*/ 19589 w 21600"/>
                <a:gd name="T35" fmla="*/ 16502 h 21600"/>
                <a:gd name="T36" fmla="*/ 20682 w 21600"/>
                <a:gd name="T37" fmla="*/ 18783 h 21600"/>
                <a:gd name="T38" fmla="*/ 21163 w 21600"/>
                <a:gd name="T39" fmla="*/ 20258 h 21600"/>
                <a:gd name="T40" fmla="*/ 21600 w 21600"/>
                <a:gd name="T41" fmla="*/ 21600 h 21600"/>
                <a:gd name="T42" fmla="*/ 21600 w 21600"/>
                <a:gd name="T43" fmla="*/ 21600 h 21600"/>
                <a:gd name="T44" fmla="*/ 21250 w 21600"/>
                <a:gd name="T45" fmla="*/ 19185 h 21600"/>
                <a:gd name="T46" fmla="*/ 20813 w 21600"/>
                <a:gd name="T47" fmla="*/ 16904 h 21600"/>
                <a:gd name="T48" fmla="*/ 20332 w 21600"/>
                <a:gd name="T49" fmla="*/ 14758 h 21600"/>
                <a:gd name="T50" fmla="*/ 19851 w 21600"/>
                <a:gd name="T51" fmla="*/ 12880 h 21600"/>
                <a:gd name="T52" fmla="*/ 19283 w 21600"/>
                <a:gd name="T53" fmla="*/ 10867 h 21600"/>
                <a:gd name="T54" fmla="*/ 18627 w 21600"/>
                <a:gd name="T55" fmla="*/ 9123 h 21600"/>
                <a:gd name="T56" fmla="*/ 18015 w 21600"/>
                <a:gd name="T57" fmla="*/ 7513 h 21600"/>
                <a:gd name="T58" fmla="*/ 17315 w 21600"/>
                <a:gd name="T59" fmla="*/ 6037 h 21600"/>
                <a:gd name="T60" fmla="*/ 16615 w 21600"/>
                <a:gd name="T61" fmla="*/ 4696 h 21600"/>
                <a:gd name="T62" fmla="*/ 15872 w 21600"/>
                <a:gd name="T63" fmla="*/ 3488 h 21600"/>
                <a:gd name="T64" fmla="*/ 15041 w 21600"/>
                <a:gd name="T65" fmla="*/ 2549 h 21600"/>
                <a:gd name="T66" fmla="*/ 14298 w 21600"/>
                <a:gd name="T67" fmla="*/ 1744 h 21600"/>
                <a:gd name="T68" fmla="*/ 13380 w 21600"/>
                <a:gd name="T69" fmla="*/ 939 h 21600"/>
                <a:gd name="T70" fmla="*/ 12593 w 21600"/>
                <a:gd name="T71" fmla="*/ 537 h 21600"/>
                <a:gd name="T72" fmla="*/ 11674 w 21600"/>
                <a:gd name="T73" fmla="*/ 134 h 21600"/>
                <a:gd name="T74" fmla="*/ 10800 w 21600"/>
                <a:gd name="T75" fmla="*/ 0 h 21600"/>
                <a:gd name="T76" fmla="*/ 10800 w 21600"/>
                <a:gd name="T77" fmla="*/ 0 h 21600"/>
                <a:gd name="T78" fmla="*/ 9926 w 21600"/>
                <a:gd name="T79" fmla="*/ 134 h 21600"/>
                <a:gd name="T80" fmla="*/ 9051 w 21600"/>
                <a:gd name="T81" fmla="*/ 537 h 21600"/>
                <a:gd name="T82" fmla="*/ 8133 w 21600"/>
                <a:gd name="T83" fmla="*/ 939 h 21600"/>
                <a:gd name="T84" fmla="*/ 7346 w 21600"/>
                <a:gd name="T85" fmla="*/ 1744 h 21600"/>
                <a:gd name="T86" fmla="*/ 6515 w 21600"/>
                <a:gd name="T87" fmla="*/ 2549 h 21600"/>
                <a:gd name="T88" fmla="*/ 5772 w 21600"/>
                <a:gd name="T89" fmla="*/ 3488 h 21600"/>
                <a:gd name="T90" fmla="*/ 4985 w 21600"/>
                <a:gd name="T91" fmla="*/ 4696 h 21600"/>
                <a:gd name="T92" fmla="*/ 4285 w 21600"/>
                <a:gd name="T93" fmla="*/ 6037 h 21600"/>
                <a:gd name="T94" fmla="*/ 3585 w 21600"/>
                <a:gd name="T95" fmla="*/ 7513 h 21600"/>
                <a:gd name="T96" fmla="*/ 2973 w 21600"/>
                <a:gd name="T97" fmla="*/ 9123 h 21600"/>
                <a:gd name="T98" fmla="*/ 2317 w 21600"/>
                <a:gd name="T99" fmla="*/ 10867 h 21600"/>
                <a:gd name="T100" fmla="*/ 1749 w 21600"/>
                <a:gd name="T101" fmla="*/ 12880 h 21600"/>
                <a:gd name="T102" fmla="*/ 1268 w 21600"/>
                <a:gd name="T103" fmla="*/ 14758 h 21600"/>
                <a:gd name="T104" fmla="*/ 743 w 21600"/>
                <a:gd name="T105" fmla="*/ 16904 h 21600"/>
                <a:gd name="T106" fmla="*/ 394 w 21600"/>
                <a:gd name="T107" fmla="*/ 19185 h 21600"/>
                <a:gd name="T108" fmla="*/ 0 w 21600"/>
                <a:gd name="T109" fmla="*/ 21600 h 21600"/>
                <a:gd name="T110" fmla="*/ 0 w 21600"/>
                <a:gd name="T111" fmla="*/ 21600 h 21600"/>
                <a:gd name="T112" fmla="*/ 0 w 21600"/>
                <a:gd name="T113"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0" y="21600"/>
                  </a:moveTo>
                  <a:lnTo>
                    <a:pt x="0" y="21600"/>
                  </a:lnTo>
                  <a:lnTo>
                    <a:pt x="437" y="20258"/>
                  </a:lnTo>
                  <a:lnTo>
                    <a:pt x="962" y="18783"/>
                  </a:lnTo>
                  <a:lnTo>
                    <a:pt x="2011" y="16502"/>
                  </a:lnTo>
                  <a:lnTo>
                    <a:pt x="3236" y="14355"/>
                  </a:lnTo>
                  <a:lnTo>
                    <a:pt x="4547" y="12611"/>
                  </a:lnTo>
                  <a:lnTo>
                    <a:pt x="5990" y="11270"/>
                  </a:lnTo>
                  <a:lnTo>
                    <a:pt x="7521" y="10330"/>
                  </a:lnTo>
                  <a:lnTo>
                    <a:pt x="9182" y="9525"/>
                  </a:lnTo>
                  <a:lnTo>
                    <a:pt x="10800" y="9257"/>
                  </a:lnTo>
                  <a:lnTo>
                    <a:pt x="12462" y="9525"/>
                  </a:lnTo>
                  <a:lnTo>
                    <a:pt x="14079" y="10330"/>
                  </a:lnTo>
                  <a:lnTo>
                    <a:pt x="15610" y="11270"/>
                  </a:lnTo>
                  <a:lnTo>
                    <a:pt x="17009" y="12611"/>
                  </a:lnTo>
                  <a:lnTo>
                    <a:pt x="18408" y="14355"/>
                  </a:lnTo>
                  <a:lnTo>
                    <a:pt x="19589" y="16502"/>
                  </a:lnTo>
                  <a:lnTo>
                    <a:pt x="20682" y="18783"/>
                  </a:lnTo>
                  <a:lnTo>
                    <a:pt x="21163" y="20258"/>
                  </a:lnTo>
                  <a:lnTo>
                    <a:pt x="21600" y="21600"/>
                  </a:lnTo>
                  <a:lnTo>
                    <a:pt x="21250" y="19185"/>
                  </a:lnTo>
                  <a:lnTo>
                    <a:pt x="20813" y="16904"/>
                  </a:lnTo>
                  <a:lnTo>
                    <a:pt x="20332" y="14758"/>
                  </a:lnTo>
                  <a:lnTo>
                    <a:pt x="19851" y="12880"/>
                  </a:lnTo>
                  <a:lnTo>
                    <a:pt x="19283" y="10867"/>
                  </a:lnTo>
                  <a:lnTo>
                    <a:pt x="18627" y="9123"/>
                  </a:lnTo>
                  <a:lnTo>
                    <a:pt x="18015" y="7513"/>
                  </a:lnTo>
                  <a:lnTo>
                    <a:pt x="17315" y="6037"/>
                  </a:lnTo>
                  <a:lnTo>
                    <a:pt x="16615" y="4696"/>
                  </a:lnTo>
                  <a:lnTo>
                    <a:pt x="15872" y="3488"/>
                  </a:lnTo>
                  <a:lnTo>
                    <a:pt x="15041" y="2549"/>
                  </a:lnTo>
                  <a:lnTo>
                    <a:pt x="14298" y="1744"/>
                  </a:lnTo>
                  <a:lnTo>
                    <a:pt x="13380" y="939"/>
                  </a:lnTo>
                  <a:lnTo>
                    <a:pt x="12593" y="537"/>
                  </a:lnTo>
                  <a:lnTo>
                    <a:pt x="11674" y="134"/>
                  </a:lnTo>
                  <a:lnTo>
                    <a:pt x="10800" y="0"/>
                  </a:lnTo>
                  <a:lnTo>
                    <a:pt x="9926" y="134"/>
                  </a:lnTo>
                  <a:lnTo>
                    <a:pt x="9051" y="537"/>
                  </a:lnTo>
                  <a:lnTo>
                    <a:pt x="8133" y="939"/>
                  </a:lnTo>
                  <a:lnTo>
                    <a:pt x="7346" y="1744"/>
                  </a:lnTo>
                  <a:lnTo>
                    <a:pt x="6515" y="2549"/>
                  </a:lnTo>
                  <a:lnTo>
                    <a:pt x="5772" y="3488"/>
                  </a:lnTo>
                  <a:lnTo>
                    <a:pt x="4985" y="4696"/>
                  </a:lnTo>
                  <a:lnTo>
                    <a:pt x="4285" y="6037"/>
                  </a:lnTo>
                  <a:lnTo>
                    <a:pt x="3585" y="7513"/>
                  </a:lnTo>
                  <a:lnTo>
                    <a:pt x="2973" y="9123"/>
                  </a:lnTo>
                  <a:lnTo>
                    <a:pt x="2317" y="10867"/>
                  </a:lnTo>
                  <a:lnTo>
                    <a:pt x="1749" y="12880"/>
                  </a:lnTo>
                  <a:lnTo>
                    <a:pt x="1268" y="14758"/>
                  </a:lnTo>
                  <a:lnTo>
                    <a:pt x="743" y="16904"/>
                  </a:lnTo>
                  <a:lnTo>
                    <a:pt x="394" y="19185"/>
                  </a:lnTo>
                  <a:lnTo>
                    <a:pt x="0" y="21600"/>
                  </a:lnTo>
                  <a:close/>
                  <a:moveTo>
                    <a:pt x="0" y="21600"/>
                  </a:moveTo>
                </a:path>
              </a:pathLst>
            </a:custGeom>
            <a:solidFill>
              <a:srgbClr val="C3C3BF"/>
            </a:solidFill>
            <a:ln>
              <a:noFill/>
            </a:ln>
            <a:extLst>
              <a:ext uri="{91240B29-F687-4f45-9708-019B960494DF}">
                <a14:hiddenLine xmlns:mc="http://schemas.openxmlformats.org/markup-compatibility/2006" xmlns:mv="urn:schemas-microsoft-com:mac:vml" xmlns:a14="http://schemas.microsoft.com/office/drawing/2010/main" xmlns="" w="9525" cap="flat">
                  <a:solidFill>
                    <a:schemeClr val="tx1"/>
                  </a:solidFill>
                  <a:round/>
                  <a:headEnd type="none" w="med" len="med"/>
                  <a:tailEnd type="none" w="med" len="med"/>
                </a14:hiddenLine>
              </a:ext>
            </a:extLst>
          </p:spPr>
          <p:txBody>
            <a:bodyPr lIns="0" tIns="0" rIns="0" bIns="0"/>
            <a:lstStyle/>
            <a:p>
              <a:endParaRPr lang="en-US"/>
            </a:p>
          </p:txBody>
        </p:sp>
        <p:sp>
          <p:nvSpPr>
            <p:cNvPr id="36867" name="Freeform 3"/>
            <p:cNvSpPr>
              <a:spLocks/>
            </p:cNvSpPr>
            <p:nvPr/>
          </p:nvSpPr>
          <p:spPr bwMode="auto">
            <a:xfrm>
              <a:off x="0" y="136"/>
              <a:ext cx="174" cy="58"/>
            </a:xfrm>
            <a:custGeom>
              <a:avLst/>
              <a:gdLst>
                <a:gd name="T0" fmla="*/ 10800 w 21600"/>
                <a:gd name="T1" fmla="*/ 12285 h 21600"/>
                <a:gd name="T2" fmla="*/ 10800 w 21600"/>
                <a:gd name="T3" fmla="*/ 12285 h 21600"/>
                <a:gd name="T4" fmla="*/ 9182 w 21600"/>
                <a:gd name="T5" fmla="*/ 12015 h 21600"/>
                <a:gd name="T6" fmla="*/ 7521 w 21600"/>
                <a:gd name="T7" fmla="*/ 11340 h 21600"/>
                <a:gd name="T8" fmla="*/ 5990 w 21600"/>
                <a:gd name="T9" fmla="*/ 10260 h 21600"/>
                <a:gd name="T10" fmla="*/ 4547 w 21600"/>
                <a:gd name="T11" fmla="*/ 8910 h 21600"/>
                <a:gd name="T12" fmla="*/ 3236 w 21600"/>
                <a:gd name="T13" fmla="*/ 7155 h 21600"/>
                <a:gd name="T14" fmla="*/ 2011 w 21600"/>
                <a:gd name="T15" fmla="*/ 4995 h 21600"/>
                <a:gd name="T16" fmla="*/ 962 w 21600"/>
                <a:gd name="T17" fmla="*/ 2700 h 21600"/>
                <a:gd name="T18" fmla="*/ 437 w 21600"/>
                <a:gd name="T19" fmla="*/ 1350 h 21600"/>
                <a:gd name="T20" fmla="*/ 0 w 21600"/>
                <a:gd name="T21" fmla="*/ 0 h 21600"/>
                <a:gd name="T22" fmla="*/ 0 w 21600"/>
                <a:gd name="T23" fmla="*/ 0 h 21600"/>
                <a:gd name="T24" fmla="*/ 394 w 21600"/>
                <a:gd name="T25" fmla="*/ 2295 h 21600"/>
                <a:gd name="T26" fmla="*/ 743 w 21600"/>
                <a:gd name="T27" fmla="*/ 4590 h 21600"/>
                <a:gd name="T28" fmla="*/ 1268 w 21600"/>
                <a:gd name="T29" fmla="*/ 6750 h 21600"/>
                <a:gd name="T30" fmla="*/ 1749 w 21600"/>
                <a:gd name="T31" fmla="*/ 8775 h 21600"/>
                <a:gd name="T32" fmla="*/ 2317 w 21600"/>
                <a:gd name="T33" fmla="*/ 10665 h 21600"/>
                <a:gd name="T34" fmla="*/ 2973 w 21600"/>
                <a:gd name="T35" fmla="*/ 12420 h 21600"/>
                <a:gd name="T36" fmla="*/ 3585 w 21600"/>
                <a:gd name="T37" fmla="*/ 14040 h 21600"/>
                <a:gd name="T38" fmla="*/ 4285 w 21600"/>
                <a:gd name="T39" fmla="*/ 15525 h 21600"/>
                <a:gd name="T40" fmla="*/ 4985 w 21600"/>
                <a:gd name="T41" fmla="*/ 16875 h 21600"/>
                <a:gd name="T42" fmla="*/ 5772 w 21600"/>
                <a:gd name="T43" fmla="*/ 18090 h 21600"/>
                <a:gd name="T44" fmla="*/ 6515 w 21600"/>
                <a:gd name="T45" fmla="*/ 19035 h 21600"/>
                <a:gd name="T46" fmla="*/ 7346 w 21600"/>
                <a:gd name="T47" fmla="*/ 19845 h 21600"/>
                <a:gd name="T48" fmla="*/ 8133 w 21600"/>
                <a:gd name="T49" fmla="*/ 20655 h 21600"/>
                <a:gd name="T50" fmla="*/ 9051 w 21600"/>
                <a:gd name="T51" fmla="*/ 21060 h 21600"/>
                <a:gd name="T52" fmla="*/ 9926 w 21600"/>
                <a:gd name="T53" fmla="*/ 21465 h 21600"/>
                <a:gd name="T54" fmla="*/ 10800 w 21600"/>
                <a:gd name="T55" fmla="*/ 21600 h 21600"/>
                <a:gd name="T56" fmla="*/ 10800 w 21600"/>
                <a:gd name="T57" fmla="*/ 21600 h 21600"/>
                <a:gd name="T58" fmla="*/ 11674 w 21600"/>
                <a:gd name="T59" fmla="*/ 21465 h 21600"/>
                <a:gd name="T60" fmla="*/ 12593 w 21600"/>
                <a:gd name="T61" fmla="*/ 21060 h 21600"/>
                <a:gd name="T62" fmla="*/ 13380 w 21600"/>
                <a:gd name="T63" fmla="*/ 20655 h 21600"/>
                <a:gd name="T64" fmla="*/ 14298 w 21600"/>
                <a:gd name="T65" fmla="*/ 19845 h 21600"/>
                <a:gd name="T66" fmla="*/ 15041 w 21600"/>
                <a:gd name="T67" fmla="*/ 19035 h 21600"/>
                <a:gd name="T68" fmla="*/ 15872 w 21600"/>
                <a:gd name="T69" fmla="*/ 18090 h 21600"/>
                <a:gd name="T70" fmla="*/ 16615 w 21600"/>
                <a:gd name="T71" fmla="*/ 16875 h 21600"/>
                <a:gd name="T72" fmla="*/ 17315 w 21600"/>
                <a:gd name="T73" fmla="*/ 15525 h 21600"/>
                <a:gd name="T74" fmla="*/ 18015 w 21600"/>
                <a:gd name="T75" fmla="*/ 14040 h 21600"/>
                <a:gd name="T76" fmla="*/ 18627 w 21600"/>
                <a:gd name="T77" fmla="*/ 12420 h 21600"/>
                <a:gd name="T78" fmla="*/ 19283 w 21600"/>
                <a:gd name="T79" fmla="*/ 10665 h 21600"/>
                <a:gd name="T80" fmla="*/ 19851 w 21600"/>
                <a:gd name="T81" fmla="*/ 8775 h 21600"/>
                <a:gd name="T82" fmla="*/ 20332 w 21600"/>
                <a:gd name="T83" fmla="*/ 6750 h 21600"/>
                <a:gd name="T84" fmla="*/ 20813 w 21600"/>
                <a:gd name="T85" fmla="*/ 4590 h 21600"/>
                <a:gd name="T86" fmla="*/ 21250 w 21600"/>
                <a:gd name="T87" fmla="*/ 2295 h 21600"/>
                <a:gd name="T88" fmla="*/ 21600 w 21600"/>
                <a:gd name="T89" fmla="*/ 0 h 21600"/>
                <a:gd name="T90" fmla="*/ 21600 w 21600"/>
                <a:gd name="T91" fmla="*/ 0 h 21600"/>
                <a:gd name="T92" fmla="*/ 21163 w 21600"/>
                <a:gd name="T93" fmla="*/ 1350 h 21600"/>
                <a:gd name="T94" fmla="*/ 20682 w 21600"/>
                <a:gd name="T95" fmla="*/ 2700 h 21600"/>
                <a:gd name="T96" fmla="*/ 19589 w 21600"/>
                <a:gd name="T97" fmla="*/ 4995 h 21600"/>
                <a:gd name="T98" fmla="*/ 18408 w 21600"/>
                <a:gd name="T99" fmla="*/ 7155 h 21600"/>
                <a:gd name="T100" fmla="*/ 17009 w 21600"/>
                <a:gd name="T101" fmla="*/ 8910 h 21600"/>
                <a:gd name="T102" fmla="*/ 15610 w 21600"/>
                <a:gd name="T103" fmla="*/ 10260 h 21600"/>
                <a:gd name="T104" fmla="*/ 14079 w 21600"/>
                <a:gd name="T105" fmla="*/ 11340 h 21600"/>
                <a:gd name="T106" fmla="*/ 12462 w 21600"/>
                <a:gd name="T107" fmla="*/ 12015 h 21600"/>
                <a:gd name="T108" fmla="*/ 10800 w 21600"/>
                <a:gd name="T109" fmla="*/ 12285 h 21600"/>
                <a:gd name="T110" fmla="*/ 10800 w 21600"/>
                <a:gd name="T111" fmla="*/ 12285 h 21600"/>
                <a:gd name="T112" fmla="*/ 10800 w 21600"/>
                <a:gd name="T113" fmla="*/ 1228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10800" y="12285"/>
                  </a:moveTo>
                  <a:lnTo>
                    <a:pt x="10800" y="12285"/>
                  </a:lnTo>
                  <a:lnTo>
                    <a:pt x="9182" y="12015"/>
                  </a:lnTo>
                  <a:lnTo>
                    <a:pt x="7521" y="11340"/>
                  </a:lnTo>
                  <a:lnTo>
                    <a:pt x="5990" y="10260"/>
                  </a:lnTo>
                  <a:lnTo>
                    <a:pt x="4547" y="8910"/>
                  </a:lnTo>
                  <a:lnTo>
                    <a:pt x="3236" y="7155"/>
                  </a:lnTo>
                  <a:lnTo>
                    <a:pt x="2011" y="4995"/>
                  </a:lnTo>
                  <a:lnTo>
                    <a:pt x="962" y="2700"/>
                  </a:lnTo>
                  <a:lnTo>
                    <a:pt x="437" y="1350"/>
                  </a:lnTo>
                  <a:lnTo>
                    <a:pt x="0" y="0"/>
                  </a:lnTo>
                  <a:lnTo>
                    <a:pt x="394" y="2295"/>
                  </a:lnTo>
                  <a:lnTo>
                    <a:pt x="743" y="4590"/>
                  </a:lnTo>
                  <a:lnTo>
                    <a:pt x="1268" y="6750"/>
                  </a:lnTo>
                  <a:lnTo>
                    <a:pt x="1749" y="8775"/>
                  </a:lnTo>
                  <a:lnTo>
                    <a:pt x="2317" y="10665"/>
                  </a:lnTo>
                  <a:lnTo>
                    <a:pt x="2973" y="12420"/>
                  </a:lnTo>
                  <a:lnTo>
                    <a:pt x="3585" y="14040"/>
                  </a:lnTo>
                  <a:lnTo>
                    <a:pt x="4285" y="15525"/>
                  </a:lnTo>
                  <a:lnTo>
                    <a:pt x="4985" y="16875"/>
                  </a:lnTo>
                  <a:lnTo>
                    <a:pt x="5772" y="18090"/>
                  </a:lnTo>
                  <a:lnTo>
                    <a:pt x="6515" y="19035"/>
                  </a:lnTo>
                  <a:lnTo>
                    <a:pt x="7346" y="19845"/>
                  </a:lnTo>
                  <a:lnTo>
                    <a:pt x="8133" y="20655"/>
                  </a:lnTo>
                  <a:lnTo>
                    <a:pt x="9051" y="21060"/>
                  </a:lnTo>
                  <a:lnTo>
                    <a:pt x="9926" y="21465"/>
                  </a:lnTo>
                  <a:lnTo>
                    <a:pt x="10800" y="21600"/>
                  </a:lnTo>
                  <a:lnTo>
                    <a:pt x="11674" y="21465"/>
                  </a:lnTo>
                  <a:lnTo>
                    <a:pt x="12593" y="21060"/>
                  </a:lnTo>
                  <a:lnTo>
                    <a:pt x="13380" y="20655"/>
                  </a:lnTo>
                  <a:lnTo>
                    <a:pt x="14298" y="19845"/>
                  </a:lnTo>
                  <a:lnTo>
                    <a:pt x="15041" y="19035"/>
                  </a:lnTo>
                  <a:lnTo>
                    <a:pt x="15872" y="18090"/>
                  </a:lnTo>
                  <a:lnTo>
                    <a:pt x="16615" y="16875"/>
                  </a:lnTo>
                  <a:lnTo>
                    <a:pt x="17315" y="15525"/>
                  </a:lnTo>
                  <a:lnTo>
                    <a:pt x="18015" y="14040"/>
                  </a:lnTo>
                  <a:lnTo>
                    <a:pt x="18627" y="12420"/>
                  </a:lnTo>
                  <a:lnTo>
                    <a:pt x="19283" y="10665"/>
                  </a:lnTo>
                  <a:lnTo>
                    <a:pt x="19851" y="8775"/>
                  </a:lnTo>
                  <a:lnTo>
                    <a:pt x="20332" y="6750"/>
                  </a:lnTo>
                  <a:lnTo>
                    <a:pt x="20813" y="4590"/>
                  </a:lnTo>
                  <a:lnTo>
                    <a:pt x="21250" y="2295"/>
                  </a:lnTo>
                  <a:lnTo>
                    <a:pt x="21600" y="0"/>
                  </a:lnTo>
                  <a:lnTo>
                    <a:pt x="21163" y="1350"/>
                  </a:lnTo>
                  <a:lnTo>
                    <a:pt x="20682" y="2700"/>
                  </a:lnTo>
                  <a:lnTo>
                    <a:pt x="19589" y="4995"/>
                  </a:lnTo>
                  <a:lnTo>
                    <a:pt x="18408" y="7155"/>
                  </a:lnTo>
                  <a:lnTo>
                    <a:pt x="17009" y="8910"/>
                  </a:lnTo>
                  <a:lnTo>
                    <a:pt x="15610" y="10260"/>
                  </a:lnTo>
                  <a:lnTo>
                    <a:pt x="14079" y="11340"/>
                  </a:lnTo>
                  <a:lnTo>
                    <a:pt x="12462" y="12015"/>
                  </a:lnTo>
                  <a:lnTo>
                    <a:pt x="10800" y="12285"/>
                  </a:lnTo>
                  <a:close/>
                  <a:moveTo>
                    <a:pt x="10800" y="12285"/>
                  </a:moveTo>
                </a:path>
              </a:pathLst>
            </a:custGeom>
            <a:solidFill>
              <a:srgbClr val="C3C3BF"/>
            </a:solidFill>
            <a:ln>
              <a:noFill/>
            </a:ln>
            <a:extLst>
              <a:ext uri="{91240B29-F687-4f45-9708-019B960494DF}">
                <a14:hiddenLine xmlns:mc="http://schemas.openxmlformats.org/markup-compatibility/2006" xmlns:mv="urn:schemas-microsoft-com:mac:vml" xmlns:a14="http://schemas.microsoft.com/office/drawing/2010/main" xmlns="" w="9525" cap="flat">
                  <a:solidFill>
                    <a:schemeClr val="tx1"/>
                  </a:solidFill>
                  <a:round/>
                  <a:headEnd type="none" w="med" len="med"/>
                  <a:tailEnd type="none" w="med" len="med"/>
                </a14:hiddenLine>
              </a:ext>
            </a:extLst>
          </p:spPr>
          <p:txBody>
            <a:bodyPr lIns="0" tIns="0" rIns="0" bIns="0"/>
            <a:lstStyle/>
            <a:p>
              <a:endParaRPr lang="en-US"/>
            </a:p>
          </p:txBody>
        </p:sp>
        <p:sp>
          <p:nvSpPr>
            <p:cNvPr id="36868" name="Freeform 4"/>
            <p:cNvSpPr>
              <a:spLocks/>
            </p:cNvSpPr>
            <p:nvPr/>
          </p:nvSpPr>
          <p:spPr bwMode="auto">
            <a:xfrm>
              <a:off x="60" y="24"/>
              <a:ext cx="54" cy="64"/>
            </a:xfrm>
            <a:custGeom>
              <a:avLst/>
              <a:gdLst>
                <a:gd name="T0" fmla="*/ 10870 w 21600"/>
                <a:gd name="T1" fmla="*/ 0 h 21600"/>
                <a:gd name="T2" fmla="*/ 10870 w 21600"/>
                <a:gd name="T3" fmla="*/ 0 h 21600"/>
                <a:gd name="T4" fmla="*/ 10870 w 21600"/>
                <a:gd name="T5" fmla="*/ 0 h 21600"/>
                <a:gd name="T6" fmla="*/ 10870 w 21600"/>
                <a:gd name="T7" fmla="*/ 0 h 21600"/>
                <a:gd name="T8" fmla="*/ 10870 w 21600"/>
                <a:gd name="T9" fmla="*/ 0 h 21600"/>
                <a:gd name="T10" fmla="*/ 0 w 21600"/>
                <a:gd name="T11" fmla="*/ 8354 h 21600"/>
                <a:gd name="T12" fmla="*/ 0 w 21600"/>
                <a:gd name="T13" fmla="*/ 15991 h 21600"/>
                <a:gd name="T14" fmla="*/ 5992 w 21600"/>
                <a:gd name="T15" fmla="*/ 11456 h 21600"/>
                <a:gd name="T16" fmla="*/ 5992 w 21600"/>
                <a:gd name="T17" fmla="*/ 21600 h 21600"/>
                <a:gd name="T18" fmla="*/ 15747 w 21600"/>
                <a:gd name="T19" fmla="*/ 21600 h 21600"/>
                <a:gd name="T20" fmla="*/ 15747 w 21600"/>
                <a:gd name="T21" fmla="*/ 11456 h 21600"/>
                <a:gd name="T22" fmla="*/ 21600 w 21600"/>
                <a:gd name="T23" fmla="*/ 15991 h 21600"/>
                <a:gd name="T24" fmla="*/ 21600 w 21600"/>
                <a:gd name="T25" fmla="*/ 8354 h 21600"/>
                <a:gd name="T26" fmla="*/ 10870 w 21600"/>
                <a:gd name="T27" fmla="*/ 0 h 21600"/>
                <a:gd name="T28" fmla="*/ 10870 w 21600"/>
                <a:gd name="T29"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0870" y="0"/>
                  </a:moveTo>
                  <a:lnTo>
                    <a:pt x="10870" y="0"/>
                  </a:lnTo>
                  <a:lnTo>
                    <a:pt x="0" y="8354"/>
                  </a:lnTo>
                  <a:lnTo>
                    <a:pt x="0" y="15991"/>
                  </a:lnTo>
                  <a:lnTo>
                    <a:pt x="5992" y="11456"/>
                  </a:lnTo>
                  <a:lnTo>
                    <a:pt x="5992" y="21600"/>
                  </a:lnTo>
                  <a:lnTo>
                    <a:pt x="15747" y="21600"/>
                  </a:lnTo>
                  <a:lnTo>
                    <a:pt x="15747" y="11456"/>
                  </a:lnTo>
                  <a:lnTo>
                    <a:pt x="21600" y="15991"/>
                  </a:lnTo>
                  <a:lnTo>
                    <a:pt x="21600" y="8354"/>
                  </a:lnTo>
                  <a:lnTo>
                    <a:pt x="10870" y="0"/>
                  </a:lnTo>
                  <a:close/>
                  <a:moveTo>
                    <a:pt x="10870" y="0"/>
                  </a:moveTo>
                </a:path>
              </a:pathLst>
            </a:custGeom>
            <a:solidFill>
              <a:srgbClr val="C3C3BF"/>
            </a:solidFill>
            <a:ln>
              <a:noFill/>
            </a:ln>
            <a:extLst>
              <a:ext uri="{91240B29-F687-4f45-9708-019B960494DF}">
                <a14:hiddenLine xmlns:mc="http://schemas.openxmlformats.org/markup-compatibility/2006" xmlns:mv="urn:schemas-microsoft-com:mac:vml" xmlns:a14="http://schemas.microsoft.com/office/drawing/2010/main" xmlns="" w="9525" cap="flat">
                  <a:solidFill>
                    <a:schemeClr val="tx1"/>
                  </a:solidFill>
                  <a:round/>
                  <a:headEnd type="none" w="med" len="med"/>
                  <a:tailEnd type="none" w="med" len="med"/>
                </a14:hiddenLine>
              </a:ext>
            </a:extLst>
          </p:spPr>
          <p:txBody>
            <a:bodyPr lIns="0" tIns="0" rIns="0" bIns="0"/>
            <a:lstStyle/>
            <a:p>
              <a:endParaRPr lang="en-US"/>
            </a:p>
          </p:txBody>
        </p:sp>
        <p:sp>
          <p:nvSpPr>
            <p:cNvPr id="36869" name="Freeform 5"/>
            <p:cNvSpPr>
              <a:spLocks/>
            </p:cNvSpPr>
            <p:nvPr/>
          </p:nvSpPr>
          <p:spPr bwMode="auto">
            <a:xfrm>
              <a:off x="60" y="105"/>
              <a:ext cx="54" cy="64"/>
            </a:xfrm>
            <a:custGeom>
              <a:avLst/>
              <a:gdLst>
                <a:gd name="T0" fmla="*/ 15747 w 21600"/>
                <a:gd name="T1" fmla="*/ 0 h 21600"/>
                <a:gd name="T2" fmla="*/ 5992 w 21600"/>
                <a:gd name="T3" fmla="*/ 0 h 21600"/>
                <a:gd name="T4" fmla="*/ 5992 w 21600"/>
                <a:gd name="T5" fmla="*/ 10080 h 21600"/>
                <a:gd name="T6" fmla="*/ 0 w 21600"/>
                <a:gd name="T7" fmla="*/ 5640 h 21600"/>
                <a:gd name="T8" fmla="*/ 0 w 21600"/>
                <a:gd name="T9" fmla="*/ 13200 h 21600"/>
                <a:gd name="T10" fmla="*/ 10870 w 21600"/>
                <a:gd name="T11" fmla="*/ 21600 h 21600"/>
                <a:gd name="T12" fmla="*/ 10870 w 21600"/>
                <a:gd name="T13" fmla="*/ 21600 h 21600"/>
                <a:gd name="T14" fmla="*/ 10870 w 21600"/>
                <a:gd name="T15" fmla="*/ 21600 h 21600"/>
                <a:gd name="T16" fmla="*/ 10870 w 21600"/>
                <a:gd name="T17" fmla="*/ 21600 h 21600"/>
                <a:gd name="T18" fmla="*/ 10870 w 21600"/>
                <a:gd name="T19" fmla="*/ 21600 h 21600"/>
                <a:gd name="T20" fmla="*/ 21600 w 21600"/>
                <a:gd name="T21" fmla="*/ 13200 h 21600"/>
                <a:gd name="T22" fmla="*/ 21600 w 21600"/>
                <a:gd name="T23" fmla="*/ 5640 h 21600"/>
                <a:gd name="T24" fmla="*/ 15747 w 21600"/>
                <a:gd name="T25" fmla="*/ 10080 h 21600"/>
                <a:gd name="T26" fmla="*/ 15747 w 21600"/>
                <a:gd name="T27" fmla="*/ 0 h 21600"/>
                <a:gd name="T28" fmla="*/ 15747 w 21600"/>
                <a:gd name="T29"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5747" y="0"/>
                  </a:moveTo>
                  <a:lnTo>
                    <a:pt x="5992" y="0"/>
                  </a:lnTo>
                  <a:lnTo>
                    <a:pt x="5992" y="10080"/>
                  </a:lnTo>
                  <a:lnTo>
                    <a:pt x="0" y="5640"/>
                  </a:lnTo>
                  <a:lnTo>
                    <a:pt x="0" y="13200"/>
                  </a:lnTo>
                  <a:lnTo>
                    <a:pt x="10870" y="21600"/>
                  </a:lnTo>
                  <a:lnTo>
                    <a:pt x="21600" y="13200"/>
                  </a:lnTo>
                  <a:lnTo>
                    <a:pt x="21600" y="5640"/>
                  </a:lnTo>
                  <a:lnTo>
                    <a:pt x="15747" y="10080"/>
                  </a:lnTo>
                  <a:lnTo>
                    <a:pt x="15747" y="0"/>
                  </a:lnTo>
                  <a:close/>
                  <a:moveTo>
                    <a:pt x="15747" y="0"/>
                  </a:moveTo>
                </a:path>
              </a:pathLst>
            </a:custGeom>
            <a:solidFill>
              <a:srgbClr val="C3C3BF"/>
            </a:solidFill>
            <a:ln>
              <a:noFill/>
            </a:ln>
            <a:extLst>
              <a:ext uri="{91240B29-F687-4f45-9708-019B960494DF}">
                <a14:hiddenLine xmlns:mc="http://schemas.openxmlformats.org/markup-compatibility/2006" xmlns:mv="urn:schemas-microsoft-com:mac:vml" xmlns:a14="http://schemas.microsoft.com/office/drawing/2010/main" xmlns="" w="9525" cap="flat">
                  <a:solidFill>
                    <a:schemeClr val="tx1"/>
                  </a:solidFill>
                  <a:round/>
                  <a:headEnd type="none" w="med" len="med"/>
                  <a:tailEnd type="none" w="med" len="med"/>
                </a14:hiddenLine>
              </a:ext>
            </a:extLst>
          </p:spPr>
          <p:txBody>
            <a:bodyPr lIns="0" tIns="0" rIns="0" bIns="0"/>
            <a:lstStyle/>
            <a:p>
              <a:endParaRPr lang="en-US"/>
            </a:p>
          </p:txBody>
        </p:sp>
      </p:grpSp>
      <p:sp>
        <p:nvSpPr>
          <p:cNvPr id="36871" name="Rectangle 7"/>
          <p:cNvSpPr>
            <a:spLocks noGrp="1" noChangeArrowheads="1"/>
          </p:cNvSpPr>
          <p:nvPr>
            <p:ph type="title"/>
          </p:nvPr>
        </p:nvSpPr>
        <p:spPr>
          <a:ln/>
        </p:spPr>
        <p:txBody>
          <a:bodyPr/>
          <a:lstStyle/>
          <a:p>
            <a:r>
              <a:rPr lang="en-US">
                <a:latin typeface="Trebuchet MS" charset="0"/>
                <a:cs typeface="Trebuchet MS" charset="0"/>
                <a:sym typeface="Trebuchet MS" charset="0"/>
              </a:rPr>
              <a:t>   Avaya</a:t>
            </a:r>
            <a:endParaRPr lang="en-US">
              <a:latin typeface="Trebuchet MS" charset="0"/>
              <a:sym typeface="Trebuchet MS" charset="0"/>
            </a:endParaRPr>
          </a:p>
        </p:txBody>
      </p:sp>
      <p:sp>
        <p:nvSpPr>
          <p:cNvPr id="36872" name="Rectangle 8"/>
          <p:cNvSpPr>
            <a:spLocks noGrp="1" noChangeArrowheads="1"/>
          </p:cNvSpPr>
          <p:nvPr>
            <p:ph type="body" idx="1"/>
          </p:nvPr>
        </p:nvSpPr>
        <p:spPr>
          <a:ln/>
        </p:spPr>
        <p:txBody>
          <a:bodyPr/>
          <a:lstStyle/>
          <a:p>
            <a:pPr marL="188913" indent="-188913"/>
            <a:r>
              <a:rPr lang="en-US" dirty="0" err="1">
                <a:latin typeface="Trebuchet MS" charset="0"/>
                <a:cs typeface="Trebuchet MS" charset="0"/>
                <a:sym typeface="Trebuchet MS" charset="0"/>
              </a:rPr>
              <a:t>DevConnect</a:t>
            </a:r>
            <a:r>
              <a:rPr lang="en-US" dirty="0">
                <a:latin typeface="Trebuchet MS" charset="0"/>
                <a:cs typeface="Trebuchet MS" charset="0"/>
                <a:sym typeface="Trebuchet MS" charset="0"/>
              </a:rPr>
              <a:t> Certification</a:t>
            </a:r>
            <a:endParaRPr lang="en-US" dirty="0">
              <a:latin typeface="Trebuchet MS" charset="0"/>
              <a:sym typeface="Trebuchet MS" charset="0"/>
            </a:endParaRPr>
          </a:p>
          <a:p>
            <a:pPr marL="188913" indent="-188913"/>
            <a:r>
              <a:rPr lang="en-US" dirty="0">
                <a:latin typeface="Trebuchet MS" charset="0"/>
                <a:cs typeface="Trebuchet MS" charset="0"/>
                <a:sym typeface="Trebuchet MS" charset="0"/>
              </a:rPr>
              <a:t>Jointly develop ecosystem of Avaya/LS UC solutions</a:t>
            </a:r>
            <a:endParaRPr lang="en-US" dirty="0">
              <a:latin typeface="Trebuchet MS" charset="0"/>
              <a:sym typeface="Trebuchet MS" charset="0"/>
            </a:endParaRPr>
          </a:p>
          <a:p>
            <a:pPr marL="188913" indent="-188913"/>
            <a:r>
              <a:rPr lang="en-US" dirty="0">
                <a:latin typeface="Trebuchet MS" charset="0"/>
                <a:cs typeface="Trebuchet MS" charset="0"/>
                <a:sym typeface="Trebuchet MS" charset="0"/>
              </a:rPr>
              <a:t>Transfer of GTM to Sales</a:t>
            </a:r>
            <a:endParaRPr lang="en-US" dirty="0"/>
          </a:p>
          <a:p>
            <a:pPr lvl="1"/>
            <a:r>
              <a:rPr lang="en-US" sz="1800" dirty="0">
                <a:latin typeface="Trebuchet MS" charset="0"/>
                <a:cs typeface="Trebuchet MS" charset="0"/>
                <a:sym typeface="Trebuchet MS" charset="0"/>
              </a:rPr>
              <a:t>OEM</a:t>
            </a:r>
            <a:endParaRPr lang="en-US" sz="1800" dirty="0">
              <a:latin typeface="Trebuchet MS" charset="0"/>
              <a:sym typeface="Trebuchet MS" charset="0"/>
            </a:endParaRPr>
          </a:p>
          <a:p>
            <a:pPr lvl="1"/>
            <a:r>
              <a:rPr lang="en-US" sz="1800" dirty="0">
                <a:latin typeface="Trebuchet MS" charset="0"/>
                <a:cs typeface="Trebuchet MS" charset="0"/>
                <a:sym typeface="Trebuchet MS" charset="0"/>
              </a:rPr>
              <a:t>Resell </a:t>
            </a:r>
            <a:r>
              <a:rPr lang="en-US" sz="1800" dirty="0" err="1">
                <a:latin typeface="Trebuchet MS" charset="0"/>
                <a:cs typeface="Trebuchet MS" charset="0"/>
                <a:sym typeface="Trebuchet MS" charset="0"/>
              </a:rPr>
              <a:t>LifeSize</a:t>
            </a:r>
            <a:r>
              <a:rPr lang="en-US" sz="1800" dirty="0">
                <a:latin typeface="Trebuchet MS" charset="0"/>
                <a:cs typeface="Trebuchet MS" charset="0"/>
                <a:sym typeface="Trebuchet MS" charset="0"/>
              </a:rPr>
              <a:t> branded products</a:t>
            </a:r>
            <a:endParaRPr lang="en-US" sz="1800" dirty="0">
              <a:latin typeface="Trebuchet MS" charset="0"/>
              <a:sym typeface="Trebuchet MS" charset="0"/>
            </a:endParaRPr>
          </a:p>
          <a:p>
            <a:pPr marL="188913" indent="-188913"/>
            <a:r>
              <a:rPr lang="en-US" dirty="0">
                <a:latin typeface="Trebuchet MS" charset="0"/>
                <a:cs typeface="Trebuchet MS" charset="0"/>
                <a:sym typeface="Trebuchet MS" charset="0"/>
              </a:rPr>
              <a:t>Extend existing </a:t>
            </a:r>
            <a:r>
              <a:rPr lang="en-US" dirty="0" err="1">
                <a:latin typeface="Trebuchet MS" charset="0"/>
                <a:cs typeface="Trebuchet MS" charset="0"/>
                <a:sym typeface="Trebuchet MS" charset="0"/>
              </a:rPr>
              <a:t>LifeSize</a:t>
            </a:r>
            <a:r>
              <a:rPr lang="en-US" dirty="0">
                <a:latin typeface="Trebuchet MS" charset="0"/>
                <a:cs typeface="Trebuchet MS" charset="0"/>
                <a:sym typeface="Trebuchet MS" charset="0"/>
              </a:rPr>
              <a:t> agreement to APAC and AI</a:t>
            </a:r>
            <a:endParaRPr lang="en-US" dirty="0"/>
          </a:p>
          <a:p>
            <a:pPr marL="188913" indent="-188913"/>
            <a:r>
              <a:rPr lang="en-US" dirty="0">
                <a:latin typeface="Trebuchet MS" charset="0"/>
                <a:cs typeface="Trebuchet MS" charset="0"/>
                <a:sym typeface="Trebuchet MS" charset="0"/>
              </a:rPr>
              <a:t>Products</a:t>
            </a:r>
            <a:endParaRPr lang="en-US" dirty="0"/>
          </a:p>
          <a:p>
            <a:pPr lvl="1"/>
            <a:r>
              <a:rPr lang="en-US" sz="1800" dirty="0">
                <a:latin typeface="Trebuchet MS" charset="0"/>
                <a:cs typeface="Trebuchet MS" charset="0"/>
                <a:sym typeface="Trebuchet MS" charset="0"/>
              </a:rPr>
              <a:t>Passport, Express 220, Team 220, Room 220</a:t>
            </a:r>
            <a:endParaRPr lang="en-US" sz="1800" dirty="0">
              <a:latin typeface="Trebuchet MS" charset="0"/>
              <a:sym typeface="Trebuchet MS" charset="0"/>
            </a:endParaRPr>
          </a:p>
          <a:p>
            <a:pPr lvl="1"/>
            <a:r>
              <a:rPr lang="en-US" sz="1800" dirty="0">
                <a:latin typeface="Trebuchet MS" charset="0"/>
                <a:cs typeface="Trebuchet MS" charset="0"/>
                <a:sym typeface="Trebuchet MS" charset="0"/>
              </a:rPr>
              <a:t>Adding Video Center and </a:t>
            </a:r>
            <a:r>
              <a:rPr lang="en-US" sz="1800" dirty="0" err="1">
                <a:latin typeface="Trebuchet MS" charset="0"/>
                <a:cs typeface="Trebuchet MS" charset="0"/>
                <a:sym typeface="Trebuchet MS" charset="0"/>
              </a:rPr>
              <a:t>LifeSize</a:t>
            </a:r>
            <a:r>
              <a:rPr lang="en-US" sz="1800" dirty="0">
                <a:latin typeface="Trebuchet MS" charset="0"/>
                <a:cs typeface="Trebuchet MS" charset="0"/>
                <a:sym typeface="Trebuchet MS" charset="0"/>
              </a:rPr>
              <a:t> Bridge</a:t>
            </a:r>
            <a:endParaRPr lang="en-US" sz="1800" dirty="0">
              <a:latin typeface="Trebuchet MS" charset="0"/>
              <a:sym typeface="Trebuchet MS" charset="0"/>
            </a:endParaRPr>
          </a:p>
          <a:p>
            <a:pPr marL="188913" indent="-188913"/>
            <a:r>
              <a:rPr lang="en-US" dirty="0">
                <a:latin typeface="Trebuchet MS" charset="0"/>
                <a:cs typeface="Trebuchet MS" charset="0"/>
                <a:sym typeface="Trebuchet MS" charset="0"/>
              </a:rPr>
              <a:t>Revenue increasing quarterly</a:t>
            </a:r>
            <a:endParaRPr lang="en-US" dirty="0">
              <a:latin typeface="Trebuchet MS" charset="0"/>
              <a:sym typeface="Trebuchet MS" charset="0"/>
            </a:endParaRPr>
          </a:p>
          <a:p>
            <a:pPr marL="188913" indent="-188913"/>
            <a:r>
              <a:rPr lang="en-US" dirty="0">
                <a:latin typeface="Trebuchet MS" charset="0"/>
                <a:cs typeface="Trebuchet MS" charset="0"/>
                <a:sym typeface="Trebuchet MS" charset="0"/>
              </a:rPr>
              <a:t>Adding Federal and Brazil markets</a:t>
            </a:r>
            <a:endParaRPr lang="en-US" dirty="0">
              <a:latin typeface="Trebuchet MS" charset="0"/>
              <a:sym typeface="Trebuchet MS" charset="0"/>
            </a:endParaRPr>
          </a:p>
        </p:txBody>
      </p:sp>
      <p:pic>
        <p:nvPicPr>
          <p:cNvPr id="36873" name="Picture 9"/>
          <p:cNvPicPr>
            <a:picLocks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
              </a:ext>
            </a:extLst>
          </a:blip>
          <a:srcRect/>
          <a:stretch>
            <a:fillRect/>
          </a:stretch>
        </p:blipFill>
        <p:spPr bwMode="auto">
          <a:xfrm>
            <a:off x="2811463" y="5702300"/>
            <a:ext cx="3513137" cy="762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cap="flat">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 val="259580170"/>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p:txBody>
          <a:bodyPr/>
          <a:lstStyle/>
          <a:p>
            <a:pPr indent="0" eaLnBrk="1" hangingPunct="1"/>
            <a:r>
              <a:rPr lang="en-US" sz="3200" dirty="0" smtClean="0">
                <a:latin typeface="Trebuchet MS" charset="0"/>
              </a:rPr>
              <a:t>   Agenda</a:t>
            </a:r>
            <a:endParaRPr lang="en-US" sz="3200" dirty="0">
              <a:latin typeface="Trebuchet MS" charset="0"/>
            </a:endParaRPr>
          </a:p>
        </p:txBody>
      </p:sp>
      <p:sp>
        <p:nvSpPr>
          <p:cNvPr id="13314" name="Content Placeholder 5"/>
          <p:cNvSpPr>
            <a:spLocks noGrp="1"/>
          </p:cNvSpPr>
          <p:nvPr>
            <p:ph idx="4294967295"/>
          </p:nvPr>
        </p:nvSpPr>
        <p:spPr>
          <a:xfrm>
            <a:off x="509588" y="1128713"/>
            <a:ext cx="8412162" cy="4997451"/>
          </a:xfrm>
        </p:spPr>
        <p:txBody>
          <a:bodyPr/>
          <a:lstStyle/>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LifeSize at a Glance</a:t>
            </a:r>
          </a:p>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Industry Evolution</a:t>
            </a:r>
          </a:p>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Strategic partnerships | Update</a:t>
            </a:r>
          </a:p>
          <a:p>
            <a:pPr marL="455613" indent="-455613">
              <a:lnSpc>
                <a:spcPct val="120000"/>
              </a:lnSpc>
              <a:buSzPct val="45000"/>
              <a:buFont typeface="Wingdings" charset="2"/>
              <a:buChar char="u"/>
            </a:pPr>
            <a:r>
              <a:rPr lang="en-US" sz="3200" dirty="0">
                <a:latin typeface="Trebuchet MS" charset="0"/>
              </a:rPr>
              <a:t>Infrastructure Enhancements - July 7th</a:t>
            </a:r>
          </a:p>
          <a:p>
            <a:pPr marL="455613" indent="-455613">
              <a:lnSpc>
                <a:spcPct val="120000"/>
              </a:lnSpc>
              <a:buSzPct val="45000"/>
              <a:buFont typeface="Wingdings" charset="2"/>
              <a:buChar char="u"/>
            </a:pPr>
            <a:r>
              <a:rPr lang="en-US" sz="3200" dirty="0">
                <a:solidFill>
                  <a:schemeClr val="tx1">
                    <a:lumMod val="50000"/>
                    <a:lumOff val="50000"/>
                  </a:schemeClr>
                </a:solidFill>
                <a:latin typeface="Trebuchet MS" charset="0"/>
              </a:rPr>
              <a:t>Product Announcements - July 20th</a:t>
            </a:r>
          </a:p>
          <a:p>
            <a:pPr marL="0" indent="0" eaLnBrk="1" hangingPunct="1">
              <a:buNone/>
            </a:pPr>
            <a:endParaRPr lang="en-US" sz="2800" dirty="0">
              <a:latin typeface="Trebuchet MS" charset="0"/>
            </a:endParaRPr>
          </a:p>
        </p:txBody>
      </p:sp>
      <p:sp>
        <p:nvSpPr>
          <p:cNvPr id="13317" name="Text Box 48"/>
          <p:cNvSpPr txBox="1">
            <a:spLocks noChangeArrowheads="1"/>
          </p:cNvSpPr>
          <p:nvPr/>
        </p:nvSpPr>
        <p:spPr bwMode="auto">
          <a:xfrm>
            <a:off x="6378575" y="1677989"/>
            <a:ext cx="1976438" cy="3603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0" tIns="102841" rIns="0" bIns="102841"/>
          <a:lstStyle>
            <a:lvl1pPr defTabSz="2057400" eaLnBrk="0" hangingPunct="0">
              <a:defRPr sz="2400">
                <a:solidFill>
                  <a:schemeClr val="tx1"/>
                </a:solidFill>
                <a:latin typeface="Trebuchet MS" charset="0"/>
                <a:ea typeface="ＭＳ Ｐゴシック" charset="0"/>
                <a:cs typeface="ＭＳ Ｐゴシック" charset="0"/>
              </a:defRPr>
            </a:lvl1pPr>
            <a:lvl2pPr marL="742950" indent="-285750" defTabSz="2057400" eaLnBrk="0" hangingPunct="0">
              <a:defRPr sz="2400">
                <a:solidFill>
                  <a:schemeClr val="tx1"/>
                </a:solidFill>
                <a:latin typeface="Trebuchet MS" charset="0"/>
                <a:ea typeface="ＭＳ Ｐゴシック" charset="0"/>
              </a:defRPr>
            </a:lvl2pPr>
            <a:lvl3pPr marL="1143000" indent="-228600" defTabSz="2057400" eaLnBrk="0" hangingPunct="0">
              <a:defRPr sz="2400">
                <a:solidFill>
                  <a:schemeClr val="tx1"/>
                </a:solidFill>
                <a:latin typeface="Trebuchet MS" charset="0"/>
                <a:ea typeface="ＭＳ Ｐゴシック" charset="0"/>
              </a:defRPr>
            </a:lvl3pPr>
            <a:lvl4pPr marL="1600200" indent="-228600" defTabSz="2057400" eaLnBrk="0" hangingPunct="0">
              <a:defRPr sz="2400">
                <a:solidFill>
                  <a:schemeClr val="tx1"/>
                </a:solidFill>
                <a:latin typeface="Trebuchet MS" charset="0"/>
                <a:ea typeface="ＭＳ Ｐゴシック" charset="0"/>
              </a:defRPr>
            </a:lvl4pPr>
            <a:lvl5pPr marL="2057400" indent="-228600" defTabSz="2057400" eaLnBrk="0" hangingPunct="0">
              <a:defRPr sz="2400">
                <a:solidFill>
                  <a:schemeClr val="tx1"/>
                </a:solidFill>
                <a:latin typeface="Trebuchet MS" charset="0"/>
                <a:ea typeface="ＭＳ Ｐゴシック" charset="0"/>
              </a:defRPr>
            </a:lvl5pPr>
            <a:lvl6pPr marL="2514600" indent="-228600" defTabSz="20574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defTabSz="20574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defTabSz="20574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defTabSz="2057400" eaLnBrk="0" fontAlgn="base" hangingPunct="0">
              <a:spcBef>
                <a:spcPct val="0"/>
              </a:spcBef>
              <a:spcAft>
                <a:spcPct val="0"/>
              </a:spcAft>
              <a:defRPr sz="2400">
                <a:solidFill>
                  <a:schemeClr val="tx1"/>
                </a:solidFill>
                <a:latin typeface="Trebuchet MS" charset="0"/>
                <a:ea typeface="ＭＳ Ｐゴシック" charset="0"/>
              </a:defRPr>
            </a:lvl9pPr>
          </a:lstStyle>
          <a:p>
            <a:pPr algn="ctr" eaLnBrk="1" hangingPunct="1"/>
            <a:endParaRPr kumimoji="1" lang="en-US" sz="1000" i="1" dirty="0">
              <a:solidFill>
                <a:schemeClr val="bg1"/>
              </a:solidFill>
              <a:ea typeface="ヒラギノ角ゴ Pro W3" charset="0"/>
              <a:cs typeface="ヒラギノ角ゴ Pro W3" charset="0"/>
              <a:sym typeface="Arial" charset="0"/>
            </a:endParaRPr>
          </a:p>
        </p:txBody>
      </p:sp>
    </p:spTree>
    <p:extLst>
      <p:ext uri="{BB962C8B-B14F-4D97-AF65-F5344CB8AC3E}">
        <p14:creationId xmlns:mc="http://schemas.openxmlformats.org/markup-compatibility/2006" xmlns:mv="urn:schemas-microsoft-com:mac:vml" xmlns:p14="http://schemas.microsoft.com/office/powerpoint/2010/main" xmlns="" val="91218192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 Title Slide">
  <a:themeElements>
    <a:clrScheme name="">
      <a:dk1>
        <a:srgbClr val="000000"/>
      </a:dk1>
      <a:lt1>
        <a:srgbClr val="FFFFFF"/>
      </a:lt1>
      <a:dk2>
        <a:srgbClr val="000000"/>
      </a:dk2>
      <a:lt2>
        <a:srgbClr val="808080"/>
      </a:lt2>
      <a:accent1>
        <a:srgbClr val="003473"/>
      </a:accent1>
      <a:accent2>
        <a:srgbClr val="333399"/>
      </a:accent2>
      <a:accent3>
        <a:srgbClr val="FFFFFF"/>
      </a:accent3>
      <a:accent4>
        <a:srgbClr val="000000"/>
      </a:accent4>
      <a:accent5>
        <a:srgbClr val="AAAEBC"/>
      </a:accent5>
      <a:accent6>
        <a:srgbClr val="2D2D8A"/>
      </a:accent6>
      <a:hlink>
        <a:srgbClr val="009999"/>
      </a:hlink>
      <a:folHlink>
        <a:srgbClr val="99CC00"/>
      </a:folHlink>
    </a:clrScheme>
    <a:fontScheme name="Default - Title Slide">
      <a:majorFont>
        <a:latin typeface="Calibri"/>
        <a:ea typeface="ヒラギノ角ゴ ProN W3"/>
        <a:cs typeface="ヒラギノ角ゴ ProN W3"/>
      </a:majorFont>
      <a:minorFont>
        <a:latin typeface="Arial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
      <a:dk1>
        <a:srgbClr val="000000"/>
      </a:dk1>
      <a:lt1>
        <a:srgbClr val="FFFFFF"/>
      </a:lt1>
      <a:dk2>
        <a:srgbClr val="000000"/>
      </a:dk2>
      <a:lt2>
        <a:srgbClr val="808080"/>
      </a:lt2>
      <a:accent1>
        <a:srgbClr val="003473"/>
      </a:accent1>
      <a:accent2>
        <a:srgbClr val="333399"/>
      </a:accent2>
      <a:accent3>
        <a:srgbClr val="FFFFFF"/>
      </a:accent3>
      <a:accent4>
        <a:srgbClr val="000000"/>
      </a:accent4>
      <a:accent5>
        <a:srgbClr val="AAAEBC"/>
      </a:accent5>
      <a:accent6>
        <a:srgbClr val="2D2D8A"/>
      </a:accent6>
      <a:hlink>
        <a:srgbClr val="009999"/>
      </a:hlink>
      <a:folHlink>
        <a:srgbClr val="99CC00"/>
      </a:folHlink>
    </a:clrScheme>
    <a:fontScheme name="Default - Title and Content">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ifeSize Corp PPT SMv3b">
  <a:themeElements>
    <a:clrScheme name="LifeSize Theme">
      <a:dk1>
        <a:srgbClr val="000000"/>
      </a:dk1>
      <a:lt1>
        <a:srgbClr val="FFFFFF"/>
      </a:lt1>
      <a:dk2>
        <a:srgbClr val="000000"/>
      </a:dk2>
      <a:lt2>
        <a:srgbClr val="808285"/>
      </a:lt2>
      <a:accent1>
        <a:srgbClr val="E67A1D"/>
      </a:accent1>
      <a:accent2>
        <a:srgbClr val="003473"/>
      </a:accent2>
      <a:accent3>
        <a:srgbClr val="5E97DE"/>
      </a:accent3>
      <a:accent4>
        <a:srgbClr val="FBB416"/>
      </a:accent4>
      <a:accent5>
        <a:srgbClr val="808285"/>
      </a:accent5>
      <a:accent6>
        <a:srgbClr val="D8D8D6"/>
      </a:accent6>
      <a:hlink>
        <a:srgbClr val="26265F"/>
      </a:hlink>
      <a:folHlink>
        <a:srgbClr val="E86A25"/>
      </a:folHlink>
    </a:clrScheme>
    <a:fontScheme name="LifeSiz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none">
        <a:spAutoFit/>
      </a:bodyPr>
      <a:lstStyle>
        <a:defPPr>
          <a:defRPr sz="2400" b="0" dirty="0" smtClean="0">
            <a:solidFill>
              <a:schemeClr val="tx1">
                <a:lumMod val="85000"/>
                <a:lumOff val="15000"/>
              </a:schemeClr>
            </a:solidFill>
            <a:latin typeface="+mn-lt"/>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2057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Century Gothic" pitchFamily="34" charset="0"/>
          </a:defRPr>
        </a:defPPr>
      </a:lstStyle>
    </a:lnDef>
    <a:txDef>
      <a:spPr>
        <a:noFill/>
      </a:spPr>
      <a:bodyPr wrap="none" rtlCol="0">
        <a:spAutoFit/>
      </a:bodyPr>
      <a:lstStyle>
        <a:defPPr>
          <a:defRPr sz="1400" b="0" dirty="0" smtClean="0">
            <a:latin typeface="+mn-lt"/>
          </a:defRPr>
        </a:defPPr>
      </a:lstStyle>
    </a:txDef>
  </a:objectDefaults>
  <a:extraClrSchemeLst>
    <a:extraClrScheme>
      <a:clrScheme name="Corp Ppt 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 Ppt 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 Ppt 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 Ppt 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 Ppt 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 Ppt 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 Ppt 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 Ppt 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 Ppt 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 Ppt 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 Ppt 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 Ppt 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rp Ppt">
  <a:themeElements>
    <a:clrScheme name="Corp 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 Ppt">
      <a:majorFont>
        <a:latin typeface="Century Gothic"/>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2057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a:ln>
              <a:noFill/>
            </a:ln>
            <a:solidFill>
              <a:schemeClr val="tx1"/>
            </a:solidFill>
            <a:effectLst/>
            <a:latin typeface="Century Gothic"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2057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a:ln>
              <a:noFill/>
            </a:ln>
            <a:solidFill>
              <a:schemeClr val="tx1"/>
            </a:solidFill>
            <a:effectLst/>
            <a:latin typeface="Century Gothic" charset="0"/>
            <a:ea typeface="ＭＳ Ｐゴシック" charset="-128"/>
            <a:cs typeface="ＭＳ Ｐゴシック" charset="-128"/>
          </a:defRPr>
        </a:defPPr>
      </a:lstStyle>
    </a:lnDef>
  </a:objectDefaults>
  <a:extraClrSchemeLst>
    <a:extraClrScheme>
      <a:clrScheme name="Corp 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 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 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 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 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 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 P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 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 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 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 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 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6443</TotalTime>
  <Pages>0</Pages>
  <Words>1789</Words>
  <Characters>0</Characters>
  <Application>Microsoft Macintosh PowerPoint</Application>
  <PresentationFormat>On-screen Show (4:3)</PresentationFormat>
  <Lines>0</Lines>
  <Paragraphs>192</Paragraphs>
  <Slides>23</Slides>
  <Notes>19</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23</vt:i4>
      </vt:variant>
    </vt:vector>
  </HeadingPairs>
  <TitlesOfParts>
    <vt:vector size="28" baseType="lpstr">
      <vt:lpstr>Default - Title Slide</vt:lpstr>
      <vt:lpstr>Default - Title and Content</vt:lpstr>
      <vt:lpstr>1_LifeSize Corp PPT SMv3b</vt:lpstr>
      <vt:lpstr>Corp Ppt</vt:lpstr>
      <vt:lpstr>Presentation</vt:lpstr>
      <vt:lpstr>LifeSize Communications</vt:lpstr>
      <vt:lpstr>   Agenda</vt:lpstr>
      <vt:lpstr>   LifeSize at a Glance</vt:lpstr>
      <vt:lpstr>   Agenda</vt:lpstr>
      <vt:lpstr>  Industry Evolution</vt:lpstr>
      <vt:lpstr>   Agenda</vt:lpstr>
      <vt:lpstr>Microsoft:  Full Qualification July 11, 2011</vt:lpstr>
      <vt:lpstr>   Avaya</vt:lpstr>
      <vt:lpstr>   Agenda</vt:lpstr>
      <vt:lpstr>  LifeSize Vision</vt:lpstr>
      <vt:lpstr>  Infrastructure Enhancements July 12, 2011</vt:lpstr>
      <vt:lpstr>Modular, Flexible, Scalable</vt:lpstr>
      <vt:lpstr>   Agenda</vt:lpstr>
      <vt:lpstr>Slide 13</vt:lpstr>
      <vt:lpstr>Logitech Acquires Mirial </vt:lpstr>
      <vt:lpstr> Infrastructure Choice</vt:lpstr>
      <vt:lpstr>Slide 16</vt:lpstr>
      <vt:lpstr>Slide 17</vt:lpstr>
      <vt:lpstr>Introducing LifeSize Connections </vt:lpstr>
      <vt:lpstr>Target markets  </vt:lpstr>
      <vt:lpstr>Amazingly simple. Simply amazing.</vt:lpstr>
      <vt:lpstr>LifeSize India - Partial Customer list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 Performance</dc:title>
  <dc:subject/>
  <dc:creator>Lenovo User</dc:creator>
  <cp:keywords/>
  <dc:description/>
  <cp:lastModifiedBy>esys</cp:lastModifiedBy>
  <cp:revision>130</cp:revision>
  <cp:lastPrinted>2011-06-27T22:12:23Z</cp:lastPrinted>
  <dcterms:created xsi:type="dcterms:W3CDTF">2011-09-21T13:22:13Z</dcterms:created>
  <dcterms:modified xsi:type="dcterms:W3CDTF">2011-09-26T11:40:02Z</dcterms:modified>
</cp:coreProperties>
</file>