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59" r:id="rId2"/>
    <p:sldId id="257" r:id="rId3"/>
    <p:sldId id="432" r:id="rId4"/>
    <p:sldId id="473" r:id="rId5"/>
    <p:sldId id="474" r:id="rId6"/>
    <p:sldId id="469" r:id="rId7"/>
    <p:sldId id="470" r:id="rId8"/>
    <p:sldId id="644" r:id="rId9"/>
    <p:sldId id="641" r:id="rId10"/>
    <p:sldId id="642" r:id="rId11"/>
    <p:sldId id="643" r:id="rId12"/>
    <p:sldId id="632" r:id="rId13"/>
    <p:sldId id="633" r:id="rId14"/>
    <p:sldId id="634" r:id="rId15"/>
    <p:sldId id="635" r:id="rId16"/>
    <p:sldId id="636" r:id="rId17"/>
    <p:sldId id="645" r:id="rId18"/>
    <p:sldId id="483" r:id="rId19"/>
    <p:sldId id="647" r:id="rId20"/>
    <p:sldId id="648" r:id="rId21"/>
    <p:sldId id="649" r:id="rId22"/>
    <p:sldId id="650" r:id="rId23"/>
    <p:sldId id="651" r:id="rId24"/>
    <p:sldId id="559" r:id="rId25"/>
    <p:sldId id="598" r:id="rId26"/>
    <p:sldId id="578" r:id="rId27"/>
    <p:sldId id="637" r:id="rId28"/>
    <p:sldId id="638" r:id="rId29"/>
    <p:sldId id="639" r:id="rId30"/>
    <p:sldId id="604" r:id="rId31"/>
    <p:sldId id="573" r:id="rId32"/>
    <p:sldId id="489" r:id="rId33"/>
    <p:sldId id="537" r:id="rId34"/>
    <p:sldId id="528" r:id="rId35"/>
    <p:sldId id="529"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E71AE"/>
    <a:srgbClr val="2F748D"/>
    <a:srgbClr val="0070BC"/>
    <a:srgbClr val="6895BF"/>
    <a:srgbClr val="C5D2DB"/>
    <a:srgbClr val="D9D9D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26" autoAdjust="0"/>
    <p:restoredTop sz="81756" autoAdjust="0"/>
  </p:normalViewPr>
  <p:slideViewPr>
    <p:cSldViewPr>
      <p:cViewPr>
        <p:scale>
          <a:sx n="66" d="100"/>
          <a:sy n="66" d="100"/>
        </p:scale>
        <p:origin x="-792" y="-432"/>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26DDB0-8BB7-4959-BBB1-4CCCA3B03DA8}" type="doc">
      <dgm:prSet loTypeId="urn:microsoft.com/office/officeart/2005/8/layout/radial4" loCatId="relationship" qsTypeId="urn:microsoft.com/office/officeart/2005/8/quickstyle/3d9" qsCatId="3D" csTypeId="urn:microsoft.com/office/officeart/2005/8/colors/accent1_2#2" csCatId="accent1" phldr="1"/>
      <dgm:spPr/>
      <dgm:t>
        <a:bodyPr/>
        <a:lstStyle/>
        <a:p>
          <a:endParaRPr lang="en-US"/>
        </a:p>
      </dgm:t>
    </dgm:pt>
    <dgm:pt modelId="{774C7999-40E0-424F-BC77-B5491AE17A91}">
      <dgm:prSet phldrT="[Text]"/>
      <dgm:spPr/>
      <dgm:t>
        <a:bodyPr/>
        <a:lstStyle/>
        <a:p>
          <a:r>
            <a:rPr lang="fr-FR" dirty="0" smtClean="0"/>
            <a:t>CSO</a:t>
          </a:r>
          <a:endParaRPr lang="en-US" dirty="0"/>
        </a:p>
      </dgm:t>
    </dgm:pt>
    <dgm:pt modelId="{EA4C855D-99E3-442A-A1AB-DFBBC371591B}" type="parTrans" cxnId="{C1A52AB4-A3A1-408F-B603-BDD7D1C05244}">
      <dgm:prSet/>
      <dgm:spPr/>
      <dgm:t>
        <a:bodyPr/>
        <a:lstStyle/>
        <a:p>
          <a:endParaRPr lang="en-US"/>
        </a:p>
      </dgm:t>
    </dgm:pt>
    <dgm:pt modelId="{3FA2A453-C0EA-419B-AA0C-DA5ECAA978B0}" type="sibTrans" cxnId="{C1A52AB4-A3A1-408F-B603-BDD7D1C05244}">
      <dgm:prSet/>
      <dgm:spPr/>
      <dgm:t>
        <a:bodyPr/>
        <a:lstStyle/>
        <a:p>
          <a:endParaRPr lang="en-US"/>
        </a:p>
      </dgm:t>
    </dgm:pt>
    <dgm:pt modelId="{EAAC10BD-FF7C-4F57-A27B-CA3112887343}">
      <dgm:prSet phldrT="[Text]"/>
      <dgm:spPr/>
      <dgm:t>
        <a:bodyPr/>
        <a:lstStyle/>
        <a:p>
          <a:r>
            <a:rPr lang="fr-FR" dirty="0" err="1" smtClean="0"/>
            <a:t>Costs</a:t>
          </a:r>
          <a:endParaRPr lang="en-US" dirty="0"/>
        </a:p>
      </dgm:t>
    </dgm:pt>
    <dgm:pt modelId="{ED30788C-F864-4724-B97F-2CE09511387D}" type="parTrans" cxnId="{A05BC181-3234-4326-83A1-8DB0AEA78EA2}">
      <dgm:prSet/>
      <dgm:spPr/>
      <dgm:t>
        <a:bodyPr/>
        <a:lstStyle/>
        <a:p>
          <a:endParaRPr lang="en-US"/>
        </a:p>
      </dgm:t>
    </dgm:pt>
    <dgm:pt modelId="{92027846-2023-4F9D-844E-2F0DBA2F6F6C}" type="sibTrans" cxnId="{A05BC181-3234-4326-83A1-8DB0AEA78EA2}">
      <dgm:prSet/>
      <dgm:spPr/>
      <dgm:t>
        <a:bodyPr/>
        <a:lstStyle/>
        <a:p>
          <a:endParaRPr lang="en-US"/>
        </a:p>
      </dgm:t>
    </dgm:pt>
    <dgm:pt modelId="{E7403F0E-3B2F-485F-A1FE-8B5B4110BF4F}">
      <dgm:prSet phldrT="[Text]"/>
      <dgm:spPr/>
      <dgm:t>
        <a:bodyPr/>
        <a:lstStyle/>
        <a:p>
          <a:r>
            <a:rPr lang="fr-FR" dirty="0" err="1" smtClean="0"/>
            <a:t>Mobility</a:t>
          </a:r>
          <a:r>
            <a:rPr lang="fr-FR" dirty="0" smtClean="0"/>
            <a:t> – </a:t>
          </a:r>
          <a:r>
            <a:rPr lang="fr-FR" dirty="0" err="1" smtClean="0"/>
            <a:t>Ubiquity</a:t>
          </a:r>
          <a:r>
            <a:rPr lang="fr-FR" dirty="0" smtClean="0"/>
            <a:t> - </a:t>
          </a:r>
          <a:r>
            <a:rPr lang="fr-FR" dirty="0" err="1" smtClean="0"/>
            <a:t>Productivity</a:t>
          </a:r>
          <a:endParaRPr lang="en-US" dirty="0"/>
        </a:p>
      </dgm:t>
    </dgm:pt>
    <dgm:pt modelId="{C53F6628-3F74-4668-9A81-39D06206EDF2}" type="parTrans" cxnId="{EC5A1110-1E42-4E32-BD38-78D4DBCD5401}">
      <dgm:prSet/>
      <dgm:spPr/>
      <dgm:t>
        <a:bodyPr/>
        <a:lstStyle/>
        <a:p>
          <a:endParaRPr lang="en-US"/>
        </a:p>
      </dgm:t>
    </dgm:pt>
    <dgm:pt modelId="{1BBBA065-4A01-46CA-BD6E-A395C8CB1CFE}" type="sibTrans" cxnId="{EC5A1110-1E42-4E32-BD38-78D4DBCD5401}">
      <dgm:prSet/>
      <dgm:spPr/>
      <dgm:t>
        <a:bodyPr/>
        <a:lstStyle/>
        <a:p>
          <a:endParaRPr lang="en-US"/>
        </a:p>
      </dgm:t>
    </dgm:pt>
    <dgm:pt modelId="{E1D2EDB8-B3CD-4192-8699-6855708347D9}">
      <dgm:prSet phldrT="[Text]"/>
      <dgm:spPr/>
      <dgm:t>
        <a:bodyPr/>
        <a:lstStyle/>
        <a:p>
          <a:r>
            <a:rPr lang="fr-FR" dirty="0" smtClean="0"/>
            <a:t>Incident </a:t>
          </a:r>
          <a:r>
            <a:rPr lang="fr-FR" dirty="0" err="1" smtClean="0"/>
            <a:t>Response</a:t>
          </a:r>
          <a:r>
            <a:rPr lang="fr-FR" dirty="0" smtClean="0"/>
            <a:t> - </a:t>
          </a:r>
          <a:r>
            <a:rPr lang="fr-FR" dirty="0" err="1" smtClean="0"/>
            <a:t>Continuity</a:t>
          </a:r>
          <a:endParaRPr lang="en-US" dirty="0"/>
        </a:p>
      </dgm:t>
    </dgm:pt>
    <dgm:pt modelId="{9F1A72AE-1B91-4AE1-A90C-B5CA25A0E385}" type="parTrans" cxnId="{3D9FFA16-265E-42B6-AE61-996F1A0CEE33}">
      <dgm:prSet/>
      <dgm:spPr/>
      <dgm:t>
        <a:bodyPr/>
        <a:lstStyle/>
        <a:p>
          <a:endParaRPr lang="en-US"/>
        </a:p>
      </dgm:t>
    </dgm:pt>
    <dgm:pt modelId="{1C0F9564-E6BD-49FD-AA47-B4B954EE852F}" type="sibTrans" cxnId="{3D9FFA16-265E-42B6-AE61-996F1A0CEE33}">
      <dgm:prSet/>
      <dgm:spPr/>
      <dgm:t>
        <a:bodyPr/>
        <a:lstStyle/>
        <a:p>
          <a:endParaRPr lang="en-US"/>
        </a:p>
      </dgm:t>
    </dgm:pt>
    <dgm:pt modelId="{832AD756-1A3D-40E0-83B7-C6D29838BE58}">
      <dgm:prSet phldrT="[Text]"/>
      <dgm:spPr/>
      <dgm:t>
        <a:bodyPr/>
        <a:lstStyle/>
        <a:p>
          <a:r>
            <a:rPr lang="fr-FR" dirty="0" err="1" smtClean="0"/>
            <a:t>Threats</a:t>
          </a:r>
          <a:r>
            <a:rPr lang="fr-FR" dirty="0" smtClean="0"/>
            <a:t> </a:t>
          </a:r>
          <a:endParaRPr lang="en-US" dirty="0"/>
        </a:p>
      </dgm:t>
    </dgm:pt>
    <dgm:pt modelId="{21FD39BF-A3E7-4FFC-AD92-CB82DC764BA2}" type="parTrans" cxnId="{10624263-F969-453A-BA6E-B65ABF2CA29E}">
      <dgm:prSet/>
      <dgm:spPr/>
      <dgm:t>
        <a:bodyPr/>
        <a:lstStyle/>
        <a:p>
          <a:endParaRPr lang="en-US"/>
        </a:p>
      </dgm:t>
    </dgm:pt>
    <dgm:pt modelId="{BECA13D2-F42E-4262-96FD-C9FE5DE1F71D}" type="sibTrans" cxnId="{10624263-F969-453A-BA6E-B65ABF2CA29E}">
      <dgm:prSet/>
      <dgm:spPr/>
      <dgm:t>
        <a:bodyPr/>
        <a:lstStyle/>
        <a:p>
          <a:endParaRPr lang="en-US"/>
        </a:p>
      </dgm:t>
    </dgm:pt>
    <dgm:pt modelId="{044B4195-8813-465B-BE56-8752037AE981}">
      <dgm:prSet phldrT="[Text]" custT="1"/>
      <dgm:spPr/>
      <dgm:t>
        <a:bodyPr/>
        <a:lstStyle/>
        <a:p>
          <a:r>
            <a:rPr lang="fr-FR" sz="2000" dirty="0" smtClean="0"/>
            <a:t>Security Policy</a:t>
          </a:r>
        </a:p>
      </dgm:t>
    </dgm:pt>
    <dgm:pt modelId="{B27B9B3D-1E8F-4B98-A03E-FF539EADD710}" type="parTrans" cxnId="{4F43E3A2-5310-4C00-A224-BCAFA6E2EF3D}">
      <dgm:prSet/>
      <dgm:spPr/>
      <dgm:t>
        <a:bodyPr/>
        <a:lstStyle/>
        <a:p>
          <a:endParaRPr lang="en-US"/>
        </a:p>
      </dgm:t>
    </dgm:pt>
    <dgm:pt modelId="{1ED9D948-E975-4ACB-A2C5-EEB221967243}" type="sibTrans" cxnId="{4F43E3A2-5310-4C00-A224-BCAFA6E2EF3D}">
      <dgm:prSet/>
      <dgm:spPr/>
      <dgm:t>
        <a:bodyPr/>
        <a:lstStyle/>
        <a:p>
          <a:endParaRPr lang="en-US"/>
        </a:p>
      </dgm:t>
    </dgm:pt>
    <dgm:pt modelId="{F263A769-F434-44EC-8C76-C401901F2417}">
      <dgm:prSet phldrT="[Text]"/>
      <dgm:spPr/>
      <dgm:t>
        <a:bodyPr/>
        <a:lstStyle/>
        <a:p>
          <a:r>
            <a:rPr lang="fr-FR" dirty="0" err="1" smtClean="0"/>
            <a:t>Compliances</a:t>
          </a:r>
          <a:endParaRPr lang="en-US" dirty="0"/>
        </a:p>
      </dgm:t>
    </dgm:pt>
    <dgm:pt modelId="{EAE5D184-493F-45CF-B069-60B90A3DA7DD}" type="parTrans" cxnId="{39E5A129-6EE5-43CB-8C21-A2D8F5182187}">
      <dgm:prSet/>
      <dgm:spPr/>
      <dgm:t>
        <a:bodyPr/>
        <a:lstStyle/>
        <a:p>
          <a:endParaRPr lang="en-US"/>
        </a:p>
      </dgm:t>
    </dgm:pt>
    <dgm:pt modelId="{F4B56532-2801-4C82-A5A8-F2F67A860501}" type="sibTrans" cxnId="{39E5A129-6EE5-43CB-8C21-A2D8F5182187}">
      <dgm:prSet/>
      <dgm:spPr/>
      <dgm:t>
        <a:bodyPr/>
        <a:lstStyle/>
        <a:p>
          <a:endParaRPr lang="en-US"/>
        </a:p>
      </dgm:t>
    </dgm:pt>
    <dgm:pt modelId="{93AE1689-4E7E-4D91-A410-E08C6E58B730}" type="pres">
      <dgm:prSet presAssocID="{0D26DDB0-8BB7-4959-BBB1-4CCCA3B03DA8}" presName="cycle" presStyleCnt="0">
        <dgm:presLayoutVars>
          <dgm:chMax val="1"/>
          <dgm:dir/>
          <dgm:animLvl val="ctr"/>
          <dgm:resizeHandles val="exact"/>
        </dgm:presLayoutVars>
      </dgm:prSet>
      <dgm:spPr/>
      <dgm:t>
        <a:bodyPr/>
        <a:lstStyle/>
        <a:p>
          <a:endParaRPr lang="en-US"/>
        </a:p>
      </dgm:t>
    </dgm:pt>
    <dgm:pt modelId="{522DB781-8A45-4402-8752-03E849E25CD0}" type="pres">
      <dgm:prSet presAssocID="{774C7999-40E0-424F-BC77-B5491AE17A91}" presName="centerShape" presStyleLbl="node0" presStyleIdx="0" presStyleCnt="1" custLinFactNeighborX="511" custLinFactNeighborY="5276"/>
      <dgm:spPr/>
      <dgm:t>
        <a:bodyPr/>
        <a:lstStyle/>
        <a:p>
          <a:endParaRPr lang="en-US"/>
        </a:p>
      </dgm:t>
    </dgm:pt>
    <dgm:pt modelId="{752996AA-87E1-445A-8932-59A59EA7D84A}" type="pres">
      <dgm:prSet presAssocID="{ED30788C-F864-4724-B97F-2CE09511387D}" presName="parTrans" presStyleLbl="bgSibTrans2D1" presStyleIdx="0" presStyleCnt="6"/>
      <dgm:spPr/>
      <dgm:t>
        <a:bodyPr/>
        <a:lstStyle/>
        <a:p>
          <a:endParaRPr lang="en-US"/>
        </a:p>
      </dgm:t>
    </dgm:pt>
    <dgm:pt modelId="{FAE37967-1362-4C5D-98DB-6DB07AE2A401}" type="pres">
      <dgm:prSet presAssocID="{EAAC10BD-FF7C-4F57-A27B-CA3112887343}" presName="node" presStyleLbl="node1" presStyleIdx="0" presStyleCnt="6">
        <dgm:presLayoutVars>
          <dgm:bulletEnabled val="1"/>
        </dgm:presLayoutVars>
      </dgm:prSet>
      <dgm:spPr/>
      <dgm:t>
        <a:bodyPr/>
        <a:lstStyle/>
        <a:p>
          <a:endParaRPr lang="en-US"/>
        </a:p>
      </dgm:t>
    </dgm:pt>
    <dgm:pt modelId="{E86D7F5E-D6F4-4BA5-BA5D-02C949F1AFA0}" type="pres">
      <dgm:prSet presAssocID="{21FD39BF-A3E7-4FFC-AD92-CB82DC764BA2}" presName="parTrans" presStyleLbl="bgSibTrans2D1" presStyleIdx="1" presStyleCnt="6"/>
      <dgm:spPr/>
      <dgm:t>
        <a:bodyPr/>
        <a:lstStyle/>
        <a:p>
          <a:endParaRPr lang="en-US"/>
        </a:p>
      </dgm:t>
    </dgm:pt>
    <dgm:pt modelId="{A9E7BF4C-4FF4-44E2-99C3-2183EF419922}" type="pres">
      <dgm:prSet presAssocID="{832AD756-1A3D-40E0-83B7-C6D29838BE58}" presName="node" presStyleLbl="node1" presStyleIdx="1" presStyleCnt="6">
        <dgm:presLayoutVars>
          <dgm:bulletEnabled val="1"/>
        </dgm:presLayoutVars>
      </dgm:prSet>
      <dgm:spPr/>
      <dgm:t>
        <a:bodyPr/>
        <a:lstStyle/>
        <a:p>
          <a:endParaRPr lang="en-US"/>
        </a:p>
      </dgm:t>
    </dgm:pt>
    <dgm:pt modelId="{D9AFB16F-BD29-4DF4-9FBD-A22D6A463657}" type="pres">
      <dgm:prSet presAssocID="{B27B9B3D-1E8F-4B98-A03E-FF539EADD710}" presName="parTrans" presStyleLbl="bgSibTrans2D1" presStyleIdx="2" presStyleCnt="6"/>
      <dgm:spPr/>
      <dgm:t>
        <a:bodyPr/>
        <a:lstStyle/>
        <a:p>
          <a:endParaRPr lang="en-US"/>
        </a:p>
      </dgm:t>
    </dgm:pt>
    <dgm:pt modelId="{35A65358-7184-4D99-8C11-BD076A0CF7A1}" type="pres">
      <dgm:prSet presAssocID="{044B4195-8813-465B-BE56-8752037AE981}" presName="node" presStyleLbl="node1" presStyleIdx="2" presStyleCnt="6">
        <dgm:presLayoutVars>
          <dgm:bulletEnabled val="1"/>
        </dgm:presLayoutVars>
      </dgm:prSet>
      <dgm:spPr/>
      <dgm:t>
        <a:bodyPr/>
        <a:lstStyle/>
        <a:p>
          <a:endParaRPr lang="en-US"/>
        </a:p>
      </dgm:t>
    </dgm:pt>
    <dgm:pt modelId="{282BFF7B-F150-4E9B-863A-611BC51EAECF}" type="pres">
      <dgm:prSet presAssocID="{EAE5D184-493F-45CF-B069-60B90A3DA7DD}" presName="parTrans" presStyleLbl="bgSibTrans2D1" presStyleIdx="3" presStyleCnt="6"/>
      <dgm:spPr/>
      <dgm:t>
        <a:bodyPr/>
        <a:lstStyle/>
        <a:p>
          <a:endParaRPr lang="en-US"/>
        </a:p>
      </dgm:t>
    </dgm:pt>
    <dgm:pt modelId="{05D3AB75-63D6-4238-BC85-310607D7F551}" type="pres">
      <dgm:prSet presAssocID="{F263A769-F434-44EC-8C76-C401901F2417}" presName="node" presStyleLbl="node1" presStyleIdx="3" presStyleCnt="6">
        <dgm:presLayoutVars>
          <dgm:bulletEnabled val="1"/>
        </dgm:presLayoutVars>
      </dgm:prSet>
      <dgm:spPr/>
      <dgm:t>
        <a:bodyPr/>
        <a:lstStyle/>
        <a:p>
          <a:endParaRPr lang="en-US"/>
        </a:p>
      </dgm:t>
    </dgm:pt>
    <dgm:pt modelId="{234CD129-8638-439C-BD74-244A4100B684}" type="pres">
      <dgm:prSet presAssocID="{C53F6628-3F74-4668-9A81-39D06206EDF2}" presName="parTrans" presStyleLbl="bgSibTrans2D1" presStyleIdx="4" presStyleCnt="6"/>
      <dgm:spPr/>
      <dgm:t>
        <a:bodyPr/>
        <a:lstStyle/>
        <a:p>
          <a:endParaRPr lang="en-US"/>
        </a:p>
      </dgm:t>
    </dgm:pt>
    <dgm:pt modelId="{3AFD82DB-5CE8-4734-8C17-74D5E985834E}" type="pres">
      <dgm:prSet presAssocID="{E7403F0E-3B2F-485F-A1FE-8B5B4110BF4F}" presName="node" presStyleLbl="node1" presStyleIdx="4" presStyleCnt="6">
        <dgm:presLayoutVars>
          <dgm:bulletEnabled val="1"/>
        </dgm:presLayoutVars>
      </dgm:prSet>
      <dgm:spPr/>
      <dgm:t>
        <a:bodyPr/>
        <a:lstStyle/>
        <a:p>
          <a:endParaRPr lang="en-US"/>
        </a:p>
      </dgm:t>
    </dgm:pt>
    <dgm:pt modelId="{784B7677-6C4A-44DF-8875-59575E4F17FA}" type="pres">
      <dgm:prSet presAssocID="{9F1A72AE-1B91-4AE1-A90C-B5CA25A0E385}" presName="parTrans" presStyleLbl="bgSibTrans2D1" presStyleIdx="5" presStyleCnt="6"/>
      <dgm:spPr/>
      <dgm:t>
        <a:bodyPr/>
        <a:lstStyle/>
        <a:p>
          <a:endParaRPr lang="en-US"/>
        </a:p>
      </dgm:t>
    </dgm:pt>
    <dgm:pt modelId="{C89AC02E-B194-4EF3-ABD7-301F1EBC999A}" type="pres">
      <dgm:prSet presAssocID="{E1D2EDB8-B3CD-4192-8699-6855708347D9}" presName="node" presStyleLbl="node1" presStyleIdx="5" presStyleCnt="6">
        <dgm:presLayoutVars>
          <dgm:bulletEnabled val="1"/>
        </dgm:presLayoutVars>
      </dgm:prSet>
      <dgm:spPr/>
      <dgm:t>
        <a:bodyPr/>
        <a:lstStyle/>
        <a:p>
          <a:endParaRPr lang="en-US"/>
        </a:p>
      </dgm:t>
    </dgm:pt>
  </dgm:ptLst>
  <dgm:cxnLst>
    <dgm:cxn modelId="{291C77C0-C973-40F6-BB07-0EBF278E81AD}" type="presOf" srcId="{774C7999-40E0-424F-BC77-B5491AE17A91}" destId="{522DB781-8A45-4402-8752-03E849E25CD0}" srcOrd="0" destOrd="0" presId="urn:microsoft.com/office/officeart/2005/8/layout/radial4"/>
    <dgm:cxn modelId="{8125FBFF-B80C-43C3-8BA5-06B5BF82096E}" type="presOf" srcId="{0D26DDB0-8BB7-4959-BBB1-4CCCA3B03DA8}" destId="{93AE1689-4E7E-4D91-A410-E08C6E58B730}" srcOrd="0" destOrd="0" presId="urn:microsoft.com/office/officeart/2005/8/layout/radial4"/>
    <dgm:cxn modelId="{39E5A129-6EE5-43CB-8C21-A2D8F5182187}" srcId="{774C7999-40E0-424F-BC77-B5491AE17A91}" destId="{F263A769-F434-44EC-8C76-C401901F2417}" srcOrd="3" destOrd="0" parTransId="{EAE5D184-493F-45CF-B069-60B90A3DA7DD}" sibTransId="{F4B56532-2801-4C82-A5A8-F2F67A860501}"/>
    <dgm:cxn modelId="{A4FDF39A-0244-453C-B838-532B36D510D0}" type="presOf" srcId="{9F1A72AE-1B91-4AE1-A90C-B5CA25A0E385}" destId="{784B7677-6C4A-44DF-8875-59575E4F17FA}" srcOrd="0" destOrd="0" presId="urn:microsoft.com/office/officeart/2005/8/layout/radial4"/>
    <dgm:cxn modelId="{3D9FFA16-265E-42B6-AE61-996F1A0CEE33}" srcId="{774C7999-40E0-424F-BC77-B5491AE17A91}" destId="{E1D2EDB8-B3CD-4192-8699-6855708347D9}" srcOrd="5" destOrd="0" parTransId="{9F1A72AE-1B91-4AE1-A90C-B5CA25A0E385}" sibTransId="{1C0F9564-E6BD-49FD-AA47-B4B954EE852F}"/>
    <dgm:cxn modelId="{EC5A1110-1E42-4E32-BD38-78D4DBCD5401}" srcId="{774C7999-40E0-424F-BC77-B5491AE17A91}" destId="{E7403F0E-3B2F-485F-A1FE-8B5B4110BF4F}" srcOrd="4" destOrd="0" parTransId="{C53F6628-3F74-4668-9A81-39D06206EDF2}" sibTransId="{1BBBA065-4A01-46CA-BD6E-A395C8CB1CFE}"/>
    <dgm:cxn modelId="{62C9D9F0-4941-48BC-B4B3-5BFAB242F59E}" type="presOf" srcId="{C53F6628-3F74-4668-9A81-39D06206EDF2}" destId="{234CD129-8638-439C-BD74-244A4100B684}" srcOrd="0" destOrd="0" presId="urn:microsoft.com/office/officeart/2005/8/layout/radial4"/>
    <dgm:cxn modelId="{B7F94A15-BF4A-41E0-8CED-5816032C2861}" type="presOf" srcId="{EAE5D184-493F-45CF-B069-60B90A3DA7DD}" destId="{282BFF7B-F150-4E9B-863A-611BC51EAECF}" srcOrd="0" destOrd="0" presId="urn:microsoft.com/office/officeart/2005/8/layout/radial4"/>
    <dgm:cxn modelId="{C1A52AB4-A3A1-408F-B603-BDD7D1C05244}" srcId="{0D26DDB0-8BB7-4959-BBB1-4CCCA3B03DA8}" destId="{774C7999-40E0-424F-BC77-B5491AE17A91}" srcOrd="0" destOrd="0" parTransId="{EA4C855D-99E3-442A-A1AB-DFBBC371591B}" sibTransId="{3FA2A453-C0EA-419B-AA0C-DA5ECAA978B0}"/>
    <dgm:cxn modelId="{9A0D022F-1D0F-4845-B471-678A67341C3C}" type="presOf" srcId="{B27B9B3D-1E8F-4B98-A03E-FF539EADD710}" destId="{D9AFB16F-BD29-4DF4-9FBD-A22D6A463657}" srcOrd="0" destOrd="0" presId="urn:microsoft.com/office/officeart/2005/8/layout/radial4"/>
    <dgm:cxn modelId="{1E056C85-D9E6-465B-BEEC-8E3B595E6D9A}" type="presOf" srcId="{F263A769-F434-44EC-8C76-C401901F2417}" destId="{05D3AB75-63D6-4238-BC85-310607D7F551}" srcOrd="0" destOrd="0" presId="urn:microsoft.com/office/officeart/2005/8/layout/radial4"/>
    <dgm:cxn modelId="{4F43E3A2-5310-4C00-A224-BCAFA6E2EF3D}" srcId="{774C7999-40E0-424F-BC77-B5491AE17A91}" destId="{044B4195-8813-465B-BE56-8752037AE981}" srcOrd="2" destOrd="0" parTransId="{B27B9B3D-1E8F-4B98-A03E-FF539EADD710}" sibTransId="{1ED9D948-E975-4ACB-A2C5-EEB221967243}"/>
    <dgm:cxn modelId="{6E9E35DC-3915-42C6-B23D-66019BBB46C6}" type="presOf" srcId="{832AD756-1A3D-40E0-83B7-C6D29838BE58}" destId="{A9E7BF4C-4FF4-44E2-99C3-2183EF419922}" srcOrd="0" destOrd="0" presId="urn:microsoft.com/office/officeart/2005/8/layout/radial4"/>
    <dgm:cxn modelId="{A05BC181-3234-4326-83A1-8DB0AEA78EA2}" srcId="{774C7999-40E0-424F-BC77-B5491AE17A91}" destId="{EAAC10BD-FF7C-4F57-A27B-CA3112887343}" srcOrd="0" destOrd="0" parTransId="{ED30788C-F864-4724-B97F-2CE09511387D}" sibTransId="{92027846-2023-4F9D-844E-2F0DBA2F6F6C}"/>
    <dgm:cxn modelId="{4C782A53-7FA7-4303-9F0A-DAE68B736D8B}" type="presOf" srcId="{ED30788C-F864-4724-B97F-2CE09511387D}" destId="{752996AA-87E1-445A-8932-59A59EA7D84A}" srcOrd="0" destOrd="0" presId="urn:microsoft.com/office/officeart/2005/8/layout/radial4"/>
    <dgm:cxn modelId="{10624263-F969-453A-BA6E-B65ABF2CA29E}" srcId="{774C7999-40E0-424F-BC77-B5491AE17A91}" destId="{832AD756-1A3D-40E0-83B7-C6D29838BE58}" srcOrd="1" destOrd="0" parTransId="{21FD39BF-A3E7-4FFC-AD92-CB82DC764BA2}" sibTransId="{BECA13D2-F42E-4262-96FD-C9FE5DE1F71D}"/>
    <dgm:cxn modelId="{F2826946-AFD7-4CBA-B12A-E74A71179CF3}" type="presOf" srcId="{E1D2EDB8-B3CD-4192-8699-6855708347D9}" destId="{C89AC02E-B194-4EF3-ABD7-301F1EBC999A}" srcOrd="0" destOrd="0" presId="urn:microsoft.com/office/officeart/2005/8/layout/radial4"/>
    <dgm:cxn modelId="{E42E6554-5B34-42B7-A0D9-6B4C2C80E3B4}" type="presOf" srcId="{EAAC10BD-FF7C-4F57-A27B-CA3112887343}" destId="{FAE37967-1362-4C5D-98DB-6DB07AE2A401}" srcOrd="0" destOrd="0" presId="urn:microsoft.com/office/officeart/2005/8/layout/radial4"/>
    <dgm:cxn modelId="{D51752BF-86CA-4EED-9932-2AED1C835E04}" type="presOf" srcId="{21FD39BF-A3E7-4FFC-AD92-CB82DC764BA2}" destId="{E86D7F5E-D6F4-4BA5-BA5D-02C949F1AFA0}" srcOrd="0" destOrd="0" presId="urn:microsoft.com/office/officeart/2005/8/layout/radial4"/>
    <dgm:cxn modelId="{C53DB40D-DA20-4124-85EB-D9539D4A61CD}" type="presOf" srcId="{E7403F0E-3B2F-485F-A1FE-8B5B4110BF4F}" destId="{3AFD82DB-5CE8-4734-8C17-74D5E985834E}" srcOrd="0" destOrd="0" presId="urn:microsoft.com/office/officeart/2005/8/layout/radial4"/>
    <dgm:cxn modelId="{4C02C67E-43F7-4F3C-A092-AC8DE52EA190}" type="presOf" srcId="{044B4195-8813-465B-BE56-8752037AE981}" destId="{35A65358-7184-4D99-8C11-BD076A0CF7A1}" srcOrd="0" destOrd="0" presId="urn:microsoft.com/office/officeart/2005/8/layout/radial4"/>
    <dgm:cxn modelId="{541688BF-2F52-4816-A9D5-FC25EB1F0A68}" type="presParOf" srcId="{93AE1689-4E7E-4D91-A410-E08C6E58B730}" destId="{522DB781-8A45-4402-8752-03E849E25CD0}" srcOrd="0" destOrd="0" presId="urn:microsoft.com/office/officeart/2005/8/layout/radial4"/>
    <dgm:cxn modelId="{B77F04AC-2F10-4E0E-9A7B-0B9140A73F17}" type="presParOf" srcId="{93AE1689-4E7E-4D91-A410-E08C6E58B730}" destId="{752996AA-87E1-445A-8932-59A59EA7D84A}" srcOrd="1" destOrd="0" presId="urn:microsoft.com/office/officeart/2005/8/layout/radial4"/>
    <dgm:cxn modelId="{E7D4712B-A63C-40BA-AEF8-E7860B971979}" type="presParOf" srcId="{93AE1689-4E7E-4D91-A410-E08C6E58B730}" destId="{FAE37967-1362-4C5D-98DB-6DB07AE2A401}" srcOrd="2" destOrd="0" presId="urn:microsoft.com/office/officeart/2005/8/layout/radial4"/>
    <dgm:cxn modelId="{F36E4772-48C4-41A1-A6B9-2B14CF9C95B0}" type="presParOf" srcId="{93AE1689-4E7E-4D91-A410-E08C6E58B730}" destId="{E86D7F5E-D6F4-4BA5-BA5D-02C949F1AFA0}" srcOrd="3" destOrd="0" presId="urn:microsoft.com/office/officeart/2005/8/layout/radial4"/>
    <dgm:cxn modelId="{D96654C8-334F-4BC4-91D0-C70E2E04A6DE}" type="presParOf" srcId="{93AE1689-4E7E-4D91-A410-E08C6E58B730}" destId="{A9E7BF4C-4FF4-44E2-99C3-2183EF419922}" srcOrd="4" destOrd="0" presId="urn:microsoft.com/office/officeart/2005/8/layout/radial4"/>
    <dgm:cxn modelId="{D031CECF-6E4F-4858-AB77-FF556CF658D1}" type="presParOf" srcId="{93AE1689-4E7E-4D91-A410-E08C6E58B730}" destId="{D9AFB16F-BD29-4DF4-9FBD-A22D6A463657}" srcOrd="5" destOrd="0" presId="urn:microsoft.com/office/officeart/2005/8/layout/radial4"/>
    <dgm:cxn modelId="{8F1D386B-B150-4DC5-BEA3-0D41DE0559DF}" type="presParOf" srcId="{93AE1689-4E7E-4D91-A410-E08C6E58B730}" destId="{35A65358-7184-4D99-8C11-BD076A0CF7A1}" srcOrd="6" destOrd="0" presId="urn:microsoft.com/office/officeart/2005/8/layout/radial4"/>
    <dgm:cxn modelId="{C94EF60A-99D8-446F-8DA0-160EFA7F2DB6}" type="presParOf" srcId="{93AE1689-4E7E-4D91-A410-E08C6E58B730}" destId="{282BFF7B-F150-4E9B-863A-611BC51EAECF}" srcOrd="7" destOrd="0" presId="urn:microsoft.com/office/officeart/2005/8/layout/radial4"/>
    <dgm:cxn modelId="{DB7FC371-44FA-4C03-BF91-52BD126434C8}" type="presParOf" srcId="{93AE1689-4E7E-4D91-A410-E08C6E58B730}" destId="{05D3AB75-63D6-4238-BC85-310607D7F551}" srcOrd="8" destOrd="0" presId="urn:microsoft.com/office/officeart/2005/8/layout/radial4"/>
    <dgm:cxn modelId="{A580D0D8-6451-4104-AA39-1A75324B6AE8}" type="presParOf" srcId="{93AE1689-4E7E-4D91-A410-E08C6E58B730}" destId="{234CD129-8638-439C-BD74-244A4100B684}" srcOrd="9" destOrd="0" presId="urn:microsoft.com/office/officeart/2005/8/layout/radial4"/>
    <dgm:cxn modelId="{01F509AE-45C6-4719-B10D-A798FA9F9E69}" type="presParOf" srcId="{93AE1689-4E7E-4D91-A410-E08C6E58B730}" destId="{3AFD82DB-5CE8-4734-8C17-74D5E985834E}" srcOrd="10" destOrd="0" presId="urn:microsoft.com/office/officeart/2005/8/layout/radial4"/>
    <dgm:cxn modelId="{56911C4C-5D57-498A-9A54-CAA087683104}" type="presParOf" srcId="{93AE1689-4E7E-4D91-A410-E08C6E58B730}" destId="{784B7677-6C4A-44DF-8875-59575E4F17FA}" srcOrd="11" destOrd="0" presId="urn:microsoft.com/office/officeart/2005/8/layout/radial4"/>
    <dgm:cxn modelId="{58DDD9FC-0EA7-450A-BA21-DDAF606A606F}" type="presParOf" srcId="{93AE1689-4E7E-4D91-A410-E08C6E58B730}" destId="{C89AC02E-B194-4EF3-ABD7-301F1EBC999A}"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2DB781-8A45-4402-8752-03E849E25CD0}">
      <dsp:nvSpPr>
        <dsp:cNvPr id="0" name=""/>
        <dsp:cNvSpPr/>
      </dsp:nvSpPr>
      <dsp:spPr>
        <a:xfrm>
          <a:off x="3180266" y="2908347"/>
          <a:ext cx="2301326" cy="230132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lvl="0" algn="ctr" defTabSz="2489200">
            <a:lnSpc>
              <a:spcPct val="90000"/>
            </a:lnSpc>
            <a:spcBef>
              <a:spcPct val="0"/>
            </a:spcBef>
            <a:spcAft>
              <a:spcPct val="35000"/>
            </a:spcAft>
          </a:pPr>
          <a:r>
            <a:rPr lang="fr-FR" sz="5600" kern="1200" dirty="0" smtClean="0"/>
            <a:t>CSO</a:t>
          </a:r>
          <a:endParaRPr lang="en-US" sz="5600" kern="1200" dirty="0"/>
        </a:p>
      </dsp:txBody>
      <dsp:txXfrm>
        <a:off x="3180266" y="2908347"/>
        <a:ext cx="2301326" cy="2301326"/>
      </dsp:txXfrm>
    </dsp:sp>
    <dsp:sp modelId="{752996AA-87E1-445A-8932-59A59EA7D84A}">
      <dsp:nvSpPr>
        <dsp:cNvPr id="0" name=""/>
        <dsp:cNvSpPr/>
      </dsp:nvSpPr>
      <dsp:spPr>
        <a:xfrm rot="10847038">
          <a:off x="806227" y="3698191"/>
          <a:ext cx="2243679" cy="655878"/>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AE37967-1362-4C5D-98DB-6DB07AE2A401}">
      <dsp:nvSpPr>
        <dsp:cNvPr id="0" name=""/>
        <dsp:cNvSpPr/>
      </dsp:nvSpPr>
      <dsp:spPr>
        <a:xfrm>
          <a:off x="867" y="3366409"/>
          <a:ext cx="1610928" cy="12887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sp3d extrusionH="28000" prstMaterial="matte"/>
        </a:bodyPr>
        <a:lstStyle/>
        <a:p>
          <a:pPr lvl="0" algn="ctr" defTabSz="844550">
            <a:lnSpc>
              <a:spcPct val="90000"/>
            </a:lnSpc>
            <a:spcBef>
              <a:spcPct val="0"/>
            </a:spcBef>
            <a:spcAft>
              <a:spcPct val="35000"/>
            </a:spcAft>
          </a:pPr>
          <a:r>
            <a:rPr lang="fr-FR" sz="1900" kern="1200" dirty="0" err="1" smtClean="0"/>
            <a:t>Costs</a:t>
          </a:r>
          <a:endParaRPr lang="en-US" sz="1900" kern="1200" dirty="0"/>
        </a:p>
      </dsp:txBody>
      <dsp:txXfrm>
        <a:off x="867" y="3366409"/>
        <a:ext cx="1610928" cy="1288742"/>
      </dsp:txXfrm>
    </dsp:sp>
    <dsp:sp modelId="{E86D7F5E-D6F4-4BA5-BA5D-02C949F1AFA0}">
      <dsp:nvSpPr>
        <dsp:cNvPr id="0" name=""/>
        <dsp:cNvSpPr/>
      </dsp:nvSpPr>
      <dsp:spPr>
        <a:xfrm rot="12977508">
          <a:off x="1253090" y="2302052"/>
          <a:ext cx="2263765" cy="655878"/>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9E7BF4C-4FF4-44E2-99C3-2183EF419922}">
      <dsp:nvSpPr>
        <dsp:cNvPr id="0" name=""/>
        <dsp:cNvSpPr/>
      </dsp:nvSpPr>
      <dsp:spPr>
        <a:xfrm>
          <a:off x="667196" y="1315661"/>
          <a:ext cx="1610928" cy="12887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sp3d extrusionH="28000" prstMaterial="matte"/>
        </a:bodyPr>
        <a:lstStyle/>
        <a:p>
          <a:pPr lvl="0" algn="ctr" defTabSz="844550">
            <a:lnSpc>
              <a:spcPct val="90000"/>
            </a:lnSpc>
            <a:spcBef>
              <a:spcPct val="0"/>
            </a:spcBef>
            <a:spcAft>
              <a:spcPct val="35000"/>
            </a:spcAft>
          </a:pPr>
          <a:r>
            <a:rPr lang="fr-FR" sz="1900" kern="1200" dirty="0" err="1" smtClean="0"/>
            <a:t>Threats</a:t>
          </a:r>
          <a:r>
            <a:rPr lang="fr-FR" sz="1900" kern="1200" dirty="0" smtClean="0"/>
            <a:t> </a:t>
          </a:r>
          <a:endParaRPr lang="en-US" sz="1900" kern="1200" dirty="0"/>
        </a:p>
      </dsp:txBody>
      <dsp:txXfrm>
        <a:off x="667196" y="1315661"/>
        <a:ext cx="1610928" cy="1288742"/>
      </dsp:txXfrm>
    </dsp:sp>
    <dsp:sp modelId="{D9AFB16F-BD29-4DF4-9FBD-A22D6A463657}">
      <dsp:nvSpPr>
        <dsp:cNvPr id="0" name=""/>
        <dsp:cNvSpPr/>
      </dsp:nvSpPr>
      <dsp:spPr>
        <a:xfrm rot="15101572">
          <a:off x="2440883" y="1439120"/>
          <a:ext cx="2263479" cy="655878"/>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5A65358-7184-4D99-8C11-BD076A0CF7A1}">
      <dsp:nvSpPr>
        <dsp:cNvPr id="0" name=""/>
        <dsp:cNvSpPr/>
      </dsp:nvSpPr>
      <dsp:spPr>
        <a:xfrm>
          <a:off x="2411666" y="48229"/>
          <a:ext cx="1610928" cy="12887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889000">
            <a:lnSpc>
              <a:spcPct val="90000"/>
            </a:lnSpc>
            <a:spcBef>
              <a:spcPct val="0"/>
            </a:spcBef>
            <a:spcAft>
              <a:spcPct val="35000"/>
            </a:spcAft>
          </a:pPr>
          <a:r>
            <a:rPr lang="fr-FR" sz="2000" kern="1200" dirty="0" smtClean="0"/>
            <a:t>Security Policy</a:t>
          </a:r>
        </a:p>
      </dsp:txBody>
      <dsp:txXfrm>
        <a:off x="2411666" y="48229"/>
        <a:ext cx="1610928" cy="1288742"/>
      </dsp:txXfrm>
    </dsp:sp>
    <dsp:sp modelId="{282BFF7B-F150-4E9B-863A-611BC51EAECF}">
      <dsp:nvSpPr>
        <dsp:cNvPr id="0" name=""/>
        <dsp:cNvSpPr/>
      </dsp:nvSpPr>
      <dsp:spPr>
        <a:xfrm rot="17232379">
          <a:off x="3920208" y="1435934"/>
          <a:ext cx="2242925" cy="655878"/>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05D3AB75-63D6-4238-BC85-310607D7F551}">
      <dsp:nvSpPr>
        <dsp:cNvPr id="0" name=""/>
        <dsp:cNvSpPr/>
      </dsp:nvSpPr>
      <dsp:spPr>
        <a:xfrm>
          <a:off x="4567950" y="48229"/>
          <a:ext cx="1610928" cy="12887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sp3d extrusionH="28000" prstMaterial="matte"/>
        </a:bodyPr>
        <a:lstStyle/>
        <a:p>
          <a:pPr lvl="0" algn="ctr" defTabSz="844550">
            <a:lnSpc>
              <a:spcPct val="90000"/>
            </a:lnSpc>
            <a:spcBef>
              <a:spcPct val="0"/>
            </a:spcBef>
            <a:spcAft>
              <a:spcPct val="35000"/>
            </a:spcAft>
          </a:pPr>
          <a:r>
            <a:rPr lang="fr-FR" sz="1900" kern="1200" dirty="0" err="1" smtClean="0"/>
            <a:t>Compliances</a:t>
          </a:r>
          <a:endParaRPr lang="en-US" sz="1900" kern="1200" dirty="0"/>
        </a:p>
      </dsp:txBody>
      <dsp:txXfrm>
        <a:off x="4567950" y="48229"/>
        <a:ext cx="1610928" cy="1288742"/>
      </dsp:txXfrm>
    </dsp:sp>
    <dsp:sp modelId="{234CD129-8638-439C-BD74-244A4100B684}">
      <dsp:nvSpPr>
        <dsp:cNvPr id="0" name=""/>
        <dsp:cNvSpPr/>
      </dsp:nvSpPr>
      <dsp:spPr>
        <a:xfrm rot="19380900">
          <a:off x="5130499" y="2296774"/>
          <a:ext cx="2209688" cy="655878"/>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AFD82DB-5CE8-4734-8C17-74D5E985834E}">
      <dsp:nvSpPr>
        <dsp:cNvPr id="0" name=""/>
        <dsp:cNvSpPr/>
      </dsp:nvSpPr>
      <dsp:spPr>
        <a:xfrm>
          <a:off x="6312421" y="1315661"/>
          <a:ext cx="1610928" cy="12887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sp3d extrusionH="28000" prstMaterial="matte"/>
        </a:bodyPr>
        <a:lstStyle/>
        <a:p>
          <a:pPr lvl="0" algn="ctr" defTabSz="844550">
            <a:lnSpc>
              <a:spcPct val="90000"/>
            </a:lnSpc>
            <a:spcBef>
              <a:spcPct val="0"/>
            </a:spcBef>
            <a:spcAft>
              <a:spcPct val="35000"/>
            </a:spcAft>
          </a:pPr>
          <a:r>
            <a:rPr lang="fr-FR" sz="1900" kern="1200" dirty="0" err="1" smtClean="0"/>
            <a:t>Mobility</a:t>
          </a:r>
          <a:r>
            <a:rPr lang="fr-FR" sz="1900" kern="1200" dirty="0" smtClean="0"/>
            <a:t> – </a:t>
          </a:r>
          <a:r>
            <a:rPr lang="fr-FR" sz="1900" kern="1200" dirty="0" err="1" smtClean="0"/>
            <a:t>Ubiquity</a:t>
          </a:r>
          <a:r>
            <a:rPr lang="fr-FR" sz="1900" kern="1200" dirty="0" smtClean="0"/>
            <a:t> - </a:t>
          </a:r>
          <a:r>
            <a:rPr lang="fr-FR" sz="1900" kern="1200" dirty="0" err="1" smtClean="0"/>
            <a:t>Productivity</a:t>
          </a:r>
          <a:endParaRPr lang="en-US" sz="1900" kern="1200" dirty="0"/>
        </a:p>
      </dsp:txBody>
      <dsp:txXfrm>
        <a:off x="6312421" y="1315661"/>
        <a:ext cx="1610928" cy="1288742"/>
      </dsp:txXfrm>
    </dsp:sp>
    <dsp:sp modelId="{784B7677-6C4A-44DF-8875-59575E4F17FA}">
      <dsp:nvSpPr>
        <dsp:cNvPr id="0" name=""/>
        <dsp:cNvSpPr/>
      </dsp:nvSpPr>
      <dsp:spPr>
        <a:xfrm rot="21551990">
          <a:off x="5608025" y="3698037"/>
          <a:ext cx="2176294" cy="655878"/>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89AC02E-B194-4EF3-ABD7-301F1EBC999A}">
      <dsp:nvSpPr>
        <dsp:cNvPr id="0" name=""/>
        <dsp:cNvSpPr/>
      </dsp:nvSpPr>
      <dsp:spPr>
        <a:xfrm>
          <a:off x="6978749" y="3366409"/>
          <a:ext cx="1610928" cy="12887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sp3d extrusionH="28000" prstMaterial="matte"/>
        </a:bodyPr>
        <a:lstStyle/>
        <a:p>
          <a:pPr lvl="0" algn="ctr" defTabSz="844550">
            <a:lnSpc>
              <a:spcPct val="90000"/>
            </a:lnSpc>
            <a:spcBef>
              <a:spcPct val="0"/>
            </a:spcBef>
            <a:spcAft>
              <a:spcPct val="35000"/>
            </a:spcAft>
          </a:pPr>
          <a:r>
            <a:rPr lang="fr-FR" sz="1900" kern="1200" dirty="0" smtClean="0"/>
            <a:t>Incident </a:t>
          </a:r>
          <a:r>
            <a:rPr lang="fr-FR" sz="1900" kern="1200" dirty="0" err="1" smtClean="0"/>
            <a:t>Response</a:t>
          </a:r>
          <a:r>
            <a:rPr lang="fr-FR" sz="1900" kern="1200" dirty="0" smtClean="0"/>
            <a:t> - </a:t>
          </a:r>
          <a:r>
            <a:rPr lang="fr-FR" sz="1900" kern="1200" dirty="0" err="1" smtClean="0"/>
            <a:t>Continuity</a:t>
          </a:r>
          <a:endParaRPr lang="en-US" sz="1900" kern="1200" dirty="0"/>
        </a:p>
      </dsp:txBody>
      <dsp:txXfrm>
        <a:off x="6978749" y="3366409"/>
        <a:ext cx="1610928" cy="128874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B18914BB-603E-48CD-87AE-66D46F4EEB50}" type="datetimeFigureOut">
              <a:rPr lang="en-US"/>
              <a:pPr>
                <a:defRPr/>
              </a:pPr>
              <a:t>9/26/2011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BA4EF7BA-AA86-43F0-A744-44DFE9E79C5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3D63AAA-C83D-4142-8458-BAFF4CBD159F}" type="slidenum">
              <a:rPr lang="en-US" sz="1200"/>
              <a:pPr algn="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What we did was something very simple, we selected a random set of 20 small and medium companies and tried to find out what most could be derived from their social media and networking presence. Even though we were physically thousands of miles away from these organizations, we could feel as if we were within their offices, getting to know the day to day happenings of the organization.</a:t>
            </a:r>
          </a:p>
          <a:p>
            <a:r>
              <a:rPr lang="en-US" smtClean="0"/>
              <a:t>As we were going through gather these tidbits, we had a challenge of how could we document our findings and we searched for a possible structure. During our search we chanced upon the Booze &amp; Company’s definition of organizational DNA. </a:t>
            </a:r>
          </a:p>
          <a:p>
            <a:pPr eaLnBrk="1" hangingPunct="1">
              <a:spcBef>
                <a:spcPct val="0"/>
              </a:spcBef>
            </a:pPr>
            <a:endParaRPr lang="en-US" smtClean="0"/>
          </a:p>
        </p:txBody>
      </p:sp>
      <p:sp>
        <p:nvSpPr>
          <p:cNvPr id="11059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C1F086E-46E8-4613-A226-7C9C989B073B}" type="slidenum">
              <a:rPr lang="en-US" sz="1200">
                <a:cs typeface="+mn-cs"/>
              </a:rPr>
              <a:pPr algn="r">
                <a:defRPr/>
              </a:pPr>
              <a:t>13</a:t>
            </a:fld>
            <a:endParaRPr lang="en-US" sz="120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What we did was something very simple, we selected a random set of 20 small and medium companies and tried to find out what most could be derived from their social media and networking presence. Even though we were physically thousands of miles away from these organizations, we could feel as if we were within their offices, getting to know the day to day happenings of the organization.</a:t>
            </a:r>
          </a:p>
          <a:p>
            <a:r>
              <a:rPr lang="en-US" smtClean="0"/>
              <a:t>As we were going through gather these tidbits, we had a challenge of how could we document our findings and we searched for a possible structure. During our search we chanced upon the Booze &amp; Company’s definition of organizational DNA. </a:t>
            </a:r>
          </a:p>
          <a:p>
            <a:pPr eaLnBrk="1" hangingPunct="1">
              <a:spcBef>
                <a:spcPct val="0"/>
              </a:spcBef>
            </a:pPr>
            <a:endParaRPr lang="en-US" smtClean="0"/>
          </a:p>
        </p:txBody>
      </p:sp>
      <p:sp>
        <p:nvSpPr>
          <p:cNvPr id="11059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FB4AE7E-1CBA-49EB-8EF6-889966BE85C3}" type="slidenum">
              <a:rPr lang="en-US" sz="1200">
                <a:cs typeface="+mn-cs"/>
              </a:rPr>
              <a:pPr algn="r">
                <a:defRPr/>
              </a:pPr>
              <a:t>14</a:t>
            </a:fld>
            <a:endParaRPr lang="en-US" sz="120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What we did was something very simple, we selected a random set of 20 small and medium companies and tried to find out what most could be derived from their social media and networking presence. Even though we were physically thousands of miles away from these organizations, we could feel as if we were within their offices, getting to know the day to day happenings of the organization.</a:t>
            </a:r>
          </a:p>
          <a:p>
            <a:r>
              <a:rPr lang="en-US" smtClean="0"/>
              <a:t>As we were going through gather these tidbits, we had a challenge of how could we document our findings and we searched for a possible structure. During our search we chanced upon the Booze &amp; Company’s definition of organizational DNA. </a:t>
            </a:r>
          </a:p>
          <a:p>
            <a:pPr eaLnBrk="1" hangingPunct="1">
              <a:spcBef>
                <a:spcPct val="0"/>
              </a:spcBef>
            </a:pPr>
            <a:endParaRPr lang="en-US" smtClean="0"/>
          </a:p>
        </p:txBody>
      </p:sp>
      <p:sp>
        <p:nvSpPr>
          <p:cNvPr id="11059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F8F75CA-9D35-4C19-BE1D-F3B67E9365A8}" type="slidenum">
              <a:rPr lang="en-US" sz="1200">
                <a:cs typeface="+mn-cs"/>
              </a:rPr>
              <a:pPr algn="r">
                <a:defRPr/>
              </a:pPr>
              <a:t>15</a:t>
            </a:fld>
            <a:endParaRPr lang="en-US" sz="120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What we did was something very simple, we selected a random set of 20 small and medium companies and tried to find out what most could be derived from their social media and networking presence. Even though we were physically thousands of miles away from these organizations, we could feel as if we were within their offices, getting to know the day to day happenings of the organization.</a:t>
            </a:r>
          </a:p>
          <a:p>
            <a:r>
              <a:rPr lang="en-US" smtClean="0"/>
              <a:t>As we were going through gather these tidbits, we had a challenge of how could we document our findings and we searched for a possible structure. During our search we chanced upon the Booze &amp; Company’s definition of organizational DNA. </a:t>
            </a:r>
          </a:p>
          <a:p>
            <a:pPr eaLnBrk="1" hangingPunct="1">
              <a:spcBef>
                <a:spcPct val="0"/>
              </a:spcBef>
            </a:pPr>
            <a:endParaRPr lang="en-US" smtClean="0"/>
          </a:p>
        </p:txBody>
      </p:sp>
      <p:sp>
        <p:nvSpPr>
          <p:cNvPr id="11059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4FDBA05-DC4A-4192-BB18-A3AE2DB634D7}" type="slidenum">
              <a:rPr lang="en-US" sz="1200">
                <a:cs typeface="+mn-cs"/>
              </a:rPr>
              <a:pPr algn="r">
                <a:defRPr/>
              </a:pPr>
              <a:t>16</a:t>
            </a:fld>
            <a:endParaRPr lang="en-US" sz="120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feature allows policies to be created at the user level based on work profiles facilitating identification of behavior patterns to denote misuse, unauthorized intrusions, or malicious attacks from inside or outside the enterprise by specific users or group.”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0E504D4-A6FC-472A-BDEE-B13D1F152D53}" type="slidenum">
              <a:rPr lang="en-US" sz="1200">
                <a:cs typeface="+mn-cs"/>
              </a:rPr>
              <a:pPr algn="r">
                <a:defRPr/>
              </a:pPr>
              <a:t>23</a:t>
            </a:fld>
            <a:endParaRPr lang="en-US" sz="120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64539B9-9AA6-42BC-AE0D-E2C78EB9AA81}" type="slidenum">
              <a:rPr lang="en-US" sz="1200"/>
              <a:pPr algn="r"/>
              <a:t>24</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6967FC9-B912-4B73-8C68-B26CFE623ACD}" type="slidenum">
              <a:rPr lang="en-US" sz="1200"/>
              <a:pPr algn="r"/>
              <a:t>25</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FE1B24E-C302-4457-846D-E88D3920892E}" type="slidenum">
              <a:rPr lang="en-US" sz="1200"/>
              <a:pPr algn="r"/>
              <a:t>26</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83CE389-0743-4239-B76F-E754BE6F315B}" type="slidenum">
              <a:rPr lang="en-US" sz="1200"/>
              <a:pPr algn="r"/>
              <a:t>27</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4190E0D-A945-486D-9AA8-36E98725960C}" type="slidenum">
              <a:rPr lang="en-US" smtClean="0">
                <a:latin typeface="Arial" pitchFamily="34" charset="0"/>
              </a:rPr>
              <a:pPr>
                <a:defRPr/>
              </a:pPr>
              <a:t>2</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53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E05BDC7-F6D9-4B63-B9E6-4255EBF0789D}" type="slidenum">
              <a:rPr lang="en-US" sz="1200"/>
              <a:pPr algn="r"/>
              <a:t>28</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4111F81-FFDA-43B2-8811-960B2A8F9B83}" type="slidenum">
              <a:rPr lang="en-US" sz="1200"/>
              <a:pPr algn="r"/>
              <a:t>29</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54B040A-0BFF-43A6-BCFD-0ED441EB1B0C}" type="slidenum">
              <a:rPr lang="en-US" sz="1200"/>
              <a:pPr algn="r"/>
              <a:t>30</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8EFFE59-D707-4E84-BD4D-96648F224825}" type="slidenum">
              <a:rPr lang="en-US" sz="1200"/>
              <a:pPr algn="r"/>
              <a:t>31</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FE64597-EC26-435F-81D6-8742579C8029}" type="slidenum">
              <a:rPr lang="en-US" sz="1200"/>
              <a:pPr algn="r"/>
              <a:t>32</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7862164-844A-4044-B14B-503C3B580B50}" type="slidenum">
              <a:rPr lang="en-US" sz="1200"/>
              <a:pPr algn="r"/>
              <a:t>33</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3243ED87-801C-46D1-8D64-535D1D5EC13E}" type="slidenum">
              <a:rPr lang="en-US" sz="1200"/>
              <a:pPr algn="r"/>
              <a:t>34</a:t>
            </a:fld>
            <a:endParaRPr lang="en-US" sz="1200"/>
          </a:p>
        </p:txBody>
      </p:sp>
      <p:sp>
        <p:nvSpPr>
          <p:cNvPr id="7475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pPr eaLnBrk="1" hangingPunct="1"/>
            <a:endParaRPr lang="en-US" b="1"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0069CBFA-EE2D-4B89-B913-5C80C34F1749}" type="slidenum">
              <a:rPr lang="en-US" sz="1200"/>
              <a:pPr algn="r"/>
              <a:t>35</a:t>
            </a:fld>
            <a:endParaRPr lang="en-US" sz="1200"/>
          </a:p>
        </p:txBody>
      </p:sp>
      <p:sp>
        <p:nvSpPr>
          <p:cNvPr id="7577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pPr eaLnBrk="1" hangingPunct="1"/>
            <a:endParaRPr 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63CF860-655E-4E47-9E1F-377AF8411A4D}" type="slidenum">
              <a:rPr lang="en-US" sz="1200">
                <a:cs typeface="+mn-cs"/>
              </a:rPr>
              <a:pPr algn="r">
                <a:defRPr/>
              </a:pPr>
              <a:t>4</a:t>
            </a:fld>
            <a:endParaRPr lang="en-US" sz="120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we found out the possibilities that I mentioned are just the tip of the iceberg, it is indeed possible to map the DNA of the organizations using the information that is available on social media. One can derive the intangible set of information about the company, such as core values, hierarchy, communication patterns, industry environment, employee morale by observing the social networking activity of the organization and the organizations employees, information such this would not have been available at one time without getting within the organization. Besides the intangibles, the tangible information such as intellectual property, financial information or even trade secrets can be available by monitoring the organization’s social presence.</a:t>
            </a:r>
          </a:p>
        </p:txBody>
      </p:sp>
      <p:sp>
        <p:nvSpPr>
          <p:cNvPr id="3379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81B60CB-AC2B-4509-AA85-FD13C04B91C5}" type="slidenum">
              <a:rPr lang="en-US" sz="1200">
                <a:latin typeface="+mn-lt"/>
                <a:cs typeface="+mn-cs"/>
              </a:rPr>
              <a:pPr algn="r">
                <a:defRPr/>
              </a:pPr>
              <a:t>5</a:t>
            </a:fld>
            <a:endParaRPr lang="en-US" sz="120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753A296-05BF-4170-A879-E7D98E22B6C4}" type="slidenum">
              <a:rPr lang="en-US" sz="1200">
                <a:cs typeface="+mn-cs"/>
              </a:rPr>
              <a:pPr algn="r">
                <a:defRPr/>
              </a:pPr>
              <a:t>6</a:t>
            </a:fld>
            <a:endParaRPr lang="en-US" sz="120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9F496C2-A32D-4922-A429-B5164E658872}" type="slidenum">
              <a:rPr lang="en-US" sz="1200">
                <a:cs typeface="+mn-cs"/>
              </a:rPr>
              <a:pPr algn="r">
                <a:defRPr/>
              </a:pPr>
              <a:t>7</a:t>
            </a:fld>
            <a:endParaRPr lang="en-US" sz="120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0A40843-AF02-463A-99D7-A2370C4A1BC4}" type="slidenum">
              <a:rPr lang="en-US" sz="1200">
                <a:cs typeface="+mn-cs"/>
              </a:rPr>
              <a:pPr algn="r">
                <a:defRPr/>
              </a:pPr>
              <a:t>9</a:t>
            </a:fld>
            <a:endParaRPr lang="en-US" sz="120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7AC110A-C84A-41F4-BD63-F58395B0039D}" type="slidenum">
              <a:rPr lang="en-US" sz="1200">
                <a:cs typeface="+mn-cs"/>
              </a:rPr>
              <a:pPr algn="r">
                <a:defRPr/>
              </a:pPr>
              <a:t>10</a:t>
            </a:fld>
            <a:endParaRPr lang="en-US" sz="120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we found out the possibilities that I mentioned are just the tip of the iceberg, it is indeed possible to map the DNA of the organizations using the information that is available on social media. One can derive the intangible set of information about the company, such as core values, hierarchy, communication patterns, industry environment, employee morale by observing the social networking activity of the organization and the organizations employees, information such this would not have been available at one time without getting within the organization. Besides the intangibles, the tangible information such as intellectual property, financial information or even trade secrets can be available by monitoring the organization’s social presence.</a:t>
            </a:r>
          </a:p>
        </p:txBody>
      </p:sp>
      <p:sp>
        <p:nvSpPr>
          <p:cNvPr id="3379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DBC5296-C5B5-4C59-B393-25032FF06501}" type="slidenum">
              <a:rPr lang="en-US" sz="1200">
                <a:latin typeface="+mn-lt"/>
                <a:cs typeface="+mn-cs"/>
              </a:rPr>
              <a:pPr algn="r">
                <a:defRPr/>
              </a:pPr>
              <a:t>12</a:t>
            </a:fld>
            <a:endParaRPr lang="en-US" sz="1200">
              <a:latin typeface="+mn-l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C9EF1-1CB5-492D-8B94-E34532DE04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E7471D-8F3D-494A-8C12-CEBC4EC0A33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6EB5F1-A0CC-4B8E-B330-3C9E4545D8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40AFDF-6825-491F-8F22-4A08F04DF9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2E60CB-C5E1-497C-AC97-F9E5B297579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11F9A2-0033-42D2-B1F7-887B7F405B8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90E914-E741-48C9-BF9B-703209927B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6FC843-3387-4139-8279-B67E6BF42E3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2EDBE4-AA94-48E3-9AD5-9F4FFC964D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C4B946-EB29-4830-9814-ED0E45675B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CA6201-19AA-4734-B7AD-1013C173519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C4B50D47-6E53-4F59-807D-509F25E2CAEE}" type="slidenum">
              <a:rPr lang="en-US"/>
              <a:pPr>
                <a:defRPr/>
              </a:pPr>
              <a:t>‹#›</a:t>
            </a:fld>
            <a:endParaRPr lang="en-US"/>
          </a:p>
        </p:txBody>
      </p:sp>
      <p:sp>
        <p:nvSpPr>
          <p:cNvPr id="13" name="Rectangle 9"/>
          <p:cNvSpPr>
            <a:spLocks noChangeArrowheads="1"/>
          </p:cNvSpPr>
          <p:nvPr userDrawn="1"/>
        </p:nvSpPr>
        <p:spPr bwMode="auto">
          <a:xfrm>
            <a:off x="0" y="6543675"/>
            <a:ext cx="9144000" cy="320675"/>
          </a:xfrm>
          <a:prstGeom prst="rect">
            <a:avLst/>
          </a:prstGeom>
          <a:solidFill>
            <a:srgbClr val="C8C8C8">
              <a:alpha val="45000"/>
            </a:srgbClr>
          </a:solidFill>
          <a:ln w="9525">
            <a:noFill/>
            <a:miter lim="800000"/>
            <a:headEnd/>
            <a:tailEnd/>
          </a:ln>
          <a:effectLst/>
        </p:spPr>
        <p:txBody>
          <a:bodyPr wrap="none" anchor="ctr"/>
          <a:lstStyle/>
          <a:p>
            <a:pPr>
              <a:defRPr/>
            </a:pPr>
            <a:endParaRPr lang="en-US">
              <a:latin typeface="Arial" charset="0"/>
            </a:endParaRPr>
          </a:p>
        </p:txBody>
      </p:sp>
      <p:sp>
        <p:nvSpPr>
          <p:cNvPr id="14" name="Text Box 11"/>
          <p:cNvSpPr txBox="1">
            <a:spLocks noChangeArrowheads="1"/>
          </p:cNvSpPr>
          <p:nvPr userDrawn="1"/>
        </p:nvSpPr>
        <p:spPr bwMode="auto">
          <a:xfrm>
            <a:off x="376238" y="6573838"/>
            <a:ext cx="1212850" cy="228600"/>
          </a:xfrm>
          <a:prstGeom prst="rect">
            <a:avLst/>
          </a:prstGeom>
          <a:noFill/>
          <a:ln w="9525">
            <a:noFill/>
            <a:miter lim="800000"/>
            <a:headEnd/>
            <a:tailEnd/>
          </a:ln>
          <a:effectLst/>
        </p:spPr>
        <p:txBody>
          <a:bodyPr wrap="none">
            <a:spAutoFit/>
          </a:bodyPr>
          <a:lstStyle/>
          <a:p>
            <a:pPr algn="ctr">
              <a:defRPr/>
            </a:pPr>
            <a:r>
              <a:rPr lang="en-US" sz="900" dirty="0">
                <a:latin typeface="Arial" charset="0"/>
              </a:rPr>
              <a:t>www.cyberoam.com</a:t>
            </a:r>
          </a:p>
        </p:txBody>
      </p:sp>
      <p:sp>
        <p:nvSpPr>
          <p:cNvPr id="15" name="Text Box 12"/>
          <p:cNvSpPr txBox="1">
            <a:spLocks noChangeArrowheads="1"/>
          </p:cNvSpPr>
          <p:nvPr userDrawn="1"/>
        </p:nvSpPr>
        <p:spPr bwMode="auto">
          <a:xfrm>
            <a:off x="5029200" y="6599238"/>
            <a:ext cx="3783013" cy="230187"/>
          </a:xfrm>
          <a:prstGeom prst="rect">
            <a:avLst/>
          </a:prstGeom>
          <a:noFill/>
          <a:ln w="9525">
            <a:noFill/>
            <a:miter lim="800000"/>
            <a:headEnd/>
            <a:tailEnd/>
          </a:ln>
          <a:effectLst/>
        </p:spPr>
        <p:txBody>
          <a:bodyPr wrap="none">
            <a:spAutoFit/>
          </a:bodyPr>
          <a:lstStyle/>
          <a:p>
            <a:pPr algn="ctr">
              <a:defRPr/>
            </a:pPr>
            <a:r>
              <a:rPr lang="en-US" sz="900" dirty="0">
                <a:latin typeface="Arial" charset="0"/>
              </a:rPr>
              <a:t>© Copyright 2011 Elitecore Technologies Pvt. Ltd. All Rights Reserved.</a:t>
            </a:r>
          </a:p>
        </p:txBody>
      </p:sp>
      <p:pic>
        <p:nvPicPr>
          <p:cNvPr id="1034" name="Picture 15" descr="elite all logo"/>
          <p:cNvPicPr>
            <a:picLocks noChangeAspect="1" noChangeArrowheads="1"/>
          </p:cNvPicPr>
          <p:nvPr userDrawn="1"/>
        </p:nvPicPr>
        <p:blipFill>
          <a:blip r:embed="rId13" cstate="print"/>
          <a:srcRect/>
          <a:stretch>
            <a:fillRect/>
          </a:stretch>
        </p:blipFill>
        <p:spPr bwMode="auto">
          <a:xfrm>
            <a:off x="4864100" y="6610350"/>
            <a:ext cx="209550" cy="209550"/>
          </a:xfrm>
          <a:prstGeom prst="rect">
            <a:avLst/>
          </a:prstGeom>
          <a:noFill/>
          <a:ln w="9525">
            <a:noFill/>
            <a:miter lim="800000"/>
            <a:headEnd/>
            <a:tailEnd/>
          </a:ln>
        </p:spPr>
      </p:pic>
      <p:pic>
        <p:nvPicPr>
          <p:cNvPr id="1035" name="Picture 7" descr="v1 final-screen-08-4-10"/>
          <p:cNvPicPr>
            <a:picLocks noChangeAspect="1" noChangeArrowheads="1"/>
          </p:cNvPicPr>
          <p:nvPr userDrawn="1"/>
        </p:nvPicPr>
        <p:blipFill>
          <a:blip r:embed="rId14" cstate="print"/>
          <a:srcRect/>
          <a:stretch>
            <a:fillRect/>
          </a:stretch>
        </p:blipFill>
        <p:spPr bwMode="auto">
          <a:xfrm>
            <a:off x="0" y="0"/>
            <a:ext cx="9144000" cy="695325"/>
          </a:xfrm>
          <a:prstGeom prst="rect">
            <a:avLst/>
          </a:prstGeom>
          <a:noFill/>
          <a:ln w="9525">
            <a:noFill/>
            <a:miter lim="800000"/>
            <a:headEnd/>
            <a:tailEnd/>
          </a:ln>
        </p:spPr>
      </p:pic>
      <p:sp>
        <p:nvSpPr>
          <p:cNvPr id="18" name="Text Box 17"/>
          <p:cNvSpPr txBox="1">
            <a:spLocks noChangeArrowheads="1"/>
          </p:cNvSpPr>
          <p:nvPr userDrawn="1"/>
        </p:nvSpPr>
        <p:spPr bwMode="auto">
          <a:xfrm>
            <a:off x="3124200" y="196850"/>
            <a:ext cx="1330325" cy="320675"/>
          </a:xfrm>
          <a:prstGeom prst="rect">
            <a:avLst/>
          </a:prstGeom>
          <a:noFill/>
          <a:ln w="9525">
            <a:noFill/>
            <a:miter lim="800000"/>
            <a:headEnd/>
            <a:tailEnd/>
          </a:ln>
          <a:effectLst/>
        </p:spPr>
        <p:txBody>
          <a:bodyPr wrap="none">
            <a:spAutoFit/>
          </a:bodyPr>
          <a:lstStyle/>
          <a:p>
            <a:pPr>
              <a:defRPr/>
            </a:pPr>
            <a:r>
              <a:rPr lang="en-US" sz="1500" dirty="0">
                <a:latin typeface="Arial" charset="0"/>
              </a:rPr>
              <a:t>Securing You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29.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46.jpeg"/><Relationship Id="rId4" Type="http://schemas.openxmlformats.org/officeDocument/2006/relationships/image" Target="../media/image44.pn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png"/><Relationship Id="rId18" Type="http://schemas.openxmlformats.org/officeDocument/2006/relationships/image" Target="../media/image64.jpeg"/><Relationship Id="rId3" Type="http://schemas.openxmlformats.org/officeDocument/2006/relationships/image" Target="../media/image49.png"/><Relationship Id="rId21" Type="http://schemas.openxmlformats.org/officeDocument/2006/relationships/image" Target="../media/image67.jpeg"/><Relationship Id="rId7" Type="http://schemas.openxmlformats.org/officeDocument/2006/relationships/image" Target="../media/image53.jpeg"/><Relationship Id="rId12" Type="http://schemas.openxmlformats.org/officeDocument/2006/relationships/image" Target="../media/image58.jpeg"/><Relationship Id="rId17" Type="http://schemas.openxmlformats.org/officeDocument/2006/relationships/image" Target="../media/image63.jpeg"/><Relationship Id="rId2" Type="http://schemas.openxmlformats.org/officeDocument/2006/relationships/notesSlide" Target="../notesSlides/notesSlide16.xml"/><Relationship Id="rId16" Type="http://schemas.openxmlformats.org/officeDocument/2006/relationships/image" Target="../media/image62.jpeg"/><Relationship Id="rId20"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52.jpe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jpeg"/><Relationship Id="rId10" Type="http://schemas.openxmlformats.org/officeDocument/2006/relationships/image" Target="../media/image56.jpeg"/><Relationship Id="rId19" Type="http://schemas.openxmlformats.org/officeDocument/2006/relationships/image" Target="../media/image65.jpeg"/><Relationship Id="rId4" Type="http://schemas.openxmlformats.org/officeDocument/2006/relationships/image" Target="../media/image50.jpeg"/><Relationship Id="rId9" Type="http://schemas.openxmlformats.org/officeDocument/2006/relationships/image" Target="../media/image55.jpeg"/><Relationship Id="rId1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70.png"/><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3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0"/>
          <p:cNvSpPr>
            <a:spLocks noChangeArrowheads="1"/>
          </p:cNvSpPr>
          <p:nvPr/>
        </p:nvSpPr>
        <p:spPr bwMode="auto">
          <a:xfrm>
            <a:off x="0" y="0"/>
            <a:ext cx="9144000" cy="1066800"/>
          </a:xfrm>
          <a:prstGeom prst="rect">
            <a:avLst/>
          </a:prstGeom>
          <a:solidFill>
            <a:schemeClr val="bg1"/>
          </a:solidFill>
          <a:ln w="9525">
            <a:noFill/>
            <a:miter lim="800000"/>
            <a:headEnd/>
            <a:tailEnd/>
          </a:ln>
        </p:spPr>
        <p:txBody>
          <a:bodyPr wrap="none" anchor="ctr"/>
          <a:lstStyle/>
          <a:p>
            <a:endParaRPr lang="en-US"/>
          </a:p>
        </p:txBody>
      </p:sp>
      <p:sp>
        <p:nvSpPr>
          <p:cNvPr id="2051" name="Rectangle 5"/>
          <p:cNvSpPr>
            <a:spLocks noChangeArrowheads="1"/>
          </p:cNvSpPr>
          <p:nvPr/>
        </p:nvSpPr>
        <p:spPr bwMode="auto">
          <a:xfrm>
            <a:off x="0" y="0"/>
            <a:ext cx="9144000" cy="838200"/>
          </a:xfrm>
          <a:prstGeom prst="rect">
            <a:avLst/>
          </a:prstGeom>
          <a:gradFill rotWithShape="1">
            <a:gsLst>
              <a:gs pos="0">
                <a:srgbClr val="DDDDDD">
                  <a:alpha val="73000"/>
                </a:srgbClr>
              </a:gs>
              <a:gs pos="100000">
                <a:schemeClr val="bg1">
                  <a:alpha val="67998"/>
                </a:schemeClr>
              </a:gs>
            </a:gsLst>
            <a:lin ang="5400000" scaled="1"/>
          </a:gradFill>
          <a:ln w="9525">
            <a:noFill/>
            <a:miter lim="800000"/>
            <a:headEnd/>
            <a:tailEnd/>
          </a:ln>
        </p:spPr>
        <p:txBody>
          <a:bodyPr wrap="none" anchor="ctr"/>
          <a:lstStyle/>
          <a:p>
            <a:endParaRPr lang="en-US"/>
          </a:p>
        </p:txBody>
      </p:sp>
      <p:pic>
        <p:nvPicPr>
          <p:cNvPr id="2052" name="Picture 9" descr="banner"/>
          <p:cNvPicPr>
            <a:picLocks noChangeAspect="1" noChangeArrowheads="1"/>
          </p:cNvPicPr>
          <p:nvPr/>
        </p:nvPicPr>
        <p:blipFill>
          <a:blip r:embed="rId3" cstate="print"/>
          <a:srcRect/>
          <a:stretch>
            <a:fillRect/>
          </a:stretch>
        </p:blipFill>
        <p:spPr bwMode="auto">
          <a:xfrm>
            <a:off x="0" y="1462089"/>
            <a:ext cx="9144000" cy="2500312"/>
          </a:xfrm>
          <a:prstGeom prst="rect">
            <a:avLst/>
          </a:prstGeom>
          <a:noFill/>
          <a:ln w="9525">
            <a:noFill/>
            <a:miter lim="800000"/>
            <a:headEnd/>
            <a:tailEnd/>
          </a:ln>
        </p:spPr>
      </p:pic>
      <p:sp>
        <p:nvSpPr>
          <p:cNvPr id="2053" name="Rectangle 11"/>
          <p:cNvSpPr>
            <a:spLocks noChangeArrowheads="1"/>
          </p:cNvSpPr>
          <p:nvPr/>
        </p:nvSpPr>
        <p:spPr bwMode="auto">
          <a:xfrm>
            <a:off x="0" y="4791075"/>
            <a:ext cx="9144000" cy="1752600"/>
          </a:xfrm>
          <a:prstGeom prst="rect">
            <a:avLst/>
          </a:prstGeom>
          <a:gradFill rotWithShape="1">
            <a:gsLst>
              <a:gs pos="0">
                <a:schemeClr val="bg1">
                  <a:alpha val="67998"/>
                </a:schemeClr>
              </a:gs>
              <a:gs pos="100000">
                <a:srgbClr val="DDDDDD">
                  <a:alpha val="73000"/>
                </a:srgbClr>
              </a:gs>
            </a:gsLst>
            <a:lin ang="5400000" scaled="1"/>
          </a:gradFill>
          <a:ln w="9525">
            <a:noFill/>
            <a:miter lim="800000"/>
            <a:headEnd/>
            <a:tailEnd/>
          </a:ln>
        </p:spPr>
        <p:txBody>
          <a:bodyPr wrap="none" anchor="ctr"/>
          <a:lstStyle/>
          <a:p>
            <a:endParaRPr lang="en-US"/>
          </a:p>
        </p:txBody>
      </p:sp>
      <p:sp>
        <p:nvSpPr>
          <p:cNvPr id="2054" name="Rectangle 12"/>
          <p:cNvSpPr>
            <a:spLocks noChangeArrowheads="1"/>
          </p:cNvSpPr>
          <p:nvPr/>
        </p:nvSpPr>
        <p:spPr bwMode="auto">
          <a:xfrm>
            <a:off x="287338" y="4343400"/>
            <a:ext cx="8564562" cy="2097088"/>
          </a:xfrm>
          <a:prstGeom prst="rect">
            <a:avLst/>
          </a:prstGeom>
          <a:solidFill>
            <a:schemeClr val="bg1"/>
          </a:solidFill>
          <a:ln w="9525">
            <a:noFill/>
            <a:miter lim="800000"/>
            <a:headEnd/>
            <a:tailEnd/>
          </a:ln>
        </p:spPr>
        <p:txBody>
          <a:bodyPr wrap="none" anchor="ctr"/>
          <a:lstStyle/>
          <a:p>
            <a:endParaRPr lang="en-US"/>
          </a:p>
        </p:txBody>
      </p:sp>
      <p:sp>
        <p:nvSpPr>
          <p:cNvPr id="2055" name="Text Box 13"/>
          <p:cNvSpPr txBox="1">
            <a:spLocks noChangeArrowheads="1"/>
          </p:cNvSpPr>
          <p:nvPr/>
        </p:nvSpPr>
        <p:spPr bwMode="auto">
          <a:xfrm>
            <a:off x="342900" y="5105400"/>
            <a:ext cx="1241425" cy="290513"/>
          </a:xfrm>
          <a:prstGeom prst="rect">
            <a:avLst/>
          </a:prstGeom>
          <a:noFill/>
          <a:ln w="9525">
            <a:noFill/>
            <a:miter lim="800000"/>
            <a:headEnd/>
            <a:tailEnd/>
          </a:ln>
        </p:spPr>
        <p:txBody>
          <a:bodyPr wrap="none">
            <a:spAutoFit/>
          </a:bodyPr>
          <a:lstStyle/>
          <a:p>
            <a:r>
              <a:rPr lang="en-US" sz="1300" b="1"/>
              <a:t>Our Products</a:t>
            </a:r>
          </a:p>
        </p:txBody>
      </p:sp>
      <p:sp>
        <p:nvSpPr>
          <p:cNvPr id="2056" name="Text Box 24"/>
          <p:cNvSpPr txBox="1">
            <a:spLocks noChangeArrowheads="1"/>
          </p:cNvSpPr>
          <p:nvPr/>
        </p:nvSpPr>
        <p:spPr bwMode="auto">
          <a:xfrm>
            <a:off x="349250" y="5456238"/>
            <a:ext cx="1363663" cy="200025"/>
          </a:xfrm>
          <a:prstGeom prst="rect">
            <a:avLst/>
          </a:prstGeom>
          <a:noFill/>
          <a:ln w="9525">
            <a:noFill/>
            <a:miter lim="800000"/>
            <a:headEnd/>
            <a:tailEnd/>
          </a:ln>
        </p:spPr>
        <p:txBody>
          <a:bodyPr wrap="none">
            <a:spAutoFit/>
          </a:bodyPr>
          <a:lstStyle/>
          <a:p>
            <a:r>
              <a:rPr lang="fr-FR" sz="700" b="1"/>
              <a:t>Unified Threat Management</a:t>
            </a:r>
            <a:endParaRPr lang="en-US" sz="700" b="1"/>
          </a:p>
        </p:txBody>
      </p:sp>
      <p:pic>
        <p:nvPicPr>
          <p:cNvPr id="2057" name="Picture 15" descr="Cyberoam SSL Stack"/>
          <p:cNvPicPr>
            <a:picLocks noChangeAspect="1" noChangeArrowheads="1"/>
          </p:cNvPicPr>
          <p:nvPr/>
        </p:nvPicPr>
        <p:blipFill>
          <a:blip r:embed="rId4" cstate="print"/>
          <a:srcRect/>
          <a:stretch>
            <a:fillRect/>
          </a:stretch>
        </p:blipFill>
        <p:spPr bwMode="auto">
          <a:xfrm>
            <a:off x="7437438" y="5715000"/>
            <a:ext cx="1096962" cy="534988"/>
          </a:xfrm>
          <a:prstGeom prst="rect">
            <a:avLst/>
          </a:prstGeom>
          <a:noFill/>
          <a:ln w="9525">
            <a:noFill/>
            <a:miter lim="800000"/>
            <a:headEnd/>
            <a:tailEnd/>
          </a:ln>
        </p:spPr>
      </p:pic>
      <p:sp>
        <p:nvSpPr>
          <p:cNvPr id="2058" name="Text Box 26"/>
          <p:cNvSpPr txBox="1">
            <a:spLocks noChangeArrowheads="1"/>
          </p:cNvSpPr>
          <p:nvPr/>
        </p:nvSpPr>
        <p:spPr bwMode="auto">
          <a:xfrm>
            <a:off x="7599363" y="5456238"/>
            <a:ext cx="677862" cy="230187"/>
          </a:xfrm>
          <a:prstGeom prst="rect">
            <a:avLst/>
          </a:prstGeom>
          <a:noFill/>
          <a:ln w="9525">
            <a:noFill/>
            <a:miter lim="800000"/>
            <a:headEnd/>
            <a:tailEnd/>
          </a:ln>
        </p:spPr>
        <p:txBody>
          <a:bodyPr wrap="none">
            <a:spAutoFit/>
          </a:bodyPr>
          <a:lstStyle/>
          <a:p>
            <a:r>
              <a:rPr lang="fr-FR" sz="900" b="1"/>
              <a:t>SSL VPN</a:t>
            </a:r>
            <a:endParaRPr lang="en-US" sz="900" b="1"/>
          </a:p>
        </p:txBody>
      </p:sp>
      <p:sp>
        <p:nvSpPr>
          <p:cNvPr id="2059" name="Text Box 21"/>
          <p:cNvSpPr txBox="1">
            <a:spLocks noChangeArrowheads="1"/>
          </p:cNvSpPr>
          <p:nvPr/>
        </p:nvSpPr>
        <p:spPr bwMode="auto">
          <a:xfrm>
            <a:off x="1949450" y="5730875"/>
            <a:ext cx="1165225" cy="368300"/>
          </a:xfrm>
          <a:prstGeom prst="rect">
            <a:avLst/>
          </a:prstGeom>
          <a:noFill/>
          <a:ln w="9525">
            <a:noFill/>
            <a:miter lim="800000"/>
            <a:headEnd/>
            <a:tailEnd/>
          </a:ln>
        </p:spPr>
        <p:txBody>
          <a:bodyPr wrap="none">
            <a:spAutoFit/>
          </a:bodyPr>
          <a:lstStyle/>
          <a:p>
            <a:r>
              <a:rPr lang="fr-FR" sz="600"/>
              <a:t>Data Protection &amp; Encryption</a:t>
            </a:r>
          </a:p>
          <a:p>
            <a:endParaRPr lang="fr-FR" sz="600"/>
          </a:p>
          <a:p>
            <a:r>
              <a:rPr lang="fr-FR" sz="600"/>
              <a:t>Device Management</a:t>
            </a:r>
            <a:endParaRPr lang="en-US" sz="600"/>
          </a:p>
        </p:txBody>
      </p:sp>
      <p:sp>
        <p:nvSpPr>
          <p:cNvPr id="2060" name="Text Box 22"/>
          <p:cNvSpPr txBox="1">
            <a:spLocks noChangeArrowheads="1"/>
          </p:cNvSpPr>
          <p:nvPr/>
        </p:nvSpPr>
        <p:spPr bwMode="auto">
          <a:xfrm>
            <a:off x="3206750" y="5749925"/>
            <a:ext cx="842963" cy="368300"/>
          </a:xfrm>
          <a:prstGeom prst="rect">
            <a:avLst/>
          </a:prstGeom>
          <a:noFill/>
          <a:ln w="9525">
            <a:noFill/>
            <a:miter lim="800000"/>
            <a:headEnd/>
            <a:tailEnd/>
          </a:ln>
        </p:spPr>
        <p:txBody>
          <a:bodyPr wrap="none">
            <a:spAutoFit/>
          </a:bodyPr>
          <a:lstStyle/>
          <a:p>
            <a:r>
              <a:rPr lang="fr-FR" sz="600"/>
              <a:t>Application Control</a:t>
            </a:r>
          </a:p>
          <a:p>
            <a:endParaRPr lang="fr-FR" sz="600"/>
          </a:p>
          <a:p>
            <a:r>
              <a:rPr lang="fr-FR" sz="600"/>
              <a:t>Asset Management</a:t>
            </a:r>
            <a:endParaRPr lang="en-US" sz="600"/>
          </a:p>
        </p:txBody>
      </p:sp>
      <p:pic>
        <p:nvPicPr>
          <p:cNvPr id="2061" name="Picture 27" descr="b1 copy"/>
          <p:cNvPicPr>
            <a:picLocks noChangeAspect="1" noChangeArrowheads="1"/>
          </p:cNvPicPr>
          <p:nvPr/>
        </p:nvPicPr>
        <p:blipFill>
          <a:blip r:embed="rId5" cstate="print"/>
          <a:srcRect/>
          <a:stretch>
            <a:fillRect/>
          </a:stretch>
        </p:blipFill>
        <p:spPr bwMode="auto">
          <a:xfrm>
            <a:off x="3130550" y="5759450"/>
            <a:ext cx="136525" cy="311150"/>
          </a:xfrm>
          <a:prstGeom prst="rect">
            <a:avLst/>
          </a:prstGeom>
          <a:noFill/>
          <a:ln w="9525">
            <a:noFill/>
            <a:miter lim="800000"/>
            <a:headEnd/>
            <a:tailEnd/>
          </a:ln>
        </p:spPr>
      </p:pic>
      <p:pic>
        <p:nvPicPr>
          <p:cNvPr id="2062" name="Picture 28" descr="A1 copy"/>
          <p:cNvPicPr>
            <a:picLocks noChangeAspect="1" noChangeArrowheads="1"/>
          </p:cNvPicPr>
          <p:nvPr/>
        </p:nvPicPr>
        <p:blipFill>
          <a:blip r:embed="rId6" cstate="print"/>
          <a:srcRect/>
          <a:stretch>
            <a:fillRect/>
          </a:stretch>
        </p:blipFill>
        <p:spPr bwMode="auto">
          <a:xfrm>
            <a:off x="1873250" y="5756275"/>
            <a:ext cx="146050" cy="311150"/>
          </a:xfrm>
          <a:prstGeom prst="rect">
            <a:avLst/>
          </a:prstGeom>
          <a:noFill/>
          <a:ln w="9525">
            <a:noFill/>
            <a:miter lim="800000"/>
            <a:headEnd/>
            <a:tailEnd/>
          </a:ln>
        </p:spPr>
      </p:pic>
      <p:sp>
        <p:nvSpPr>
          <p:cNvPr id="2063" name="Text Box 31"/>
          <p:cNvSpPr txBox="1">
            <a:spLocks noChangeArrowheads="1"/>
          </p:cNvSpPr>
          <p:nvPr/>
        </p:nvSpPr>
        <p:spPr bwMode="auto">
          <a:xfrm>
            <a:off x="1781175" y="5456238"/>
            <a:ext cx="2241550" cy="228600"/>
          </a:xfrm>
          <a:prstGeom prst="rect">
            <a:avLst/>
          </a:prstGeom>
          <a:noFill/>
          <a:ln w="9525">
            <a:noFill/>
            <a:miter lim="800000"/>
            <a:headEnd/>
            <a:tailEnd/>
          </a:ln>
        </p:spPr>
        <p:txBody>
          <a:bodyPr wrap="none">
            <a:spAutoFit/>
          </a:bodyPr>
          <a:lstStyle/>
          <a:p>
            <a:r>
              <a:rPr lang="fr-FR" sz="900" b="1"/>
              <a:t>Cyberoam – Endpoint Data Protection</a:t>
            </a:r>
            <a:endParaRPr lang="en-US" sz="900" b="1"/>
          </a:p>
        </p:txBody>
      </p:sp>
      <p:sp>
        <p:nvSpPr>
          <p:cNvPr id="2064" name="Line 34"/>
          <p:cNvSpPr>
            <a:spLocks noChangeShapeType="1"/>
          </p:cNvSpPr>
          <p:nvPr/>
        </p:nvSpPr>
        <p:spPr bwMode="auto">
          <a:xfrm>
            <a:off x="4108450" y="5486400"/>
            <a:ext cx="0" cy="639763"/>
          </a:xfrm>
          <a:prstGeom prst="line">
            <a:avLst/>
          </a:prstGeom>
          <a:noFill/>
          <a:ln w="12700">
            <a:solidFill>
              <a:srgbClr val="5F5F5F"/>
            </a:solidFill>
            <a:prstDash val="sysDot"/>
            <a:round/>
            <a:headEnd/>
            <a:tailEnd/>
          </a:ln>
        </p:spPr>
        <p:txBody>
          <a:bodyPr/>
          <a:lstStyle/>
          <a:p>
            <a:endParaRPr lang="en-US"/>
          </a:p>
        </p:txBody>
      </p:sp>
      <p:sp>
        <p:nvSpPr>
          <p:cNvPr id="2065" name="Line 35"/>
          <p:cNvSpPr>
            <a:spLocks noChangeShapeType="1"/>
          </p:cNvSpPr>
          <p:nvPr/>
        </p:nvSpPr>
        <p:spPr bwMode="auto">
          <a:xfrm>
            <a:off x="1752600" y="5486400"/>
            <a:ext cx="0" cy="639763"/>
          </a:xfrm>
          <a:prstGeom prst="line">
            <a:avLst/>
          </a:prstGeom>
          <a:noFill/>
          <a:ln w="12700">
            <a:solidFill>
              <a:srgbClr val="5F5F5F"/>
            </a:solidFill>
            <a:prstDash val="sysDot"/>
            <a:round/>
            <a:headEnd/>
            <a:tailEnd/>
          </a:ln>
        </p:spPr>
        <p:txBody>
          <a:bodyPr/>
          <a:lstStyle/>
          <a:p>
            <a:endParaRPr lang="en-US"/>
          </a:p>
        </p:txBody>
      </p:sp>
      <p:sp>
        <p:nvSpPr>
          <p:cNvPr id="2066" name="Line 36"/>
          <p:cNvSpPr>
            <a:spLocks noChangeShapeType="1"/>
          </p:cNvSpPr>
          <p:nvPr/>
        </p:nvSpPr>
        <p:spPr bwMode="auto">
          <a:xfrm>
            <a:off x="5562600" y="5486400"/>
            <a:ext cx="0" cy="639763"/>
          </a:xfrm>
          <a:prstGeom prst="line">
            <a:avLst/>
          </a:prstGeom>
          <a:noFill/>
          <a:ln w="12700">
            <a:solidFill>
              <a:srgbClr val="5F5F5F"/>
            </a:solidFill>
            <a:prstDash val="sysDot"/>
            <a:round/>
            <a:headEnd/>
            <a:tailEnd/>
          </a:ln>
        </p:spPr>
        <p:txBody>
          <a:bodyPr/>
          <a:lstStyle/>
          <a:p>
            <a:endParaRPr lang="en-US"/>
          </a:p>
        </p:txBody>
      </p:sp>
      <p:sp>
        <p:nvSpPr>
          <p:cNvPr id="2067" name="Line 37"/>
          <p:cNvSpPr>
            <a:spLocks noChangeShapeType="1"/>
          </p:cNvSpPr>
          <p:nvPr/>
        </p:nvSpPr>
        <p:spPr bwMode="auto">
          <a:xfrm>
            <a:off x="7229475" y="5486400"/>
            <a:ext cx="0" cy="639763"/>
          </a:xfrm>
          <a:prstGeom prst="line">
            <a:avLst/>
          </a:prstGeom>
          <a:noFill/>
          <a:ln w="12700">
            <a:solidFill>
              <a:srgbClr val="5F5F5F"/>
            </a:solidFill>
            <a:prstDash val="sysDot"/>
            <a:round/>
            <a:headEnd/>
            <a:tailEnd/>
          </a:ln>
        </p:spPr>
        <p:txBody>
          <a:bodyPr/>
          <a:lstStyle/>
          <a:p>
            <a:endParaRPr lang="en-US"/>
          </a:p>
        </p:txBody>
      </p:sp>
      <p:pic>
        <p:nvPicPr>
          <p:cNvPr id="2068" name="Picture 18" descr="iv copy"/>
          <p:cNvPicPr>
            <a:picLocks noChangeAspect="1" noChangeArrowheads="1"/>
          </p:cNvPicPr>
          <p:nvPr/>
        </p:nvPicPr>
        <p:blipFill>
          <a:blip r:embed="rId7" cstate="print"/>
          <a:srcRect/>
          <a:stretch>
            <a:fillRect/>
          </a:stretch>
        </p:blipFill>
        <p:spPr bwMode="auto">
          <a:xfrm>
            <a:off x="4354513" y="5410200"/>
            <a:ext cx="914400" cy="392113"/>
          </a:xfrm>
          <a:prstGeom prst="rect">
            <a:avLst/>
          </a:prstGeom>
          <a:noFill/>
          <a:ln w="9525">
            <a:noFill/>
            <a:miter lim="800000"/>
            <a:headEnd/>
            <a:tailEnd/>
          </a:ln>
        </p:spPr>
      </p:pic>
      <p:pic>
        <p:nvPicPr>
          <p:cNvPr id="2069" name="Picture 26" descr="Partner Advanage Program PPT"/>
          <p:cNvPicPr>
            <a:picLocks noChangeAspect="1" noChangeArrowheads="1"/>
          </p:cNvPicPr>
          <p:nvPr/>
        </p:nvPicPr>
        <p:blipFill>
          <a:blip r:embed="rId8" cstate="print"/>
          <a:srcRect/>
          <a:stretch>
            <a:fillRect/>
          </a:stretch>
        </p:blipFill>
        <p:spPr bwMode="auto">
          <a:xfrm>
            <a:off x="0" y="1447801"/>
            <a:ext cx="9144000" cy="2286000"/>
          </a:xfrm>
          <a:prstGeom prst="rect">
            <a:avLst/>
          </a:prstGeom>
          <a:noFill/>
          <a:ln w="9525">
            <a:noFill/>
            <a:miter lim="800000"/>
            <a:headEnd/>
            <a:tailEnd/>
          </a:ln>
        </p:spPr>
      </p:pic>
      <p:pic>
        <p:nvPicPr>
          <p:cNvPr id="2071" name="Picture 47" descr="E:\PROJECT\Our_logos\for PPT logos\sm_elitecore_new.png"/>
          <p:cNvPicPr>
            <a:picLocks noChangeAspect="1" noChangeArrowheads="1"/>
          </p:cNvPicPr>
          <p:nvPr/>
        </p:nvPicPr>
        <p:blipFill>
          <a:blip r:embed="rId9" cstate="print"/>
          <a:srcRect/>
          <a:stretch>
            <a:fillRect/>
          </a:stretch>
        </p:blipFill>
        <p:spPr bwMode="auto">
          <a:xfrm>
            <a:off x="6934200" y="523875"/>
            <a:ext cx="1828800" cy="465138"/>
          </a:xfrm>
          <a:prstGeom prst="rect">
            <a:avLst/>
          </a:prstGeom>
          <a:noFill/>
          <a:ln w="9525">
            <a:noFill/>
            <a:miter lim="800000"/>
            <a:headEnd/>
            <a:tailEnd/>
          </a:ln>
        </p:spPr>
      </p:pic>
      <p:pic>
        <p:nvPicPr>
          <p:cNvPr id="2072" name="Picture 32" descr="E:\PROJECT\Our_logos\Cyberoam - Securing you logo.png"/>
          <p:cNvPicPr>
            <a:picLocks noChangeAspect="1" noChangeArrowheads="1"/>
          </p:cNvPicPr>
          <p:nvPr/>
        </p:nvPicPr>
        <p:blipFill>
          <a:blip r:embed="rId10" cstate="print"/>
          <a:srcRect/>
          <a:stretch>
            <a:fillRect/>
          </a:stretch>
        </p:blipFill>
        <p:spPr bwMode="auto">
          <a:xfrm>
            <a:off x="304800" y="381000"/>
            <a:ext cx="2011363" cy="820738"/>
          </a:xfrm>
          <a:prstGeom prst="rect">
            <a:avLst/>
          </a:prstGeom>
          <a:noFill/>
          <a:ln w="9525">
            <a:noFill/>
            <a:miter lim="800000"/>
            <a:headEnd/>
            <a:tailEnd/>
          </a:ln>
        </p:spPr>
      </p:pic>
      <p:pic>
        <p:nvPicPr>
          <p:cNvPr id="2073" name="Picture 30" descr="C:\Documents and Settings\pankaj.chauhan\Desktop\CCC logo.png"/>
          <p:cNvPicPr>
            <a:picLocks noChangeAspect="1" noChangeArrowheads="1"/>
          </p:cNvPicPr>
          <p:nvPr/>
        </p:nvPicPr>
        <p:blipFill>
          <a:blip r:embed="rId11" cstate="print"/>
          <a:srcRect/>
          <a:stretch>
            <a:fillRect/>
          </a:stretch>
        </p:blipFill>
        <p:spPr bwMode="auto">
          <a:xfrm>
            <a:off x="5821363" y="5410200"/>
            <a:ext cx="1189037" cy="373063"/>
          </a:xfrm>
          <a:prstGeom prst="rect">
            <a:avLst/>
          </a:prstGeom>
          <a:noFill/>
          <a:ln w="9525">
            <a:noFill/>
            <a:miter lim="800000"/>
            <a:headEnd/>
            <a:tailEnd/>
          </a:ln>
        </p:spPr>
      </p:pic>
      <p:pic>
        <p:nvPicPr>
          <p:cNvPr id="2074" name="Picture 31" descr="E:\PROJECT\Cyberoam-Stack\for flash Cyberoam-Stack-with-CR15wi2.png"/>
          <p:cNvPicPr>
            <a:picLocks noChangeAspect="1" noChangeArrowheads="1"/>
          </p:cNvPicPr>
          <p:nvPr/>
        </p:nvPicPr>
        <p:blipFill>
          <a:blip r:embed="rId12" cstate="print"/>
          <a:srcRect/>
          <a:stretch>
            <a:fillRect/>
          </a:stretch>
        </p:blipFill>
        <p:spPr bwMode="auto">
          <a:xfrm>
            <a:off x="504825" y="5656263"/>
            <a:ext cx="1006475" cy="639762"/>
          </a:xfrm>
          <a:prstGeom prst="rect">
            <a:avLst/>
          </a:prstGeom>
          <a:noFill/>
          <a:ln w="9525">
            <a:noFill/>
            <a:miter lim="800000"/>
            <a:headEnd/>
            <a:tailEnd/>
          </a:ln>
        </p:spPr>
      </p:pic>
      <p:pic>
        <p:nvPicPr>
          <p:cNvPr id="2075" name="Picture 8" descr="i-View Appliance copy"/>
          <p:cNvPicPr>
            <a:picLocks noChangeAspect="1" noChangeArrowheads="1"/>
          </p:cNvPicPr>
          <p:nvPr/>
        </p:nvPicPr>
        <p:blipFill>
          <a:blip r:embed="rId13" cstate="print"/>
          <a:srcRect/>
          <a:stretch>
            <a:fillRect/>
          </a:stretch>
        </p:blipFill>
        <p:spPr bwMode="auto">
          <a:xfrm>
            <a:off x="4259263" y="5795963"/>
            <a:ext cx="1189037" cy="500062"/>
          </a:xfrm>
          <a:prstGeom prst="rect">
            <a:avLst/>
          </a:prstGeom>
          <a:noFill/>
          <a:ln w="9525">
            <a:noFill/>
            <a:miter lim="800000"/>
            <a:headEnd/>
            <a:tailEnd/>
          </a:ln>
        </p:spPr>
      </p:pic>
      <p:pic>
        <p:nvPicPr>
          <p:cNvPr id="2076" name="Picture 33" descr="C:\Documents and Settings\pankaj.chauhan\Desktop\CCC200.png"/>
          <p:cNvPicPr>
            <a:picLocks noChangeAspect="1" noChangeArrowheads="1"/>
          </p:cNvPicPr>
          <p:nvPr/>
        </p:nvPicPr>
        <p:blipFill>
          <a:blip r:embed="rId14" cstate="print"/>
          <a:srcRect/>
          <a:stretch>
            <a:fillRect/>
          </a:stretch>
        </p:blipFill>
        <p:spPr bwMode="auto">
          <a:xfrm>
            <a:off x="5913438" y="5876925"/>
            <a:ext cx="1004887" cy="419100"/>
          </a:xfrm>
          <a:prstGeom prst="rect">
            <a:avLst/>
          </a:prstGeom>
          <a:noFill/>
          <a:ln w="9525">
            <a:noFill/>
            <a:miter lim="800000"/>
            <a:headEnd/>
            <a:tailEnd/>
          </a:ln>
        </p:spPr>
      </p:pic>
      <p:sp>
        <p:nvSpPr>
          <p:cNvPr id="29" name="Text Box 28"/>
          <p:cNvSpPr txBox="1">
            <a:spLocks noChangeArrowheads="1"/>
          </p:cNvSpPr>
          <p:nvPr/>
        </p:nvSpPr>
        <p:spPr bwMode="auto">
          <a:xfrm>
            <a:off x="1828800" y="4045803"/>
            <a:ext cx="7277100" cy="677108"/>
          </a:xfrm>
          <a:prstGeom prst="rect">
            <a:avLst/>
          </a:prstGeom>
          <a:noFill/>
          <a:ln w="9525">
            <a:noFill/>
            <a:miter lim="800000"/>
            <a:headEnd/>
            <a:tailEnd/>
          </a:ln>
        </p:spPr>
        <p:txBody>
          <a:bodyPr>
            <a:spAutoFit/>
          </a:bodyPr>
          <a:lstStyle/>
          <a:p>
            <a:pPr algn="r"/>
            <a:r>
              <a:rPr lang="en-US" sz="2000" b="1" dirty="0" smtClean="0">
                <a:latin typeface="Calibri" pitchFamily="34" charset="0"/>
              </a:rPr>
              <a:t>AJAY NAWANI</a:t>
            </a:r>
          </a:p>
          <a:p>
            <a:pPr algn="r"/>
            <a:r>
              <a:rPr lang="en-US" b="1" dirty="0" smtClean="0">
                <a:latin typeface="Calibri" pitchFamily="34" charset="0"/>
              </a:rPr>
              <a:t>Presales Head – Global Operations</a:t>
            </a:r>
            <a:endParaRPr lang="en-US" b="1" dirty="0">
              <a:latin typeface="Calibri" pitchFamily="34" charset="0"/>
            </a:endParaRPr>
          </a:p>
        </p:txBody>
      </p:sp>
      <p:sp>
        <p:nvSpPr>
          <p:cNvPr id="31" name="Text Box 28"/>
          <p:cNvSpPr txBox="1">
            <a:spLocks noChangeArrowheads="1"/>
          </p:cNvSpPr>
          <p:nvPr/>
        </p:nvSpPr>
        <p:spPr bwMode="auto">
          <a:xfrm>
            <a:off x="914400" y="2209800"/>
            <a:ext cx="7277100" cy="1066800"/>
          </a:xfrm>
          <a:prstGeom prst="rect">
            <a:avLst/>
          </a:prstGeom>
          <a:noFill/>
          <a:ln w="9525">
            <a:noFill/>
            <a:miter lim="800000"/>
            <a:headEnd/>
            <a:tailEnd/>
          </a:ln>
        </p:spPr>
        <p:txBody>
          <a:bodyPr>
            <a:spAutoFit/>
          </a:bodyPr>
          <a:lstStyle/>
          <a:p>
            <a:pPr algn="ctr"/>
            <a:r>
              <a:rPr lang="en-US" sz="3200" b="1" dirty="0" smtClean="0">
                <a:latin typeface="Calibri" pitchFamily="34" charset="0"/>
              </a:rPr>
              <a:t>Insider Threats – </a:t>
            </a:r>
          </a:p>
          <a:p>
            <a:pPr algn="ctr"/>
            <a:r>
              <a:rPr lang="en-US" sz="3200" b="1" dirty="0" smtClean="0">
                <a:latin typeface="Calibri" pitchFamily="34" charset="0"/>
              </a:rPr>
              <a:t>Its significance and how to identify them</a:t>
            </a:r>
            <a:endParaRPr lang="en-US" sz="3200" b="1"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body" idx="4294967295"/>
          </p:nvPr>
        </p:nvSpPr>
        <p:spPr>
          <a:xfrm>
            <a:off x="457200" y="1697038"/>
            <a:ext cx="5715000" cy="3179762"/>
          </a:xfrm>
        </p:spPr>
        <p:txBody>
          <a:bodyPr/>
          <a:lstStyle/>
          <a:p>
            <a:pPr eaLnBrk="1" hangingPunct="1">
              <a:spcBef>
                <a:spcPts val="1200"/>
              </a:spcBef>
              <a:buClr>
                <a:srgbClr val="005E9E"/>
              </a:buClr>
              <a:buFont typeface="Wingdings" pitchFamily="2" charset="2"/>
              <a:buChar char="§"/>
            </a:pPr>
            <a:r>
              <a:rPr lang="en-US" sz="2000" b="1" smtClean="0"/>
              <a:t>Greater fluidity of network parameter</a:t>
            </a:r>
          </a:p>
          <a:p>
            <a:pPr eaLnBrk="1" hangingPunct="1">
              <a:spcBef>
                <a:spcPts val="1200"/>
              </a:spcBef>
              <a:buClr>
                <a:srgbClr val="005E9E"/>
              </a:buClr>
              <a:buFont typeface="Wingdings" pitchFamily="2" charset="2"/>
              <a:buChar char="§"/>
            </a:pPr>
            <a:r>
              <a:rPr lang="en-US" sz="2000" b="1" smtClean="0"/>
              <a:t>Employee access to business-critical applications, Web 2.0, social media</a:t>
            </a:r>
          </a:p>
          <a:p>
            <a:pPr eaLnBrk="1" hangingPunct="1">
              <a:spcBef>
                <a:spcPts val="1200"/>
              </a:spcBef>
              <a:buClr>
                <a:srgbClr val="005E9E"/>
              </a:buClr>
              <a:buFont typeface="Wingdings" pitchFamily="2" charset="2"/>
              <a:buChar char="§"/>
            </a:pPr>
            <a:r>
              <a:rPr lang="en-US" sz="2000" b="1" smtClean="0"/>
              <a:t>Traditional security’s inability to identify human role </a:t>
            </a:r>
          </a:p>
          <a:p>
            <a:pPr lvl="1" eaLnBrk="1" hangingPunct="1">
              <a:spcBef>
                <a:spcPct val="30000"/>
              </a:spcBef>
              <a:buClr>
                <a:schemeClr val="tx1"/>
              </a:buClr>
              <a:buFontTx/>
              <a:buChar char="-"/>
            </a:pPr>
            <a:r>
              <a:rPr lang="en-US" sz="2000" smtClean="0"/>
              <a:t>Victim - User ignorance, surfing patterns, trust, lack of awareness, lax security policy</a:t>
            </a:r>
          </a:p>
          <a:p>
            <a:pPr lvl="1" eaLnBrk="1" hangingPunct="1">
              <a:spcBef>
                <a:spcPct val="30000"/>
              </a:spcBef>
              <a:buClr>
                <a:schemeClr val="tx1"/>
              </a:buClr>
              <a:buFontTx/>
              <a:buChar char="-"/>
            </a:pPr>
            <a:r>
              <a:rPr lang="en-US" sz="2000" smtClean="0"/>
              <a:t>Attacker - Malicious intent, vengeance, greed</a:t>
            </a:r>
          </a:p>
          <a:p>
            <a:pPr eaLnBrk="1" hangingPunct="1">
              <a:spcBef>
                <a:spcPts val="1200"/>
              </a:spcBef>
              <a:buClr>
                <a:srgbClr val="005E9E"/>
              </a:buClr>
              <a:buFont typeface="Wingdings" pitchFamily="2" charset="2"/>
              <a:buChar char="§"/>
            </a:pPr>
            <a:endParaRPr lang="en-US" sz="2000" b="1" smtClean="0"/>
          </a:p>
        </p:txBody>
      </p:sp>
      <p:sp>
        <p:nvSpPr>
          <p:cNvPr id="19459"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9475"/>
            <a:ext cx="5588000" cy="461963"/>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dirty="0">
                <a:solidFill>
                  <a:srgbClr val="474747"/>
                </a:solidFill>
                <a:latin typeface="Arial" charset="0"/>
                <a:cs typeface="Arial" charset="0"/>
              </a:rPr>
              <a:t>Why are insider attacks succeeding?</a:t>
            </a:r>
          </a:p>
        </p:txBody>
      </p:sp>
      <p:pic>
        <p:nvPicPr>
          <p:cNvPr id="19461" name="Picture 2" descr="E:\pankaj\images\iStock_000009333315XSmall.jpg"/>
          <p:cNvPicPr>
            <a:picLocks noChangeAspect="1" noChangeArrowheads="1"/>
          </p:cNvPicPr>
          <p:nvPr/>
        </p:nvPicPr>
        <p:blipFill>
          <a:blip r:embed="rId3" cstate="print"/>
          <a:srcRect l="18877"/>
          <a:stretch>
            <a:fillRect/>
          </a:stretch>
        </p:blipFill>
        <p:spPr bwMode="auto">
          <a:xfrm>
            <a:off x="6234113" y="1697038"/>
            <a:ext cx="2681287"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3" descr="firewall"/>
          <p:cNvPicPr>
            <a:picLocks noChangeAspect="1" noChangeArrowheads="1"/>
          </p:cNvPicPr>
          <p:nvPr/>
        </p:nvPicPr>
        <p:blipFill>
          <a:blip r:embed="rId2" cstate="print"/>
          <a:srcRect/>
          <a:stretch>
            <a:fillRect/>
          </a:stretch>
        </p:blipFill>
        <p:spPr bwMode="auto">
          <a:xfrm>
            <a:off x="1981200" y="1981200"/>
            <a:ext cx="3875088" cy="2897188"/>
          </a:xfrm>
          <a:prstGeom prst="rect">
            <a:avLst/>
          </a:prstGeom>
          <a:noFill/>
          <a:ln w="9525">
            <a:noFill/>
            <a:miter lim="800000"/>
            <a:headEnd/>
            <a:tailEnd/>
          </a:ln>
        </p:spPr>
      </p:pic>
      <p:sp>
        <p:nvSpPr>
          <p:cNvPr id="20483" name="TextBox 20"/>
          <p:cNvSpPr txBox="1">
            <a:spLocks noChangeArrowheads="1"/>
          </p:cNvSpPr>
          <p:nvPr/>
        </p:nvSpPr>
        <p:spPr bwMode="auto">
          <a:xfrm>
            <a:off x="2317750" y="4419600"/>
            <a:ext cx="536575" cy="854075"/>
          </a:xfrm>
          <a:prstGeom prst="rect">
            <a:avLst/>
          </a:prstGeom>
          <a:noFill/>
          <a:ln w="9525">
            <a:noFill/>
            <a:miter lim="800000"/>
            <a:headEnd/>
            <a:tailEnd/>
          </a:ln>
        </p:spPr>
        <p:txBody>
          <a:bodyPr wrap="none">
            <a:spAutoFit/>
          </a:bodyPr>
          <a:lstStyle/>
          <a:p>
            <a:r>
              <a:rPr lang="en-US" sz="5000"/>
              <a:t>?</a:t>
            </a:r>
          </a:p>
        </p:txBody>
      </p:sp>
      <p:grpSp>
        <p:nvGrpSpPr>
          <p:cNvPr id="2" name="Group 43"/>
          <p:cNvGrpSpPr>
            <a:grpSpLocks/>
          </p:cNvGrpSpPr>
          <p:nvPr/>
        </p:nvGrpSpPr>
        <p:grpSpPr bwMode="auto">
          <a:xfrm>
            <a:off x="1981200" y="2743200"/>
            <a:ext cx="1219200" cy="304800"/>
            <a:chOff x="1039250" y="2653099"/>
            <a:chExt cx="1219200" cy="304800"/>
          </a:xfrm>
        </p:grpSpPr>
        <p:sp>
          <p:nvSpPr>
            <p:cNvPr id="25" name="Rounded Rectangle 24"/>
            <p:cNvSpPr/>
            <p:nvPr/>
          </p:nvSpPr>
          <p:spPr bwMode="auto">
            <a:xfrm>
              <a:off x="1039250" y="2653099"/>
              <a:ext cx="1219200" cy="304800"/>
            </a:xfrm>
            <a:prstGeom prst="roundRect">
              <a:avLst>
                <a:gd name="adj" fmla="val 26042"/>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sz="1300" dirty="0">
                <a:solidFill>
                  <a:schemeClr val="bg2">
                    <a:lumMod val="50000"/>
                  </a:schemeClr>
                </a:solidFill>
              </a:endParaRPr>
            </a:p>
          </p:txBody>
        </p:sp>
        <p:sp>
          <p:nvSpPr>
            <p:cNvPr id="28" name="TextBox 27"/>
            <p:cNvSpPr txBox="1"/>
            <p:nvPr/>
          </p:nvSpPr>
          <p:spPr bwMode="auto">
            <a:xfrm>
              <a:off x="1066238" y="2667387"/>
              <a:ext cx="1165225" cy="276225"/>
            </a:xfrm>
            <a:prstGeom prst="rect">
              <a:avLst/>
            </a:prstGeom>
            <a:noFill/>
          </p:spPr>
          <p:txBody>
            <a:bodyPr wrap="none">
              <a:spAutoFit/>
            </a:bodyPr>
            <a:lstStyle/>
            <a:p>
              <a:pPr>
                <a:defRPr/>
              </a:pPr>
              <a:r>
                <a:rPr lang="en-US" sz="1200" b="1" dirty="0">
                  <a:solidFill>
                    <a:schemeClr val="bg2">
                      <a:lumMod val="50000"/>
                    </a:schemeClr>
                  </a:solidFill>
                  <a:latin typeface="Arial" charset="0"/>
                  <a:cs typeface="+mn-cs"/>
                </a:rPr>
                <a:t>192.168.3.105</a:t>
              </a:r>
            </a:p>
          </p:txBody>
        </p:sp>
      </p:grpSp>
      <p:sp>
        <p:nvSpPr>
          <p:cNvPr id="20485" name="Rectangle 9" descr="Dark upward diagonal"/>
          <p:cNvSpPr>
            <a:spLocks noChangeArrowheads="1"/>
          </p:cNvSpPr>
          <p:nvPr/>
        </p:nvSpPr>
        <p:spPr bwMode="auto">
          <a:xfrm>
            <a:off x="0" y="58896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pic>
        <p:nvPicPr>
          <p:cNvPr id="20486" name="Picture 13" descr="firewall"/>
          <p:cNvPicPr>
            <a:picLocks noChangeAspect="1" noChangeArrowheads="1"/>
          </p:cNvPicPr>
          <p:nvPr/>
        </p:nvPicPr>
        <p:blipFill>
          <a:blip r:embed="rId2" cstate="print"/>
          <a:srcRect l="56667" b="17201"/>
          <a:stretch>
            <a:fillRect/>
          </a:stretch>
        </p:blipFill>
        <p:spPr bwMode="auto">
          <a:xfrm>
            <a:off x="4178300" y="1981200"/>
            <a:ext cx="1679575" cy="2398713"/>
          </a:xfrm>
          <a:prstGeom prst="rect">
            <a:avLst/>
          </a:prstGeom>
          <a:noFill/>
          <a:ln w="9525">
            <a:noFill/>
            <a:miter lim="800000"/>
            <a:headEnd/>
            <a:tailEnd/>
          </a:ln>
        </p:spPr>
      </p:pic>
      <p:sp>
        <p:nvSpPr>
          <p:cNvPr id="30" name="Text Box 15"/>
          <p:cNvSpPr txBox="1">
            <a:spLocks noChangeArrowheads="1"/>
          </p:cNvSpPr>
          <p:nvPr/>
        </p:nvSpPr>
        <p:spPr bwMode="auto">
          <a:xfrm>
            <a:off x="228600" y="769938"/>
            <a:ext cx="3621088" cy="427037"/>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200"/>
              <a:t>Inside-out Threat Scenarios</a:t>
            </a:r>
            <a:endParaRPr lang="en-US" sz="2200">
              <a:solidFill>
                <a:srgbClr val="474747"/>
              </a:solidFill>
            </a:endParaRPr>
          </a:p>
        </p:txBody>
      </p:sp>
      <p:sp>
        <p:nvSpPr>
          <p:cNvPr id="20488" name="Line 9"/>
          <p:cNvSpPr>
            <a:spLocks noChangeShapeType="1"/>
          </p:cNvSpPr>
          <p:nvPr/>
        </p:nvSpPr>
        <p:spPr bwMode="auto">
          <a:xfrm flipH="1">
            <a:off x="5029200" y="3581400"/>
            <a:ext cx="5029200" cy="0"/>
          </a:xfrm>
          <a:prstGeom prst="line">
            <a:avLst/>
          </a:prstGeom>
          <a:noFill/>
          <a:ln w="28575">
            <a:solidFill>
              <a:srgbClr val="FFCC00"/>
            </a:solidFill>
            <a:round/>
            <a:headEnd/>
            <a:tailEnd/>
          </a:ln>
        </p:spPr>
        <p:txBody>
          <a:bodyPr/>
          <a:lstStyle/>
          <a:p>
            <a:endParaRPr lang="en-US"/>
          </a:p>
        </p:txBody>
      </p:sp>
      <p:sp>
        <p:nvSpPr>
          <p:cNvPr id="32" name="Oval 31"/>
          <p:cNvSpPr/>
          <p:nvPr/>
        </p:nvSpPr>
        <p:spPr>
          <a:xfrm>
            <a:off x="-1562100" y="1676400"/>
            <a:ext cx="3124200" cy="3700463"/>
          </a:xfrm>
          <a:prstGeom prst="ellipse">
            <a:avLst/>
          </a:prstGeom>
          <a:noFill/>
          <a:ln>
            <a:solidFill>
              <a:srgbClr val="C28C6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90" name="Picture 5" descr="E:\pankaj\row_material\icon\laptop user copy.png"/>
          <p:cNvPicPr>
            <a:picLocks noChangeAspect="1" noChangeArrowheads="1"/>
          </p:cNvPicPr>
          <p:nvPr/>
        </p:nvPicPr>
        <p:blipFill>
          <a:blip r:embed="rId3" cstate="print"/>
          <a:srcRect/>
          <a:stretch>
            <a:fillRect/>
          </a:stretch>
        </p:blipFill>
        <p:spPr bwMode="auto">
          <a:xfrm>
            <a:off x="1217613" y="4595813"/>
            <a:ext cx="1830387" cy="1371600"/>
          </a:xfrm>
          <a:prstGeom prst="rect">
            <a:avLst/>
          </a:prstGeom>
          <a:noFill/>
          <a:ln w="9525">
            <a:noFill/>
            <a:miter lim="800000"/>
            <a:headEnd/>
            <a:tailEnd/>
          </a:ln>
        </p:spPr>
      </p:pic>
      <p:pic>
        <p:nvPicPr>
          <p:cNvPr id="20491" name="Picture 63" descr="diagram-crestel"/>
          <p:cNvPicPr>
            <a:picLocks noChangeAspect="1" noChangeArrowheads="1"/>
          </p:cNvPicPr>
          <p:nvPr/>
        </p:nvPicPr>
        <p:blipFill>
          <a:blip r:embed="rId4" cstate="print"/>
          <a:srcRect/>
          <a:stretch>
            <a:fillRect/>
          </a:stretch>
        </p:blipFill>
        <p:spPr bwMode="auto">
          <a:xfrm>
            <a:off x="7696200" y="3089275"/>
            <a:ext cx="1400175" cy="873125"/>
          </a:xfrm>
          <a:prstGeom prst="rect">
            <a:avLst/>
          </a:prstGeom>
          <a:noFill/>
          <a:ln w="9525">
            <a:noFill/>
            <a:miter lim="800000"/>
            <a:headEnd/>
            <a:tailEnd/>
          </a:ln>
        </p:spPr>
      </p:pic>
      <p:sp>
        <p:nvSpPr>
          <p:cNvPr id="20492" name="Text Box 64"/>
          <p:cNvSpPr txBox="1">
            <a:spLocks noChangeArrowheads="1"/>
          </p:cNvSpPr>
          <p:nvPr/>
        </p:nvSpPr>
        <p:spPr bwMode="auto">
          <a:xfrm>
            <a:off x="8026400" y="3390900"/>
            <a:ext cx="889000" cy="323850"/>
          </a:xfrm>
          <a:prstGeom prst="rect">
            <a:avLst/>
          </a:prstGeom>
          <a:noFill/>
          <a:ln w="9525">
            <a:noFill/>
            <a:miter lim="800000"/>
            <a:headEnd/>
            <a:tailEnd/>
          </a:ln>
        </p:spPr>
        <p:txBody>
          <a:bodyPr wrap="none">
            <a:spAutoFit/>
          </a:bodyPr>
          <a:lstStyle/>
          <a:p>
            <a:r>
              <a:rPr lang="en-US" sz="1500"/>
              <a:t>Internet</a:t>
            </a:r>
          </a:p>
        </p:txBody>
      </p:sp>
      <p:pic>
        <p:nvPicPr>
          <p:cNvPr id="20493" name="Picture 30" descr="C:\Documents and Settings\pankaj.chauhan\Desktop\wifi_03.png"/>
          <p:cNvPicPr>
            <a:picLocks noChangeAspect="1" noChangeArrowheads="1"/>
          </p:cNvPicPr>
          <p:nvPr/>
        </p:nvPicPr>
        <p:blipFill>
          <a:blip r:embed="rId5" cstate="print"/>
          <a:srcRect/>
          <a:stretch>
            <a:fillRect/>
          </a:stretch>
        </p:blipFill>
        <p:spPr bwMode="auto">
          <a:xfrm>
            <a:off x="-152400" y="2819400"/>
            <a:ext cx="1693863" cy="1828800"/>
          </a:xfrm>
          <a:prstGeom prst="rect">
            <a:avLst/>
          </a:prstGeom>
          <a:noFill/>
          <a:ln w="9525">
            <a:noFill/>
            <a:miter lim="800000"/>
            <a:headEnd/>
            <a:tailEnd/>
          </a:ln>
        </p:spPr>
      </p:pic>
      <p:sp>
        <p:nvSpPr>
          <p:cNvPr id="20494" name="TextBox 46"/>
          <p:cNvSpPr txBox="1">
            <a:spLocks noChangeArrowheads="1"/>
          </p:cNvSpPr>
          <p:nvPr/>
        </p:nvSpPr>
        <p:spPr bwMode="auto">
          <a:xfrm>
            <a:off x="1217613" y="5845175"/>
            <a:ext cx="1308100" cy="320675"/>
          </a:xfrm>
          <a:prstGeom prst="rect">
            <a:avLst/>
          </a:prstGeom>
          <a:noFill/>
          <a:ln w="9525">
            <a:noFill/>
            <a:miter lim="800000"/>
            <a:headEnd/>
            <a:tailEnd/>
          </a:ln>
        </p:spPr>
        <p:txBody>
          <a:bodyPr wrap="none">
            <a:spAutoFit/>
          </a:bodyPr>
          <a:lstStyle/>
          <a:p>
            <a:r>
              <a:rPr lang="en-US" sz="1500"/>
              <a:t>Administrator</a:t>
            </a:r>
          </a:p>
        </p:txBody>
      </p:sp>
      <p:sp>
        <p:nvSpPr>
          <p:cNvPr id="45" name="TextBox 71"/>
          <p:cNvSpPr txBox="1">
            <a:spLocks noChangeArrowheads="1"/>
          </p:cNvSpPr>
          <p:nvPr/>
        </p:nvSpPr>
        <p:spPr bwMode="auto">
          <a:xfrm>
            <a:off x="304800" y="1905000"/>
            <a:ext cx="1277938" cy="2762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spAutoFit/>
          </a:bodyPr>
          <a:lstStyle/>
          <a:p>
            <a:pPr>
              <a:defRPr/>
            </a:pPr>
            <a:r>
              <a:rPr lang="en-US" sz="1200" b="1" dirty="0">
                <a:solidFill>
                  <a:schemeClr val="tx1"/>
                </a:solidFill>
              </a:rPr>
              <a:t>Corporate LAN</a:t>
            </a:r>
          </a:p>
        </p:txBody>
      </p:sp>
      <p:grpSp>
        <p:nvGrpSpPr>
          <p:cNvPr id="3" name="Group 47"/>
          <p:cNvGrpSpPr>
            <a:grpSpLocks/>
          </p:cNvGrpSpPr>
          <p:nvPr/>
        </p:nvGrpSpPr>
        <p:grpSpPr bwMode="auto">
          <a:xfrm>
            <a:off x="2971800" y="3276600"/>
            <a:ext cx="1219200" cy="304800"/>
            <a:chOff x="1039250" y="2653099"/>
            <a:chExt cx="1219200" cy="304800"/>
          </a:xfrm>
        </p:grpSpPr>
        <p:sp>
          <p:nvSpPr>
            <p:cNvPr id="49" name="Rounded Rectangle 48"/>
            <p:cNvSpPr/>
            <p:nvPr/>
          </p:nvSpPr>
          <p:spPr bwMode="auto">
            <a:xfrm>
              <a:off x="1039250" y="2653099"/>
              <a:ext cx="1219200" cy="304800"/>
            </a:xfrm>
            <a:prstGeom prst="roundRect">
              <a:avLst>
                <a:gd name="adj" fmla="val 26042"/>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sz="1300" dirty="0">
                <a:solidFill>
                  <a:schemeClr val="bg2">
                    <a:lumMod val="50000"/>
                  </a:schemeClr>
                </a:solidFill>
              </a:endParaRPr>
            </a:p>
          </p:txBody>
        </p:sp>
        <p:sp>
          <p:nvSpPr>
            <p:cNvPr id="50" name="TextBox 49"/>
            <p:cNvSpPr txBox="1"/>
            <p:nvPr/>
          </p:nvSpPr>
          <p:spPr bwMode="auto">
            <a:xfrm>
              <a:off x="1066238" y="2667387"/>
              <a:ext cx="1165225" cy="276225"/>
            </a:xfrm>
            <a:prstGeom prst="rect">
              <a:avLst/>
            </a:prstGeom>
            <a:noFill/>
          </p:spPr>
          <p:txBody>
            <a:bodyPr wrap="none">
              <a:spAutoFit/>
            </a:bodyPr>
            <a:lstStyle/>
            <a:p>
              <a:pPr>
                <a:defRPr/>
              </a:pPr>
              <a:r>
                <a:rPr lang="en-US" sz="1200" b="1" dirty="0">
                  <a:solidFill>
                    <a:schemeClr val="bg2">
                      <a:lumMod val="50000"/>
                    </a:schemeClr>
                  </a:solidFill>
                  <a:latin typeface="Arial" charset="0"/>
                  <a:cs typeface="+mn-cs"/>
                </a:rPr>
                <a:t>192.168.3.120</a:t>
              </a:r>
            </a:p>
          </p:txBody>
        </p:sp>
      </p:grpSp>
      <p:grpSp>
        <p:nvGrpSpPr>
          <p:cNvPr id="4" name="Group 50"/>
          <p:cNvGrpSpPr>
            <a:grpSpLocks/>
          </p:cNvGrpSpPr>
          <p:nvPr/>
        </p:nvGrpSpPr>
        <p:grpSpPr bwMode="auto">
          <a:xfrm>
            <a:off x="2209800" y="3886200"/>
            <a:ext cx="1219200" cy="304800"/>
            <a:chOff x="1039250" y="2653099"/>
            <a:chExt cx="1219200" cy="304800"/>
          </a:xfrm>
        </p:grpSpPr>
        <p:sp>
          <p:nvSpPr>
            <p:cNvPr id="52" name="Rounded Rectangle 51"/>
            <p:cNvSpPr/>
            <p:nvPr/>
          </p:nvSpPr>
          <p:spPr bwMode="auto">
            <a:xfrm>
              <a:off x="1039250" y="2653099"/>
              <a:ext cx="1219200" cy="304800"/>
            </a:xfrm>
            <a:prstGeom prst="roundRect">
              <a:avLst>
                <a:gd name="adj" fmla="val 26042"/>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sz="1300" dirty="0">
                <a:solidFill>
                  <a:schemeClr val="bg2">
                    <a:lumMod val="50000"/>
                  </a:schemeClr>
                </a:solidFill>
              </a:endParaRPr>
            </a:p>
          </p:txBody>
        </p:sp>
        <p:sp>
          <p:nvSpPr>
            <p:cNvPr id="53" name="TextBox 52"/>
            <p:cNvSpPr txBox="1"/>
            <p:nvPr/>
          </p:nvSpPr>
          <p:spPr bwMode="auto">
            <a:xfrm>
              <a:off x="1066238" y="2667387"/>
              <a:ext cx="1165225" cy="276225"/>
            </a:xfrm>
            <a:prstGeom prst="rect">
              <a:avLst/>
            </a:prstGeom>
            <a:noFill/>
          </p:spPr>
          <p:txBody>
            <a:bodyPr wrap="none">
              <a:spAutoFit/>
            </a:bodyPr>
            <a:lstStyle/>
            <a:p>
              <a:pPr>
                <a:defRPr/>
              </a:pPr>
              <a:r>
                <a:rPr lang="en-US" sz="1200" b="1" dirty="0">
                  <a:solidFill>
                    <a:schemeClr val="bg2">
                      <a:lumMod val="50000"/>
                    </a:schemeClr>
                  </a:solidFill>
                  <a:latin typeface="Arial" charset="0"/>
                  <a:cs typeface="+mn-cs"/>
                </a:rPr>
                <a:t>192.168.3.108</a:t>
              </a:r>
            </a:p>
          </p:txBody>
        </p:sp>
      </p:grpSp>
      <p:grpSp>
        <p:nvGrpSpPr>
          <p:cNvPr id="5" name="Group 62"/>
          <p:cNvGrpSpPr>
            <a:grpSpLocks/>
          </p:cNvGrpSpPr>
          <p:nvPr/>
        </p:nvGrpSpPr>
        <p:grpSpPr bwMode="auto">
          <a:xfrm>
            <a:off x="5715000" y="2819400"/>
            <a:ext cx="1219200" cy="304800"/>
            <a:chOff x="1039250" y="2653099"/>
            <a:chExt cx="1219200" cy="304800"/>
          </a:xfrm>
        </p:grpSpPr>
        <p:sp>
          <p:nvSpPr>
            <p:cNvPr id="64" name="Rounded Rectangle 63"/>
            <p:cNvSpPr/>
            <p:nvPr/>
          </p:nvSpPr>
          <p:spPr bwMode="auto">
            <a:xfrm>
              <a:off x="1039250" y="2653099"/>
              <a:ext cx="1219200" cy="304800"/>
            </a:xfrm>
            <a:prstGeom prst="roundRect">
              <a:avLst>
                <a:gd name="adj" fmla="val 26042"/>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sz="1300" dirty="0">
                <a:solidFill>
                  <a:schemeClr val="bg2">
                    <a:lumMod val="50000"/>
                  </a:schemeClr>
                </a:solidFill>
              </a:endParaRPr>
            </a:p>
          </p:txBody>
        </p:sp>
        <p:sp>
          <p:nvSpPr>
            <p:cNvPr id="65" name="TextBox 64"/>
            <p:cNvSpPr txBox="1"/>
            <p:nvPr/>
          </p:nvSpPr>
          <p:spPr bwMode="auto">
            <a:xfrm>
              <a:off x="1066238" y="2667387"/>
              <a:ext cx="995362" cy="276225"/>
            </a:xfrm>
            <a:prstGeom prst="rect">
              <a:avLst/>
            </a:prstGeom>
            <a:noFill/>
          </p:spPr>
          <p:txBody>
            <a:bodyPr wrap="none">
              <a:spAutoFit/>
            </a:bodyPr>
            <a:lstStyle/>
            <a:p>
              <a:pPr>
                <a:defRPr/>
              </a:pPr>
              <a:r>
                <a:rPr lang="en-US" sz="1200" b="1" dirty="0">
                  <a:solidFill>
                    <a:schemeClr val="bg2">
                      <a:lumMod val="50000"/>
                    </a:schemeClr>
                  </a:solidFill>
                  <a:latin typeface="Arial" charset="0"/>
                  <a:cs typeface="+mn-cs"/>
                </a:rPr>
                <a:t>192.168.3.1</a:t>
              </a:r>
            </a:p>
          </p:txBody>
        </p:sp>
      </p:grpSp>
      <p:grpSp>
        <p:nvGrpSpPr>
          <p:cNvPr id="6" name="Group 68"/>
          <p:cNvGrpSpPr>
            <a:grpSpLocks/>
          </p:cNvGrpSpPr>
          <p:nvPr/>
        </p:nvGrpSpPr>
        <p:grpSpPr bwMode="auto">
          <a:xfrm>
            <a:off x="5638800" y="3962400"/>
            <a:ext cx="1219200" cy="304800"/>
            <a:chOff x="1039250" y="2653099"/>
            <a:chExt cx="1219200" cy="304800"/>
          </a:xfrm>
        </p:grpSpPr>
        <p:sp>
          <p:nvSpPr>
            <p:cNvPr id="70" name="Rounded Rectangle 69"/>
            <p:cNvSpPr/>
            <p:nvPr/>
          </p:nvSpPr>
          <p:spPr bwMode="auto">
            <a:xfrm>
              <a:off x="1039250" y="2653099"/>
              <a:ext cx="1219200" cy="304800"/>
            </a:xfrm>
            <a:prstGeom prst="roundRect">
              <a:avLst>
                <a:gd name="adj" fmla="val 26042"/>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sz="1300" dirty="0">
                <a:solidFill>
                  <a:schemeClr val="bg2">
                    <a:lumMod val="50000"/>
                  </a:schemeClr>
                </a:solidFill>
              </a:endParaRPr>
            </a:p>
          </p:txBody>
        </p:sp>
        <p:sp>
          <p:nvSpPr>
            <p:cNvPr id="71" name="TextBox 70"/>
            <p:cNvSpPr txBox="1"/>
            <p:nvPr/>
          </p:nvSpPr>
          <p:spPr bwMode="auto">
            <a:xfrm>
              <a:off x="1066238" y="2667387"/>
              <a:ext cx="1165225" cy="276225"/>
            </a:xfrm>
            <a:prstGeom prst="rect">
              <a:avLst/>
            </a:prstGeom>
            <a:noFill/>
          </p:spPr>
          <p:txBody>
            <a:bodyPr wrap="none">
              <a:spAutoFit/>
            </a:bodyPr>
            <a:lstStyle/>
            <a:p>
              <a:pPr>
                <a:defRPr/>
              </a:pPr>
              <a:r>
                <a:rPr lang="en-US" sz="1200" b="1" dirty="0">
                  <a:solidFill>
                    <a:schemeClr val="bg2">
                      <a:lumMod val="50000"/>
                    </a:schemeClr>
                  </a:solidFill>
                  <a:latin typeface="Arial" charset="0"/>
                  <a:cs typeface="+mn-cs"/>
                </a:rPr>
                <a:t>192.168.3.108</a:t>
              </a:r>
            </a:p>
          </p:txBody>
        </p:sp>
      </p:grpSp>
      <p:pic>
        <p:nvPicPr>
          <p:cNvPr id="20500" name="Picture 5" descr="C:\Documents and Settings\pankaj.chauhan\Desktop\motion.png"/>
          <p:cNvPicPr>
            <a:picLocks noChangeAspect="1" noChangeArrowheads="1"/>
          </p:cNvPicPr>
          <p:nvPr/>
        </p:nvPicPr>
        <p:blipFill>
          <a:blip r:embed="rId6" cstate="print"/>
          <a:srcRect/>
          <a:stretch>
            <a:fillRect/>
          </a:stretch>
        </p:blipFill>
        <p:spPr bwMode="auto">
          <a:xfrm>
            <a:off x="5429250" y="2878138"/>
            <a:ext cx="1200150" cy="309562"/>
          </a:xfrm>
          <a:prstGeom prst="rect">
            <a:avLst/>
          </a:prstGeom>
          <a:noFill/>
          <a:ln w="9525">
            <a:noFill/>
            <a:miter lim="800000"/>
            <a:headEnd/>
            <a:tailEnd/>
          </a:ln>
        </p:spPr>
      </p:pic>
      <p:pic>
        <p:nvPicPr>
          <p:cNvPr id="20501" name="Picture 5" descr="C:\Documents and Settings\pankaj.chauhan\Desktop\motion.png"/>
          <p:cNvPicPr>
            <a:picLocks noChangeAspect="1" noChangeArrowheads="1"/>
          </p:cNvPicPr>
          <p:nvPr/>
        </p:nvPicPr>
        <p:blipFill>
          <a:blip r:embed="rId6" cstate="print"/>
          <a:srcRect/>
          <a:stretch>
            <a:fillRect/>
          </a:stretch>
        </p:blipFill>
        <p:spPr bwMode="auto">
          <a:xfrm>
            <a:off x="5360988" y="4024313"/>
            <a:ext cx="1200150" cy="309562"/>
          </a:xfrm>
          <a:prstGeom prst="rect">
            <a:avLst/>
          </a:prstGeom>
          <a:noFill/>
          <a:ln w="9525">
            <a:noFill/>
            <a:miter lim="800000"/>
            <a:headEnd/>
            <a:tailEnd/>
          </a:ln>
        </p:spPr>
      </p:pic>
      <p:pic>
        <p:nvPicPr>
          <p:cNvPr id="20502" name="Picture 5" descr="C:\Documents and Settings\pankaj.chauhan\Desktop\motion.png"/>
          <p:cNvPicPr>
            <a:picLocks noChangeAspect="1" noChangeArrowheads="1"/>
          </p:cNvPicPr>
          <p:nvPr/>
        </p:nvPicPr>
        <p:blipFill>
          <a:blip r:embed="rId6" cstate="print"/>
          <a:srcRect/>
          <a:stretch>
            <a:fillRect/>
          </a:stretch>
        </p:blipFill>
        <p:spPr bwMode="auto">
          <a:xfrm>
            <a:off x="6051550" y="3392488"/>
            <a:ext cx="1200150" cy="309562"/>
          </a:xfrm>
          <a:prstGeom prst="rect">
            <a:avLst/>
          </a:prstGeom>
          <a:noFill/>
          <a:ln w="9525">
            <a:noFill/>
            <a:miter lim="800000"/>
            <a:headEnd/>
            <a:tailEnd/>
          </a:ln>
        </p:spPr>
      </p:pic>
      <p:grpSp>
        <p:nvGrpSpPr>
          <p:cNvPr id="7" name="Group 65"/>
          <p:cNvGrpSpPr>
            <a:grpSpLocks/>
          </p:cNvGrpSpPr>
          <p:nvPr/>
        </p:nvGrpSpPr>
        <p:grpSpPr bwMode="auto">
          <a:xfrm>
            <a:off x="6400800" y="3352800"/>
            <a:ext cx="1219200" cy="304800"/>
            <a:chOff x="1039250" y="2653099"/>
            <a:chExt cx="1219200" cy="304800"/>
          </a:xfrm>
        </p:grpSpPr>
        <p:sp>
          <p:nvSpPr>
            <p:cNvPr id="67" name="Rounded Rectangle 66"/>
            <p:cNvSpPr/>
            <p:nvPr/>
          </p:nvSpPr>
          <p:spPr bwMode="auto">
            <a:xfrm>
              <a:off x="1039250" y="2653099"/>
              <a:ext cx="1219200" cy="304800"/>
            </a:xfrm>
            <a:prstGeom prst="roundRect">
              <a:avLst>
                <a:gd name="adj" fmla="val 26042"/>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sz="1300" dirty="0">
                <a:solidFill>
                  <a:schemeClr val="bg2">
                    <a:lumMod val="50000"/>
                  </a:schemeClr>
                </a:solidFill>
              </a:endParaRPr>
            </a:p>
          </p:txBody>
        </p:sp>
        <p:sp>
          <p:nvSpPr>
            <p:cNvPr id="68" name="TextBox 67"/>
            <p:cNvSpPr txBox="1"/>
            <p:nvPr/>
          </p:nvSpPr>
          <p:spPr bwMode="auto">
            <a:xfrm>
              <a:off x="1066238" y="2667387"/>
              <a:ext cx="1165225" cy="276225"/>
            </a:xfrm>
            <a:prstGeom prst="rect">
              <a:avLst/>
            </a:prstGeom>
            <a:noFill/>
          </p:spPr>
          <p:txBody>
            <a:bodyPr wrap="none">
              <a:spAutoFit/>
            </a:bodyPr>
            <a:lstStyle/>
            <a:p>
              <a:pPr>
                <a:defRPr/>
              </a:pPr>
              <a:r>
                <a:rPr lang="en-US" sz="1200" b="1" dirty="0">
                  <a:solidFill>
                    <a:schemeClr val="bg2">
                      <a:lumMod val="50000"/>
                    </a:schemeClr>
                  </a:solidFill>
                  <a:latin typeface="Arial" charset="0"/>
                  <a:cs typeface="+mn-cs"/>
                </a:rPr>
                <a:t>192.168.3.120</a:t>
              </a:r>
            </a:p>
          </p:txBody>
        </p:sp>
      </p:grpSp>
      <p:pic>
        <p:nvPicPr>
          <p:cNvPr id="20504" name="Picture 6" descr="C:\Documents and Settings\pankaj.chauhan\Desktop\1motion.png"/>
          <p:cNvPicPr>
            <a:picLocks noChangeAspect="1" noChangeArrowheads="1"/>
          </p:cNvPicPr>
          <p:nvPr/>
        </p:nvPicPr>
        <p:blipFill>
          <a:blip r:embed="rId7" cstate="print"/>
          <a:srcRect/>
          <a:stretch>
            <a:fillRect/>
          </a:stretch>
        </p:blipFill>
        <p:spPr bwMode="auto">
          <a:xfrm>
            <a:off x="1828800" y="2773363"/>
            <a:ext cx="1200150" cy="309562"/>
          </a:xfrm>
          <a:prstGeom prst="rect">
            <a:avLst/>
          </a:prstGeom>
          <a:noFill/>
          <a:ln w="9525">
            <a:noFill/>
            <a:miter lim="800000"/>
            <a:headEnd/>
            <a:tailEnd/>
          </a:ln>
        </p:spPr>
      </p:pic>
      <p:pic>
        <p:nvPicPr>
          <p:cNvPr id="20505" name="Picture 6" descr="C:\Documents and Settings\pankaj.chauhan\Desktop\1motion.png"/>
          <p:cNvPicPr>
            <a:picLocks noChangeAspect="1" noChangeArrowheads="1"/>
          </p:cNvPicPr>
          <p:nvPr/>
        </p:nvPicPr>
        <p:blipFill>
          <a:blip r:embed="rId7" cstate="print"/>
          <a:srcRect/>
          <a:stretch>
            <a:fillRect/>
          </a:stretch>
        </p:blipFill>
        <p:spPr bwMode="auto">
          <a:xfrm>
            <a:off x="2667000" y="3295650"/>
            <a:ext cx="1200150" cy="309563"/>
          </a:xfrm>
          <a:prstGeom prst="rect">
            <a:avLst/>
          </a:prstGeom>
          <a:noFill/>
          <a:ln w="9525">
            <a:noFill/>
            <a:miter lim="800000"/>
            <a:headEnd/>
            <a:tailEnd/>
          </a:ln>
        </p:spPr>
      </p:pic>
      <p:pic>
        <p:nvPicPr>
          <p:cNvPr id="20506" name="Picture 6" descr="C:\Documents and Settings\pankaj.chauhan\Desktop\1motion.png"/>
          <p:cNvPicPr>
            <a:picLocks noChangeAspect="1" noChangeArrowheads="1"/>
          </p:cNvPicPr>
          <p:nvPr/>
        </p:nvPicPr>
        <p:blipFill>
          <a:blip r:embed="rId7" cstate="print"/>
          <a:srcRect/>
          <a:stretch>
            <a:fillRect/>
          </a:stretch>
        </p:blipFill>
        <p:spPr bwMode="auto">
          <a:xfrm>
            <a:off x="1984375" y="3925888"/>
            <a:ext cx="1200150" cy="309562"/>
          </a:xfrm>
          <a:prstGeom prst="rect">
            <a:avLst/>
          </a:prstGeom>
          <a:noFill/>
          <a:ln w="9525">
            <a:noFill/>
            <a:miter lim="800000"/>
            <a:headEnd/>
            <a:tailEnd/>
          </a:ln>
        </p:spPr>
      </p:pic>
      <p:sp>
        <p:nvSpPr>
          <p:cNvPr id="20507" name="Rectangle 7"/>
          <p:cNvSpPr>
            <a:spLocks noChangeArrowheads="1"/>
          </p:cNvSpPr>
          <p:nvPr/>
        </p:nvSpPr>
        <p:spPr bwMode="auto">
          <a:xfrm>
            <a:off x="3962400" y="4724400"/>
            <a:ext cx="5181600" cy="838200"/>
          </a:xfrm>
          <a:prstGeom prst="rect">
            <a:avLst/>
          </a:prstGeom>
          <a:noFill/>
          <a:ln w="9525">
            <a:noFill/>
            <a:miter lim="800000"/>
            <a:headEnd/>
            <a:tailEnd/>
          </a:ln>
        </p:spPr>
        <p:txBody>
          <a:bodyPr/>
          <a:lstStyle/>
          <a:p>
            <a:pPr marL="342900" indent="-342900">
              <a:spcBef>
                <a:spcPct val="30000"/>
              </a:spcBef>
              <a:buClr>
                <a:srgbClr val="005E9E"/>
              </a:buClr>
              <a:buFont typeface="Wingdings" pitchFamily="2" charset="2"/>
              <a:buChar char="§"/>
            </a:pPr>
            <a:r>
              <a:rPr lang="en-US" sz="1600" b="1"/>
              <a:t>In an inside-out threat scenario, user activities remain untraced </a:t>
            </a:r>
          </a:p>
          <a:p>
            <a:pPr marL="342900" indent="-342900">
              <a:spcBef>
                <a:spcPct val="30000"/>
              </a:spcBef>
              <a:buClr>
                <a:srgbClr val="005E9E"/>
              </a:buClr>
              <a:buFont typeface="Wingdings" pitchFamily="2" charset="2"/>
              <a:buChar char="§"/>
            </a:pPr>
            <a:r>
              <a:rPr lang="en-US" sz="1600" b="1"/>
              <a:t>Multiple users on same machine can share a common IP address</a:t>
            </a:r>
          </a:p>
          <a:p>
            <a:pPr marL="342900" indent="-342900">
              <a:spcBef>
                <a:spcPct val="30000"/>
              </a:spcBef>
              <a:buClr>
                <a:srgbClr val="005E9E"/>
              </a:buClr>
              <a:buFont typeface="Wingdings" pitchFamily="2" charset="2"/>
              <a:buChar char="§"/>
            </a:pPr>
            <a:r>
              <a:rPr lang="en-US" sz="1600" b="1"/>
              <a:t>“Human Identity” behind the IP address is a Question Mark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8"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solidFill>
                <a:srgbClr val="000000"/>
              </a:solidFill>
            </a:endParaRPr>
          </a:p>
        </p:txBody>
      </p:sp>
      <p:sp>
        <p:nvSpPr>
          <p:cNvPr id="3087" name="Text Box 15"/>
          <p:cNvSpPr txBox="1">
            <a:spLocks noChangeArrowheads="1"/>
          </p:cNvSpPr>
          <p:nvPr/>
        </p:nvSpPr>
        <p:spPr bwMode="auto">
          <a:xfrm>
            <a:off x="457200" y="887413"/>
            <a:ext cx="4654550" cy="442912"/>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300" b="1" dirty="0">
                <a:solidFill>
                  <a:srgbClr val="474747"/>
                </a:solidFill>
                <a:latin typeface="Arial" charset="0"/>
                <a:cs typeface="Arial" charset="0"/>
              </a:rPr>
              <a:t>Social Media: An increasing risk</a:t>
            </a:r>
          </a:p>
        </p:txBody>
      </p:sp>
      <p:sp>
        <p:nvSpPr>
          <p:cNvPr id="8" name="Content Placeholder 2"/>
          <p:cNvSpPr>
            <a:spLocks noGrp="1"/>
          </p:cNvSpPr>
          <p:nvPr>
            <p:ph idx="4294967295"/>
          </p:nvPr>
        </p:nvSpPr>
        <p:spPr>
          <a:xfrm>
            <a:off x="457200" y="1700213"/>
            <a:ext cx="8382000" cy="4319587"/>
          </a:xfrm>
        </p:spPr>
        <p:txBody>
          <a:bodyPr/>
          <a:lstStyle/>
          <a:p>
            <a:pPr eaLnBrk="1" hangingPunct="1">
              <a:spcBef>
                <a:spcPts val="1200"/>
              </a:spcBef>
              <a:buClr>
                <a:srgbClr val="005E9E"/>
              </a:buClr>
              <a:buFont typeface="Wingdings" pitchFamily="2" charset="2"/>
              <a:buChar char="§"/>
              <a:defRPr/>
            </a:pPr>
            <a:r>
              <a:rPr lang="en-US" sz="2000" b="1" dirty="0" smtClean="0"/>
              <a:t>Individual tidbits of information lying across Twitter, </a:t>
            </a:r>
            <a:r>
              <a:rPr lang="en-US" sz="2000" b="1" dirty="0" err="1" smtClean="0"/>
              <a:t>Facebook</a:t>
            </a:r>
            <a:r>
              <a:rPr lang="en-US" sz="2000" b="1" dirty="0" smtClean="0"/>
              <a:t>, </a:t>
            </a:r>
          </a:p>
          <a:p>
            <a:pPr eaLnBrk="1" hangingPunct="1">
              <a:spcBef>
                <a:spcPts val="0"/>
              </a:spcBef>
              <a:buClr>
                <a:srgbClr val="005E9E"/>
              </a:buClr>
              <a:buFontTx/>
              <a:buNone/>
              <a:defRPr/>
            </a:pPr>
            <a:r>
              <a:rPr lang="en-US" sz="2000" b="1" dirty="0" smtClean="0"/>
              <a:t>     LinkedIn etc. when seen together, constitute insider threats </a:t>
            </a:r>
          </a:p>
          <a:p>
            <a:pPr lvl="1" eaLnBrk="1" hangingPunct="1">
              <a:spcBef>
                <a:spcPct val="30000"/>
              </a:spcBef>
              <a:buClr>
                <a:schemeClr val="tx1"/>
              </a:buClr>
              <a:buFontTx/>
              <a:buChar char="-"/>
              <a:defRPr/>
            </a:pPr>
            <a:r>
              <a:rPr lang="en-US" sz="2000" dirty="0" smtClean="0">
                <a:ea typeface="+mn-ea"/>
                <a:cs typeface="Arial" charset="0"/>
              </a:rPr>
              <a:t>The DNA of the entire organization can be decoded </a:t>
            </a:r>
          </a:p>
          <a:p>
            <a:pPr eaLnBrk="1" hangingPunct="1">
              <a:spcBef>
                <a:spcPts val="1200"/>
              </a:spcBef>
              <a:buClr>
                <a:srgbClr val="005E9E"/>
              </a:buClr>
              <a:buFont typeface="Wingdings" pitchFamily="2" charset="2"/>
              <a:buChar char="§"/>
              <a:defRPr/>
            </a:pPr>
            <a:r>
              <a:rPr lang="en-US" sz="2000" b="1" dirty="0" smtClean="0"/>
              <a:t>INTANGIBLES</a:t>
            </a:r>
          </a:p>
          <a:p>
            <a:pPr lvl="1" eaLnBrk="1" hangingPunct="1">
              <a:spcBef>
                <a:spcPct val="30000"/>
              </a:spcBef>
              <a:buClr>
                <a:schemeClr val="tx1"/>
              </a:buClr>
              <a:buFontTx/>
              <a:buChar char="-"/>
              <a:defRPr/>
            </a:pPr>
            <a:r>
              <a:rPr lang="en-US" sz="2000" dirty="0" smtClean="0">
                <a:ea typeface="+mn-ea"/>
                <a:cs typeface="Arial" charset="0"/>
              </a:rPr>
              <a:t>Core values, hierarchy, communication patterns, industry environment, employee morale</a:t>
            </a:r>
          </a:p>
          <a:p>
            <a:pPr eaLnBrk="1" hangingPunct="1">
              <a:spcBef>
                <a:spcPts val="1200"/>
              </a:spcBef>
              <a:buClr>
                <a:srgbClr val="005E9E"/>
              </a:buClr>
              <a:buFont typeface="Wingdings" pitchFamily="2" charset="2"/>
              <a:buChar char="§"/>
              <a:defRPr/>
            </a:pPr>
            <a:r>
              <a:rPr lang="en-US" sz="2000" b="1" dirty="0" smtClean="0"/>
              <a:t>TANGIBLES</a:t>
            </a:r>
          </a:p>
          <a:p>
            <a:pPr lvl="1" eaLnBrk="1" hangingPunct="1">
              <a:spcBef>
                <a:spcPct val="30000"/>
              </a:spcBef>
              <a:buClr>
                <a:schemeClr val="tx1"/>
              </a:buClr>
              <a:buFontTx/>
              <a:buChar char="-"/>
              <a:defRPr/>
            </a:pPr>
            <a:r>
              <a:rPr lang="en-US" sz="2000" dirty="0" smtClean="0">
                <a:ea typeface="+mn-ea"/>
                <a:cs typeface="Arial" charset="0"/>
              </a:rPr>
              <a:t>Intellectual property, financial information, trade secrets</a:t>
            </a:r>
          </a:p>
          <a:p>
            <a:pPr eaLnBrk="1" hangingPunct="1">
              <a:spcBef>
                <a:spcPts val="1200"/>
              </a:spcBef>
              <a:buClr>
                <a:srgbClr val="005E9E"/>
              </a:buClr>
              <a:buFont typeface="Wingdings" pitchFamily="2" charset="2"/>
              <a:buChar char="§"/>
              <a:defRPr/>
            </a:pPr>
            <a:r>
              <a:rPr lang="en-US" sz="2000" b="1" dirty="0" smtClean="0"/>
              <a:t>What we did at Cyberoam</a:t>
            </a:r>
          </a:p>
          <a:p>
            <a:pPr lvl="1" eaLnBrk="1" hangingPunct="1">
              <a:spcBef>
                <a:spcPct val="30000"/>
              </a:spcBef>
              <a:buClr>
                <a:schemeClr val="tx1"/>
              </a:buClr>
              <a:buFontTx/>
              <a:buChar char="-"/>
              <a:defRPr/>
            </a:pPr>
            <a:r>
              <a:rPr lang="en-US" sz="2000" dirty="0" smtClean="0">
                <a:ea typeface="+mn-ea"/>
                <a:cs typeface="Arial" charset="0"/>
              </a:rPr>
              <a:t>Monitored 20 companies with active social media presence</a:t>
            </a:r>
          </a:p>
          <a:p>
            <a:pPr eaLnBrk="1" hangingPunct="1">
              <a:spcAft>
                <a:spcPts val="600"/>
              </a:spcAft>
              <a:defRPr/>
            </a:pPr>
            <a:endParaRPr lang="en-US" sz="22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1538"/>
            <a:ext cx="5564188" cy="477837"/>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500" b="1" dirty="0">
                <a:solidFill>
                  <a:srgbClr val="474747"/>
                </a:solidFill>
                <a:latin typeface="Arial" charset="0"/>
                <a:cs typeface="Arial" charset="0"/>
              </a:rPr>
              <a:t>Key demographics and distribution</a:t>
            </a:r>
          </a:p>
        </p:txBody>
      </p:sp>
      <p:graphicFrame>
        <p:nvGraphicFramePr>
          <p:cNvPr id="90116" name="Chart 2"/>
          <p:cNvGraphicFramePr>
            <a:graphicFrameLocks/>
          </p:cNvGraphicFramePr>
          <p:nvPr/>
        </p:nvGraphicFramePr>
        <p:xfrm>
          <a:off x="228600" y="1676400"/>
          <a:ext cx="4648200" cy="3429000"/>
        </p:xfrm>
        <a:graphic>
          <a:graphicData uri="http://schemas.openxmlformats.org/presentationml/2006/ole">
            <p:oleObj spid="_x0000_s99330" r:id="rId4" imgW="4645555" imgH="3432345" progId="Excel.Sheet.8">
              <p:embed/>
            </p:oleObj>
          </a:graphicData>
        </a:graphic>
      </p:graphicFrame>
      <p:graphicFrame>
        <p:nvGraphicFramePr>
          <p:cNvPr id="90117" name="Object 5"/>
          <p:cNvGraphicFramePr>
            <a:graphicFrameLocks/>
          </p:cNvGraphicFramePr>
          <p:nvPr/>
        </p:nvGraphicFramePr>
        <p:xfrm>
          <a:off x="4572000" y="1828800"/>
          <a:ext cx="4191000" cy="3048000"/>
        </p:xfrm>
        <a:graphic>
          <a:graphicData uri="http://schemas.openxmlformats.org/presentationml/2006/ole">
            <p:oleObj spid="_x0000_s99331" r:id="rId5" imgW="4194412" imgH="3048264" progId="Excel.Sheet.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1538"/>
            <a:ext cx="6359525" cy="473075"/>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pPr>
            <a:r>
              <a:rPr lang="en-US" sz="2500" b="1">
                <a:solidFill>
                  <a:srgbClr val="474747"/>
                </a:solidFill>
              </a:rPr>
              <a:t>More details about Cyberoam research…</a:t>
            </a:r>
          </a:p>
        </p:txBody>
      </p:sp>
      <p:sp>
        <p:nvSpPr>
          <p:cNvPr id="23" name="Bent Arrow 31"/>
          <p:cNvSpPr>
            <a:spLocks noChangeArrowheads="1"/>
          </p:cNvSpPr>
          <p:nvPr/>
        </p:nvSpPr>
        <p:spPr bwMode="auto">
          <a:xfrm rot="10800000">
            <a:off x="6537325" y="2622550"/>
            <a:ext cx="1371600" cy="3459163"/>
          </a:xfrm>
          <a:custGeom>
            <a:avLst/>
            <a:gdLst>
              <a:gd name="T0" fmla="*/ 1149881 w 1371600"/>
              <a:gd name="T1" fmla="*/ 0 h 3459159"/>
              <a:gd name="T2" fmla="*/ 1149881 w 1371600"/>
              <a:gd name="T3" fmla="*/ 435538 h 3459159"/>
              <a:gd name="T4" fmla="*/ 75671 w 1371600"/>
              <a:gd name="T5" fmla="*/ 3459159 h 3459159"/>
              <a:gd name="T6" fmla="*/ 1371600 w 1371600"/>
              <a:gd name="T7" fmla="*/ 217769 h 3459159"/>
              <a:gd name="T8" fmla="*/ 17694720 60000 65536"/>
              <a:gd name="T9" fmla="*/ 5898240 60000 65536"/>
              <a:gd name="T10" fmla="*/ 5898240 60000 65536"/>
              <a:gd name="T11" fmla="*/ 0 60000 65536"/>
              <a:gd name="T12" fmla="*/ 0 w 1371600"/>
              <a:gd name="T13" fmla="*/ 0 h 3459159"/>
              <a:gd name="T14" fmla="*/ 1371600 w 1371600"/>
              <a:gd name="T15" fmla="*/ 3459159 h 3459159"/>
            </a:gdLst>
            <a:ahLst/>
            <a:cxnLst>
              <a:cxn ang="T8">
                <a:pos x="T0" y="T1"/>
              </a:cxn>
              <a:cxn ang="T9">
                <a:pos x="T2" y="T3"/>
              </a:cxn>
              <a:cxn ang="T10">
                <a:pos x="T4" y="T5"/>
              </a:cxn>
              <a:cxn ang="T11">
                <a:pos x="T6" y="T7"/>
              </a:cxn>
            </a:cxnLst>
            <a:rect l="T12" t="T13" r="T14" b="T15"/>
            <a:pathLst>
              <a:path w="1371600" h="3459159">
                <a:moveTo>
                  <a:pt x="0" y="3459159"/>
                </a:moveTo>
                <a:lnTo>
                  <a:pt x="0" y="722929"/>
                </a:lnTo>
                <a:cubicBezTo>
                  <a:pt x="0" y="402145"/>
                  <a:pt x="260047" y="142098"/>
                  <a:pt x="580831" y="142099"/>
                </a:cubicBezTo>
                <a:cubicBezTo>
                  <a:pt x="580831" y="142099"/>
                  <a:pt x="580831" y="142099"/>
                  <a:pt x="580831" y="142099"/>
                </a:cubicBezTo>
                <a:lnTo>
                  <a:pt x="1149881" y="142098"/>
                </a:lnTo>
                <a:lnTo>
                  <a:pt x="1149881" y="0"/>
                </a:lnTo>
                <a:lnTo>
                  <a:pt x="1371600" y="217769"/>
                </a:lnTo>
                <a:lnTo>
                  <a:pt x="1149881" y="435538"/>
                </a:lnTo>
                <a:lnTo>
                  <a:pt x="1149881" y="293440"/>
                </a:lnTo>
                <a:lnTo>
                  <a:pt x="580831" y="293440"/>
                </a:lnTo>
                <a:lnTo>
                  <a:pt x="580830" y="293440"/>
                </a:lnTo>
                <a:cubicBezTo>
                  <a:pt x="343630" y="293440"/>
                  <a:pt x="151342" y="485728"/>
                  <a:pt x="151342" y="722928"/>
                </a:cubicBezTo>
                <a:lnTo>
                  <a:pt x="151342" y="3459159"/>
                </a:lnTo>
                <a:close/>
              </a:path>
            </a:pathLst>
          </a:custGeom>
          <a:solidFill>
            <a:srgbClr val="BCD81F"/>
          </a:solidFill>
          <a:ln w="38100" algn="ctr">
            <a:solidFill>
              <a:sysClr val="window" lastClr="FFFFFF"/>
            </a:solidFill>
            <a:miter lim="800000"/>
            <a:headEnd/>
            <a:tailEnd/>
          </a:ln>
          <a:effectLst>
            <a:outerShdw dist="20000" dir="5400000" rotWithShape="0">
              <a:srgbClr val="000000">
                <a:alpha val="37999"/>
              </a:srgbClr>
            </a:outerShdw>
          </a:effectLst>
        </p:spPr>
        <p:txBody>
          <a:bodyPr rot="10800000" lIns="0" tIns="0" rIns="0" bIns="0" anchor="ctr"/>
          <a:lstStyle/>
          <a:p>
            <a:pPr fontAlgn="auto">
              <a:spcBef>
                <a:spcPts val="0"/>
              </a:spcBef>
              <a:spcAft>
                <a:spcPts val="0"/>
              </a:spcAft>
              <a:defRPr/>
            </a:pPr>
            <a:endParaRPr lang="en-US" sz="2400" kern="0">
              <a:solidFill>
                <a:sysClr val="windowText" lastClr="000000"/>
              </a:solidFill>
              <a:latin typeface="Calibri"/>
              <a:cs typeface="+mn-cs"/>
            </a:endParaRPr>
          </a:p>
        </p:txBody>
      </p:sp>
      <p:sp>
        <p:nvSpPr>
          <p:cNvPr id="24" name="Right Arrow 23"/>
          <p:cNvSpPr>
            <a:spLocks noChangeArrowheads="1"/>
          </p:cNvSpPr>
          <p:nvPr/>
        </p:nvSpPr>
        <p:spPr bwMode="auto">
          <a:xfrm rot="5400000">
            <a:off x="4570412" y="4665663"/>
            <a:ext cx="733425" cy="304800"/>
          </a:xfrm>
          <a:prstGeom prst="rightArrow">
            <a:avLst>
              <a:gd name="adj1" fmla="val 50000"/>
              <a:gd name="adj2" fmla="val 50019"/>
            </a:avLst>
          </a:prstGeom>
          <a:solidFill>
            <a:srgbClr val="BCD81F"/>
          </a:solidFill>
          <a:ln w="38100" algn="ctr">
            <a:solidFill>
              <a:sysClr val="window" lastClr="FFFFFF"/>
            </a:solidFill>
            <a:miter lim="800000"/>
            <a:headEnd/>
            <a:tailEnd/>
          </a:ln>
          <a:effectLst>
            <a:outerShdw dist="20000" dir="5400000" rotWithShape="0">
              <a:srgbClr val="000000">
                <a:alpha val="37999"/>
              </a:srgbClr>
            </a:outerShdw>
          </a:effectLst>
        </p:spPr>
        <p:txBody>
          <a:bodyPr rot="10800000" vert="eaVert" anchor="ctr"/>
          <a:lstStyle/>
          <a:p>
            <a:pPr algn="ctr" fontAlgn="auto">
              <a:spcBef>
                <a:spcPts val="0"/>
              </a:spcBef>
              <a:spcAft>
                <a:spcPts val="0"/>
              </a:spcAft>
              <a:defRPr/>
            </a:pPr>
            <a:endParaRPr lang="en-US" sz="2400" kern="0">
              <a:solidFill>
                <a:sysClr val="window" lastClr="FFFFFF"/>
              </a:solidFill>
              <a:latin typeface="Calibri"/>
              <a:cs typeface="+mn-cs"/>
            </a:endParaRPr>
          </a:p>
        </p:txBody>
      </p:sp>
      <p:sp>
        <p:nvSpPr>
          <p:cNvPr id="25" name="Right Arrow 24"/>
          <p:cNvSpPr>
            <a:spLocks noChangeArrowheads="1"/>
          </p:cNvSpPr>
          <p:nvPr/>
        </p:nvSpPr>
        <p:spPr bwMode="auto">
          <a:xfrm rot="5400000">
            <a:off x="5789612" y="4665663"/>
            <a:ext cx="733425" cy="304800"/>
          </a:xfrm>
          <a:prstGeom prst="rightArrow">
            <a:avLst>
              <a:gd name="adj1" fmla="val 50000"/>
              <a:gd name="adj2" fmla="val 50019"/>
            </a:avLst>
          </a:prstGeom>
          <a:solidFill>
            <a:srgbClr val="BCD81F"/>
          </a:solidFill>
          <a:ln w="38100" algn="ctr">
            <a:solidFill>
              <a:sysClr val="window" lastClr="FFFFFF"/>
            </a:solidFill>
            <a:miter lim="800000"/>
            <a:headEnd/>
            <a:tailEnd/>
          </a:ln>
          <a:effectLst>
            <a:outerShdw dist="20000" dir="5400000" rotWithShape="0">
              <a:srgbClr val="000000">
                <a:alpha val="37999"/>
              </a:srgbClr>
            </a:outerShdw>
          </a:effectLst>
        </p:spPr>
        <p:txBody>
          <a:bodyPr rot="10800000" vert="eaVert" anchor="ctr"/>
          <a:lstStyle/>
          <a:p>
            <a:pPr algn="ctr" fontAlgn="auto">
              <a:spcBef>
                <a:spcPts val="0"/>
              </a:spcBef>
              <a:spcAft>
                <a:spcPts val="0"/>
              </a:spcAft>
              <a:defRPr/>
            </a:pPr>
            <a:endParaRPr lang="en-US" sz="2400" kern="0">
              <a:solidFill>
                <a:sysClr val="window" lastClr="FFFFFF"/>
              </a:solidFill>
              <a:latin typeface="Calibri"/>
              <a:cs typeface="+mn-cs"/>
            </a:endParaRPr>
          </a:p>
        </p:txBody>
      </p:sp>
      <p:sp>
        <p:nvSpPr>
          <p:cNvPr id="26" name="Right Arrow 25"/>
          <p:cNvSpPr/>
          <p:nvPr/>
        </p:nvSpPr>
        <p:spPr>
          <a:xfrm>
            <a:off x="5165725" y="4070350"/>
            <a:ext cx="762000" cy="304800"/>
          </a:xfrm>
          <a:prstGeom prst="rightArrow">
            <a:avLst/>
          </a:prstGeom>
          <a:solidFill>
            <a:srgbClr val="BCD81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n-US" sz="2400" kern="0" dirty="0">
              <a:solidFill>
                <a:sysClr val="window" lastClr="FFFFFF"/>
              </a:solidFill>
              <a:latin typeface="Calibri"/>
              <a:cs typeface="+mn-cs"/>
            </a:endParaRPr>
          </a:p>
        </p:txBody>
      </p:sp>
      <p:sp>
        <p:nvSpPr>
          <p:cNvPr id="27" name="Right Arrow 26"/>
          <p:cNvSpPr>
            <a:spLocks noChangeArrowheads="1"/>
          </p:cNvSpPr>
          <p:nvPr/>
        </p:nvSpPr>
        <p:spPr bwMode="auto">
          <a:xfrm rot="5400000">
            <a:off x="5942012" y="3065463"/>
            <a:ext cx="733425" cy="304800"/>
          </a:xfrm>
          <a:prstGeom prst="rightArrow">
            <a:avLst>
              <a:gd name="adj1" fmla="val 50000"/>
              <a:gd name="adj2" fmla="val 50019"/>
            </a:avLst>
          </a:prstGeom>
          <a:solidFill>
            <a:srgbClr val="BCD81F"/>
          </a:solidFill>
          <a:ln w="38100" algn="ctr">
            <a:solidFill>
              <a:sysClr val="window" lastClr="FFFFFF"/>
            </a:solidFill>
            <a:miter lim="800000"/>
            <a:headEnd/>
            <a:tailEnd/>
          </a:ln>
          <a:effectLst>
            <a:outerShdw dist="20000" dir="5400000" rotWithShape="0">
              <a:srgbClr val="000000">
                <a:alpha val="37999"/>
              </a:srgbClr>
            </a:outerShdw>
          </a:effectLst>
        </p:spPr>
        <p:txBody>
          <a:bodyPr rot="10800000" vert="eaVert" anchor="ctr"/>
          <a:lstStyle/>
          <a:p>
            <a:pPr algn="ctr" fontAlgn="auto">
              <a:spcBef>
                <a:spcPts val="0"/>
              </a:spcBef>
              <a:spcAft>
                <a:spcPts val="0"/>
              </a:spcAft>
              <a:defRPr/>
            </a:pPr>
            <a:endParaRPr lang="en-US" sz="2400" kern="0">
              <a:solidFill>
                <a:sysClr val="window" lastClr="FFFFFF"/>
              </a:solidFill>
              <a:latin typeface="Calibri"/>
              <a:cs typeface="+mn-cs"/>
            </a:endParaRPr>
          </a:p>
        </p:txBody>
      </p:sp>
      <p:sp>
        <p:nvSpPr>
          <p:cNvPr id="28" name="Right Arrow 27"/>
          <p:cNvSpPr>
            <a:spLocks noChangeArrowheads="1"/>
          </p:cNvSpPr>
          <p:nvPr/>
        </p:nvSpPr>
        <p:spPr bwMode="auto">
          <a:xfrm rot="5400000">
            <a:off x="6932612" y="3065463"/>
            <a:ext cx="733425" cy="304800"/>
          </a:xfrm>
          <a:prstGeom prst="rightArrow">
            <a:avLst>
              <a:gd name="adj1" fmla="val 50000"/>
              <a:gd name="adj2" fmla="val 50019"/>
            </a:avLst>
          </a:prstGeom>
          <a:solidFill>
            <a:srgbClr val="BCD81F"/>
          </a:solidFill>
          <a:ln w="38100" algn="ctr">
            <a:solidFill>
              <a:sysClr val="window" lastClr="FFFFFF"/>
            </a:solidFill>
            <a:miter lim="800000"/>
            <a:headEnd/>
            <a:tailEnd/>
          </a:ln>
          <a:effectLst>
            <a:outerShdw dist="20000" dir="5400000" rotWithShape="0">
              <a:srgbClr val="000000">
                <a:alpha val="37999"/>
              </a:srgbClr>
            </a:outerShdw>
          </a:effectLst>
        </p:spPr>
        <p:txBody>
          <a:bodyPr rot="10800000" vert="eaVert" anchor="ctr"/>
          <a:lstStyle/>
          <a:p>
            <a:pPr algn="ctr" fontAlgn="auto">
              <a:spcBef>
                <a:spcPts val="0"/>
              </a:spcBef>
              <a:spcAft>
                <a:spcPts val="0"/>
              </a:spcAft>
              <a:defRPr/>
            </a:pPr>
            <a:endParaRPr lang="en-US" sz="2400" kern="0">
              <a:solidFill>
                <a:sysClr val="window" lastClr="FFFFFF"/>
              </a:solidFill>
              <a:latin typeface="Calibri"/>
              <a:cs typeface="+mn-cs"/>
            </a:endParaRPr>
          </a:p>
        </p:txBody>
      </p:sp>
      <p:sp>
        <p:nvSpPr>
          <p:cNvPr id="29" name="Right Arrow 28"/>
          <p:cNvSpPr>
            <a:spLocks noChangeArrowheads="1"/>
          </p:cNvSpPr>
          <p:nvPr/>
        </p:nvSpPr>
        <p:spPr bwMode="auto">
          <a:xfrm rot="5400000">
            <a:off x="3732212" y="3065463"/>
            <a:ext cx="733425" cy="304800"/>
          </a:xfrm>
          <a:prstGeom prst="rightArrow">
            <a:avLst>
              <a:gd name="adj1" fmla="val 50000"/>
              <a:gd name="adj2" fmla="val 50019"/>
            </a:avLst>
          </a:prstGeom>
          <a:solidFill>
            <a:srgbClr val="BCD81F"/>
          </a:solidFill>
          <a:ln w="38100" algn="ctr">
            <a:solidFill>
              <a:sysClr val="window" lastClr="FFFFFF"/>
            </a:solidFill>
            <a:miter lim="800000"/>
            <a:headEnd/>
            <a:tailEnd/>
          </a:ln>
          <a:effectLst>
            <a:outerShdw dist="20000" dir="5400000" rotWithShape="0">
              <a:srgbClr val="000000">
                <a:alpha val="37999"/>
              </a:srgbClr>
            </a:outerShdw>
          </a:effectLst>
        </p:spPr>
        <p:txBody>
          <a:bodyPr rot="10800000" vert="eaVert" anchor="ctr"/>
          <a:lstStyle/>
          <a:p>
            <a:pPr algn="ctr" fontAlgn="auto">
              <a:spcBef>
                <a:spcPts val="0"/>
              </a:spcBef>
              <a:spcAft>
                <a:spcPts val="0"/>
              </a:spcAft>
              <a:defRPr/>
            </a:pPr>
            <a:endParaRPr lang="en-US" sz="2400" kern="0">
              <a:solidFill>
                <a:sysClr val="window" lastClr="FFFFFF"/>
              </a:solidFill>
              <a:latin typeface="Calibri"/>
              <a:cs typeface="+mn-cs"/>
            </a:endParaRPr>
          </a:p>
        </p:txBody>
      </p:sp>
      <p:sp>
        <p:nvSpPr>
          <p:cNvPr id="30" name="Right Arrow 29"/>
          <p:cNvSpPr/>
          <p:nvPr/>
        </p:nvSpPr>
        <p:spPr>
          <a:xfrm>
            <a:off x="4279900" y="2246313"/>
            <a:ext cx="457200" cy="304800"/>
          </a:xfrm>
          <a:prstGeom prst="rightArrow">
            <a:avLst/>
          </a:prstGeom>
          <a:solidFill>
            <a:srgbClr val="BCD81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n-US" sz="2400" kern="0">
              <a:solidFill>
                <a:sysClr val="window" lastClr="FFFFFF"/>
              </a:solidFill>
              <a:latin typeface="Calibri"/>
              <a:cs typeface="+mn-cs"/>
            </a:endParaRPr>
          </a:p>
        </p:txBody>
      </p:sp>
      <p:sp>
        <p:nvSpPr>
          <p:cNvPr id="31" name="Right Arrow 30"/>
          <p:cNvSpPr/>
          <p:nvPr/>
        </p:nvSpPr>
        <p:spPr>
          <a:xfrm>
            <a:off x="6518275" y="2284413"/>
            <a:ext cx="457200" cy="304800"/>
          </a:xfrm>
          <a:prstGeom prst="rightArrow">
            <a:avLst/>
          </a:prstGeom>
          <a:solidFill>
            <a:srgbClr val="BCD81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n-US" sz="2400" kern="0">
              <a:solidFill>
                <a:sysClr val="window" lastClr="FFFFFF"/>
              </a:solidFill>
              <a:latin typeface="Calibri"/>
              <a:cs typeface="+mn-cs"/>
            </a:endParaRPr>
          </a:p>
        </p:txBody>
      </p:sp>
      <p:sp>
        <p:nvSpPr>
          <p:cNvPr id="32" name="Right Arrow 31"/>
          <p:cNvSpPr/>
          <p:nvPr/>
        </p:nvSpPr>
        <p:spPr>
          <a:xfrm>
            <a:off x="1984375" y="2246313"/>
            <a:ext cx="457200" cy="304800"/>
          </a:xfrm>
          <a:prstGeom prst="rightArrow">
            <a:avLst/>
          </a:prstGeom>
          <a:solidFill>
            <a:srgbClr val="BCD81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n-US" sz="2400" kern="0">
              <a:solidFill>
                <a:sysClr val="window" lastClr="FFFFFF"/>
              </a:solidFill>
              <a:latin typeface="Calibri"/>
              <a:cs typeface="+mn-cs"/>
            </a:endParaRPr>
          </a:p>
        </p:txBody>
      </p:sp>
      <p:sp>
        <p:nvSpPr>
          <p:cNvPr id="33" name="Rounded Rectangle 32"/>
          <p:cNvSpPr/>
          <p:nvPr/>
        </p:nvSpPr>
        <p:spPr>
          <a:xfrm>
            <a:off x="365125" y="1827846"/>
            <a:ext cx="1676400" cy="1219201"/>
          </a:xfrm>
          <a:prstGeom prst="roundRect">
            <a:avLst>
              <a:gd name="adj" fmla="val 11141"/>
            </a:avLst>
          </a:prstGeom>
          <a:gradFill rotWithShape="1">
            <a:gsLst>
              <a:gs pos="0">
                <a:srgbClr val="517BB8">
                  <a:shade val="51000"/>
                  <a:satMod val="130000"/>
                </a:srgbClr>
              </a:gs>
              <a:gs pos="80000">
                <a:srgbClr val="517BB8">
                  <a:shade val="93000"/>
                  <a:satMod val="130000"/>
                </a:srgbClr>
              </a:gs>
              <a:gs pos="100000">
                <a:srgbClr val="517BB8">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600" kern="0" dirty="0">
                <a:solidFill>
                  <a:sysClr val="window" lastClr="FFFFFF"/>
                </a:solidFill>
                <a:latin typeface="Calibri"/>
                <a:cs typeface="+mn-cs"/>
              </a:rPr>
              <a:t>Pick an organization X</a:t>
            </a:r>
          </a:p>
        </p:txBody>
      </p:sp>
      <p:sp>
        <p:nvSpPr>
          <p:cNvPr id="34" name="Rounded Rectangle 33"/>
          <p:cNvSpPr/>
          <p:nvPr/>
        </p:nvSpPr>
        <p:spPr>
          <a:xfrm>
            <a:off x="2447925" y="1827846"/>
            <a:ext cx="1905000" cy="1219201"/>
          </a:xfrm>
          <a:prstGeom prst="roundRect">
            <a:avLst>
              <a:gd name="adj" fmla="val 10351"/>
            </a:avLst>
          </a:prstGeom>
          <a:gradFill rotWithShape="1">
            <a:gsLst>
              <a:gs pos="0">
                <a:srgbClr val="517BB8">
                  <a:shade val="51000"/>
                  <a:satMod val="130000"/>
                </a:srgbClr>
              </a:gs>
              <a:gs pos="80000">
                <a:srgbClr val="517BB8">
                  <a:shade val="93000"/>
                  <a:satMod val="130000"/>
                </a:srgbClr>
              </a:gs>
              <a:gs pos="100000">
                <a:srgbClr val="517BB8">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600" kern="0" dirty="0">
                <a:solidFill>
                  <a:sysClr val="window" lastClr="FFFFFF"/>
                </a:solidFill>
                <a:latin typeface="Calibri"/>
                <a:cs typeface="+mn-cs"/>
              </a:rPr>
              <a:t>Identify as many employees as possible from X’s </a:t>
            </a:r>
            <a:r>
              <a:rPr lang="en-US" sz="1600" kern="0" dirty="0" err="1">
                <a:solidFill>
                  <a:sysClr val="window" lastClr="FFFFFF"/>
                </a:solidFill>
                <a:latin typeface="Calibri"/>
                <a:cs typeface="+mn-cs"/>
              </a:rPr>
              <a:t>Linkedin</a:t>
            </a:r>
            <a:r>
              <a:rPr lang="en-US" sz="1600" kern="0" dirty="0">
                <a:solidFill>
                  <a:sysClr val="window" lastClr="FFFFFF"/>
                </a:solidFill>
                <a:latin typeface="Calibri"/>
                <a:cs typeface="+mn-cs"/>
              </a:rPr>
              <a:t> profile</a:t>
            </a:r>
          </a:p>
        </p:txBody>
      </p:sp>
      <p:sp>
        <p:nvSpPr>
          <p:cNvPr id="35" name="Rounded Rectangle 34"/>
          <p:cNvSpPr/>
          <p:nvPr/>
        </p:nvSpPr>
        <p:spPr>
          <a:xfrm>
            <a:off x="4759325" y="1827846"/>
            <a:ext cx="1828800" cy="1219201"/>
          </a:xfrm>
          <a:prstGeom prst="roundRect">
            <a:avLst>
              <a:gd name="adj" fmla="val 10351"/>
            </a:avLst>
          </a:prstGeom>
          <a:gradFill rotWithShape="1">
            <a:gsLst>
              <a:gs pos="0">
                <a:srgbClr val="517BB8">
                  <a:shade val="51000"/>
                  <a:satMod val="130000"/>
                </a:srgbClr>
              </a:gs>
              <a:gs pos="80000">
                <a:srgbClr val="517BB8">
                  <a:shade val="93000"/>
                  <a:satMod val="130000"/>
                </a:srgbClr>
              </a:gs>
              <a:gs pos="100000">
                <a:srgbClr val="517BB8">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600" kern="0" dirty="0">
                <a:solidFill>
                  <a:sysClr val="window" lastClr="FFFFFF"/>
                </a:solidFill>
                <a:latin typeface="Calibri"/>
                <a:cs typeface="+mn-cs"/>
              </a:rPr>
              <a:t>Go through the Twitter and </a:t>
            </a:r>
            <a:r>
              <a:rPr lang="en-US" sz="1600" kern="0" dirty="0" err="1">
                <a:solidFill>
                  <a:sysClr val="window" lastClr="FFFFFF"/>
                </a:solidFill>
                <a:latin typeface="Calibri"/>
                <a:cs typeface="+mn-cs"/>
              </a:rPr>
              <a:t>Facebook</a:t>
            </a:r>
            <a:r>
              <a:rPr lang="en-US" sz="1600" kern="0" dirty="0">
                <a:solidFill>
                  <a:sysClr val="window" lastClr="FFFFFF"/>
                </a:solidFill>
                <a:latin typeface="Calibri"/>
                <a:cs typeface="+mn-cs"/>
              </a:rPr>
              <a:t> profile of employees</a:t>
            </a:r>
          </a:p>
        </p:txBody>
      </p:sp>
      <p:sp>
        <p:nvSpPr>
          <p:cNvPr id="36" name="Rounded Rectangle 35"/>
          <p:cNvSpPr/>
          <p:nvPr/>
        </p:nvSpPr>
        <p:spPr>
          <a:xfrm>
            <a:off x="6994525" y="1827846"/>
            <a:ext cx="1600200" cy="1219201"/>
          </a:xfrm>
          <a:prstGeom prst="roundRect">
            <a:avLst>
              <a:gd name="adj" fmla="val 10351"/>
            </a:avLst>
          </a:prstGeom>
          <a:gradFill rotWithShape="1">
            <a:gsLst>
              <a:gs pos="0">
                <a:srgbClr val="517BB8">
                  <a:shade val="51000"/>
                  <a:satMod val="130000"/>
                </a:srgbClr>
              </a:gs>
              <a:gs pos="80000">
                <a:srgbClr val="517BB8">
                  <a:shade val="93000"/>
                  <a:satMod val="130000"/>
                </a:srgbClr>
              </a:gs>
              <a:gs pos="100000">
                <a:srgbClr val="517BB8">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600" kern="0" dirty="0">
                <a:solidFill>
                  <a:sysClr val="window" lastClr="FFFFFF"/>
                </a:solidFill>
                <a:latin typeface="Calibri"/>
                <a:cs typeface="+mn-cs"/>
              </a:rPr>
              <a:t>Monitor the information feed from these sources</a:t>
            </a:r>
          </a:p>
        </p:txBody>
      </p:sp>
      <p:sp>
        <p:nvSpPr>
          <p:cNvPr id="37" name="Rounded Rectangle 36"/>
          <p:cNvSpPr/>
          <p:nvPr/>
        </p:nvSpPr>
        <p:spPr>
          <a:xfrm>
            <a:off x="3641725" y="3623409"/>
            <a:ext cx="1600200" cy="1133376"/>
          </a:xfrm>
          <a:prstGeom prst="roundRect">
            <a:avLst>
              <a:gd name="adj" fmla="val 10351"/>
            </a:avLst>
          </a:prstGeom>
          <a:gradFill rotWithShape="1">
            <a:gsLst>
              <a:gs pos="0">
                <a:srgbClr val="517BB8">
                  <a:shade val="51000"/>
                  <a:satMod val="130000"/>
                </a:srgbClr>
              </a:gs>
              <a:gs pos="80000">
                <a:srgbClr val="517BB8">
                  <a:shade val="93000"/>
                  <a:satMod val="130000"/>
                </a:srgbClr>
              </a:gs>
              <a:gs pos="100000">
                <a:srgbClr val="517BB8">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600" kern="0" dirty="0">
                <a:solidFill>
                  <a:sysClr val="window" lastClr="FFFFFF"/>
                </a:solidFill>
                <a:latin typeface="Calibri"/>
                <a:cs typeface="+mn-cs"/>
              </a:rPr>
              <a:t>Identify the structure and hierarchy</a:t>
            </a:r>
          </a:p>
        </p:txBody>
      </p:sp>
      <p:sp>
        <p:nvSpPr>
          <p:cNvPr id="38" name="Rounded Rectangle 37"/>
          <p:cNvSpPr/>
          <p:nvPr/>
        </p:nvSpPr>
        <p:spPr>
          <a:xfrm>
            <a:off x="5946175" y="3623409"/>
            <a:ext cx="1676400" cy="1133857"/>
          </a:xfrm>
          <a:prstGeom prst="roundRect">
            <a:avLst>
              <a:gd name="adj" fmla="val 10351"/>
            </a:avLst>
          </a:prstGeom>
          <a:gradFill rotWithShape="1">
            <a:gsLst>
              <a:gs pos="0">
                <a:srgbClr val="517BB8">
                  <a:shade val="51000"/>
                  <a:satMod val="130000"/>
                </a:srgbClr>
              </a:gs>
              <a:gs pos="80000">
                <a:srgbClr val="517BB8">
                  <a:shade val="93000"/>
                  <a:satMod val="130000"/>
                </a:srgbClr>
              </a:gs>
              <a:gs pos="100000">
                <a:srgbClr val="517BB8">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600" kern="0" dirty="0">
                <a:solidFill>
                  <a:sysClr val="window" lastClr="FFFFFF"/>
                </a:solidFill>
                <a:latin typeface="Calibri"/>
                <a:cs typeface="+mn-cs"/>
              </a:rPr>
              <a:t>Sketch decision-makers and key employee motivators</a:t>
            </a:r>
          </a:p>
        </p:txBody>
      </p:sp>
      <p:sp>
        <p:nvSpPr>
          <p:cNvPr id="39" name="Rounded Rectangle 38"/>
          <p:cNvSpPr/>
          <p:nvPr/>
        </p:nvSpPr>
        <p:spPr>
          <a:xfrm>
            <a:off x="4708525" y="5241925"/>
            <a:ext cx="1752600" cy="1006475"/>
          </a:xfrm>
          <a:prstGeom prst="roundRect">
            <a:avLst>
              <a:gd name="adj" fmla="val 10351"/>
            </a:avLst>
          </a:prstGeom>
          <a:solidFill>
            <a:srgbClr val="F0A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lang="en-US" sz="1600" kern="0" dirty="0">
                <a:solidFill>
                  <a:sysClr val="window" lastClr="FFFFFF"/>
                </a:solidFill>
                <a:latin typeface="Calibri"/>
                <a:cs typeface="+mn-cs"/>
              </a:rPr>
              <a:t>Chart the organization X’s DNA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slide(fromLeft)">
                                      <p:cBhvr>
                                        <p:cTn id="12" dur="500"/>
                                        <p:tgtEl>
                                          <p:spTgt spid="32"/>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slide(fromLeft)">
                                      <p:cBhvr>
                                        <p:cTn id="21" dur="500"/>
                                        <p:tgtEl>
                                          <p:spTgt spid="30"/>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slide(fromLeft)">
                                      <p:cBhvr>
                                        <p:cTn id="31" dur="500"/>
                                        <p:tgtEl>
                                          <p:spTgt spid="31"/>
                                        </p:tgtEl>
                                      </p:cBhvr>
                                    </p:animEffect>
                                  </p:childTnLst>
                                </p:cTn>
                              </p:par>
                            </p:childTnLst>
                          </p:cTn>
                        </p:par>
                        <p:par>
                          <p:cTn id="32" fill="hold">
                            <p:stCondLst>
                              <p:cond delay="500"/>
                            </p:stCondLst>
                            <p:childTnLst>
                              <p:par>
                                <p:cTn id="33" presetID="23" presetClass="entr" presetSubtype="16"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slide(fromTop)">
                                      <p:cBhvr>
                                        <p:cTn id="41" dur="500"/>
                                        <p:tgtEl>
                                          <p:spTgt spid="29"/>
                                        </p:tgtEl>
                                      </p:cBhvr>
                                    </p:animEffect>
                                  </p:childTnLst>
                                </p:cTn>
                              </p:par>
                            </p:childTnLst>
                          </p:cTn>
                        </p:par>
                        <p:par>
                          <p:cTn id="42" fill="hold">
                            <p:stCondLst>
                              <p:cond delay="500"/>
                            </p:stCondLst>
                            <p:childTnLst>
                              <p:par>
                                <p:cTn id="43" presetID="2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lide(fromLeft)">
                                      <p:cBhvr>
                                        <p:cTn id="51" dur="500"/>
                                        <p:tgtEl>
                                          <p:spTgt spid="26"/>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slide(fromTop)">
                                      <p:cBhvr>
                                        <p:cTn id="54" dur="500"/>
                                        <p:tgtEl>
                                          <p:spTgt spid="27"/>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slide(fromTop)">
                                      <p:cBhvr>
                                        <p:cTn id="57" dur="500"/>
                                        <p:tgtEl>
                                          <p:spTgt spid="28"/>
                                        </p:tgtEl>
                                      </p:cBhvr>
                                    </p:animEffect>
                                  </p:childTnLst>
                                </p:cTn>
                              </p:par>
                            </p:childTnLst>
                          </p:cTn>
                        </p:par>
                        <p:par>
                          <p:cTn id="58" fill="hold">
                            <p:stCondLst>
                              <p:cond delay="500"/>
                            </p:stCondLst>
                            <p:childTnLst>
                              <p:par>
                                <p:cTn id="59" presetID="2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slide(fromTop)">
                                      <p:cBhvr>
                                        <p:cTn id="67" dur="500"/>
                                        <p:tgtEl>
                                          <p:spTgt spid="24"/>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slide(fromTop)">
                                      <p:cBhvr>
                                        <p:cTn id="70" dur="500"/>
                                        <p:tgtEl>
                                          <p:spTgt spid="25"/>
                                        </p:tgtEl>
                                      </p:cBhvr>
                                    </p:animEffect>
                                  </p:childTnLst>
                                </p:cTn>
                              </p:par>
                              <p:par>
                                <p:cTn id="71" presetID="12" presetClass="entr" presetSubtype="2"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slide(fromRight)">
                                      <p:cBhvr>
                                        <p:cTn id="73" dur="500"/>
                                        <p:tgtEl>
                                          <p:spTgt spid="23"/>
                                        </p:tgtEl>
                                      </p:cBhvr>
                                    </p:animEffect>
                                  </p:childTnLst>
                                </p:cTn>
                              </p:par>
                            </p:childTnLst>
                          </p:cTn>
                        </p:par>
                        <p:par>
                          <p:cTn id="74" fill="hold">
                            <p:stCondLst>
                              <p:cond delay="500"/>
                            </p:stCondLst>
                            <p:childTnLst>
                              <p:par>
                                <p:cTn id="75" presetID="2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body" idx="4294967295"/>
          </p:nvPr>
        </p:nvSpPr>
        <p:spPr>
          <a:xfrm>
            <a:off x="457200" y="1697038"/>
            <a:ext cx="8001000" cy="2798762"/>
          </a:xfrm>
        </p:spPr>
        <p:txBody>
          <a:bodyPr/>
          <a:lstStyle/>
          <a:p>
            <a:pPr eaLnBrk="1" hangingPunct="1">
              <a:spcBef>
                <a:spcPct val="30000"/>
              </a:spcBef>
              <a:buClr>
                <a:srgbClr val="005E9E"/>
              </a:buClr>
              <a:buFont typeface="Wingdings" pitchFamily="2" charset="2"/>
              <a:buChar char="§"/>
              <a:defRPr/>
            </a:pPr>
            <a:r>
              <a:rPr lang="en-US" sz="2000" b="1" dirty="0" smtClean="0"/>
              <a:t>Singapore-based multimedia company </a:t>
            </a:r>
          </a:p>
          <a:p>
            <a:pPr eaLnBrk="1" hangingPunct="1">
              <a:spcBef>
                <a:spcPct val="30000"/>
              </a:spcBef>
              <a:buClr>
                <a:srgbClr val="005E9E"/>
              </a:buClr>
              <a:buFont typeface="Wingdings" pitchFamily="2" charset="2"/>
              <a:buChar char="§"/>
              <a:defRPr/>
            </a:pPr>
            <a:r>
              <a:rPr lang="en-US" sz="2000" b="1" dirty="0" smtClean="0"/>
              <a:t>Reason for selection? </a:t>
            </a:r>
          </a:p>
          <a:p>
            <a:pPr lvl="1" eaLnBrk="1" hangingPunct="1">
              <a:spcBef>
                <a:spcPct val="30000"/>
              </a:spcBef>
              <a:buFontTx/>
              <a:buChar char="-"/>
              <a:defRPr/>
            </a:pPr>
            <a:r>
              <a:rPr lang="en-US" sz="2000" dirty="0" smtClean="0"/>
              <a:t>Asian corporation with impressive clients list</a:t>
            </a:r>
          </a:p>
          <a:p>
            <a:pPr marL="342900" lvl="1" indent="-342900" eaLnBrk="1" hangingPunct="1">
              <a:spcBef>
                <a:spcPct val="30000"/>
              </a:spcBef>
              <a:buClr>
                <a:srgbClr val="005E9E"/>
              </a:buClr>
              <a:buFont typeface="Wingdings" pitchFamily="2" charset="2"/>
              <a:buChar char="§"/>
              <a:defRPr/>
            </a:pPr>
            <a:r>
              <a:rPr lang="en-US" sz="2000" b="1" dirty="0" smtClean="0">
                <a:ea typeface="+mn-ea"/>
                <a:cs typeface="+mn-cs"/>
              </a:rPr>
              <a:t>Employees monitored</a:t>
            </a:r>
          </a:p>
          <a:p>
            <a:pPr lvl="1" eaLnBrk="1" hangingPunct="1">
              <a:spcBef>
                <a:spcPct val="30000"/>
              </a:spcBef>
              <a:buClr>
                <a:schemeClr val="tx1"/>
              </a:buClr>
              <a:buFontTx/>
              <a:buChar char="-"/>
              <a:defRPr/>
            </a:pPr>
            <a:r>
              <a:rPr lang="en-US" sz="2000" dirty="0" smtClean="0"/>
              <a:t>Sales director, department head, designers </a:t>
            </a:r>
          </a:p>
          <a:p>
            <a:pPr marL="342900" lvl="1" indent="-342900" eaLnBrk="1" hangingPunct="1">
              <a:spcBef>
                <a:spcPct val="30000"/>
              </a:spcBef>
              <a:buClr>
                <a:srgbClr val="005E9E"/>
              </a:buClr>
              <a:buFont typeface="Wingdings" pitchFamily="2" charset="2"/>
              <a:buChar char="§"/>
              <a:defRPr/>
            </a:pPr>
            <a:r>
              <a:rPr lang="en-US" sz="2000" b="1" dirty="0" smtClean="0">
                <a:ea typeface="+mn-ea"/>
                <a:cs typeface="+mn-cs"/>
              </a:rPr>
              <a:t>Methods used</a:t>
            </a:r>
          </a:p>
          <a:p>
            <a:pPr lvl="1" eaLnBrk="1" hangingPunct="1">
              <a:spcBef>
                <a:spcPct val="30000"/>
              </a:spcBef>
              <a:buClr>
                <a:schemeClr val="tx1"/>
              </a:buClr>
              <a:buFontTx/>
              <a:buChar char="-"/>
              <a:defRPr/>
            </a:pPr>
            <a:r>
              <a:rPr lang="en-US" sz="2000" dirty="0" smtClean="0"/>
              <a:t>Private tweets of all mentioned individuals</a:t>
            </a:r>
          </a:p>
          <a:p>
            <a:pPr marL="342900" lvl="1" indent="-342900" eaLnBrk="1" hangingPunct="1">
              <a:spcBef>
                <a:spcPct val="30000"/>
              </a:spcBef>
              <a:buClr>
                <a:srgbClr val="005E9E"/>
              </a:buClr>
              <a:buFont typeface="Wingdings" pitchFamily="2" charset="2"/>
              <a:buChar char="§"/>
              <a:defRPr/>
            </a:pPr>
            <a:endParaRPr lang="en-US" sz="2000" b="1" dirty="0" smtClean="0">
              <a:ea typeface="+mn-ea"/>
              <a:cs typeface="+mn-cs"/>
            </a:endParaRPr>
          </a:p>
          <a:p>
            <a:pPr lvl="1" eaLnBrk="1" hangingPunct="1">
              <a:spcBef>
                <a:spcPct val="30000"/>
              </a:spcBef>
              <a:buClr>
                <a:schemeClr val="tx1"/>
              </a:buClr>
              <a:buFontTx/>
              <a:buChar char="-"/>
              <a:defRPr/>
            </a:pPr>
            <a:endParaRPr lang="en-US" sz="2000" dirty="0" smtClean="0"/>
          </a:p>
        </p:txBody>
      </p:sp>
      <p:sp>
        <p:nvSpPr>
          <p:cNvPr id="92163"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1538"/>
            <a:ext cx="3735388" cy="477837"/>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500" b="1" dirty="0">
                <a:solidFill>
                  <a:srgbClr val="474747"/>
                </a:solidFill>
                <a:latin typeface="Arial" charset="0"/>
                <a:cs typeface="Arial" charset="0"/>
              </a:rPr>
              <a:t>Example 1: Company 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1538"/>
            <a:ext cx="5340350" cy="477837"/>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it-IT" sz="2500" b="1" dirty="0">
                <a:solidFill>
                  <a:srgbClr val="474747"/>
                </a:solidFill>
                <a:latin typeface="Arial" charset="0"/>
                <a:cs typeface="Arial" charset="0"/>
              </a:rPr>
              <a:t>Social media profile – Company A</a:t>
            </a:r>
            <a:endParaRPr lang="en-US" sz="2500" b="1" dirty="0">
              <a:solidFill>
                <a:srgbClr val="474747"/>
              </a:solidFill>
              <a:latin typeface="Arial" charset="0"/>
              <a:cs typeface="Arial" charset="0"/>
            </a:endParaRPr>
          </a:p>
        </p:txBody>
      </p:sp>
      <p:pic>
        <p:nvPicPr>
          <p:cNvPr id="94212" name="Picture 14" descr="button_blue.png"/>
          <p:cNvPicPr>
            <a:picLocks/>
          </p:cNvPicPr>
          <p:nvPr/>
        </p:nvPicPr>
        <p:blipFill>
          <a:blip r:embed="rId3" cstate="print"/>
          <a:srcRect/>
          <a:stretch>
            <a:fillRect/>
          </a:stretch>
        </p:blipFill>
        <p:spPr bwMode="auto">
          <a:xfrm>
            <a:off x="4664075" y="1955800"/>
            <a:ext cx="4251325" cy="641350"/>
          </a:xfrm>
          <a:prstGeom prst="rect">
            <a:avLst/>
          </a:prstGeom>
          <a:noFill/>
          <a:ln w="9525">
            <a:noFill/>
            <a:miter lim="800000"/>
            <a:headEnd/>
            <a:tailEnd/>
          </a:ln>
        </p:spPr>
      </p:pic>
      <p:sp>
        <p:nvSpPr>
          <p:cNvPr id="94213" name="TextBox 15"/>
          <p:cNvSpPr txBox="1">
            <a:spLocks noChangeArrowheads="1"/>
          </p:cNvSpPr>
          <p:nvPr/>
        </p:nvSpPr>
        <p:spPr bwMode="auto">
          <a:xfrm>
            <a:off x="4922838" y="2084388"/>
            <a:ext cx="3733800" cy="338137"/>
          </a:xfrm>
          <a:prstGeom prst="rect">
            <a:avLst/>
          </a:prstGeom>
          <a:noFill/>
          <a:ln w="9525">
            <a:noFill/>
            <a:miter lim="800000"/>
            <a:headEnd/>
            <a:tailEnd/>
          </a:ln>
        </p:spPr>
        <p:txBody>
          <a:bodyPr anchor="ctr">
            <a:spAutoFit/>
          </a:bodyPr>
          <a:lstStyle/>
          <a:p>
            <a:pPr algn="ctr"/>
            <a:r>
              <a:rPr lang="en-US" sz="1600" b="1">
                <a:latin typeface="Verdana" pitchFamily="34" charset="0"/>
              </a:rPr>
              <a:t>Employees not getting salary</a:t>
            </a:r>
          </a:p>
        </p:txBody>
      </p:sp>
      <p:pic>
        <p:nvPicPr>
          <p:cNvPr id="94214" name="Picture 17" descr="button_green.png"/>
          <p:cNvPicPr>
            <a:picLocks/>
          </p:cNvPicPr>
          <p:nvPr/>
        </p:nvPicPr>
        <p:blipFill>
          <a:blip r:embed="rId4" cstate="print"/>
          <a:srcRect/>
          <a:stretch>
            <a:fillRect/>
          </a:stretch>
        </p:blipFill>
        <p:spPr bwMode="auto">
          <a:xfrm>
            <a:off x="4664075" y="2894013"/>
            <a:ext cx="4251325" cy="639762"/>
          </a:xfrm>
          <a:prstGeom prst="rect">
            <a:avLst/>
          </a:prstGeom>
          <a:noFill/>
          <a:ln w="9525">
            <a:noFill/>
            <a:miter lim="800000"/>
            <a:headEnd/>
            <a:tailEnd/>
          </a:ln>
        </p:spPr>
      </p:pic>
      <p:sp>
        <p:nvSpPr>
          <p:cNvPr id="94215" name="TextBox 18"/>
          <p:cNvSpPr txBox="1">
            <a:spLocks noChangeArrowheads="1"/>
          </p:cNvSpPr>
          <p:nvPr/>
        </p:nvSpPr>
        <p:spPr bwMode="auto">
          <a:xfrm>
            <a:off x="4691063" y="3043238"/>
            <a:ext cx="4195762" cy="338137"/>
          </a:xfrm>
          <a:prstGeom prst="rect">
            <a:avLst/>
          </a:prstGeom>
          <a:noFill/>
          <a:ln w="9525">
            <a:noFill/>
            <a:miter lim="800000"/>
            <a:headEnd/>
            <a:tailEnd/>
          </a:ln>
        </p:spPr>
        <p:txBody>
          <a:bodyPr wrap="none" anchor="ctr">
            <a:spAutoFit/>
          </a:bodyPr>
          <a:lstStyle/>
          <a:p>
            <a:pPr algn="ctr"/>
            <a:r>
              <a:rPr lang="en-US" sz="1600" b="1">
                <a:latin typeface="Verdana" pitchFamily="34" charset="0"/>
              </a:rPr>
              <a:t>Cashflow problems in organization</a:t>
            </a:r>
          </a:p>
        </p:txBody>
      </p:sp>
      <p:pic>
        <p:nvPicPr>
          <p:cNvPr id="94216" name="Picture 14" descr="button_blue.png"/>
          <p:cNvPicPr>
            <a:picLocks/>
          </p:cNvPicPr>
          <p:nvPr/>
        </p:nvPicPr>
        <p:blipFill>
          <a:blip r:embed="rId3" cstate="print"/>
          <a:srcRect/>
          <a:stretch>
            <a:fillRect/>
          </a:stretch>
        </p:blipFill>
        <p:spPr bwMode="auto">
          <a:xfrm>
            <a:off x="4664075" y="3832225"/>
            <a:ext cx="4251325" cy="639763"/>
          </a:xfrm>
          <a:prstGeom prst="rect">
            <a:avLst/>
          </a:prstGeom>
          <a:noFill/>
          <a:ln w="9525">
            <a:noFill/>
            <a:miter lim="800000"/>
            <a:headEnd/>
            <a:tailEnd/>
          </a:ln>
        </p:spPr>
      </p:pic>
      <p:sp>
        <p:nvSpPr>
          <p:cNvPr id="94217" name="TextBox 15"/>
          <p:cNvSpPr txBox="1">
            <a:spLocks noChangeArrowheads="1"/>
          </p:cNvSpPr>
          <p:nvPr/>
        </p:nvSpPr>
        <p:spPr bwMode="auto">
          <a:xfrm>
            <a:off x="5387975" y="3949700"/>
            <a:ext cx="2801938" cy="338138"/>
          </a:xfrm>
          <a:prstGeom prst="rect">
            <a:avLst/>
          </a:prstGeom>
          <a:noFill/>
          <a:ln w="9525">
            <a:noFill/>
            <a:miter lim="800000"/>
            <a:headEnd/>
            <a:tailEnd/>
          </a:ln>
        </p:spPr>
        <p:txBody>
          <a:bodyPr wrap="none" anchor="ctr">
            <a:spAutoFit/>
          </a:bodyPr>
          <a:lstStyle/>
          <a:p>
            <a:pPr algn="ctr"/>
            <a:r>
              <a:rPr lang="en-US" sz="1600" b="1">
                <a:latin typeface="Verdana" pitchFamily="34" charset="0"/>
              </a:rPr>
              <a:t>Bounced salary checks</a:t>
            </a:r>
          </a:p>
        </p:txBody>
      </p:sp>
      <p:sp>
        <p:nvSpPr>
          <p:cNvPr id="68" name="Text Box 13"/>
          <p:cNvSpPr txBox="1">
            <a:spLocks noChangeArrowheads="1"/>
          </p:cNvSpPr>
          <p:nvPr/>
        </p:nvSpPr>
        <p:spPr bwMode="auto">
          <a:xfrm>
            <a:off x="6637338" y="2562225"/>
            <a:ext cx="304800" cy="366713"/>
          </a:xfrm>
          <a:prstGeom prst="rect">
            <a:avLst/>
          </a:prstGeom>
          <a:noFill/>
          <a:ln w="9525">
            <a:noFill/>
            <a:miter lim="800000"/>
            <a:headEnd/>
            <a:tailEnd/>
          </a:ln>
        </p:spPr>
        <p:txBody>
          <a:bodyPr>
            <a:spAutoFit/>
          </a:bodyPr>
          <a:lstStyle/>
          <a:p>
            <a:pPr fontAlgn="auto">
              <a:spcBef>
                <a:spcPct val="50000"/>
              </a:spcBef>
              <a:spcAft>
                <a:spcPts val="0"/>
              </a:spcAft>
              <a:defRPr/>
            </a:pPr>
            <a:r>
              <a:rPr lang="en-US" kern="0">
                <a:solidFill>
                  <a:sysClr val="windowText" lastClr="000000"/>
                </a:solidFill>
                <a:latin typeface="Arial" charset="0"/>
                <a:cs typeface="Arial" charset="0"/>
                <a:sym typeface="Symbol" pitchFamily="18" charset="2"/>
              </a:rPr>
              <a:t></a:t>
            </a:r>
          </a:p>
        </p:txBody>
      </p:sp>
      <p:sp>
        <p:nvSpPr>
          <p:cNvPr id="69" name="Text Box 14"/>
          <p:cNvSpPr txBox="1">
            <a:spLocks noChangeArrowheads="1"/>
          </p:cNvSpPr>
          <p:nvPr/>
        </p:nvSpPr>
        <p:spPr bwMode="auto">
          <a:xfrm>
            <a:off x="6637338" y="3500438"/>
            <a:ext cx="304800" cy="366712"/>
          </a:xfrm>
          <a:prstGeom prst="rect">
            <a:avLst/>
          </a:prstGeom>
          <a:noFill/>
          <a:ln w="9525">
            <a:noFill/>
            <a:miter lim="800000"/>
            <a:headEnd/>
            <a:tailEnd/>
          </a:ln>
        </p:spPr>
        <p:txBody>
          <a:bodyPr>
            <a:spAutoFit/>
          </a:bodyPr>
          <a:lstStyle/>
          <a:p>
            <a:pPr fontAlgn="auto">
              <a:spcBef>
                <a:spcPct val="50000"/>
              </a:spcBef>
              <a:spcAft>
                <a:spcPts val="0"/>
              </a:spcAft>
              <a:defRPr/>
            </a:pPr>
            <a:r>
              <a:rPr lang="en-US" kern="0">
                <a:solidFill>
                  <a:sysClr val="windowText" lastClr="000000"/>
                </a:solidFill>
                <a:latin typeface="Arial" charset="0"/>
                <a:cs typeface="Arial" charset="0"/>
                <a:sym typeface="Symbol" pitchFamily="18" charset="2"/>
              </a:rPr>
              <a:t></a:t>
            </a:r>
          </a:p>
        </p:txBody>
      </p:sp>
      <p:pic>
        <p:nvPicPr>
          <p:cNvPr id="94220" name="Picture 17" descr="button_green.png"/>
          <p:cNvPicPr>
            <a:picLocks/>
          </p:cNvPicPr>
          <p:nvPr/>
        </p:nvPicPr>
        <p:blipFill>
          <a:blip r:embed="rId4" cstate="print"/>
          <a:srcRect/>
          <a:stretch>
            <a:fillRect/>
          </a:stretch>
        </p:blipFill>
        <p:spPr bwMode="auto">
          <a:xfrm>
            <a:off x="4664075" y="4770438"/>
            <a:ext cx="4251325" cy="639762"/>
          </a:xfrm>
          <a:prstGeom prst="rect">
            <a:avLst/>
          </a:prstGeom>
          <a:noFill/>
          <a:ln w="9525">
            <a:noFill/>
            <a:miter lim="800000"/>
            <a:headEnd/>
            <a:tailEnd/>
          </a:ln>
        </p:spPr>
      </p:pic>
      <p:sp>
        <p:nvSpPr>
          <p:cNvPr id="94221" name="TextBox 18"/>
          <p:cNvSpPr txBox="1">
            <a:spLocks noChangeArrowheads="1"/>
          </p:cNvSpPr>
          <p:nvPr/>
        </p:nvSpPr>
        <p:spPr bwMode="auto">
          <a:xfrm>
            <a:off x="4749800" y="4913313"/>
            <a:ext cx="4013200" cy="338137"/>
          </a:xfrm>
          <a:prstGeom prst="rect">
            <a:avLst/>
          </a:prstGeom>
          <a:noFill/>
          <a:ln w="9525">
            <a:noFill/>
            <a:miter lim="800000"/>
            <a:headEnd/>
            <a:tailEnd/>
          </a:ln>
        </p:spPr>
        <p:txBody>
          <a:bodyPr anchor="ctr">
            <a:spAutoFit/>
          </a:bodyPr>
          <a:lstStyle/>
          <a:p>
            <a:pPr algn="ctr"/>
            <a:r>
              <a:rPr lang="en-US" sz="1600" b="1">
                <a:latin typeface="Verdana" pitchFamily="34" charset="0"/>
              </a:rPr>
              <a:t>Employees looking for new jobs</a:t>
            </a:r>
          </a:p>
        </p:txBody>
      </p:sp>
      <p:sp>
        <p:nvSpPr>
          <p:cNvPr id="73" name="Text Box 18"/>
          <p:cNvSpPr txBox="1">
            <a:spLocks noChangeArrowheads="1"/>
          </p:cNvSpPr>
          <p:nvPr/>
        </p:nvSpPr>
        <p:spPr bwMode="auto">
          <a:xfrm>
            <a:off x="6637338" y="4437063"/>
            <a:ext cx="304800" cy="368300"/>
          </a:xfrm>
          <a:prstGeom prst="rect">
            <a:avLst/>
          </a:prstGeom>
          <a:noFill/>
          <a:ln w="9525">
            <a:noFill/>
            <a:miter lim="800000"/>
            <a:headEnd/>
            <a:tailEnd/>
          </a:ln>
        </p:spPr>
        <p:txBody>
          <a:bodyPr>
            <a:spAutoFit/>
          </a:bodyPr>
          <a:lstStyle/>
          <a:p>
            <a:pPr fontAlgn="auto">
              <a:spcBef>
                <a:spcPct val="50000"/>
              </a:spcBef>
              <a:spcAft>
                <a:spcPts val="0"/>
              </a:spcAft>
              <a:defRPr/>
            </a:pPr>
            <a:r>
              <a:rPr lang="en-US" kern="0">
                <a:solidFill>
                  <a:sysClr val="windowText" lastClr="000000"/>
                </a:solidFill>
                <a:latin typeface="Arial" charset="0"/>
                <a:cs typeface="Arial" charset="0"/>
                <a:sym typeface="Symbol" pitchFamily="18" charset="2"/>
              </a:rPr>
              <a:t></a:t>
            </a:r>
          </a:p>
        </p:txBody>
      </p:sp>
      <p:pic>
        <p:nvPicPr>
          <p:cNvPr id="94223" name="Picture 19"/>
          <p:cNvPicPr>
            <a:picLocks noChangeAspect="1" noChangeArrowheads="1"/>
          </p:cNvPicPr>
          <p:nvPr/>
        </p:nvPicPr>
        <p:blipFill>
          <a:blip r:embed="rId5" cstate="print"/>
          <a:srcRect/>
          <a:stretch>
            <a:fillRect/>
          </a:stretch>
        </p:blipFill>
        <p:spPr bwMode="auto">
          <a:xfrm>
            <a:off x="152400" y="2587625"/>
            <a:ext cx="4343400" cy="539750"/>
          </a:xfrm>
          <a:prstGeom prst="rect">
            <a:avLst/>
          </a:prstGeom>
          <a:noFill/>
          <a:ln w="9525">
            <a:noFill/>
            <a:miter lim="800000"/>
            <a:headEnd/>
            <a:tailEnd/>
          </a:ln>
        </p:spPr>
      </p:pic>
      <p:pic>
        <p:nvPicPr>
          <p:cNvPr id="94224" name="Picture 20"/>
          <p:cNvPicPr>
            <a:picLocks noChangeAspect="1" noChangeArrowheads="1"/>
          </p:cNvPicPr>
          <p:nvPr/>
        </p:nvPicPr>
        <p:blipFill>
          <a:blip r:embed="rId6" cstate="print"/>
          <a:srcRect/>
          <a:stretch>
            <a:fillRect/>
          </a:stretch>
        </p:blipFill>
        <p:spPr bwMode="auto">
          <a:xfrm>
            <a:off x="152400" y="3200400"/>
            <a:ext cx="4362450" cy="2282825"/>
          </a:xfrm>
          <a:prstGeom prst="rect">
            <a:avLst/>
          </a:prstGeom>
          <a:noFill/>
          <a:ln w="9525">
            <a:noFill/>
            <a:miter lim="800000"/>
            <a:headEnd/>
            <a:tailEnd/>
          </a:ln>
        </p:spPr>
      </p:pic>
      <p:pic>
        <p:nvPicPr>
          <p:cNvPr id="94225" name="Picture 21"/>
          <p:cNvPicPr>
            <a:picLocks noChangeAspect="1" noChangeArrowheads="1"/>
          </p:cNvPicPr>
          <p:nvPr/>
        </p:nvPicPr>
        <p:blipFill>
          <a:blip r:embed="rId7" cstate="print"/>
          <a:srcRect/>
          <a:stretch>
            <a:fillRect/>
          </a:stretch>
        </p:blipFill>
        <p:spPr bwMode="auto">
          <a:xfrm>
            <a:off x="152400" y="1984375"/>
            <a:ext cx="44196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16569" y="1094874"/>
          <a:ext cx="8590546" cy="5209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9475"/>
            <a:ext cx="8431213" cy="457200"/>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a:solidFill>
                  <a:srgbClr val="474747"/>
                </a:solidFill>
                <a:latin typeface="Arial" charset="0"/>
                <a:cs typeface="Arial" charset="0"/>
              </a:rPr>
              <a:t>Security Executives are in a Middle of a Complex System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descr="Dark upward diagonal"/>
          <p:cNvSpPr>
            <a:spLocks noChangeArrowheads="1"/>
          </p:cNvSpPr>
          <p:nvPr/>
        </p:nvSpPr>
        <p:spPr bwMode="auto">
          <a:xfrm>
            <a:off x="0" y="2819400"/>
            <a:ext cx="9144000" cy="1893888"/>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5" name="Text Box 3"/>
          <p:cNvSpPr txBox="1">
            <a:spLocks noChangeArrowheads="1"/>
          </p:cNvSpPr>
          <p:nvPr/>
        </p:nvSpPr>
        <p:spPr bwMode="auto">
          <a:xfrm>
            <a:off x="381000" y="3492500"/>
            <a:ext cx="8305800" cy="553998"/>
          </a:xfrm>
          <a:prstGeom prst="rect">
            <a:avLst/>
          </a:prstGeom>
          <a:noFill/>
          <a:ln w="9525" algn="ctr">
            <a:noFill/>
            <a:miter lim="800000"/>
            <a:headEnd/>
            <a:tailEnd/>
          </a:ln>
          <a:effectLst>
            <a:outerShdw dist="25400" algn="ctr" rotWithShape="0">
              <a:schemeClr val="bg1">
                <a:alpha val="50000"/>
              </a:schemeClr>
            </a:outerShdw>
          </a:effectLst>
        </p:spPr>
        <p:txBody>
          <a:bodyPr wrap="square">
            <a:spAutoFit/>
          </a:bodyPr>
          <a:lstStyle/>
          <a:p>
            <a:pPr indent="-231775" algn="ctr">
              <a:defRPr/>
            </a:pPr>
            <a:r>
              <a:rPr lang="en-US" sz="3000" b="1" dirty="0" smtClean="0">
                <a:solidFill>
                  <a:srgbClr val="00467F"/>
                </a:solidFill>
              </a:rPr>
              <a:t>Is your network security Future-ready?</a:t>
            </a:r>
            <a:endParaRPr lang="en-US" sz="3000" b="1" dirty="0">
              <a:solidFill>
                <a:srgbClr val="00467F"/>
              </a:solidFill>
            </a:endParaRPr>
          </a:p>
        </p:txBody>
      </p:sp>
      <p:sp>
        <p:nvSpPr>
          <p:cNvPr id="10244" name="Rectangle 2" descr="Dark upward diagonal"/>
          <p:cNvSpPr>
            <a:spLocks noChangeArrowheads="1"/>
          </p:cNvSpPr>
          <p:nvPr/>
        </p:nvSpPr>
        <p:spPr bwMode="auto">
          <a:xfrm>
            <a:off x="0" y="2819400"/>
            <a:ext cx="9144000" cy="92075"/>
          </a:xfrm>
          <a:prstGeom prst="rect">
            <a:avLst/>
          </a:prstGeom>
          <a:solidFill>
            <a:srgbClr val="0070C0"/>
          </a:solidFill>
          <a:ln w="9525" algn="ctr">
            <a:noFill/>
            <a:miter lim="800000"/>
            <a:headEnd/>
            <a:tailEn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pic>
        <p:nvPicPr>
          <p:cNvPr id="21506" name="Picture 3"/>
          <p:cNvPicPr>
            <a:picLocks noChangeAspect="1" noChangeArrowheads="1"/>
          </p:cNvPicPr>
          <p:nvPr/>
        </p:nvPicPr>
        <p:blipFill>
          <a:blip r:embed="rId3" cstate="print"/>
          <a:srcRect/>
          <a:stretch>
            <a:fillRect/>
          </a:stretch>
        </p:blipFill>
        <p:spPr bwMode="auto">
          <a:xfrm>
            <a:off x="990600" y="1905000"/>
            <a:ext cx="6934200" cy="3865563"/>
          </a:xfrm>
          <a:prstGeom prst="rect">
            <a:avLst/>
          </a:prstGeom>
          <a:noFill/>
          <a:ln w="9525">
            <a:noFill/>
            <a:miter lim="800000"/>
            <a:headEnd/>
            <a:tailEnd/>
          </a:ln>
        </p:spPr>
      </p:pic>
      <p:sp>
        <p:nvSpPr>
          <p:cNvPr id="3087" name="Text Box 15"/>
          <p:cNvSpPr txBox="1">
            <a:spLocks noChangeArrowheads="1"/>
          </p:cNvSpPr>
          <p:nvPr/>
        </p:nvSpPr>
        <p:spPr bwMode="auto">
          <a:xfrm>
            <a:off x="529939" y="693003"/>
            <a:ext cx="5413661" cy="830997"/>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dirty="0" smtClean="0">
                <a:solidFill>
                  <a:srgbClr val="474747"/>
                </a:solidFill>
              </a:rPr>
              <a:t>Need of ‘</a:t>
            </a:r>
            <a:r>
              <a:rPr lang="en-US" sz="2400" b="1" dirty="0">
                <a:solidFill>
                  <a:srgbClr val="474747"/>
                </a:solidFill>
              </a:rPr>
              <a:t>Layer 8 Technology’ </a:t>
            </a:r>
            <a:endParaRPr lang="en-US" sz="2400" b="1" dirty="0" smtClean="0">
              <a:solidFill>
                <a:srgbClr val="474747"/>
              </a:solidFill>
            </a:endParaRPr>
          </a:p>
          <a:p>
            <a:pPr marL="231775" indent="-231775">
              <a:buClr>
                <a:srgbClr val="2A427E"/>
              </a:buClr>
              <a:buFont typeface="Wingdings" pitchFamily="2" charset="2"/>
              <a:buNone/>
              <a:defRPr/>
            </a:pPr>
            <a:r>
              <a:rPr lang="en-US" sz="2400" b="1" dirty="0" smtClean="0">
                <a:solidFill>
                  <a:srgbClr val="474747"/>
                </a:solidFill>
              </a:rPr>
              <a:t>– Building </a:t>
            </a:r>
            <a:r>
              <a:rPr lang="en-US" sz="2400" b="1" dirty="0">
                <a:solidFill>
                  <a:srgbClr val="474747"/>
                </a:solidFill>
              </a:rPr>
              <a:t>Security around the User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8"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98525"/>
            <a:ext cx="3746500" cy="473075"/>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500" b="1" dirty="0">
                <a:solidFill>
                  <a:srgbClr val="474747"/>
                </a:solidFill>
                <a:latin typeface="Arial" charset="0"/>
                <a:cs typeface="+mn-cs"/>
              </a:rPr>
              <a:t>Agenda of Presentation</a:t>
            </a:r>
          </a:p>
        </p:txBody>
      </p:sp>
      <p:sp>
        <p:nvSpPr>
          <p:cNvPr id="3076" name="Rectangle 16"/>
          <p:cNvSpPr>
            <a:spLocks noChangeArrowheads="1"/>
          </p:cNvSpPr>
          <p:nvPr/>
        </p:nvSpPr>
        <p:spPr bwMode="auto">
          <a:xfrm>
            <a:off x="457200" y="1697038"/>
            <a:ext cx="8458200" cy="2798762"/>
          </a:xfrm>
          <a:prstGeom prst="rect">
            <a:avLst/>
          </a:prstGeom>
          <a:noFill/>
          <a:ln w="9525">
            <a:noFill/>
            <a:miter lim="800000"/>
            <a:headEnd/>
            <a:tailEnd/>
          </a:ln>
        </p:spPr>
        <p:txBody>
          <a:bodyPr/>
          <a:lstStyle/>
          <a:p>
            <a:pPr marL="342900" indent="-342900">
              <a:spcBef>
                <a:spcPct val="30000"/>
              </a:spcBef>
              <a:buClr>
                <a:srgbClr val="005E9E"/>
              </a:buClr>
              <a:buFont typeface="Wingdings" pitchFamily="2" charset="2"/>
              <a:buChar char="§"/>
            </a:pPr>
            <a:r>
              <a:rPr lang="en-US" sz="2200" b="1" dirty="0"/>
              <a:t>An overview of significant cyber security events</a:t>
            </a:r>
          </a:p>
          <a:p>
            <a:pPr marL="342900" indent="-342900">
              <a:spcBef>
                <a:spcPct val="30000"/>
              </a:spcBef>
              <a:buClr>
                <a:srgbClr val="005E9E"/>
              </a:buClr>
              <a:buFont typeface="Wingdings" pitchFamily="2" charset="2"/>
              <a:buChar char="§"/>
            </a:pPr>
            <a:r>
              <a:rPr lang="en-US" sz="2200" b="1" dirty="0" smtClean="0"/>
              <a:t>Insider Threats</a:t>
            </a:r>
          </a:p>
          <a:p>
            <a:pPr marL="342900" indent="-342900">
              <a:spcBef>
                <a:spcPct val="30000"/>
              </a:spcBef>
              <a:buClr>
                <a:srgbClr val="005E9E"/>
              </a:buClr>
              <a:buFont typeface="Wingdings" pitchFamily="2" charset="2"/>
              <a:buChar char="§"/>
            </a:pPr>
            <a:r>
              <a:rPr lang="en-US" sz="2200" b="1" dirty="0" smtClean="0"/>
              <a:t>Is your network security Future-ready</a:t>
            </a:r>
            <a:r>
              <a:rPr lang="en-US" sz="2200" b="1" dirty="0" smtClean="0"/>
              <a:t>?</a:t>
            </a:r>
            <a:endParaRPr lang="en-US" sz="22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C:\Documents and Settings\pankaj.chauhan\Desktop\sayak-diagram.jpg"/>
          <p:cNvPicPr>
            <a:picLocks noChangeAspect="1" noChangeArrowheads="1"/>
          </p:cNvPicPr>
          <p:nvPr/>
        </p:nvPicPr>
        <p:blipFill>
          <a:blip r:embed="rId2" cstate="print"/>
          <a:srcRect b="1918"/>
          <a:stretch>
            <a:fillRect/>
          </a:stretch>
        </p:blipFill>
        <p:spPr bwMode="auto">
          <a:xfrm>
            <a:off x="415925" y="1524000"/>
            <a:ext cx="8312150" cy="4953000"/>
          </a:xfrm>
          <a:prstGeom prst="rect">
            <a:avLst/>
          </a:prstGeom>
          <a:noFill/>
          <a:ln w="9525">
            <a:noFill/>
            <a:miter lim="800000"/>
            <a:headEnd/>
            <a:tailEnd/>
          </a:ln>
        </p:spPr>
      </p:pic>
      <p:sp>
        <p:nvSpPr>
          <p:cNvPr id="22531"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6" name="Text Box 15"/>
          <p:cNvSpPr txBox="1">
            <a:spLocks noChangeArrowheads="1"/>
          </p:cNvSpPr>
          <p:nvPr/>
        </p:nvSpPr>
        <p:spPr bwMode="auto">
          <a:xfrm>
            <a:off x="478986" y="914400"/>
            <a:ext cx="5921814" cy="477054"/>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500" b="1" dirty="0" smtClean="0">
                <a:solidFill>
                  <a:srgbClr val="474747"/>
                </a:solidFill>
                <a:latin typeface="Arial" charset="0"/>
                <a:cs typeface="Arial" charset="0"/>
              </a:rPr>
              <a:t>Expectation from Layer </a:t>
            </a:r>
            <a:r>
              <a:rPr lang="en-US" sz="2500" b="1" dirty="0">
                <a:solidFill>
                  <a:srgbClr val="474747"/>
                </a:solidFill>
                <a:latin typeface="Arial" charset="0"/>
                <a:cs typeface="Arial" charset="0"/>
              </a:rPr>
              <a:t>8 </a:t>
            </a:r>
            <a:r>
              <a:rPr lang="en-US" sz="2500" b="1" dirty="0" smtClean="0">
                <a:solidFill>
                  <a:srgbClr val="474747"/>
                </a:solidFill>
                <a:latin typeface="Arial" charset="0"/>
                <a:cs typeface="Arial" charset="0"/>
              </a:rPr>
              <a:t>technology:</a:t>
            </a:r>
            <a:endParaRPr lang="en-US" sz="2500" b="1" dirty="0">
              <a:solidFill>
                <a:srgbClr val="474747"/>
              </a:solidFill>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23554" name="Line 9"/>
          <p:cNvSpPr>
            <a:spLocks noChangeShapeType="1"/>
          </p:cNvSpPr>
          <p:nvPr/>
        </p:nvSpPr>
        <p:spPr bwMode="auto">
          <a:xfrm flipH="1">
            <a:off x="5029200" y="3581400"/>
            <a:ext cx="5029200" cy="0"/>
          </a:xfrm>
          <a:prstGeom prst="line">
            <a:avLst/>
          </a:prstGeom>
          <a:noFill/>
          <a:ln w="28575">
            <a:solidFill>
              <a:srgbClr val="FFCC00"/>
            </a:solidFill>
            <a:round/>
            <a:headEnd/>
            <a:tailEnd/>
          </a:ln>
        </p:spPr>
        <p:txBody>
          <a:bodyPr/>
          <a:lstStyle/>
          <a:p>
            <a:endParaRPr lang="en-US"/>
          </a:p>
        </p:txBody>
      </p:sp>
      <p:grpSp>
        <p:nvGrpSpPr>
          <p:cNvPr id="2" name="Group 46"/>
          <p:cNvGrpSpPr>
            <a:grpSpLocks/>
          </p:cNvGrpSpPr>
          <p:nvPr/>
        </p:nvGrpSpPr>
        <p:grpSpPr bwMode="auto">
          <a:xfrm>
            <a:off x="4572000" y="3276600"/>
            <a:ext cx="1768475" cy="549275"/>
            <a:chOff x="6309360" y="4572000"/>
            <a:chExt cx="1767840" cy="548640"/>
          </a:xfrm>
        </p:grpSpPr>
        <p:sp>
          <p:nvSpPr>
            <p:cNvPr id="35" name="Rounded Rectangle 34"/>
            <p:cNvSpPr/>
            <p:nvPr/>
          </p:nvSpPr>
          <p:spPr>
            <a:xfrm>
              <a:off x="6553747" y="4648112"/>
              <a:ext cx="1523453" cy="456671"/>
            </a:xfrm>
            <a:prstGeom prst="roundRect">
              <a:avLst>
                <a:gd name="adj" fmla="val 26042"/>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sz="1300" dirty="0">
                <a:solidFill>
                  <a:schemeClr val="bg2">
                    <a:lumMod val="50000"/>
                  </a:schemeClr>
                </a:solidFill>
              </a:endParaRPr>
            </a:p>
          </p:txBody>
        </p:sp>
        <p:sp>
          <p:nvSpPr>
            <p:cNvPr id="45" name="TextBox 44"/>
            <p:cNvSpPr txBox="1"/>
            <p:nvPr/>
          </p:nvSpPr>
          <p:spPr>
            <a:xfrm>
              <a:off x="6810830" y="4648112"/>
              <a:ext cx="1155285" cy="461429"/>
            </a:xfrm>
            <a:prstGeom prst="rect">
              <a:avLst/>
            </a:prstGeom>
            <a:noFill/>
          </p:spPr>
          <p:txBody>
            <a:bodyPr wrap="none">
              <a:spAutoFit/>
            </a:bodyPr>
            <a:lstStyle/>
            <a:p>
              <a:pPr>
                <a:defRPr/>
              </a:pPr>
              <a:r>
                <a:rPr lang="en-US" sz="1200" dirty="0">
                  <a:solidFill>
                    <a:schemeClr val="bg2">
                      <a:lumMod val="50000"/>
                    </a:schemeClr>
                  </a:solidFill>
                  <a:latin typeface="Arial" charset="0"/>
                  <a:cs typeface="+mn-cs"/>
                </a:rPr>
                <a:t>192.168.3.110</a:t>
              </a:r>
            </a:p>
            <a:p>
              <a:pPr>
                <a:defRPr/>
              </a:pPr>
              <a:r>
                <a:rPr lang="en-US" sz="1200" dirty="0">
                  <a:solidFill>
                    <a:schemeClr val="bg2">
                      <a:lumMod val="50000"/>
                    </a:schemeClr>
                  </a:solidFill>
                  <a:latin typeface="Arial" charset="0"/>
                  <a:cs typeface="+mn-cs"/>
                </a:rPr>
                <a:t>Mona</a:t>
              </a:r>
              <a:endParaRPr lang="en-US" sz="1200" dirty="0">
                <a:latin typeface="Arial" charset="0"/>
                <a:cs typeface="+mn-cs"/>
              </a:endParaRPr>
            </a:p>
          </p:txBody>
        </p:sp>
        <p:pic>
          <p:nvPicPr>
            <p:cNvPr id="23584" name="Picture 3" descr="C:\Documents and Settings\pankaj.chauhan\Desktop\1195445301811339265dagobert83_female_user_icon.svg.med.png"/>
            <p:cNvPicPr>
              <a:picLocks noChangeAspect="1" noChangeArrowheads="1"/>
            </p:cNvPicPr>
            <p:nvPr/>
          </p:nvPicPr>
          <p:blipFill>
            <a:blip r:embed="rId2" cstate="print"/>
            <a:srcRect/>
            <a:stretch>
              <a:fillRect/>
            </a:stretch>
          </p:blipFill>
          <p:spPr bwMode="auto">
            <a:xfrm>
              <a:off x="6309360" y="4572000"/>
              <a:ext cx="548640" cy="548640"/>
            </a:xfrm>
            <a:prstGeom prst="rect">
              <a:avLst/>
            </a:prstGeom>
            <a:noFill/>
            <a:ln w="9525">
              <a:noFill/>
              <a:miter lim="800000"/>
              <a:headEnd/>
              <a:tailEnd/>
            </a:ln>
          </p:spPr>
        </p:pic>
      </p:grpSp>
      <p:grpSp>
        <p:nvGrpSpPr>
          <p:cNvPr id="3" name="Group 70"/>
          <p:cNvGrpSpPr>
            <a:grpSpLocks/>
          </p:cNvGrpSpPr>
          <p:nvPr/>
        </p:nvGrpSpPr>
        <p:grpSpPr bwMode="auto">
          <a:xfrm>
            <a:off x="4572000" y="3368675"/>
            <a:ext cx="1782763" cy="520700"/>
            <a:chOff x="5623560" y="4370106"/>
            <a:chExt cx="1783080" cy="521208"/>
          </a:xfrm>
        </p:grpSpPr>
        <p:sp>
          <p:nvSpPr>
            <p:cNvPr id="67" name="Rounded Rectangle 66"/>
            <p:cNvSpPr/>
            <p:nvPr/>
          </p:nvSpPr>
          <p:spPr>
            <a:xfrm>
              <a:off x="5882369" y="4419367"/>
              <a:ext cx="1524271" cy="457646"/>
            </a:xfrm>
            <a:prstGeom prst="roundRect">
              <a:avLst>
                <a:gd name="adj" fmla="val 26042"/>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sz="1300" dirty="0">
                <a:solidFill>
                  <a:schemeClr val="bg2">
                    <a:lumMod val="50000"/>
                  </a:schemeClr>
                </a:solidFill>
              </a:endParaRPr>
            </a:p>
          </p:txBody>
        </p:sp>
        <p:sp>
          <p:nvSpPr>
            <p:cNvPr id="68" name="TextBox 67"/>
            <p:cNvSpPr txBox="1"/>
            <p:nvPr/>
          </p:nvSpPr>
          <p:spPr>
            <a:xfrm>
              <a:off x="6139590" y="4419367"/>
              <a:ext cx="1155905" cy="462413"/>
            </a:xfrm>
            <a:prstGeom prst="rect">
              <a:avLst/>
            </a:prstGeom>
            <a:noFill/>
          </p:spPr>
          <p:txBody>
            <a:bodyPr wrap="none">
              <a:spAutoFit/>
            </a:bodyPr>
            <a:lstStyle/>
            <a:p>
              <a:pPr>
                <a:defRPr/>
              </a:pPr>
              <a:r>
                <a:rPr lang="en-US" sz="1200" dirty="0">
                  <a:solidFill>
                    <a:schemeClr val="bg2">
                      <a:lumMod val="50000"/>
                    </a:schemeClr>
                  </a:solidFill>
                  <a:latin typeface="Arial" charset="0"/>
                  <a:cs typeface="+mn-cs"/>
                </a:rPr>
                <a:t>192.168.3.110</a:t>
              </a:r>
            </a:p>
            <a:p>
              <a:pPr>
                <a:defRPr/>
              </a:pPr>
              <a:r>
                <a:rPr lang="en-US" sz="1200" dirty="0" err="1">
                  <a:solidFill>
                    <a:schemeClr val="bg2">
                      <a:lumMod val="50000"/>
                    </a:schemeClr>
                  </a:solidFill>
                  <a:latin typeface="Arial" charset="0"/>
                  <a:cs typeface="+mn-cs"/>
                </a:rPr>
                <a:t>Shiv</a:t>
              </a:r>
              <a:endParaRPr lang="en-US" sz="1200" dirty="0">
                <a:latin typeface="Arial" charset="0"/>
                <a:cs typeface="+mn-cs"/>
              </a:endParaRPr>
            </a:p>
          </p:txBody>
        </p:sp>
        <p:pic>
          <p:nvPicPr>
            <p:cNvPr id="23581" name="Picture 2" descr="C:\Documents and Settings\pankaj.chauhan\Desktop\1197115544208915882acspike_male_user_icon.svg.med.png"/>
            <p:cNvPicPr>
              <a:picLocks noChangeAspect="1" noChangeArrowheads="1"/>
            </p:cNvPicPr>
            <p:nvPr/>
          </p:nvPicPr>
          <p:blipFill>
            <a:blip r:embed="rId3" cstate="print"/>
            <a:srcRect/>
            <a:stretch>
              <a:fillRect/>
            </a:stretch>
          </p:blipFill>
          <p:spPr bwMode="auto">
            <a:xfrm>
              <a:off x="5623560" y="4370106"/>
              <a:ext cx="548640" cy="521208"/>
            </a:xfrm>
            <a:prstGeom prst="rect">
              <a:avLst/>
            </a:prstGeom>
            <a:noFill/>
            <a:ln w="9525">
              <a:noFill/>
              <a:miter lim="800000"/>
              <a:headEnd/>
              <a:tailEnd/>
            </a:ln>
          </p:spPr>
        </p:pic>
      </p:grpSp>
      <p:pic>
        <p:nvPicPr>
          <p:cNvPr id="23557" name="Picture 19" descr="Diagrams-LAYER82"/>
          <p:cNvPicPr>
            <a:picLocks noChangeAspect="1" noChangeArrowheads="1"/>
          </p:cNvPicPr>
          <p:nvPr/>
        </p:nvPicPr>
        <p:blipFill>
          <a:blip r:embed="rId4" cstate="print"/>
          <a:srcRect/>
          <a:stretch>
            <a:fillRect/>
          </a:stretch>
        </p:blipFill>
        <p:spPr bwMode="auto">
          <a:xfrm>
            <a:off x="2905125" y="1752600"/>
            <a:ext cx="1600200" cy="2286000"/>
          </a:xfrm>
          <a:prstGeom prst="rect">
            <a:avLst/>
          </a:prstGeom>
          <a:noFill/>
          <a:ln w="9525">
            <a:noFill/>
            <a:miter lim="800000"/>
            <a:headEnd/>
            <a:tailEnd/>
          </a:ln>
        </p:spPr>
      </p:pic>
      <p:pic>
        <p:nvPicPr>
          <p:cNvPr id="23558" name="Picture 13" descr="firewall"/>
          <p:cNvPicPr>
            <a:picLocks noChangeAspect="1" noChangeArrowheads="1"/>
          </p:cNvPicPr>
          <p:nvPr/>
        </p:nvPicPr>
        <p:blipFill>
          <a:blip r:embed="rId5" cstate="print"/>
          <a:srcRect/>
          <a:stretch>
            <a:fillRect/>
          </a:stretch>
        </p:blipFill>
        <p:spPr bwMode="auto">
          <a:xfrm>
            <a:off x="3286125" y="1981200"/>
            <a:ext cx="3875088" cy="2897188"/>
          </a:xfrm>
          <a:prstGeom prst="rect">
            <a:avLst/>
          </a:prstGeom>
          <a:noFill/>
          <a:ln w="9525">
            <a:noFill/>
            <a:miter lim="800000"/>
            <a:headEnd/>
            <a:tailEnd/>
          </a:ln>
        </p:spPr>
      </p:pic>
      <p:pic>
        <p:nvPicPr>
          <p:cNvPr id="23559" name="Picture 13" descr="firewall"/>
          <p:cNvPicPr>
            <a:picLocks noChangeAspect="1" noChangeArrowheads="1"/>
          </p:cNvPicPr>
          <p:nvPr/>
        </p:nvPicPr>
        <p:blipFill>
          <a:blip r:embed="rId5" cstate="print"/>
          <a:srcRect l="56667" b="17201"/>
          <a:stretch>
            <a:fillRect/>
          </a:stretch>
        </p:blipFill>
        <p:spPr bwMode="auto">
          <a:xfrm>
            <a:off x="5483225" y="1981200"/>
            <a:ext cx="1679575" cy="2398713"/>
          </a:xfrm>
          <a:prstGeom prst="rect">
            <a:avLst/>
          </a:prstGeom>
          <a:noFill/>
          <a:ln w="9525">
            <a:noFill/>
            <a:miter lim="800000"/>
            <a:headEnd/>
            <a:tailEnd/>
          </a:ln>
        </p:spPr>
      </p:pic>
      <p:sp>
        <p:nvSpPr>
          <p:cNvPr id="30" name="Oval 29"/>
          <p:cNvSpPr/>
          <p:nvPr/>
        </p:nvSpPr>
        <p:spPr>
          <a:xfrm>
            <a:off x="-1562100" y="1676400"/>
            <a:ext cx="3124200" cy="3700463"/>
          </a:xfrm>
          <a:prstGeom prst="ellipse">
            <a:avLst/>
          </a:prstGeom>
          <a:noFill/>
          <a:ln>
            <a:solidFill>
              <a:srgbClr val="C28C6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61" name="Picture 5" descr="E:\pankaj\row_material\icon\laptop user copy.png"/>
          <p:cNvPicPr>
            <a:picLocks noChangeAspect="1" noChangeArrowheads="1"/>
          </p:cNvPicPr>
          <p:nvPr/>
        </p:nvPicPr>
        <p:blipFill>
          <a:blip r:embed="rId6" cstate="print"/>
          <a:srcRect/>
          <a:stretch>
            <a:fillRect/>
          </a:stretch>
        </p:blipFill>
        <p:spPr bwMode="auto">
          <a:xfrm>
            <a:off x="1295400" y="4876800"/>
            <a:ext cx="1830388" cy="1371600"/>
          </a:xfrm>
          <a:prstGeom prst="rect">
            <a:avLst/>
          </a:prstGeom>
          <a:noFill/>
          <a:ln w="9525">
            <a:noFill/>
            <a:miter lim="800000"/>
            <a:headEnd/>
            <a:tailEnd/>
          </a:ln>
        </p:spPr>
      </p:pic>
      <p:pic>
        <p:nvPicPr>
          <p:cNvPr id="23562" name="Picture 63" descr="diagram-crestel"/>
          <p:cNvPicPr>
            <a:picLocks noChangeAspect="1" noChangeArrowheads="1"/>
          </p:cNvPicPr>
          <p:nvPr/>
        </p:nvPicPr>
        <p:blipFill>
          <a:blip r:embed="rId7" cstate="print"/>
          <a:srcRect/>
          <a:stretch>
            <a:fillRect/>
          </a:stretch>
        </p:blipFill>
        <p:spPr bwMode="auto">
          <a:xfrm>
            <a:off x="7696200" y="3089275"/>
            <a:ext cx="1400175" cy="873125"/>
          </a:xfrm>
          <a:prstGeom prst="rect">
            <a:avLst/>
          </a:prstGeom>
          <a:noFill/>
          <a:ln w="9525">
            <a:noFill/>
            <a:miter lim="800000"/>
            <a:headEnd/>
            <a:tailEnd/>
          </a:ln>
        </p:spPr>
      </p:pic>
      <p:sp>
        <p:nvSpPr>
          <p:cNvPr id="23563" name="Text Box 64"/>
          <p:cNvSpPr txBox="1">
            <a:spLocks noChangeArrowheads="1"/>
          </p:cNvSpPr>
          <p:nvPr/>
        </p:nvSpPr>
        <p:spPr bwMode="auto">
          <a:xfrm>
            <a:off x="8026400" y="3390900"/>
            <a:ext cx="889000" cy="323850"/>
          </a:xfrm>
          <a:prstGeom prst="rect">
            <a:avLst/>
          </a:prstGeom>
          <a:noFill/>
          <a:ln w="9525">
            <a:noFill/>
            <a:miter lim="800000"/>
            <a:headEnd/>
            <a:tailEnd/>
          </a:ln>
        </p:spPr>
        <p:txBody>
          <a:bodyPr wrap="none">
            <a:spAutoFit/>
          </a:bodyPr>
          <a:lstStyle/>
          <a:p>
            <a:r>
              <a:rPr lang="en-US" sz="1500"/>
              <a:t>Internet</a:t>
            </a:r>
          </a:p>
        </p:txBody>
      </p:sp>
      <p:grpSp>
        <p:nvGrpSpPr>
          <p:cNvPr id="4" name="Group 32"/>
          <p:cNvGrpSpPr>
            <a:grpSpLocks/>
          </p:cNvGrpSpPr>
          <p:nvPr/>
        </p:nvGrpSpPr>
        <p:grpSpPr bwMode="auto">
          <a:xfrm>
            <a:off x="-1905000" y="3200400"/>
            <a:ext cx="1752600" cy="619125"/>
            <a:chOff x="2743200" y="5029200"/>
            <a:chExt cx="1752600" cy="618825"/>
          </a:xfrm>
        </p:grpSpPr>
        <p:sp>
          <p:nvSpPr>
            <p:cNvPr id="11" name="Rounded Rectangle 10"/>
            <p:cNvSpPr/>
            <p:nvPr/>
          </p:nvSpPr>
          <p:spPr>
            <a:xfrm>
              <a:off x="2971800" y="5181526"/>
              <a:ext cx="1524000" cy="456978"/>
            </a:xfrm>
            <a:prstGeom prst="roundRect">
              <a:avLst>
                <a:gd name="adj" fmla="val 26042"/>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sz="1300" dirty="0">
                <a:solidFill>
                  <a:schemeClr val="bg2">
                    <a:lumMod val="50000"/>
                  </a:schemeClr>
                </a:solidFill>
              </a:endParaRPr>
            </a:p>
          </p:txBody>
        </p:sp>
        <p:pic>
          <p:nvPicPr>
            <p:cNvPr id="23577" name="Picture 6" descr="E:\pankaj\row_material\icon\user\default.png"/>
            <p:cNvPicPr>
              <a:picLocks noChangeAspect="1" noChangeArrowheads="1"/>
            </p:cNvPicPr>
            <p:nvPr/>
          </p:nvPicPr>
          <p:blipFill>
            <a:blip r:embed="rId8" cstate="print"/>
            <a:srcRect l="4878"/>
            <a:stretch>
              <a:fillRect/>
            </a:stretch>
          </p:blipFill>
          <p:spPr bwMode="auto">
            <a:xfrm>
              <a:off x="2743200" y="5029200"/>
              <a:ext cx="547691" cy="618825"/>
            </a:xfrm>
            <a:prstGeom prst="rect">
              <a:avLst/>
            </a:prstGeom>
            <a:noFill/>
            <a:ln w="9525">
              <a:noFill/>
              <a:miter lim="800000"/>
              <a:headEnd/>
              <a:tailEnd/>
            </a:ln>
          </p:spPr>
        </p:pic>
        <p:sp>
          <p:nvSpPr>
            <p:cNvPr id="23" name="TextBox 22"/>
            <p:cNvSpPr txBox="1"/>
            <p:nvPr/>
          </p:nvSpPr>
          <p:spPr>
            <a:xfrm>
              <a:off x="3228975" y="5181526"/>
              <a:ext cx="1152525" cy="353841"/>
            </a:xfrm>
            <a:prstGeom prst="rect">
              <a:avLst/>
            </a:prstGeom>
            <a:noFill/>
          </p:spPr>
          <p:txBody>
            <a:bodyPr wrap="none">
              <a:spAutoFit/>
            </a:bodyPr>
            <a:lstStyle/>
            <a:p>
              <a:pPr>
                <a:defRPr/>
              </a:pPr>
              <a:endParaRPr lang="en-US" sz="500" dirty="0">
                <a:solidFill>
                  <a:schemeClr val="bg2">
                    <a:lumMod val="50000"/>
                  </a:schemeClr>
                </a:solidFill>
                <a:latin typeface="Arial" charset="0"/>
                <a:cs typeface="+mn-cs"/>
              </a:endParaRPr>
            </a:p>
            <a:p>
              <a:pPr>
                <a:defRPr/>
              </a:pPr>
              <a:r>
                <a:rPr lang="en-US" sz="1200" dirty="0">
                  <a:solidFill>
                    <a:schemeClr val="bg2">
                      <a:lumMod val="50000"/>
                    </a:schemeClr>
                  </a:solidFill>
                  <a:latin typeface="Arial" charset="0"/>
                  <a:cs typeface="+mn-cs"/>
                </a:rPr>
                <a:t>192.168.3.110</a:t>
              </a:r>
            </a:p>
          </p:txBody>
        </p:sp>
      </p:grpSp>
      <p:grpSp>
        <p:nvGrpSpPr>
          <p:cNvPr id="5" name="Group 32"/>
          <p:cNvGrpSpPr>
            <a:grpSpLocks/>
          </p:cNvGrpSpPr>
          <p:nvPr/>
        </p:nvGrpSpPr>
        <p:grpSpPr bwMode="auto">
          <a:xfrm>
            <a:off x="-1905000" y="3197225"/>
            <a:ext cx="1752600" cy="619125"/>
            <a:chOff x="2743200" y="5029200"/>
            <a:chExt cx="1752600" cy="618825"/>
          </a:xfrm>
        </p:grpSpPr>
        <p:sp>
          <p:nvSpPr>
            <p:cNvPr id="63" name="Rounded Rectangle 62"/>
            <p:cNvSpPr/>
            <p:nvPr/>
          </p:nvSpPr>
          <p:spPr>
            <a:xfrm>
              <a:off x="2971800" y="5181526"/>
              <a:ext cx="1524000" cy="456978"/>
            </a:xfrm>
            <a:prstGeom prst="roundRect">
              <a:avLst>
                <a:gd name="adj" fmla="val 26042"/>
              </a:avLst>
            </a:prstGeom>
          </p:spPr>
          <p:style>
            <a:lnRef idx="1">
              <a:schemeClr val="accent3"/>
            </a:lnRef>
            <a:fillRef idx="3">
              <a:schemeClr val="accent3"/>
            </a:fillRef>
            <a:effectRef idx="2">
              <a:schemeClr val="accent3"/>
            </a:effectRef>
            <a:fontRef idx="minor">
              <a:schemeClr val="lt1"/>
            </a:fontRef>
          </p:style>
          <p:txBody>
            <a:bodyPr anchor="ctr"/>
            <a:lstStyle/>
            <a:p>
              <a:pPr>
                <a:defRPr/>
              </a:pPr>
              <a:endParaRPr lang="en-US" sz="1300" dirty="0">
                <a:solidFill>
                  <a:schemeClr val="bg2">
                    <a:lumMod val="50000"/>
                  </a:schemeClr>
                </a:solidFill>
              </a:endParaRPr>
            </a:p>
          </p:txBody>
        </p:sp>
        <p:pic>
          <p:nvPicPr>
            <p:cNvPr id="23574" name="Picture 6" descr="E:\pankaj\row_material\icon\user\default.png"/>
            <p:cNvPicPr>
              <a:picLocks noChangeAspect="1" noChangeArrowheads="1"/>
            </p:cNvPicPr>
            <p:nvPr/>
          </p:nvPicPr>
          <p:blipFill>
            <a:blip r:embed="rId8" cstate="print"/>
            <a:srcRect l="4878"/>
            <a:stretch>
              <a:fillRect/>
            </a:stretch>
          </p:blipFill>
          <p:spPr bwMode="auto">
            <a:xfrm>
              <a:off x="2743200" y="5029200"/>
              <a:ext cx="547691" cy="618825"/>
            </a:xfrm>
            <a:prstGeom prst="rect">
              <a:avLst/>
            </a:prstGeom>
            <a:noFill/>
            <a:ln w="9525">
              <a:noFill/>
              <a:miter lim="800000"/>
              <a:headEnd/>
              <a:tailEnd/>
            </a:ln>
          </p:spPr>
        </p:pic>
        <p:sp>
          <p:nvSpPr>
            <p:cNvPr id="65" name="TextBox 64"/>
            <p:cNvSpPr txBox="1"/>
            <p:nvPr/>
          </p:nvSpPr>
          <p:spPr>
            <a:xfrm>
              <a:off x="3228975" y="5181526"/>
              <a:ext cx="1163637" cy="369709"/>
            </a:xfrm>
            <a:prstGeom prst="rect">
              <a:avLst/>
            </a:prstGeom>
            <a:noFill/>
          </p:spPr>
          <p:txBody>
            <a:bodyPr wrap="none">
              <a:spAutoFit/>
            </a:bodyPr>
            <a:lstStyle/>
            <a:p>
              <a:pPr>
                <a:defRPr/>
              </a:pPr>
              <a:endParaRPr lang="en-US" sz="600" dirty="0">
                <a:solidFill>
                  <a:schemeClr val="bg2">
                    <a:lumMod val="50000"/>
                  </a:schemeClr>
                </a:solidFill>
                <a:latin typeface="Arial" charset="0"/>
                <a:cs typeface="+mn-cs"/>
              </a:endParaRPr>
            </a:p>
            <a:p>
              <a:pPr>
                <a:defRPr/>
              </a:pPr>
              <a:r>
                <a:rPr lang="en-US" sz="1200" dirty="0">
                  <a:solidFill>
                    <a:schemeClr val="bg2">
                      <a:lumMod val="50000"/>
                    </a:schemeClr>
                  </a:solidFill>
                  <a:latin typeface="Arial" charset="0"/>
                  <a:cs typeface="+mn-cs"/>
                </a:rPr>
                <a:t>192.168.3.105</a:t>
              </a:r>
            </a:p>
          </p:txBody>
        </p:sp>
      </p:grpSp>
      <p:sp>
        <p:nvSpPr>
          <p:cNvPr id="6158" name="TextBox 71"/>
          <p:cNvSpPr txBox="1">
            <a:spLocks noChangeArrowheads="1"/>
          </p:cNvSpPr>
          <p:nvPr/>
        </p:nvSpPr>
        <p:spPr bwMode="auto">
          <a:xfrm>
            <a:off x="304800" y="1905000"/>
            <a:ext cx="1277938" cy="2762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spAutoFit/>
          </a:bodyPr>
          <a:lstStyle/>
          <a:p>
            <a:pPr>
              <a:defRPr/>
            </a:pPr>
            <a:r>
              <a:rPr lang="en-US" sz="1200" b="1" dirty="0">
                <a:solidFill>
                  <a:schemeClr val="tx1"/>
                </a:solidFill>
              </a:rPr>
              <a:t>Corporate LAN</a:t>
            </a:r>
          </a:p>
        </p:txBody>
      </p:sp>
      <p:pic>
        <p:nvPicPr>
          <p:cNvPr id="23568" name="Picture 30" descr="C:\Documents and Settings\pankaj.chauhan\Desktop\wifi_03.png"/>
          <p:cNvPicPr>
            <a:picLocks noChangeAspect="1" noChangeArrowheads="1"/>
          </p:cNvPicPr>
          <p:nvPr/>
        </p:nvPicPr>
        <p:blipFill>
          <a:blip r:embed="rId9" cstate="print"/>
          <a:srcRect/>
          <a:stretch>
            <a:fillRect/>
          </a:stretch>
        </p:blipFill>
        <p:spPr bwMode="auto">
          <a:xfrm>
            <a:off x="-152400" y="2819400"/>
            <a:ext cx="1693863" cy="1828800"/>
          </a:xfrm>
          <a:prstGeom prst="rect">
            <a:avLst/>
          </a:prstGeom>
          <a:noFill/>
          <a:ln w="9525">
            <a:noFill/>
            <a:miter lim="800000"/>
            <a:headEnd/>
            <a:tailEnd/>
          </a:ln>
        </p:spPr>
      </p:pic>
      <p:pic>
        <p:nvPicPr>
          <p:cNvPr id="6175" name="Picture 31" descr="C:\Documents and Settings\pankaj.chauhan\Desktop\images.jpeg"/>
          <p:cNvPicPr>
            <a:picLocks noChangeAspect="1" noChangeArrowheads="1"/>
          </p:cNvPicPr>
          <p:nvPr/>
        </p:nvPicPr>
        <p:blipFill>
          <a:blip r:embed="rId10" cstate="print"/>
          <a:srcRect/>
          <a:stretch>
            <a:fillRect/>
          </a:stretch>
        </p:blipFill>
        <p:spPr bwMode="auto">
          <a:xfrm rot="-427888">
            <a:off x="2295525" y="4684713"/>
            <a:ext cx="638175" cy="641350"/>
          </a:xfrm>
          <a:prstGeom prst="rect">
            <a:avLst/>
          </a:prstGeom>
          <a:noFill/>
          <a:ln w="9525">
            <a:noFill/>
            <a:miter lim="800000"/>
            <a:headEnd/>
            <a:tailEnd/>
          </a:ln>
        </p:spPr>
      </p:pic>
      <p:sp>
        <p:nvSpPr>
          <p:cNvPr id="23570" name="TextBox 46"/>
          <p:cNvSpPr txBox="1">
            <a:spLocks noChangeArrowheads="1"/>
          </p:cNvSpPr>
          <p:nvPr/>
        </p:nvSpPr>
        <p:spPr bwMode="auto">
          <a:xfrm>
            <a:off x="1295400" y="6126163"/>
            <a:ext cx="1446213" cy="323850"/>
          </a:xfrm>
          <a:prstGeom prst="rect">
            <a:avLst/>
          </a:prstGeom>
          <a:noFill/>
          <a:ln w="9525">
            <a:noFill/>
            <a:miter lim="800000"/>
            <a:headEnd/>
            <a:tailEnd/>
          </a:ln>
        </p:spPr>
        <p:txBody>
          <a:bodyPr wrap="none">
            <a:spAutoFit/>
          </a:bodyPr>
          <a:lstStyle/>
          <a:p>
            <a:r>
              <a:rPr lang="en-US" sz="1500"/>
              <a:t>Administrator</a:t>
            </a:r>
          </a:p>
        </p:txBody>
      </p:sp>
      <p:sp>
        <p:nvSpPr>
          <p:cNvPr id="29" name="Text Box 15"/>
          <p:cNvSpPr txBox="1">
            <a:spLocks noChangeArrowheads="1"/>
          </p:cNvSpPr>
          <p:nvPr/>
        </p:nvSpPr>
        <p:spPr bwMode="auto">
          <a:xfrm>
            <a:off x="228600" y="894546"/>
            <a:ext cx="8238153" cy="477054"/>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500" b="1" dirty="0">
                <a:solidFill>
                  <a:srgbClr val="474747"/>
                </a:solidFill>
                <a:latin typeface="Arial" charset="0"/>
                <a:cs typeface="Arial" charset="0"/>
              </a:rPr>
              <a:t>What Layer 8 does? Provides Identity-based security</a:t>
            </a:r>
          </a:p>
        </p:txBody>
      </p:sp>
      <p:sp>
        <p:nvSpPr>
          <p:cNvPr id="46" name="Rectangle 7"/>
          <p:cNvSpPr>
            <a:spLocks noChangeArrowheads="1"/>
          </p:cNvSpPr>
          <p:nvPr/>
        </p:nvSpPr>
        <p:spPr bwMode="auto">
          <a:xfrm>
            <a:off x="4267200" y="5105400"/>
            <a:ext cx="4495800" cy="838200"/>
          </a:xfrm>
          <a:prstGeom prst="rect">
            <a:avLst/>
          </a:prstGeom>
          <a:noFill/>
          <a:ln w="9525">
            <a:noFill/>
            <a:miter lim="800000"/>
            <a:headEnd/>
            <a:tailEnd/>
          </a:ln>
        </p:spPr>
        <p:txBody>
          <a:bodyPr/>
          <a:lstStyle/>
          <a:p>
            <a:pPr marL="342900" indent="-342900">
              <a:spcBef>
                <a:spcPct val="30000"/>
              </a:spcBef>
              <a:buClr>
                <a:srgbClr val="005E9E"/>
              </a:buClr>
              <a:buFont typeface="Wingdings" pitchFamily="2" charset="2"/>
              <a:buChar char="§"/>
            </a:pPr>
            <a:r>
              <a:rPr lang="en-US" sz="1700" b="1"/>
              <a:t>Applies security policies based on actual identity of users. </a:t>
            </a:r>
          </a:p>
          <a:p>
            <a:pPr marL="342900" indent="-342900">
              <a:spcBef>
                <a:spcPct val="30000"/>
              </a:spcBef>
              <a:buClr>
                <a:srgbClr val="005E9E"/>
              </a:buClr>
              <a:buFont typeface="Wingdings" pitchFamily="2" charset="2"/>
              <a:buChar char="§"/>
            </a:pPr>
            <a:r>
              <a:rPr lang="en-US" sz="1700" b="1"/>
              <a:t>User-specific rules for multiple users to share a common IP address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08038 0.00602 L 0.7092 0.00602 " pathEditMode="relative" rAng="0" ptsTypes="AA">
                                      <p:cBhvr>
                                        <p:cTn id="6" dur="2000" fill="hold"/>
                                        <p:tgtEl>
                                          <p:spTgt spid="4"/>
                                        </p:tgtEl>
                                        <p:attrNameLst>
                                          <p:attrName>ppt_x</p:attrName>
                                          <p:attrName>ppt_y</p:attrName>
                                        </p:attrNameLst>
                                      </p:cBhvr>
                                      <p:rCtr x="314" y="0"/>
                                    </p:animMotion>
                                  </p:childTnLst>
                                </p:cTn>
                              </p:par>
                            </p:childTnLst>
                          </p:cTn>
                        </p:par>
                        <p:par>
                          <p:cTn id="7" fill="hold">
                            <p:stCondLst>
                              <p:cond delay="2000"/>
                            </p:stCondLst>
                            <p:childTnLst>
                              <p:par>
                                <p:cTn id="8" presetID="10" presetClass="exit" presetSubtype="0" fill="hold" nodeType="afterEffect">
                                  <p:stCondLst>
                                    <p:cond delay="150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4000"/>
                            </p:stCondLst>
                            <p:childTnLst>
                              <p:par>
                                <p:cTn id="15" presetID="0" presetClass="path" presetSubtype="0" accel="50000" decel="50000" fill="hold" nodeType="afterEffect">
                                  <p:stCondLst>
                                    <p:cond delay="0"/>
                                  </p:stCondLst>
                                  <p:childTnLst>
                                    <p:animMotion origin="layout" path="M 1.94444E-6 -4.72357E-6 L 0.24323 -0.00046 L 0.24323 -0.17557 " pathEditMode="relative" rAng="0" ptsTypes="AAA">
                                      <p:cBhvr>
                                        <p:cTn id="16" dur="2000" fill="hold"/>
                                        <p:tgtEl>
                                          <p:spTgt spid="2"/>
                                        </p:tgtEl>
                                        <p:attrNameLst>
                                          <p:attrName>ppt_x</p:attrName>
                                          <p:attrName>ppt_y</p:attrName>
                                        </p:attrNameLst>
                                      </p:cBhvr>
                                      <p:rCtr x="122" y="-88"/>
                                    </p:animMotion>
                                  </p:childTnLst>
                                </p:cTn>
                              </p:par>
                            </p:childTnLst>
                          </p:cTn>
                        </p:par>
                        <p:par>
                          <p:cTn id="17" fill="hold">
                            <p:stCondLst>
                              <p:cond delay="6000"/>
                            </p:stCondLst>
                            <p:childTnLst>
                              <p:par>
                                <p:cTn id="18" presetID="10" presetClass="entr" presetSubtype="0" repeatCount="indefinite" fill="hold" nodeType="afterEffect">
                                  <p:stCondLst>
                                    <p:cond delay="0"/>
                                  </p:stCondLst>
                                  <p:childTnLst>
                                    <p:set>
                                      <p:cBhvr>
                                        <p:cTn id="19" dur="1" fill="hold">
                                          <p:stCondLst>
                                            <p:cond delay="0"/>
                                          </p:stCondLst>
                                        </p:cTn>
                                        <p:tgtEl>
                                          <p:spTgt spid="6175"/>
                                        </p:tgtEl>
                                        <p:attrNameLst>
                                          <p:attrName>style.visibility</p:attrName>
                                        </p:attrNameLst>
                                      </p:cBhvr>
                                      <p:to>
                                        <p:strVal val="visible"/>
                                      </p:to>
                                    </p:set>
                                    <p:animEffect transition="in" filter="fade">
                                      <p:cBhvr>
                                        <p:cTn id="20" dur="500"/>
                                        <p:tgtEl>
                                          <p:spTgt spid="6175"/>
                                        </p:tgtEl>
                                      </p:cBhvr>
                                    </p:animEffect>
                                  </p:childTnLst>
                                </p:cTn>
                              </p:par>
                            </p:childTnLst>
                          </p:cTn>
                        </p:par>
                        <p:par>
                          <p:cTn id="21" fill="hold">
                            <p:stCondLst>
                              <p:cond delay="6500"/>
                            </p:stCondLst>
                            <p:childTnLst>
                              <p:par>
                                <p:cTn id="22" presetID="63" presetClass="path" presetSubtype="0" accel="50000" decel="50000" fill="hold" nodeType="afterEffect">
                                  <p:stCondLst>
                                    <p:cond delay="0"/>
                                  </p:stCondLst>
                                  <p:childTnLst>
                                    <p:animMotion origin="layout" path="M 0.08004 0.00671 L 0.7092 0.00648 " pathEditMode="relative" rAng="0" ptsTypes="AA">
                                      <p:cBhvr>
                                        <p:cTn id="23" dur="2000" fill="hold"/>
                                        <p:tgtEl>
                                          <p:spTgt spid="5"/>
                                        </p:tgtEl>
                                        <p:attrNameLst>
                                          <p:attrName>ppt_x</p:attrName>
                                          <p:attrName>ppt_y</p:attrName>
                                        </p:attrNameLst>
                                      </p:cBhvr>
                                      <p:rCtr x="315" y="0"/>
                                    </p:animMotion>
                                  </p:childTnLst>
                                </p:cTn>
                              </p:par>
                            </p:childTnLst>
                          </p:cTn>
                        </p:par>
                        <p:par>
                          <p:cTn id="24" fill="hold">
                            <p:stCondLst>
                              <p:cond delay="8500"/>
                            </p:stCondLst>
                            <p:childTnLst>
                              <p:par>
                                <p:cTn id="25" presetID="10" presetClass="exit" presetSubtype="0" fill="hold" nodeType="afterEffect">
                                  <p:stCondLst>
                                    <p:cond delay="100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10000"/>
                            </p:stCondLst>
                            <p:childTnLst>
                              <p:par>
                                <p:cTn id="29" presetID="0" presetClass="path" presetSubtype="0" accel="50000" decel="50000" fill="hold" nodeType="afterEffect">
                                  <p:stCondLst>
                                    <p:cond delay="0"/>
                                  </p:stCondLst>
                                  <p:childTnLst>
                                    <p:animMotion origin="layout" path="M -6.11111E-6 -6.35838E-7 C 0.07985 -6.35838E-7 0.15989 -6.35838E-7 0.23975 -6.35838E-7 L 0.23975 0.1563 " pathEditMode="relative" ptsTypes="fAA">
                                      <p:cBhvr>
                                        <p:cTn id="30" dur="2000" fill="hold"/>
                                        <p:tgtEl>
                                          <p:spTgt spid="3"/>
                                        </p:tgtEl>
                                        <p:attrNameLst>
                                          <p:attrName>ppt_x</p:attrName>
                                          <p:attrName>ppt_y</p:attrName>
                                        </p:attrNameLst>
                                      </p:cBhvr>
                                    </p:animMotion>
                                  </p:childTnLst>
                                </p:cTn>
                              </p:par>
                            </p:childTnLst>
                          </p:cTn>
                        </p:par>
                        <p:par>
                          <p:cTn id="31" fill="hold">
                            <p:stCondLst>
                              <p:cond delay="12000"/>
                            </p:stCondLst>
                            <p:childTnLst>
                              <p:par>
                                <p:cTn id="32" presetID="10"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8"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4" name="Text Box 15"/>
          <p:cNvSpPr txBox="1">
            <a:spLocks noChangeArrowheads="1"/>
          </p:cNvSpPr>
          <p:nvPr/>
        </p:nvSpPr>
        <p:spPr bwMode="auto">
          <a:xfrm>
            <a:off x="509588" y="898525"/>
            <a:ext cx="5545137" cy="477838"/>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lgn="ctr">
              <a:buClr>
                <a:srgbClr val="2A427E"/>
              </a:buClr>
              <a:buFont typeface="Wingdings" pitchFamily="2" charset="2"/>
              <a:buNone/>
              <a:defRPr/>
            </a:pPr>
            <a:r>
              <a:rPr lang="en-US" sz="2500" b="1" dirty="0">
                <a:solidFill>
                  <a:srgbClr val="474747"/>
                </a:solidFill>
                <a:latin typeface="Arial" charset="0"/>
                <a:cs typeface="+mn-cs"/>
              </a:rPr>
              <a:t>Fighting Terrorism through Identity</a:t>
            </a:r>
          </a:p>
        </p:txBody>
      </p:sp>
      <p:sp>
        <p:nvSpPr>
          <p:cNvPr id="6" name="Content Placeholder 5"/>
          <p:cNvSpPr>
            <a:spLocks noGrp="1"/>
          </p:cNvSpPr>
          <p:nvPr>
            <p:ph idx="1"/>
          </p:nvPr>
        </p:nvSpPr>
        <p:spPr/>
        <p:txBody>
          <a:bodyPr/>
          <a:lstStyle/>
          <a:p>
            <a:pPr>
              <a:lnSpc>
                <a:spcPct val="200000"/>
              </a:lnSpc>
              <a:defRPr/>
            </a:pPr>
            <a:r>
              <a:rPr lang="en-US" sz="2400" dirty="0" smtClean="0">
                <a:solidFill>
                  <a:schemeClr val="bg2">
                    <a:lumMod val="75000"/>
                  </a:schemeClr>
                </a:solidFill>
              </a:rPr>
              <a:t>Location – </a:t>
            </a:r>
            <a:r>
              <a:rPr lang="en-US" sz="2400" dirty="0" err="1" smtClean="0">
                <a:solidFill>
                  <a:schemeClr val="bg2">
                    <a:lumMod val="75000"/>
                  </a:schemeClr>
                </a:solidFill>
              </a:rPr>
              <a:t>Ahmedabad</a:t>
            </a:r>
            <a:r>
              <a:rPr lang="en-US" sz="2400" dirty="0" smtClean="0">
                <a:solidFill>
                  <a:schemeClr val="bg2">
                    <a:lumMod val="75000"/>
                  </a:schemeClr>
                </a:solidFill>
              </a:rPr>
              <a:t>, India</a:t>
            </a:r>
          </a:p>
          <a:p>
            <a:pPr>
              <a:lnSpc>
                <a:spcPct val="200000"/>
              </a:lnSpc>
              <a:defRPr/>
            </a:pPr>
            <a:r>
              <a:rPr lang="en-US" sz="2400" dirty="0" smtClean="0">
                <a:solidFill>
                  <a:schemeClr val="bg2">
                    <a:lumMod val="75000"/>
                  </a:schemeClr>
                </a:solidFill>
              </a:rPr>
              <a:t>Date: 26</a:t>
            </a:r>
            <a:r>
              <a:rPr lang="en-US" sz="2400" baseline="30000" dirty="0" smtClean="0">
                <a:solidFill>
                  <a:schemeClr val="bg2">
                    <a:lumMod val="75000"/>
                  </a:schemeClr>
                </a:solidFill>
              </a:rPr>
              <a:t>th</a:t>
            </a:r>
            <a:r>
              <a:rPr lang="en-US" sz="2400" dirty="0" smtClean="0">
                <a:solidFill>
                  <a:schemeClr val="bg2">
                    <a:lumMod val="75000"/>
                  </a:schemeClr>
                </a:solidFill>
              </a:rPr>
              <a:t> July 2008</a:t>
            </a:r>
          </a:p>
          <a:p>
            <a:pPr>
              <a:lnSpc>
                <a:spcPct val="200000"/>
              </a:lnSpc>
              <a:defRPr/>
            </a:pPr>
            <a:r>
              <a:rPr lang="en-US" sz="2400" dirty="0" smtClean="0">
                <a:solidFill>
                  <a:schemeClr val="bg2">
                    <a:lumMod val="75000"/>
                  </a:schemeClr>
                </a:solidFill>
              </a:rPr>
              <a:t>Attack Type: 21 serial bomb blasts</a:t>
            </a:r>
          </a:p>
          <a:p>
            <a:pPr>
              <a:lnSpc>
                <a:spcPct val="200000"/>
              </a:lnSpc>
              <a:defRPr/>
            </a:pPr>
            <a:endParaRPr lang="en-US" sz="2400" dirty="0" smtClean="0">
              <a:solidFill>
                <a:schemeClr val="bg2">
                  <a:lumMod val="75000"/>
                </a:schemeClr>
              </a:solidFill>
            </a:endParaRPr>
          </a:p>
          <a:p>
            <a:pPr lvl="1">
              <a:defRPr/>
            </a:pPr>
            <a:r>
              <a:rPr lang="en-US" sz="2000" b="1" dirty="0" smtClean="0">
                <a:solidFill>
                  <a:schemeClr val="bg2">
                    <a:lumMod val="75000"/>
                  </a:schemeClr>
                </a:solidFill>
              </a:rPr>
              <a:t>Cyberoam – Identity based management solved the case and culprit was arrested.</a:t>
            </a:r>
            <a:endParaRPr lang="en-GB" sz="2000" b="1" dirty="0">
              <a:solidFill>
                <a:schemeClr val="bg2">
                  <a:lumMod val="75000"/>
                </a:schemeClr>
              </a:solidFill>
            </a:endParaRPr>
          </a:p>
        </p:txBody>
      </p:sp>
      <p:pic>
        <p:nvPicPr>
          <p:cNvPr id="262147" name="Picture 3"/>
          <p:cNvPicPr>
            <a:picLocks noChangeAspect="1" noChangeArrowheads="1"/>
          </p:cNvPicPr>
          <p:nvPr/>
        </p:nvPicPr>
        <p:blipFill>
          <a:blip r:embed="rId2" cstate="print"/>
          <a:srcRect/>
          <a:stretch>
            <a:fillRect/>
          </a:stretch>
        </p:blipFill>
        <p:spPr bwMode="auto">
          <a:xfrm>
            <a:off x="457200" y="1600200"/>
            <a:ext cx="8382000" cy="4876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body" idx="4294967295"/>
          </p:nvPr>
        </p:nvSpPr>
        <p:spPr>
          <a:xfrm>
            <a:off x="457200" y="1697038"/>
            <a:ext cx="5791200" cy="2798762"/>
          </a:xfrm>
        </p:spPr>
        <p:txBody>
          <a:bodyPr/>
          <a:lstStyle/>
          <a:p>
            <a:pPr eaLnBrk="1" hangingPunct="1">
              <a:spcBef>
                <a:spcPts val="800"/>
              </a:spcBef>
              <a:buClr>
                <a:srgbClr val="005E9E"/>
              </a:buClr>
              <a:buFont typeface="Wingdings" pitchFamily="2" charset="2"/>
              <a:buChar char="§"/>
            </a:pPr>
            <a:r>
              <a:rPr lang="en-US" sz="2000" b="1" dirty="0" smtClean="0"/>
              <a:t>Measure User Threat Quotient (UTQ)</a:t>
            </a:r>
          </a:p>
          <a:p>
            <a:pPr lvl="1" eaLnBrk="1" hangingPunct="1">
              <a:spcBef>
                <a:spcPts val="800"/>
              </a:spcBef>
              <a:buClr>
                <a:srgbClr val="005E9E"/>
              </a:buClr>
              <a:buFont typeface="Wingdings" pitchFamily="2" charset="2"/>
              <a:buChar char="§"/>
            </a:pPr>
            <a:r>
              <a:rPr lang="en-US" sz="2000" dirty="0" smtClean="0"/>
              <a:t>Help build patterns of activity profiles</a:t>
            </a:r>
          </a:p>
          <a:p>
            <a:pPr eaLnBrk="1" hangingPunct="1">
              <a:spcBef>
                <a:spcPts val="800"/>
              </a:spcBef>
              <a:buClr>
                <a:srgbClr val="005E9E"/>
              </a:buClr>
              <a:buFont typeface="Wingdings" pitchFamily="2" charset="2"/>
              <a:buChar char="§"/>
            </a:pPr>
            <a:r>
              <a:rPr lang="en-US" sz="2000" b="1" dirty="0" smtClean="0"/>
              <a:t>Layer 8 security</a:t>
            </a:r>
            <a:endParaRPr lang="en-US" sz="2400" dirty="0" smtClean="0"/>
          </a:p>
          <a:p>
            <a:pPr lvl="1" eaLnBrk="1" hangingPunct="1">
              <a:spcBef>
                <a:spcPts val="800"/>
              </a:spcBef>
              <a:buClr>
                <a:schemeClr val="tx1"/>
              </a:buClr>
              <a:buFont typeface="Arial" pitchFamily="34" charset="0"/>
              <a:buChar char="-"/>
            </a:pPr>
            <a:r>
              <a:rPr lang="en-US" sz="2000" dirty="0" smtClean="0">
                <a:cs typeface="Arial" pitchFamily="34" charset="0"/>
              </a:rPr>
              <a:t>Identity-based approach to control</a:t>
            </a:r>
          </a:p>
          <a:p>
            <a:pPr lvl="1" eaLnBrk="1" hangingPunct="1">
              <a:spcBef>
                <a:spcPts val="800"/>
              </a:spcBef>
              <a:buClr>
                <a:schemeClr val="tx1"/>
              </a:buClr>
              <a:buFont typeface="Arial" pitchFamily="34" charset="0"/>
              <a:buChar char="-"/>
            </a:pPr>
            <a:r>
              <a:rPr lang="en-US" sz="2000" dirty="0" smtClean="0">
                <a:cs typeface="Arial" pitchFamily="34" charset="0"/>
              </a:rPr>
              <a:t>Who is doing what?</a:t>
            </a:r>
          </a:p>
          <a:p>
            <a:pPr lvl="1" eaLnBrk="1" hangingPunct="1">
              <a:spcBef>
                <a:spcPts val="800"/>
              </a:spcBef>
              <a:buClr>
                <a:schemeClr val="tx1"/>
              </a:buClr>
              <a:buFont typeface="Arial" pitchFamily="34" charset="0"/>
              <a:buChar char="-"/>
            </a:pPr>
            <a:r>
              <a:rPr lang="en-US" sz="2000" dirty="0" smtClean="0">
                <a:cs typeface="Arial" pitchFamily="34" charset="0"/>
              </a:rPr>
              <a:t>Who can connect using which device?</a:t>
            </a:r>
          </a:p>
          <a:p>
            <a:pPr lvl="1" eaLnBrk="1" hangingPunct="1">
              <a:spcBef>
                <a:spcPts val="800"/>
              </a:spcBef>
              <a:buClr>
                <a:schemeClr val="tx1"/>
              </a:buClr>
              <a:buFont typeface="Arial" pitchFamily="34" charset="0"/>
              <a:buChar char="-"/>
            </a:pPr>
            <a:r>
              <a:rPr lang="en-US" sz="2000" dirty="0" smtClean="0">
                <a:cs typeface="Arial" pitchFamily="34" charset="0"/>
              </a:rPr>
              <a:t>What is being accessed over the network and by whom?</a:t>
            </a:r>
          </a:p>
          <a:p>
            <a:pPr lvl="1" eaLnBrk="1" hangingPunct="1">
              <a:spcBef>
                <a:spcPts val="800"/>
              </a:spcBef>
              <a:buClr>
                <a:schemeClr val="tx1"/>
              </a:buClr>
              <a:buFont typeface="Arial" pitchFamily="34" charset="0"/>
              <a:buChar char="-"/>
            </a:pPr>
            <a:r>
              <a:rPr lang="en-US" sz="2000" dirty="0" smtClean="0">
                <a:cs typeface="Arial" pitchFamily="34" charset="0"/>
              </a:rPr>
              <a:t>Who are the likely targets?</a:t>
            </a:r>
          </a:p>
          <a:p>
            <a:pPr eaLnBrk="1" hangingPunct="1">
              <a:spcBef>
                <a:spcPts val="800"/>
              </a:spcBef>
              <a:buClr>
                <a:srgbClr val="005E9E"/>
              </a:buClr>
              <a:buFont typeface="Wingdings" pitchFamily="2" charset="2"/>
              <a:buChar char="§"/>
            </a:pPr>
            <a:r>
              <a:rPr lang="en-US" sz="2000" b="1" dirty="0" smtClean="0"/>
              <a:t>Securely extends network to customers, partners, remote workers</a:t>
            </a:r>
          </a:p>
          <a:p>
            <a:pPr eaLnBrk="1" hangingPunct="1">
              <a:spcBef>
                <a:spcPts val="800"/>
              </a:spcBef>
              <a:buClr>
                <a:srgbClr val="005E9E"/>
              </a:buClr>
              <a:buFont typeface="Wingdings" pitchFamily="2" charset="2"/>
              <a:buChar char="§"/>
            </a:pPr>
            <a:r>
              <a:rPr lang="en-US" sz="2000" b="1" dirty="0" smtClean="0"/>
              <a:t>Role based access to resources and social media</a:t>
            </a:r>
          </a:p>
        </p:txBody>
      </p:sp>
      <p:sp>
        <p:nvSpPr>
          <p:cNvPr id="24579"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9475"/>
            <a:ext cx="6864380" cy="461665"/>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dirty="0" smtClean="0">
                <a:solidFill>
                  <a:srgbClr val="474747"/>
                </a:solidFill>
              </a:rPr>
              <a:t>Solution that can help mitigate </a:t>
            </a:r>
            <a:r>
              <a:rPr lang="en-US" sz="2400" b="1" dirty="0">
                <a:solidFill>
                  <a:srgbClr val="474747"/>
                </a:solidFill>
              </a:rPr>
              <a:t>insider threats</a:t>
            </a:r>
          </a:p>
        </p:txBody>
      </p:sp>
      <p:pic>
        <p:nvPicPr>
          <p:cNvPr id="24581" name="Picture 2" descr="C:\Documents and Settings\pankaj.chauhan\Desktop\iStock_000009949615XSmall.png"/>
          <p:cNvPicPr>
            <a:picLocks noChangeAspect="1" noChangeArrowheads="1"/>
          </p:cNvPicPr>
          <p:nvPr/>
        </p:nvPicPr>
        <p:blipFill>
          <a:blip r:embed="rId3" cstate="print"/>
          <a:srcRect/>
          <a:stretch>
            <a:fillRect/>
          </a:stretch>
        </p:blipFill>
        <p:spPr bwMode="auto">
          <a:xfrm>
            <a:off x="5913438" y="3248025"/>
            <a:ext cx="3382962" cy="3305175"/>
          </a:xfrm>
          <a:prstGeom prst="rect">
            <a:avLst/>
          </a:prstGeom>
          <a:noFill/>
          <a:ln w="9525">
            <a:noFill/>
            <a:miter lim="800000"/>
            <a:headEnd/>
            <a:tailEnd/>
          </a:ln>
        </p:spPr>
      </p:pic>
      <p:sp>
        <p:nvSpPr>
          <p:cNvPr id="10" name="Oval 9"/>
          <p:cNvSpPr/>
          <p:nvPr/>
        </p:nvSpPr>
        <p:spPr>
          <a:xfrm>
            <a:off x="7391400" y="3352800"/>
            <a:ext cx="13716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9475"/>
            <a:ext cx="7845425" cy="457200"/>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a:solidFill>
                  <a:srgbClr val="474747"/>
                </a:solidFill>
                <a:latin typeface="Arial" charset="0"/>
                <a:cs typeface="Arial" charset="0"/>
              </a:rPr>
              <a:t>Applications and More Applications. Am I in control?</a:t>
            </a:r>
          </a:p>
        </p:txBody>
      </p:sp>
      <p:sp>
        <p:nvSpPr>
          <p:cNvPr id="11268" name="Rectangle 25"/>
          <p:cNvSpPr>
            <a:spLocks noChangeArrowheads="1"/>
          </p:cNvSpPr>
          <p:nvPr/>
        </p:nvSpPr>
        <p:spPr bwMode="auto">
          <a:xfrm>
            <a:off x="206375" y="2971800"/>
            <a:ext cx="8763000" cy="3581400"/>
          </a:xfrm>
          <a:prstGeom prst="rect">
            <a:avLst/>
          </a:prstGeom>
          <a:solidFill>
            <a:srgbClr val="FFFFFF">
              <a:alpha val="79999"/>
            </a:srgbClr>
          </a:solidFill>
          <a:ln w="9525">
            <a:noFill/>
            <a:miter lim="800000"/>
            <a:headEnd/>
            <a:tailEnd/>
          </a:ln>
        </p:spPr>
        <p:txBody>
          <a:bodyPr wrap="none" anchor="ctr"/>
          <a:lstStyle/>
          <a:p>
            <a:pPr algn="ctr"/>
            <a:endParaRPr lang="en-US"/>
          </a:p>
        </p:txBody>
      </p:sp>
      <p:pic>
        <p:nvPicPr>
          <p:cNvPr id="11269" name="Picture 9" descr="E:\Belgium Presentation\Icons\Bittorent.gif"/>
          <p:cNvPicPr>
            <a:picLocks noChangeAspect="1" noChangeArrowheads="1"/>
          </p:cNvPicPr>
          <p:nvPr/>
        </p:nvPicPr>
        <p:blipFill>
          <a:blip r:embed="rId3" cstate="print"/>
          <a:srcRect/>
          <a:stretch>
            <a:fillRect/>
          </a:stretch>
        </p:blipFill>
        <p:spPr bwMode="auto">
          <a:xfrm>
            <a:off x="5919788" y="2841625"/>
            <a:ext cx="2762250" cy="609600"/>
          </a:xfrm>
          <a:prstGeom prst="rect">
            <a:avLst/>
          </a:prstGeom>
          <a:noFill/>
          <a:ln w="9525">
            <a:noFill/>
            <a:miter lim="800000"/>
            <a:headEnd/>
            <a:tailEnd/>
          </a:ln>
        </p:spPr>
      </p:pic>
      <p:pic>
        <p:nvPicPr>
          <p:cNvPr id="11270" name="Picture 10" descr="E:\Belgium Presentation\Icons\flash.jpg"/>
          <p:cNvPicPr>
            <a:picLocks noChangeAspect="1" noChangeArrowheads="1"/>
          </p:cNvPicPr>
          <p:nvPr/>
        </p:nvPicPr>
        <p:blipFill>
          <a:blip r:embed="rId4" cstate="print"/>
          <a:srcRect/>
          <a:stretch>
            <a:fillRect/>
          </a:stretch>
        </p:blipFill>
        <p:spPr bwMode="auto">
          <a:xfrm>
            <a:off x="4783138" y="2801938"/>
            <a:ext cx="790575" cy="690562"/>
          </a:xfrm>
          <a:prstGeom prst="rect">
            <a:avLst/>
          </a:prstGeom>
          <a:noFill/>
          <a:ln w="9525">
            <a:noFill/>
            <a:miter lim="800000"/>
            <a:headEnd/>
            <a:tailEnd/>
          </a:ln>
        </p:spPr>
      </p:pic>
      <p:pic>
        <p:nvPicPr>
          <p:cNvPr id="11271" name="Picture 11" descr="E:\Belgium Presentation\Icons\GTALK.gif"/>
          <p:cNvPicPr>
            <a:picLocks noChangeAspect="1" noChangeArrowheads="1"/>
          </p:cNvPicPr>
          <p:nvPr/>
        </p:nvPicPr>
        <p:blipFill>
          <a:blip r:embed="rId5" cstate="print"/>
          <a:srcRect/>
          <a:stretch>
            <a:fillRect/>
          </a:stretch>
        </p:blipFill>
        <p:spPr bwMode="auto">
          <a:xfrm>
            <a:off x="6234113" y="4002088"/>
            <a:ext cx="1143000" cy="542925"/>
          </a:xfrm>
          <a:prstGeom prst="rect">
            <a:avLst/>
          </a:prstGeom>
          <a:noFill/>
          <a:ln w="9525">
            <a:noFill/>
            <a:miter lim="800000"/>
            <a:headEnd/>
            <a:tailEnd/>
          </a:ln>
        </p:spPr>
      </p:pic>
      <p:pic>
        <p:nvPicPr>
          <p:cNvPr id="11272" name="Picture 12" descr="E:\Belgium Presentation\Icons\itunes.jpg"/>
          <p:cNvPicPr>
            <a:picLocks noChangeAspect="1" noChangeArrowheads="1"/>
          </p:cNvPicPr>
          <p:nvPr/>
        </p:nvPicPr>
        <p:blipFill>
          <a:blip r:embed="rId6" cstate="print"/>
          <a:srcRect/>
          <a:stretch>
            <a:fillRect/>
          </a:stretch>
        </p:blipFill>
        <p:spPr bwMode="auto">
          <a:xfrm>
            <a:off x="4965700" y="5227638"/>
            <a:ext cx="1130300" cy="438150"/>
          </a:xfrm>
          <a:prstGeom prst="rect">
            <a:avLst/>
          </a:prstGeom>
          <a:noFill/>
          <a:ln w="9525">
            <a:noFill/>
            <a:miter lim="800000"/>
            <a:headEnd/>
            <a:tailEnd/>
          </a:ln>
        </p:spPr>
      </p:pic>
      <p:pic>
        <p:nvPicPr>
          <p:cNvPr id="11273" name="Picture 13" descr="E:\Belgium Presentation\Icons\kazza.jpg"/>
          <p:cNvPicPr>
            <a:picLocks noChangeAspect="1" noChangeArrowheads="1"/>
          </p:cNvPicPr>
          <p:nvPr/>
        </p:nvPicPr>
        <p:blipFill>
          <a:blip r:embed="rId7" cstate="print"/>
          <a:srcRect/>
          <a:stretch>
            <a:fillRect/>
          </a:stretch>
        </p:blipFill>
        <p:spPr bwMode="auto">
          <a:xfrm>
            <a:off x="3457575" y="5141913"/>
            <a:ext cx="1190625" cy="609600"/>
          </a:xfrm>
          <a:prstGeom prst="rect">
            <a:avLst/>
          </a:prstGeom>
          <a:noFill/>
          <a:ln w="9525">
            <a:noFill/>
            <a:miter lim="800000"/>
            <a:headEnd/>
            <a:tailEnd/>
          </a:ln>
        </p:spPr>
      </p:pic>
      <p:pic>
        <p:nvPicPr>
          <p:cNvPr id="11274" name="Picture 14" descr="E:\Belgium Presentation\Icons\palringo.jpg"/>
          <p:cNvPicPr>
            <a:picLocks noChangeAspect="1" noChangeArrowheads="1"/>
          </p:cNvPicPr>
          <p:nvPr/>
        </p:nvPicPr>
        <p:blipFill>
          <a:blip r:embed="rId8" cstate="print"/>
          <a:srcRect/>
          <a:stretch>
            <a:fillRect/>
          </a:stretch>
        </p:blipFill>
        <p:spPr bwMode="auto">
          <a:xfrm>
            <a:off x="4905375" y="3921125"/>
            <a:ext cx="990600" cy="704850"/>
          </a:xfrm>
          <a:prstGeom prst="rect">
            <a:avLst/>
          </a:prstGeom>
          <a:noFill/>
          <a:ln w="9525">
            <a:noFill/>
            <a:miter lim="800000"/>
            <a:headEnd/>
            <a:tailEnd/>
          </a:ln>
        </p:spPr>
      </p:pic>
      <p:pic>
        <p:nvPicPr>
          <p:cNvPr id="11275" name="Picture 15" descr="E:\Belgium Presentation\Icons\QQ.jpg"/>
          <p:cNvPicPr>
            <a:picLocks noChangeAspect="1" noChangeArrowheads="1"/>
          </p:cNvPicPr>
          <p:nvPr/>
        </p:nvPicPr>
        <p:blipFill>
          <a:blip r:embed="rId9" cstate="print"/>
          <a:srcRect/>
          <a:stretch>
            <a:fillRect/>
          </a:stretch>
        </p:blipFill>
        <p:spPr bwMode="auto">
          <a:xfrm>
            <a:off x="3778250" y="3878263"/>
            <a:ext cx="790575" cy="790575"/>
          </a:xfrm>
          <a:prstGeom prst="rect">
            <a:avLst/>
          </a:prstGeom>
          <a:noFill/>
          <a:ln w="9525">
            <a:noFill/>
            <a:miter lim="800000"/>
            <a:headEnd/>
            <a:tailEnd/>
          </a:ln>
        </p:spPr>
      </p:pic>
      <p:pic>
        <p:nvPicPr>
          <p:cNvPr id="11276" name="Picture 16" descr="E:\Belgium Presentation\Icons\realmedia.jpg"/>
          <p:cNvPicPr>
            <a:picLocks noChangeAspect="1" noChangeArrowheads="1"/>
          </p:cNvPicPr>
          <p:nvPr/>
        </p:nvPicPr>
        <p:blipFill>
          <a:blip r:embed="rId10" cstate="print"/>
          <a:srcRect/>
          <a:stretch>
            <a:fillRect/>
          </a:stretch>
        </p:blipFill>
        <p:spPr bwMode="auto">
          <a:xfrm>
            <a:off x="3536950" y="2779713"/>
            <a:ext cx="901700" cy="733425"/>
          </a:xfrm>
          <a:prstGeom prst="rect">
            <a:avLst/>
          </a:prstGeom>
          <a:noFill/>
          <a:ln w="9525">
            <a:noFill/>
            <a:miter lim="800000"/>
            <a:headEnd/>
            <a:tailEnd/>
          </a:ln>
        </p:spPr>
      </p:pic>
      <p:pic>
        <p:nvPicPr>
          <p:cNvPr id="11277" name="Picture 17" descr="E:\Belgium Presentation\Icons\skype.png"/>
          <p:cNvPicPr>
            <a:picLocks noChangeAspect="1" noChangeArrowheads="1"/>
          </p:cNvPicPr>
          <p:nvPr/>
        </p:nvPicPr>
        <p:blipFill>
          <a:blip r:embed="rId11" cstate="print"/>
          <a:srcRect/>
          <a:stretch>
            <a:fillRect/>
          </a:stretch>
        </p:blipFill>
        <p:spPr bwMode="auto">
          <a:xfrm>
            <a:off x="2817813" y="3949700"/>
            <a:ext cx="622300" cy="647700"/>
          </a:xfrm>
          <a:prstGeom prst="rect">
            <a:avLst/>
          </a:prstGeom>
          <a:noFill/>
          <a:ln w="9525">
            <a:noFill/>
            <a:miter lim="800000"/>
            <a:headEnd/>
            <a:tailEnd/>
          </a:ln>
        </p:spPr>
      </p:pic>
      <p:pic>
        <p:nvPicPr>
          <p:cNvPr id="11278" name="Picture 18" descr="E:\Belgium Presentation\Icons\teamviewer.jpg"/>
          <p:cNvPicPr>
            <a:picLocks noChangeAspect="1" noChangeArrowheads="1"/>
          </p:cNvPicPr>
          <p:nvPr/>
        </p:nvPicPr>
        <p:blipFill>
          <a:blip r:embed="rId12" cstate="print"/>
          <a:srcRect/>
          <a:stretch>
            <a:fillRect/>
          </a:stretch>
        </p:blipFill>
        <p:spPr bwMode="auto">
          <a:xfrm>
            <a:off x="2597150" y="2849563"/>
            <a:ext cx="593725" cy="593725"/>
          </a:xfrm>
          <a:prstGeom prst="rect">
            <a:avLst/>
          </a:prstGeom>
          <a:noFill/>
          <a:ln w="9525">
            <a:noFill/>
            <a:miter lim="800000"/>
            <a:headEnd/>
            <a:tailEnd/>
          </a:ln>
        </p:spPr>
      </p:pic>
      <p:pic>
        <p:nvPicPr>
          <p:cNvPr id="11279" name="Picture 19" descr="E:\Belgium Presentation\Icons\TOR.png"/>
          <p:cNvPicPr>
            <a:picLocks noChangeAspect="1" noChangeArrowheads="1"/>
          </p:cNvPicPr>
          <p:nvPr/>
        </p:nvPicPr>
        <p:blipFill>
          <a:blip r:embed="rId13" cstate="print"/>
          <a:srcRect/>
          <a:stretch>
            <a:fillRect/>
          </a:stretch>
        </p:blipFill>
        <p:spPr bwMode="auto">
          <a:xfrm>
            <a:off x="2114550" y="5205413"/>
            <a:ext cx="1023938" cy="482600"/>
          </a:xfrm>
          <a:prstGeom prst="rect">
            <a:avLst/>
          </a:prstGeom>
          <a:noFill/>
          <a:ln w="9525">
            <a:noFill/>
            <a:miter lim="800000"/>
            <a:headEnd/>
            <a:tailEnd/>
          </a:ln>
        </p:spPr>
      </p:pic>
      <p:pic>
        <p:nvPicPr>
          <p:cNvPr id="11280" name="Picture 20" descr="E:\Belgium Presentation\Icons\utorrent_logo.png"/>
          <p:cNvPicPr>
            <a:picLocks noChangeAspect="1" noChangeArrowheads="1"/>
          </p:cNvPicPr>
          <p:nvPr/>
        </p:nvPicPr>
        <p:blipFill>
          <a:blip r:embed="rId14" cstate="print"/>
          <a:srcRect/>
          <a:stretch>
            <a:fillRect/>
          </a:stretch>
        </p:blipFill>
        <p:spPr bwMode="auto">
          <a:xfrm>
            <a:off x="465138" y="5213350"/>
            <a:ext cx="1331912" cy="466725"/>
          </a:xfrm>
          <a:prstGeom prst="rect">
            <a:avLst/>
          </a:prstGeom>
          <a:noFill/>
          <a:ln w="9525">
            <a:noFill/>
            <a:miter lim="800000"/>
            <a:headEnd/>
            <a:tailEnd/>
          </a:ln>
        </p:spPr>
      </p:pic>
      <p:pic>
        <p:nvPicPr>
          <p:cNvPr id="11281" name="Picture 22" descr="E:\Belgium Presentation\Icons\Yahoo.jpg"/>
          <p:cNvPicPr>
            <a:picLocks noChangeAspect="1" noChangeArrowheads="1"/>
          </p:cNvPicPr>
          <p:nvPr/>
        </p:nvPicPr>
        <p:blipFill>
          <a:blip r:embed="rId15" cstate="print"/>
          <a:srcRect/>
          <a:stretch>
            <a:fillRect/>
          </a:stretch>
        </p:blipFill>
        <p:spPr bwMode="auto">
          <a:xfrm>
            <a:off x="446088" y="3883025"/>
            <a:ext cx="781050" cy="781050"/>
          </a:xfrm>
          <a:prstGeom prst="rect">
            <a:avLst/>
          </a:prstGeom>
          <a:noFill/>
          <a:ln w="9525">
            <a:noFill/>
            <a:miter lim="800000"/>
            <a:headEnd/>
            <a:tailEnd/>
          </a:ln>
        </p:spPr>
      </p:pic>
      <p:pic>
        <p:nvPicPr>
          <p:cNvPr id="11282" name="Picture 23" descr="E:\Belgium Presentation\Icons\Ares.jpg"/>
          <p:cNvPicPr>
            <a:picLocks noChangeAspect="1" noChangeArrowheads="1"/>
          </p:cNvPicPr>
          <p:nvPr/>
        </p:nvPicPr>
        <p:blipFill>
          <a:blip r:embed="rId16" cstate="print"/>
          <a:srcRect/>
          <a:stretch>
            <a:fillRect/>
          </a:stretch>
        </p:blipFill>
        <p:spPr bwMode="auto">
          <a:xfrm>
            <a:off x="1535113" y="2800350"/>
            <a:ext cx="717550" cy="692150"/>
          </a:xfrm>
          <a:prstGeom prst="rect">
            <a:avLst/>
          </a:prstGeom>
          <a:noFill/>
          <a:ln w="9525">
            <a:noFill/>
            <a:miter lim="800000"/>
            <a:headEnd/>
            <a:tailEnd/>
          </a:ln>
        </p:spPr>
      </p:pic>
      <p:pic>
        <p:nvPicPr>
          <p:cNvPr id="11283" name="Picture 24" descr="E:\Belgium Presentation\Icons\bearshare.jpg"/>
          <p:cNvPicPr>
            <a:picLocks noChangeAspect="1" noChangeArrowheads="1"/>
          </p:cNvPicPr>
          <p:nvPr/>
        </p:nvPicPr>
        <p:blipFill>
          <a:blip r:embed="rId17" cstate="print"/>
          <a:srcRect/>
          <a:stretch>
            <a:fillRect/>
          </a:stretch>
        </p:blipFill>
        <p:spPr bwMode="auto">
          <a:xfrm>
            <a:off x="381000" y="2743200"/>
            <a:ext cx="808038" cy="808038"/>
          </a:xfrm>
          <a:prstGeom prst="rect">
            <a:avLst/>
          </a:prstGeom>
          <a:noFill/>
          <a:ln w="9525">
            <a:noFill/>
            <a:miter lim="800000"/>
            <a:headEnd/>
            <a:tailEnd/>
          </a:ln>
        </p:spPr>
      </p:pic>
      <p:pic>
        <p:nvPicPr>
          <p:cNvPr id="11284" name="Picture 25" descr="E:\Belgium Presentation\Icons\justvoip.jpg"/>
          <p:cNvPicPr>
            <a:picLocks noChangeAspect="1" noChangeArrowheads="1"/>
          </p:cNvPicPr>
          <p:nvPr/>
        </p:nvPicPr>
        <p:blipFill>
          <a:blip r:embed="rId18" cstate="print"/>
          <a:srcRect/>
          <a:stretch>
            <a:fillRect/>
          </a:stretch>
        </p:blipFill>
        <p:spPr bwMode="auto">
          <a:xfrm>
            <a:off x="6415088" y="5289550"/>
            <a:ext cx="1047750" cy="314325"/>
          </a:xfrm>
          <a:prstGeom prst="rect">
            <a:avLst/>
          </a:prstGeom>
          <a:noFill/>
          <a:ln w="9525">
            <a:noFill/>
            <a:miter lim="800000"/>
            <a:headEnd/>
            <a:tailEnd/>
          </a:ln>
        </p:spPr>
      </p:pic>
      <p:pic>
        <p:nvPicPr>
          <p:cNvPr id="11285" name="Picture 26" descr="E:\Belgium Presentation\Icons\low rate voip.jpg"/>
          <p:cNvPicPr>
            <a:picLocks noChangeAspect="1" noChangeArrowheads="1"/>
          </p:cNvPicPr>
          <p:nvPr/>
        </p:nvPicPr>
        <p:blipFill>
          <a:blip r:embed="rId19" cstate="print"/>
          <a:srcRect/>
          <a:stretch>
            <a:fillRect/>
          </a:stretch>
        </p:blipFill>
        <p:spPr bwMode="auto">
          <a:xfrm>
            <a:off x="7780338" y="5265738"/>
            <a:ext cx="914400" cy="361950"/>
          </a:xfrm>
          <a:prstGeom prst="rect">
            <a:avLst/>
          </a:prstGeom>
          <a:noFill/>
          <a:ln w="9525">
            <a:noFill/>
            <a:miter lim="800000"/>
            <a:headEnd/>
            <a:tailEnd/>
          </a:ln>
        </p:spPr>
      </p:pic>
      <p:pic>
        <p:nvPicPr>
          <p:cNvPr id="11286" name="Picture 21" descr="E:\Belgium Presentation\Icons\Windows Live.jpg"/>
          <p:cNvPicPr>
            <a:picLocks noChangeAspect="1" noChangeArrowheads="1"/>
          </p:cNvPicPr>
          <p:nvPr/>
        </p:nvPicPr>
        <p:blipFill>
          <a:blip r:embed="rId20" cstate="print"/>
          <a:srcRect/>
          <a:stretch>
            <a:fillRect/>
          </a:stretch>
        </p:blipFill>
        <p:spPr bwMode="auto">
          <a:xfrm>
            <a:off x="1565275" y="3878263"/>
            <a:ext cx="914400" cy="790575"/>
          </a:xfrm>
          <a:prstGeom prst="rect">
            <a:avLst/>
          </a:prstGeom>
          <a:noFill/>
          <a:ln w="9525">
            <a:noFill/>
            <a:miter lim="800000"/>
            <a:headEnd/>
            <a:tailEnd/>
          </a:ln>
        </p:spPr>
      </p:pic>
      <p:pic>
        <p:nvPicPr>
          <p:cNvPr id="11287" name="Picture 27" descr="E:\Belgium Presentation\Icons\ultrasurf.jpg"/>
          <p:cNvPicPr>
            <a:picLocks noChangeAspect="1" noChangeArrowheads="1"/>
          </p:cNvPicPr>
          <p:nvPr/>
        </p:nvPicPr>
        <p:blipFill>
          <a:blip r:embed="rId21" cstate="print"/>
          <a:srcRect/>
          <a:stretch>
            <a:fillRect/>
          </a:stretch>
        </p:blipFill>
        <p:spPr bwMode="auto">
          <a:xfrm>
            <a:off x="7715250" y="3879850"/>
            <a:ext cx="903288" cy="787400"/>
          </a:xfrm>
          <a:prstGeom prst="rect">
            <a:avLst/>
          </a:prstGeom>
          <a:noFill/>
          <a:ln w="9525">
            <a:noFill/>
            <a:miter lim="800000"/>
            <a:headEnd/>
            <a:tailEnd/>
          </a:ln>
        </p:spPr>
      </p:pic>
      <p:sp>
        <p:nvSpPr>
          <p:cNvPr id="99356" name="Rectangle 7"/>
          <p:cNvSpPr>
            <a:spLocks noChangeArrowheads="1"/>
          </p:cNvSpPr>
          <p:nvPr/>
        </p:nvSpPr>
        <p:spPr bwMode="auto">
          <a:xfrm>
            <a:off x="457200" y="1700213"/>
            <a:ext cx="7848600" cy="914400"/>
          </a:xfrm>
          <a:prstGeom prst="rect">
            <a:avLst/>
          </a:prstGeom>
          <a:noFill/>
          <a:ln w="9525">
            <a:noFill/>
            <a:miter lim="800000"/>
            <a:headEnd/>
            <a:tailEnd/>
          </a:ln>
        </p:spPr>
        <p:txBody>
          <a:bodyPr/>
          <a:lstStyle/>
          <a:p>
            <a:pPr marL="342900" lvl="1" indent="-342900">
              <a:spcBef>
                <a:spcPts val="800"/>
              </a:spcBef>
              <a:buClr>
                <a:srgbClr val="005E9E"/>
              </a:buClr>
              <a:buFont typeface="Wingdings" pitchFamily="2" charset="2"/>
              <a:buChar char="§"/>
              <a:defRPr/>
            </a:pPr>
            <a:r>
              <a:rPr lang="en-US" sz="2000" b="1" dirty="0">
                <a:latin typeface="+mn-lt"/>
                <a:cs typeface="+mn-cs"/>
              </a:rPr>
              <a:t>Who decides which applications are important to business and run on network ? </a:t>
            </a:r>
          </a:p>
          <a:p>
            <a:pPr marL="742950" lvl="1" indent="-285750">
              <a:spcBef>
                <a:spcPct val="30000"/>
              </a:spcBef>
              <a:buClr>
                <a:srgbClr val="005E9E"/>
              </a:buClr>
              <a:buFont typeface="Wingdings" pitchFamily="2" charset="2"/>
              <a:buChar char="§"/>
              <a:defRPr/>
            </a:pPr>
            <a:endParaRPr lang="en-US" sz="2000" dirty="0">
              <a:latin typeface="Arial" charset="0"/>
              <a:cs typeface="Arial" charset="0"/>
            </a:endParaRPr>
          </a:p>
          <a:p>
            <a:pPr marL="742950" lvl="1" indent="-285750">
              <a:spcBef>
                <a:spcPct val="30000"/>
              </a:spcBef>
              <a:buClr>
                <a:srgbClr val="005E9E"/>
              </a:buClr>
              <a:buFont typeface="Wingdings" pitchFamily="2" charset="2"/>
              <a:buNone/>
              <a:defRPr/>
            </a:pPr>
            <a:endParaRPr lang="en-US" sz="2000" dirty="0">
              <a:latin typeface="Arial" charset="0"/>
              <a:cs typeface="Arial" charset="0"/>
            </a:endParaRPr>
          </a:p>
          <a:p>
            <a:pPr marL="342900" indent="-342900">
              <a:spcBef>
                <a:spcPct val="30000"/>
              </a:spcBef>
              <a:buClr>
                <a:srgbClr val="005E9E"/>
              </a:buClr>
              <a:buFont typeface="Wingdings" pitchFamily="2" charset="2"/>
              <a:buNone/>
              <a:defRPr/>
            </a:pPr>
            <a:endParaRPr lang="en-US" sz="2000" dirty="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3"/>
          <p:cNvSpPr>
            <a:spLocks noChangeShapeType="1"/>
          </p:cNvSpPr>
          <p:nvPr/>
        </p:nvSpPr>
        <p:spPr bwMode="auto">
          <a:xfrm flipH="1">
            <a:off x="0" y="4114800"/>
            <a:ext cx="3733800" cy="0"/>
          </a:xfrm>
          <a:prstGeom prst="line">
            <a:avLst/>
          </a:prstGeom>
          <a:noFill/>
          <a:ln w="28575">
            <a:solidFill>
              <a:srgbClr val="FFCC00"/>
            </a:solidFill>
            <a:round/>
            <a:headEnd/>
            <a:tailEnd/>
          </a:ln>
        </p:spPr>
        <p:txBody>
          <a:bodyPr/>
          <a:lstStyle/>
          <a:p>
            <a:endParaRPr lang="en-US"/>
          </a:p>
        </p:txBody>
      </p:sp>
      <p:sp>
        <p:nvSpPr>
          <p:cNvPr id="12291" name="Line 24"/>
          <p:cNvSpPr>
            <a:spLocks noChangeShapeType="1"/>
          </p:cNvSpPr>
          <p:nvPr/>
        </p:nvSpPr>
        <p:spPr bwMode="auto">
          <a:xfrm flipH="1">
            <a:off x="3505200" y="4114800"/>
            <a:ext cx="5638800" cy="0"/>
          </a:xfrm>
          <a:prstGeom prst="line">
            <a:avLst/>
          </a:prstGeom>
          <a:noFill/>
          <a:ln w="28575">
            <a:solidFill>
              <a:srgbClr val="FFCC00"/>
            </a:solidFill>
            <a:round/>
            <a:headEnd/>
            <a:tailEnd/>
          </a:ln>
        </p:spPr>
        <p:txBody>
          <a:bodyPr/>
          <a:lstStyle/>
          <a:p>
            <a:endParaRPr lang="en-US"/>
          </a:p>
        </p:txBody>
      </p:sp>
      <p:grpSp>
        <p:nvGrpSpPr>
          <p:cNvPr id="2" name="Group 47"/>
          <p:cNvGrpSpPr>
            <a:grpSpLocks/>
          </p:cNvGrpSpPr>
          <p:nvPr/>
        </p:nvGrpSpPr>
        <p:grpSpPr bwMode="auto">
          <a:xfrm>
            <a:off x="1676400" y="3441700"/>
            <a:ext cx="990600" cy="990600"/>
            <a:chOff x="384" y="96"/>
            <a:chExt cx="624" cy="624"/>
          </a:xfrm>
        </p:grpSpPr>
        <p:pic>
          <p:nvPicPr>
            <p:cNvPr id="12326" name="Picture 48" descr="1268304150_New"/>
            <p:cNvPicPr>
              <a:picLocks noChangeAspect="1" noChangeArrowheads="1"/>
            </p:cNvPicPr>
            <p:nvPr/>
          </p:nvPicPr>
          <p:blipFill>
            <a:blip r:embed="rId3" cstate="print"/>
            <a:srcRect/>
            <a:stretch>
              <a:fillRect/>
            </a:stretch>
          </p:blipFill>
          <p:spPr bwMode="auto">
            <a:xfrm>
              <a:off x="384" y="96"/>
              <a:ext cx="624" cy="624"/>
            </a:xfrm>
            <a:prstGeom prst="rect">
              <a:avLst/>
            </a:prstGeom>
            <a:noFill/>
            <a:ln w="9525">
              <a:noFill/>
              <a:miter lim="800000"/>
              <a:headEnd/>
              <a:tailEnd/>
            </a:ln>
          </p:spPr>
        </p:pic>
        <p:sp>
          <p:nvSpPr>
            <p:cNvPr id="12327" name="Text Box 49"/>
            <p:cNvSpPr txBox="1">
              <a:spLocks noChangeArrowheads="1"/>
            </p:cNvSpPr>
            <p:nvPr/>
          </p:nvSpPr>
          <p:spPr bwMode="auto">
            <a:xfrm>
              <a:off x="472" y="336"/>
              <a:ext cx="444" cy="231"/>
            </a:xfrm>
            <a:prstGeom prst="rect">
              <a:avLst/>
            </a:prstGeom>
            <a:noFill/>
            <a:ln w="9525">
              <a:noFill/>
              <a:miter lim="800000"/>
              <a:headEnd/>
              <a:tailEnd/>
            </a:ln>
          </p:spPr>
          <p:txBody>
            <a:bodyPr wrap="none">
              <a:spAutoFit/>
            </a:bodyPr>
            <a:lstStyle/>
            <a:p>
              <a:r>
                <a:rPr lang="en-US" b="1">
                  <a:solidFill>
                    <a:srgbClr val="4D4D4D"/>
                  </a:solidFill>
                </a:rPr>
                <a:t>CRM</a:t>
              </a:r>
            </a:p>
          </p:txBody>
        </p:sp>
      </p:grpSp>
      <p:grpSp>
        <p:nvGrpSpPr>
          <p:cNvPr id="3" name="Group 50"/>
          <p:cNvGrpSpPr>
            <a:grpSpLocks/>
          </p:cNvGrpSpPr>
          <p:nvPr/>
        </p:nvGrpSpPr>
        <p:grpSpPr bwMode="auto">
          <a:xfrm>
            <a:off x="1676400" y="3441700"/>
            <a:ext cx="990600" cy="990600"/>
            <a:chOff x="384" y="768"/>
            <a:chExt cx="624" cy="624"/>
          </a:xfrm>
        </p:grpSpPr>
        <p:pic>
          <p:nvPicPr>
            <p:cNvPr id="12324" name="Picture 51" descr="1268304150_New"/>
            <p:cNvPicPr>
              <a:picLocks noChangeAspect="1" noChangeArrowheads="1"/>
            </p:cNvPicPr>
            <p:nvPr/>
          </p:nvPicPr>
          <p:blipFill>
            <a:blip r:embed="rId3" cstate="print"/>
            <a:srcRect/>
            <a:stretch>
              <a:fillRect/>
            </a:stretch>
          </p:blipFill>
          <p:spPr bwMode="auto">
            <a:xfrm>
              <a:off x="384" y="768"/>
              <a:ext cx="624" cy="624"/>
            </a:xfrm>
            <a:prstGeom prst="rect">
              <a:avLst/>
            </a:prstGeom>
            <a:noFill/>
            <a:ln w="9525">
              <a:noFill/>
              <a:miter lim="800000"/>
              <a:headEnd/>
              <a:tailEnd/>
            </a:ln>
          </p:spPr>
        </p:pic>
        <p:sp>
          <p:nvSpPr>
            <p:cNvPr id="12325" name="Text Box 52"/>
            <p:cNvSpPr txBox="1">
              <a:spLocks noChangeArrowheads="1"/>
            </p:cNvSpPr>
            <p:nvPr/>
          </p:nvSpPr>
          <p:spPr bwMode="auto">
            <a:xfrm>
              <a:off x="440" y="1000"/>
              <a:ext cx="452" cy="231"/>
            </a:xfrm>
            <a:prstGeom prst="rect">
              <a:avLst/>
            </a:prstGeom>
            <a:noFill/>
            <a:ln w="9525">
              <a:noFill/>
              <a:miter lim="800000"/>
              <a:headEnd/>
              <a:tailEnd/>
            </a:ln>
          </p:spPr>
          <p:txBody>
            <a:bodyPr wrap="none">
              <a:spAutoFit/>
            </a:bodyPr>
            <a:lstStyle/>
            <a:p>
              <a:pPr algn="ctr"/>
              <a:r>
                <a:rPr lang="en-US" b="1">
                  <a:solidFill>
                    <a:srgbClr val="4D4D4D"/>
                  </a:solidFill>
                </a:rPr>
                <a:t> ERP</a:t>
              </a:r>
            </a:p>
          </p:txBody>
        </p:sp>
      </p:grpSp>
      <p:grpSp>
        <p:nvGrpSpPr>
          <p:cNvPr id="4" name="Group 53"/>
          <p:cNvGrpSpPr>
            <a:grpSpLocks/>
          </p:cNvGrpSpPr>
          <p:nvPr/>
        </p:nvGrpSpPr>
        <p:grpSpPr bwMode="auto">
          <a:xfrm>
            <a:off x="1676400" y="3441700"/>
            <a:ext cx="990600" cy="990600"/>
            <a:chOff x="384" y="1440"/>
            <a:chExt cx="624" cy="624"/>
          </a:xfrm>
        </p:grpSpPr>
        <p:pic>
          <p:nvPicPr>
            <p:cNvPr id="12322" name="Picture 54" descr="1268304150_New"/>
            <p:cNvPicPr>
              <a:picLocks noChangeAspect="1" noChangeArrowheads="1"/>
            </p:cNvPicPr>
            <p:nvPr/>
          </p:nvPicPr>
          <p:blipFill>
            <a:blip r:embed="rId3" cstate="print"/>
            <a:srcRect/>
            <a:stretch>
              <a:fillRect/>
            </a:stretch>
          </p:blipFill>
          <p:spPr bwMode="auto">
            <a:xfrm>
              <a:off x="384" y="1440"/>
              <a:ext cx="624" cy="624"/>
            </a:xfrm>
            <a:prstGeom prst="rect">
              <a:avLst/>
            </a:prstGeom>
            <a:noFill/>
            <a:ln w="9525">
              <a:noFill/>
              <a:miter lim="800000"/>
              <a:headEnd/>
              <a:tailEnd/>
            </a:ln>
          </p:spPr>
        </p:pic>
        <p:sp>
          <p:nvSpPr>
            <p:cNvPr id="12323" name="Text Box 55"/>
            <p:cNvSpPr txBox="1">
              <a:spLocks noChangeArrowheads="1"/>
            </p:cNvSpPr>
            <p:nvPr/>
          </p:nvSpPr>
          <p:spPr bwMode="auto">
            <a:xfrm>
              <a:off x="482" y="1622"/>
              <a:ext cx="430" cy="346"/>
            </a:xfrm>
            <a:prstGeom prst="rect">
              <a:avLst/>
            </a:prstGeom>
            <a:noFill/>
            <a:ln w="9525">
              <a:noFill/>
              <a:miter lim="800000"/>
              <a:headEnd/>
              <a:tailEnd/>
            </a:ln>
          </p:spPr>
          <p:txBody>
            <a:bodyPr wrap="none">
              <a:spAutoFit/>
            </a:bodyPr>
            <a:lstStyle/>
            <a:p>
              <a:pPr algn="ctr"/>
              <a:r>
                <a:rPr lang="en-US" sz="1500" b="1">
                  <a:solidFill>
                    <a:srgbClr val="4D4D4D"/>
                  </a:solidFill>
                </a:rPr>
                <a:t>Sales</a:t>
              </a:r>
            </a:p>
            <a:p>
              <a:pPr algn="ctr"/>
              <a:r>
                <a:rPr lang="en-US" sz="1500" b="1">
                  <a:solidFill>
                    <a:srgbClr val="4D4D4D"/>
                  </a:solidFill>
                </a:rPr>
                <a:t>force</a:t>
              </a:r>
            </a:p>
          </p:txBody>
        </p:sp>
      </p:grpSp>
      <p:grpSp>
        <p:nvGrpSpPr>
          <p:cNvPr id="5" name="Group 56"/>
          <p:cNvGrpSpPr>
            <a:grpSpLocks/>
          </p:cNvGrpSpPr>
          <p:nvPr/>
        </p:nvGrpSpPr>
        <p:grpSpPr bwMode="auto">
          <a:xfrm>
            <a:off x="1701800" y="3441700"/>
            <a:ext cx="990600" cy="990600"/>
            <a:chOff x="384" y="2160"/>
            <a:chExt cx="624" cy="624"/>
          </a:xfrm>
        </p:grpSpPr>
        <p:pic>
          <p:nvPicPr>
            <p:cNvPr id="12320" name="Picture 57" descr="1268304150_New"/>
            <p:cNvPicPr>
              <a:picLocks noChangeAspect="1" noChangeArrowheads="1"/>
            </p:cNvPicPr>
            <p:nvPr/>
          </p:nvPicPr>
          <p:blipFill>
            <a:blip r:embed="rId3" cstate="print"/>
            <a:srcRect/>
            <a:stretch>
              <a:fillRect/>
            </a:stretch>
          </p:blipFill>
          <p:spPr bwMode="auto">
            <a:xfrm>
              <a:off x="384" y="2160"/>
              <a:ext cx="624" cy="624"/>
            </a:xfrm>
            <a:prstGeom prst="rect">
              <a:avLst/>
            </a:prstGeom>
            <a:noFill/>
            <a:ln w="9525">
              <a:noFill/>
              <a:miter lim="800000"/>
              <a:headEnd/>
              <a:tailEnd/>
            </a:ln>
          </p:spPr>
        </p:pic>
        <p:sp>
          <p:nvSpPr>
            <p:cNvPr id="12321" name="Text Box 58"/>
            <p:cNvSpPr txBox="1">
              <a:spLocks noChangeArrowheads="1"/>
            </p:cNvSpPr>
            <p:nvPr/>
          </p:nvSpPr>
          <p:spPr bwMode="auto">
            <a:xfrm>
              <a:off x="490" y="2288"/>
              <a:ext cx="441" cy="384"/>
            </a:xfrm>
            <a:prstGeom prst="rect">
              <a:avLst/>
            </a:prstGeom>
            <a:noFill/>
            <a:ln w="9525">
              <a:noFill/>
              <a:miter lim="800000"/>
              <a:headEnd/>
              <a:tailEnd/>
            </a:ln>
          </p:spPr>
          <p:txBody>
            <a:bodyPr wrap="none">
              <a:spAutoFit/>
            </a:bodyPr>
            <a:lstStyle/>
            <a:p>
              <a:pPr algn="ctr"/>
              <a:r>
                <a:rPr lang="en-US" sz="1700" b="1">
                  <a:solidFill>
                    <a:srgbClr val="4D4D4D"/>
                  </a:solidFill>
                </a:rPr>
                <a:t>You</a:t>
              </a:r>
            </a:p>
            <a:p>
              <a:pPr algn="ctr"/>
              <a:r>
                <a:rPr lang="en-US" sz="1700" b="1">
                  <a:solidFill>
                    <a:srgbClr val="4D4D4D"/>
                  </a:solidFill>
                </a:rPr>
                <a:t>Tube</a:t>
              </a:r>
            </a:p>
          </p:txBody>
        </p:sp>
      </p:grpSp>
      <p:grpSp>
        <p:nvGrpSpPr>
          <p:cNvPr id="6" name="Group 59"/>
          <p:cNvGrpSpPr>
            <a:grpSpLocks/>
          </p:cNvGrpSpPr>
          <p:nvPr/>
        </p:nvGrpSpPr>
        <p:grpSpPr bwMode="auto">
          <a:xfrm>
            <a:off x="1689100" y="3441700"/>
            <a:ext cx="990600" cy="990600"/>
            <a:chOff x="384" y="2832"/>
            <a:chExt cx="624" cy="624"/>
          </a:xfrm>
        </p:grpSpPr>
        <p:pic>
          <p:nvPicPr>
            <p:cNvPr id="12318" name="Picture 60" descr="1268304150_New"/>
            <p:cNvPicPr>
              <a:picLocks noChangeAspect="1" noChangeArrowheads="1"/>
            </p:cNvPicPr>
            <p:nvPr/>
          </p:nvPicPr>
          <p:blipFill>
            <a:blip r:embed="rId3" cstate="print"/>
            <a:srcRect/>
            <a:stretch>
              <a:fillRect/>
            </a:stretch>
          </p:blipFill>
          <p:spPr bwMode="auto">
            <a:xfrm>
              <a:off x="384" y="2832"/>
              <a:ext cx="624" cy="624"/>
            </a:xfrm>
            <a:prstGeom prst="rect">
              <a:avLst/>
            </a:prstGeom>
            <a:noFill/>
            <a:ln w="9525">
              <a:noFill/>
              <a:miter lim="800000"/>
              <a:headEnd/>
              <a:tailEnd/>
            </a:ln>
          </p:spPr>
        </p:pic>
        <p:sp>
          <p:nvSpPr>
            <p:cNvPr id="12319" name="Text Box 61"/>
            <p:cNvSpPr txBox="1">
              <a:spLocks noChangeArrowheads="1"/>
            </p:cNvSpPr>
            <p:nvPr/>
          </p:nvSpPr>
          <p:spPr bwMode="auto">
            <a:xfrm>
              <a:off x="420" y="2962"/>
              <a:ext cx="551" cy="327"/>
            </a:xfrm>
            <a:prstGeom prst="rect">
              <a:avLst/>
            </a:prstGeom>
            <a:noFill/>
            <a:ln w="9525">
              <a:noFill/>
              <a:miter lim="800000"/>
              <a:headEnd/>
              <a:tailEnd/>
            </a:ln>
          </p:spPr>
          <p:txBody>
            <a:bodyPr wrap="none">
              <a:spAutoFit/>
            </a:bodyPr>
            <a:lstStyle/>
            <a:p>
              <a:pPr algn="ctr"/>
              <a:r>
                <a:rPr lang="en-US" b="1">
                  <a:solidFill>
                    <a:srgbClr val="4D4D4D"/>
                  </a:solidFill>
                </a:rPr>
                <a:t>IM </a:t>
              </a:r>
            </a:p>
            <a:p>
              <a:pPr algn="ctr"/>
              <a:r>
                <a:rPr lang="en-US" sz="1000" b="1">
                  <a:solidFill>
                    <a:srgbClr val="4D4D4D"/>
                  </a:solidFill>
                </a:rPr>
                <a:t>Application</a:t>
              </a:r>
            </a:p>
          </p:txBody>
        </p:sp>
      </p:grpSp>
      <p:grpSp>
        <p:nvGrpSpPr>
          <p:cNvPr id="7" name="Group 62"/>
          <p:cNvGrpSpPr>
            <a:grpSpLocks/>
          </p:cNvGrpSpPr>
          <p:nvPr/>
        </p:nvGrpSpPr>
        <p:grpSpPr bwMode="auto">
          <a:xfrm>
            <a:off x="1676400" y="3441700"/>
            <a:ext cx="990600" cy="990600"/>
            <a:chOff x="384" y="3504"/>
            <a:chExt cx="624" cy="624"/>
          </a:xfrm>
        </p:grpSpPr>
        <p:pic>
          <p:nvPicPr>
            <p:cNvPr id="12316" name="Picture 63" descr="1268304150_New"/>
            <p:cNvPicPr>
              <a:picLocks noChangeAspect="1" noChangeArrowheads="1"/>
            </p:cNvPicPr>
            <p:nvPr/>
          </p:nvPicPr>
          <p:blipFill>
            <a:blip r:embed="rId3" cstate="print"/>
            <a:srcRect/>
            <a:stretch>
              <a:fillRect/>
            </a:stretch>
          </p:blipFill>
          <p:spPr bwMode="auto">
            <a:xfrm>
              <a:off x="384" y="3504"/>
              <a:ext cx="624" cy="624"/>
            </a:xfrm>
            <a:prstGeom prst="rect">
              <a:avLst/>
            </a:prstGeom>
            <a:noFill/>
            <a:ln w="9525">
              <a:noFill/>
              <a:miter lim="800000"/>
              <a:headEnd/>
              <a:tailEnd/>
            </a:ln>
          </p:spPr>
        </p:pic>
        <p:sp>
          <p:nvSpPr>
            <p:cNvPr id="12317" name="Text Box 64"/>
            <p:cNvSpPr txBox="1">
              <a:spLocks noChangeArrowheads="1"/>
            </p:cNvSpPr>
            <p:nvPr/>
          </p:nvSpPr>
          <p:spPr bwMode="auto">
            <a:xfrm>
              <a:off x="492" y="3648"/>
              <a:ext cx="420" cy="404"/>
            </a:xfrm>
            <a:prstGeom prst="rect">
              <a:avLst/>
            </a:prstGeom>
            <a:noFill/>
            <a:ln w="9525">
              <a:noFill/>
              <a:miter lim="800000"/>
              <a:headEnd/>
              <a:tailEnd/>
            </a:ln>
          </p:spPr>
          <p:txBody>
            <a:bodyPr wrap="none">
              <a:spAutoFit/>
            </a:bodyPr>
            <a:lstStyle/>
            <a:p>
              <a:pPr algn="ctr"/>
              <a:r>
                <a:rPr lang="en-US" b="1">
                  <a:solidFill>
                    <a:srgbClr val="4D4D4D"/>
                  </a:solidFill>
                </a:rPr>
                <a:t>Web</a:t>
              </a:r>
            </a:p>
            <a:p>
              <a:pPr algn="ctr"/>
              <a:r>
                <a:rPr lang="en-US" b="1">
                  <a:solidFill>
                    <a:srgbClr val="4D4D4D"/>
                  </a:solidFill>
                </a:rPr>
                <a:t>mail</a:t>
              </a:r>
            </a:p>
          </p:txBody>
        </p:sp>
      </p:grpSp>
      <p:grpSp>
        <p:nvGrpSpPr>
          <p:cNvPr id="8" name="Group 65"/>
          <p:cNvGrpSpPr>
            <a:grpSpLocks/>
          </p:cNvGrpSpPr>
          <p:nvPr/>
        </p:nvGrpSpPr>
        <p:grpSpPr bwMode="auto">
          <a:xfrm>
            <a:off x="1676400" y="3441700"/>
            <a:ext cx="990600" cy="990600"/>
            <a:chOff x="1296" y="3504"/>
            <a:chExt cx="624" cy="624"/>
          </a:xfrm>
        </p:grpSpPr>
        <p:pic>
          <p:nvPicPr>
            <p:cNvPr id="12314" name="Picture 66" descr="1268304150_New"/>
            <p:cNvPicPr>
              <a:picLocks noChangeAspect="1" noChangeArrowheads="1"/>
            </p:cNvPicPr>
            <p:nvPr/>
          </p:nvPicPr>
          <p:blipFill>
            <a:blip r:embed="rId3" cstate="print"/>
            <a:srcRect/>
            <a:stretch>
              <a:fillRect/>
            </a:stretch>
          </p:blipFill>
          <p:spPr bwMode="auto">
            <a:xfrm>
              <a:off x="1296" y="3504"/>
              <a:ext cx="624" cy="624"/>
            </a:xfrm>
            <a:prstGeom prst="rect">
              <a:avLst/>
            </a:prstGeom>
            <a:noFill/>
            <a:ln w="9525">
              <a:noFill/>
              <a:miter lim="800000"/>
              <a:headEnd/>
              <a:tailEnd/>
            </a:ln>
          </p:spPr>
        </p:pic>
        <p:sp>
          <p:nvSpPr>
            <p:cNvPr id="12315" name="Text Box 67"/>
            <p:cNvSpPr txBox="1">
              <a:spLocks noChangeArrowheads="1"/>
            </p:cNvSpPr>
            <p:nvPr/>
          </p:nvSpPr>
          <p:spPr bwMode="auto">
            <a:xfrm>
              <a:off x="1373" y="3680"/>
              <a:ext cx="482" cy="326"/>
            </a:xfrm>
            <a:prstGeom prst="rect">
              <a:avLst/>
            </a:prstGeom>
            <a:noFill/>
            <a:ln w="9525">
              <a:noFill/>
              <a:miter lim="800000"/>
              <a:headEnd/>
              <a:tailEnd/>
            </a:ln>
          </p:spPr>
          <p:txBody>
            <a:bodyPr wrap="none">
              <a:spAutoFit/>
            </a:bodyPr>
            <a:lstStyle/>
            <a:p>
              <a:pPr algn="ctr"/>
              <a:r>
                <a:rPr lang="en-US" sz="1400" b="1">
                  <a:solidFill>
                    <a:srgbClr val="4D4D4D"/>
                  </a:solidFill>
                </a:rPr>
                <a:t>Casual</a:t>
              </a:r>
            </a:p>
            <a:p>
              <a:pPr algn="ctr"/>
              <a:r>
                <a:rPr lang="en-US" sz="1400" b="1">
                  <a:solidFill>
                    <a:srgbClr val="4D4D4D"/>
                  </a:solidFill>
                </a:rPr>
                <a:t>Traffic</a:t>
              </a:r>
            </a:p>
          </p:txBody>
        </p:sp>
      </p:grpSp>
      <p:pic>
        <p:nvPicPr>
          <p:cNvPr id="23640" name="Picture 88" descr="Picture3"/>
          <p:cNvPicPr>
            <a:picLocks noChangeAspect="1" noChangeArrowheads="1"/>
          </p:cNvPicPr>
          <p:nvPr/>
        </p:nvPicPr>
        <p:blipFill>
          <a:blip r:embed="rId4" cstate="print"/>
          <a:srcRect/>
          <a:stretch>
            <a:fillRect/>
          </a:stretch>
        </p:blipFill>
        <p:spPr bwMode="auto">
          <a:xfrm>
            <a:off x="-1152525" y="3533775"/>
            <a:ext cx="1143000" cy="1143000"/>
          </a:xfrm>
          <a:prstGeom prst="rect">
            <a:avLst/>
          </a:prstGeom>
          <a:noFill/>
          <a:ln w="9525">
            <a:noFill/>
            <a:miter lim="800000"/>
            <a:headEnd/>
            <a:tailEnd/>
          </a:ln>
        </p:spPr>
      </p:pic>
      <p:pic>
        <p:nvPicPr>
          <p:cNvPr id="23641" name="Picture 89" descr="Picture3"/>
          <p:cNvPicPr>
            <a:picLocks noChangeAspect="1" noChangeArrowheads="1"/>
          </p:cNvPicPr>
          <p:nvPr/>
        </p:nvPicPr>
        <p:blipFill>
          <a:blip r:embed="rId4" cstate="print"/>
          <a:srcRect/>
          <a:stretch>
            <a:fillRect/>
          </a:stretch>
        </p:blipFill>
        <p:spPr bwMode="auto">
          <a:xfrm>
            <a:off x="-1152525" y="3533775"/>
            <a:ext cx="1143000" cy="1143000"/>
          </a:xfrm>
          <a:prstGeom prst="rect">
            <a:avLst/>
          </a:prstGeom>
          <a:noFill/>
          <a:ln w="9525">
            <a:noFill/>
            <a:miter lim="800000"/>
            <a:headEnd/>
            <a:tailEnd/>
          </a:ln>
        </p:spPr>
      </p:pic>
      <p:pic>
        <p:nvPicPr>
          <p:cNvPr id="23642" name="Picture 90" descr="Picture3"/>
          <p:cNvPicPr>
            <a:picLocks noChangeAspect="1" noChangeArrowheads="1"/>
          </p:cNvPicPr>
          <p:nvPr/>
        </p:nvPicPr>
        <p:blipFill>
          <a:blip r:embed="rId4" cstate="print"/>
          <a:srcRect/>
          <a:stretch>
            <a:fillRect/>
          </a:stretch>
        </p:blipFill>
        <p:spPr bwMode="auto">
          <a:xfrm>
            <a:off x="-1152525" y="3533775"/>
            <a:ext cx="1143000" cy="1143000"/>
          </a:xfrm>
          <a:prstGeom prst="rect">
            <a:avLst/>
          </a:prstGeom>
          <a:noFill/>
          <a:ln w="9525">
            <a:noFill/>
            <a:miter lim="800000"/>
            <a:headEnd/>
            <a:tailEnd/>
          </a:ln>
        </p:spPr>
      </p:pic>
      <p:pic>
        <p:nvPicPr>
          <p:cNvPr id="23643" name="Picture 91" descr="Picture3"/>
          <p:cNvPicPr>
            <a:picLocks noChangeAspect="1" noChangeArrowheads="1"/>
          </p:cNvPicPr>
          <p:nvPr/>
        </p:nvPicPr>
        <p:blipFill>
          <a:blip r:embed="rId4" cstate="print"/>
          <a:srcRect/>
          <a:stretch>
            <a:fillRect/>
          </a:stretch>
        </p:blipFill>
        <p:spPr bwMode="auto">
          <a:xfrm>
            <a:off x="-1152525" y="3533775"/>
            <a:ext cx="1143000" cy="1143000"/>
          </a:xfrm>
          <a:prstGeom prst="rect">
            <a:avLst/>
          </a:prstGeom>
          <a:noFill/>
          <a:ln w="9525">
            <a:noFill/>
            <a:miter lim="800000"/>
            <a:headEnd/>
            <a:tailEnd/>
          </a:ln>
        </p:spPr>
      </p:pic>
      <p:pic>
        <p:nvPicPr>
          <p:cNvPr id="23644" name="Picture 92" descr="Picture3"/>
          <p:cNvPicPr>
            <a:picLocks noChangeAspect="1" noChangeArrowheads="1"/>
          </p:cNvPicPr>
          <p:nvPr/>
        </p:nvPicPr>
        <p:blipFill>
          <a:blip r:embed="rId4" cstate="print"/>
          <a:srcRect/>
          <a:stretch>
            <a:fillRect/>
          </a:stretch>
        </p:blipFill>
        <p:spPr bwMode="auto">
          <a:xfrm>
            <a:off x="-1152525" y="3533775"/>
            <a:ext cx="1143000" cy="1143000"/>
          </a:xfrm>
          <a:prstGeom prst="rect">
            <a:avLst/>
          </a:prstGeom>
          <a:noFill/>
          <a:ln w="9525">
            <a:noFill/>
            <a:miter lim="800000"/>
            <a:headEnd/>
            <a:tailEnd/>
          </a:ln>
        </p:spPr>
      </p:pic>
      <p:pic>
        <p:nvPicPr>
          <p:cNvPr id="23645" name="Picture 93" descr="Picture3"/>
          <p:cNvPicPr>
            <a:picLocks noChangeAspect="1" noChangeArrowheads="1"/>
          </p:cNvPicPr>
          <p:nvPr/>
        </p:nvPicPr>
        <p:blipFill>
          <a:blip r:embed="rId4" cstate="print"/>
          <a:srcRect/>
          <a:stretch>
            <a:fillRect/>
          </a:stretch>
        </p:blipFill>
        <p:spPr bwMode="auto">
          <a:xfrm>
            <a:off x="-1152525" y="3533775"/>
            <a:ext cx="1143000" cy="1143000"/>
          </a:xfrm>
          <a:prstGeom prst="rect">
            <a:avLst/>
          </a:prstGeom>
          <a:noFill/>
          <a:ln w="9525">
            <a:noFill/>
            <a:miter lim="800000"/>
            <a:headEnd/>
            <a:tailEnd/>
          </a:ln>
        </p:spPr>
      </p:pic>
      <p:pic>
        <p:nvPicPr>
          <p:cNvPr id="23646" name="Picture 94" descr="Picture3"/>
          <p:cNvPicPr>
            <a:picLocks noChangeAspect="1" noChangeArrowheads="1"/>
          </p:cNvPicPr>
          <p:nvPr/>
        </p:nvPicPr>
        <p:blipFill>
          <a:blip r:embed="rId4" cstate="print"/>
          <a:srcRect/>
          <a:stretch>
            <a:fillRect/>
          </a:stretch>
        </p:blipFill>
        <p:spPr bwMode="auto">
          <a:xfrm>
            <a:off x="-1152525" y="3533775"/>
            <a:ext cx="1143000" cy="1143000"/>
          </a:xfrm>
          <a:prstGeom prst="rect">
            <a:avLst/>
          </a:prstGeom>
          <a:noFill/>
          <a:ln w="9525">
            <a:noFill/>
            <a:miter lim="800000"/>
            <a:headEnd/>
            <a:tailEnd/>
          </a:ln>
        </p:spPr>
      </p:pic>
      <p:sp>
        <p:nvSpPr>
          <p:cNvPr id="12306" name="Oval 98"/>
          <p:cNvSpPr>
            <a:spLocks noChangeArrowheads="1"/>
          </p:cNvSpPr>
          <p:nvPr/>
        </p:nvSpPr>
        <p:spPr bwMode="auto">
          <a:xfrm>
            <a:off x="7064375" y="3319463"/>
            <a:ext cx="479425" cy="1709737"/>
          </a:xfrm>
          <a:prstGeom prst="ellipse">
            <a:avLst/>
          </a:prstGeom>
          <a:gradFill rotWithShape="1">
            <a:gsLst>
              <a:gs pos="0">
                <a:srgbClr val="C0C0C0"/>
              </a:gs>
              <a:gs pos="100000">
                <a:srgbClr val="F0F0F0"/>
              </a:gs>
            </a:gsLst>
            <a:lin ang="0" scaled="1"/>
          </a:gradFill>
          <a:ln w="9525" algn="ctr">
            <a:noFill/>
            <a:round/>
            <a:headEnd/>
            <a:tailEnd/>
          </a:ln>
        </p:spPr>
        <p:txBody>
          <a:bodyPr wrap="none" anchor="ctr"/>
          <a:lstStyle/>
          <a:p>
            <a:endParaRPr lang="en-US"/>
          </a:p>
        </p:txBody>
      </p:sp>
      <p:sp>
        <p:nvSpPr>
          <p:cNvPr id="12307" name="Rectangle 99"/>
          <p:cNvSpPr>
            <a:spLocks noChangeArrowheads="1"/>
          </p:cNvSpPr>
          <p:nvPr/>
        </p:nvSpPr>
        <p:spPr bwMode="auto">
          <a:xfrm>
            <a:off x="7315200" y="3319463"/>
            <a:ext cx="2438400" cy="1709737"/>
          </a:xfrm>
          <a:prstGeom prst="rect">
            <a:avLst/>
          </a:prstGeom>
          <a:gradFill rotWithShape="1">
            <a:gsLst>
              <a:gs pos="0">
                <a:srgbClr val="C0C0C0"/>
              </a:gs>
              <a:gs pos="100000">
                <a:srgbClr val="DDDDDD"/>
              </a:gs>
            </a:gsLst>
            <a:lin ang="5400000" scaled="1"/>
          </a:gradFill>
          <a:ln w="9525">
            <a:noFill/>
            <a:miter lim="800000"/>
            <a:headEnd/>
            <a:tailEnd/>
          </a:ln>
        </p:spPr>
        <p:txBody>
          <a:bodyPr wrap="none" anchor="ctr"/>
          <a:lstStyle/>
          <a:p>
            <a:endParaRPr lang="en-US"/>
          </a:p>
        </p:txBody>
      </p:sp>
      <p:pic>
        <p:nvPicPr>
          <p:cNvPr id="12308" name="Picture 100" descr="Picture4"/>
          <p:cNvPicPr>
            <a:picLocks noChangeAspect="1" noChangeArrowheads="1"/>
          </p:cNvPicPr>
          <p:nvPr/>
        </p:nvPicPr>
        <p:blipFill>
          <a:blip r:embed="rId5" cstate="print"/>
          <a:srcRect/>
          <a:stretch>
            <a:fillRect/>
          </a:stretch>
        </p:blipFill>
        <p:spPr bwMode="auto">
          <a:xfrm>
            <a:off x="7305675" y="3319463"/>
            <a:ext cx="238125" cy="1714500"/>
          </a:xfrm>
          <a:prstGeom prst="rect">
            <a:avLst/>
          </a:prstGeom>
          <a:noFill/>
          <a:ln w="9525">
            <a:noFill/>
            <a:miter lim="800000"/>
            <a:headEnd/>
            <a:tailEnd/>
          </a:ln>
        </p:spPr>
      </p:pic>
      <p:grpSp>
        <p:nvGrpSpPr>
          <p:cNvPr id="12309" name="Group 76"/>
          <p:cNvGrpSpPr>
            <a:grpSpLocks/>
          </p:cNvGrpSpPr>
          <p:nvPr/>
        </p:nvGrpSpPr>
        <p:grpSpPr bwMode="auto">
          <a:xfrm>
            <a:off x="228600" y="2133600"/>
            <a:ext cx="4572000" cy="3505200"/>
            <a:chOff x="1296" y="1008"/>
            <a:chExt cx="2880" cy="2208"/>
          </a:xfrm>
        </p:grpSpPr>
        <p:pic>
          <p:nvPicPr>
            <p:cNvPr id="12312" name="Picture 77" descr="firewall"/>
            <p:cNvPicPr>
              <a:picLocks noChangeAspect="1" noChangeArrowheads="1"/>
            </p:cNvPicPr>
            <p:nvPr/>
          </p:nvPicPr>
          <p:blipFill>
            <a:blip r:embed="rId6" cstate="print"/>
            <a:srcRect/>
            <a:stretch>
              <a:fillRect/>
            </a:stretch>
          </p:blipFill>
          <p:spPr bwMode="auto">
            <a:xfrm>
              <a:off x="1296" y="1008"/>
              <a:ext cx="2880" cy="2087"/>
            </a:xfrm>
            <a:prstGeom prst="rect">
              <a:avLst/>
            </a:prstGeom>
            <a:noFill/>
            <a:ln w="9525">
              <a:noFill/>
              <a:miter lim="800000"/>
              <a:headEnd/>
              <a:tailEnd/>
            </a:ln>
          </p:spPr>
        </p:pic>
        <p:pic>
          <p:nvPicPr>
            <p:cNvPr id="12313" name="Picture 78" descr="1268304165_Search"/>
            <p:cNvPicPr>
              <a:picLocks noChangeAspect="1" noChangeArrowheads="1"/>
            </p:cNvPicPr>
            <p:nvPr/>
          </p:nvPicPr>
          <p:blipFill>
            <a:blip r:embed="rId7" cstate="print"/>
            <a:srcRect/>
            <a:stretch>
              <a:fillRect/>
            </a:stretch>
          </p:blipFill>
          <p:spPr bwMode="auto">
            <a:xfrm>
              <a:off x="2160" y="2112"/>
              <a:ext cx="1104" cy="1104"/>
            </a:xfrm>
            <a:prstGeom prst="rect">
              <a:avLst/>
            </a:prstGeom>
            <a:noFill/>
            <a:ln w="9525">
              <a:noFill/>
              <a:miter lim="800000"/>
              <a:headEnd/>
              <a:tailEnd/>
            </a:ln>
          </p:spPr>
        </p:pic>
      </p:grpSp>
      <p:sp>
        <p:nvSpPr>
          <p:cNvPr id="12310"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914400"/>
            <a:ext cx="7318375" cy="457200"/>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a:solidFill>
                  <a:srgbClr val="474747"/>
                </a:solidFill>
              </a:rPr>
              <a:t>A crowd of applications – how will you prioritize?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 0 L 0.35 0 " pathEditMode="relative" ptsTypes="AA">
                                      <p:cBhvr>
                                        <p:cTn id="6" dur="2000" fill="hold"/>
                                        <p:tgtEl>
                                          <p:spTgt spid="23640"/>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 4.44444E-6 L 0.2875 0.06111 " pathEditMode="relative" rAng="0" ptsTypes="AA">
                                      <p:cBhvr>
                                        <p:cTn id="9" dur="2000" fill="hold"/>
                                        <p:tgtEl>
                                          <p:spTgt spid="2"/>
                                        </p:tgtEl>
                                        <p:attrNameLst>
                                          <p:attrName>ppt_x</p:attrName>
                                          <p:attrName>ppt_y</p:attrName>
                                        </p:attrNameLst>
                                      </p:cBhvr>
                                      <p:rCtr x="144" y="31"/>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0 0 L 0.35 0 " pathEditMode="relative" ptsTypes="AA">
                                      <p:cBhvr>
                                        <p:cTn id="12" dur="2000" fill="hold"/>
                                        <p:tgtEl>
                                          <p:spTgt spid="23641"/>
                                        </p:tgtEl>
                                        <p:attrNameLst>
                                          <p:attrName>ppt_x</p:attrName>
                                          <p:attrName>ppt_y</p:attrName>
                                        </p:attrNameLst>
                                      </p:cBhvr>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0 0.01111 L 0.37917 -0.00555 " pathEditMode="relative" rAng="0" ptsTypes="AA">
                                      <p:cBhvr>
                                        <p:cTn id="15" dur="2000" fill="hold"/>
                                        <p:tgtEl>
                                          <p:spTgt spid="3"/>
                                        </p:tgtEl>
                                        <p:attrNameLst>
                                          <p:attrName>ppt_x</p:attrName>
                                          <p:attrName>ppt_y</p:attrName>
                                        </p:attrNameLst>
                                      </p:cBhvr>
                                      <p:rCtr x="190" y="-8"/>
                                    </p:animMotion>
                                  </p:childTnLst>
                                </p:cTn>
                              </p:par>
                            </p:childTnLst>
                          </p:cTn>
                        </p:par>
                        <p:par>
                          <p:cTn id="16" fill="hold">
                            <p:stCondLst>
                              <p:cond delay="8000"/>
                            </p:stCondLst>
                            <p:childTnLst>
                              <p:par>
                                <p:cTn id="17" presetID="0" presetClass="path" presetSubtype="0" accel="50000" decel="50000" fill="hold" nodeType="afterEffect">
                                  <p:stCondLst>
                                    <p:cond delay="0"/>
                                  </p:stCondLst>
                                  <p:childTnLst>
                                    <p:animMotion origin="layout" path="M 0 0 L 0.35 0 " pathEditMode="relative" ptsTypes="AA">
                                      <p:cBhvr>
                                        <p:cTn id="18" dur="2000" fill="hold"/>
                                        <p:tgtEl>
                                          <p:spTgt spid="23642"/>
                                        </p:tgtEl>
                                        <p:attrNameLst>
                                          <p:attrName>ppt_x</p:attrName>
                                          <p:attrName>ppt_y</p:attrName>
                                        </p:attrNameLst>
                                      </p:cBhvr>
                                    </p:animMotion>
                                  </p:childTnLst>
                                </p:cTn>
                              </p:par>
                            </p:childTnLst>
                          </p:cTn>
                        </p:par>
                        <p:par>
                          <p:cTn id="19" fill="hold">
                            <p:stCondLst>
                              <p:cond delay="10000"/>
                            </p:stCondLst>
                            <p:childTnLst>
                              <p:par>
                                <p:cTn id="20" presetID="0" presetClass="path" presetSubtype="0" accel="50000" decel="50000" fill="hold" nodeType="afterEffect">
                                  <p:stCondLst>
                                    <p:cond delay="0"/>
                                  </p:stCondLst>
                                  <p:childTnLst>
                                    <p:animMotion origin="layout" path="M 0 0.01111 L 0.22083 0.25 " pathEditMode="relative" rAng="0" ptsTypes="AA">
                                      <p:cBhvr>
                                        <p:cTn id="21" dur="2000" fill="hold"/>
                                        <p:tgtEl>
                                          <p:spTgt spid="4"/>
                                        </p:tgtEl>
                                        <p:attrNameLst>
                                          <p:attrName>ppt_x</p:attrName>
                                          <p:attrName>ppt_y</p:attrName>
                                        </p:attrNameLst>
                                      </p:cBhvr>
                                      <p:rCtr x="110" y="119"/>
                                    </p:animMotion>
                                  </p:childTnLst>
                                </p:cTn>
                              </p:par>
                            </p:childTnLst>
                          </p:cTn>
                        </p:par>
                        <p:par>
                          <p:cTn id="22" fill="hold">
                            <p:stCondLst>
                              <p:cond delay="12000"/>
                            </p:stCondLst>
                            <p:childTnLst>
                              <p:par>
                                <p:cTn id="23" presetID="0" presetClass="path" presetSubtype="0" accel="50000" decel="50000" fill="hold" nodeType="afterEffect">
                                  <p:stCondLst>
                                    <p:cond delay="0"/>
                                  </p:stCondLst>
                                  <p:childTnLst>
                                    <p:animMotion origin="layout" path="M 0 0 L 0.35 0 " pathEditMode="relative" ptsTypes="AA">
                                      <p:cBhvr>
                                        <p:cTn id="24" dur="2000" fill="hold"/>
                                        <p:tgtEl>
                                          <p:spTgt spid="23643"/>
                                        </p:tgtEl>
                                        <p:attrNameLst>
                                          <p:attrName>ppt_x</p:attrName>
                                          <p:attrName>ppt_y</p:attrName>
                                        </p:attrNameLst>
                                      </p:cBhvr>
                                    </p:animMotion>
                                  </p:childTnLst>
                                </p:cTn>
                              </p:par>
                            </p:childTnLst>
                          </p:cTn>
                        </p:par>
                        <p:par>
                          <p:cTn id="25" fill="hold">
                            <p:stCondLst>
                              <p:cond delay="14000"/>
                            </p:stCondLst>
                            <p:childTnLst>
                              <p:par>
                                <p:cTn id="26" presetID="0" presetClass="path" presetSubtype="0" accel="50000" decel="50000" fill="hold" nodeType="afterEffect">
                                  <p:stCondLst>
                                    <p:cond delay="0"/>
                                  </p:stCondLst>
                                  <p:childTnLst>
                                    <p:animMotion origin="layout" path="M 0 4.44444E-6 L 0.3375 -0.28334 " pathEditMode="relative" rAng="0" ptsTypes="AA">
                                      <p:cBhvr>
                                        <p:cTn id="27" dur="2000" fill="hold"/>
                                        <p:tgtEl>
                                          <p:spTgt spid="5"/>
                                        </p:tgtEl>
                                        <p:attrNameLst>
                                          <p:attrName>ppt_x</p:attrName>
                                          <p:attrName>ppt_y</p:attrName>
                                        </p:attrNameLst>
                                      </p:cBhvr>
                                      <p:rCtr x="169" y="-142"/>
                                    </p:animMotion>
                                  </p:childTnLst>
                                </p:cTn>
                              </p:par>
                            </p:childTnLst>
                          </p:cTn>
                        </p:par>
                        <p:par>
                          <p:cTn id="28" fill="hold">
                            <p:stCondLst>
                              <p:cond delay="16000"/>
                            </p:stCondLst>
                            <p:childTnLst>
                              <p:par>
                                <p:cTn id="29" presetID="0" presetClass="path" presetSubtype="0" accel="50000" decel="50000" fill="hold" nodeType="afterEffect">
                                  <p:stCondLst>
                                    <p:cond delay="0"/>
                                  </p:stCondLst>
                                  <p:childTnLst>
                                    <p:animMotion origin="layout" path="M 0 0 L 0.35 0 " pathEditMode="relative" ptsTypes="AA">
                                      <p:cBhvr>
                                        <p:cTn id="30" dur="2000" fill="hold"/>
                                        <p:tgtEl>
                                          <p:spTgt spid="23644"/>
                                        </p:tgtEl>
                                        <p:attrNameLst>
                                          <p:attrName>ppt_x</p:attrName>
                                          <p:attrName>ppt_y</p:attrName>
                                        </p:attrNameLst>
                                      </p:cBhvr>
                                    </p:animMotion>
                                  </p:childTnLst>
                                </p:cTn>
                              </p:par>
                            </p:childTnLst>
                          </p:cTn>
                        </p:par>
                        <p:par>
                          <p:cTn id="31" fill="hold">
                            <p:stCondLst>
                              <p:cond delay="18000"/>
                            </p:stCondLst>
                            <p:childTnLst>
                              <p:par>
                                <p:cTn id="32" presetID="0" presetClass="path" presetSubtype="0" accel="50000" decel="50000" fill="hold" nodeType="afterEffect">
                                  <p:stCondLst>
                                    <p:cond delay="0"/>
                                  </p:stCondLst>
                                  <p:childTnLst>
                                    <p:animMotion origin="layout" path="M 0 4.44444E-6 L 0.27083 -0.09445 " pathEditMode="relative" rAng="0" ptsTypes="AA">
                                      <p:cBhvr>
                                        <p:cTn id="33" dur="2000" fill="hold"/>
                                        <p:tgtEl>
                                          <p:spTgt spid="6"/>
                                        </p:tgtEl>
                                        <p:attrNameLst>
                                          <p:attrName>ppt_x</p:attrName>
                                          <p:attrName>ppt_y</p:attrName>
                                        </p:attrNameLst>
                                      </p:cBhvr>
                                      <p:rCtr x="135" y="-47"/>
                                    </p:animMotion>
                                  </p:childTnLst>
                                </p:cTn>
                              </p:par>
                            </p:childTnLst>
                          </p:cTn>
                        </p:par>
                        <p:par>
                          <p:cTn id="34" fill="hold">
                            <p:stCondLst>
                              <p:cond delay="20000"/>
                            </p:stCondLst>
                            <p:childTnLst>
                              <p:par>
                                <p:cTn id="35" presetID="0" presetClass="path" presetSubtype="0" accel="50000" decel="50000" fill="hold" nodeType="afterEffect">
                                  <p:stCondLst>
                                    <p:cond delay="0"/>
                                  </p:stCondLst>
                                  <p:childTnLst>
                                    <p:animMotion origin="layout" path="M 0 0 L 0.35 0 " pathEditMode="relative" ptsTypes="AA">
                                      <p:cBhvr>
                                        <p:cTn id="36" dur="2000" fill="hold"/>
                                        <p:tgtEl>
                                          <p:spTgt spid="23645"/>
                                        </p:tgtEl>
                                        <p:attrNameLst>
                                          <p:attrName>ppt_x</p:attrName>
                                          <p:attrName>ppt_y</p:attrName>
                                        </p:attrNameLst>
                                      </p:cBhvr>
                                    </p:animMotion>
                                  </p:childTnLst>
                                </p:cTn>
                              </p:par>
                            </p:childTnLst>
                          </p:cTn>
                        </p:par>
                        <p:par>
                          <p:cTn id="37" fill="hold">
                            <p:stCondLst>
                              <p:cond delay="22000"/>
                            </p:stCondLst>
                            <p:childTnLst>
                              <p:par>
                                <p:cTn id="38" presetID="0" presetClass="path" presetSubtype="0" accel="50000" decel="50000" fill="hold" nodeType="afterEffect">
                                  <p:stCondLst>
                                    <p:cond delay="0"/>
                                  </p:stCondLst>
                                  <p:childTnLst>
                                    <p:animMotion origin="layout" path="M 0 4.44444E-6 L 0.4375 -0.15 " pathEditMode="relative" rAng="0" ptsTypes="AA">
                                      <p:cBhvr>
                                        <p:cTn id="39" dur="2000" fill="hold"/>
                                        <p:tgtEl>
                                          <p:spTgt spid="7"/>
                                        </p:tgtEl>
                                        <p:attrNameLst>
                                          <p:attrName>ppt_x</p:attrName>
                                          <p:attrName>ppt_y</p:attrName>
                                        </p:attrNameLst>
                                      </p:cBhvr>
                                      <p:rCtr x="219" y="-75"/>
                                    </p:animMotion>
                                  </p:childTnLst>
                                </p:cTn>
                              </p:par>
                            </p:childTnLst>
                          </p:cTn>
                        </p:par>
                        <p:par>
                          <p:cTn id="40" fill="hold">
                            <p:stCondLst>
                              <p:cond delay="24000"/>
                            </p:stCondLst>
                            <p:childTnLst>
                              <p:par>
                                <p:cTn id="41" presetID="0" presetClass="path" presetSubtype="0" accel="50000" decel="50000" fill="hold" nodeType="afterEffect">
                                  <p:stCondLst>
                                    <p:cond delay="0"/>
                                  </p:stCondLst>
                                  <p:childTnLst>
                                    <p:animMotion origin="layout" path="M 0 0 L 0.35 0 " pathEditMode="relative" ptsTypes="AA">
                                      <p:cBhvr>
                                        <p:cTn id="42" dur="2000" fill="hold"/>
                                        <p:tgtEl>
                                          <p:spTgt spid="23646"/>
                                        </p:tgtEl>
                                        <p:attrNameLst>
                                          <p:attrName>ppt_x</p:attrName>
                                          <p:attrName>ppt_y</p:attrName>
                                        </p:attrNameLst>
                                      </p:cBhvr>
                                    </p:animMotion>
                                  </p:childTnLst>
                                </p:cTn>
                              </p:par>
                            </p:childTnLst>
                          </p:cTn>
                        </p:par>
                        <p:par>
                          <p:cTn id="43" fill="hold">
                            <p:stCondLst>
                              <p:cond delay="26000"/>
                            </p:stCondLst>
                            <p:childTnLst>
                              <p:par>
                                <p:cTn id="44" presetID="0" presetClass="path" presetSubtype="0" accel="50000" decel="50000" fill="hold" nodeType="afterEffect">
                                  <p:stCondLst>
                                    <p:cond delay="0"/>
                                  </p:stCondLst>
                                  <p:childTnLst>
                                    <p:animMotion origin="layout" path="M 0 0.01111 L 0.39583 0.17223 " pathEditMode="relative" rAng="0" ptsTypes="AA">
                                      <p:cBhvr>
                                        <p:cTn id="45" dur="2000" fill="hold"/>
                                        <p:tgtEl>
                                          <p:spTgt spid="8"/>
                                        </p:tgtEl>
                                        <p:attrNameLst>
                                          <p:attrName>ppt_x</p:attrName>
                                          <p:attrName>ppt_y</p:attrName>
                                        </p:attrNameLst>
                                      </p:cBhvr>
                                      <p:rCtr x="198" y="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1000" y="1600200"/>
            <a:ext cx="8305800" cy="5029200"/>
          </a:xfrm>
          <a:prstGeom prst="rect">
            <a:avLst/>
          </a:prstGeom>
          <a:noFill/>
          <a:ln w="9525">
            <a:noFill/>
            <a:miter lim="800000"/>
            <a:headEnd/>
            <a:tailEnd/>
          </a:ln>
        </p:spPr>
        <p:txBody>
          <a:bodyPr/>
          <a:lstStyle/>
          <a:p>
            <a:pPr marL="342900" indent="-342900">
              <a:spcBef>
                <a:spcPct val="20000"/>
              </a:spcBef>
              <a:buClr>
                <a:srgbClr val="005E9E"/>
              </a:buClr>
              <a:buFont typeface="Wingdings" pitchFamily="2" charset="2"/>
              <a:buChar char="§"/>
            </a:pPr>
            <a:r>
              <a:rPr lang="en-US" sz="2000" b="1"/>
              <a:t>Know and classify applications trying to enter the network</a:t>
            </a:r>
          </a:p>
          <a:p>
            <a:pPr marL="742950" lvl="1" indent="-285750">
              <a:spcBef>
                <a:spcPct val="20000"/>
              </a:spcBef>
              <a:buFontTx/>
              <a:buChar char="-"/>
            </a:pPr>
            <a:r>
              <a:rPr lang="en-US" sz="2000"/>
              <a:t>Business critical</a:t>
            </a:r>
          </a:p>
          <a:p>
            <a:pPr marL="742950" lvl="1" indent="-285750">
              <a:spcBef>
                <a:spcPct val="20000"/>
              </a:spcBef>
              <a:buFontTx/>
              <a:buChar char="-"/>
            </a:pPr>
            <a:r>
              <a:rPr lang="en-US" sz="2000"/>
              <a:t>Socio-business</a:t>
            </a:r>
          </a:p>
          <a:p>
            <a:pPr marL="742950" lvl="1" indent="-285750">
              <a:spcBef>
                <a:spcPct val="20000"/>
              </a:spcBef>
              <a:buFontTx/>
              <a:buChar char="-"/>
            </a:pPr>
            <a:r>
              <a:rPr lang="en-US" sz="2000"/>
              <a:t>Non critical</a:t>
            </a:r>
          </a:p>
          <a:p>
            <a:pPr marL="742950" lvl="1" indent="-285750">
              <a:spcBef>
                <a:spcPct val="20000"/>
              </a:spcBef>
              <a:buFontTx/>
              <a:buChar char="-"/>
            </a:pPr>
            <a:r>
              <a:rPr lang="en-US" sz="2000"/>
              <a:t>Undesirable </a:t>
            </a:r>
          </a:p>
          <a:p>
            <a:pPr marL="342900" indent="-342900">
              <a:spcBef>
                <a:spcPct val="20000"/>
              </a:spcBef>
              <a:buClr>
                <a:srgbClr val="005E9E"/>
              </a:buClr>
              <a:buFont typeface="Wingdings" pitchFamily="2" charset="2"/>
              <a:buChar char="§"/>
            </a:pPr>
            <a:r>
              <a:rPr lang="en-US" sz="2000" b="1"/>
              <a:t>Allows control over</a:t>
            </a:r>
            <a:endParaRPr lang="en-US" sz="2000"/>
          </a:p>
          <a:p>
            <a:pPr marL="742950" lvl="1" indent="-285750">
              <a:spcBef>
                <a:spcPct val="20000"/>
              </a:spcBef>
              <a:buFontTx/>
              <a:buChar char="-"/>
            </a:pPr>
            <a:r>
              <a:rPr lang="en-US" sz="2000"/>
              <a:t>Who (user)</a:t>
            </a:r>
          </a:p>
          <a:p>
            <a:pPr marL="742950" lvl="1" indent="-285750">
              <a:spcBef>
                <a:spcPct val="20000"/>
              </a:spcBef>
              <a:buFontTx/>
              <a:buChar char="-"/>
            </a:pPr>
            <a:r>
              <a:rPr lang="en-US" sz="2000"/>
              <a:t>When (Time)</a:t>
            </a:r>
          </a:p>
          <a:p>
            <a:pPr marL="742950" lvl="1" indent="-285750">
              <a:spcBef>
                <a:spcPct val="20000"/>
              </a:spcBef>
              <a:buFontTx/>
              <a:buChar char="-"/>
            </a:pPr>
            <a:r>
              <a:rPr lang="en-US" sz="2000"/>
              <a:t>What (Application)</a:t>
            </a:r>
          </a:p>
          <a:p>
            <a:pPr marL="742950" lvl="1" indent="-285750">
              <a:spcBef>
                <a:spcPct val="20000"/>
              </a:spcBef>
              <a:buFontTx/>
              <a:buChar char="-"/>
            </a:pPr>
            <a:r>
              <a:rPr lang="en-US" sz="2000"/>
              <a:t>How (Bandwidth)</a:t>
            </a:r>
          </a:p>
          <a:p>
            <a:pPr marL="342900" indent="-342900">
              <a:spcBef>
                <a:spcPct val="20000"/>
              </a:spcBef>
              <a:buClr>
                <a:srgbClr val="005E9E"/>
              </a:buClr>
              <a:buFont typeface="Wingdings" pitchFamily="2" charset="2"/>
              <a:buChar char="§"/>
            </a:pPr>
            <a:r>
              <a:rPr lang="en-US" sz="2000" b="1"/>
              <a:t>Essential for Cloud Computing</a:t>
            </a:r>
          </a:p>
          <a:p>
            <a:pPr marL="342900" indent="-342900">
              <a:spcBef>
                <a:spcPct val="20000"/>
              </a:spcBef>
              <a:buClr>
                <a:srgbClr val="005E9E"/>
              </a:buClr>
              <a:buFont typeface="Wingdings" pitchFamily="2" charset="2"/>
              <a:buChar char="§"/>
            </a:pPr>
            <a:r>
              <a:rPr lang="en-US" sz="2000" b="1"/>
              <a:t>Assures availability of business-critical applications</a:t>
            </a:r>
          </a:p>
          <a:p>
            <a:pPr marL="342900" indent="-342900">
              <a:spcBef>
                <a:spcPct val="20000"/>
              </a:spcBef>
              <a:buClr>
                <a:srgbClr val="005E9E"/>
              </a:buClr>
              <a:buFont typeface="Wingdings" pitchFamily="2" charset="2"/>
              <a:buChar char="§"/>
            </a:pPr>
            <a:r>
              <a:rPr lang="en-US" sz="2000" b="1"/>
              <a:t>Controls bandwidth costs</a:t>
            </a:r>
          </a:p>
          <a:p>
            <a:pPr marL="342900" indent="-342900">
              <a:spcBef>
                <a:spcPct val="20000"/>
              </a:spcBef>
              <a:buClr>
                <a:srgbClr val="005E9E"/>
              </a:buClr>
              <a:buFont typeface="Wingdings" pitchFamily="2" charset="2"/>
              <a:buChar char="§"/>
            </a:pPr>
            <a:endParaRPr lang="en-US" sz="2000"/>
          </a:p>
          <a:p>
            <a:pPr marL="342900" indent="-342900">
              <a:spcBef>
                <a:spcPct val="20000"/>
              </a:spcBef>
              <a:buFontTx/>
              <a:buChar char="-"/>
            </a:pPr>
            <a:endParaRPr lang="en-US" sz="2000"/>
          </a:p>
        </p:txBody>
      </p:sp>
      <p:sp>
        <p:nvSpPr>
          <p:cNvPr id="14339" name="Rectangle 13"/>
          <p:cNvSpPr>
            <a:spLocks noChangeArrowheads="1"/>
          </p:cNvSpPr>
          <p:nvPr/>
        </p:nvSpPr>
        <p:spPr bwMode="auto">
          <a:xfrm>
            <a:off x="1141413" y="619125"/>
            <a:ext cx="7772400" cy="534988"/>
          </a:xfrm>
          <a:prstGeom prst="rect">
            <a:avLst/>
          </a:prstGeom>
          <a:noFill/>
          <a:ln w="9525">
            <a:noFill/>
            <a:miter lim="800000"/>
            <a:headEnd/>
            <a:tailEnd/>
          </a:ln>
        </p:spPr>
        <p:txBody>
          <a:bodyPr anchor="ctr"/>
          <a:lstStyle/>
          <a:p>
            <a:pPr algn="r"/>
            <a:endParaRPr lang="en-US" sz="1600">
              <a:solidFill>
                <a:srgbClr val="0070BC"/>
              </a:solidFill>
              <a:latin typeface="Zurich Cn BT"/>
            </a:endParaRPr>
          </a:p>
        </p:txBody>
      </p:sp>
      <p:pic>
        <p:nvPicPr>
          <p:cNvPr id="14340" name="Picture 5"/>
          <p:cNvPicPr>
            <a:picLocks noChangeAspect="1" noChangeArrowheads="1"/>
          </p:cNvPicPr>
          <p:nvPr/>
        </p:nvPicPr>
        <p:blipFill>
          <a:blip r:embed="rId3" cstate="print"/>
          <a:srcRect/>
          <a:stretch>
            <a:fillRect/>
          </a:stretch>
        </p:blipFill>
        <p:spPr bwMode="auto">
          <a:xfrm>
            <a:off x="6170613" y="1881188"/>
            <a:ext cx="2897187" cy="3852862"/>
          </a:xfrm>
          <a:prstGeom prst="rect">
            <a:avLst/>
          </a:prstGeom>
          <a:noFill/>
          <a:ln w="9525">
            <a:noFill/>
            <a:miter lim="800000"/>
            <a:headEnd/>
            <a:tailEnd/>
          </a:ln>
        </p:spPr>
      </p:pic>
      <p:sp>
        <p:nvSpPr>
          <p:cNvPr id="14341"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9475"/>
            <a:ext cx="5973751" cy="461665"/>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dirty="0" smtClean="0">
                <a:solidFill>
                  <a:srgbClr val="474747"/>
                </a:solidFill>
              </a:rPr>
              <a:t>Need of Application </a:t>
            </a:r>
            <a:r>
              <a:rPr lang="en-US" sz="2400" b="1" dirty="0">
                <a:solidFill>
                  <a:srgbClr val="474747"/>
                </a:solidFill>
              </a:rPr>
              <a:t>Visibility &amp; Control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body" idx="4294967295"/>
          </p:nvPr>
        </p:nvSpPr>
        <p:spPr>
          <a:xfrm>
            <a:off x="457200" y="1700213"/>
            <a:ext cx="6324600" cy="4724400"/>
          </a:xfrm>
        </p:spPr>
        <p:txBody>
          <a:bodyPr/>
          <a:lstStyle/>
          <a:p>
            <a:pPr marL="342900" lvl="1" indent="-342900" eaLnBrk="1" hangingPunct="1">
              <a:spcBef>
                <a:spcPts val="800"/>
              </a:spcBef>
              <a:buClr>
                <a:srgbClr val="005E9E"/>
              </a:buClr>
              <a:buFont typeface="Wingdings" pitchFamily="2" charset="2"/>
              <a:buChar char="§"/>
            </a:pPr>
            <a:r>
              <a:rPr lang="en-US" sz="2000" b="1" smtClean="0"/>
              <a:t>Is my existing network security setup rigid and hard-coded?</a:t>
            </a:r>
          </a:p>
          <a:p>
            <a:pPr marL="342900" lvl="1" indent="-342900" eaLnBrk="1" hangingPunct="1">
              <a:spcBef>
                <a:spcPts val="800"/>
              </a:spcBef>
              <a:buClr>
                <a:srgbClr val="005E9E"/>
              </a:buClr>
              <a:buFont typeface="Wingdings" pitchFamily="2" charset="2"/>
              <a:buChar char="§"/>
            </a:pPr>
            <a:r>
              <a:rPr lang="en-US" sz="2000" b="1" smtClean="0"/>
              <a:t>Can the architecture grow to accommodate future threats?</a:t>
            </a:r>
          </a:p>
        </p:txBody>
      </p:sp>
      <p:sp>
        <p:nvSpPr>
          <p:cNvPr id="15363"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9475"/>
            <a:ext cx="7983538" cy="457200"/>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dirty="0">
                <a:solidFill>
                  <a:srgbClr val="474747"/>
                </a:solidFill>
                <a:latin typeface="Arial" charset="0"/>
                <a:cs typeface="Arial" charset="0"/>
              </a:rPr>
              <a:t>Threat environment is dynamic. Can I keep up with it?</a:t>
            </a:r>
          </a:p>
        </p:txBody>
      </p:sp>
      <p:pic>
        <p:nvPicPr>
          <p:cNvPr id="15365" name="Picture 4" descr="5"/>
          <p:cNvPicPr>
            <a:picLocks noChangeAspect="1" noChangeArrowheads="1"/>
          </p:cNvPicPr>
          <p:nvPr/>
        </p:nvPicPr>
        <p:blipFill>
          <a:blip r:embed="rId3" cstate="print"/>
          <a:srcRect/>
          <a:stretch>
            <a:fillRect/>
          </a:stretch>
        </p:blipFill>
        <p:spPr bwMode="auto">
          <a:xfrm>
            <a:off x="7096125" y="1524000"/>
            <a:ext cx="204787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579438" y="2473325"/>
            <a:ext cx="2590800" cy="2438400"/>
            <a:chOff x="576" y="1872"/>
            <a:chExt cx="1632" cy="1536"/>
          </a:xfrm>
        </p:grpSpPr>
        <p:pic>
          <p:nvPicPr>
            <p:cNvPr id="16407" name="Picture 14" descr="g01"/>
            <p:cNvPicPr>
              <a:picLocks noChangeAspect="1" noChangeArrowheads="1"/>
            </p:cNvPicPr>
            <p:nvPr/>
          </p:nvPicPr>
          <p:blipFill>
            <a:blip r:embed="rId3" cstate="print"/>
            <a:srcRect l="1778" t="21368" r="67995" b="35893"/>
            <a:stretch>
              <a:fillRect/>
            </a:stretch>
          </p:blipFill>
          <p:spPr bwMode="auto">
            <a:xfrm>
              <a:off x="576" y="1872"/>
              <a:ext cx="1632" cy="1536"/>
            </a:xfrm>
            <a:prstGeom prst="rect">
              <a:avLst/>
            </a:prstGeom>
            <a:noFill/>
            <a:ln w="9525">
              <a:noFill/>
              <a:miter lim="800000"/>
              <a:headEnd/>
              <a:tailEnd/>
            </a:ln>
          </p:spPr>
        </p:pic>
        <p:sp>
          <p:nvSpPr>
            <p:cNvPr id="16408" name="Text Box 16"/>
            <p:cNvSpPr txBox="1">
              <a:spLocks noChangeArrowheads="1"/>
            </p:cNvSpPr>
            <p:nvPr/>
          </p:nvSpPr>
          <p:spPr bwMode="auto">
            <a:xfrm>
              <a:off x="957" y="2516"/>
              <a:ext cx="422" cy="366"/>
            </a:xfrm>
            <a:prstGeom prst="rect">
              <a:avLst/>
            </a:prstGeom>
            <a:noFill/>
            <a:ln w="9525">
              <a:noFill/>
              <a:miter lim="800000"/>
              <a:headEnd/>
              <a:tailEnd/>
            </a:ln>
          </p:spPr>
          <p:txBody>
            <a:bodyPr wrap="none">
              <a:spAutoFit/>
            </a:bodyPr>
            <a:lstStyle/>
            <a:p>
              <a:pPr algn="ctr"/>
              <a:r>
                <a:rPr lang="en-US" sz="1600" b="1">
                  <a:solidFill>
                    <a:srgbClr val="006699"/>
                  </a:solidFill>
                </a:rPr>
                <a:t>Anti</a:t>
              </a:r>
            </a:p>
            <a:p>
              <a:pPr algn="ctr"/>
              <a:r>
                <a:rPr lang="en-US" sz="1600" b="1">
                  <a:solidFill>
                    <a:srgbClr val="006699"/>
                  </a:solidFill>
                </a:rPr>
                <a:t>virus</a:t>
              </a:r>
            </a:p>
          </p:txBody>
        </p:sp>
      </p:grpSp>
      <p:grpSp>
        <p:nvGrpSpPr>
          <p:cNvPr id="3" name="Group 31"/>
          <p:cNvGrpSpPr>
            <a:grpSpLocks/>
          </p:cNvGrpSpPr>
          <p:nvPr/>
        </p:nvGrpSpPr>
        <p:grpSpPr bwMode="auto">
          <a:xfrm>
            <a:off x="2189163" y="3863975"/>
            <a:ext cx="1990725" cy="2047875"/>
            <a:chOff x="1626" y="2790"/>
            <a:chExt cx="1254" cy="1290"/>
          </a:xfrm>
        </p:grpSpPr>
        <p:pic>
          <p:nvPicPr>
            <p:cNvPr id="16405" name="Picture 18" descr="g03"/>
            <p:cNvPicPr>
              <a:picLocks noChangeAspect="1" noChangeArrowheads="1"/>
            </p:cNvPicPr>
            <p:nvPr/>
          </p:nvPicPr>
          <p:blipFill>
            <a:blip r:embed="rId4" cstate="print"/>
            <a:srcRect/>
            <a:stretch>
              <a:fillRect/>
            </a:stretch>
          </p:blipFill>
          <p:spPr bwMode="auto">
            <a:xfrm>
              <a:off x="1626" y="2790"/>
              <a:ext cx="1254" cy="1290"/>
            </a:xfrm>
            <a:prstGeom prst="rect">
              <a:avLst/>
            </a:prstGeom>
            <a:noFill/>
            <a:ln w="9525">
              <a:noFill/>
              <a:miter lim="800000"/>
              <a:headEnd/>
              <a:tailEnd/>
            </a:ln>
          </p:spPr>
        </p:pic>
        <p:sp>
          <p:nvSpPr>
            <p:cNvPr id="16406" name="Text Box 19"/>
            <p:cNvSpPr txBox="1">
              <a:spLocks noChangeArrowheads="1"/>
            </p:cNvSpPr>
            <p:nvPr/>
          </p:nvSpPr>
          <p:spPr bwMode="auto">
            <a:xfrm>
              <a:off x="2093" y="3318"/>
              <a:ext cx="293" cy="212"/>
            </a:xfrm>
            <a:prstGeom prst="rect">
              <a:avLst/>
            </a:prstGeom>
            <a:noFill/>
            <a:ln w="9525">
              <a:noFill/>
              <a:miter lim="800000"/>
              <a:headEnd/>
              <a:tailEnd/>
            </a:ln>
          </p:spPr>
          <p:txBody>
            <a:bodyPr wrap="none">
              <a:spAutoFit/>
            </a:bodyPr>
            <a:lstStyle/>
            <a:p>
              <a:r>
                <a:rPr lang="en-US" sz="1600" b="1">
                  <a:solidFill>
                    <a:srgbClr val="006699"/>
                  </a:solidFill>
                </a:rPr>
                <a:t>AS</a:t>
              </a:r>
            </a:p>
          </p:txBody>
        </p:sp>
      </p:grpSp>
      <p:grpSp>
        <p:nvGrpSpPr>
          <p:cNvPr id="4" name="Group 33"/>
          <p:cNvGrpSpPr>
            <a:grpSpLocks/>
          </p:cNvGrpSpPr>
          <p:nvPr/>
        </p:nvGrpSpPr>
        <p:grpSpPr bwMode="auto">
          <a:xfrm>
            <a:off x="6575425" y="1828800"/>
            <a:ext cx="2286000" cy="2151063"/>
            <a:chOff x="4176" y="1383"/>
            <a:chExt cx="1440" cy="1355"/>
          </a:xfrm>
        </p:grpSpPr>
        <p:pic>
          <p:nvPicPr>
            <p:cNvPr id="16403" name="Picture 20" descr="g01"/>
            <p:cNvPicPr>
              <a:picLocks noChangeAspect="1" noChangeArrowheads="1"/>
            </p:cNvPicPr>
            <p:nvPr/>
          </p:nvPicPr>
          <p:blipFill>
            <a:blip r:embed="rId3" cstate="print"/>
            <a:srcRect l="1778" t="21368" r="67995" b="35893"/>
            <a:stretch>
              <a:fillRect/>
            </a:stretch>
          </p:blipFill>
          <p:spPr bwMode="auto">
            <a:xfrm>
              <a:off x="4176" y="1383"/>
              <a:ext cx="1440" cy="1355"/>
            </a:xfrm>
            <a:prstGeom prst="rect">
              <a:avLst/>
            </a:prstGeom>
            <a:noFill/>
            <a:ln w="9525">
              <a:noFill/>
              <a:miter lim="800000"/>
              <a:headEnd/>
              <a:tailEnd/>
            </a:ln>
          </p:spPr>
        </p:pic>
        <p:sp>
          <p:nvSpPr>
            <p:cNvPr id="16404" name="Text Box 21"/>
            <p:cNvSpPr txBox="1">
              <a:spLocks noChangeArrowheads="1"/>
            </p:cNvSpPr>
            <p:nvPr/>
          </p:nvSpPr>
          <p:spPr bwMode="auto">
            <a:xfrm>
              <a:off x="4456" y="1904"/>
              <a:ext cx="522" cy="375"/>
            </a:xfrm>
            <a:prstGeom prst="rect">
              <a:avLst/>
            </a:prstGeom>
            <a:noFill/>
            <a:ln w="9525">
              <a:noFill/>
              <a:miter lim="800000"/>
              <a:headEnd/>
              <a:tailEnd/>
            </a:ln>
          </p:spPr>
          <p:txBody>
            <a:bodyPr wrap="none">
              <a:spAutoFit/>
            </a:bodyPr>
            <a:lstStyle/>
            <a:p>
              <a:pPr algn="ctr"/>
              <a:r>
                <a:rPr lang="en-US" b="1">
                  <a:solidFill>
                    <a:srgbClr val="006699"/>
                  </a:solidFill>
                </a:rPr>
                <a:t>IM </a:t>
              </a:r>
            </a:p>
            <a:p>
              <a:pPr algn="ctr"/>
              <a:r>
                <a:rPr lang="en-US" sz="1500" b="1">
                  <a:solidFill>
                    <a:srgbClr val="006699"/>
                  </a:solidFill>
                </a:rPr>
                <a:t>control</a:t>
              </a:r>
            </a:p>
          </p:txBody>
        </p:sp>
      </p:grpSp>
      <p:grpSp>
        <p:nvGrpSpPr>
          <p:cNvPr id="5" name="Group 34"/>
          <p:cNvGrpSpPr>
            <a:grpSpLocks/>
          </p:cNvGrpSpPr>
          <p:nvPr/>
        </p:nvGrpSpPr>
        <p:grpSpPr bwMode="auto">
          <a:xfrm>
            <a:off x="6705600" y="3951288"/>
            <a:ext cx="2590800" cy="2438400"/>
            <a:chOff x="4437" y="2845"/>
            <a:chExt cx="1632" cy="1536"/>
          </a:xfrm>
        </p:grpSpPr>
        <p:pic>
          <p:nvPicPr>
            <p:cNvPr id="16401" name="Picture 23" descr="g01"/>
            <p:cNvPicPr>
              <a:picLocks noChangeAspect="1" noChangeArrowheads="1"/>
            </p:cNvPicPr>
            <p:nvPr/>
          </p:nvPicPr>
          <p:blipFill>
            <a:blip r:embed="rId3" cstate="print"/>
            <a:srcRect l="1778" t="21368" r="67995" b="35893"/>
            <a:stretch>
              <a:fillRect/>
            </a:stretch>
          </p:blipFill>
          <p:spPr bwMode="auto">
            <a:xfrm>
              <a:off x="4437" y="2845"/>
              <a:ext cx="1632" cy="1536"/>
            </a:xfrm>
            <a:prstGeom prst="rect">
              <a:avLst/>
            </a:prstGeom>
            <a:noFill/>
            <a:ln w="9525">
              <a:noFill/>
              <a:miter lim="800000"/>
              <a:headEnd/>
              <a:tailEnd/>
            </a:ln>
          </p:spPr>
        </p:pic>
        <p:sp>
          <p:nvSpPr>
            <p:cNvPr id="16402" name="Text Box 24"/>
            <p:cNvSpPr txBox="1">
              <a:spLocks noChangeArrowheads="1"/>
            </p:cNvSpPr>
            <p:nvPr/>
          </p:nvSpPr>
          <p:spPr bwMode="auto">
            <a:xfrm>
              <a:off x="4709" y="3555"/>
              <a:ext cx="617" cy="291"/>
            </a:xfrm>
            <a:prstGeom prst="rect">
              <a:avLst/>
            </a:prstGeom>
            <a:noFill/>
            <a:ln w="9525">
              <a:noFill/>
              <a:miter lim="800000"/>
              <a:headEnd/>
              <a:tailEnd/>
            </a:ln>
          </p:spPr>
          <p:txBody>
            <a:bodyPr wrap="none">
              <a:spAutoFit/>
            </a:bodyPr>
            <a:lstStyle/>
            <a:p>
              <a:pPr algn="ctr"/>
              <a:r>
                <a:rPr lang="en-US" sz="1200" b="1">
                  <a:solidFill>
                    <a:srgbClr val="006699"/>
                  </a:solidFill>
                </a:rPr>
                <a:t>Intrusion </a:t>
              </a:r>
            </a:p>
            <a:p>
              <a:pPr algn="ctr"/>
              <a:r>
                <a:rPr lang="en-US" sz="1200" b="1">
                  <a:solidFill>
                    <a:srgbClr val="006699"/>
                  </a:solidFill>
                </a:rPr>
                <a:t>Prevention</a:t>
              </a:r>
            </a:p>
          </p:txBody>
        </p:sp>
      </p:grpSp>
      <p:grpSp>
        <p:nvGrpSpPr>
          <p:cNvPr id="6" name="Group 28"/>
          <p:cNvGrpSpPr>
            <a:grpSpLocks/>
          </p:cNvGrpSpPr>
          <p:nvPr/>
        </p:nvGrpSpPr>
        <p:grpSpPr bwMode="auto">
          <a:xfrm>
            <a:off x="-234950" y="4184650"/>
            <a:ext cx="1676400" cy="1649413"/>
            <a:chOff x="-96" y="2753"/>
            <a:chExt cx="1056" cy="1039"/>
          </a:xfrm>
        </p:grpSpPr>
        <p:pic>
          <p:nvPicPr>
            <p:cNvPr id="16399" name="Picture 26" descr="g05"/>
            <p:cNvPicPr>
              <a:picLocks noChangeAspect="1" noChangeArrowheads="1"/>
            </p:cNvPicPr>
            <p:nvPr/>
          </p:nvPicPr>
          <p:blipFill>
            <a:blip r:embed="rId5" cstate="print"/>
            <a:srcRect/>
            <a:stretch>
              <a:fillRect/>
            </a:stretch>
          </p:blipFill>
          <p:spPr bwMode="auto">
            <a:xfrm>
              <a:off x="-96" y="2753"/>
              <a:ext cx="1056" cy="1039"/>
            </a:xfrm>
            <a:prstGeom prst="rect">
              <a:avLst/>
            </a:prstGeom>
            <a:noFill/>
            <a:ln w="9525">
              <a:noFill/>
              <a:miter lim="800000"/>
              <a:headEnd/>
              <a:tailEnd/>
            </a:ln>
          </p:spPr>
        </p:pic>
        <p:sp>
          <p:nvSpPr>
            <p:cNvPr id="16400" name="Text Box 27"/>
            <p:cNvSpPr txBox="1">
              <a:spLocks noChangeArrowheads="1"/>
            </p:cNvSpPr>
            <p:nvPr/>
          </p:nvSpPr>
          <p:spPr bwMode="auto">
            <a:xfrm>
              <a:off x="309" y="3122"/>
              <a:ext cx="293" cy="346"/>
            </a:xfrm>
            <a:prstGeom prst="rect">
              <a:avLst/>
            </a:prstGeom>
            <a:noFill/>
            <a:ln w="9525">
              <a:noFill/>
              <a:miter lim="800000"/>
              <a:headEnd/>
              <a:tailEnd/>
            </a:ln>
          </p:spPr>
          <p:txBody>
            <a:bodyPr wrap="none">
              <a:spAutoFit/>
            </a:bodyPr>
            <a:lstStyle/>
            <a:p>
              <a:r>
                <a:rPr lang="en-US" sz="1000" b="1">
                  <a:solidFill>
                    <a:srgbClr val="006699"/>
                  </a:solidFill>
                </a:rPr>
                <a:t>Next</a:t>
              </a:r>
            </a:p>
            <a:p>
              <a:r>
                <a:rPr lang="en-US" sz="1000" b="1">
                  <a:solidFill>
                    <a:srgbClr val="006699"/>
                  </a:solidFill>
                </a:rPr>
                <a:t>Gen </a:t>
              </a:r>
            </a:p>
            <a:p>
              <a:r>
                <a:rPr lang="en-US" sz="1000" b="1">
                  <a:solidFill>
                    <a:srgbClr val="006699"/>
                  </a:solidFill>
                </a:rPr>
                <a:t>GUI</a:t>
              </a:r>
            </a:p>
          </p:txBody>
        </p:sp>
      </p:grpSp>
      <p:grpSp>
        <p:nvGrpSpPr>
          <p:cNvPr id="7" name="Group 30"/>
          <p:cNvGrpSpPr>
            <a:grpSpLocks/>
          </p:cNvGrpSpPr>
          <p:nvPr/>
        </p:nvGrpSpPr>
        <p:grpSpPr bwMode="auto">
          <a:xfrm>
            <a:off x="2570163" y="2190750"/>
            <a:ext cx="1800225" cy="1771650"/>
            <a:chOff x="1797" y="1654"/>
            <a:chExt cx="1134" cy="1116"/>
          </a:xfrm>
        </p:grpSpPr>
        <p:pic>
          <p:nvPicPr>
            <p:cNvPr id="16397" name="Picture 11" descr="g05"/>
            <p:cNvPicPr>
              <a:picLocks noChangeAspect="1" noChangeArrowheads="1"/>
            </p:cNvPicPr>
            <p:nvPr/>
          </p:nvPicPr>
          <p:blipFill>
            <a:blip r:embed="rId5" cstate="print"/>
            <a:srcRect/>
            <a:stretch>
              <a:fillRect/>
            </a:stretch>
          </p:blipFill>
          <p:spPr bwMode="auto">
            <a:xfrm>
              <a:off x="1797" y="1654"/>
              <a:ext cx="1134" cy="1116"/>
            </a:xfrm>
            <a:prstGeom prst="rect">
              <a:avLst/>
            </a:prstGeom>
            <a:noFill/>
            <a:ln w="9525">
              <a:noFill/>
              <a:miter lim="800000"/>
              <a:headEnd/>
              <a:tailEnd/>
            </a:ln>
          </p:spPr>
        </p:pic>
        <p:sp>
          <p:nvSpPr>
            <p:cNvPr id="16398" name="Text Box 15"/>
            <p:cNvSpPr txBox="1">
              <a:spLocks noChangeArrowheads="1"/>
            </p:cNvSpPr>
            <p:nvPr/>
          </p:nvSpPr>
          <p:spPr bwMode="auto">
            <a:xfrm>
              <a:off x="2216" y="2112"/>
              <a:ext cx="267" cy="213"/>
            </a:xfrm>
            <a:prstGeom prst="rect">
              <a:avLst/>
            </a:prstGeom>
            <a:noFill/>
            <a:ln w="9525">
              <a:noFill/>
              <a:miter lim="800000"/>
              <a:headEnd/>
              <a:tailEnd/>
            </a:ln>
          </p:spPr>
          <p:txBody>
            <a:bodyPr wrap="none">
              <a:spAutoFit/>
            </a:bodyPr>
            <a:lstStyle/>
            <a:p>
              <a:r>
                <a:rPr lang="en-US" sz="1600" b="1">
                  <a:solidFill>
                    <a:srgbClr val="006699"/>
                  </a:solidFill>
                </a:rPr>
                <a:t>L7</a:t>
              </a:r>
            </a:p>
          </p:txBody>
        </p:sp>
      </p:grpSp>
      <p:grpSp>
        <p:nvGrpSpPr>
          <p:cNvPr id="8" name="Group 32"/>
          <p:cNvGrpSpPr>
            <a:grpSpLocks/>
          </p:cNvGrpSpPr>
          <p:nvPr/>
        </p:nvGrpSpPr>
        <p:grpSpPr bwMode="auto">
          <a:xfrm>
            <a:off x="3527425" y="2362200"/>
            <a:ext cx="3781425" cy="3676650"/>
            <a:chOff x="2400" y="1776"/>
            <a:chExt cx="2382" cy="2316"/>
          </a:xfrm>
        </p:grpSpPr>
        <p:pic>
          <p:nvPicPr>
            <p:cNvPr id="16395" name="Picture 5" descr="g07"/>
            <p:cNvPicPr>
              <a:picLocks noChangeAspect="1" noChangeArrowheads="1"/>
            </p:cNvPicPr>
            <p:nvPr/>
          </p:nvPicPr>
          <p:blipFill>
            <a:blip r:embed="rId6" cstate="print"/>
            <a:srcRect/>
            <a:stretch>
              <a:fillRect/>
            </a:stretch>
          </p:blipFill>
          <p:spPr bwMode="auto">
            <a:xfrm>
              <a:off x="2400" y="1776"/>
              <a:ext cx="2382" cy="2316"/>
            </a:xfrm>
            <a:prstGeom prst="rect">
              <a:avLst/>
            </a:prstGeom>
            <a:noFill/>
            <a:ln w="9525">
              <a:noFill/>
              <a:miter lim="800000"/>
              <a:headEnd/>
              <a:tailEnd/>
            </a:ln>
          </p:spPr>
        </p:pic>
        <p:sp>
          <p:nvSpPr>
            <p:cNvPr id="16396" name="Text Box 12"/>
            <p:cNvSpPr txBox="1">
              <a:spLocks noChangeArrowheads="1"/>
            </p:cNvSpPr>
            <p:nvPr/>
          </p:nvSpPr>
          <p:spPr bwMode="auto">
            <a:xfrm>
              <a:off x="3287" y="2856"/>
              <a:ext cx="594" cy="212"/>
            </a:xfrm>
            <a:prstGeom prst="rect">
              <a:avLst/>
            </a:prstGeom>
            <a:noFill/>
            <a:ln w="9525">
              <a:noFill/>
              <a:miter lim="800000"/>
              <a:headEnd/>
              <a:tailEnd/>
            </a:ln>
          </p:spPr>
          <p:txBody>
            <a:bodyPr wrap="none">
              <a:spAutoFit/>
            </a:bodyPr>
            <a:lstStyle/>
            <a:p>
              <a:r>
                <a:rPr lang="en-US" sz="1600" b="1">
                  <a:solidFill>
                    <a:srgbClr val="006699"/>
                  </a:solidFill>
                </a:rPr>
                <a:t>Firewall</a:t>
              </a:r>
            </a:p>
          </p:txBody>
        </p:sp>
      </p:grpSp>
      <p:sp>
        <p:nvSpPr>
          <p:cNvPr id="16393" name="Rectangle 18"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300104" y="887413"/>
            <a:ext cx="8843896" cy="461665"/>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dirty="0">
                <a:solidFill>
                  <a:srgbClr val="474747"/>
                </a:solidFill>
              </a:rPr>
              <a:t>Future-ready security with </a:t>
            </a:r>
            <a:r>
              <a:rPr lang="en-US" sz="2400" b="1" dirty="0" smtClean="0">
                <a:solidFill>
                  <a:srgbClr val="474747"/>
                </a:solidFill>
              </a:rPr>
              <a:t>Extensible </a:t>
            </a:r>
            <a:r>
              <a:rPr lang="en-US" sz="2400" b="1" dirty="0">
                <a:solidFill>
                  <a:srgbClr val="474747"/>
                </a:solidFill>
              </a:rPr>
              <a:t>Security Architecture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5000"/>
                            </p:stCondLst>
                            <p:childTnLst>
                              <p:par>
                                <p:cTn id="20" presetID="2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2000" fill="hold"/>
                                        <p:tgtEl>
                                          <p:spTgt spid="3"/>
                                        </p:tgtEl>
                                        <p:attrNameLst>
                                          <p:attrName>ppt_w</p:attrName>
                                        </p:attrNameLst>
                                      </p:cBhvr>
                                      <p:tavLst>
                                        <p:tav tm="0">
                                          <p:val>
                                            <p:fltVal val="0"/>
                                          </p:val>
                                        </p:tav>
                                        <p:tav tm="100000">
                                          <p:val>
                                            <p:strVal val="#ppt_w"/>
                                          </p:val>
                                        </p:tav>
                                      </p:tavLst>
                                    </p:anim>
                                    <p:anim calcmode="lin" valueType="num">
                                      <p:cBhvr>
                                        <p:cTn id="23" dur="20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7000"/>
                            </p:stCondLst>
                            <p:childTnLst>
                              <p:par>
                                <p:cTn id="25" presetID="2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2000" fill="hold"/>
                                        <p:tgtEl>
                                          <p:spTgt spid="4"/>
                                        </p:tgtEl>
                                        <p:attrNameLst>
                                          <p:attrName>ppt_w</p:attrName>
                                        </p:attrNameLst>
                                      </p:cBhvr>
                                      <p:tavLst>
                                        <p:tav tm="0">
                                          <p:val>
                                            <p:fltVal val="0"/>
                                          </p:val>
                                        </p:tav>
                                        <p:tav tm="100000">
                                          <p:val>
                                            <p:strVal val="#ppt_w"/>
                                          </p:val>
                                        </p:tav>
                                      </p:tavLst>
                                    </p:anim>
                                    <p:anim calcmode="lin" valueType="num">
                                      <p:cBhvr>
                                        <p:cTn id="28" dur="2000" fill="hold"/>
                                        <p:tgtEl>
                                          <p:spTgt spid="4"/>
                                        </p:tgtEl>
                                        <p:attrNameLst>
                                          <p:attrName>ppt_h</p:attrName>
                                        </p:attrNameLst>
                                      </p:cBhvr>
                                      <p:tavLst>
                                        <p:tav tm="0">
                                          <p:val>
                                            <p:fltVal val="0"/>
                                          </p:val>
                                        </p:tav>
                                        <p:tav tm="100000">
                                          <p:val>
                                            <p:strVal val="#ppt_h"/>
                                          </p:val>
                                        </p:tav>
                                      </p:tavLst>
                                    </p:anim>
                                  </p:childTnLst>
                                </p:cTn>
                              </p:par>
                            </p:childTnLst>
                          </p:cTn>
                        </p:par>
                        <p:par>
                          <p:cTn id="29" fill="hold">
                            <p:stCondLst>
                              <p:cond delay="9000"/>
                            </p:stCondLst>
                            <p:childTnLst>
                              <p:par>
                                <p:cTn id="30" presetID="23" presetClass="entr" presetSubtype="16"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2000" fill="hold"/>
                                        <p:tgtEl>
                                          <p:spTgt spid="5"/>
                                        </p:tgtEl>
                                        <p:attrNameLst>
                                          <p:attrName>ppt_w</p:attrName>
                                        </p:attrNameLst>
                                      </p:cBhvr>
                                      <p:tavLst>
                                        <p:tav tm="0">
                                          <p:val>
                                            <p:fltVal val="0"/>
                                          </p:val>
                                        </p:tav>
                                        <p:tav tm="100000">
                                          <p:val>
                                            <p:strVal val="#ppt_w"/>
                                          </p:val>
                                        </p:tav>
                                      </p:tavLst>
                                    </p:anim>
                                    <p:anim calcmode="lin" valueType="num">
                                      <p:cBhvr>
                                        <p:cTn id="33" dur="2000" fill="hold"/>
                                        <p:tgtEl>
                                          <p:spTgt spid="5"/>
                                        </p:tgtEl>
                                        <p:attrNameLst>
                                          <p:attrName>ppt_h</p:attrName>
                                        </p:attrNameLst>
                                      </p:cBhvr>
                                      <p:tavLst>
                                        <p:tav tm="0">
                                          <p:val>
                                            <p:fltVal val="0"/>
                                          </p:val>
                                        </p:tav>
                                        <p:tav tm="100000">
                                          <p:val>
                                            <p:strVal val="#ppt_h"/>
                                          </p:val>
                                        </p:tav>
                                      </p:tavLst>
                                    </p:anim>
                                  </p:childTnLst>
                                </p:cTn>
                              </p:par>
                            </p:childTnLst>
                          </p:cTn>
                        </p:par>
                        <p:par>
                          <p:cTn id="34" fill="hold">
                            <p:stCondLst>
                              <p:cond delay="11000"/>
                            </p:stCondLst>
                            <p:childTnLst>
                              <p:par>
                                <p:cTn id="35" presetID="23"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2000" fill="hold"/>
                                        <p:tgtEl>
                                          <p:spTgt spid="6"/>
                                        </p:tgtEl>
                                        <p:attrNameLst>
                                          <p:attrName>ppt_w</p:attrName>
                                        </p:attrNameLst>
                                      </p:cBhvr>
                                      <p:tavLst>
                                        <p:tav tm="0">
                                          <p:val>
                                            <p:fltVal val="0"/>
                                          </p:val>
                                        </p:tav>
                                        <p:tav tm="100000">
                                          <p:val>
                                            <p:strVal val="#ppt_w"/>
                                          </p:val>
                                        </p:tav>
                                      </p:tavLst>
                                    </p:anim>
                                    <p:anim calcmode="lin" valueType="num">
                                      <p:cBhvr>
                                        <p:cTn id="38"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body" idx="4294967295"/>
          </p:nvPr>
        </p:nvSpPr>
        <p:spPr>
          <a:xfrm>
            <a:off x="457200" y="1700213"/>
            <a:ext cx="6324600" cy="4624387"/>
          </a:xfrm>
        </p:spPr>
        <p:txBody>
          <a:bodyPr/>
          <a:lstStyle/>
          <a:p>
            <a:pPr marL="342900" lvl="1" indent="-342900" eaLnBrk="1" hangingPunct="1">
              <a:lnSpc>
                <a:spcPct val="80000"/>
              </a:lnSpc>
              <a:spcBef>
                <a:spcPts val="800"/>
              </a:spcBef>
              <a:buClr>
                <a:srgbClr val="005E9E"/>
              </a:buClr>
              <a:buFont typeface="Wingdings" pitchFamily="2" charset="2"/>
              <a:buChar char="§"/>
            </a:pPr>
            <a:r>
              <a:rPr lang="en-US" sz="2000" b="1" smtClean="0"/>
              <a:t>Extensibility Security Architecture (ESA)</a:t>
            </a:r>
            <a:r>
              <a:rPr lang="en-US" sz="2000" smtClean="0"/>
              <a:t>: </a:t>
            </a:r>
          </a:p>
          <a:p>
            <a:pPr lvl="2" eaLnBrk="1" hangingPunct="1">
              <a:lnSpc>
                <a:spcPct val="80000"/>
              </a:lnSpc>
              <a:spcBef>
                <a:spcPts val="800"/>
              </a:spcBef>
              <a:buClr>
                <a:schemeClr val="tx1"/>
              </a:buClr>
              <a:buFont typeface="Arial" pitchFamily="34" charset="0"/>
              <a:buChar char="-"/>
            </a:pPr>
            <a:r>
              <a:rPr lang="en-US" sz="2000" smtClean="0"/>
              <a:t>Ability to accommodate additional features and capabilities</a:t>
            </a:r>
          </a:p>
          <a:p>
            <a:pPr lvl="2" eaLnBrk="1" hangingPunct="1">
              <a:lnSpc>
                <a:spcPct val="80000"/>
              </a:lnSpc>
              <a:spcBef>
                <a:spcPts val="800"/>
              </a:spcBef>
              <a:buClr>
                <a:schemeClr val="tx1"/>
              </a:buClr>
              <a:buFont typeface="Arial" pitchFamily="34" charset="0"/>
              <a:buChar char="-"/>
            </a:pPr>
            <a:r>
              <a:rPr lang="en-US" sz="2000" smtClean="0"/>
              <a:t>Protecting investment: No need to invest in new expensive hardware or additional rackspace</a:t>
            </a:r>
          </a:p>
          <a:p>
            <a:pPr marL="342900" lvl="1" indent="-342900" eaLnBrk="1" hangingPunct="1">
              <a:lnSpc>
                <a:spcPct val="80000"/>
              </a:lnSpc>
              <a:spcBef>
                <a:spcPts val="800"/>
              </a:spcBef>
              <a:buClr>
                <a:srgbClr val="005E9E"/>
              </a:buClr>
              <a:buFont typeface="Wingdings" pitchFamily="2" charset="2"/>
              <a:buChar char="§"/>
            </a:pPr>
            <a:r>
              <a:rPr lang="en-US" sz="2000" b="1" smtClean="0"/>
              <a:t>Multicore-aware software architecture</a:t>
            </a:r>
            <a:r>
              <a:rPr lang="en-US" sz="2000" smtClean="0"/>
              <a:t>:</a:t>
            </a:r>
          </a:p>
          <a:p>
            <a:pPr lvl="2" eaLnBrk="1" hangingPunct="1">
              <a:lnSpc>
                <a:spcPct val="80000"/>
              </a:lnSpc>
              <a:spcBef>
                <a:spcPts val="800"/>
              </a:spcBef>
              <a:buClr>
                <a:schemeClr val="tx1"/>
              </a:buClr>
              <a:buFont typeface="Arial" pitchFamily="34" charset="0"/>
              <a:buChar char="-"/>
            </a:pPr>
            <a:r>
              <a:rPr lang="en-US" sz="2000" smtClean="0"/>
              <a:t>Parallelism – sharing computing load on multiple processors</a:t>
            </a:r>
          </a:p>
          <a:p>
            <a:pPr lvl="2" eaLnBrk="1" hangingPunct="1">
              <a:lnSpc>
                <a:spcPct val="80000"/>
              </a:lnSpc>
              <a:spcBef>
                <a:spcPts val="800"/>
              </a:spcBef>
              <a:buClr>
                <a:schemeClr val="tx1"/>
              </a:buClr>
              <a:buFont typeface="Arial" pitchFamily="34" charset="0"/>
              <a:buChar char="-"/>
            </a:pPr>
            <a:r>
              <a:rPr lang="en-US" sz="2000" smtClean="0"/>
              <a:t>Quickly deliver new patches and policies online</a:t>
            </a:r>
          </a:p>
          <a:p>
            <a:pPr lvl="2" eaLnBrk="1" hangingPunct="1">
              <a:lnSpc>
                <a:spcPct val="80000"/>
              </a:lnSpc>
              <a:spcBef>
                <a:spcPct val="30000"/>
              </a:spcBef>
              <a:buClr>
                <a:srgbClr val="005E9E"/>
              </a:buClr>
              <a:buFont typeface="Wingdings" pitchFamily="2" charset="2"/>
              <a:buNone/>
            </a:pPr>
            <a:endParaRPr lang="en-US" sz="2000" smtClean="0"/>
          </a:p>
          <a:p>
            <a:pPr marL="342900" lvl="1" indent="-342900" eaLnBrk="1" hangingPunct="1">
              <a:lnSpc>
                <a:spcPct val="80000"/>
              </a:lnSpc>
              <a:spcBef>
                <a:spcPct val="30000"/>
              </a:spcBef>
              <a:buClr>
                <a:srgbClr val="005E9E"/>
              </a:buClr>
              <a:buFont typeface="Wingdings" pitchFamily="2" charset="2"/>
              <a:buNone/>
            </a:pPr>
            <a:endParaRPr lang="en-US" sz="2000" smtClean="0"/>
          </a:p>
          <a:p>
            <a:pPr marL="342900" lvl="1" indent="-342900" eaLnBrk="1" hangingPunct="1">
              <a:lnSpc>
                <a:spcPct val="80000"/>
              </a:lnSpc>
              <a:spcBef>
                <a:spcPct val="30000"/>
              </a:spcBef>
              <a:buClr>
                <a:srgbClr val="005E9E"/>
              </a:buClr>
              <a:buFont typeface="Wingdings" pitchFamily="2" charset="2"/>
              <a:buNone/>
            </a:pPr>
            <a:r>
              <a:rPr lang="en-US" sz="2000" smtClean="0"/>
              <a:t>	</a:t>
            </a:r>
          </a:p>
          <a:p>
            <a:pPr marL="342900" lvl="1" indent="-342900" eaLnBrk="1" hangingPunct="1">
              <a:lnSpc>
                <a:spcPct val="80000"/>
              </a:lnSpc>
              <a:spcBef>
                <a:spcPct val="30000"/>
              </a:spcBef>
              <a:buClr>
                <a:srgbClr val="005E9E"/>
              </a:buClr>
              <a:buFont typeface="Wingdings" pitchFamily="2" charset="2"/>
              <a:buNone/>
            </a:pPr>
            <a:endParaRPr lang="en-US" sz="2000" smtClean="0"/>
          </a:p>
          <a:p>
            <a:pPr eaLnBrk="1" hangingPunct="1">
              <a:lnSpc>
                <a:spcPct val="80000"/>
              </a:lnSpc>
              <a:spcBef>
                <a:spcPct val="30000"/>
              </a:spcBef>
              <a:buClr>
                <a:srgbClr val="005E9E"/>
              </a:buClr>
              <a:buFont typeface="Wingdings" pitchFamily="2" charset="2"/>
              <a:buNone/>
            </a:pPr>
            <a:endParaRPr lang="en-US" sz="2000" smtClean="0"/>
          </a:p>
        </p:txBody>
      </p:sp>
      <p:sp>
        <p:nvSpPr>
          <p:cNvPr id="17411"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9475"/>
            <a:ext cx="5808000" cy="461665"/>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dirty="0">
                <a:solidFill>
                  <a:srgbClr val="474747"/>
                </a:solidFill>
              </a:rPr>
              <a:t>Overcoming latest &amp; unknown </a:t>
            </a:r>
            <a:r>
              <a:rPr lang="en-US" sz="2400" b="1" dirty="0" smtClean="0">
                <a:solidFill>
                  <a:srgbClr val="474747"/>
                </a:solidFill>
              </a:rPr>
              <a:t>threats</a:t>
            </a:r>
            <a:endParaRPr lang="en-US" sz="2400" b="1" dirty="0">
              <a:solidFill>
                <a:srgbClr val="474747"/>
              </a:solidFill>
            </a:endParaRPr>
          </a:p>
        </p:txBody>
      </p:sp>
      <p:pic>
        <p:nvPicPr>
          <p:cNvPr id="17413" name="Picture 10" descr="Managed-Extensibility-Framework-Preview-6-Supports-Silverlight-3-2"/>
          <p:cNvPicPr>
            <a:picLocks noChangeAspect="1" noChangeArrowheads="1"/>
          </p:cNvPicPr>
          <p:nvPr/>
        </p:nvPicPr>
        <p:blipFill>
          <a:blip r:embed="rId3" cstate="print"/>
          <a:srcRect/>
          <a:stretch>
            <a:fillRect/>
          </a:stretch>
        </p:blipFill>
        <p:spPr bwMode="auto">
          <a:xfrm>
            <a:off x="6819900" y="3571875"/>
            <a:ext cx="2038350" cy="2524125"/>
          </a:xfrm>
          <a:prstGeom prst="rect">
            <a:avLst/>
          </a:prstGeom>
          <a:noFill/>
          <a:ln w="9525">
            <a:noFill/>
            <a:miter lim="800000"/>
            <a:headEnd/>
            <a:tailEnd/>
          </a:ln>
        </p:spPr>
      </p:pic>
      <p:pic>
        <p:nvPicPr>
          <p:cNvPr id="17414" name="Picture 12" descr="Extensibility.JPG"/>
          <p:cNvPicPr>
            <a:picLocks noChangeAspect="1" noChangeArrowheads="1"/>
          </p:cNvPicPr>
          <p:nvPr/>
        </p:nvPicPr>
        <p:blipFill>
          <a:blip r:embed="rId4" cstate="print"/>
          <a:srcRect l="19727" r="21095"/>
          <a:stretch>
            <a:fillRect/>
          </a:stretch>
        </p:blipFill>
        <p:spPr bwMode="auto">
          <a:xfrm>
            <a:off x="6858000" y="2209800"/>
            <a:ext cx="2057400"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descr="Dark upward diagonal"/>
          <p:cNvSpPr>
            <a:spLocks noChangeArrowheads="1"/>
          </p:cNvSpPr>
          <p:nvPr/>
        </p:nvSpPr>
        <p:spPr bwMode="auto">
          <a:xfrm>
            <a:off x="0" y="2819400"/>
            <a:ext cx="9144000" cy="1893888"/>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5" name="Text Box 3"/>
          <p:cNvSpPr txBox="1">
            <a:spLocks noChangeArrowheads="1"/>
          </p:cNvSpPr>
          <p:nvPr/>
        </p:nvSpPr>
        <p:spPr bwMode="auto">
          <a:xfrm>
            <a:off x="3429000" y="3259138"/>
            <a:ext cx="5181600" cy="1006475"/>
          </a:xfrm>
          <a:prstGeom prst="rect">
            <a:avLst/>
          </a:prstGeom>
          <a:noFill/>
          <a:ln w="9525" algn="ctr">
            <a:noFill/>
            <a:miter lim="800000"/>
            <a:headEnd/>
            <a:tailEnd/>
          </a:ln>
          <a:effectLst>
            <a:outerShdw dist="25400" algn="ctr" rotWithShape="0">
              <a:schemeClr val="bg1">
                <a:alpha val="50000"/>
              </a:schemeClr>
            </a:outerShdw>
          </a:effectLst>
        </p:spPr>
        <p:txBody>
          <a:bodyPr>
            <a:spAutoFit/>
          </a:bodyPr>
          <a:lstStyle/>
          <a:p>
            <a:pPr indent="-231775" algn="ctr">
              <a:defRPr/>
            </a:pPr>
            <a:r>
              <a:rPr lang="en-US" sz="3000" b="1">
                <a:solidFill>
                  <a:srgbClr val="00467F"/>
                </a:solidFill>
              </a:rPr>
              <a:t>An overview of significant cyber security events</a:t>
            </a:r>
          </a:p>
        </p:txBody>
      </p:sp>
      <p:sp>
        <p:nvSpPr>
          <p:cNvPr id="4100" name="Rectangle 2" descr="Dark upward diagonal"/>
          <p:cNvSpPr>
            <a:spLocks noChangeArrowheads="1"/>
          </p:cNvSpPr>
          <p:nvPr/>
        </p:nvSpPr>
        <p:spPr bwMode="auto">
          <a:xfrm>
            <a:off x="0" y="2819400"/>
            <a:ext cx="9144000" cy="92075"/>
          </a:xfrm>
          <a:prstGeom prst="rect">
            <a:avLst/>
          </a:prstGeom>
          <a:solidFill>
            <a:srgbClr val="0070C0"/>
          </a:solidFill>
          <a:ln w="9525" algn="ctr">
            <a:noFill/>
            <a:miter lim="800000"/>
            <a:headEnd/>
            <a:tailEnd/>
          </a:ln>
        </p:spPr>
        <p:txBody>
          <a:bodyPr anchor="ctr">
            <a:spAutoFit/>
          </a:bodyPr>
          <a:lstStyle/>
          <a:p>
            <a:endParaRPr lang="en-US"/>
          </a:p>
        </p:txBody>
      </p:sp>
      <p:pic>
        <p:nvPicPr>
          <p:cNvPr id="4101" name="Picture 9" descr="C:\Documents and Settings\pankaj.chauhan\Desktop\iStock_000011896045Small.png"/>
          <p:cNvPicPr>
            <a:picLocks noChangeAspect="1" noChangeArrowheads="1"/>
          </p:cNvPicPr>
          <p:nvPr/>
        </p:nvPicPr>
        <p:blipFill>
          <a:blip r:embed="rId2" cstate="print"/>
          <a:srcRect/>
          <a:stretch>
            <a:fillRect/>
          </a:stretch>
        </p:blipFill>
        <p:spPr bwMode="auto">
          <a:xfrm>
            <a:off x="284163" y="2514600"/>
            <a:ext cx="3449637"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25603" name="Rectangle 7"/>
          <p:cNvSpPr>
            <a:spLocks noChangeArrowheads="1"/>
          </p:cNvSpPr>
          <p:nvPr/>
        </p:nvSpPr>
        <p:spPr bwMode="auto">
          <a:xfrm>
            <a:off x="2133600" y="1676400"/>
            <a:ext cx="6781800" cy="4724400"/>
          </a:xfrm>
          <a:prstGeom prst="rect">
            <a:avLst/>
          </a:prstGeom>
          <a:noFill/>
          <a:ln w="9525">
            <a:noFill/>
            <a:miter lim="800000"/>
            <a:headEnd/>
            <a:tailEnd/>
          </a:ln>
        </p:spPr>
        <p:txBody>
          <a:bodyPr/>
          <a:lstStyle/>
          <a:p>
            <a:pPr marL="342900" indent="-342900">
              <a:spcBef>
                <a:spcPct val="30000"/>
              </a:spcBef>
              <a:buClr>
                <a:srgbClr val="005E9E"/>
              </a:buClr>
              <a:buFont typeface="Wingdings" pitchFamily="2" charset="2"/>
              <a:buChar char="§"/>
            </a:pPr>
            <a:r>
              <a:rPr lang="en-US" sz="2000" b="1" dirty="0"/>
              <a:t>Regulatory compliance </a:t>
            </a:r>
            <a:r>
              <a:rPr lang="en-US" sz="2000" dirty="0"/>
              <a:t>is becoming increasingly</a:t>
            </a:r>
          </a:p>
          <a:p>
            <a:pPr marL="342900" indent="-342900">
              <a:spcBef>
                <a:spcPct val="30000"/>
              </a:spcBef>
              <a:buClr>
                <a:srgbClr val="005E9E"/>
              </a:buClr>
              <a:buFont typeface="Wingdings" pitchFamily="2" charset="2"/>
              <a:buNone/>
            </a:pPr>
            <a:r>
              <a:rPr lang="en-US" sz="2000" dirty="0"/>
              <a:t>     mandatory for organizations in all verticals</a:t>
            </a:r>
          </a:p>
          <a:p>
            <a:pPr marL="742950" lvl="1" indent="-285750">
              <a:spcBef>
                <a:spcPct val="30000"/>
              </a:spcBef>
              <a:buClr>
                <a:srgbClr val="005E9E"/>
              </a:buClr>
              <a:buFont typeface="Wingdings" pitchFamily="2" charset="2"/>
              <a:buChar char="§"/>
            </a:pPr>
            <a:r>
              <a:rPr lang="en-US" sz="2000" b="1" dirty="0"/>
              <a:t>Why?</a:t>
            </a:r>
            <a:r>
              <a:rPr lang="en-US" b="1" dirty="0"/>
              <a:t> </a:t>
            </a:r>
          </a:p>
          <a:p>
            <a:pPr marL="1143000" lvl="2" indent="-228600">
              <a:spcBef>
                <a:spcPct val="30000"/>
              </a:spcBef>
              <a:buClr>
                <a:srgbClr val="005E9E"/>
              </a:buClr>
              <a:buFont typeface="Wingdings" pitchFamily="2" charset="2"/>
              <a:buChar char="§"/>
            </a:pPr>
            <a:r>
              <a:rPr lang="en-US" sz="2000" dirty="0"/>
              <a:t>Organizations must follow best practices laid down by industry </a:t>
            </a:r>
          </a:p>
          <a:p>
            <a:pPr marL="342900" indent="-342900">
              <a:spcBef>
                <a:spcPct val="30000"/>
              </a:spcBef>
              <a:buClr>
                <a:srgbClr val="005E9E"/>
              </a:buClr>
              <a:buFont typeface="Wingdings" pitchFamily="2" charset="2"/>
              <a:buNone/>
            </a:pPr>
            <a:endParaRPr lang="en-US" sz="2000" dirty="0"/>
          </a:p>
        </p:txBody>
      </p:sp>
      <p:sp>
        <p:nvSpPr>
          <p:cNvPr id="3087" name="Text Box 15"/>
          <p:cNvSpPr txBox="1">
            <a:spLocks noChangeArrowheads="1"/>
          </p:cNvSpPr>
          <p:nvPr/>
        </p:nvSpPr>
        <p:spPr bwMode="auto">
          <a:xfrm>
            <a:off x="457200" y="879475"/>
            <a:ext cx="7566025" cy="457200"/>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a:solidFill>
                  <a:srgbClr val="474747"/>
                </a:solidFill>
              </a:rPr>
              <a:t>Does your appliance meet compliance challenges?</a:t>
            </a:r>
          </a:p>
        </p:txBody>
      </p:sp>
      <p:pic>
        <p:nvPicPr>
          <p:cNvPr id="25605" name="Picture 5" descr="8-Regulatory-Compliance-Assessment"/>
          <p:cNvPicPr>
            <a:picLocks noChangeAspect="1" noChangeArrowheads="1"/>
          </p:cNvPicPr>
          <p:nvPr/>
        </p:nvPicPr>
        <p:blipFill>
          <a:blip r:embed="rId3" cstate="print"/>
          <a:srcRect/>
          <a:stretch>
            <a:fillRect/>
          </a:stretch>
        </p:blipFill>
        <p:spPr bwMode="auto">
          <a:xfrm>
            <a:off x="304800" y="3657600"/>
            <a:ext cx="2581275" cy="171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103427" name="Rectangle 7"/>
          <p:cNvSpPr>
            <a:spLocks noChangeArrowheads="1"/>
          </p:cNvSpPr>
          <p:nvPr/>
        </p:nvSpPr>
        <p:spPr bwMode="auto">
          <a:xfrm>
            <a:off x="457200" y="1700213"/>
            <a:ext cx="5334000" cy="4724400"/>
          </a:xfrm>
          <a:prstGeom prst="rect">
            <a:avLst/>
          </a:prstGeom>
          <a:noFill/>
          <a:ln w="9525">
            <a:noFill/>
            <a:miter lim="800000"/>
            <a:headEnd/>
            <a:tailEnd/>
          </a:ln>
        </p:spPr>
        <p:txBody>
          <a:bodyPr/>
          <a:lstStyle/>
          <a:p>
            <a:pPr marL="342900" indent="-342900">
              <a:spcBef>
                <a:spcPts val="800"/>
              </a:spcBef>
              <a:buClr>
                <a:srgbClr val="005E9E"/>
              </a:buClr>
              <a:buFont typeface="Wingdings" pitchFamily="2" charset="2"/>
              <a:buChar char="§"/>
              <a:defRPr/>
            </a:pPr>
            <a:r>
              <a:rPr lang="en-US" sz="2000" b="1" dirty="0">
                <a:latin typeface="Arial" charset="0"/>
                <a:cs typeface="Arial" charset="0"/>
              </a:rPr>
              <a:t>Regulatory compliance </a:t>
            </a:r>
            <a:r>
              <a:rPr lang="en-US" sz="2000" dirty="0">
                <a:latin typeface="Arial" charset="0"/>
                <a:cs typeface="Arial" charset="0"/>
              </a:rPr>
              <a:t>is becoming increasingly mandatory for organizations in all verticals</a:t>
            </a:r>
          </a:p>
          <a:p>
            <a:pPr marL="742950" lvl="1" indent="-285750">
              <a:spcBef>
                <a:spcPts val="800"/>
              </a:spcBef>
              <a:buClr>
                <a:schemeClr val="tx1"/>
              </a:buClr>
              <a:buFont typeface="Arial" pitchFamily="34" charset="0"/>
              <a:buChar char="-"/>
              <a:defRPr/>
            </a:pPr>
            <a:r>
              <a:rPr lang="en-US" sz="2000" b="1" dirty="0">
                <a:latin typeface="+mn-lt"/>
                <a:cs typeface="Arial" charset="0"/>
              </a:rPr>
              <a:t>Why? </a:t>
            </a:r>
          </a:p>
          <a:p>
            <a:pPr marL="1143000" lvl="2" indent="-228600">
              <a:spcBef>
                <a:spcPts val="800"/>
              </a:spcBef>
              <a:buClr>
                <a:schemeClr val="tx1"/>
              </a:buClr>
              <a:buFont typeface="Wingdings" pitchFamily="2" charset="2"/>
              <a:buChar char="§"/>
              <a:defRPr/>
            </a:pPr>
            <a:r>
              <a:rPr lang="en-US" dirty="0">
                <a:latin typeface="Arial" charset="0"/>
                <a:cs typeface="Arial" charset="0"/>
              </a:rPr>
              <a:t>Organizations must follow best practices laid down by industry </a:t>
            </a:r>
          </a:p>
          <a:p>
            <a:pPr marL="742950" lvl="1" indent="-285750">
              <a:spcBef>
                <a:spcPts val="800"/>
              </a:spcBef>
              <a:buClr>
                <a:schemeClr val="tx1"/>
              </a:buClr>
              <a:buFont typeface="Arial" pitchFamily="34" charset="0"/>
              <a:buChar char="-"/>
              <a:defRPr/>
            </a:pPr>
            <a:r>
              <a:rPr lang="en-US" sz="2000" b="1" dirty="0">
                <a:latin typeface="+mn-lt"/>
                <a:cs typeface="Arial" charset="0"/>
              </a:rPr>
              <a:t>Challenges to be addressed by security solution</a:t>
            </a:r>
          </a:p>
          <a:p>
            <a:pPr marL="1143000" lvl="2" indent="-228600">
              <a:spcBef>
                <a:spcPts val="800"/>
              </a:spcBef>
              <a:buClr>
                <a:schemeClr val="tx1"/>
              </a:buClr>
              <a:buFont typeface="Wingdings" pitchFamily="2" charset="2"/>
              <a:buChar char="§"/>
              <a:defRPr/>
            </a:pPr>
            <a:r>
              <a:rPr lang="en-US" dirty="0">
                <a:latin typeface="Arial" charset="0"/>
                <a:cs typeface="Arial" charset="0"/>
              </a:rPr>
              <a:t>Complicated documentation processes</a:t>
            </a:r>
          </a:p>
          <a:p>
            <a:pPr marL="1143000" lvl="2" indent="-228600">
              <a:spcBef>
                <a:spcPts val="800"/>
              </a:spcBef>
              <a:buClr>
                <a:schemeClr val="tx1"/>
              </a:buClr>
              <a:buFont typeface="Wingdings" pitchFamily="2" charset="2"/>
              <a:buChar char="§"/>
              <a:defRPr/>
            </a:pPr>
            <a:r>
              <a:rPr lang="en-US" dirty="0">
                <a:latin typeface="Arial" charset="0"/>
                <a:cs typeface="Arial" charset="0"/>
              </a:rPr>
              <a:t>Identifying users and their online behavior </a:t>
            </a:r>
          </a:p>
          <a:p>
            <a:pPr marL="1143000" lvl="2" indent="-228600">
              <a:spcBef>
                <a:spcPts val="800"/>
              </a:spcBef>
              <a:buClr>
                <a:schemeClr val="tx1"/>
              </a:buClr>
              <a:buFont typeface="Wingdings" pitchFamily="2" charset="2"/>
              <a:buChar char="§"/>
              <a:defRPr/>
            </a:pPr>
            <a:r>
              <a:rPr lang="en-US" dirty="0">
                <a:latin typeface="Arial" charset="0"/>
                <a:cs typeface="Arial" charset="0"/>
              </a:rPr>
              <a:t>Painful audit process</a:t>
            </a:r>
          </a:p>
          <a:p>
            <a:pPr marL="1143000" lvl="2" indent="-228600">
              <a:spcBef>
                <a:spcPts val="800"/>
              </a:spcBef>
              <a:buClr>
                <a:srgbClr val="005E9E"/>
              </a:buClr>
              <a:buFont typeface="Wingdings" pitchFamily="2" charset="2"/>
              <a:buNone/>
              <a:defRPr/>
            </a:pPr>
            <a:endParaRPr lang="en-US" sz="1600" dirty="0">
              <a:latin typeface="Arial" charset="0"/>
              <a:cs typeface="Arial" charset="0"/>
            </a:endParaRPr>
          </a:p>
        </p:txBody>
      </p:sp>
      <p:sp>
        <p:nvSpPr>
          <p:cNvPr id="3087" name="Text Box 15"/>
          <p:cNvSpPr txBox="1">
            <a:spLocks noChangeArrowheads="1"/>
          </p:cNvSpPr>
          <p:nvPr/>
        </p:nvSpPr>
        <p:spPr bwMode="auto">
          <a:xfrm>
            <a:off x="457200" y="879475"/>
            <a:ext cx="7002238" cy="461665"/>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dirty="0" smtClean="0">
                <a:solidFill>
                  <a:srgbClr val="474747"/>
                </a:solidFill>
              </a:rPr>
              <a:t>Solution which facilitates </a:t>
            </a:r>
            <a:r>
              <a:rPr lang="en-US" sz="2400" b="1" dirty="0">
                <a:solidFill>
                  <a:srgbClr val="474747"/>
                </a:solidFill>
              </a:rPr>
              <a:t>security compliance</a:t>
            </a:r>
          </a:p>
        </p:txBody>
      </p:sp>
      <p:pic>
        <p:nvPicPr>
          <p:cNvPr id="26629" name="Picture 2" descr="C:\Documents and Settings\pankaj.chauhan\Desktop\logo-pci-dss.jpg"/>
          <p:cNvPicPr>
            <a:picLocks noChangeAspect="1" noChangeArrowheads="1"/>
          </p:cNvPicPr>
          <p:nvPr/>
        </p:nvPicPr>
        <p:blipFill>
          <a:blip r:embed="rId3" cstate="print"/>
          <a:srcRect/>
          <a:stretch>
            <a:fillRect/>
          </a:stretch>
        </p:blipFill>
        <p:spPr bwMode="auto">
          <a:xfrm>
            <a:off x="6210300" y="4953000"/>
            <a:ext cx="2286000" cy="906463"/>
          </a:xfrm>
          <a:prstGeom prst="rect">
            <a:avLst/>
          </a:prstGeom>
          <a:noFill/>
          <a:ln w="9525">
            <a:noFill/>
            <a:miter lim="800000"/>
            <a:headEnd/>
            <a:tailEnd/>
          </a:ln>
        </p:spPr>
      </p:pic>
      <p:sp>
        <p:nvSpPr>
          <p:cNvPr id="7" name="Rectangle 16"/>
          <p:cNvSpPr>
            <a:spLocks noChangeArrowheads="1"/>
          </p:cNvSpPr>
          <p:nvPr/>
        </p:nvSpPr>
        <p:spPr bwMode="auto">
          <a:xfrm>
            <a:off x="6245225" y="1849438"/>
            <a:ext cx="2593975" cy="709612"/>
          </a:xfrm>
          <a:prstGeom prst="rect">
            <a:avLst/>
          </a:prstGeom>
          <a:noFill/>
          <a:ln w="9525">
            <a:noFill/>
            <a:miter lim="800000"/>
            <a:headEnd/>
            <a:tailEnd/>
          </a:ln>
        </p:spPr>
        <p:txBody>
          <a:bodyPr/>
          <a:lstStyle/>
          <a:p>
            <a:pPr marL="342900" indent="-342900">
              <a:spcBef>
                <a:spcPct val="30000"/>
              </a:spcBef>
              <a:buClr>
                <a:srgbClr val="005E9E"/>
              </a:buClr>
              <a:defRPr/>
            </a:pPr>
            <a:r>
              <a:rPr lang="en-US" sz="4000" dirty="0">
                <a:solidFill>
                  <a:schemeClr val="tx1">
                    <a:lumMod val="75000"/>
                    <a:lumOff val="25000"/>
                  </a:schemeClr>
                </a:solidFill>
                <a:latin typeface="Times New Roman" pitchFamily="18" charset="0"/>
                <a:cs typeface="Times New Roman" pitchFamily="18" charset="0"/>
              </a:rPr>
              <a:t>H I P A A</a:t>
            </a:r>
          </a:p>
        </p:txBody>
      </p:sp>
      <p:sp>
        <p:nvSpPr>
          <p:cNvPr id="26631" name="Rectangle 16"/>
          <p:cNvSpPr>
            <a:spLocks noChangeArrowheads="1"/>
          </p:cNvSpPr>
          <p:nvPr/>
        </p:nvSpPr>
        <p:spPr bwMode="auto">
          <a:xfrm>
            <a:off x="6096000" y="2743200"/>
            <a:ext cx="2362200" cy="228600"/>
          </a:xfrm>
          <a:prstGeom prst="rect">
            <a:avLst/>
          </a:prstGeom>
          <a:noFill/>
          <a:ln w="9525">
            <a:noFill/>
            <a:miter lim="800000"/>
            <a:headEnd/>
            <a:tailEnd/>
          </a:ln>
        </p:spPr>
        <p:txBody>
          <a:bodyPr/>
          <a:lstStyle/>
          <a:p>
            <a:pPr marL="342900" indent="-342900" algn="ctr">
              <a:spcBef>
                <a:spcPct val="30000"/>
              </a:spcBef>
              <a:buClr>
                <a:srgbClr val="005E9E"/>
              </a:buClr>
            </a:pPr>
            <a:r>
              <a:rPr lang="en-US" sz="4000">
                <a:solidFill>
                  <a:srgbClr val="404040"/>
                </a:solidFill>
                <a:latin typeface="Times New Roman" pitchFamily="18" charset="0"/>
                <a:cs typeface="Times New Roman" pitchFamily="18" charset="0"/>
              </a:rPr>
              <a:t>CI P A</a:t>
            </a:r>
          </a:p>
        </p:txBody>
      </p:sp>
      <p:pic>
        <p:nvPicPr>
          <p:cNvPr id="26632" name="Picture 6" descr="C:\Documents and Settings\pankaj.chauhan\Desktop\ggimages.jpeg"/>
          <p:cNvPicPr>
            <a:picLocks noChangeAspect="1" noChangeArrowheads="1"/>
          </p:cNvPicPr>
          <p:nvPr/>
        </p:nvPicPr>
        <p:blipFill>
          <a:blip r:embed="rId4" cstate="print"/>
          <a:srcRect/>
          <a:stretch>
            <a:fillRect/>
          </a:stretch>
        </p:blipFill>
        <p:spPr bwMode="auto">
          <a:xfrm>
            <a:off x="6553200" y="3733800"/>
            <a:ext cx="1028700" cy="73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body" idx="4294967295"/>
          </p:nvPr>
        </p:nvSpPr>
        <p:spPr>
          <a:xfrm>
            <a:off x="457200" y="1700213"/>
            <a:ext cx="6553200" cy="4724400"/>
          </a:xfrm>
        </p:spPr>
        <p:txBody>
          <a:bodyPr/>
          <a:lstStyle/>
          <a:p>
            <a:pPr marL="342900" lvl="1" indent="-342900" eaLnBrk="1" hangingPunct="1">
              <a:spcBef>
                <a:spcPts val="400"/>
              </a:spcBef>
              <a:buClr>
                <a:srgbClr val="005E9E"/>
              </a:buClr>
              <a:buFont typeface="Wingdings" pitchFamily="2" charset="2"/>
              <a:buChar char="§"/>
            </a:pPr>
            <a:r>
              <a:rPr lang="en-US" sz="2000" b="1" dirty="0" smtClean="0"/>
              <a:t>Am I spending lesser and smarter?</a:t>
            </a:r>
          </a:p>
          <a:p>
            <a:pPr marL="342900" lvl="1" indent="-342900" eaLnBrk="1" hangingPunct="1">
              <a:spcBef>
                <a:spcPts val="400"/>
              </a:spcBef>
              <a:buClr>
                <a:srgbClr val="005E9E"/>
              </a:buClr>
              <a:buFont typeface="Wingdings" pitchFamily="2" charset="2"/>
              <a:buChar char="§"/>
            </a:pPr>
            <a:r>
              <a:rPr lang="en-US" sz="2000" b="1" dirty="0" smtClean="0"/>
              <a:t>How many security products I have to manage?</a:t>
            </a:r>
          </a:p>
          <a:p>
            <a:pPr marL="742950" lvl="2" indent="-342900" eaLnBrk="1" hangingPunct="1">
              <a:spcBef>
                <a:spcPts val="400"/>
              </a:spcBef>
              <a:buClr>
                <a:schemeClr val="tx1"/>
              </a:buClr>
              <a:buFont typeface="Arial" pitchFamily="34" charset="0"/>
              <a:buChar char="-"/>
            </a:pPr>
            <a:r>
              <a:rPr lang="en-US" sz="2000" dirty="0" smtClean="0"/>
              <a:t>Firewall, Routers</a:t>
            </a:r>
          </a:p>
          <a:p>
            <a:pPr marL="742950" lvl="2" indent="-342900" eaLnBrk="1" hangingPunct="1">
              <a:spcBef>
                <a:spcPts val="400"/>
              </a:spcBef>
              <a:buClr>
                <a:schemeClr val="tx1"/>
              </a:buClr>
              <a:buFont typeface="Arial" pitchFamily="34" charset="0"/>
              <a:buChar char="-"/>
            </a:pPr>
            <a:r>
              <a:rPr lang="en-US" sz="2000" dirty="0" smtClean="0"/>
              <a:t>Content filters, Bandwidth Managers</a:t>
            </a:r>
          </a:p>
          <a:p>
            <a:pPr marL="742950" lvl="2" indent="-342900" eaLnBrk="1" hangingPunct="1">
              <a:spcBef>
                <a:spcPts val="400"/>
              </a:spcBef>
              <a:buClr>
                <a:schemeClr val="tx1"/>
              </a:buClr>
              <a:buFont typeface="Arial" pitchFamily="34" charset="0"/>
              <a:buChar char="-"/>
            </a:pPr>
            <a:r>
              <a:rPr lang="en-US" sz="2000" dirty="0" smtClean="0"/>
              <a:t>Multiple Link Managers, VPN</a:t>
            </a:r>
          </a:p>
          <a:p>
            <a:pPr marL="742950" lvl="2" indent="-342900" eaLnBrk="1" hangingPunct="1">
              <a:spcBef>
                <a:spcPts val="400"/>
              </a:spcBef>
              <a:buClr>
                <a:schemeClr val="tx1"/>
              </a:buClr>
              <a:buFontTx/>
              <a:buNone/>
            </a:pPr>
            <a:r>
              <a:rPr lang="en-US" sz="2000" dirty="0" smtClean="0"/>
              <a:t>…and more</a:t>
            </a:r>
          </a:p>
          <a:p>
            <a:pPr marL="342900" lvl="1" indent="-342900" eaLnBrk="1" hangingPunct="1">
              <a:spcBef>
                <a:spcPts val="400"/>
              </a:spcBef>
              <a:buClr>
                <a:srgbClr val="005E9E"/>
              </a:buClr>
              <a:buFont typeface="Wingdings" pitchFamily="2" charset="2"/>
              <a:buChar char="§"/>
            </a:pPr>
            <a:r>
              <a:rPr lang="en-US" sz="2000" b="1" dirty="0" smtClean="0"/>
              <a:t>Does my Total Cost of Security Operations increase with multiple solutions?</a:t>
            </a:r>
          </a:p>
          <a:p>
            <a:pPr marL="742950" lvl="2" indent="-342900" eaLnBrk="1" hangingPunct="1">
              <a:spcBef>
                <a:spcPts val="400"/>
              </a:spcBef>
              <a:buClr>
                <a:schemeClr val="tx1"/>
              </a:buClr>
              <a:buFont typeface="Arial" pitchFamily="34" charset="0"/>
              <a:buChar char="-"/>
            </a:pPr>
            <a:r>
              <a:rPr lang="en-US" sz="2000" dirty="0" smtClean="0"/>
              <a:t>How much am I spending on licensing and subscription costs?</a:t>
            </a:r>
          </a:p>
          <a:p>
            <a:pPr marL="742950" lvl="2" indent="-342900" eaLnBrk="1" hangingPunct="1">
              <a:spcBef>
                <a:spcPts val="400"/>
              </a:spcBef>
              <a:buClr>
                <a:schemeClr val="tx1"/>
              </a:buClr>
              <a:buFont typeface="Arial" pitchFamily="34" charset="0"/>
              <a:buChar char="-"/>
            </a:pPr>
            <a:r>
              <a:rPr lang="en-US" sz="2000" dirty="0" smtClean="0"/>
              <a:t>Do I spend lot of time configuring and managing my network security solution?</a:t>
            </a:r>
          </a:p>
        </p:txBody>
      </p:sp>
      <p:sp>
        <p:nvSpPr>
          <p:cNvPr id="29699"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pic>
        <p:nvPicPr>
          <p:cNvPr id="29700" name="Picture 4" descr="5"/>
          <p:cNvPicPr>
            <a:picLocks noChangeAspect="1" noChangeArrowheads="1"/>
          </p:cNvPicPr>
          <p:nvPr/>
        </p:nvPicPr>
        <p:blipFill>
          <a:blip r:embed="rId3" cstate="print"/>
          <a:srcRect/>
          <a:stretch>
            <a:fillRect/>
          </a:stretch>
        </p:blipFill>
        <p:spPr bwMode="auto">
          <a:xfrm>
            <a:off x="7096125" y="1524000"/>
            <a:ext cx="2047875" cy="5029200"/>
          </a:xfrm>
          <a:prstGeom prst="rect">
            <a:avLst/>
          </a:prstGeom>
          <a:noFill/>
          <a:ln w="9525">
            <a:noFill/>
            <a:miter lim="800000"/>
            <a:headEnd/>
            <a:tailEnd/>
          </a:ln>
        </p:spPr>
      </p:pic>
      <p:sp>
        <p:nvSpPr>
          <p:cNvPr id="3087" name="Text Box 15"/>
          <p:cNvSpPr txBox="1">
            <a:spLocks noChangeArrowheads="1"/>
          </p:cNvSpPr>
          <p:nvPr/>
        </p:nvSpPr>
        <p:spPr bwMode="auto">
          <a:xfrm>
            <a:off x="457200" y="879475"/>
            <a:ext cx="5194300" cy="457200"/>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a:solidFill>
                  <a:srgbClr val="474747"/>
                </a:solidFill>
              </a:rPr>
              <a:t>How effectively are you spending?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body" idx="4294967295"/>
          </p:nvPr>
        </p:nvSpPr>
        <p:spPr>
          <a:xfrm>
            <a:off x="457200" y="1700213"/>
            <a:ext cx="5562600" cy="4724400"/>
          </a:xfrm>
        </p:spPr>
        <p:txBody>
          <a:bodyPr/>
          <a:lstStyle/>
          <a:p>
            <a:pPr marL="342900" lvl="1" indent="-342900" eaLnBrk="1" hangingPunct="1">
              <a:spcBef>
                <a:spcPts val="800"/>
              </a:spcBef>
              <a:buClr>
                <a:srgbClr val="005E9E"/>
              </a:buClr>
              <a:buFont typeface="Wingdings" pitchFamily="2" charset="2"/>
              <a:buChar char="§"/>
              <a:defRPr/>
            </a:pPr>
            <a:r>
              <a:rPr lang="en-US" sz="2000" b="1" dirty="0" smtClean="0">
                <a:ea typeface="+mn-ea"/>
                <a:cs typeface="+mn-cs"/>
              </a:rPr>
              <a:t>Reduced complexity:</a:t>
            </a:r>
          </a:p>
          <a:p>
            <a:pPr lvl="1" eaLnBrk="1" hangingPunct="1">
              <a:spcBef>
                <a:spcPts val="800"/>
              </a:spcBef>
              <a:buClr>
                <a:schemeClr val="tx1"/>
              </a:buClr>
              <a:buFont typeface="Arial" pitchFamily="34" charset="0"/>
              <a:buChar char="-"/>
              <a:defRPr/>
            </a:pPr>
            <a:r>
              <a:rPr lang="en-US" sz="2000" dirty="0" smtClean="0"/>
              <a:t>Single security solution, single vendor and single AMC</a:t>
            </a:r>
          </a:p>
          <a:p>
            <a:pPr lvl="1" eaLnBrk="1" hangingPunct="1">
              <a:spcBef>
                <a:spcPts val="800"/>
              </a:spcBef>
              <a:buClr>
                <a:schemeClr val="tx1"/>
              </a:buClr>
              <a:buFont typeface="Arial" pitchFamily="34" charset="0"/>
              <a:buChar char="-"/>
              <a:defRPr/>
            </a:pPr>
            <a:r>
              <a:rPr lang="en-US" sz="2000" dirty="0" smtClean="0"/>
              <a:t>No need for multiple software applications to be installed or maintained</a:t>
            </a:r>
          </a:p>
          <a:p>
            <a:pPr marL="342900" lvl="1" indent="-342900" eaLnBrk="1" hangingPunct="1">
              <a:spcBef>
                <a:spcPts val="800"/>
              </a:spcBef>
              <a:buClr>
                <a:srgbClr val="005E9E"/>
              </a:buClr>
              <a:buFont typeface="Wingdings" pitchFamily="2" charset="2"/>
              <a:buChar char="§"/>
              <a:defRPr/>
            </a:pPr>
            <a:r>
              <a:rPr lang="en-US" sz="2000" b="1" dirty="0" smtClean="0">
                <a:ea typeface="+mn-ea"/>
                <a:cs typeface="+mn-cs"/>
              </a:rPr>
              <a:t>Troubleshooting ease: </a:t>
            </a:r>
            <a:r>
              <a:rPr lang="en-US" sz="2000" dirty="0" smtClean="0">
                <a:ea typeface="+mn-ea"/>
                <a:cs typeface="+mn-cs"/>
              </a:rPr>
              <a:t>Single point of contact with 24X7 support</a:t>
            </a:r>
          </a:p>
          <a:p>
            <a:pPr marL="342900" lvl="1" indent="-342900" eaLnBrk="1" hangingPunct="1">
              <a:spcBef>
                <a:spcPts val="800"/>
              </a:spcBef>
              <a:buClr>
                <a:srgbClr val="005E9E"/>
              </a:buClr>
              <a:buFont typeface="Wingdings" pitchFamily="2" charset="2"/>
              <a:buChar char="§"/>
              <a:defRPr/>
            </a:pPr>
            <a:r>
              <a:rPr lang="en-US" sz="2000" b="1" dirty="0" smtClean="0">
                <a:ea typeface="+mn-ea"/>
                <a:cs typeface="+mn-cs"/>
              </a:rPr>
              <a:t>Reduced technical training requirements: </a:t>
            </a:r>
            <a:r>
              <a:rPr lang="en-US" sz="2000" dirty="0" smtClean="0">
                <a:ea typeface="+mn-ea"/>
                <a:cs typeface="+mn-cs"/>
              </a:rPr>
              <a:t>one product to learn</a:t>
            </a:r>
          </a:p>
          <a:p>
            <a:pPr marL="342900" lvl="1" indent="-342900" eaLnBrk="1" hangingPunct="1">
              <a:spcBef>
                <a:spcPts val="800"/>
              </a:spcBef>
              <a:buClr>
                <a:srgbClr val="005E9E"/>
              </a:buClr>
              <a:buFont typeface="Wingdings" pitchFamily="2" charset="2"/>
              <a:buChar char="§"/>
              <a:defRPr/>
            </a:pPr>
            <a:r>
              <a:rPr lang="en-US" sz="2000" b="1" dirty="0" smtClean="0">
                <a:ea typeface="+mn-ea"/>
                <a:cs typeface="+mn-cs"/>
              </a:rPr>
              <a:t>Easy management: </a:t>
            </a:r>
            <a:r>
              <a:rPr lang="en-US" sz="2000" dirty="0" smtClean="0">
                <a:ea typeface="+mn-ea"/>
                <a:cs typeface="+mn-cs"/>
              </a:rPr>
              <a:t>Simple is always more secure; Web-based GUI; saves time</a:t>
            </a:r>
          </a:p>
          <a:p>
            <a:pPr marL="342900" lvl="1" indent="-342900" eaLnBrk="1" hangingPunct="1">
              <a:spcBef>
                <a:spcPts val="800"/>
              </a:spcBef>
              <a:buClr>
                <a:srgbClr val="005E9E"/>
              </a:buClr>
              <a:buFont typeface="Wingdings" pitchFamily="2" charset="2"/>
              <a:buChar char="§"/>
              <a:defRPr/>
            </a:pPr>
            <a:r>
              <a:rPr lang="en-US" sz="2000" b="1" dirty="0" smtClean="0">
                <a:ea typeface="+mn-ea"/>
                <a:cs typeface="+mn-cs"/>
              </a:rPr>
              <a:t>Future-ready: </a:t>
            </a:r>
            <a:r>
              <a:rPr lang="en-US" sz="2000" dirty="0" smtClean="0">
                <a:ea typeface="+mn-ea"/>
                <a:cs typeface="+mn-cs"/>
              </a:rPr>
              <a:t>Preparing against HTTPS/SSL attacks, Cloud-based attacks</a:t>
            </a:r>
          </a:p>
        </p:txBody>
      </p:sp>
      <p:sp>
        <p:nvSpPr>
          <p:cNvPr id="30723"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9475"/>
            <a:ext cx="7564891" cy="461665"/>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dirty="0" smtClean="0">
                <a:solidFill>
                  <a:srgbClr val="474747"/>
                </a:solidFill>
              </a:rPr>
              <a:t>Solution that helps </a:t>
            </a:r>
            <a:r>
              <a:rPr lang="en-US" sz="2400" b="1" dirty="0">
                <a:solidFill>
                  <a:srgbClr val="474747"/>
                </a:solidFill>
              </a:rPr>
              <a:t>you spend smartly on security</a:t>
            </a:r>
          </a:p>
        </p:txBody>
      </p:sp>
      <p:pic>
        <p:nvPicPr>
          <p:cNvPr id="30725" name="Picture 7" descr="ANd9GcSC8cx5jYxHh0woUtCkWlanUXuP1M-dXhXbDfkUCfDD7MjhIMI1&amp;t=1"/>
          <p:cNvPicPr>
            <a:picLocks noChangeAspect="1" noChangeArrowheads="1"/>
          </p:cNvPicPr>
          <p:nvPr/>
        </p:nvPicPr>
        <p:blipFill>
          <a:blip r:embed="rId3" cstate="print"/>
          <a:srcRect/>
          <a:stretch>
            <a:fillRect/>
          </a:stretch>
        </p:blipFill>
        <p:spPr bwMode="auto">
          <a:xfrm>
            <a:off x="6324600" y="2028825"/>
            <a:ext cx="2466975" cy="1857375"/>
          </a:xfrm>
          <a:prstGeom prst="rect">
            <a:avLst/>
          </a:prstGeom>
          <a:noFill/>
          <a:ln w="9525">
            <a:noFill/>
            <a:miter lim="800000"/>
            <a:headEnd/>
            <a:tailEnd/>
          </a:ln>
        </p:spPr>
      </p:pic>
      <p:pic>
        <p:nvPicPr>
          <p:cNvPr id="30726" name="Picture 9" descr="HeartSavingMoney"/>
          <p:cNvPicPr>
            <a:picLocks noChangeAspect="1" noChangeArrowheads="1"/>
          </p:cNvPicPr>
          <p:nvPr/>
        </p:nvPicPr>
        <p:blipFill>
          <a:blip r:embed="rId4" cstate="print"/>
          <a:srcRect/>
          <a:stretch>
            <a:fillRect/>
          </a:stretch>
        </p:blipFill>
        <p:spPr bwMode="auto">
          <a:xfrm>
            <a:off x="6324600" y="4191000"/>
            <a:ext cx="2468563" cy="145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C:\Documents and Settings\pankaj.chauhan\My Documents\My Received Files\pAr+h sAnGhV!\Bought-Images\Bought-Images\CYBEROAM\Mailer\Identity Mailer\iStock_000005290011Small.jpg"/>
          <p:cNvPicPr>
            <a:picLocks noChangeAspect="1" noChangeArrowheads="1"/>
          </p:cNvPicPr>
          <p:nvPr/>
        </p:nvPicPr>
        <p:blipFill>
          <a:blip r:embed="rId3" cstate="print"/>
          <a:srcRect l="9666" r="10242" b="7162"/>
          <a:stretch>
            <a:fillRect/>
          </a:stretch>
        </p:blipFill>
        <p:spPr bwMode="auto">
          <a:xfrm>
            <a:off x="4419600" y="1039813"/>
            <a:ext cx="4419600" cy="5513387"/>
          </a:xfrm>
          <a:prstGeom prst="rect">
            <a:avLst/>
          </a:prstGeom>
          <a:noFill/>
          <a:ln w="9525">
            <a:noFill/>
            <a:miter lim="800000"/>
            <a:headEnd/>
            <a:tailEnd/>
          </a:ln>
        </p:spPr>
      </p:pic>
      <p:sp>
        <p:nvSpPr>
          <p:cNvPr id="5" name="Rectangle 2" descr="Dark upward diagonal"/>
          <p:cNvSpPr>
            <a:spLocks noChangeArrowheads="1"/>
          </p:cNvSpPr>
          <p:nvPr/>
        </p:nvSpPr>
        <p:spPr bwMode="auto">
          <a:xfrm>
            <a:off x="0" y="3352800"/>
            <a:ext cx="9144000" cy="1893888"/>
          </a:xfrm>
          <a:prstGeom prst="rect">
            <a:avLst/>
          </a:prstGeom>
          <a:solidFill>
            <a:schemeClr val="bg1">
              <a:lumMod val="85000"/>
              <a:alpha val="51000"/>
            </a:schemeClr>
          </a:solidFill>
          <a:ln w="9525" algn="ctr">
            <a:noFill/>
            <a:miter lim="800000"/>
            <a:headEnd/>
            <a:tailEnd/>
          </a:ln>
        </p:spPr>
        <p:txBody>
          <a:bodyPr anchor="ctr">
            <a:spAutoFit/>
          </a:bodyPr>
          <a:lstStyle/>
          <a:p>
            <a:pPr>
              <a:defRPr/>
            </a:pPr>
            <a:endParaRPr lang="en-US">
              <a:latin typeface="Arial" charset="0"/>
              <a:cs typeface="Arial" charset="0"/>
            </a:endParaRPr>
          </a:p>
        </p:txBody>
      </p:sp>
      <p:sp>
        <p:nvSpPr>
          <p:cNvPr id="40964" name="Text Box 3"/>
          <p:cNvSpPr txBox="1">
            <a:spLocks noChangeArrowheads="1"/>
          </p:cNvSpPr>
          <p:nvPr/>
        </p:nvSpPr>
        <p:spPr bwMode="auto">
          <a:xfrm>
            <a:off x="0" y="3657600"/>
            <a:ext cx="4419600" cy="630238"/>
          </a:xfrm>
          <a:prstGeom prst="rect">
            <a:avLst/>
          </a:prstGeom>
          <a:noFill/>
          <a:ln w="9525" algn="ctr">
            <a:noFill/>
            <a:miter lim="800000"/>
            <a:headEnd/>
            <a:tailEnd/>
          </a:ln>
        </p:spPr>
        <p:txBody>
          <a:bodyPr>
            <a:spAutoFit/>
          </a:bodyPr>
          <a:lstStyle/>
          <a:p>
            <a:pPr marL="231775" indent="-231775" algn="ctr">
              <a:spcBef>
                <a:spcPts val="600"/>
              </a:spcBef>
            </a:pPr>
            <a:r>
              <a:rPr lang="en-US" sz="3500" b="1">
                <a:solidFill>
                  <a:srgbClr val="00467F"/>
                </a:solidFill>
              </a:rPr>
              <a:t>Q&amp;A</a:t>
            </a:r>
          </a:p>
        </p:txBody>
      </p:sp>
      <p:sp>
        <p:nvSpPr>
          <p:cNvPr id="7" name="Rectangle 3"/>
          <p:cNvSpPr txBox="1">
            <a:spLocks noChangeArrowheads="1"/>
          </p:cNvSpPr>
          <p:nvPr/>
        </p:nvSpPr>
        <p:spPr bwMode="auto">
          <a:xfrm>
            <a:off x="1219200" y="4191000"/>
            <a:ext cx="1981200" cy="685800"/>
          </a:xfrm>
          <a:prstGeom prst="rect">
            <a:avLst/>
          </a:prstGeom>
          <a:noFill/>
          <a:ln>
            <a:miter lim="800000"/>
            <a:headEnd/>
            <a:tailEnd/>
          </a:ln>
        </p:spPr>
        <p:txBody>
          <a:bodyPr/>
          <a:lstStyle/>
          <a:p>
            <a:pPr marL="342900" indent="-342900" algn="ctr" eaLnBrk="0" hangingPunct="0">
              <a:spcBef>
                <a:spcPct val="20000"/>
              </a:spcBef>
              <a:buFont typeface="Wingdings" pitchFamily="2" charset="2"/>
              <a:buNone/>
              <a:defRPr/>
            </a:pPr>
            <a:r>
              <a:rPr lang="en-US" sz="3000" kern="0">
                <a:latin typeface="+mn-lt"/>
                <a:cs typeface="+mn-cs"/>
              </a:rPr>
              <a:t>If any??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C:\Documents and Settings\pankaj.chauhan\Desktop\iStock_000005140727Small copy.jpg"/>
          <p:cNvPicPr>
            <a:picLocks noChangeAspect="1" noChangeArrowheads="1"/>
          </p:cNvPicPr>
          <p:nvPr/>
        </p:nvPicPr>
        <p:blipFill>
          <a:blip r:embed="rId3" cstate="print"/>
          <a:srcRect r="6339"/>
          <a:stretch>
            <a:fillRect/>
          </a:stretch>
        </p:blipFill>
        <p:spPr bwMode="auto">
          <a:xfrm>
            <a:off x="0" y="709613"/>
            <a:ext cx="9144000" cy="5843587"/>
          </a:xfrm>
          <a:prstGeom prst="rect">
            <a:avLst/>
          </a:prstGeom>
          <a:noFill/>
          <a:ln w="9525">
            <a:noFill/>
            <a:miter lim="800000"/>
            <a:headEnd/>
            <a:tailEnd/>
          </a:ln>
        </p:spPr>
      </p:pic>
      <p:sp>
        <p:nvSpPr>
          <p:cNvPr id="41987" name="Rectangle 2" descr="Dark upward diagonal"/>
          <p:cNvSpPr>
            <a:spLocks noChangeArrowheads="1"/>
          </p:cNvSpPr>
          <p:nvPr/>
        </p:nvSpPr>
        <p:spPr bwMode="auto">
          <a:xfrm>
            <a:off x="0" y="3352800"/>
            <a:ext cx="9144000" cy="1893888"/>
          </a:xfrm>
          <a:prstGeom prst="rect">
            <a:avLst/>
          </a:prstGeom>
          <a:solidFill>
            <a:schemeClr val="bg1">
              <a:alpha val="50980"/>
            </a:schemeClr>
          </a:solidFill>
          <a:ln w="9525" algn="ctr">
            <a:noFill/>
            <a:miter lim="800000"/>
            <a:headEnd/>
            <a:tailEnd/>
          </a:ln>
        </p:spPr>
        <p:txBody>
          <a:bodyPr anchor="ctr">
            <a:spAutoFit/>
          </a:bodyPr>
          <a:lstStyle/>
          <a:p>
            <a:endParaRPr lang="en-US"/>
          </a:p>
        </p:txBody>
      </p:sp>
      <p:sp>
        <p:nvSpPr>
          <p:cNvPr id="283650" name="Rectangle 2"/>
          <p:cNvSpPr>
            <a:spLocks noChangeArrowheads="1"/>
          </p:cNvSpPr>
          <p:nvPr/>
        </p:nvSpPr>
        <p:spPr bwMode="auto">
          <a:xfrm>
            <a:off x="304800" y="3943350"/>
            <a:ext cx="2819400" cy="857250"/>
          </a:xfrm>
          <a:prstGeom prst="rect">
            <a:avLst/>
          </a:prstGeom>
          <a:noFill/>
          <a:ln w="9525">
            <a:noFill/>
            <a:miter lim="800000"/>
            <a:headEnd/>
            <a:tailEnd/>
          </a:ln>
        </p:spPr>
        <p:txBody>
          <a:bodyPr/>
          <a:lstStyle/>
          <a:p>
            <a:pPr algn="ctr"/>
            <a:r>
              <a:rPr lang="en-US" sz="3500" b="1">
                <a:solidFill>
                  <a:srgbClr val="00467F"/>
                </a:solidFill>
              </a:rPr>
              <a:t>Thank</a:t>
            </a:r>
            <a:r>
              <a:rPr lang="en-US" sz="3600" b="1">
                <a:solidFill>
                  <a:schemeClr val="bg1"/>
                </a:solidFill>
              </a:rPr>
              <a:t> </a:t>
            </a:r>
            <a:r>
              <a:rPr lang="en-US" sz="3500" b="1">
                <a:solidFill>
                  <a:srgbClr val="00467F"/>
                </a:solidFill>
              </a:rPr>
              <a:t>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3650"/>
                                        </p:tgtEl>
                                        <p:attrNameLst>
                                          <p:attrName>style.visibility</p:attrName>
                                        </p:attrNameLst>
                                      </p:cBhvr>
                                      <p:to>
                                        <p:strVal val="visible"/>
                                      </p:to>
                                    </p:set>
                                    <p:animEffect transition="in" filter="wipe(left)">
                                      <p:cBhvr>
                                        <p:cTn id="7" dur="500"/>
                                        <p:tgtEl>
                                          <p:spTgt spid="283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807075" y="1752600"/>
            <a:ext cx="3108325" cy="4648200"/>
          </a:xfrm>
          <a:prstGeom prst="roundRect">
            <a:avLst>
              <a:gd name="adj" fmla="val 4365"/>
            </a:avLst>
          </a:prstGeom>
          <a:gradFill>
            <a:gsLst>
              <a:gs pos="0">
                <a:schemeClr val="bg1">
                  <a:lumMod val="95000"/>
                </a:schemeClr>
              </a:gs>
              <a:gs pos="50000">
                <a:schemeClr val="bg1">
                  <a:alpha val="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3" name="Rectangle 7"/>
          <p:cNvSpPr>
            <a:spLocks noGrp="1" noChangeArrowheads="1"/>
          </p:cNvSpPr>
          <p:nvPr>
            <p:ph type="body" idx="4294967295"/>
          </p:nvPr>
        </p:nvSpPr>
        <p:spPr>
          <a:xfrm>
            <a:off x="457200" y="1697038"/>
            <a:ext cx="5410200" cy="2798762"/>
          </a:xfrm>
        </p:spPr>
        <p:txBody>
          <a:bodyPr/>
          <a:lstStyle/>
          <a:p>
            <a:pPr eaLnBrk="1" hangingPunct="1">
              <a:spcBef>
                <a:spcPts val="800"/>
              </a:spcBef>
              <a:buClr>
                <a:srgbClr val="005E9E"/>
              </a:buClr>
              <a:buFont typeface="Wingdings" pitchFamily="2" charset="2"/>
              <a:buChar char="§"/>
            </a:pPr>
            <a:r>
              <a:rPr lang="en-US" sz="2000" b="1" smtClean="0"/>
              <a:t>Stuxnet </a:t>
            </a:r>
          </a:p>
          <a:p>
            <a:pPr lvl="1" eaLnBrk="1" hangingPunct="1">
              <a:spcBef>
                <a:spcPts val="800"/>
              </a:spcBef>
              <a:buClr>
                <a:schemeClr val="tx1"/>
              </a:buClr>
              <a:buFont typeface="Arial" pitchFamily="34" charset="0"/>
              <a:buChar char="-"/>
            </a:pPr>
            <a:r>
              <a:rPr lang="en-US" sz="2000" u="sng" smtClean="0"/>
              <a:t>Jan 2010</a:t>
            </a:r>
            <a:r>
              <a:rPr lang="en-US" sz="2000" smtClean="0"/>
              <a:t>: Targets industrial software and equipment </a:t>
            </a:r>
          </a:p>
          <a:p>
            <a:pPr eaLnBrk="1" hangingPunct="1">
              <a:spcBef>
                <a:spcPts val="800"/>
              </a:spcBef>
              <a:buClr>
                <a:srgbClr val="005E9E"/>
              </a:buClr>
              <a:buFont typeface="Wingdings" pitchFamily="2" charset="2"/>
              <a:buChar char="§"/>
            </a:pPr>
            <a:r>
              <a:rPr lang="en-US" sz="2000" b="1" smtClean="0"/>
              <a:t>Hydraq Trojan </a:t>
            </a:r>
          </a:p>
          <a:p>
            <a:pPr lvl="1" eaLnBrk="1" hangingPunct="1">
              <a:spcBef>
                <a:spcPts val="800"/>
              </a:spcBef>
              <a:buClr>
                <a:schemeClr val="tx1"/>
              </a:buClr>
              <a:buFont typeface="Arial" pitchFamily="34" charset="0"/>
              <a:buChar char="-"/>
            </a:pPr>
            <a:r>
              <a:rPr lang="en-US" sz="2000" u="sng" smtClean="0"/>
              <a:t>July 2010</a:t>
            </a:r>
            <a:r>
              <a:rPr lang="en-US" sz="2000" smtClean="0"/>
              <a:t>: Hackers made backdoor entry to corporate Intranets</a:t>
            </a:r>
          </a:p>
          <a:p>
            <a:pPr eaLnBrk="1" hangingPunct="1">
              <a:spcBef>
                <a:spcPts val="800"/>
              </a:spcBef>
              <a:buClr>
                <a:srgbClr val="005E9E"/>
              </a:buClr>
              <a:buFont typeface="Wingdings" pitchFamily="2" charset="2"/>
              <a:buChar char="§"/>
            </a:pPr>
            <a:r>
              <a:rPr lang="en-US" sz="2000" b="1" smtClean="0"/>
              <a:t>Kama Sutra virus via downloadable ppt</a:t>
            </a:r>
          </a:p>
          <a:p>
            <a:pPr lvl="1" eaLnBrk="1" hangingPunct="1">
              <a:spcBef>
                <a:spcPts val="800"/>
              </a:spcBef>
              <a:buClr>
                <a:schemeClr val="tx1"/>
              </a:buClr>
              <a:buFont typeface="Arial" pitchFamily="34" charset="0"/>
              <a:buChar char="-"/>
            </a:pPr>
            <a:r>
              <a:rPr lang="en-US" sz="2000" u="sng" smtClean="0"/>
              <a:t>Jan 2011</a:t>
            </a:r>
            <a:r>
              <a:rPr lang="en-US" sz="2000" smtClean="0"/>
              <a:t>: Downloaded presentation runs malware in the background</a:t>
            </a:r>
          </a:p>
          <a:p>
            <a:pPr eaLnBrk="1" hangingPunct="1">
              <a:spcBef>
                <a:spcPts val="800"/>
              </a:spcBef>
              <a:buClr>
                <a:srgbClr val="005E9E"/>
              </a:buClr>
              <a:buFont typeface="Wingdings" pitchFamily="2" charset="2"/>
              <a:buChar char="§"/>
            </a:pPr>
            <a:r>
              <a:rPr lang="en-US" sz="2000" b="1" smtClean="0"/>
              <a:t>News events driving spam in corporate networks</a:t>
            </a:r>
          </a:p>
          <a:p>
            <a:pPr lvl="1" eaLnBrk="1" hangingPunct="1">
              <a:spcBef>
                <a:spcPts val="800"/>
              </a:spcBef>
              <a:buClr>
                <a:schemeClr val="tx1"/>
              </a:buClr>
              <a:buFont typeface="Arial" pitchFamily="34" charset="0"/>
              <a:buChar char="-"/>
            </a:pPr>
            <a:r>
              <a:rPr lang="en-US" sz="2000" smtClean="0"/>
              <a:t>Wikileaks, Osama Bin Laden death</a:t>
            </a:r>
          </a:p>
        </p:txBody>
      </p:sp>
      <p:sp>
        <p:nvSpPr>
          <p:cNvPr id="5124"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9475"/>
            <a:ext cx="4672013" cy="457200"/>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dirty="0">
                <a:solidFill>
                  <a:srgbClr val="474747"/>
                </a:solidFill>
                <a:latin typeface="Arial" charset="0"/>
                <a:cs typeface="Arial" charset="0"/>
              </a:rPr>
              <a:t>Major recent security incidents</a:t>
            </a:r>
          </a:p>
        </p:txBody>
      </p:sp>
      <p:pic>
        <p:nvPicPr>
          <p:cNvPr id="5126" name="Picture 15" descr="stuxnet-seo-poison"/>
          <p:cNvPicPr>
            <a:picLocks noChangeAspect="1" noChangeArrowheads="1"/>
          </p:cNvPicPr>
          <p:nvPr/>
        </p:nvPicPr>
        <p:blipFill>
          <a:blip r:embed="rId3" cstate="print"/>
          <a:srcRect/>
          <a:stretch>
            <a:fillRect/>
          </a:stretch>
        </p:blipFill>
        <p:spPr bwMode="auto">
          <a:xfrm>
            <a:off x="6219825" y="1981200"/>
            <a:ext cx="2282825" cy="1981200"/>
          </a:xfrm>
          <a:prstGeom prst="rect">
            <a:avLst/>
          </a:prstGeom>
          <a:noFill/>
          <a:ln w="9525">
            <a:noFill/>
            <a:miter lim="800000"/>
            <a:headEnd/>
            <a:tailEnd/>
          </a:ln>
        </p:spPr>
      </p:pic>
      <p:pic>
        <p:nvPicPr>
          <p:cNvPr id="5127" name="Picture 17" descr="kamasutra-virus"/>
          <p:cNvPicPr>
            <a:picLocks noChangeAspect="1" noChangeArrowheads="1"/>
          </p:cNvPicPr>
          <p:nvPr/>
        </p:nvPicPr>
        <p:blipFill>
          <a:blip r:embed="rId4" cstate="print"/>
          <a:srcRect/>
          <a:stretch>
            <a:fillRect/>
          </a:stretch>
        </p:blipFill>
        <p:spPr bwMode="auto">
          <a:xfrm>
            <a:off x="6064250" y="5029200"/>
            <a:ext cx="2593975" cy="1135063"/>
          </a:xfrm>
          <a:prstGeom prst="rect">
            <a:avLst/>
          </a:prstGeom>
          <a:noFill/>
          <a:ln w="9525">
            <a:noFill/>
            <a:miter lim="800000"/>
            <a:headEnd/>
            <a:tailEnd/>
          </a:ln>
        </p:spPr>
      </p:pic>
      <p:pic>
        <p:nvPicPr>
          <p:cNvPr id="5128" name="Picture 21" descr="wikileaks"/>
          <p:cNvPicPr>
            <a:picLocks noChangeAspect="1" noChangeArrowheads="1"/>
          </p:cNvPicPr>
          <p:nvPr/>
        </p:nvPicPr>
        <p:blipFill>
          <a:blip r:embed="rId5" cstate="print"/>
          <a:srcRect/>
          <a:stretch>
            <a:fillRect/>
          </a:stretch>
        </p:blipFill>
        <p:spPr bwMode="auto">
          <a:xfrm>
            <a:off x="6256338" y="3733800"/>
            <a:ext cx="2209800" cy="124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8"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solidFill>
                <a:srgbClr val="000000"/>
              </a:solidFill>
            </a:endParaRPr>
          </a:p>
        </p:txBody>
      </p:sp>
      <p:sp>
        <p:nvSpPr>
          <p:cNvPr id="3087" name="Text Box 15"/>
          <p:cNvSpPr txBox="1">
            <a:spLocks noChangeArrowheads="1"/>
          </p:cNvSpPr>
          <p:nvPr/>
        </p:nvSpPr>
        <p:spPr bwMode="auto">
          <a:xfrm>
            <a:off x="457200" y="887413"/>
            <a:ext cx="3033713" cy="442912"/>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300" b="1">
                <a:solidFill>
                  <a:srgbClr val="474747"/>
                </a:solidFill>
              </a:rPr>
              <a:t>Key threat statistics </a:t>
            </a:r>
          </a:p>
        </p:txBody>
      </p:sp>
      <p:sp>
        <p:nvSpPr>
          <p:cNvPr id="6148" name="Content Placeholder 2"/>
          <p:cNvSpPr>
            <a:spLocks noGrp="1"/>
          </p:cNvSpPr>
          <p:nvPr>
            <p:ph idx="4294967295"/>
          </p:nvPr>
        </p:nvSpPr>
        <p:spPr>
          <a:xfrm>
            <a:off x="457200" y="1700213"/>
            <a:ext cx="8382000" cy="4319587"/>
          </a:xfrm>
        </p:spPr>
        <p:txBody>
          <a:bodyPr/>
          <a:lstStyle/>
          <a:p>
            <a:pPr eaLnBrk="1" hangingPunct="1">
              <a:spcBef>
                <a:spcPts val="800"/>
              </a:spcBef>
              <a:buClr>
                <a:srgbClr val="005E9E"/>
              </a:buClr>
              <a:buFont typeface="Wingdings" pitchFamily="2" charset="2"/>
              <a:buChar char="§"/>
            </a:pPr>
            <a:r>
              <a:rPr lang="en-US" sz="2000" b="1" smtClean="0"/>
              <a:t>More than 300 million unique malicious programs in 2010</a:t>
            </a:r>
          </a:p>
          <a:p>
            <a:pPr eaLnBrk="1" hangingPunct="1">
              <a:spcBef>
                <a:spcPts val="800"/>
              </a:spcBef>
              <a:buClr>
                <a:srgbClr val="005E9E"/>
              </a:buClr>
              <a:buFont typeface="Wingdings" pitchFamily="2" charset="2"/>
              <a:buChar char="§"/>
            </a:pPr>
            <a:r>
              <a:rPr lang="en-US" sz="2000" b="1" smtClean="0"/>
              <a:t>Mobile threat landscape comes into view</a:t>
            </a:r>
          </a:p>
          <a:p>
            <a:pPr lvl="1" eaLnBrk="1" hangingPunct="1">
              <a:spcBef>
                <a:spcPts val="800"/>
              </a:spcBef>
              <a:buClr>
                <a:schemeClr val="tx1"/>
              </a:buClr>
              <a:buFontTx/>
              <a:buChar char="-"/>
            </a:pPr>
            <a:r>
              <a:rPr lang="en-US" sz="2000" smtClean="0">
                <a:cs typeface="Arial" pitchFamily="34" charset="0"/>
              </a:rPr>
              <a:t>Public app stores leveraged for attacks </a:t>
            </a:r>
          </a:p>
          <a:p>
            <a:pPr eaLnBrk="1" hangingPunct="1">
              <a:spcBef>
                <a:spcPts val="800"/>
              </a:spcBef>
              <a:buClr>
                <a:srgbClr val="005E9E"/>
              </a:buClr>
              <a:buFont typeface="Wingdings" pitchFamily="2" charset="2"/>
              <a:buChar char="§"/>
            </a:pPr>
            <a:r>
              <a:rPr lang="en-US" sz="2000" b="1" smtClean="0"/>
              <a:t>93% increase in web-based attacks</a:t>
            </a:r>
          </a:p>
          <a:p>
            <a:pPr lvl="1" eaLnBrk="1" hangingPunct="1">
              <a:spcBef>
                <a:spcPts val="800"/>
              </a:spcBef>
              <a:buClr>
                <a:schemeClr val="tx1"/>
              </a:buClr>
              <a:buFontTx/>
              <a:buChar char="-"/>
            </a:pPr>
            <a:r>
              <a:rPr lang="en-US" sz="2000" smtClean="0">
                <a:cs typeface="Arial" pitchFamily="34" charset="0"/>
              </a:rPr>
              <a:t>Attacks emerge using shortened URLs</a:t>
            </a:r>
          </a:p>
          <a:p>
            <a:pPr eaLnBrk="1" hangingPunct="1">
              <a:spcBef>
                <a:spcPts val="800"/>
              </a:spcBef>
              <a:buClr>
                <a:srgbClr val="005E9E"/>
              </a:buClr>
              <a:buFont typeface="Wingdings" pitchFamily="2" charset="2"/>
              <a:buChar char="§"/>
            </a:pPr>
            <a:r>
              <a:rPr lang="en-US" sz="2000" b="1" smtClean="0"/>
              <a:t>14 NEW zero-day attacks per day </a:t>
            </a:r>
          </a:p>
          <a:p>
            <a:pPr lvl="1" eaLnBrk="1" hangingPunct="1">
              <a:spcBef>
                <a:spcPts val="800"/>
              </a:spcBef>
              <a:buClr>
                <a:schemeClr val="tx1"/>
              </a:buClr>
              <a:buFontTx/>
              <a:buChar char="-"/>
            </a:pPr>
            <a:r>
              <a:rPr lang="en-US" sz="2000" smtClean="0">
                <a:cs typeface="Arial" pitchFamily="34" charset="0"/>
              </a:rPr>
              <a:t>Including Hydraq, Stuxnet, Kama Sutra etc. </a:t>
            </a:r>
          </a:p>
          <a:p>
            <a:pPr eaLnBrk="1" hangingPunct="1">
              <a:spcBef>
                <a:spcPts val="800"/>
              </a:spcBef>
              <a:buClr>
                <a:srgbClr val="005E9E"/>
              </a:buClr>
              <a:buFont typeface="Wingdings" pitchFamily="2" charset="2"/>
              <a:buChar char="§"/>
            </a:pPr>
            <a:r>
              <a:rPr lang="en-US" sz="2000" b="1" smtClean="0"/>
              <a:t>260,000 identities exposed per data breach</a:t>
            </a:r>
          </a:p>
          <a:p>
            <a:pPr lvl="1" eaLnBrk="1" hangingPunct="1">
              <a:spcBef>
                <a:spcPts val="800"/>
              </a:spcBef>
              <a:buClr>
                <a:schemeClr val="tx1"/>
              </a:buClr>
              <a:buFontTx/>
              <a:buChar char="-"/>
            </a:pPr>
            <a:r>
              <a:rPr lang="en-US" sz="2000" smtClean="0">
                <a:cs typeface="Arial" pitchFamily="34" charset="0"/>
              </a:rPr>
              <a:t>Hacking incidents drive identity theft in organizations</a:t>
            </a:r>
            <a:endParaRPr lang="en-US" sz="22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body" idx="4294967295"/>
          </p:nvPr>
        </p:nvSpPr>
        <p:spPr>
          <a:xfrm>
            <a:off x="457200" y="1697038"/>
            <a:ext cx="6172200" cy="2798762"/>
          </a:xfrm>
        </p:spPr>
        <p:txBody>
          <a:bodyPr/>
          <a:lstStyle/>
          <a:p>
            <a:pPr eaLnBrk="1" hangingPunct="1">
              <a:spcBef>
                <a:spcPts val="1200"/>
              </a:spcBef>
              <a:buClr>
                <a:srgbClr val="005E9E"/>
              </a:buClr>
              <a:buFont typeface="Wingdings" pitchFamily="2" charset="2"/>
              <a:buChar char="§"/>
            </a:pPr>
            <a:r>
              <a:rPr lang="en-US" sz="2000" b="1" smtClean="0"/>
              <a:t>Past </a:t>
            </a:r>
          </a:p>
          <a:p>
            <a:pPr lvl="1" eaLnBrk="1" hangingPunct="1">
              <a:spcBef>
                <a:spcPct val="30000"/>
              </a:spcBef>
              <a:buClr>
                <a:schemeClr val="tx1"/>
              </a:buClr>
              <a:buFontTx/>
              <a:buChar char="-"/>
            </a:pPr>
            <a:r>
              <a:rPr lang="en-US" sz="2000" smtClean="0"/>
              <a:t>Lesser complex networks that were manageable</a:t>
            </a:r>
          </a:p>
          <a:p>
            <a:pPr lvl="1" eaLnBrk="1" hangingPunct="1">
              <a:spcBef>
                <a:spcPct val="30000"/>
              </a:spcBef>
              <a:buClr>
                <a:schemeClr val="tx1"/>
              </a:buClr>
              <a:buFontTx/>
              <a:buChar char="-"/>
            </a:pPr>
            <a:r>
              <a:rPr lang="en-US" sz="2000" smtClean="0"/>
              <a:t>Fewer mediums of security vulnerability</a:t>
            </a:r>
          </a:p>
          <a:p>
            <a:pPr lvl="2" eaLnBrk="1" hangingPunct="1">
              <a:spcBef>
                <a:spcPct val="30000"/>
              </a:spcBef>
              <a:buClr>
                <a:schemeClr val="tx1"/>
              </a:buClr>
              <a:buFont typeface="Wingdings" pitchFamily="2" charset="2"/>
              <a:buChar char="§"/>
            </a:pPr>
            <a:r>
              <a:rPr lang="fr-FR" sz="1800" smtClean="0"/>
              <a:t>External drives, Instant Messengers, Email etc.</a:t>
            </a:r>
            <a:endParaRPr lang="en-US" sz="2000" smtClean="0"/>
          </a:p>
          <a:p>
            <a:pPr eaLnBrk="1" hangingPunct="1">
              <a:spcBef>
                <a:spcPts val="1200"/>
              </a:spcBef>
              <a:buClr>
                <a:srgbClr val="005E9E"/>
              </a:buClr>
              <a:buFont typeface="Wingdings" pitchFamily="2" charset="2"/>
              <a:buChar char="§"/>
            </a:pPr>
            <a:endParaRPr lang="en-US" sz="2000" b="1" smtClean="0"/>
          </a:p>
        </p:txBody>
      </p:sp>
      <p:sp>
        <p:nvSpPr>
          <p:cNvPr id="7171"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9475"/>
            <a:ext cx="5581650" cy="457200"/>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a:solidFill>
                  <a:srgbClr val="474747"/>
                </a:solidFill>
                <a:latin typeface="Arial" charset="0"/>
                <a:cs typeface="Arial" charset="0"/>
              </a:rPr>
              <a:t>The evolution of the threat landscape</a:t>
            </a:r>
          </a:p>
        </p:txBody>
      </p:sp>
      <p:pic>
        <p:nvPicPr>
          <p:cNvPr id="7173" name="Picture 21"/>
          <p:cNvPicPr>
            <a:picLocks noChangeAspect="1" noChangeArrowheads="1"/>
          </p:cNvPicPr>
          <p:nvPr/>
        </p:nvPicPr>
        <p:blipFill>
          <a:blip r:embed="rId3" cstate="print"/>
          <a:srcRect t="9212" b="11842"/>
          <a:stretch>
            <a:fillRect/>
          </a:stretch>
        </p:blipFill>
        <p:spPr bwMode="auto">
          <a:xfrm>
            <a:off x="914400" y="4148138"/>
            <a:ext cx="1828800" cy="1081087"/>
          </a:xfrm>
          <a:prstGeom prst="rect">
            <a:avLst/>
          </a:prstGeom>
          <a:noFill/>
          <a:ln w="9525">
            <a:noFill/>
            <a:miter lim="800000"/>
            <a:headEnd/>
            <a:tailEnd/>
          </a:ln>
        </p:spPr>
      </p:pic>
      <p:pic>
        <p:nvPicPr>
          <p:cNvPr id="7174" name="Picture 22"/>
          <p:cNvPicPr>
            <a:picLocks noChangeAspect="1" noChangeArrowheads="1"/>
          </p:cNvPicPr>
          <p:nvPr/>
        </p:nvPicPr>
        <p:blipFill>
          <a:blip r:embed="rId4" cstate="print"/>
          <a:srcRect t="2309"/>
          <a:stretch>
            <a:fillRect/>
          </a:stretch>
        </p:blipFill>
        <p:spPr bwMode="auto">
          <a:xfrm>
            <a:off x="3276600" y="4038600"/>
            <a:ext cx="1371600" cy="1209675"/>
          </a:xfrm>
          <a:prstGeom prst="rect">
            <a:avLst/>
          </a:prstGeom>
          <a:noFill/>
          <a:ln w="9525">
            <a:noFill/>
            <a:miter lim="800000"/>
            <a:headEnd/>
            <a:tailEnd/>
          </a:ln>
        </p:spPr>
      </p:pic>
      <p:pic>
        <p:nvPicPr>
          <p:cNvPr id="7175" name="Picture 24"/>
          <p:cNvPicPr>
            <a:picLocks noChangeAspect="1" noChangeArrowheads="1"/>
          </p:cNvPicPr>
          <p:nvPr/>
        </p:nvPicPr>
        <p:blipFill>
          <a:blip r:embed="rId5" cstate="print"/>
          <a:srcRect/>
          <a:stretch>
            <a:fillRect/>
          </a:stretch>
        </p:blipFill>
        <p:spPr bwMode="auto">
          <a:xfrm>
            <a:off x="7162800" y="4133850"/>
            <a:ext cx="1143000" cy="981075"/>
          </a:xfrm>
          <a:prstGeom prst="rect">
            <a:avLst/>
          </a:prstGeom>
          <a:noFill/>
          <a:ln w="9525">
            <a:noFill/>
            <a:miter lim="800000"/>
            <a:headEnd/>
            <a:tailEnd/>
          </a:ln>
        </p:spPr>
      </p:pic>
      <p:sp>
        <p:nvSpPr>
          <p:cNvPr id="9" name="Rounded Rectangle 8"/>
          <p:cNvSpPr/>
          <p:nvPr/>
        </p:nvSpPr>
        <p:spPr>
          <a:xfrm>
            <a:off x="685800" y="4038600"/>
            <a:ext cx="2286000" cy="1143000"/>
          </a:xfrm>
          <a:prstGeom prst="roundRect">
            <a:avLst>
              <a:gd name="adj" fmla="val 8334"/>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3048000" y="4038600"/>
            <a:ext cx="1828800" cy="1143000"/>
          </a:xfrm>
          <a:prstGeom prst="roundRect">
            <a:avLst>
              <a:gd name="adj" fmla="val 8334"/>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4962525" y="4038600"/>
            <a:ext cx="1828800" cy="1143000"/>
          </a:xfrm>
          <a:prstGeom prst="roundRect">
            <a:avLst>
              <a:gd name="adj" fmla="val 8334"/>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6867525" y="4038600"/>
            <a:ext cx="1828800" cy="1143000"/>
          </a:xfrm>
          <a:prstGeom prst="roundRect">
            <a:avLst>
              <a:gd name="adj" fmla="val 8334"/>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180" name="Group 13"/>
          <p:cNvGrpSpPr>
            <a:grpSpLocks/>
          </p:cNvGrpSpPr>
          <p:nvPr/>
        </p:nvGrpSpPr>
        <p:grpSpPr bwMode="auto">
          <a:xfrm>
            <a:off x="5291138" y="4114800"/>
            <a:ext cx="1171575" cy="990600"/>
            <a:chOff x="5305425" y="4114800"/>
            <a:chExt cx="1171575" cy="990600"/>
          </a:xfrm>
        </p:grpSpPr>
        <p:pic>
          <p:nvPicPr>
            <p:cNvPr id="7181" name="Picture 23"/>
            <p:cNvPicPr>
              <a:picLocks noChangeAspect="1" noChangeArrowheads="1"/>
            </p:cNvPicPr>
            <p:nvPr/>
          </p:nvPicPr>
          <p:blipFill>
            <a:blip r:embed="rId6" cstate="print"/>
            <a:srcRect t="6667" b="6667"/>
            <a:stretch>
              <a:fillRect/>
            </a:stretch>
          </p:blipFill>
          <p:spPr bwMode="auto">
            <a:xfrm>
              <a:off x="5305425" y="4114800"/>
              <a:ext cx="1143000" cy="990600"/>
            </a:xfrm>
            <a:prstGeom prst="rect">
              <a:avLst/>
            </a:prstGeom>
            <a:noFill/>
            <a:ln w="9525">
              <a:noFill/>
              <a:miter lim="800000"/>
              <a:headEnd/>
              <a:tailEnd/>
            </a:ln>
          </p:spPr>
        </p:pic>
        <p:sp>
          <p:nvSpPr>
            <p:cNvPr id="13" name="Rectangle 12"/>
            <p:cNvSpPr/>
            <p:nvPr/>
          </p:nvSpPr>
          <p:spPr>
            <a:xfrm>
              <a:off x="6400800" y="4419600"/>
              <a:ext cx="76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body" idx="4294967295"/>
          </p:nvPr>
        </p:nvSpPr>
        <p:spPr>
          <a:xfrm>
            <a:off x="457200" y="1697038"/>
            <a:ext cx="6096000" cy="2798762"/>
          </a:xfrm>
        </p:spPr>
        <p:txBody>
          <a:bodyPr/>
          <a:lstStyle/>
          <a:p>
            <a:pPr eaLnBrk="1" hangingPunct="1">
              <a:spcBef>
                <a:spcPts val="1200"/>
              </a:spcBef>
              <a:buClr>
                <a:srgbClr val="005E9E"/>
              </a:buClr>
              <a:buFont typeface="Wingdings" pitchFamily="2" charset="2"/>
              <a:buChar char="§"/>
            </a:pPr>
            <a:r>
              <a:rPr lang="en-US" sz="2000" b="1" smtClean="0"/>
              <a:t>Present</a:t>
            </a:r>
          </a:p>
          <a:p>
            <a:pPr lvl="1" eaLnBrk="1" hangingPunct="1">
              <a:spcBef>
                <a:spcPct val="30000"/>
              </a:spcBef>
              <a:buClr>
                <a:schemeClr val="tx1"/>
              </a:buClr>
              <a:buFontTx/>
              <a:buChar char="-"/>
            </a:pPr>
            <a:r>
              <a:rPr lang="en-US" sz="2000" smtClean="0"/>
              <a:t>Complex networks</a:t>
            </a:r>
          </a:p>
          <a:p>
            <a:pPr lvl="1" eaLnBrk="1" hangingPunct="1">
              <a:spcBef>
                <a:spcPct val="30000"/>
              </a:spcBef>
              <a:buClr>
                <a:schemeClr val="tx1"/>
              </a:buClr>
              <a:buFontTx/>
              <a:buChar char="-"/>
            </a:pPr>
            <a:r>
              <a:rPr lang="en-US" sz="2000" smtClean="0"/>
              <a:t>Rise in number of incidents due to</a:t>
            </a:r>
          </a:p>
          <a:p>
            <a:pPr lvl="2" eaLnBrk="1" hangingPunct="1">
              <a:spcBef>
                <a:spcPct val="30000"/>
              </a:spcBef>
              <a:buClr>
                <a:schemeClr val="tx1"/>
              </a:buClr>
              <a:buFont typeface="Wingdings" pitchFamily="2" charset="2"/>
              <a:buChar char="§"/>
            </a:pPr>
            <a:r>
              <a:rPr lang="en-US" sz="1800" smtClean="0"/>
              <a:t>Wireless technologies</a:t>
            </a:r>
          </a:p>
          <a:p>
            <a:pPr lvl="2" eaLnBrk="1" hangingPunct="1">
              <a:spcBef>
                <a:spcPct val="30000"/>
              </a:spcBef>
              <a:buClr>
                <a:schemeClr val="tx1"/>
              </a:buClr>
              <a:buFont typeface="Wingdings" pitchFamily="2" charset="2"/>
              <a:buChar char="§"/>
            </a:pPr>
            <a:r>
              <a:rPr lang="en-US" sz="1800" smtClean="0"/>
              <a:t>Handheld devices (like PDAs, iPads, cellphones)</a:t>
            </a:r>
          </a:p>
          <a:p>
            <a:pPr lvl="2" eaLnBrk="1" hangingPunct="1">
              <a:spcBef>
                <a:spcPct val="30000"/>
              </a:spcBef>
              <a:buClr>
                <a:schemeClr val="tx1"/>
              </a:buClr>
              <a:buFont typeface="Wingdings" pitchFamily="2" charset="2"/>
              <a:buChar char="§"/>
            </a:pPr>
            <a:r>
              <a:rPr lang="en-US" sz="1800" smtClean="0"/>
              <a:t>Extending networks to partners, customers and more</a:t>
            </a:r>
          </a:p>
          <a:p>
            <a:pPr lvl="2" eaLnBrk="1" hangingPunct="1">
              <a:spcBef>
                <a:spcPct val="30000"/>
              </a:spcBef>
              <a:buClr>
                <a:schemeClr val="tx1"/>
              </a:buClr>
              <a:buFont typeface="Wingdings" pitchFamily="2" charset="2"/>
              <a:buChar char="§"/>
            </a:pPr>
            <a:r>
              <a:rPr lang="en-US" sz="1800" smtClean="0"/>
              <a:t>HTTPS / SSL websites</a:t>
            </a:r>
          </a:p>
          <a:p>
            <a:pPr lvl="2" eaLnBrk="1" hangingPunct="1">
              <a:spcBef>
                <a:spcPct val="30000"/>
              </a:spcBef>
              <a:buClr>
                <a:schemeClr val="tx1"/>
              </a:buClr>
              <a:buFont typeface="Wingdings" pitchFamily="2" charset="2"/>
              <a:buChar char="§"/>
            </a:pPr>
            <a:r>
              <a:rPr lang="en-US" sz="1800" smtClean="0"/>
              <a:t>Social media &amp; Web 2.0</a:t>
            </a:r>
          </a:p>
          <a:p>
            <a:pPr lvl="1" eaLnBrk="1" hangingPunct="1">
              <a:spcBef>
                <a:spcPct val="30000"/>
              </a:spcBef>
              <a:buClr>
                <a:schemeClr val="tx1"/>
              </a:buClr>
              <a:buFontTx/>
              <a:buChar char="-"/>
            </a:pPr>
            <a:r>
              <a:rPr lang="en-US" sz="2000" b="1" smtClean="0"/>
              <a:t>Future</a:t>
            </a:r>
            <a:r>
              <a:rPr lang="en-US" sz="2000" smtClean="0"/>
              <a:t>: The threats would grow more serious</a:t>
            </a:r>
          </a:p>
          <a:p>
            <a:pPr lvl="2" eaLnBrk="1" hangingPunct="1">
              <a:spcBef>
                <a:spcPct val="30000"/>
              </a:spcBef>
              <a:buClr>
                <a:schemeClr val="tx1"/>
              </a:buClr>
              <a:buFont typeface="Wingdings" pitchFamily="2" charset="2"/>
              <a:buChar char="§"/>
            </a:pPr>
            <a:r>
              <a:rPr lang="en-US" sz="1800" smtClean="0"/>
              <a:t>Cloud-residing data</a:t>
            </a:r>
          </a:p>
          <a:p>
            <a:pPr lvl="2" eaLnBrk="1" hangingPunct="1">
              <a:spcBef>
                <a:spcPct val="30000"/>
              </a:spcBef>
              <a:buClr>
                <a:schemeClr val="tx1"/>
              </a:buClr>
              <a:buFont typeface="Wingdings" pitchFamily="2" charset="2"/>
              <a:buChar char="§"/>
            </a:pPr>
            <a:r>
              <a:rPr lang="en-US" sz="1800" smtClean="0"/>
              <a:t>Heterogenous networks (HetNets) </a:t>
            </a:r>
          </a:p>
          <a:p>
            <a:pPr lvl="1" eaLnBrk="1" hangingPunct="1">
              <a:spcBef>
                <a:spcPct val="30000"/>
              </a:spcBef>
              <a:buClr>
                <a:srgbClr val="0E71AE"/>
              </a:buClr>
              <a:buFontTx/>
              <a:buChar char="-"/>
            </a:pPr>
            <a:endParaRPr lang="en-US" sz="2000" smtClean="0"/>
          </a:p>
          <a:p>
            <a:pPr lvl="1" eaLnBrk="1" hangingPunct="1">
              <a:spcBef>
                <a:spcPct val="30000"/>
              </a:spcBef>
              <a:buClr>
                <a:schemeClr val="tx1"/>
              </a:buClr>
              <a:buFont typeface="Wingdings" pitchFamily="2" charset="2"/>
              <a:buChar char="§"/>
            </a:pPr>
            <a:endParaRPr lang="en-US" sz="2200" smtClean="0"/>
          </a:p>
          <a:p>
            <a:pPr lvl="1" eaLnBrk="1" hangingPunct="1">
              <a:spcBef>
                <a:spcPct val="30000"/>
              </a:spcBef>
              <a:buClr>
                <a:schemeClr val="tx1"/>
              </a:buClr>
              <a:buFontTx/>
              <a:buChar char="-"/>
            </a:pPr>
            <a:endParaRPr lang="en-US" sz="2000" smtClean="0"/>
          </a:p>
          <a:p>
            <a:pPr eaLnBrk="1" hangingPunct="1">
              <a:spcBef>
                <a:spcPts val="1200"/>
              </a:spcBef>
              <a:buClr>
                <a:srgbClr val="005E9E"/>
              </a:buClr>
              <a:buFont typeface="Wingdings" pitchFamily="2" charset="2"/>
              <a:buChar char="§"/>
            </a:pPr>
            <a:endParaRPr lang="en-US" sz="2000" b="1" smtClean="0"/>
          </a:p>
        </p:txBody>
      </p:sp>
      <p:sp>
        <p:nvSpPr>
          <p:cNvPr id="8195"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9475"/>
            <a:ext cx="5581650" cy="457200"/>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dirty="0">
                <a:solidFill>
                  <a:srgbClr val="474747"/>
                </a:solidFill>
                <a:latin typeface="Arial" charset="0"/>
                <a:cs typeface="Arial" charset="0"/>
              </a:rPr>
              <a:t>The evolution of the threat landscape</a:t>
            </a:r>
          </a:p>
        </p:txBody>
      </p:sp>
      <p:pic>
        <p:nvPicPr>
          <p:cNvPr id="8197" name="Picture 7"/>
          <p:cNvPicPr>
            <a:picLocks noChangeAspect="1" noChangeArrowheads="1"/>
          </p:cNvPicPr>
          <p:nvPr/>
        </p:nvPicPr>
        <p:blipFill>
          <a:blip r:embed="rId3" cstate="print"/>
          <a:srcRect/>
          <a:stretch>
            <a:fillRect/>
          </a:stretch>
        </p:blipFill>
        <p:spPr bwMode="auto">
          <a:xfrm>
            <a:off x="6553200" y="2438400"/>
            <a:ext cx="2193925" cy="1900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descr="Dark upward diagonal"/>
          <p:cNvSpPr>
            <a:spLocks noChangeArrowheads="1"/>
          </p:cNvSpPr>
          <p:nvPr/>
        </p:nvSpPr>
        <p:spPr bwMode="auto">
          <a:xfrm>
            <a:off x="0" y="2819400"/>
            <a:ext cx="9144000" cy="1893888"/>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5" name="Text Box 3"/>
          <p:cNvSpPr txBox="1">
            <a:spLocks noChangeArrowheads="1"/>
          </p:cNvSpPr>
          <p:nvPr/>
        </p:nvSpPr>
        <p:spPr bwMode="auto">
          <a:xfrm>
            <a:off x="914400" y="3484602"/>
            <a:ext cx="7696200" cy="553998"/>
          </a:xfrm>
          <a:prstGeom prst="rect">
            <a:avLst/>
          </a:prstGeom>
          <a:noFill/>
          <a:ln w="9525" algn="ctr">
            <a:noFill/>
            <a:miter lim="800000"/>
            <a:headEnd/>
            <a:tailEnd/>
          </a:ln>
          <a:effectLst>
            <a:outerShdw dist="25400" algn="ctr" rotWithShape="0">
              <a:schemeClr val="bg1">
                <a:alpha val="50000"/>
              </a:schemeClr>
            </a:outerShdw>
          </a:effectLst>
        </p:spPr>
        <p:txBody>
          <a:bodyPr wrap="square">
            <a:spAutoFit/>
          </a:bodyPr>
          <a:lstStyle/>
          <a:p>
            <a:pPr indent="-231775" algn="ctr">
              <a:defRPr/>
            </a:pPr>
            <a:r>
              <a:rPr lang="en-US" sz="3000" b="1" dirty="0" smtClean="0">
                <a:solidFill>
                  <a:srgbClr val="00467F"/>
                </a:solidFill>
              </a:rPr>
              <a:t>Insider Threats</a:t>
            </a:r>
            <a:endParaRPr lang="en-US" sz="3000" b="1" dirty="0">
              <a:solidFill>
                <a:srgbClr val="00467F"/>
              </a:solidFill>
            </a:endParaRPr>
          </a:p>
        </p:txBody>
      </p:sp>
      <p:sp>
        <p:nvSpPr>
          <p:cNvPr id="4100" name="Rectangle 2" descr="Dark upward diagonal"/>
          <p:cNvSpPr>
            <a:spLocks noChangeArrowheads="1"/>
          </p:cNvSpPr>
          <p:nvPr/>
        </p:nvSpPr>
        <p:spPr bwMode="auto">
          <a:xfrm>
            <a:off x="0" y="2819400"/>
            <a:ext cx="9144000" cy="92075"/>
          </a:xfrm>
          <a:prstGeom prst="rect">
            <a:avLst/>
          </a:prstGeom>
          <a:solidFill>
            <a:srgbClr val="0070C0"/>
          </a:solidFill>
          <a:ln w="9525" algn="ctr">
            <a:noFill/>
            <a:miter lim="800000"/>
            <a:headEnd/>
            <a:tailEn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descr="Dark upward diagonal"/>
          <p:cNvSpPr>
            <a:spLocks noChangeArrowheads="1"/>
          </p:cNvSpPr>
          <p:nvPr/>
        </p:nvSpPr>
        <p:spPr bwMode="auto">
          <a:xfrm>
            <a:off x="0" y="696913"/>
            <a:ext cx="9144000" cy="827087"/>
          </a:xfrm>
          <a:prstGeom prst="rect">
            <a:avLst/>
          </a:prstGeom>
          <a:pattFill prst="dkUpDiag">
            <a:fgClr>
              <a:srgbClr val="D1D1D1"/>
            </a:fgClr>
            <a:bgClr>
              <a:schemeClr val="bg1"/>
            </a:bgClr>
          </a:pattFill>
          <a:ln w="9525" algn="ctr">
            <a:noFill/>
            <a:miter lim="800000"/>
            <a:headEnd/>
            <a:tailEnd/>
          </a:ln>
        </p:spPr>
        <p:txBody>
          <a:bodyPr anchor="ctr">
            <a:spAutoFit/>
          </a:bodyPr>
          <a:lstStyle/>
          <a:p>
            <a:endParaRPr lang="en-US"/>
          </a:p>
        </p:txBody>
      </p:sp>
      <p:sp>
        <p:nvSpPr>
          <p:cNvPr id="3087" name="Text Box 15"/>
          <p:cNvSpPr txBox="1">
            <a:spLocks noChangeArrowheads="1"/>
          </p:cNvSpPr>
          <p:nvPr/>
        </p:nvSpPr>
        <p:spPr bwMode="auto">
          <a:xfrm>
            <a:off x="457200" y="879475"/>
            <a:ext cx="7934325" cy="457200"/>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buFont typeface="Wingdings" pitchFamily="2" charset="2"/>
              <a:buNone/>
              <a:defRPr/>
            </a:pPr>
            <a:r>
              <a:rPr lang="en-US" sz="2400" b="1">
                <a:solidFill>
                  <a:srgbClr val="474747"/>
                </a:solidFill>
                <a:latin typeface="Arial" charset="0"/>
                <a:cs typeface="Arial" charset="0"/>
              </a:rPr>
              <a:t>How vulnerable is my organization to insider threats?</a:t>
            </a:r>
          </a:p>
        </p:txBody>
      </p:sp>
      <p:pic>
        <p:nvPicPr>
          <p:cNvPr id="18436" name="Picture 2"/>
          <p:cNvPicPr>
            <a:picLocks noChangeAspect="1" noChangeArrowheads="1"/>
          </p:cNvPicPr>
          <p:nvPr/>
        </p:nvPicPr>
        <p:blipFill>
          <a:blip r:embed="rId3" cstate="print"/>
          <a:srcRect/>
          <a:stretch>
            <a:fillRect/>
          </a:stretch>
        </p:blipFill>
        <p:spPr bwMode="auto">
          <a:xfrm>
            <a:off x="228600" y="2971800"/>
            <a:ext cx="4467225" cy="2781300"/>
          </a:xfrm>
          <a:prstGeom prst="rect">
            <a:avLst/>
          </a:prstGeom>
          <a:noFill/>
          <a:ln w="9525">
            <a:noFill/>
            <a:miter lim="800000"/>
            <a:headEnd/>
            <a:tailEnd/>
          </a:ln>
        </p:spPr>
      </p:pic>
      <p:sp>
        <p:nvSpPr>
          <p:cNvPr id="18437" name="Rectangle 7"/>
          <p:cNvSpPr txBox="1">
            <a:spLocks noChangeArrowheads="1"/>
          </p:cNvSpPr>
          <p:nvPr/>
        </p:nvSpPr>
        <p:spPr bwMode="auto">
          <a:xfrm>
            <a:off x="457200" y="1706563"/>
            <a:ext cx="8382000" cy="433387"/>
          </a:xfrm>
          <a:prstGeom prst="rect">
            <a:avLst/>
          </a:prstGeom>
          <a:noFill/>
          <a:ln w="9525">
            <a:noFill/>
            <a:miter lim="800000"/>
            <a:headEnd/>
            <a:tailEnd/>
          </a:ln>
        </p:spPr>
        <p:txBody>
          <a:bodyPr/>
          <a:lstStyle/>
          <a:p>
            <a:pPr algn="ctr">
              <a:spcBef>
                <a:spcPts val="1200"/>
              </a:spcBef>
              <a:buClr>
                <a:srgbClr val="005E9E"/>
              </a:buClr>
            </a:pPr>
            <a:r>
              <a:rPr lang="en-US" sz="2400" b="1">
                <a:solidFill>
                  <a:srgbClr val="0070BC"/>
                </a:solidFill>
              </a:rPr>
              <a:t>93% employees had betrayed the organization to directly benefit competition</a:t>
            </a:r>
          </a:p>
        </p:txBody>
      </p:sp>
      <p:sp>
        <p:nvSpPr>
          <p:cNvPr id="11" name="Text Box 6"/>
          <p:cNvSpPr txBox="1">
            <a:spLocks noChangeArrowheads="1"/>
          </p:cNvSpPr>
          <p:nvPr/>
        </p:nvSpPr>
        <p:spPr bwMode="auto">
          <a:xfrm>
            <a:off x="2895600" y="5867400"/>
            <a:ext cx="3657600" cy="274638"/>
          </a:xfrm>
          <a:prstGeom prst="rect">
            <a:avLst/>
          </a:prstGeom>
          <a:noFill/>
          <a:ln w="9525">
            <a:noFill/>
            <a:miter lim="800000"/>
            <a:headEnd/>
            <a:tailEnd/>
          </a:ln>
        </p:spPr>
        <p:txBody>
          <a:bodyPr>
            <a:spAutoFit/>
          </a:bodyPr>
          <a:lstStyle/>
          <a:p>
            <a:pPr>
              <a:spcBef>
                <a:spcPct val="50000"/>
              </a:spcBef>
              <a:defRPr/>
            </a:pPr>
            <a:r>
              <a:rPr lang="en-US" sz="1200" dirty="0">
                <a:solidFill>
                  <a:schemeClr val="bg1">
                    <a:lumMod val="50000"/>
                  </a:schemeClr>
                </a:solidFill>
                <a:latin typeface="Arial" charset="0"/>
                <a:cs typeface="Arial" charset="0"/>
              </a:rPr>
              <a:t>(SOURCE –</a:t>
            </a:r>
            <a:r>
              <a:rPr lang="en-US" sz="1200" i="1" dirty="0">
                <a:solidFill>
                  <a:schemeClr val="bg1">
                    <a:lumMod val="50000"/>
                  </a:schemeClr>
                </a:solidFill>
                <a:latin typeface="Arial" charset="0"/>
                <a:cs typeface="Arial" charset="0"/>
              </a:rPr>
              <a:t> KPMG Data Loss </a:t>
            </a:r>
            <a:r>
              <a:rPr lang="en-US" sz="1200" i="1" dirty="0" err="1">
                <a:solidFill>
                  <a:schemeClr val="bg1">
                    <a:lumMod val="50000"/>
                  </a:schemeClr>
                </a:solidFill>
                <a:latin typeface="Arial" charset="0"/>
                <a:cs typeface="Arial" charset="0"/>
              </a:rPr>
              <a:t>Baramoter</a:t>
            </a:r>
            <a:r>
              <a:rPr lang="en-US" sz="1200" i="1" dirty="0">
                <a:solidFill>
                  <a:schemeClr val="bg1">
                    <a:lumMod val="50000"/>
                  </a:schemeClr>
                </a:solidFill>
                <a:latin typeface="Arial" charset="0"/>
                <a:cs typeface="Arial" charset="0"/>
              </a:rPr>
              <a:t>, 2009)</a:t>
            </a:r>
          </a:p>
        </p:txBody>
      </p:sp>
      <p:pic>
        <p:nvPicPr>
          <p:cNvPr id="18439" name="Picture 4"/>
          <p:cNvPicPr>
            <a:picLocks noChangeAspect="1" noChangeArrowheads="1"/>
          </p:cNvPicPr>
          <p:nvPr/>
        </p:nvPicPr>
        <p:blipFill>
          <a:blip r:embed="rId4" cstate="print"/>
          <a:srcRect l="8493"/>
          <a:stretch>
            <a:fillRect/>
          </a:stretch>
        </p:blipFill>
        <p:spPr bwMode="auto">
          <a:xfrm>
            <a:off x="4800600" y="3048000"/>
            <a:ext cx="4343400" cy="261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4786</TotalTime>
  <Words>2003</Words>
  <Application>Microsoft Office PowerPoint</Application>
  <PresentationFormat>On-screen Show (4:3)</PresentationFormat>
  <Paragraphs>288</Paragraphs>
  <Slides>35</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Default Design</vt:lpstr>
      <vt:lpstr>Microsoft Office Excel 97-2003 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Ajay Nawani</dc:creator>
  <cp:lastModifiedBy>Ajay Nawani</cp:lastModifiedBy>
  <cp:revision>184</cp:revision>
  <dcterms:modified xsi:type="dcterms:W3CDTF">2011-09-26T09:34:39Z</dcterms:modified>
</cp:coreProperties>
</file>