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5" r:id="rId1"/>
  </p:sldMasterIdLst>
  <p:notesMasterIdLst>
    <p:notesMasterId r:id="rId21"/>
  </p:notesMasterIdLst>
  <p:handoutMasterIdLst>
    <p:handoutMasterId r:id="rId22"/>
  </p:handoutMasterIdLst>
  <p:sldIdLst>
    <p:sldId id="1250" r:id="rId2"/>
    <p:sldId id="1458" r:id="rId3"/>
    <p:sldId id="1520" r:id="rId4"/>
    <p:sldId id="1512" r:id="rId5"/>
    <p:sldId id="1536" r:id="rId6"/>
    <p:sldId id="1513" r:id="rId7"/>
    <p:sldId id="1532" r:id="rId8"/>
    <p:sldId id="1534" r:id="rId9"/>
    <p:sldId id="1523" r:id="rId10"/>
    <p:sldId id="1546" r:id="rId11"/>
    <p:sldId id="1541" r:id="rId12"/>
    <p:sldId id="1544" r:id="rId13"/>
    <p:sldId id="1545" r:id="rId14"/>
    <p:sldId id="1547" r:id="rId15"/>
    <p:sldId id="1543" r:id="rId16"/>
    <p:sldId id="1548" r:id="rId17"/>
    <p:sldId id="1551" r:id="rId18"/>
    <p:sldId id="1550" r:id="rId19"/>
    <p:sldId id="1540" r:id="rId20"/>
  </p:sldIdLst>
  <p:sldSz cx="9144000" cy="6858000" type="screen4x3"/>
  <p:notesSz cx="7102475" cy="10234613"/>
  <p:custDataLst>
    <p:tags r:id="rId23"/>
  </p:custDataLst>
  <p:defaultTextStyle>
    <a:defPPr>
      <a:defRPr lang="de-DE"/>
    </a:defPPr>
    <a:lvl1pPr algn="l" rtl="0" fontAlgn="base">
      <a:spcBef>
        <a:spcPct val="0"/>
      </a:spcBef>
      <a:spcAft>
        <a:spcPct val="0"/>
      </a:spcAft>
      <a:defRPr sz="12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12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12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12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12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12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1200" kern="1200">
        <a:solidFill>
          <a:schemeClr val="tx1"/>
        </a:solidFill>
        <a:latin typeface="Arial" charset="0"/>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021141" initials="A" lastIdx="27" clrIdx="0"/>
  <p:cmAuthor id="1" name="Michel Sérié" initials="Mse" lastIdx="1" clrIdx="1"/>
  <p:cmAuthor id="2" name="Crew, Dawn" initials="DC" lastIdx="7" clrIdx="2"/>
  <p:cmAuthor id="3" name="I007743" initials="A" lastIdx="10" clrIdx="3"/>
  <p:cmAuthor id="4" name="I823974" initials="A" lastIdx="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1D93"/>
    <a:srgbClr val="FF9393"/>
    <a:srgbClr val="336699"/>
    <a:srgbClr val="000000"/>
    <a:srgbClr val="FFD05D"/>
    <a:srgbClr val="FFFFFF"/>
    <a:srgbClr val="F2F2F2"/>
    <a:srgbClr val="AD9E73"/>
    <a:srgbClr val="FFE093"/>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358" autoAdjust="0"/>
    <p:restoredTop sz="67199" autoAdjust="0"/>
  </p:normalViewPr>
  <p:slideViewPr>
    <p:cSldViewPr snapToGrid="0" snapToObjects="1">
      <p:cViewPr varScale="1">
        <p:scale>
          <a:sx n="91" d="100"/>
          <a:sy n="91" d="100"/>
        </p:scale>
        <p:origin x="-774" y="-108"/>
      </p:cViewPr>
      <p:guideLst>
        <p:guide orient="horz" pos="4083"/>
        <p:guide orient="horz" pos="3117"/>
        <p:guide pos="5660"/>
        <p:guide pos="99"/>
        <p:guide pos="3069"/>
      </p:guideLst>
    </p:cSldViewPr>
  </p:slideViewPr>
  <p:outlineViewPr>
    <p:cViewPr>
      <p:scale>
        <a:sx n="33" d="100"/>
        <a:sy n="33" d="100"/>
      </p:scale>
      <p:origin x="270" y="75390"/>
    </p:cViewPr>
  </p:outlineViewPr>
  <p:notesTextViewPr>
    <p:cViewPr>
      <p:scale>
        <a:sx n="100" d="100"/>
        <a:sy n="100" d="100"/>
      </p:scale>
      <p:origin x="0" y="0"/>
    </p:cViewPr>
  </p:notesTextViewPr>
  <p:sorterViewPr>
    <p:cViewPr>
      <p:scale>
        <a:sx n="100" d="100"/>
        <a:sy n="100" d="100"/>
      </p:scale>
      <p:origin x="0" y="2304"/>
    </p:cViewPr>
  </p:sorterViewPr>
  <p:notesViewPr>
    <p:cSldViewPr snapToGrid="0" snapToObjects="1">
      <p:cViewPr varScale="1">
        <p:scale>
          <a:sx n="79" d="100"/>
          <a:sy n="79" d="100"/>
        </p:scale>
        <p:origin x="-1998" y="-90"/>
      </p:cViewPr>
      <p:guideLst>
        <p:guide orient="horz" pos="3225"/>
        <p:guide pos="2238"/>
        <p:guide pos="4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8" name="Rectangle 8"/>
          <p:cNvSpPr>
            <a:spLocks noGrp="1" noChangeArrowheads="1"/>
          </p:cNvSpPr>
          <p:nvPr>
            <p:ph type="sldNum" sz="quarter" idx="3"/>
          </p:nvPr>
        </p:nvSpPr>
        <p:spPr bwMode="auto">
          <a:xfrm>
            <a:off x="0" y="9661842"/>
            <a:ext cx="7102475" cy="572771"/>
          </a:xfrm>
          <a:prstGeom prst="rect">
            <a:avLst/>
          </a:prstGeom>
          <a:noFill/>
          <a:ln w="9525">
            <a:noFill/>
            <a:miter lim="800000"/>
            <a:headEnd/>
            <a:tailEnd/>
          </a:ln>
          <a:effectLst/>
        </p:spPr>
        <p:txBody>
          <a:bodyPr vert="horz" wrap="square" lIns="98000" tIns="49001" rIns="98000" bIns="49001" numCol="1" anchor="b" anchorCtr="0" compatLnSpc="1">
            <a:prstTxWarp prst="textNoShape">
              <a:avLst/>
            </a:prstTxWarp>
          </a:bodyPr>
          <a:lstStyle>
            <a:lvl1pPr algn="ctr">
              <a:defRPr sz="1000">
                <a:latin typeface="Arial" pitchFamily="34" charset="0"/>
                <a:ea typeface="+mn-ea"/>
                <a:cs typeface="+mn-cs"/>
              </a:defRPr>
            </a:lvl1pPr>
          </a:lstStyle>
          <a:p>
            <a:pPr>
              <a:defRPr/>
            </a:pPr>
            <a:fld id="{544C4759-129E-469D-A309-187F39B930E1}" type="slidenum">
              <a:rPr lang="en-US"/>
              <a:pPr>
                <a:defRPr/>
              </a:pPr>
              <a:t>‹#›</a:t>
            </a:fld>
            <a:endParaRPr lang="en-US" dirty="0"/>
          </a:p>
        </p:txBody>
      </p:sp>
      <p:sp>
        <p:nvSpPr>
          <p:cNvPr id="40969" name="Rectangle 9"/>
          <p:cNvSpPr>
            <a:spLocks noGrp="1" noChangeArrowheads="1"/>
          </p:cNvSpPr>
          <p:nvPr>
            <p:ph type="hdr" sz="quarter"/>
          </p:nvPr>
        </p:nvSpPr>
        <p:spPr bwMode="auto">
          <a:xfrm>
            <a:off x="0" y="2"/>
            <a:ext cx="7102475" cy="572771"/>
          </a:xfrm>
          <a:prstGeom prst="rect">
            <a:avLst/>
          </a:prstGeom>
          <a:noFill/>
          <a:ln w="9525" algn="ctr">
            <a:noFill/>
            <a:miter lim="800000"/>
            <a:headEnd/>
            <a:tailEnd/>
          </a:ln>
          <a:effectLst/>
        </p:spPr>
        <p:txBody>
          <a:bodyPr vert="horz" wrap="square" lIns="98000" tIns="49001" rIns="98000" bIns="49001" numCol="1" anchor="ctr" anchorCtr="0" compatLnSpc="1">
            <a:prstTxWarp prst="textNoShape">
              <a:avLst/>
            </a:prstTxWarp>
          </a:bodyPr>
          <a:lstStyle>
            <a:lvl1pPr algn="ctr">
              <a:defRPr b="1">
                <a:latin typeface="Arial" pitchFamily="34" charset="0"/>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8"/>
          <p:cNvSpPr>
            <a:spLocks noGrp="1" noRot="1" noChangeAspect="1" noChangeArrowheads="1" noTextEdit="1"/>
          </p:cNvSpPr>
          <p:nvPr>
            <p:ph type="sldImg" idx="2"/>
          </p:nvPr>
        </p:nvSpPr>
        <p:spPr bwMode="auto">
          <a:xfrm>
            <a:off x="303213" y="573088"/>
            <a:ext cx="6523037" cy="4892675"/>
          </a:xfrm>
          <a:prstGeom prst="rect">
            <a:avLst/>
          </a:prstGeom>
          <a:noFill/>
          <a:ln w="9525">
            <a:solidFill>
              <a:srgbClr val="000000"/>
            </a:solidFill>
            <a:miter lim="800000"/>
            <a:headEnd/>
            <a:tailEnd/>
          </a:ln>
        </p:spPr>
      </p:sp>
      <p:sp>
        <p:nvSpPr>
          <p:cNvPr id="14345" name="Rectangle 9"/>
          <p:cNvSpPr>
            <a:spLocks noGrp="1" noChangeArrowheads="1"/>
          </p:cNvSpPr>
          <p:nvPr>
            <p:ph type="body" sz="quarter" idx="3"/>
          </p:nvPr>
        </p:nvSpPr>
        <p:spPr bwMode="auto">
          <a:xfrm>
            <a:off x="525797" y="5801360"/>
            <a:ext cx="6050882" cy="3862118"/>
          </a:xfrm>
          <a:prstGeom prst="rect">
            <a:avLst/>
          </a:prstGeom>
          <a:noFill/>
          <a:ln w="12700" algn="ctr">
            <a:noFill/>
            <a:miter lim="800000"/>
            <a:headEnd/>
            <a:tailEnd/>
          </a:ln>
          <a:effectLst/>
        </p:spPr>
        <p:txBody>
          <a:bodyPr vert="horz" wrap="square" lIns="100091" tIns="49169" rIns="100091" bIns="49169"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p:txBody>
      </p:sp>
      <p:sp>
        <p:nvSpPr>
          <p:cNvPr id="14346" name="Rectangle 10"/>
          <p:cNvSpPr>
            <a:spLocks noChangeArrowheads="1"/>
          </p:cNvSpPr>
          <p:nvPr/>
        </p:nvSpPr>
        <p:spPr bwMode="auto">
          <a:xfrm>
            <a:off x="0" y="9961320"/>
            <a:ext cx="7102475" cy="271282"/>
          </a:xfrm>
          <a:prstGeom prst="rect">
            <a:avLst/>
          </a:prstGeom>
          <a:noFill/>
          <a:ln w="12700">
            <a:noFill/>
            <a:miter lim="800000"/>
            <a:headEnd/>
            <a:tailEnd/>
          </a:ln>
          <a:effectLst/>
        </p:spPr>
        <p:txBody>
          <a:bodyPr lIns="100091" tIns="49169" rIns="100091" bIns="49169">
            <a:spAutoFit/>
          </a:bodyPr>
          <a:lstStyle/>
          <a:p>
            <a:pPr algn="ctr" defTabSz="1013705" eaLnBrk="0" hangingPunct="0">
              <a:defRPr/>
            </a:pPr>
            <a:r>
              <a:rPr lang="en-US" sz="1100" dirty="0">
                <a:latin typeface="Arial" pitchFamily="34" charset="0"/>
                <a:ea typeface="+mn-ea"/>
                <a:cs typeface="+mn-cs"/>
              </a:rPr>
              <a:t> </a:t>
            </a:r>
            <a:fld id="{C97D28DD-1ED3-4FE4-91A5-7D37B29B02A9}" type="slidenum">
              <a:rPr lang="en-US" sz="1100">
                <a:latin typeface="Arial" pitchFamily="34" charset="0"/>
                <a:ea typeface="+mn-ea"/>
                <a:cs typeface="+mn-cs"/>
              </a:rPr>
              <a:pPr algn="ctr" defTabSz="1013705" eaLnBrk="0" hangingPunct="0">
                <a:defRPr/>
              </a:pPr>
              <a:t>‹#›</a:t>
            </a:fld>
            <a:endParaRPr lang="en-US" sz="1100" b="1" dirty="0">
              <a:latin typeface="Arial" pitchFamily="34" charset="0"/>
              <a:ea typeface="+mn-ea"/>
              <a:cs typeface="+mn-cs"/>
            </a:endParaRPr>
          </a:p>
        </p:txBody>
      </p:sp>
    </p:spTree>
  </p:cSld>
  <p:clrMap bg1="lt1" tx1="dk1" bg2="lt2" tx2="dk2" accent1="accent1" accent2="accent2" accent3="accent3" accent4="accent4" accent5="accent5" accent6="accent6" hlink="hlink" folHlink="folHlink"/>
  <p:notesStyle>
    <a:lvl1pPr marL="171450" indent="-171450" algn="l" rtl="0" eaLnBrk="0" fontAlgn="base" hangingPunct="0">
      <a:spcBef>
        <a:spcPct val="0"/>
      </a:spcBef>
      <a:spcAft>
        <a:spcPct val="50000"/>
      </a:spcAft>
      <a:buSzPct val="100000"/>
      <a:buFont typeface="Wingdings" pitchFamily="2" charset="2"/>
      <a:buChar char="n"/>
      <a:defRPr sz="1200" kern="1200">
        <a:solidFill>
          <a:schemeClr val="tx1"/>
        </a:solidFill>
        <a:latin typeface="Arial" pitchFamily="34" charset="0"/>
        <a:ea typeface="+mn-ea"/>
        <a:cs typeface="+mn-cs"/>
      </a:defRPr>
    </a:lvl1pPr>
    <a:lvl2pPr marL="400050" indent="-114300" algn="l" rtl="0" eaLnBrk="0" fontAlgn="base" hangingPunct="0">
      <a:spcBef>
        <a:spcPct val="0"/>
      </a:spcBef>
      <a:spcAft>
        <a:spcPct val="50000"/>
      </a:spcAft>
      <a:buSzPct val="100000"/>
      <a:buFont typeface="Wingdings" pitchFamily="2" charset="2"/>
      <a:buChar char="u"/>
      <a:defRPr sz="1000" kern="1200">
        <a:solidFill>
          <a:schemeClr val="tx1"/>
        </a:solidFill>
        <a:latin typeface="Arial" pitchFamily="34" charset="0"/>
        <a:ea typeface="+mn-ea"/>
        <a:cs typeface="+mn-cs"/>
      </a:defRPr>
    </a:lvl2pPr>
    <a:lvl3pPr marL="628650" indent="-114300" algn="l" rtl="0" eaLnBrk="0" fontAlgn="base" hangingPunct="0">
      <a:spcBef>
        <a:spcPct val="0"/>
      </a:spcBef>
      <a:spcAft>
        <a:spcPct val="50000"/>
      </a:spcAft>
      <a:buSzPct val="100000"/>
      <a:buFont typeface="Wingdings" pitchFamily="2" charset="2"/>
      <a:buChar char="l"/>
      <a:defRPr sz="800" kern="1200">
        <a:solidFill>
          <a:schemeClr val="tx1"/>
        </a:solidFill>
        <a:latin typeface="Arial"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a:xfrm>
            <a:off x="4022486" y="9720786"/>
            <a:ext cx="3078383" cy="512080"/>
          </a:xfrm>
          <a:prstGeom prst="rect">
            <a:avLst/>
          </a:prstGeom>
          <a:noFill/>
        </p:spPr>
        <p:txBody>
          <a:bodyPr lIns="95626" tIns="47813" rIns="95626" bIns="47813"/>
          <a:lstStyle/>
          <a:p>
            <a:fld id="{461E8E33-6BBD-4A0E-A590-35FF47F32831}" type="slidenum">
              <a:rPr lang="en-US" smtClean="0">
                <a:solidFill>
                  <a:srgbClr val="000000"/>
                </a:solidFill>
                <a:latin typeface="Arial" pitchFamily="34" charset="0"/>
                <a:cs typeface="Arial" pitchFamily="34" charset="0"/>
              </a:rPr>
              <a:pPr/>
              <a:t>5</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04800" y="339725"/>
            <a:ext cx="6483350" cy="4864100"/>
          </a:xfrm>
          <a:ln/>
        </p:spPr>
      </p:sp>
      <p:sp>
        <p:nvSpPr>
          <p:cNvPr id="49155" name="Rectangle 3"/>
          <p:cNvSpPr>
            <a:spLocks noGrp="1" noChangeArrowheads="1"/>
          </p:cNvSpPr>
          <p:nvPr>
            <p:ph type="body" idx="1"/>
          </p:nvPr>
        </p:nvSpPr>
        <p:spPr>
          <a:xfrm>
            <a:off x="312892" y="5543749"/>
            <a:ext cx="6470527" cy="4066432"/>
          </a:xfrm>
          <a:noFill/>
          <a:ln w="9525"/>
        </p:spPr>
        <p:txBody>
          <a:bodyPr/>
          <a:lstStyle/>
          <a:p>
            <a:pPr>
              <a:buClr>
                <a:srgbClr val="777777"/>
              </a:buClr>
              <a:buSzTx/>
            </a:pPr>
            <a:r>
              <a:rPr lang="en-US" smtClean="0">
                <a:solidFill>
                  <a:schemeClr val="hlink"/>
                </a:solidFill>
              </a:rPr>
              <a:t>The answer is in-memory BI. </a:t>
            </a:r>
            <a:r>
              <a:rPr lang="en-US" smtClean="0"/>
              <a:t>The next frontier is switching from disk drives to memory. We are already doing that in our personal lives. How many of your walk around with a floppy disk? We all use flash drives. The same is true for our corporate data marts. It’s the shift to in-memory.</a:t>
            </a:r>
          </a:p>
          <a:p>
            <a:pPr>
              <a:buClr>
                <a:srgbClr val="777777"/>
              </a:buClr>
              <a:buSzTx/>
            </a:pPr>
            <a:endParaRPr lang="en-US" smtClean="0">
              <a:solidFill>
                <a:schemeClr val="hlink"/>
              </a:solidFill>
            </a:endParaRPr>
          </a:p>
          <a:p>
            <a:pPr>
              <a:buClr>
                <a:srgbClr val="777777"/>
              </a:buClr>
              <a:buSzTx/>
            </a:pPr>
            <a:r>
              <a:rPr lang="en-US" smtClean="0">
                <a:solidFill>
                  <a:schemeClr val="hlink"/>
                </a:solidFill>
              </a:rPr>
              <a:t>SAP BusinessObjects introduced in-memory databases in 2006 and is the first major vendor to deliver in-memory technology for BI applications. SAP BusinessObjects customers can query tens of millions of rows with an average query response of three seconds. No other BI platform or database vendors using traditional aggregation techniques can deliver this performance.</a:t>
            </a:r>
          </a:p>
          <a:p>
            <a:pPr>
              <a:buClr>
                <a:srgbClr val="777777"/>
              </a:buClr>
              <a:buSzTx/>
            </a:pPr>
            <a:endParaRPr lang="en-US" smtClean="0">
              <a:solidFill>
                <a:schemeClr val="hlink"/>
              </a:solidFill>
            </a:endParaRPr>
          </a:p>
          <a:p>
            <a:pPr>
              <a:buClr>
                <a:srgbClr val="777777"/>
              </a:buClr>
              <a:buSzTx/>
            </a:pPr>
            <a:r>
              <a:rPr lang="en-US" smtClean="0">
                <a:solidFill>
                  <a:schemeClr val="hlink"/>
                </a:solidFill>
              </a:rPr>
              <a:t>Today, SAP BusinessObjects has enabled in-memory business intelligence at 350+ global 1000 customer.</a:t>
            </a:r>
          </a:p>
          <a:p>
            <a:pPr>
              <a:buClr>
                <a:srgbClr val="777777"/>
              </a:buClr>
              <a:buSzTx/>
            </a:pPr>
            <a:endParaRPr lang="en-US" smtClean="0">
              <a:solidFill>
                <a:schemeClr val="hlink"/>
              </a:solidFill>
            </a:endParaRPr>
          </a:p>
          <a:p>
            <a:pPr>
              <a:buClr>
                <a:srgbClr val="777777"/>
              </a:buClr>
              <a:buSzTx/>
            </a:pPr>
            <a:r>
              <a:rPr lang="en-US" smtClean="0">
                <a:solidFill>
                  <a:schemeClr val="hlink"/>
                </a:solidFill>
              </a:rPr>
              <a:t>Examples – Novartis, Kimberley-Clarke, 7-11, Sharp, Yamaha, BP, Anadarko, Colgate, Kraft, BP, Conagra, T-Mobil, Bayer, Celanese</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Examples</a:t>
            </a:r>
          </a:p>
          <a:p>
            <a:r>
              <a:rPr lang="de-DE" dirty="0" smtClean="0"/>
              <a:t>Optionally show the Unilever demo – don‘t mention name!!</a:t>
            </a:r>
          </a:p>
          <a:p>
            <a:r>
              <a:rPr lang="de-DE" dirty="0" smtClean="0"/>
              <a:t>We are so eager to do make it impactful for YOU!</a:t>
            </a:r>
          </a:p>
          <a:p>
            <a:r>
              <a:rPr lang="de-DE" dirty="0" smtClean="0"/>
              <a:t>Mention Kraft data in voiceover and potential impact</a:t>
            </a:r>
          </a:p>
          <a:p>
            <a:r>
              <a:rPr lang="de-DE" dirty="0" smtClean="0"/>
              <a:t>But need w working model and agreement to make this happen (next slide)</a:t>
            </a:r>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w="9525"/>
        </p:spPr>
        <p:txBody>
          <a:bodyPr/>
          <a:lstStyle/>
          <a:p>
            <a:pPr eaLnBrk="1" hangingPunct="1"/>
            <a:r>
              <a:rPr lang="en-US" dirty="0" smtClean="0">
                <a:latin typeface="Arial" pitchFamily="34" charset="0"/>
              </a:rPr>
              <a:t>Talk about the simplicity of search in a BI context and how intuitive it is to get information.</a:t>
            </a:r>
          </a:p>
          <a:p>
            <a:pPr eaLnBrk="1" hangingPunct="1"/>
            <a:endParaRPr lang="en-US" dirty="0" smtClean="0">
              <a:latin typeface="Arial" pitchFamily="34" charset="0"/>
              <a:ea typeface="Arial Unicode MS"/>
              <a:cs typeface="Arial Unicode MS"/>
            </a:endParaRPr>
          </a:p>
          <a:p>
            <a:pPr marL="226128" indent="-226128"/>
            <a:r>
              <a:rPr lang="en-US" dirty="0" smtClean="0">
                <a:latin typeface="Arial" charset="0"/>
              </a:rPr>
              <a:t>As a company we are introducing a new tool to serve these business users…</a:t>
            </a:r>
          </a:p>
          <a:p>
            <a:pPr marL="226128" indent="-226128">
              <a:lnSpc>
                <a:spcPct val="110000"/>
              </a:lnSpc>
            </a:pPr>
            <a:r>
              <a:rPr lang="en-US" dirty="0" smtClean="0">
                <a:latin typeface="Arial" charset="0"/>
              </a:rPr>
              <a:t>Draw parallels between Google search/analysis and Polestar. Polestar is also search and analyze. The workflow is similar to internet search.</a:t>
            </a:r>
          </a:p>
          <a:p>
            <a:pPr marL="226128" indent="-226128">
              <a:lnSpc>
                <a:spcPct val="110000"/>
              </a:lnSpc>
            </a:pPr>
            <a:r>
              <a:rPr lang="en-US" dirty="0" smtClean="0">
                <a:latin typeface="Arial" charset="0"/>
              </a:rPr>
              <a:t>It’s a self-service, search driven, point-and-click, and visually engaging information access to more users. </a:t>
            </a:r>
          </a:p>
          <a:p>
            <a:pPr marL="226128" indent="-226128">
              <a:lnSpc>
                <a:spcPct val="110000"/>
              </a:lnSpc>
              <a:spcBef>
                <a:spcPts val="495"/>
              </a:spcBef>
              <a:spcAft>
                <a:spcPts val="495"/>
              </a:spcAft>
            </a:pPr>
            <a:r>
              <a:rPr lang="en-US" dirty="0" smtClean="0">
                <a:latin typeface="Arial" charset="0"/>
              </a:rPr>
              <a:t>The overall experience is as easy as searching on the internet or browsing an online store and appealing to users who are not currently served by BI tools</a:t>
            </a:r>
          </a:p>
          <a:p>
            <a:pPr marL="226128" indent="-226128">
              <a:lnSpc>
                <a:spcPct val="110000"/>
              </a:lnSpc>
              <a:spcBef>
                <a:spcPts val="495"/>
              </a:spcBef>
              <a:spcAft>
                <a:spcPts val="495"/>
              </a:spcAft>
            </a:pPr>
            <a:r>
              <a:rPr lang="en-US" dirty="0" smtClean="0">
                <a:latin typeface="Arial" charset="0"/>
              </a:rPr>
              <a:t>Its as easy as exploring data with Google earth – very visual and interactive.</a:t>
            </a:r>
          </a:p>
          <a:p>
            <a:pPr eaLnBrk="1" hangingPunct="1"/>
            <a:endParaRPr lang="en-US" dirty="0" smtClean="0">
              <a:ea typeface="Arial Unicode MS"/>
              <a:cs typeface="Arial Unicode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pPr eaLnBrk="1" hangingPunct="1"/>
            <a:r>
              <a:rPr lang="en-US" dirty="0" smtClean="0">
                <a:latin typeface="Arial" pitchFamily="34" charset="0"/>
              </a:rPr>
              <a:t>Talk about the simplicity of exploring the relevant information</a:t>
            </a:r>
            <a:r>
              <a:rPr lang="en-US" baseline="0" dirty="0" smtClean="0">
                <a:latin typeface="Arial" pitchFamily="34" charset="0"/>
              </a:rPr>
              <a:t> that has been returned.</a:t>
            </a:r>
          </a:p>
          <a:p>
            <a:r>
              <a:rPr lang="en-US" dirty="0" smtClean="0"/>
              <a:t>Give some examples auto relevancy</a:t>
            </a:r>
          </a:p>
          <a:p>
            <a:r>
              <a:rPr lang="en-US" dirty="0" smtClean="0"/>
              <a:t>Comparing multiple measures like revenue and profit, Polestar displays a bar chart</a:t>
            </a:r>
          </a:p>
          <a:p>
            <a:r>
              <a:rPr lang="en-US" dirty="0" smtClean="0"/>
              <a:t>Displays percentage breakdown of sales revenue by city – pie chart.</a:t>
            </a:r>
          </a:p>
          <a:p>
            <a:r>
              <a:rPr lang="en-US" dirty="0" smtClean="0"/>
              <a:t>Without having to think too much what they are doing, instead focus on information. </a:t>
            </a:r>
            <a:endParaRPr lang="en-US" dirty="0" smtClean="0">
              <a:ea typeface="Arial Unicode MS"/>
              <a:cs typeface="Arial Unicode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a:xfrm>
            <a:off x="993775" y="768350"/>
            <a:ext cx="5113338" cy="3836988"/>
          </a:xfrm>
          <a:ln/>
        </p:spPr>
      </p:sp>
      <p:sp>
        <p:nvSpPr>
          <p:cNvPr id="61443" name="Notes Placeholder 2"/>
          <p:cNvSpPr>
            <a:spLocks noGrp="1"/>
          </p:cNvSpPr>
          <p:nvPr>
            <p:ph type="body" idx="1"/>
          </p:nvPr>
        </p:nvSpPr>
        <p:spPr>
          <a:xfrm>
            <a:off x="711892" y="4863611"/>
            <a:ext cx="5680335" cy="4603239"/>
          </a:xfrm>
          <a:ln w="9525"/>
        </p:spPr>
        <p:txBody>
          <a:bodyPr lIns="100753" tIns="50376" rIns="100753" bIns="50376">
            <a:normAutofit fontScale="85000" lnSpcReduction="20000"/>
          </a:bodyPr>
          <a:lstStyle/>
          <a:p>
            <a:r>
              <a:rPr lang="en-US" sz="1300" b="1" dirty="0" smtClean="0">
                <a:latin typeface="+mn-lt"/>
              </a:rPr>
              <a:t>Solution highlights</a:t>
            </a:r>
          </a:p>
          <a:p>
            <a:r>
              <a:rPr lang="en-US" sz="1300" b="1" dirty="0" smtClean="0">
                <a:latin typeface="+mn-lt"/>
              </a:rPr>
              <a:t>Search Against BI</a:t>
            </a:r>
          </a:p>
          <a:p>
            <a:pPr marL="187469" indent="-187469">
              <a:spcBef>
                <a:spcPts val="650"/>
              </a:spcBef>
              <a:buClr>
                <a:schemeClr val="accent1"/>
              </a:buClr>
              <a:buSzPct val="80000"/>
            </a:pPr>
            <a:r>
              <a:rPr lang="en-US" sz="1300" dirty="0" smtClean="0">
                <a:solidFill>
                  <a:srgbClr val="000000"/>
                </a:solidFill>
                <a:latin typeface="+mn-lt"/>
              </a:rPr>
              <a:t>Use familiar key-word search to find business information</a:t>
            </a:r>
          </a:p>
          <a:p>
            <a:pPr marL="187469" indent="-187469">
              <a:spcBef>
                <a:spcPts val="650"/>
              </a:spcBef>
              <a:buClr>
                <a:schemeClr val="accent1"/>
              </a:buClr>
              <a:buSzPct val="80000"/>
            </a:pPr>
            <a:r>
              <a:rPr lang="en-US" sz="1300" dirty="0" smtClean="0">
                <a:solidFill>
                  <a:srgbClr val="000000"/>
                </a:solidFill>
                <a:latin typeface="+mn-lt"/>
              </a:rPr>
              <a:t>Searches directly on </a:t>
            </a:r>
            <a:br>
              <a:rPr lang="en-US" sz="1300" dirty="0" smtClean="0">
                <a:solidFill>
                  <a:srgbClr val="000000"/>
                </a:solidFill>
                <a:latin typeface="+mn-lt"/>
              </a:rPr>
            </a:br>
            <a:r>
              <a:rPr lang="en-US" sz="1300" dirty="0" smtClean="0">
                <a:solidFill>
                  <a:srgbClr val="000000"/>
                </a:solidFill>
                <a:latin typeface="+mn-lt"/>
              </a:rPr>
              <a:t>pre-indexed data</a:t>
            </a:r>
          </a:p>
          <a:p>
            <a:pPr marL="187469" indent="-187469">
              <a:spcBef>
                <a:spcPts val="650"/>
              </a:spcBef>
              <a:buClr>
                <a:schemeClr val="accent1"/>
              </a:buClr>
              <a:buSzPct val="80000"/>
            </a:pPr>
            <a:r>
              <a:rPr lang="en-US" sz="1300" dirty="0" smtClean="0">
                <a:solidFill>
                  <a:srgbClr val="000000"/>
                </a:solidFill>
                <a:latin typeface="+mn-lt"/>
              </a:rPr>
              <a:t>Searches across all data sources (any Universe or SAP NW BW Accelerator accessible source)</a:t>
            </a:r>
          </a:p>
          <a:p>
            <a:r>
              <a:rPr lang="en-US" sz="1500" b="1" dirty="0" smtClean="0">
                <a:latin typeface="+mn-lt"/>
              </a:rPr>
              <a:t/>
            </a:r>
            <a:br>
              <a:rPr lang="en-US" sz="1500" b="1" dirty="0" smtClean="0">
                <a:latin typeface="+mn-lt"/>
              </a:rPr>
            </a:br>
            <a:r>
              <a:rPr lang="en-US" sz="1300" b="1" dirty="0" smtClean="0">
                <a:latin typeface="+mn-lt"/>
              </a:rPr>
              <a:t>Explore the Results</a:t>
            </a:r>
            <a:endParaRPr lang="en-US" sz="1500" b="1" dirty="0" smtClean="0">
              <a:latin typeface="+mn-lt"/>
            </a:endParaRPr>
          </a:p>
          <a:p>
            <a:pPr marL="187469" indent="-187469">
              <a:spcBef>
                <a:spcPts val="650"/>
              </a:spcBef>
              <a:buClr>
                <a:schemeClr val="accent1"/>
              </a:buClr>
              <a:buSzPct val="80000"/>
              <a:buFont typeface="Wingdings" pitchFamily="2" charset="2"/>
              <a:buChar char=""/>
            </a:pPr>
            <a:r>
              <a:rPr lang="en-US" sz="1300" dirty="0" smtClean="0">
                <a:solidFill>
                  <a:srgbClr val="000000"/>
                </a:solidFill>
                <a:latin typeface="+mn-lt"/>
              </a:rPr>
              <a:t>Intuitively explore the data</a:t>
            </a:r>
          </a:p>
          <a:p>
            <a:pPr marL="187469" indent="-187469">
              <a:spcBef>
                <a:spcPts val="650"/>
              </a:spcBef>
              <a:buClr>
                <a:schemeClr val="accent1"/>
              </a:buClr>
              <a:buSzPct val="80000"/>
              <a:buFont typeface="Wingdings" pitchFamily="2" charset="2"/>
              <a:buChar char=""/>
            </a:pPr>
            <a:r>
              <a:rPr lang="en-US" sz="1300" dirty="0" smtClean="0">
                <a:solidFill>
                  <a:srgbClr val="000000"/>
                </a:solidFill>
                <a:latin typeface="+mn-lt"/>
              </a:rPr>
              <a:t>Automated prioritization and relevancy of results</a:t>
            </a:r>
          </a:p>
          <a:p>
            <a:pPr marL="187469" indent="-187469">
              <a:spcBef>
                <a:spcPts val="650"/>
              </a:spcBef>
              <a:buClr>
                <a:schemeClr val="accent1"/>
              </a:buClr>
              <a:buSzPct val="80000"/>
              <a:buFont typeface="Wingdings" pitchFamily="2" charset="2"/>
              <a:buChar char=""/>
            </a:pPr>
            <a:r>
              <a:rPr lang="en-US" sz="1300" dirty="0" smtClean="0">
                <a:solidFill>
                  <a:srgbClr val="000000"/>
                </a:solidFill>
                <a:latin typeface="+mn-lt"/>
              </a:rPr>
              <a:t>Easily share insights with others</a:t>
            </a:r>
            <a:endParaRPr lang="en-US" sz="1300" dirty="0" smtClean="0">
              <a:latin typeface="+mn-lt"/>
            </a:endParaRPr>
          </a:p>
          <a:p>
            <a:pPr marL="247641" indent="-247641">
              <a:lnSpc>
                <a:spcPct val="80000"/>
              </a:lnSpc>
              <a:defRPr/>
            </a:pPr>
            <a:endParaRPr lang="en-US" dirty="0" smtClean="0"/>
          </a:p>
          <a:p>
            <a:pPr marL="247641" indent="-247641">
              <a:lnSpc>
                <a:spcPct val="80000"/>
              </a:lnSpc>
              <a:defRPr/>
            </a:pPr>
            <a:r>
              <a:rPr lang="en-US" dirty="0" smtClean="0"/>
              <a:t>Key Benefits</a:t>
            </a:r>
          </a:p>
          <a:p>
            <a:pPr marL="187469" indent="-187469">
              <a:spcBef>
                <a:spcPts val="650"/>
              </a:spcBef>
              <a:buClr>
                <a:schemeClr val="accent1"/>
              </a:buClr>
              <a:buSzPct val="80000"/>
            </a:pPr>
            <a:r>
              <a:rPr lang="en-US" sz="1300" dirty="0" smtClean="0">
                <a:latin typeface="+mn-lt"/>
              </a:rPr>
              <a:t>Enables higher performing organizations, thanks to pervasive BI and fact-based timely decisions</a:t>
            </a:r>
          </a:p>
          <a:p>
            <a:pPr marL="187469" indent="-187469">
              <a:spcBef>
                <a:spcPts val="650"/>
              </a:spcBef>
              <a:buClr>
                <a:schemeClr val="accent1"/>
              </a:buClr>
              <a:buSzPct val="80000"/>
            </a:pPr>
            <a:r>
              <a:rPr lang="en-US" sz="1300" dirty="0" smtClean="0">
                <a:latin typeface="+mn-lt"/>
              </a:rPr>
              <a:t>Allows IT to become a  more proactive business partner supporting and even driving business changes, thanks to shorter time to delivery and heightened agility</a:t>
            </a:r>
          </a:p>
          <a:p>
            <a:pPr marL="187469" indent="-187469">
              <a:spcBef>
                <a:spcPts val="650"/>
              </a:spcBef>
              <a:buClr>
                <a:schemeClr val="accent1"/>
              </a:buClr>
              <a:buSzPct val="80000"/>
            </a:pPr>
            <a:r>
              <a:rPr lang="en-US" sz="1300" kern="0" dirty="0" smtClean="0">
                <a:solidFill>
                  <a:sysClr val="windowText" lastClr="000000"/>
                </a:solidFill>
                <a:latin typeface="+mn-lt"/>
              </a:rPr>
              <a:t>Obtain valuable, never before identified insights that can be exploited for competitive advantage</a:t>
            </a:r>
          </a:p>
          <a:p>
            <a:pPr marL="247641" indent="-247641">
              <a:lnSpc>
                <a:spcPct val="80000"/>
              </a:lnSpc>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3092" y="9721106"/>
            <a:ext cx="3077739" cy="511731"/>
          </a:xfrm>
          <a:prstGeom prst="rect">
            <a:avLst/>
          </a:prstGeom>
        </p:spPr>
        <p:txBody>
          <a:bodyPr lIns="99066" tIns="49533" rIns="99066" bIns="49533"/>
          <a:lstStyle/>
          <a:p>
            <a:fld id="{7D8C2C35-2B8A-446E-BEC0-FD36716C29AC}" type="slidenum">
              <a:rPr lang="de-DE" smtClean="0"/>
              <a:pPr/>
              <a:t>15</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a:xfrm>
            <a:off x="4022886" y="9721868"/>
            <a:ext cx="3078048" cy="511054"/>
          </a:xfrm>
          <a:prstGeom prst="rect">
            <a:avLst/>
          </a:prstGeom>
          <a:noFill/>
        </p:spPr>
        <p:txBody>
          <a:bodyPr/>
          <a:lstStyle/>
          <a:p>
            <a:fld id="{5BD43E83-A9B7-4146-908A-4AA32F768A06}" type="slidenum">
              <a:rPr lang="de-DE" smtClean="0">
                <a:latin typeface="Arial" pitchFamily="34" charset="0"/>
                <a:cs typeface="Arial" pitchFamily="34" charset="0"/>
              </a:rPr>
              <a:pPr/>
              <a:t>19</a:t>
            </a:fld>
            <a:endParaRPr lang="de-DE"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a:lnSpc>
                <a:spcPct val="95000"/>
              </a:lnSpc>
              <a:spcBef>
                <a:spcPts val="4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Microsoft, Windows, Excel, Outlook, and PowerPoint are registered trademarks of Microsoft Corporation. </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Linux is the registered trademark of Linus Torvalds in the U.S. and other countries.</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Oracle is a registered trademark of Oracle Corporation.</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UNIX, X/Open, OSF/1, and Motif are registered trademarks of the Open Group.</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Citrix, ICA, Program Neighborhood, MetaFrame, WinFrame, VideoFrame, and MultiWin are trademarks or registered trademarks of Citrix Systems, Inc.</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HTML, XML, XHTML and W3C are trademarks or registered trademarks of W3C®, World Wide Web Consortium, Massachusetts Institute of Technology. </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Java is a registered trademark of Sun Microsystems, Inc.</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JavaScript is a registered trademark of Sun Microsystems, Inc., used under license for technology invented and implemented by Netscape. </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sz="800" noProof="1" smtClean="0">
              <a:solidFill>
                <a:srgbClr val="000000"/>
              </a:solidFill>
              <a:ea typeface="MS PGothic" pitchFamily="34" charset="-128"/>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sz="2400" b="1" dirty="0" smtClean="0">
                <a:solidFill>
                  <a:srgbClr val="666666"/>
                </a:solidFill>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fontAlgn="t">
              <a:lnSpc>
                <a:spcPct val="95000"/>
              </a:lnSpc>
              <a:spcBef>
                <a:spcPts val="400"/>
              </a:spcBef>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shall have no liability for damages of any kind including without limitation direct, special, indirect, or consequential damages that may result from the use of these materials. This limitation shall not apply in cases of intent or gross negligence.</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noProof="1">
              <a:solidFill>
                <a:srgbClr val="000000"/>
              </a:solidFill>
              <a:ea typeface="MS PGothic" pitchFamily="34" charset="-128"/>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bwMode="gray">
          <a:xfrm>
            <a:off x="230588" y="1152939"/>
            <a:ext cx="8730532" cy="206734"/>
          </a:xfrm>
          <a:prstGeom prst="rect">
            <a:avLst/>
          </a:prstGeom>
          <a:solidFill>
            <a:schemeClr val="bg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000000"/>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4" name="Rectangle 2"/>
          <p:cNvSpPr>
            <a:spLocks noChangeArrowheads="1"/>
          </p:cNvSpPr>
          <p:nvPr userDrawn="1"/>
        </p:nvSpPr>
        <p:spPr bwMode="gray">
          <a:xfrm>
            <a:off x="152400" y="134938"/>
            <a:ext cx="8839200" cy="6565900"/>
          </a:xfrm>
          <a:prstGeom prst="rect">
            <a:avLst/>
          </a:prstGeom>
          <a:solidFill>
            <a:schemeClr val="bg1"/>
          </a:solidFill>
          <a:ln w="9525">
            <a:noFill/>
            <a:prstDash val="sysDot"/>
            <a:miter lim="800000"/>
            <a:headEnd/>
            <a:tailEnd/>
          </a:ln>
        </p:spPr>
        <p:txBody>
          <a:bodyPr wrap="none" anchor="ctr"/>
          <a:lstStyle/>
          <a:p>
            <a:pPr algn="ctr" fontAlgn="base">
              <a:spcBef>
                <a:spcPct val="0"/>
              </a:spcBef>
              <a:spcAft>
                <a:spcPct val="0"/>
              </a:spcAft>
              <a:buClr>
                <a:srgbClr val="F0AB00"/>
              </a:buClr>
              <a:buSzPct val="80000"/>
              <a:buFont typeface="Wingdings" pitchFamily="2" charset="2"/>
              <a:buNone/>
              <a:defRPr/>
            </a:pPr>
            <a:endParaRPr lang="en-US" sz="1800" dirty="0">
              <a:solidFill>
                <a:srgbClr val="000000"/>
              </a:solidFill>
              <a:latin typeface="Arial" charset="0"/>
            </a:endParaRPr>
          </a:p>
        </p:txBody>
      </p:sp>
      <p:sp>
        <p:nvSpPr>
          <p:cNvPr id="2" name="Title 1"/>
          <p:cNvSpPr>
            <a:spLocks noGrp="1"/>
          </p:cNvSpPr>
          <p:nvPr>
            <p:ph type="title" hasCustomPrompt="1"/>
          </p:nvPr>
        </p:nvSpPr>
        <p:spPr>
          <a:xfrm>
            <a:off x="250024" y="203198"/>
            <a:ext cx="8543932" cy="732633"/>
          </a:xfrm>
          <a:prstGeom prst="rect">
            <a:avLst/>
          </a:prstGeom>
        </p:spPr>
        <p:txBody>
          <a:bodyPr/>
          <a:lstStyle>
            <a:lvl1pPr algn="l" defTabSz="912579" rtl="0" eaLnBrk="0" fontAlgn="base" hangingPunct="0">
              <a:spcBef>
                <a:spcPct val="0"/>
              </a:spcBef>
              <a:spcAft>
                <a:spcPct val="0"/>
              </a:spcAft>
              <a:defRPr lang="de-DE" sz="3200" b="1" kern="1200" dirty="0">
                <a:solidFill>
                  <a:schemeClr val="accent2"/>
                </a:solidFill>
                <a:latin typeface="+mn-lt"/>
                <a:ea typeface="+mn-ea"/>
                <a:cs typeface="+mn-cs"/>
              </a:defRPr>
            </a:lvl1pPr>
          </a:lstStyle>
          <a:p>
            <a:r>
              <a:rPr lang="en-US" dirty="0" smtClean="0"/>
              <a:t>Click To Edit Master Title Style</a:t>
            </a:r>
            <a:endParaRPr lang="de-DE" dirty="0"/>
          </a:p>
        </p:txBody>
      </p:sp>
      <p:grpSp>
        <p:nvGrpSpPr>
          <p:cNvPr id="3" name="Group 7"/>
          <p:cNvGrpSpPr/>
          <p:nvPr userDrawn="1"/>
        </p:nvGrpSpPr>
        <p:grpSpPr>
          <a:xfrm>
            <a:off x="0" y="0"/>
            <a:ext cx="9144001" cy="6858000"/>
            <a:chOff x="0" y="0"/>
            <a:chExt cx="9144001" cy="6858000"/>
          </a:xfrm>
        </p:grpSpPr>
        <p:sp>
          <p:nvSpPr>
            <p:cNvPr id="9" name="Right Triangle 8"/>
            <p:cNvSpPr>
              <a:spLocks noChangeAspect="1"/>
            </p:cNvSpPr>
            <p:nvPr/>
          </p:nvSpPr>
          <p:spPr bwMode="white">
            <a:xfrm rot="16200000">
              <a:off x="8562775" y="6282356"/>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nvGrpSpPr>
            <p:cNvPr id="5" name="Group 15"/>
            <p:cNvGrpSpPr/>
            <p:nvPr userDrawn="1"/>
          </p:nvGrpSpPr>
          <p:grpSpPr>
            <a:xfrm>
              <a:off x="0" y="0"/>
              <a:ext cx="9144001" cy="6858000"/>
              <a:chOff x="0" y="0"/>
              <a:chExt cx="9144001" cy="6858000"/>
            </a:xfrm>
          </p:grpSpPr>
          <p:sp>
            <p:nvSpPr>
              <p:cNvPr id="12" name="Rectangle 11"/>
              <p:cNvSpPr/>
              <p:nvPr userDrawn="1"/>
            </p:nvSpPr>
            <p:spPr bwMode="gray">
              <a:xfrm>
                <a:off x="0" y="0"/>
                <a:ext cx="150223" cy="6858000"/>
              </a:xfrm>
              <a:prstGeom prst="rect">
                <a:avLst/>
              </a:prstGeom>
              <a:solidFill>
                <a:schemeClr val="bg2"/>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13" name="Rectangle 12"/>
              <p:cNvSpPr/>
              <p:nvPr userDrawn="1"/>
            </p:nvSpPr>
            <p:spPr bwMode="gray">
              <a:xfrm>
                <a:off x="8993777" y="0"/>
                <a:ext cx="150223" cy="6858000"/>
              </a:xfrm>
              <a:prstGeom prst="rect">
                <a:avLst/>
              </a:prstGeom>
              <a:solidFill>
                <a:schemeClr val="bg2"/>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14" name="Rectangle 13"/>
              <p:cNvSpPr/>
              <p:nvPr userDrawn="1"/>
            </p:nvSpPr>
            <p:spPr bwMode="gray">
              <a:xfrm rot="5400000">
                <a:off x="4496888" y="-4496888"/>
                <a:ext cx="150223" cy="9144000"/>
              </a:xfrm>
              <a:prstGeom prst="rect">
                <a:avLst/>
              </a:prstGeom>
              <a:solidFill>
                <a:schemeClr val="bg2"/>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15" name="Rectangle 14"/>
              <p:cNvSpPr/>
              <p:nvPr userDrawn="1"/>
            </p:nvSpPr>
            <p:spPr bwMode="gray">
              <a:xfrm rot="5400000">
                <a:off x="4496889" y="2210889"/>
                <a:ext cx="150223" cy="9144000"/>
              </a:xfrm>
              <a:prstGeom prst="rect">
                <a:avLst/>
              </a:prstGeom>
              <a:solidFill>
                <a:schemeClr val="bg2"/>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grpSp>
        <p:sp>
          <p:nvSpPr>
            <p:cNvPr id="11" name="TextBox 10"/>
            <p:cNvSpPr txBox="1"/>
            <p:nvPr userDrawn="1"/>
          </p:nvSpPr>
          <p:spPr bwMode="gray">
            <a:xfrm>
              <a:off x="151201" y="6724800"/>
              <a:ext cx="1869423" cy="107722"/>
            </a:xfrm>
            <a:prstGeom prst="rect">
              <a:avLst/>
            </a:prstGeom>
            <a:noFill/>
          </p:spPr>
          <p:txBody>
            <a:bodyPr wrap="none" lIns="0" tIns="0" rIns="0" bIns="0" rtlCol="0">
              <a:spAutoFit/>
            </a:bodyPr>
            <a:lstStyle/>
            <a:p>
              <a:pPr marL="93663" indent="-93663">
                <a:buClr>
                  <a:srgbClr val="666666"/>
                </a:buClr>
                <a:buFont typeface="Arial" pitchFamily="34" charset="0"/>
                <a:buChar char="©"/>
              </a:pPr>
              <a:r>
                <a:rPr lang="en-US" sz="700" dirty="0" smtClean="0">
                  <a:solidFill>
                    <a:srgbClr val="666666"/>
                  </a:solidFill>
                </a:rPr>
                <a:t>2011 SAP AG. All rights reserved. / Page </a:t>
              </a:r>
              <a:fld id="{0BDC132A-5C91-4078-9777-31DA19A62E0A}" type="slidenum">
                <a:rPr lang="en-US" sz="700" smtClean="0">
                  <a:solidFill>
                    <a:srgbClr val="666666"/>
                  </a:solidFill>
                </a:rPr>
                <a:pPr marL="93663" indent="-93663">
                  <a:buClr>
                    <a:srgbClr val="666666"/>
                  </a:buClr>
                  <a:buFont typeface="Arial" pitchFamily="34" charset="0"/>
                  <a:buChar char="©"/>
                </a:pPr>
                <a:t>‹#›</a:t>
              </a:fld>
              <a:endParaRPr lang="en-US" sz="700" dirty="0" smtClean="0">
                <a:solidFill>
                  <a:srgbClr val="666666"/>
                </a:solidFill>
              </a:endParaRPr>
            </a:p>
          </p:txBody>
        </p:sp>
      </p:grpSp>
      <p:pic>
        <p:nvPicPr>
          <p:cNvPr id="16" name="Picture 15" descr="sap_corp_rgb_r.png"/>
          <p:cNvPicPr>
            <a:picLocks noChangeAspect="1"/>
          </p:cNvPicPr>
          <p:nvPr userDrawn="1"/>
        </p:nvPicPr>
        <p:blipFill>
          <a:blip r:embed="rId2" cstate="screen"/>
          <a:srcRect/>
          <a:stretch>
            <a:fillRect/>
          </a:stretch>
        </p:blipFill>
        <p:spPr bwMode="gray">
          <a:xfrm>
            <a:off x="8120857" y="6275388"/>
            <a:ext cx="877887"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8400" y="201599"/>
            <a:ext cx="5666400" cy="2559600"/>
          </a:xfrm>
        </p:spPr>
        <p:txBody>
          <a:bodyPr/>
          <a:lstStyle>
            <a:lvl1pPr>
              <a:defRPr/>
            </a:lvl1pPr>
          </a:lstStyle>
          <a:p>
            <a:r>
              <a:rPr lang="en-US" noProof="0" dirty="0" smtClean="0"/>
              <a:t>Click to Add Title (Title Case)</a:t>
            </a:r>
            <a:endParaRPr lang="de-DE" dirty="0"/>
          </a:p>
        </p:txBody>
      </p:sp>
      <p:sp>
        <p:nvSpPr>
          <p:cNvPr id="3" name="Subtitle 2"/>
          <p:cNvSpPr>
            <a:spLocks noGrp="1"/>
          </p:cNvSpPr>
          <p:nvPr>
            <p:ph type="subTitle" idx="1" hasCustomPrompt="1"/>
          </p:nvPr>
        </p:nvSpPr>
        <p:spPr bwMode="gray">
          <a:xfrm>
            <a:off x="248400" y="3110400"/>
            <a:ext cx="5666400" cy="1752600"/>
          </a:xfrm>
        </p:spPr>
        <p:txBody>
          <a:bodyPr/>
          <a:lstStyle>
            <a:lvl1pPr marL="0" indent="0" algn="l">
              <a:spcBef>
                <a:spcPts val="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Department, Board Area or Team</a:t>
            </a:r>
          </a:p>
        </p:txBody>
      </p:sp>
      <p:sp>
        <p:nvSpPr>
          <p:cNvPr id="12" name="Picture Placeholder 11"/>
          <p:cNvSpPr>
            <a:spLocks noGrp="1"/>
          </p:cNvSpPr>
          <p:nvPr>
            <p:ph type="pic" sz="quarter" idx="10"/>
          </p:nvPr>
        </p:nvSpPr>
        <p:spPr bwMode="gray">
          <a:xfrm>
            <a:off x="6109200" y="151200"/>
            <a:ext cx="2883600" cy="2739600"/>
          </a:xfrm>
          <a:solidFill>
            <a:schemeClr val="accent2">
              <a:lumMod val="20000"/>
              <a:lumOff val="80000"/>
            </a:schemeClr>
          </a:solidFill>
        </p:spPr>
        <p:txBody>
          <a:bodyPr/>
          <a:lstStyle/>
          <a:p>
            <a:r>
              <a:rPr lang="en-US" smtClean="0"/>
              <a:t>Click icon to add picture</a:t>
            </a:r>
            <a:endParaRPr lang="de-DE"/>
          </a:p>
        </p:txBody>
      </p:sp>
      <p:pic>
        <p:nvPicPr>
          <p:cNvPr id="9" name="Picture 89" descr="SAP_BO_08_CG10_R_tm_p_150dpi"/>
          <p:cNvPicPr>
            <a:picLocks noChangeAspect="1" noChangeArrowheads="1"/>
          </p:cNvPicPr>
          <p:nvPr userDrawn="1"/>
        </p:nvPicPr>
        <p:blipFill>
          <a:blip r:embed="rId2" cstate="screen"/>
          <a:srcRect/>
          <a:stretch>
            <a:fillRect/>
          </a:stretch>
        </p:blipFill>
        <p:spPr bwMode="auto">
          <a:xfrm>
            <a:off x="254000" y="6184900"/>
            <a:ext cx="2128838" cy="469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48400" y="201600"/>
            <a:ext cx="7160400" cy="392760"/>
          </a:xfrm>
          <a:prstGeom prst="rect">
            <a:avLst/>
          </a:prstGeom>
        </p:spPr>
        <p:txBody>
          <a:bodyPr lIns="0"/>
          <a:lstStyle>
            <a:lvl1pPr>
              <a:defRPr>
                <a:solidFill>
                  <a:schemeClr val="accent1"/>
                </a:solidFill>
              </a:defRPr>
            </a:lvl1pPr>
          </a:lstStyle>
          <a:p>
            <a:r>
              <a:rPr lang="en-US" noProof="0" dirty="0" smtClean="0"/>
              <a:t>Click to Add Title (Title Case)</a:t>
            </a:r>
            <a:endParaRPr lang="de-DE" dirty="0"/>
          </a:p>
        </p:txBody>
      </p:sp>
      <p:sp>
        <p:nvSpPr>
          <p:cNvPr id="4" name="Text Placeholder 6"/>
          <p:cNvSpPr>
            <a:spLocks noGrp="1"/>
          </p:cNvSpPr>
          <p:nvPr>
            <p:ph type="body" sz="quarter" idx="12" hasCustomPrompt="1"/>
          </p:nvPr>
        </p:nvSpPr>
        <p:spPr>
          <a:xfrm>
            <a:off x="248400" y="648001"/>
            <a:ext cx="7160400" cy="312120"/>
          </a:xfrm>
        </p:spPr>
        <p:txBody>
          <a:bodyPr/>
          <a:lstStyle>
            <a:lvl1pPr>
              <a:defRPr>
                <a:solidFill>
                  <a:schemeClr val="bg1">
                    <a:lumMod val="50000"/>
                  </a:schemeClr>
                </a:solidFill>
              </a:defRPr>
            </a:lvl1pPr>
          </a:lstStyle>
          <a:p>
            <a:pPr lvl="0"/>
            <a:r>
              <a:rPr lang="en-US" dirty="0" smtClean="0"/>
              <a:t>Click to Add Subtitle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48400" y="201600"/>
            <a:ext cx="7160400" cy="392760"/>
          </a:xfrm>
          <a:prstGeom prst="rect">
            <a:avLst/>
          </a:prstGeom>
        </p:spPr>
        <p:txBody>
          <a:bodyPr lIns="0"/>
          <a:lstStyle>
            <a:lvl1pPr>
              <a:defRPr>
                <a:solidFill>
                  <a:schemeClr val="accent1"/>
                </a:solidFill>
              </a:defRPr>
            </a:lvl1pPr>
          </a:lstStyle>
          <a:p>
            <a:r>
              <a:rPr lang="en-US" noProof="0" dirty="0" smtClean="0"/>
              <a:t>Click to Add Title (Title Case)</a:t>
            </a:r>
            <a:endParaRPr lang="de-DE" dirty="0"/>
          </a:p>
        </p:txBody>
      </p:sp>
      <p:sp>
        <p:nvSpPr>
          <p:cNvPr id="4" name="Text Placeholder 6"/>
          <p:cNvSpPr>
            <a:spLocks noGrp="1"/>
          </p:cNvSpPr>
          <p:nvPr>
            <p:ph type="body" sz="quarter" idx="12" hasCustomPrompt="1"/>
          </p:nvPr>
        </p:nvSpPr>
        <p:spPr>
          <a:xfrm>
            <a:off x="248400" y="648001"/>
            <a:ext cx="7160400" cy="312120"/>
          </a:xfrm>
        </p:spPr>
        <p:txBody>
          <a:bodyPr/>
          <a:lstStyle>
            <a:lvl1pPr>
              <a:defRPr>
                <a:solidFill>
                  <a:schemeClr val="bg1">
                    <a:lumMod val="50000"/>
                  </a:schemeClr>
                </a:solidFill>
              </a:defRPr>
            </a:lvl1pPr>
          </a:lstStyle>
          <a:p>
            <a:pPr lvl="0"/>
            <a:r>
              <a:rPr lang="en-US" dirty="0" smtClean="0"/>
              <a:t>Click to Add Subtitle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48776" y="349251"/>
            <a:ext cx="7159744" cy="715963"/>
          </a:xfrm>
          <a:prstGeom prst="rect">
            <a:avLst/>
          </a:prstGeom>
        </p:spPr>
        <p:txBody>
          <a:bodyPr/>
          <a:lstStyle>
            <a:lvl1pPr>
              <a:defRPr>
                <a:solidFill>
                  <a:schemeClr val="tx1">
                    <a:lumMod val="65000"/>
                    <a:lumOff val="35000"/>
                  </a:schemeClr>
                </a:solidFill>
              </a:defRPr>
            </a:lvl1pPr>
          </a:lstStyle>
          <a:p>
            <a:r>
              <a:rPr lang="en-US" noProof="0" dirty="0" smtClean="0"/>
              <a:t>Click to edit Master title style</a:t>
            </a:r>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247650" y="201613"/>
            <a:ext cx="8648700" cy="715962"/>
          </a:xfrm>
          <a:prstGeom prst="rect">
            <a:avLst/>
          </a:prstGeom>
        </p:spPr>
        <p:txBody>
          <a:bodyPr/>
          <a:lstStyle>
            <a:lvl1pPr>
              <a:defRPr>
                <a:solidFill>
                  <a:schemeClr val="tx2"/>
                </a:solidFill>
              </a:defRPr>
            </a:lvl1pPr>
          </a:lstStyle>
          <a:p>
            <a:r>
              <a:rPr lang="en-US" noProof="0" dirty="0" smtClean="0"/>
              <a:t>Click to edit Master 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48776" y="349251"/>
            <a:ext cx="7159744" cy="715963"/>
          </a:xfrm>
          <a:prstGeom prst="rect">
            <a:avLst/>
          </a:prstGeom>
        </p:spPr>
        <p:txBody>
          <a:bodyPr/>
          <a:lstStyle>
            <a:lvl1pPr>
              <a:defRPr>
                <a:solidFill>
                  <a:schemeClr val="tx1">
                    <a:lumMod val="65000"/>
                    <a:lumOff val="35000"/>
                  </a:schemeClr>
                </a:solidFill>
              </a:defRPr>
            </a:lvl1pPr>
          </a:lstStyle>
          <a:p>
            <a:r>
              <a:rPr lang="en-US" noProof="0" dirty="0" smtClean="0"/>
              <a:t>Click to edit Master title style</a:t>
            </a:r>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Appendix/Thank You">
    <p:spTree>
      <p:nvGrpSpPr>
        <p:cNvPr id="1" name=""/>
        <p:cNvGrpSpPr/>
        <p:nvPr/>
      </p:nvGrpSpPr>
      <p:grpSpPr>
        <a:xfrm>
          <a:off x="0" y="0"/>
          <a:ext cx="0" cy="0"/>
          <a:chOff x="0" y="0"/>
          <a:chExt cx="0" cy="0"/>
        </a:xfrm>
      </p:grpSpPr>
      <p:sp>
        <p:nvSpPr>
          <p:cNvPr id="4" name="Rectangle 10"/>
          <p:cNvSpPr/>
          <p:nvPr userDrawn="1"/>
        </p:nvSpPr>
        <p:spPr bwMode="gray">
          <a:xfrm>
            <a:off x="150813" y="5576888"/>
            <a:ext cx="8842375"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7"/>
          <p:cNvSpPr>
            <a:spLocks noChangeAspect="1"/>
          </p:cNvSpPr>
          <p:nvPr userDrawn="1"/>
        </p:nvSpPr>
        <p:spPr bwMode="gray">
          <a:xfrm rot="16200000">
            <a:off x="8562975" y="6276975"/>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9"/>
          <p:cNvSpPr>
            <a:spLocks noChangeAspect="1"/>
          </p:cNvSpPr>
          <p:nvPr userDrawn="1"/>
        </p:nvSpPr>
        <p:spPr bwMode="gray">
          <a:xfrm rot="16200000">
            <a:off x="8562975" y="6276975"/>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2" descr="sap_corp_rgb_r.png"/>
          <p:cNvPicPr>
            <a:picLocks noChangeAspect="1"/>
          </p:cNvPicPr>
          <p:nvPr userDrawn="1"/>
        </p:nvPicPr>
        <p:blipFill>
          <a:blip r:embed="rId2" cstate="print"/>
          <a:srcRect/>
          <a:stretch>
            <a:fillRect/>
          </a:stretch>
        </p:blipFill>
        <p:spPr bwMode="gray">
          <a:xfrm>
            <a:off x="8116888" y="6275388"/>
            <a:ext cx="876300" cy="431800"/>
          </a:xfrm>
          <a:prstGeom prst="rect">
            <a:avLst/>
          </a:prstGeom>
          <a:noFill/>
          <a:ln w="9525">
            <a:noFill/>
            <a:miter lim="800000"/>
            <a:headEnd/>
            <a:tailEnd/>
          </a:ln>
        </p:spPr>
      </p:pic>
      <p:sp>
        <p:nvSpPr>
          <p:cNvPr id="12" name="Picture Placeholder 11"/>
          <p:cNvSpPr>
            <a:spLocks noGrp="1"/>
          </p:cNvSpPr>
          <p:nvPr>
            <p:ph type="pic" sz="quarter" idx="10"/>
          </p:nvPr>
        </p:nvSpPr>
        <p:spPr bwMode="gray">
          <a:xfrm>
            <a:off x="151200" y="961200"/>
            <a:ext cx="8841600" cy="4464000"/>
          </a:xfrm>
          <a:solidFill>
            <a:schemeClr val="accent2">
              <a:lumMod val="20000"/>
              <a:lumOff val="80000"/>
            </a:schemeClr>
          </a:solidFill>
        </p:spPr>
        <p:txBody>
          <a:bodyPr tIns="1332000" rtlCol="0">
            <a:noAutofit/>
          </a:bodyPr>
          <a:lstStyle>
            <a:lvl1pPr algn="ctr">
              <a:defRPr/>
            </a:lvl1pPr>
          </a:lstStyle>
          <a:p>
            <a:pPr lvl="0"/>
            <a:r>
              <a:rPr lang="en-US" noProof="0" smtClean="0"/>
              <a:t>Click icon to add picture</a:t>
            </a:r>
            <a:endParaRPr lang="en-US" noProof="0"/>
          </a:p>
        </p:txBody>
      </p:sp>
      <p:sp>
        <p:nvSpPr>
          <p:cNvPr id="9" name="Text Placeholder 8"/>
          <p:cNvSpPr>
            <a:spLocks noGrp="1"/>
          </p:cNvSpPr>
          <p:nvPr>
            <p:ph type="body" sz="quarter" idx="11"/>
          </p:nvPr>
        </p:nvSpPr>
        <p:spPr bwMode="gray">
          <a:xfrm>
            <a:off x="154763" y="227459"/>
            <a:ext cx="8841600" cy="657479"/>
          </a:xfrm>
          <a:solidFill>
            <a:schemeClr val="accent1"/>
          </a:solidFill>
        </p:spPr>
        <p:txBody>
          <a:bodyPr lIns="180000" tIns="36000" rIns="36000" bIns="36000" anchor="ctr">
            <a:spAutoFit/>
          </a:bodyPr>
          <a:lstStyle>
            <a:lvl1pPr marL="0" indent="0">
              <a:defRPr sz="3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Contact">
    <p:bg>
      <p:bgRef idx="1001">
        <a:schemeClr val="bg2"/>
      </p:bgRef>
    </p:bg>
    <p:spTree>
      <p:nvGrpSpPr>
        <p:cNvPr id="1" name=""/>
        <p:cNvGrpSpPr/>
        <p:nvPr/>
      </p:nvGrpSpPr>
      <p:grpSpPr>
        <a:xfrm>
          <a:off x="0" y="0"/>
          <a:ext cx="0" cy="0"/>
          <a:chOff x="0" y="0"/>
          <a:chExt cx="0" cy="0"/>
        </a:xfrm>
      </p:grpSpPr>
      <p:sp>
        <p:nvSpPr>
          <p:cNvPr id="10" name="Rectangle 9"/>
          <p:cNvSpPr/>
          <p:nvPr userDrawn="1"/>
        </p:nvSpPr>
        <p:spPr bwMode="gray">
          <a:xfrm>
            <a:off x="151200" y="4891177"/>
            <a:ext cx="8841600" cy="18160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Triangle 6"/>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sap_corp_rgb_r.png"/>
          <p:cNvPicPr>
            <a:picLocks noChangeAspect="1"/>
          </p:cNvPicPr>
          <p:nvPr/>
        </p:nvPicPr>
        <p:blipFill>
          <a:blip r:embed="rId2" cstate="screen"/>
          <a:stretch>
            <a:fillRect/>
          </a:stretch>
        </p:blipFill>
        <p:spPr bwMode="gray">
          <a:xfrm>
            <a:off x="8114402" y="6274800"/>
            <a:ext cx="876583" cy="432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FFFFFF"/>
              </a:solidFill>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FFFFFF"/>
              </a:solidFill>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 id="2147484738" r:id="rId13"/>
    <p:sldLayoutId id="2147484739" r:id="rId14"/>
    <p:sldLayoutId id="2147484740" r:id="rId15"/>
    <p:sldLayoutId id="2147484741" r:id="rId16"/>
    <p:sldLayoutId id="2147484742" r:id="rId17"/>
    <p:sldLayoutId id="2147484743" r:id="rId18"/>
    <p:sldLayoutId id="2147484744" r:id="rId19"/>
    <p:sldLayoutId id="2147484745" r:id="rId20"/>
    <p:sldLayoutId id="2147484746" r:id="rId21"/>
    <p:sldLayoutId id="2147484747" r:id="rId22"/>
    <p:sldLayoutId id="2147484748" r:id="rId23"/>
    <p:sldLayoutId id="2147484749" r:id="rId24"/>
    <p:sldLayoutId id="2147484750" r:id="rId25"/>
    <p:sldLayoutId id="2147484751" r:id="rId26"/>
    <p:sldLayoutId id="2147484753" r:id="rId27"/>
    <p:sldLayoutId id="2147484757" r:id="rId28"/>
    <p:sldLayoutId id="2147484765" r:id="rId29"/>
    <p:sldLayoutId id="2147484673" r:id="rId30"/>
    <p:sldLayoutId id="2147484766" r:id="rId31"/>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www.ondemand.com/BI"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19.xml"/><Relationship Id="rId4" Type="http://schemas.openxmlformats.org/officeDocument/2006/relationships/hyperlink" Target="http://www.sap.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gray">
          <a:xfrm>
            <a:off x="174830" y="4829510"/>
            <a:ext cx="7585546" cy="388189"/>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noProof="0" dirty="0" smtClean="0">
                <a:solidFill>
                  <a:schemeClr val="accent3"/>
                </a:solidFill>
                <a:latin typeface="+mj-lt"/>
                <a:ea typeface="+mj-ea"/>
                <a:cs typeface="+mj-cs"/>
              </a:rPr>
              <a:t>Analyzing Data with SAP </a:t>
            </a:r>
            <a:r>
              <a:rPr lang="en-US" sz="2200" noProof="0" dirty="0" err="1" smtClean="0">
                <a:solidFill>
                  <a:schemeClr val="accent3"/>
                </a:solidFill>
                <a:latin typeface="+mj-lt"/>
                <a:ea typeface="+mj-ea"/>
                <a:cs typeface="+mj-cs"/>
              </a:rPr>
              <a:t>BusinessObjects</a:t>
            </a:r>
            <a:r>
              <a:rPr lang="en-US" sz="2200" noProof="0" dirty="0" smtClean="0">
                <a:solidFill>
                  <a:schemeClr val="accent3"/>
                </a:solidFill>
                <a:latin typeface="+mj-lt"/>
                <a:ea typeface="+mj-ea"/>
                <a:cs typeface="+mj-cs"/>
              </a:rPr>
              <a:t> BI Platform</a:t>
            </a:r>
            <a:endParaRPr kumimoji="0" lang="en-US" sz="2200" b="0" i="0" u="none" strike="noStrike" kern="1200" cap="none" spc="0" normalizeH="0" baseline="0" noProof="0" dirty="0">
              <a:ln>
                <a:noFill/>
              </a:ln>
              <a:solidFill>
                <a:schemeClr val="accent3"/>
              </a:solidFill>
              <a:effectLst/>
              <a:uLnTx/>
              <a:uFillTx/>
              <a:latin typeface="+mj-lt"/>
              <a:ea typeface="+mj-ea"/>
              <a:cs typeface="+mj-cs"/>
            </a:endParaRPr>
          </a:p>
        </p:txBody>
      </p:sp>
      <p:sp>
        <p:nvSpPr>
          <p:cNvPr id="8" name="Subtitle 3"/>
          <p:cNvSpPr txBox="1">
            <a:spLocks/>
          </p:cNvSpPr>
          <p:nvPr/>
        </p:nvSpPr>
        <p:spPr bwMode="gray">
          <a:xfrm>
            <a:off x="276463" y="5207188"/>
            <a:ext cx="5666400" cy="119361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Tx/>
              <a:buNone/>
              <a:tabLst/>
              <a:defRPr/>
            </a:pPr>
            <a:r>
              <a:rPr lang="en-US" sz="1600" noProof="0" dirty="0" smtClean="0">
                <a:solidFill>
                  <a:schemeClr val="accent2"/>
                </a:solidFill>
                <a:latin typeface="+mn-lt"/>
                <a:ea typeface="+mn-ea"/>
                <a:cs typeface="+mn-cs"/>
              </a:rPr>
              <a:t>February</a:t>
            </a:r>
            <a:r>
              <a:rPr kumimoji="0" lang="en-US" sz="1600" b="0" i="0" u="none" strike="noStrike" kern="1200" cap="none" spc="0" normalizeH="0" baseline="0" noProof="0" dirty="0" smtClean="0">
                <a:ln>
                  <a:noFill/>
                </a:ln>
                <a:solidFill>
                  <a:schemeClr val="accent2"/>
                </a:solidFill>
                <a:effectLst/>
                <a:uLnTx/>
                <a:uFillTx/>
                <a:latin typeface="+mn-lt"/>
                <a:ea typeface="+mn-ea"/>
                <a:cs typeface="+mn-cs"/>
              </a:rPr>
              <a:t> 2011</a:t>
            </a:r>
          </a:p>
          <a:p>
            <a:pPr marL="0" marR="0" lvl="0" indent="0" algn="l" defTabSz="914400" rtl="0" eaLnBrk="1" fontAlgn="auto" latinLnBrk="0" hangingPunct="1">
              <a:lnSpc>
                <a:spcPct val="100000"/>
              </a:lnSpc>
              <a:spcBef>
                <a:spcPts val="0"/>
              </a:spcBef>
              <a:spcAft>
                <a:spcPts val="0"/>
              </a:spcAft>
              <a:buClr>
                <a:schemeClr val="accent1"/>
              </a:buClr>
              <a:buSzPct val="80000"/>
              <a:buFontTx/>
              <a:buNone/>
              <a:tabLst/>
              <a:defRPr/>
            </a:pPr>
            <a:endParaRPr lang="en-US" sz="1600" dirty="0" smtClean="0">
              <a:solidFill>
                <a:schemeClr val="accent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600" b="0" i="0" u="none" strike="noStrike" kern="1200" cap="none" spc="0" normalizeH="0" baseline="0" noProof="0" dirty="0" smtClean="0">
                <a:ln>
                  <a:noFill/>
                </a:ln>
                <a:solidFill>
                  <a:schemeClr val="accent2"/>
                </a:solidFill>
                <a:effectLst/>
                <a:uLnTx/>
                <a:uFillTx/>
                <a:latin typeface="+mn-lt"/>
                <a:ea typeface="+mn-ea"/>
                <a:cs typeface="+mn-cs"/>
              </a:rPr>
              <a:t>Sendhil P</a:t>
            </a:r>
          </a:p>
          <a:p>
            <a:pPr marL="0" marR="0" lvl="0" indent="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600" b="0" i="0" u="none" strike="noStrike" kern="1200" cap="none" spc="0" normalizeH="0" baseline="0" noProof="0" dirty="0" smtClean="0">
                <a:ln>
                  <a:noFill/>
                </a:ln>
                <a:solidFill>
                  <a:schemeClr val="accent2"/>
                </a:solidFill>
                <a:effectLst/>
                <a:uLnTx/>
                <a:uFillTx/>
                <a:latin typeface="+mn-lt"/>
                <a:ea typeface="+mn-ea"/>
                <a:cs typeface="+mn-cs"/>
              </a:rPr>
              <a:t>Solution Engineering</a:t>
            </a:r>
            <a:endParaRPr kumimoji="0" lang="en-US" sz="1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9" name="Picture 15" descr="sap_corp_rgb_r.png"/>
          <p:cNvPicPr>
            <a:picLocks noChangeAspect="1"/>
          </p:cNvPicPr>
          <p:nvPr/>
        </p:nvPicPr>
        <p:blipFill>
          <a:blip r:embed="rId2" cstate="print"/>
          <a:srcRect/>
          <a:stretch>
            <a:fillRect/>
          </a:stretch>
        </p:blipFill>
        <p:spPr bwMode="gray">
          <a:xfrm>
            <a:off x="8113713" y="6275388"/>
            <a:ext cx="877887" cy="431800"/>
          </a:xfrm>
          <a:prstGeom prst="rect">
            <a:avLst/>
          </a:prstGeom>
          <a:noFill/>
          <a:ln w="9525">
            <a:noFill/>
            <a:miter lim="800000"/>
            <a:headEnd/>
            <a:tailEnd/>
          </a:ln>
        </p:spPr>
      </p:pic>
      <p:sp>
        <p:nvSpPr>
          <p:cNvPr id="24" name="Rectangle 23"/>
          <p:cNvSpPr/>
          <p:nvPr/>
        </p:nvSpPr>
        <p:spPr bwMode="gray">
          <a:xfrm>
            <a:off x="203575" y="152400"/>
            <a:ext cx="3121747" cy="1987387"/>
          </a:xfrm>
          <a:prstGeom prst="rect">
            <a:avLst/>
          </a:prstGeom>
          <a:solidFill>
            <a:schemeClr val="bg1">
              <a:lumMod val="75000"/>
              <a:alpha val="35000"/>
            </a:schemeClr>
          </a:solidFill>
          <a:ln w="9525" algn="ctr">
            <a:noFill/>
            <a:miter lim="800000"/>
            <a:headEnd/>
            <a:tailEnd/>
          </a:ln>
        </p:spPr>
        <p:txBody>
          <a:bodyPr lIns="90000" tIns="72000" rIns="90000" bIns="72000" rtlCol="0" anchor="ctr"/>
          <a:lstStyle/>
          <a:p>
            <a:pPr marL="184150" marR="0" indent="-184150" defTabSz="914400" eaLnBrk="1" fontAlgn="base" latinLnBrk="0" hangingPunct="1">
              <a:lnSpc>
                <a:spcPct val="100000"/>
              </a:lnSpc>
              <a:spcBef>
                <a:spcPts val="0"/>
              </a:spcBef>
              <a:spcAft>
                <a:spcPct val="0"/>
              </a:spcAft>
              <a:buClr>
                <a:srgbClr val="F0AB00"/>
              </a:buClr>
              <a:buSzPct val="80000"/>
              <a:tabLst/>
            </a:pPr>
            <a:r>
              <a:rPr lang="en-US" sz="1200" u="sng" kern="0" dirty="0" smtClean="0">
                <a:ea typeface="Arial Unicode MS" pitchFamily="34" charset="-128"/>
                <a:cs typeface="Arial Unicode MS" pitchFamily="34" charset="-128"/>
              </a:rPr>
              <a:t>Core Team:</a:t>
            </a:r>
            <a:endParaRPr kumimoji="0" lang="en-US" sz="1200" b="0" i="0" u="sng" strike="noStrike" kern="0" cap="none" spc="0" normalizeH="0" baseline="0" noProof="0" dirty="0" smtClean="0">
              <a:ln>
                <a:noFill/>
              </a:ln>
              <a:effectLst/>
              <a:uLnTx/>
              <a:uFillTx/>
              <a:ea typeface="Arial Unicode MS" pitchFamily="34" charset="-128"/>
              <a:cs typeface="Arial Unicode MS" pitchFamily="34" charset="-128"/>
            </a:endParaRPr>
          </a:p>
          <a:p>
            <a:pPr marL="184150" marR="0" indent="-184150" defTabSz="914400" eaLnBrk="1" fontAlgn="base" latinLnBrk="0" hangingPunct="1">
              <a:lnSpc>
                <a:spcPct val="100000"/>
              </a:lnSpc>
              <a:spcBef>
                <a:spcPts val="0"/>
              </a:spcBef>
              <a:spcAft>
                <a:spcPct val="0"/>
              </a:spcAft>
              <a:buClr>
                <a:srgbClr val="F0AB00"/>
              </a:buClr>
              <a:buSzPct val="80000"/>
              <a:tabLst/>
            </a:pPr>
            <a:r>
              <a:rPr lang="en-US" kern="0" dirty="0" smtClean="0"/>
              <a:t>xxx</a:t>
            </a:r>
            <a:endParaRPr lang="en-US" sz="1200" kern="0" dirty="0" smtClean="0"/>
          </a:p>
        </p:txBody>
      </p:sp>
      <p:pic>
        <p:nvPicPr>
          <p:cNvPr id="11" name="Picture Placeholder 3" descr="WorldTour_titelbild_4_3__4.jpg"/>
          <p:cNvPicPr>
            <a:picLocks noGrp="1" noChangeAspect="1"/>
          </p:cNvPicPr>
          <p:nvPr>
            <p:ph type="pic" sz="quarter" idx="10"/>
          </p:nvPr>
        </p:nvPicPr>
        <p:blipFill>
          <a:blip r:embed="rId3" cstate="print"/>
          <a:srcRect t="1297" b="1297"/>
          <a:stretch>
            <a:fillRect/>
          </a:stretch>
        </p:blipFill>
        <p:spPr>
          <a:xfrm>
            <a:off x="150813" y="152400"/>
            <a:ext cx="8842375" cy="463266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448235" y="1340674"/>
            <a:ext cx="8374218" cy="1754326"/>
          </a:xfrm>
          <a:prstGeom prst="rect">
            <a:avLst/>
          </a:prstGeom>
          <a:noFill/>
        </p:spPr>
        <p:txBody>
          <a:bodyPr wrap="square" rtlCol="0">
            <a:spAutoFit/>
          </a:bodyPr>
          <a:lstStyle/>
          <a:p>
            <a:pPr marL="342900" marR="0" indent="-342900">
              <a:spcBef>
                <a:spcPts val="3600"/>
              </a:spcBef>
              <a:spcAft>
                <a:spcPts val="0"/>
              </a:spcAft>
              <a:buFont typeface="+mj-lt"/>
              <a:buAutoNum type="arabicPeriod"/>
            </a:pPr>
            <a:r>
              <a:rPr lang="en-US" sz="1600" b="1" dirty="0" smtClean="0">
                <a:solidFill>
                  <a:schemeClr val="bg1">
                    <a:lumMod val="85000"/>
                  </a:schemeClr>
                </a:solidFill>
                <a:latin typeface="Arial Black"/>
                <a:ea typeface="Times New Roman"/>
                <a:cs typeface="Arial"/>
              </a:rPr>
              <a:t>NEED FOR SPEED (IN-MEMORY)</a:t>
            </a:r>
          </a:p>
          <a:p>
            <a:pPr marL="342900" indent="-342900" fontAlgn="auto">
              <a:spcBef>
                <a:spcPts val="3600"/>
              </a:spcBef>
              <a:spcAft>
                <a:spcPts val="0"/>
              </a:spcAft>
              <a:buFont typeface="+mj-lt"/>
              <a:buAutoNum type="arabicPeriod"/>
              <a:defRPr/>
            </a:pPr>
            <a:r>
              <a:rPr lang="en-US" sz="1600" b="1" dirty="0" smtClean="0">
                <a:solidFill>
                  <a:schemeClr val="accent2"/>
                </a:solidFill>
                <a:latin typeface="Arial Black"/>
                <a:ea typeface="Times New Roman"/>
                <a:cs typeface="Arial"/>
              </a:rPr>
              <a:t>SEARCH BASED BI (EXPLORER)</a:t>
            </a:r>
          </a:p>
          <a:p>
            <a:pPr marL="342900" indent="-342900" fontAlgn="auto">
              <a:spcBef>
                <a:spcPts val="3600"/>
              </a:spcBef>
              <a:spcAft>
                <a:spcPts val="0"/>
              </a:spcAft>
              <a:buFont typeface="+mj-lt"/>
              <a:buAutoNum type="arabicPeriod"/>
              <a:defRPr/>
            </a:pPr>
            <a:r>
              <a:rPr lang="en-US" sz="1600" b="1" dirty="0" smtClean="0">
                <a:solidFill>
                  <a:schemeClr val="bg1">
                    <a:lumMod val="85000"/>
                  </a:schemeClr>
                </a:solidFill>
                <a:latin typeface="Arial Black"/>
                <a:ea typeface="Times New Roman"/>
                <a:cs typeface="Arial"/>
              </a:rPr>
              <a:t>QUESTIONS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 Overview</a:t>
            </a:r>
            <a:r>
              <a:rPr lang="en-US" sz="2400" dirty="0" smtClean="0"/>
              <a:t/>
            </a:r>
            <a:br>
              <a:rPr lang="en-US" sz="2400" dirty="0" smtClean="0"/>
            </a:br>
            <a:r>
              <a:rPr lang="en-US" sz="2000" dirty="0" smtClean="0">
                <a:latin typeface="+mn-lt"/>
              </a:rPr>
              <a:t>SAP </a:t>
            </a:r>
            <a:r>
              <a:rPr lang="en-US" sz="2000" dirty="0" err="1" smtClean="0">
                <a:latin typeface="+mn-lt"/>
              </a:rPr>
              <a:t>BusinessObjects</a:t>
            </a:r>
            <a:r>
              <a:rPr lang="en-US" sz="2000" dirty="0" smtClean="0">
                <a:latin typeface="+mn-lt"/>
              </a:rPr>
              <a:t> Explorer</a:t>
            </a:r>
            <a:endParaRPr lang="en-US" dirty="0">
              <a:latin typeface="+mn-lt"/>
            </a:endParaRPr>
          </a:p>
        </p:txBody>
      </p:sp>
      <p:sp>
        <p:nvSpPr>
          <p:cNvPr id="2" name="Content Placeholder 1"/>
          <p:cNvSpPr>
            <a:spLocks noGrp="1"/>
          </p:cNvSpPr>
          <p:nvPr>
            <p:ph type="body" sz="quarter" idx="10"/>
          </p:nvPr>
        </p:nvSpPr>
        <p:spPr>
          <a:xfrm>
            <a:off x="324000" y="1354367"/>
            <a:ext cx="8494713" cy="4391026"/>
          </a:xfrm>
        </p:spPr>
        <p:txBody>
          <a:bodyPr anchor="t"/>
          <a:lstStyle/>
          <a:p>
            <a:pPr lvl="1"/>
            <a:r>
              <a:rPr lang="de-DE" sz="1800" dirty="0" smtClean="0"/>
              <a:t>SAP BusinessObjects Explorer, accelerated version </a:t>
            </a:r>
            <a:r>
              <a:rPr lang="de-DE" sz="1800" b="1" dirty="0" smtClean="0"/>
              <a:t>brings together high-performance </a:t>
            </a:r>
            <a:r>
              <a:rPr lang="de-DE" sz="1800" dirty="0" smtClean="0"/>
              <a:t>in-memory acceleration </a:t>
            </a:r>
            <a:r>
              <a:rPr lang="de-DE" sz="1800" b="1" dirty="0" smtClean="0"/>
              <a:t>with intuitive </a:t>
            </a:r>
            <a:r>
              <a:rPr lang="de-DE" sz="1800" dirty="0" smtClean="0"/>
              <a:t>search and exploration</a:t>
            </a:r>
          </a:p>
          <a:p>
            <a:pPr lvl="1">
              <a:buNone/>
            </a:pPr>
            <a:r>
              <a:rPr lang="de-DE" sz="800" dirty="0" smtClean="0"/>
              <a:t> </a:t>
            </a:r>
          </a:p>
          <a:p>
            <a:pPr lvl="1"/>
            <a:r>
              <a:rPr lang="en-US" sz="1800" dirty="0" smtClean="0"/>
              <a:t>Users can </a:t>
            </a:r>
            <a:r>
              <a:rPr lang="en-US" sz="1800" b="1" dirty="0" smtClean="0"/>
              <a:t>search and explore </a:t>
            </a:r>
            <a:r>
              <a:rPr lang="en-US" sz="1800" dirty="0" smtClean="0"/>
              <a:t>large volumes of</a:t>
            </a:r>
            <a:r>
              <a:rPr lang="en-US" sz="1800" b="1" dirty="0" smtClean="0"/>
              <a:t> </a:t>
            </a:r>
            <a:r>
              <a:rPr lang="en-US" sz="1800" b="1" u="sng" dirty="0" smtClean="0"/>
              <a:t>any</a:t>
            </a:r>
            <a:r>
              <a:rPr lang="en-US" sz="1800" b="1" dirty="0" smtClean="0"/>
              <a:t> </a:t>
            </a:r>
            <a:r>
              <a:rPr lang="en-US" sz="1800" dirty="0" smtClean="0"/>
              <a:t>enterprise data to answer </a:t>
            </a:r>
            <a:r>
              <a:rPr lang="en-US" sz="1800" b="1" dirty="0" smtClean="0"/>
              <a:t>‘on the fly’ questions</a:t>
            </a:r>
            <a:r>
              <a:rPr lang="en-US" sz="1800" dirty="0" smtClean="0"/>
              <a:t>, </a:t>
            </a:r>
            <a:r>
              <a:rPr lang="en-US" sz="1800" b="1" dirty="0" smtClean="0"/>
              <a:t>discover relationships, and uncover root cause</a:t>
            </a:r>
          </a:p>
          <a:p>
            <a:pPr lvl="1">
              <a:buNone/>
            </a:pPr>
            <a:r>
              <a:rPr lang="en-US" sz="800" b="1" dirty="0" smtClean="0"/>
              <a:t> </a:t>
            </a:r>
            <a:endParaRPr lang="de-DE" sz="800" dirty="0" smtClean="0"/>
          </a:p>
          <a:p>
            <a:pPr lvl="1"/>
            <a:r>
              <a:rPr lang="en-US" sz="1800" dirty="0" smtClean="0"/>
              <a:t>You can bring BI to </a:t>
            </a:r>
            <a:r>
              <a:rPr lang="en-US" sz="1800" b="1" dirty="0" smtClean="0"/>
              <a:t>all business users </a:t>
            </a:r>
            <a:r>
              <a:rPr lang="en-US" sz="1800" dirty="0" smtClean="0"/>
              <a:t>with</a:t>
            </a:r>
            <a:r>
              <a:rPr lang="de-DE" sz="1800" b="1" dirty="0" smtClean="0"/>
              <a:t> immediate insight at the speed of thought</a:t>
            </a:r>
            <a:r>
              <a:rPr lang="de-DE" sz="1800" dirty="0" smtClean="0"/>
              <a:t> without needing assistance from business analysts or IT</a:t>
            </a:r>
          </a:p>
        </p:txBody>
      </p:sp>
      <p:sp>
        <p:nvSpPr>
          <p:cNvPr id="11" name="Slide Number Placeholder 3"/>
          <p:cNvSpPr>
            <a:spLocks noGrp="1"/>
          </p:cNvSpPr>
          <p:nvPr>
            <p:ph type="sldNum" sz="quarter" idx="4294967295"/>
          </p:nvPr>
        </p:nvSpPr>
        <p:spPr>
          <a:xfrm>
            <a:off x="0" y="6721475"/>
            <a:ext cx="904875" cy="107950"/>
          </a:xfrm>
          <a:prstGeom prst="rect">
            <a:avLst/>
          </a:prstGeom>
        </p:spPr>
        <p:txBody>
          <a:bodyPr/>
          <a:lstStyle/>
          <a:p>
            <a:r>
              <a:rPr lang="en-US" dirty="0"/>
              <a:t>© SAP </a:t>
            </a:r>
            <a:r>
              <a:rPr lang="en-US" dirty="0" smtClean="0"/>
              <a:t>2009 </a:t>
            </a:r>
            <a:r>
              <a:rPr lang="en-US" dirty="0"/>
              <a:t>/ Page </a:t>
            </a:r>
            <a:fld id="{CFBCC089-C67F-4480-BE0A-2E5311D79250}" type="slidenum">
              <a:rPr lang="en-US"/>
              <a:pPr/>
              <a:t>11</a:t>
            </a:fld>
            <a:endParaRPr lang="en-US" dirty="0"/>
          </a:p>
        </p:txBody>
      </p:sp>
      <p:pic>
        <p:nvPicPr>
          <p:cNvPr id="5" name="Picture 3" descr="polestar-search"/>
          <p:cNvPicPr>
            <a:picLocks noChangeAspect="1" noChangeArrowheads="1"/>
          </p:cNvPicPr>
          <p:nvPr/>
        </p:nvPicPr>
        <p:blipFill>
          <a:blip r:embed="rId2" cstate="print"/>
          <a:srcRect l="9030" r="9462"/>
          <a:stretch>
            <a:fillRect/>
          </a:stretch>
        </p:blipFill>
        <p:spPr bwMode="auto">
          <a:xfrm>
            <a:off x="465138" y="3714002"/>
            <a:ext cx="3609975" cy="711200"/>
          </a:xfrm>
          <a:prstGeom prst="rect">
            <a:avLst/>
          </a:prstGeom>
          <a:noFill/>
          <a:ln w="9525">
            <a:solidFill>
              <a:schemeClr val="folHlink"/>
            </a:solidFill>
            <a:miter lim="800000"/>
            <a:headEnd/>
            <a:tailEnd/>
          </a:ln>
          <a:effectLst>
            <a:outerShdw dist="71842" dir="2700000" algn="ctr" rotWithShape="0">
              <a:schemeClr val="bg2">
                <a:alpha val="50000"/>
              </a:schemeClr>
            </a:outerShdw>
          </a:effectLst>
        </p:spPr>
      </p:pic>
      <p:pic>
        <p:nvPicPr>
          <p:cNvPr id="6" name="Picture 5" descr="poelstar-sr"/>
          <p:cNvPicPr>
            <a:picLocks noChangeAspect="1" noChangeArrowheads="1"/>
          </p:cNvPicPr>
          <p:nvPr/>
        </p:nvPicPr>
        <p:blipFill>
          <a:blip r:embed="rId3" cstate="print"/>
          <a:srcRect/>
          <a:stretch>
            <a:fillRect/>
          </a:stretch>
        </p:blipFill>
        <p:spPr bwMode="auto">
          <a:xfrm>
            <a:off x="1303338" y="4520883"/>
            <a:ext cx="3621087" cy="1792287"/>
          </a:xfrm>
          <a:prstGeom prst="rect">
            <a:avLst/>
          </a:prstGeom>
          <a:noFill/>
          <a:ln w="9525">
            <a:solidFill>
              <a:schemeClr val="folHlink"/>
            </a:solidFill>
            <a:miter lim="800000"/>
            <a:headEnd/>
            <a:tailEnd/>
          </a:ln>
          <a:effectLst>
            <a:outerShdw dist="71842" dir="2700000" algn="ctr" rotWithShape="0">
              <a:schemeClr val="bg2">
                <a:alpha val="50000"/>
              </a:schemeClr>
            </a:outerShdw>
          </a:effectLst>
        </p:spPr>
      </p:pic>
      <p:pic>
        <p:nvPicPr>
          <p:cNvPr id="7" name="Picture 6" descr="detailed-explore"/>
          <p:cNvPicPr>
            <a:picLocks noChangeAspect="1" noChangeArrowheads="1"/>
          </p:cNvPicPr>
          <p:nvPr/>
        </p:nvPicPr>
        <p:blipFill>
          <a:blip r:embed="rId4" cstate="print"/>
          <a:srcRect/>
          <a:stretch>
            <a:fillRect/>
          </a:stretch>
        </p:blipFill>
        <p:spPr bwMode="auto">
          <a:xfrm>
            <a:off x="4029075" y="4074795"/>
            <a:ext cx="4138613" cy="1804988"/>
          </a:xfrm>
          <a:prstGeom prst="rect">
            <a:avLst/>
          </a:prstGeom>
          <a:noFill/>
          <a:ln w="9525">
            <a:solidFill>
              <a:schemeClr val="folHlink"/>
            </a:solidFill>
            <a:miter lim="800000"/>
            <a:headEnd/>
            <a:tailEnd/>
          </a:ln>
          <a:effectLst>
            <a:outerShdw dist="71842" dir="2700000" algn="ctr" rotWithShape="0">
              <a:schemeClr val="bg2">
                <a:alpha val="50000"/>
              </a:schemeClr>
            </a:outerShdw>
          </a:effectLst>
        </p:spPr>
      </p:pic>
      <p:grpSp>
        <p:nvGrpSpPr>
          <p:cNvPr id="3" name="Group 5"/>
          <p:cNvGrpSpPr>
            <a:grpSpLocks/>
          </p:cNvGrpSpPr>
          <p:nvPr/>
        </p:nvGrpSpPr>
        <p:grpSpPr bwMode="auto">
          <a:xfrm>
            <a:off x="6342680" y="4920141"/>
            <a:ext cx="2362201" cy="1211262"/>
            <a:chOff x="577" y="3061"/>
            <a:chExt cx="1977" cy="1014"/>
          </a:xfrm>
          <a:effectLst>
            <a:outerShdw blurRad="50800" dist="38100" dir="5400000" algn="t" rotWithShape="0">
              <a:prstClr val="black">
                <a:alpha val="40000"/>
              </a:prstClr>
            </a:outerShdw>
          </a:effectLst>
        </p:grpSpPr>
        <p:pic>
          <p:nvPicPr>
            <p:cNvPr id="9" name="Picture 8" descr="piechart-city"/>
            <p:cNvPicPr>
              <a:picLocks noChangeAspect="1" noChangeArrowheads="1"/>
            </p:cNvPicPr>
            <p:nvPr/>
          </p:nvPicPr>
          <p:blipFill>
            <a:blip r:embed="rId5" cstate="print"/>
            <a:srcRect/>
            <a:stretch>
              <a:fillRect/>
            </a:stretch>
          </p:blipFill>
          <p:spPr bwMode="auto">
            <a:xfrm>
              <a:off x="577" y="3061"/>
              <a:ext cx="1680" cy="1014"/>
            </a:xfrm>
            <a:prstGeom prst="rect">
              <a:avLst/>
            </a:prstGeom>
            <a:noFill/>
            <a:ln w="9525">
              <a:noFill/>
              <a:miter lim="800000"/>
              <a:headEnd/>
              <a:tailEnd/>
            </a:ln>
          </p:spPr>
        </p:pic>
        <p:pic>
          <p:nvPicPr>
            <p:cNvPr id="10" name="Picture 9" descr="justcursoronpie"/>
            <p:cNvPicPr>
              <a:picLocks noChangeAspect="1" noChangeArrowheads="1"/>
            </p:cNvPicPr>
            <p:nvPr/>
          </p:nvPicPr>
          <p:blipFill>
            <a:blip r:embed="rId6" cstate="print"/>
            <a:srcRect/>
            <a:stretch>
              <a:fillRect/>
            </a:stretch>
          </p:blipFill>
          <p:spPr bwMode="auto">
            <a:xfrm>
              <a:off x="1432" y="3664"/>
              <a:ext cx="1122" cy="35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title"/>
          </p:nvPr>
        </p:nvSpPr>
        <p:spPr>
          <a:xfrm>
            <a:off x="324000" y="250430"/>
            <a:ext cx="8496000" cy="756000"/>
          </a:xfrm>
        </p:spPr>
        <p:txBody>
          <a:bodyPr/>
          <a:lstStyle/>
          <a:p>
            <a:pPr eaLnBrk="1" hangingPunct="1"/>
            <a:r>
              <a:rPr lang="en-US" dirty="0" smtClean="0"/>
              <a:t>What Is SAP BusinessObjects Explorer?</a:t>
            </a:r>
            <a:br>
              <a:rPr lang="en-US" dirty="0" smtClean="0"/>
            </a:br>
            <a:r>
              <a:rPr lang="en-US" dirty="0" smtClean="0"/>
              <a:t>It’s Search Against BI . . .</a:t>
            </a:r>
            <a:endParaRPr lang="de-DE" dirty="0" smtClean="0"/>
          </a:p>
        </p:txBody>
      </p:sp>
      <p:sp>
        <p:nvSpPr>
          <p:cNvPr id="18434" name="Rectangle 26"/>
          <p:cNvSpPr>
            <a:spLocks noChangeArrowheads="1"/>
          </p:cNvSpPr>
          <p:nvPr/>
        </p:nvSpPr>
        <p:spPr bwMode="auto">
          <a:xfrm>
            <a:off x="187324" y="1338530"/>
            <a:ext cx="3785585" cy="4632325"/>
          </a:xfrm>
          <a:prstGeom prst="rect">
            <a:avLst/>
          </a:prstGeom>
          <a:noFill/>
          <a:ln w="9525">
            <a:noFill/>
            <a:miter lim="800000"/>
            <a:headEnd/>
            <a:tailEnd/>
          </a:ln>
        </p:spPr>
        <p:txBody>
          <a:bodyPr/>
          <a:lstStyle/>
          <a:p>
            <a:pPr algn="l">
              <a:spcBef>
                <a:spcPct val="75000"/>
              </a:spcBef>
              <a:buClr>
                <a:schemeClr val="tx1"/>
              </a:buClr>
              <a:buSzPct val="80000"/>
              <a:buFont typeface="Wingdings" pitchFamily="2" charset="2"/>
              <a:buNone/>
            </a:pPr>
            <a:r>
              <a:rPr lang="en-US" sz="2000" b="1" dirty="0" smtClean="0"/>
              <a:t>Uses </a:t>
            </a:r>
            <a:r>
              <a:rPr lang="en-US" sz="2000" b="1" dirty="0"/>
              <a:t>familiar key-word search to find business information</a:t>
            </a:r>
            <a:endParaRPr lang="en-US" sz="2000" dirty="0"/>
          </a:p>
          <a:p>
            <a:pPr marL="184150" lvl="1" indent="-182563" algn="l">
              <a:spcBef>
                <a:spcPct val="25000"/>
              </a:spcBef>
              <a:buClr>
                <a:schemeClr val="accent1"/>
              </a:buClr>
              <a:buSzPct val="80000"/>
              <a:buFont typeface="Wingdings" pitchFamily="2" charset="2"/>
              <a:buChar char="n"/>
            </a:pPr>
            <a:r>
              <a:rPr lang="en-US" sz="1400" dirty="0">
                <a:solidFill>
                  <a:srgbClr val="000000"/>
                </a:solidFill>
              </a:rPr>
              <a:t>Answers </a:t>
            </a:r>
            <a:r>
              <a:rPr lang="en-US" sz="1400" dirty="0" smtClean="0">
                <a:solidFill>
                  <a:srgbClr val="000000"/>
                </a:solidFill>
              </a:rPr>
              <a:t>on-the-fly and </a:t>
            </a:r>
            <a:r>
              <a:rPr lang="en-US" sz="1400" dirty="0">
                <a:solidFill>
                  <a:srgbClr val="000000"/>
                </a:solidFill>
              </a:rPr>
              <a:t>investigative questions</a:t>
            </a:r>
            <a:endParaRPr lang="en-US" sz="2000" b="1" dirty="0"/>
          </a:p>
          <a:p>
            <a:pPr algn="l">
              <a:spcBef>
                <a:spcPct val="75000"/>
              </a:spcBef>
              <a:buClr>
                <a:schemeClr val="tx1"/>
              </a:buClr>
              <a:buSzPct val="80000"/>
              <a:buFont typeface="Wingdings" pitchFamily="2" charset="2"/>
              <a:buNone/>
            </a:pPr>
            <a:r>
              <a:rPr lang="en-US" sz="2000" b="1" dirty="0"/>
              <a:t>Searches directly on </a:t>
            </a:r>
            <a:br>
              <a:rPr lang="en-US" sz="2000" b="1" dirty="0"/>
            </a:br>
            <a:r>
              <a:rPr lang="en-US" sz="2000" b="1" dirty="0"/>
              <a:t>pre-indexed data</a:t>
            </a:r>
          </a:p>
          <a:p>
            <a:pPr marL="184150" lvl="1" indent="-182563" algn="l">
              <a:spcBef>
                <a:spcPct val="25000"/>
              </a:spcBef>
              <a:buClr>
                <a:srgbClr val="F0AB00"/>
              </a:buClr>
              <a:buSzPct val="80000"/>
              <a:buFont typeface="Wingdings" pitchFamily="2" charset="2"/>
              <a:buChar char="n"/>
            </a:pPr>
            <a:r>
              <a:rPr lang="en-US" sz="1400" dirty="0">
                <a:solidFill>
                  <a:srgbClr val="000000"/>
                </a:solidFill>
              </a:rPr>
              <a:t>No</a:t>
            </a:r>
            <a:r>
              <a:rPr lang="en-US" sz="1400" dirty="0"/>
              <a:t> previous reports or metrics need exist</a:t>
            </a:r>
          </a:p>
          <a:p>
            <a:pPr marL="184150" lvl="1" indent="-182563" algn="l">
              <a:spcBef>
                <a:spcPct val="25000"/>
              </a:spcBef>
              <a:buClr>
                <a:srgbClr val="F0AB00"/>
              </a:buClr>
              <a:buSzPct val="80000"/>
              <a:buFont typeface="Wingdings" pitchFamily="2" charset="2"/>
              <a:buChar char="n"/>
            </a:pPr>
            <a:r>
              <a:rPr lang="en-US" sz="1400" dirty="0"/>
              <a:t>Provides fast search and exploration</a:t>
            </a:r>
          </a:p>
          <a:p>
            <a:pPr algn="l">
              <a:spcBef>
                <a:spcPct val="75000"/>
              </a:spcBef>
              <a:buClr>
                <a:schemeClr val="tx1"/>
              </a:buClr>
              <a:buSzPct val="80000"/>
              <a:buFont typeface="Wingdings" pitchFamily="2" charset="2"/>
              <a:buNone/>
            </a:pPr>
            <a:r>
              <a:rPr lang="en-US" sz="2000" b="1" dirty="0"/>
              <a:t>Searches across all data sources</a:t>
            </a:r>
          </a:p>
          <a:p>
            <a:pPr marL="184150" lvl="1" indent="-182563" algn="l">
              <a:spcBef>
                <a:spcPct val="25000"/>
              </a:spcBef>
              <a:buClr>
                <a:srgbClr val="F0AB00"/>
              </a:buClr>
              <a:buSzPct val="80000"/>
              <a:buFont typeface="Wingdings" pitchFamily="2" charset="2"/>
              <a:buChar char="n"/>
            </a:pPr>
            <a:r>
              <a:rPr lang="en-US" sz="1400" dirty="0">
                <a:solidFill>
                  <a:srgbClr val="000000"/>
                </a:solidFill>
              </a:rPr>
              <a:t>Any universe accessible source</a:t>
            </a:r>
          </a:p>
          <a:p>
            <a:pPr marL="184150" lvl="1" indent="-182563" algn="l">
              <a:spcBef>
                <a:spcPct val="25000"/>
              </a:spcBef>
              <a:buClr>
                <a:srgbClr val="F0AB00"/>
              </a:buClr>
              <a:buSzPct val="80000"/>
              <a:buFont typeface="Wingdings" pitchFamily="2" charset="2"/>
              <a:buChar char="n"/>
            </a:pPr>
            <a:r>
              <a:rPr lang="en-US" sz="1400" dirty="0">
                <a:solidFill>
                  <a:srgbClr val="000000"/>
                </a:solidFill>
              </a:rPr>
              <a:t>Any </a:t>
            </a:r>
            <a:r>
              <a:rPr lang="en-US" sz="1400" dirty="0" smtClean="0">
                <a:solidFill>
                  <a:srgbClr val="000000"/>
                </a:solidFill>
              </a:rPr>
              <a:t>source accessible to SAP </a:t>
            </a:r>
            <a:r>
              <a:rPr lang="en-US" sz="1400" dirty="0" err="1" smtClean="0">
                <a:solidFill>
                  <a:srgbClr val="000000"/>
                </a:solidFill>
              </a:rPr>
              <a:t>BusinessObjects</a:t>
            </a:r>
            <a:r>
              <a:rPr lang="en-US" sz="1400" dirty="0" smtClean="0">
                <a:solidFill>
                  <a:srgbClr val="000000"/>
                </a:solidFill>
              </a:rPr>
              <a:t> Accelerator</a:t>
            </a:r>
            <a:endParaRPr lang="en-US" sz="1400" dirty="0">
              <a:solidFill>
                <a:srgbClr val="000000"/>
              </a:solidFill>
            </a:endParaRPr>
          </a:p>
        </p:txBody>
      </p:sp>
      <p:pic>
        <p:nvPicPr>
          <p:cNvPr id="18435" name="Picture 30"/>
          <p:cNvPicPr>
            <a:picLocks noChangeAspect="1" noChangeArrowheads="1"/>
          </p:cNvPicPr>
          <p:nvPr/>
        </p:nvPicPr>
        <p:blipFill>
          <a:blip r:embed="rId3" cstate="print"/>
          <a:srcRect/>
          <a:stretch>
            <a:fillRect/>
          </a:stretch>
        </p:blipFill>
        <p:spPr bwMode="gray">
          <a:xfrm>
            <a:off x="4962525" y="1427163"/>
            <a:ext cx="2905125" cy="390525"/>
          </a:xfrm>
          <a:prstGeom prst="rect">
            <a:avLst/>
          </a:prstGeom>
          <a:noFill/>
          <a:ln w="9525" algn="ctr">
            <a:noFill/>
            <a:miter lim="800000"/>
            <a:headEnd/>
            <a:tailEnd/>
          </a:ln>
        </p:spPr>
      </p:pic>
      <p:pic>
        <p:nvPicPr>
          <p:cNvPr id="18436" name="Picture 31"/>
          <p:cNvPicPr>
            <a:picLocks noChangeAspect="1" noChangeArrowheads="1"/>
          </p:cNvPicPr>
          <p:nvPr/>
        </p:nvPicPr>
        <p:blipFill>
          <a:blip r:embed="rId4" cstate="print"/>
          <a:srcRect/>
          <a:stretch>
            <a:fillRect/>
          </a:stretch>
        </p:blipFill>
        <p:spPr bwMode="gray">
          <a:xfrm>
            <a:off x="3882968" y="2103438"/>
            <a:ext cx="5156200" cy="2133600"/>
          </a:xfrm>
          <a:prstGeom prst="rect">
            <a:avLst/>
          </a:prstGeom>
          <a:noFill/>
          <a:ln w="9525" algn="ctr">
            <a:noFill/>
            <a:miter lim="800000"/>
            <a:headEnd/>
            <a:tailEnd/>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21220" y="201613"/>
            <a:ext cx="7362825" cy="715962"/>
          </a:xfrm>
        </p:spPr>
        <p:txBody>
          <a:bodyPr/>
          <a:lstStyle/>
          <a:p>
            <a:pPr eaLnBrk="1" hangingPunct="1"/>
            <a:r>
              <a:rPr lang="en-US" dirty="0" smtClean="0"/>
              <a:t>. . . and Then It’s Exploration of the Results</a:t>
            </a:r>
            <a:endParaRPr lang="de-DE" dirty="0" smtClean="0"/>
          </a:p>
        </p:txBody>
      </p:sp>
      <p:sp>
        <p:nvSpPr>
          <p:cNvPr id="20486" name="Rectangle 12"/>
          <p:cNvSpPr>
            <a:spLocks noChangeArrowheads="1"/>
          </p:cNvSpPr>
          <p:nvPr/>
        </p:nvSpPr>
        <p:spPr bwMode="auto">
          <a:xfrm>
            <a:off x="340988" y="1324080"/>
            <a:ext cx="3453250" cy="4992633"/>
          </a:xfrm>
          <a:prstGeom prst="rect">
            <a:avLst/>
          </a:prstGeom>
          <a:noFill/>
          <a:ln w="9525">
            <a:noFill/>
            <a:miter lim="800000"/>
            <a:headEnd/>
            <a:tailEnd/>
          </a:ln>
        </p:spPr>
        <p:txBody>
          <a:bodyPr/>
          <a:lstStyle/>
          <a:p>
            <a:pPr algn="l">
              <a:spcBef>
                <a:spcPct val="75000"/>
              </a:spcBef>
              <a:buClr>
                <a:schemeClr val="tx1"/>
              </a:buClr>
              <a:buSzPct val="80000"/>
              <a:buFont typeface="Wingdings" pitchFamily="2" charset="2"/>
              <a:buNone/>
            </a:pPr>
            <a:r>
              <a:rPr lang="en-US" sz="2000" b="1" dirty="0">
                <a:solidFill>
                  <a:srgbClr val="000000"/>
                </a:solidFill>
              </a:rPr>
              <a:t>Intuitively explore on data</a:t>
            </a:r>
            <a:endParaRPr lang="en-US" sz="2000" b="1" dirty="0"/>
          </a:p>
          <a:p>
            <a:pPr marL="184150" lvl="1" indent="-182563" algn="l">
              <a:spcBef>
                <a:spcPct val="25000"/>
              </a:spcBef>
              <a:buClr>
                <a:schemeClr val="accent1"/>
              </a:buClr>
              <a:buSzPct val="80000"/>
              <a:buFont typeface="Wingdings" pitchFamily="2" charset="2"/>
              <a:buChar char="n"/>
            </a:pPr>
            <a:r>
              <a:rPr lang="en-US" sz="1400" dirty="0"/>
              <a:t>No data model or data knowledge </a:t>
            </a:r>
            <a:r>
              <a:rPr lang="en-US" sz="1400" dirty="0" smtClean="0"/>
              <a:t>required</a:t>
            </a:r>
          </a:p>
          <a:p>
            <a:pPr marL="184150" lvl="1" indent="-182563" algn="l">
              <a:spcBef>
                <a:spcPct val="25000"/>
              </a:spcBef>
              <a:buClr>
                <a:schemeClr val="accent1"/>
              </a:buClr>
              <a:buSzPct val="80000"/>
              <a:buFont typeface="Wingdings" pitchFamily="2" charset="2"/>
              <a:buChar char="n"/>
            </a:pPr>
            <a:r>
              <a:rPr lang="en-US" sz="1400" dirty="0" smtClean="0"/>
              <a:t>Web or mobile</a:t>
            </a:r>
          </a:p>
          <a:p>
            <a:pPr marL="184150" lvl="1" indent="-182563" algn="l">
              <a:spcBef>
                <a:spcPct val="25000"/>
              </a:spcBef>
              <a:buClr>
                <a:schemeClr val="accent1"/>
              </a:buClr>
              <a:buSzPct val="80000"/>
            </a:pPr>
            <a:endParaRPr lang="en-US" sz="1400" dirty="0" smtClean="0"/>
          </a:p>
          <a:p>
            <a:pPr>
              <a:spcBef>
                <a:spcPct val="75000"/>
              </a:spcBef>
              <a:buClr>
                <a:schemeClr val="tx1"/>
              </a:buClr>
              <a:buSzPct val="80000"/>
            </a:pPr>
            <a:r>
              <a:rPr lang="en-US" sz="2000" b="1" dirty="0" smtClean="0">
                <a:solidFill>
                  <a:srgbClr val="000000"/>
                </a:solidFill>
              </a:rPr>
              <a:t>Automated relevancy of results</a:t>
            </a:r>
            <a:endParaRPr lang="en-US" sz="2000" b="1" dirty="0" smtClean="0"/>
          </a:p>
          <a:p>
            <a:pPr marL="184150" lvl="1" indent="-182563">
              <a:spcBef>
                <a:spcPct val="25000"/>
              </a:spcBef>
              <a:buClr>
                <a:schemeClr val="accent1"/>
              </a:buClr>
              <a:buSzPct val="80000"/>
              <a:buFont typeface="Wingdings" pitchFamily="2" charset="2"/>
              <a:buChar char="n"/>
            </a:pPr>
            <a:r>
              <a:rPr lang="en-US" sz="1400" dirty="0" smtClean="0"/>
              <a:t>Most relevant information is displayed first</a:t>
            </a:r>
          </a:p>
          <a:p>
            <a:pPr marL="184150" lvl="1" indent="-182563">
              <a:spcBef>
                <a:spcPct val="25000"/>
              </a:spcBef>
              <a:buClr>
                <a:schemeClr val="accent1"/>
              </a:buClr>
              <a:buSzPct val="80000"/>
              <a:buFont typeface="Wingdings" pitchFamily="2" charset="2"/>
              <a:buChar char="n"/>
            </a:pPr>
            <a:r>
              <a:rPr lang="en-US" sz="1400" dirty="0" smtClean="0"/>
              <a:t>Best chart type auto generated</a:t>
            </a:r>
          </a:p>
          <a:p>
            <a:pPr marL="184150" lvl="1" indent="-182563">
              <a:spcBef>
                <a:spcPct val="25000"/>
              </a:spcBef>
              <a:buClr>
                <a:schemeClr val="accent1"/>
              </a:buClr>
              <a:buSzPct val="80000"/>
            </a:pPr>
            <a:endParaRPr lang="en-US" sz="1400" dirty="0" smtClean="0"/>
          </a:p>
          <a:p>
            <a:pPr>
              <a:spcBef>
                <a:spcPct val="75000"/>
              </a:spcBef>
              <a:buClr>
                <a:schemeClr val="tx1"/>
              </a:buClr>
              <a:buSzPct val="80000"/>
            </a:pPr>
            <a:r>
              <a:rPr lang="en-US" sz="2000" b="1" dirty="0" smtClean="0">
                <a:solidFill>
                  <a:srgbClr val="000000"/>
                </a:solidFill>
              </a:rPr>
              <a:t>Share insights with others</a:t>
            </a:r>
            <a:endParaRPr lang="en-US" sz="2000" b="1" dirty="0" smtClean="0"/>
          </a:p>
          <a:p>
            <a:pPr marL="184150" lvl="1" indent="-182563">
              <a:spcBef>
                <a:spcPct val="25000"/>
              </a:spcBef>
              <a:buClr>
                <a:schemeClr val="accent1"/>
              </a:buClr>
              <a:buSzPct val="80000"/>
              <a:buFont typeface="Wingdings" pitchFamily="2" charset="2"/>
              <a:buChar char="n"/>
            </a:pPr>
            <a:r>
              <a:rPr lang="en-US" sz="1400" dirty="0" smtClean="0"/>
              <a:t>Export to CSV file or image</a:t>
            </a:r>
          </a:p>
          <a:p>
            <a:pPr marL="184150" lvl="1" indent="-182563">
              <a:spcBef>
                <a:spcPct val="25000"/>
              </a:spcBef>
              <a:buClr>
                <a:schemeClr val="accent1"/>
              </a:buClr>
              <a:buSzPct val="80000"/>
              <a:buFont typeface="Wingdings" pitchFamily="2" charset="2"/>
              <a:buChar char="n"/>
            </a:pPr>
            <a:r>
              <a:rPr lang="en-US" sz="1400" dirty="0" smtClean="0"/>
              <a:t>Save locally as a browser bookmark</a:t>
            </a:r>
          </a:p>
          <a:p>
            <a:pPr marL="184150" lvl="1" indent="-182563">
              <a:spcBef>
                <a:spcPct val="25000"/>
              </a:spcBef>
              <a:buClr>
                <a:schemeClr val="accent1"/>
              </a:buClr>
              <a:buSzPct val="80000"/>
              <a:buFont typeface="Wingdings" pitchFamily="2" charset="2"/>
              <a:buChar char="n"/>
            </a:pPr>
            <a:r>
              <a:rPr lang="en-US" sz="1400" dirty="0" smtClean="0"/>
              <a:t>Click once to send to e-mail </a:t>
            </a:r>
          </a:p>
          <a:p>
            <a:pPr marL="184150" lvl="1" indent="-182563">
              <a:spcBef>
                <a:spcPct val="25000"/>
              </a:spcBef>
              <a:buClr>
                <a:schemeClr val="accent1"/>
              </a:buClr>
              <a:buSzPct val="80000"/>
            </a:pPr>
            <a:endParaRPr lang="en-US" sz="1400" dirty="0" smtClean="0"/>
          </a:p>
          <a:p>
            <a:pPr marL="184150" lvl="1" indent="-182563" algn="l">
              <a:spcBef>
                <a:spcPct val="25000"/>
              </a:spcBef>
              <a:buClr>
                <a:schemeClr val="accent1"/>
              </a:buClr>
              <a:buSzPct val="80000"/>
            </a:pPr>
            <a:r>
              <a:rPr lang="en-US" sz="1400" dirty="0"/>
              <a:t/>
            </a:r>
            <a:br>
              <a:rPr lang="en-US" sz="1400" dirty="0"/>
            </a:br>
            <a:endParaRPr lang="en-US" sz="1400" dirty="0"/>
          </a:p>
        </p:txBody>
      </p:sp>
      <p:sp>
        <p:nvSpPr>
          <p:cNvPr id="20487" name="Rectangle 13"/>
          <p:cNvSpPr>
            <a:spLocks noChangeArrowheads="1"/>
          </p:cNvSpPr>
          <p:nvPr/>
        </p:nvSpPr>
        <p:spPr bwMode="auto">
          <a:xfrm>
            <a:off x="446088" y="2922588"/>
            <a:ext cx="2759075" cy="2011362"/>
          </a:xfrm>
          <a:prstGeom prst="rect">
            <a:avLst/>
          </a:prstGeom>
          <a:noFill/>
          <a:ln w="9525">
            <a:noFill/>
            <a:miter lim="800000"/>
            <a:headEnd/>
            <a:tailEnd/>
          </a:ln>
        </p:spPr>
        <p:txBody>
          <a:bodyPr/>
          <a:lstStyle/>
          <a:p>
            <a:pPr algn="l">
              <a:spcBef>
                <a:spcPct val="75000"/>
              </a:spcBef>
              <a:buClr>
                <a:schemeClr val="tx1"/>
              </a:buClr>
              <a:buSzPct val="80000"/>
              <a:buFont typeface="Wingdings" pitchFamily="2" charset="2"/>
              <a:buNone/>
            </a:pPr>
            <a:endParaRPr lang="en-US" dirty="0"/>
          </a:p>
        </p:txBody>
      </p:sp>
      <p:sp>
        <p:nvSpPr>
          <p:cNvPr id="52226" name="AutoShape 2" descr="https://portal.wdf.sap.corp/irj/go/km/docs/room_project/cm_stores/documents/workspaces/e1a9c921-53c5-2b10-50a3-c2d8d11ec1b0/Utilities,%20Samples,%20Labs/Polestar%20Screensho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 name="Picture 16"/>
          <p:cNvPicPr>
            <a:picLocks noChangeAspect="1" noChangeArrowheads="1"/>
          </p:cNvPicPr>
          <p:nvPr/>
        </p:nvPicPr>
        <p:blipFill>
          <a:blip r:embed="rId3" cstate="print"/>
          <a:srcRect/>
          <a:stretch>
            <a:fillRect/>
          </a:stretch>
        </p:blipFill>
        <p:spPr bwMode="auto">
          <a:xfrm>
            <a:off x="4148354" y="1170769"/>
            <a:ext cx="4392612" cy="2149475"/>
          </a:xfrm>
          <a:prstGeom prst="rect">
            <a:avLst/>
          </a:prstGeom>
          <a:noFill/>
        </p:spPr>
      </p:pic>
      <p:pic>
        <p:nvPicPr>
          <p:cNvPr id="14" name="Picture 3"/>
          <p:cNvPicPr>
            <a:picLocks noChangeAspect="1" noChangeArrowheads="1"/>
          </p:cNvPicPr>
          <p:nvPr/>
        </p:nvPicPr>
        <p:blipFill>
          <a:blip r:embed="rId4" cstate="print"/>
          <a:srcRect/>
          <a:stretch>
            <a:fillRect/>
          </a:stretch>
        </p:blipFill>
        <p:spPr bwMode="auto">
          <a:xfrm>
            <a:off x="4333216" y="3388851"/>
            <a:ext cx="1601330" cy="3120999"/>
          </a:xfrm>
          <a:prstGeom prst="rect">
            <a:avLst/>
          </a:prstGeom>
          <a:noFill/>
          <a:ln w="9525">
            <a:noFill/>
            <a:miter lim="800000"/>
            <a:headEnd/>
            <a:tailEnd/>
          </a:ln>
          <a:effectLst>
            <a:softEdge rad="31750"/>
          </a:effectLst>
        </p:spPr>
      </p:pic>
      <p:pic>
        <p:nvPicPr>
          <p:cNvPr id="15" name="Picture 3"/>
          <p:cNvPicPr>
            <a:picLocks noChangeAspect="1" noChangeArrowheads="1"/>
          </p:cNvPicPr>
          <p:nvPr/>
        </p:nvPicPr>
        <p:blipFill>
          <a:blip r:embed="rId5" cstate="print"/>
          <a:srcRect/>
          <a:stretch>
            <a:fillRect/>
          </a:stretch>
        </p:blipFill>
        <p:spPr bwMode="auto">
          <a:xfrm>
            <a:off x="4934028" y="3423751"/>
            <a:ext cx="1572155" cy="3048000"/>
          </a:xfrm>
          <a:prstGeom prst="rect">
            <a:avLst/>
          </a:prstGeom>
          <a:noFill/>
          <a:ln w="9525">
            <a:noFill/>
            <a:miter lim="800000"/>
            <a:headEnd/>
            <a:tailEnd/>
          </a:ln>
          <a:effectLst>
            <a:softEdge rad="31750"/>
          </a:effectLst>
        </p:spPr>
      </p:pic>
      <p:pic>
        <p:nvPicPr>
          <p:cNvPr id="16" name="Picture 2"/>
          <p:cNvPicPr>
            <a:picLocks noChangeAspect="1" noChangeArrowheads="1"/>
          </p:cNvPicPr>
          <p:nvPr/>
        </p:nvPicPr>
        <p:blipFill>
          <a:blip r:embed="rId6" cstate="print"/>
          <a:srcRect/>
          <a:stretch>
            <a:fillRect/>
          </a:stretch>
        </p:blipFill>
        <p:spPr bwMode="auto">
          <a:xfrm>
            <a:off x="5690757" y="3385650"/>
            <a:ext cx="1506728" cy="3114675"/>
          </a:xfrm>
          <a:prstGeom prst="rect">
            <a:avLst/>
          </a:prstGeom>
          <a:noFill/>
          <a:ln w="9525">
            <a:noFill/>
            <a:miter lim="800000"/>
            <a:headEnd/>
            <a:tailEnd/>
          </a:ln>
          <a:effectLst>
            <a:softEdge rad="31750"/>
          </a:effectLst>
        </p:spPr>
      </p:pic>
      <p:grpSp>
        <p:nvGrpSpPr>
          <p:cNvPr id="2" name="Group 16"/>
          <p:cNvGrpSpPr/>
          <p:nvPr/>
        </p:nvGrpSpPr>
        <p:grpSpPr>
          <a:xfrm>
            <a:off x="6323427" y="3404700"/>
            <a:ext cx="1562613" cy="3044537"/>
            <a:chOff x="6299965" y="1442766"/>
            <a:chExt cx="2523667" cy="5289605"/>
          </a:xfrm>
        </p:grpSpPr>
        <p:pic>
          <p:nvPicPr>
            <p:cNvPr id="21" name="Picture 3"/>
            <p:cNvPicPr>
              <a:picLocks noChangeAspect="1" noChangeArrowheads="1"/>
            </p:cNvPicPr>
            <p:nvPr/>
          </p:nvPicPr>
          <p:blipFill>
            <a:blip r:embed="rId5" cstate="print"/>
            <a:srcRect/>
            <a:stretch>
              <a:fillRect/>
            </a:stretch>
          </p:blipFill>
          <p:spPr bwMode="auto">
            <a:xfrm>
              <a:off x="6299965" y="1442766"/>
              <a:ext cx="2523667" cy="5289605"/>
            </a:xfrm>
            <a:prstGeom prst="rect">
              <a:avLst/>
            </a:prstGeom>
            <a:noFill/>
            <a:ln w="9525">
              <a:noFill/>
              <a:miter lim="800000"/>
              <a:headEnd/>
              <a:tailEnd/>
            </a:ln>
            <a:effectLst>
              <a:softEdge rad="31750"/>
            </a:effectLst>
          </p:spPr>
        </p:pic>
        <p:pic>
          <p:nvPicPr>
            <p:cNvPr id="23" name="Picture 2" descr="C:\Documents and Settings\I819877\My Documents\SAP\PLUs\BU\BI\Explorer\Applications\XI 3.2\iPhone\Screenshot 2 EN.jpg"/>
            <p:cNvPicPr>
              <a:picLocks noChangeAspect="1" noChangeArrowheads="1"/>
            </p:cNvPicPr>
            <p:nvPr/>
          </p:nvPicPr>
          <p:blipFill>
            <a:blip r:embed="rId7" cstate="print"/>
            <a:srcRect/>
            <a:stretch>
              <a:fillRect/>
            </a:stretch>
          </p:blipFill>
          <p:spPr bwMode="auto">
            <a:xfrm>
              <a:off x="6514841" y="2532745"/>
              <a:ext cx="2126118" cy="3056294"/>
            </a:xfrm>
            <a:prstGeom prst="rect">
              <a:avLst/>
            </a:prstGeom>
            <a:noFill/>
          </p:spPr>
        </p:pic>
      </p:grpSp>
      <p:grpSp>
        <p:nvGrpSpPr>
          <p:cNvPr id="3" name="Group 16"/>
          <p:cNvGrpSpPr/>
          <p:nvPr/>
        </p:nvGrpSpPr>
        <p:grpSpPr>
          <a:xfrm>
            <a:off x="6932572" y="3398963"/>
            <a:ext cx="1477343" cy="3063262"/>
            <a:chOff x="5416668" y="311020"/>
            <a:chExt cx="2523667" cy="5289605"/>
          </a:xfrm>
        </p:grpSpPr>
        <p:pic>
          <p:nvPicPr>
            <p:cNvPr id="18" name="Picture 3"/>
            <p:cNvPicPr>
              <a:picLocks noChangeAspect="1" noChangeArrowheads="1"/>
            </p:cNvPicPr>
            <p:nvPr/>
          </p:nvPicPr>
          <p:blipFill>
            <a:blip r:embed="rId5" cstate="print"/>
            <a:srcRect/>
            <a:stretch>
              <a:fillRect/>
            </a:stretch>
          </p:blipFill>
          <p:spPr bwMode="auto">
            <a:xfrm>
              <a:off x="5416668" y="311020"/>
              <a:ext cx="2523667" cy="5289605"/>
            </a:xfrm>
            <a:prstGeom prst="rect">
              <a:avLst/>
            </a:prstGeom>
            <a:noFill/>
            <a:ln w="9525">
              <a:noFill/>
              <a:miter lim="800000"/>
              <a:headEnd/>
              <a:tailEnd/>
            </a:ln>
            <a:effectLst>
              <a:softEdge rad="31750"/>
            </a:effectLst>
          </p:spPr>
        </p:pic>
        <p:pic>
          <p:nvPicPr>
            <p:cNvPr id="19" name="Picture 4" descr="C:\Documents and Settings\I819877\My Documents\SAP\PLUs\BU\BI\Explorer\Applications\XI 3.2\iPhone\Screenshot 4 JP.jpg"/>
            <p:cNvPicPr>
              <a:picLocks noChangeAspect="1" noChangeArrowheads="1"/>
            </p:cNvPicPr>
            <p:nvPr/>
          </p:nvPicPr>
          <p:blipFill>
            <a:blip r:embed="rId8" cstate="print"/>
            <a:srcRect/>
            <a:stretch>
              <a:fillRect/>
            </a:stretch>
          </p:blipFill>
          <p:spPr bwMode="auto">
            <a:xfrm>
              <a:off x="5623249" y="1264298"/>
              <a:ext cx="2149151" cy="3158411"/>
            </a:xfrm>
            <a:prstGeom prst="rect">
              <a:avLst/>
            </a:prstGeom>
            <a:noFill/>
          </p:spPr>
        </p:pic>
      </p:gr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gray">
          <a:xfrm>
            <a:off x="147638" y="144463"/>
            <a:ext cx="7359650" cy="674687"/>
          </a:xfrm>
          <a:prstGeom prst="rect">
            <a:avLst/>
          </a:prstGeom>
          <a:noFill/>
          <a:ln w="9525">
            <a:noFill/>
            <a:miter lim="800000"/>
            <a:headEnd/>
            <a:tailEnd/>
          </a:ln>
        </p:spPr>
        <p:txBody>
          <a:bodyPr lIns="0" tIns="0" rIns="0" bIns="0"/>
          <a:lstStyle/>
          <a:p>
            <a:pPr eaLnBrk="0" hangingPunct="0">
              <a:defRPr/>
            </a:pPr>
            <a:endParaRPr lang="en-US" sz="1400" kern="0" dirty="0">
              <a:solidFill>
                <a:schemeClr val="tx2"/>
              </a:solidFill>
              <a:latin typeface="+mj-lt"/>
              <a:ea typeface="+mj-ea"/>
              <a:cs typeface="+mj-cs"/>
            </a:endParaRPr>
          </a:p>
        </p:txBody>
      </p:sp>
      <p:sp>
        <p:nvSpPr>
          <p:cNvPr id="43011" name="Title 15"/>
          <p:cNvSpPr>
            <a:spLocks noGrp="1"/>
          </p:cNvSpPr>
          <p:nvPr>
            <p:ph type="title"/>
          </p:nvPr>
        </p:nvSpPr>
        <p:spPr>
          <a:xfrm>
            <a:off x="345020" y="239920"/>
            <a:ext cx="8496000" cy="756000"/>
          </a:xfrm>
        </p:spPr>
        <p:txBody>
          <a:bodyPr/>
          <a:lstStyle/>
          <a:p>
            <a:pPr eaLnBrk="1" hangingPunct="1">
              <a:defRPr/>
            </a:pPr>
            <a:r>
              <a:rPr lang="en-US" dirty="0"/>
              <a:t>SAP BusinessObjects Explorer</a:t>
            </a:r>
            <a:br>
              <a:rPr lang="en-US" dirty="0"/>
            </a:br>
            <a:r>
              <a:rPr lang="en-US" sz="2000" dirty="0" smtClean="0">
                <a:latin typeface="+mn-lt"/>
              </a:rPr>
              <a:t>Capabilities</a:t>
            </a:r>
            <a:endParaRPr lang="en-US" dirty="0">
              <a:latin typeface="+mn-lt"/>
            </a:endParaRPr>
          </a:p>
        </p:txBody>
      </p:sp>
      <p:grpSp>
        <p:nvGrpSpPr>
          <p:cNvPr id="2" name="Group 26"/>
          <p:cNvGrpSpPr/>
          <p:nvPr/>
        </p:nvGrpSpPr>
        <p:grpSpPr>
          <a:xfrm>
            <a:off x="229435" y="1418555"/>
            <a:ext cx="4319518" cy="1904778"/>
            <a:chOff x="409576" y="1019175"/>
            <a:chExt cx="3164036" cy="1395245"/>
          </a:xfrm>
        </p:grpSpPr>
        <p:grpSp>
          <p:nvGrpSpPr>
            <p:cNvPr id="3" name="Group 13"/>
            <p:cNvGrpSpPr/>
            <p:nvPr/>
          </p:nvGrpSpPr>
          <p:grpSpPr>
            <a:xfrm>
              <a:off x="409576" y="1019175"/>
              <a:ext cx="2812828" cy="1395245"/>
              <a:chOff x="0" y="2467687"/>
              <a:chExt cx="5156200" cy="2557627"/>
            </a:xfrm>
          </p:grpSpPr>
          <p:pic>
            <p:nvPicPr>
              <p:cNvPr id="12" name="Picture 30"/>
              <p:cNvPicPr>
                <a:picLocks noChangeAspect="1" noChangeArrowheads="1"/>
              </p:cNvPicPr>
              <p:nvPr/>
            </p:nvPicPr>
            <p:blipFill>
              <a:blip r:embed="rId3" cstate="print"/>
              <a:srcRect/>
              <a:stretch>
                <a:fillRect/>
              </a:stretch>
            </p:blipFill>
            <p:spPr bwMode="gray">
              <a:xfrm>
                <a:off x="0" y="2467687"/>
                <a:ext cx="2905125" cy="390525"/>
              </a:xfrm>
              <a:prstGeom prst="rect">
                <a:avLst/>
              </a:prstGeom>
              <a:noFill/>
              <a:ln w="9525" algn="ctr">
                <a:noFill/>
                <a:miter lim="800000"/>
                <a:headEnd/>
                <a:tailEnd/>
              </a:ln>
              <a:effectLst>
                <a:outerShdw blurRad="50800" dist="38100" dir="2700000" algn="tl" rotWithShape="0">
                  <a:prstClr val="black">
                    <a:alpha val="40000"/>
                  </a:prstClr>
                </a:outerShdw>
              </a:effectLst>
            </p:spPr>
          </p:pic>
          <p:pic>
            <p:nvPicPr>
              <p:cNvPr id="13" name="Picture 31"/>
              <p:cNvPicPr>
                <a:picLocks noChangeAspect="1" noChangeArrowheads="1"/>
              </p:cNvPicPr>
              <p:nvPr/>
            </p:nvPicPr>
            <p:blipFill>
              <a:blip r:embed="rId4" cstate="print"/>
              <a:srcRect/>
              <a:stretch>
                <a:fillRect/>
              </a:stretch>
            </p:blipFill>
            <p:spPr bwMode="gray">
              <a:xfrm>
                <a:off x="0" y="2891714"/>
                <a:ext cx="5156200" cy="2133600"/>
              </a:xfrm>
              <a:prstGeom prst="rect">
                <a:avLst/>
              </a:prstGeom>
              <a:noFill/>
              <a:ln w="9525" algn="ctr">
                <a:noFill/>
                <a:miter lim="800000"/>
                <a:headEnd/>
                <a:tailEnd/>
              </a:ln>
              <a:effectLst>
                <a:outerShdw blurRad="50800" dist="38100" dir="2700000" algn="tl" rotWithShape="0">
                  <a:prstClr val="black">
                    <a:alpha val="40000"/>
                  </a:prstClr>
                </a:outerShdw>
              </a:effectLst>
            </p:spPr>
          </p:pic>
        </p:grpSp>
        <p:sp>
          <p:nvSpPr>
            <p:cNvPr id="32" name="Left Arrow 31"/>
            <p:cNvSpPr/>
            <p:nvPr/>
          </p:nvSpPr>
          <p:spPr bwMode="gray">
            <a:xfrm>
              <a:off x="2468711" y="1067855"/>
              <a:ext cx="1104901" cy="485775"/>
            </a:xfrm>
            <a:prstGeom prst="leftArrow">
              <a:avLst/>
            </a:prstGeom>
            <a:solidFill>
              <a:schemeClr val="tx2"/>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Search</a:t>
              </a:r>
            </a:p>
          </p:txBody>
        </p:sp>
      </p:grpSp>
      <p:grpSp>
        <p:nvGrpSpPr>
          <p:cNvPr id="4" name="Group 25"/>
          <p:cNvGrpSpPr/>
          <p:nvPr/>
        </p:nvGrpSpPr>
        <p:grpSpPr>
          <a:xfrm>
            <a:off x="4929355" y="1400933"/>
            <a:ext cx="3916199" cy="2267054"/>
            <a:chOff x="4667029" y="1160278"/>
            <a:chExt cx="3371669" cy="1933574"/>
          </a:xfrm>
        </p:grpSpPr>
        <p:pic>
          <p:nvPicPr>
            <p:cNvPr id="19" name="Picture 8"/>
            <p:cNvPicPr>
              <a:picLocks noChangeAspect="1" noChangeArrowheads="1"/>
            </p:cNvPicPr>
            <p:nvPr/>
          </p:nvPicPr>
          <p:blipFill>
            <a:blip r:embed="rId5" cstate="print"/>
            <a:srcRect/>
            <a:stretch>
              <a:fillRect/>
            </a:stretch>
          </p:blipFill>
          <p:spPr bwMode="gray">
            <a:xfrm>
              <a:off x="4667029" y="1160278"/>
              <a:ext cx="2798299" cy="1933574"/>
            </a:xfrm>
            <a:prstGeom prst="rect">
              <a:avLst/>
            </a:prstGeom>
            <a:noFill/>
            <a:ln w="12700" algn="ctr">
              <a:noFill/>
              <a:miter lim="800000"/>
              <a:headEnd/>
              <a:tailEnd/>
            </a:ln>
          </p:spPr>
        </p:pic>
        <p:sp>
          <p:nvSpPr>
            <p:cNvPr id="33" name="Left Arrow 32"/>
            <p:cNvSpPr/>
            <p:nvPr/>
          </p:nvSpPr>
          <p:spPr bwMode="gray">
            <a:xfrm>
              <a:off x="6933797" y="1211620"/>
              <a:ext cx="1104901" cy="485775"/>
            </a:xfrm>
            <a:prstGeom prst="leftArrow">
              <a:avLst/>
            </a:prstGeom>
            <a:solidFill>
              <a:srgbClr val="C00000"/>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r>
                <a:rPr lang="en-US" kern="0" dirty="0">
                  <a:solidFill>
                    <a:schemeClr val="bg1"/>
                  </a:solidFill>
                  <a:latin typeface="+mj-lt"/>
                  <a:ea typeface="Arial Unicode MS" pitchFamily="34" charset="-128"/>
                  <a:cs typeface="Arial Unicode MS" pitchFamily="34" charset="-128"/>
                </a:rPr>
                <a:t>Explore</a:t>
              </a:r>
              <a:endParaRPr kumimoji="0" lang="en-US" b="0"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endParaRPr>
            </a:p>
          </p:txBody>
        </p:sp>
      </p:grpSp>
      <p:grpSp>
        <p:nvGrpSpPr>
          <p:cNvPr id="5" name="Group 21"/>
          <p:cNvGrpSpPr/>
          <p:nvPr/>
        </p:nvGrpSpPr>
        <p:grpSpPr>
          <a:xfrm>
            <a:off x="299594" y="3974861"/>
            <a:ext cx="4187347" cy="2311622"/>
            <a:chOff x="386694" y="3593529"/>
            <a:chExt cx="3383730" cy="1549400"/>
          </a:xfrm>
        </p:grpSpPr>
        <p:pic>
          <p:nvPicPr>
            <p:cNvPr id="25" name="Picture 16"/>
            <p:cNvPicPr>
              <a:picLocks noChangeAspect="1" noChangeArrowheads="1"/>
            </p:cNvPicPr>
            <p:nvPr/>
          </p:nvPicPr>
          <p:blipFill>
            <a:blip r:embed="rId6" cstate="print"/>
            <a:srcRect/>
            <a:stretch>
              <a:fillRect/>
            </a:stretch>
          </p:blipFill>
          <p:spPr bwMode="auto">
            <a:xfrm>
              <a:off x="386694" y="3593529"/>
              <a:ext cx="3166314" cy="1549400"/>
            </a:xfrm>
            <a:prstGeom prst="rect">
              <a:avLst/>
            </a:prstGeom>
            <a:noFill/>
          </p:spPr>
        </p:pic>
        <p:sp>
          <p:nvSpPr>
            <p:cNvPr id="34" name="Left Arrow 33"/>
            <p:cNvSpPr/>
            <p:nvPr/>
          </p:nvSpPr>
          <p:spPr bwMode="gray">
            <a:xfrm>
              <a:off x="2541699" y="3617923"/>
              <a:ext cx="1228725" cy="485775"/>
            </a:xfrm>
            <a:prstGeom prst="leftArrow">
              <a:avLst/>
            </a:prstGeom>
            <a:solidFill>
              <a:schemeClr val="accent4"/>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r>
                <a:rPr lang="en-US" kern="0" dirty="0">
                  <a:solidFill>
                    <a:schemeClr val="bg1"/>
                  </a:solidFill>
                  <a:latin typeface="+mj-lt"/>
                  <a:ea typeface="Arial Unicode MS" pitchFamily="34" charset="-128"/>
                  <a:cs typeface="Arial Unicode MS" pitchFamily="34" charset="-128"/>
                </a:rPr>
                <a:t>Visualize</a:t>
              </a:r>
              <a:endParaRPr kumimoji="0" lang="en-US" b="0"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endParaRPr>
            </a:p>
          </p:txBody>
        </p:sp>
      </p:grpSp>
      <p:grpSp>
        <p:nvGrpSpPr>
          <p:cNvPr id="6" name="Group 19"/>
          <p:cNvGrpSpPr/>
          <p:nvPr/>
        </p:nvGrpSpPr>
        <p:grpSpPr>
          <a:xfrm>
            <a:off x="4897824" y="3906156"/>
            <a:ext cx="4011590" cy="2527767"/>
            <a:chOff x="4734656" y="3515629"/>
            <a:chExt cx="3610130" cy="1862842"/>
          </a:xfrm>
        </p:grpSpPr>
        <p:pic>
          <p:nvPicPr>
            <p:cNvPr id="21" name="Picture 15"/>
            <p:cNvPicPr>
              <a:picLocks noChangeAspect="1" noChangeArrowheads="1"/>
            </p:cNvPicPr>
            <p:nvPr/>
          </p:nvPicPr>
          <p:blipFill>
            <a:blip r:embed="rId7" cstate="print"/>
            <a:srcRect/>
            <a:stretch>
              <a:fillRect/>
            </a:stretch>
          </p:blipFill>
          <p:spPr bwMode="auto">
            <a:xfrm>
              <a:off x="4734656" y="3515629"/>
              <a:ext cx="2943380" cy="1862842"/>
            </a:xfrm>
            <a:prstGeom prst="rect">
              <a:avLst/>
            </a:prstGeom>
            <a:noFill/>
            <a:ln w="15875">
              <a:noFill/>
              <a:miter lim="800000"/>
              <a:headEnd/>
              <a:tailEnd/>
            </a:ln>
            <a:effectLst>
              <a:outerShdw blurRad="50800" dist="38100" dir="2700000" algn="tl" rotWithShape="0">
                <a:prstClr val="black">
                  <a:alpha val="40000"/>
                </a:prstClr>
              </a:outerShdw>
            </a:effectLst>
          </p:spPr>
        </p:pic>
        <p:sp>
          <p:nvSpPr>
            <p:cNvPr id="35" name="Left Arrow 34"/>
            <p:cNvSpPr/>
            <p:nvPr/>
          </p:nvSpPr>
          <p:spPr bwMode="gray">
            <a:xfrm>
              <a:off x="7116061" y="3576527"/>
              <a:ext cx="1228725" cy="485775"/>
            </a:xfrm>
            <a:prstGeom prst="leftArrow">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Share</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bwMode="gray">
          <a:xfrm>
            <a:off x="151200" y="3949183"/>
            <a:ext cx="8841600" cy="856800"/>
          </a:xfrm>
          <a:prstGeom prst="rect">
            <a:avLst/>
          </a:prstGeom>
          <a:solidFill>
            <a:schemeClr val="accent1"/>
          </a:solidFill>
          <a:ln w="9525" algn="ctr">
            <a:noFill/>
            <a:miter lim="800000"/>
            <a:headEnd/>
            <a:tailEnd/>
          </a:ln>
        </p:spPr>
        <p:txBody>
          <a:bodyPr lIns="90000" tIns="72000" rIns="144000" bIns="72000" rtlCol="0" anchor="ctr"/>
          <a:lstStyle/>
          <a:p>
            <a:pPr marL="157163" marR="0" indent="-157163" algn="l" defTabSz="914400" eaLnBrk="1" fontAlgn="base" latinLnBrk="0" hangingPunct="1">
              <a:lnSpc>
                <a:spcPct val="100000"/>
              </a:lnSpc>
              <a:spcBef>
                <a:spcPct val="50000"/>
              </a:spcBef>
              <a:spcAft>
                <a:spcPct val="0"/>
              </a:spcAft>
              <a:buClr>
                <a:srgbClr val="F0AB00"/>
              </a:buClr>
              <a:buSzPct val="80000"/>
              <a:buFontTx/>
              <a:buNone/>
              <a:tabLst/>
            </a:pPr>
            <a:r>
              <a:rPr kumimoji="0" lang="de-DE" sz="3800" b="0" i="0" u="none" strike="noStrike" kern="0" cap="none" spc="0" normalizeH="0" baseline="0" noProof="0" dirty="0" smtClean="0">
                <a:ln>
                  <a:noFill/>
                </a:ln>
                <a:solidFill>
                  <a:schemeClr val="tx2"/>
                </a:solidFill>
                <a:effectLst/>
                <a:uLnTx/>
                <a:uFillTx/>
                <a:latin typeface="+mj-lt"/>
                <a:ea typeface="Arial Unicode MS" pitchFamily="34" charset="-128"/>
                <a:cs typeface="Arial Unicode MS" pitchFamily="34" charset="-128"/>
              </a:rPr>
              <a:t>Demo</a:t>
            </a:r>
          </a:p>
        </p:txBody>
      </p:sp>
      <p:pic>
        <p:nvPicPr>
          <p:cNvPr id="29" name="Grafik 28" descr="Demo_2.jpg"/>
          <p:cNvPicPr>
            <a:picLocks noChangeAspect="1"/>
          </p:cNvPicPr>
          <p:nvPr/>
        </p:nvPicPr>
        <p:blipFill>
          <a:blip r:embed="rId3" cstate="print"/>
          <a:stretch>
            <a:fillRect/>
          </a:stretch>
        </p:blipFill>
        <p:spPr bwMode="gray">
          <a:xfrm>
            <a:off x="155576" y="150813"/>
            <a:ext cx="8843962" cy="3689738"/>
          </a:xfrm>
          <a:prstGeom prst="rect">
            <a:avLst/>
          </a:prstGeom>
        </p:spPr>
      </p:pic>
      <p:sp>
        <p:nvSpPr>
          <p:cNvPr id="5" name="Rectangle 4"/>
          <p:cNvSpPr/>
          <p:nvPr/>
        </p:nvSpPr>
        <p:spPr>
          <a:xfrm>
            <a:off x="676275" y="5133975"/>
            <a:ext cx="7581900" cy="830997"/>
          </a:xfrm>
          <a:prstGeom prst="rect">
            <a:avLst/>
          </a:prstGeom>
        </p:spPr>
        <p:txBody>
          <a:bodyPr wrap="square">
            <a:spAutoFit/>
          </a:bodyPr>
          <a:lstStyle/>
          <a:p>
            <a:pPr indent="-157163" algn="ctr" fontAlgn="base">
              <a:spcAft>
                <a:spcPct val="0"/>
              </a:spcAft>
              <a:buClr>
                <a:srgbClr val="F0AB00"/>
              </a:buClr>
              <a:buSzPct val="80000"/>
            </a:pPr>
            <a:r>
              <a:rPr lang="en-US" sz="2400" b="1" kern="0" dirty="0" smtClean="0">
                <a:ea typeface="Arial Unicode MS" pitchFamily="34" charset="-128"/>
                <a:cs typeface="Arial Unicode MS" pitchFamily="34" charset="-128"/>
              </a:rPr>
              <a:t>What is SAP BusinessObjects Explorer software? </a:t>
            </a:r>
          </a:p>
          <a:p>
            <a:pPr indent="-157163" algn="ctr" fontAlgn="base">
              <a:spcAft>
                <a:spcPct val="0"/>
              </a:spcAft>
              <a:buClr>
                <a:srgbClr val="F0AB00"/>
              </a:buClr>
              <a:buSzPct val="80000"/>
            </a:pPr>
            <a:r>
              <a:rPr lang="en-US" sz="2400" b="1" kern="0" dirty="0" smtClean="0">
                <a:ea typeface="Arial Unicode MS" pitchFamily="34" charset="-128"/>
                <a:cs typeface="Arial Unicode MS" pitchFamily="34" charset="-128"/>
              </a:rPr>
              <a:t>Search and exploration at the speed of thought.</a:t>
            </a:r>
            <a:endParaRPr lang="en-US" sz="2400" b="1" kern="0" dirty="0">
              <a:ea typeface="Arial Unicode MS" pitchFamily="34" charset="-128"/>
              <a:cs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Is Believing</a:t>
            </a:r>
            <a:br>
              <a:rPr lang="en-US" dirty="0" smtClean="0"/>
            </a:br>
            <a:r>
              <a:rPr lang="en-US" sz="2000" dirty="0" smtClean="0">
                <a:latin typeface="+mn-lt"/>
              </a:rPr>
              <a:t>Try It for Yourself!</a:t>
            </a:r>
            <a:r>
              <a:rPr lang="en-US" b="1" dirty="0" smtClean="0"/>
              <a:t/>
            </a:r>
            <a:br>
              <a:rPr lang="en-US" b="1" dirty="0" smtClean="0"/>
            </a:br>
            <a:endParaRPr lang="en-US" dirty="0"/>
          </a:p>
        </p:txBody>
      </p:sp>
      <p:sp>
        <p:nvSpPr>
          <p:cNvPr id="4" name="Rectangle 3"/>
          <p:cNvSpPr txBox="1">
            <a:spLocks noChangeArrowheads="1"/>
          </p:cNvSpPr>
          <p:nvPr/>
        </p:nvSpPr>
        <p:spPr bwMode="gray">
          <a:xfrm>
            <a:off x="401638" y="1463288"/>
            <a:ext cx="8645525" cy="3901816"/>
          </a:xfrm>
          <a:prstGeom prst="rect">
            <a:avLst/>
          </a:prstGeom>
          <a:noFill/>
          <a:ln w="12700" algn="ctr">
            <a:noFill/>
            <a:miter lim="800000"/>
            <a:headEnd/>
            <a:tailEnd/>
          </a:ln>
        </p:spPr>
        <p:txBody>
          <a:bodyPr vert="horz" wrap="square" lIns="0" tIns="0" rIns="0" bIns="0" numCol="1" anchor="t" anchorCtr="0" compatLnSpc="1">
            <a:prstTxWarp prst="textNoShape">
              <a:avLst/>
            </a:prstTxWarp>
          </a:bodyPr>
          <a:lstStyle/>
          <a:p>
            <a:pPr marL="342900" marR="0" lvl="0" indent="-342900" algn="ctr" defTabSz="914400" rtl="0" eaLnBrk="0" fontAlgn="base" latinLnBrk="0" hangingPunct="0">
              <a:lnSpc>
                <a:spcPct val="100000"/>
              </a:lnSpc>
              <a:spcBef>
                <a:spcPct val="75000"/>
              </a:spcBef>
              <a:spcAft>
                <a:spcPct val="0"/>
              </a:spcAft>
              <a:buClr>
                <a:schemeClr val="tx1"/>
              </a:buClr>
              <a:buSzPct val="80000"/>
              <a:tabLst/>
              <a:defRPr/>
            </a:pPr>
            <a:r>
              <a:rPr kumimoji="0" lang="en-US" sz="2400" b="1" i="0" strike="noStrike" kern="0" cap="none" spc="0" normalizeH="0" noProof="0" dirty="0" smtClean="0">
                <a:ln>
                  <a:solidFill>
                    <a:schemeClr val="tx2">
                      <a:lumMod val="60000"/>
                      <a:lumOff val="40000"/>
                    </a:schemeClr>
                  </a:solidFill>
                </a:ln>
                <a:solidFill>
                  <a:schemeClr val="tx2"/>
                </a:solidFill>
                <a:effectLst>
                  <a:innerShdw blurRad="114300">
                    <a:prstClr val="black"/>
                  </a:innerShdw>
                </a:effectLst>
                <a:uLnTx/>
                <a:uFillTx/>
                <a:latin typeface="+mn-lt"/>
                <a:ea typeface="+mn-ea"/>
                <a:cs typeface="+mn-cs"/>
              </a:rPr>
              <a:t>Test Drive</a:t>
            </a:r>
          </a:p>
          <a:p>
            <a:pPr marL="342900" marR="0" lvl="0" indent="-342900" algn="l" defTabSz="914400" rtl="0" eaLnBrk="0" fontAlgn="base" latinLnBrk="0" hangingPunct="0">
              <a:lnSpc>
                <a:spcPct val="100000"/>
              </a:lnSpc>
              <a:spcBef>
                <a:spcPct val="75000"/>
              </a:spcBef>
              <a:spcAft>
                <a:spcPct val="0"/>
              </a:spcAft>
              <a:buClr>
                <a:schemeClr val="tx1"/>
              </a:buClr>
              <a:buSzPct val="80000"/>
              <a:tabLst/>
              <a:defRPr/>
            </a:pPr>
            <a:endParaRPr kumimoji="0" lang="en-US" sz="800" b="1" i="0" u="sng" strike="noStrike" kern="0" cap="none" spc="0" normalizeH="0" baseline="0" noProof="0" dirty="0" smtClean="0">
              <a:ln>
                <a:solidFill>
                  <a:schemeClr val="tx2">
                    <a:lumMod val="60000"/>
                    <a:lumOff val="40000"/>
                  </a:schemeClr>
                </a:solidFill>
              </a:ln>
              <a:solidFill>
                <a:schemeClr val="tx2"/>
              </a:solidFill>
              <a:effectLst>
                <a:innerShdw blurRad="114300">
                  <a:prstClr val="black"/>
                </a:innerShdw>
              </a:effectLst>
              <a:uLnTx/>
              <a:uFillTx/>
              <a:latin typeface="+mn-lt"/>
              <a:ea typeface="+mn-ea"/>
              <a:cs typeface="+mn-cs"/>
            </a:endParaRPr>
          </a:p>
          <a:p>
            <a:pPr marL="342900" marR="0" lvl="0" indent="-342900" algn="l" defTabSz="914400" rtl="0" eaLnBrk="0" fontAlgn="base" latinLnBrk="0" hangingPunct="0">
              <a:lnSpc>
                <a:spcPct val="100000"/>
              </a:lnSpc>
              <a:spcBef>
                <a:spcPct val="75000"/>
              </a:spcBef>
              <a:spcAft>
                <a:spcPct val="0"/>
              </a:spcAft>
              <a:buClr>
                <a:schemeClr val="tx1"/>
              </a:buClr>
              <a:buSzPct val="100000"/>
              <a:buFont typeface="Wingdings" pitchFamily="2" charset="2"/>
              <a:buAutoNum type="arabicPeriod"/>
              <a:tabLst/>
              <a:defRPr/>
            </a:pPr>
            <a:r>
              <a:rPr kumimoji="0" lang="en-US" sz="1700" b="0" i="0" u="none" strike="noStrike" kern="0" cap="none" spc="0" normalizeH="0" baseline="0" noProof="0" dirty="0" smtClean="0">
                <a:ln>
                  <a:noFill/>
                </a:ln>
                <a:solidFill>
                  <a:schemeClr val="tx1"/>
                </a:solidFill>
                <a:effectLst/>
                <a:uLnTx/>
                <a:uFillTx/>
                <a:latin typeface="+mn-lt"/>
                <a:ea typeface="+mn-ea"/>
                <a:cs typeface="+mn-cs"/>
              </a:rPr>
              <a:t>You can go to </a:t>
            </a:r>
            <a:r>
              <a:rPr kumimoji="0" lang="en-US" sz="1700" b="0" i="0" u="sng" strike="noStrike" kern="0" cap="none" spc="0" normalizeH="0" baseline="0" noProof="0" dirty="0" smtClean="0">
                <a:ln>
                  <a:noFill/>
                </a:ln>
                <a:solidFill>
                  <a:schemeClr val="tx1"/>
                </a:solidFill>
                <a:effectLst/>
                <a:uLnTx/>
                <a:uFillTx/>
                <a:latin typeface="+mn-lt"/>
                <a:ea typeface="+mn-ea"/>
                <a:cs typeface="+mn-cs"/>
                <a:hlinkClick r:id="rId3" tooltip="http://goexplore.ondemand.com/"/>
              </a:rPr>
              <a:t>http://www.ondemand.com/BI</a:t>
            </a:r>
            <a:r>
              <a:rPr lang="en-US" sz="1700" kern="0" noProof="0" dirty="0" smtClean="0">
                <a:latin typeface="+mn-lt"/>
                <a:ea typeface="+mn-ea"/>
                <a:cs typeface="+mn-cs"/>
              </a:rPr>
              <a:t> </a:t>
            </a:r>
            <a:r>
              <a:rPr kumimoji="0" lang="en-US" sz="1700" b="0" i="0" u="none" strike="noStrike" kern="0" cap="none" spc="0" normalizeH="0" baseline="0" noProof="0" dirty="0" smtClean="0">
                <a:ln>
                  <a:noFill/>
                </a:ln>
                <a:solidFill>
                  <a:schemeClr val="tx1"/>
                </a:solidFill>
                <a:effectLst/>
                <a:uLnTx/>
                <a:uFillTx/>
                <a:latin typeface="+mn-lt"/>
                <a:ea typeface="+mn-ea"/>
                <a:cs typeface="+mn-cs"/>
              </a:rPr>
              <a:t>to register</a:t>
            </a:r>
          </a:p>
          <a:p>
            <a:pPr marL="342900" marR="0" lvl="0" indent="-342900" algn="l" defTabSz="914400" rtl="0" eaLnBrk="0" fontAlgn="base" latinLnBrk="0" hangingPunct="0">
              <a:lnSpc>
                <a:spcPct val="100000"/>
              </a:lnSpc>
              <a:spcBef>
                <a:spcPct val="75000"/>
              </a:spcBef>
              <a:spcAft>
                <a:spcPct val="0"/>
              </a:spcAft>
              <a:buClr>
                <a:schemeClr val="tx1"/>
              </a:buClr>
              <a:buSzPct val="100000"/>
              <a:buFont typeface="Wingdings" pitchFamily="2" charset="2"/>
              <a:buAutoNum type="arabicPeriod"/>
              <a:tabLst/>
              <a:defRPr/>
            </a:pPr>
            <a:r>
              <a:rPr kumimoji="0" lang="en-US" sz="1700" b="0" i="0" u="none" strike="noStrike" kern="0" cap="none" spc="0" normalizeH="0" baseline="0" noProof="0" dirty="0" smtClean="0">
                <a:ln>
                  <a:noFill/>
                </a:ln>
                <a:solidFill>
                  <a:schemeClr val="tx1"/>
                </a:solidFill>
                <a:effectLst/>
                <a:uLnTx/>
                <a:uFillTx/>
                <a:latin typeface="+mn-lt"/>
                <a:ea typeface="+mn-ea"/>
                <a:cs typeface="+mn-cs"/>
              </a:rPr>
              <a:t>Receive a confirmation e-mail with your access information</a:t>
            </a:r>
          </a:p>
          <a:p>
            <a:pPr marL="342900" marR="0" lvl="0" indent="-342900" algn="l" defTabSz="914400" rtl="0" eaLnBrk="0" fontAlgn="base" latinLnBrk="0" hangingPunct="0">
              <a:lnSpc>
                <a:spcPct val="100000"/>
              </a:lnSpc>
              <a:spcBef>
                <a:spcPct val="75000"/>
              </a:spcBef>
              <a:spcAft>
                <a:spcPct val="0"/>
              </a:spcAft>
              <a:buClr>
                <a:schemeClr val="tx1"/>
              </a:buClr>
              <a:buSzPct val="100000"/>
              <a:buFont typeface="Wingdings" pitchFamily="2" charset="2"/>
              <a:buAutoNum type="arabicPeriod"/>
              <a:tabLst/>
              <a:defRPr/>
            </a:pPr>
            <a:r>
              <a:rPr kumimoji="0" lang="en-US" sz="1700" b="0" i="0" u="none" strike="noStrike" kern="0" cap="none" spc="0" normalizeH="0" baseline="0" noProof="0" dirty="0" smtClean="0">
                <a:ln>
                  <a:noFill/>
                </a:ln>
                <a:solidFill>
                  <a:schemeClr val="tx1"/>
                </a:solidFill>
                <a:effectLst/>
                <a:uLnTx/>
                <a:uFillTx/>
                <a:latin typeface="+mn-lt"/>
                <a:ea typeface="+mn-ea"/>
                <a:cs typeface="+mn-cs"/>
              </a:rPr>
              <a:t>Go to the site, upload, and view datasets using SAP </a:t>
            </a:r>
            <a:r>
              <a:rPr kumimoji="0" lang="en-US" sz="1700" b="0" i="0" u="none" strike="noStrike" kern="0" cap="none" spc="0" normalizeH="0" baseline="0" noProof="0" dirty="0" err="1" smtClean="0">
                <a:ln>
                  <a:noFill/>
                </a:ln>
                <a:solidFill>
                  <a:schemeClr val="tx1"/>
                </a:solidFill>
                <a:effectLst/>
                <a:uLnTx/>
                <a:uFillTx/>
                <a:latin typeface="+mn-lt"/>
                <a:ea typeface="+mn-ea"/>
                <a:cs typeface="+mn-cs"/>
              </a:rPr>
              <a:t>BusinessObjects</a:t>
            </a:r>
            <a:r>
              <a:rPr kumimoji="0" lang="en-US" sz="1700" b="0" i="0" u="none" strike="noStrike" kern="0" cap="none" spc="0" normalizeH="0" baseline="0" noProof="0" dirty="0" smtClean="0">
                <a:ln>
                  <a:noFill/>
                </a:ln>
                <a:solidFill>
                  <a:schemeClr val="tx1"/>
                </a:solidFill>
                <a:effectLst/>
                <a:uLnTx/>
                <a:uFillTx/>
                <a:latin typeface="+mn-lt"/>
                <a:ea typeface="+mn-ea"/>
                <a:cs typeface="+mn-cs"/>
              </a:rPr>
              <a:t> Explorer</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2"/>
          </a:solidFill>
          <a:ln w="9525" algn="ctr">
            <a:noFill/>
            <a:miter lim="800000"/>
            <a:headEnd/>
            <a:tailEnd/>
          </a:ln>
        </p:spPr>
        <p:txBody>
          <a:bodyPr lIns="90000" tIns="72000" rIns="144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de-DE"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3" name="Rectangle 2"/>
          <p:cNvSpPr/>
          <p:nvPr/>
        </p:nvSpPr>
        <p:spPr bwMode="gray">
          <a:xfrm>
            <a:off x="151200" y="2997837"/>
            <a:ext cx="8841600" cy="856800"/>
          </a:xfrm>
          <a:prstGeom prst="rect">
            <a:avLst/>
          </a:prstGeom>
          <a:solidFill>
            <a:schemeClr val="accent1"/>
          </a:solidFill>
          <a:ln w="9525" algn="ctr">
            <a:noFill/>
            <a:miter lim="800000"/>
            <a:headEnd/>
            <a:tailEnd/>
          </a:ln>
        </p:spPr>
        <p:txBody>
          <a:bodyPr lIns="90000" tIns="72000" rIns="144000" bIns="72000" rtlCol="0" anchor="ctr"/>
          <a:lstStyle/>
          <a:p>
            <a:pPr marL="157163" marR="0" indent="-157163" algn="l" defTabSz="914400" eaLnBrk="1" fontAlgn="base" latinLnBrk="0" hangingPunct="1">
              <a:lnSpc>
                <a:spcPct val="100000"/>
              </a:lnSpc>
              <a:spcBef>
                <a:spcPct val="50000"/>
              </a:spcBef>
              <a:spcAft>
                <a:spcPct val="0"/>
              </a:spcAft>
              <a:buClr>
                <a:srgbClr val="F0AB00"/>
              </a:buClr>
              <a:buSzPct val="80000"/>
              <a:buFontTx/>
              <a:buNone/>
              <a:tabLst/>
            </a:pPr>
            <a:r>
              <a:rPr lang="de-DE" sz="3800" kern="0" dirty="0" smtClean="0">
                <a:solidFill>
                  <a:schemeClr val="tx2"/>
                </a:solidFill>
                <a:latin typeface="+mj-lt"/>
              </a:rPr>
              <a:t>Questions</a:t>
            </a:r>
            <a:endParaRPr kumimoji="0" lang="de-DE" sz="3800" b="0" i="0" u="none" strike="noStrike" kern="0" cap="none" spc="0" normalizeH="0" baseline="0" noProof="0" dirty="0" smtClean="0">
              <a:ln>
                <a:noFill/>
              </a:ln>
              <a:solidFill>
                <a:schemeClr val="tx2"/>
              </a:solidFill>
              <a:effectLst/>
              <a:uLnTx/>
              <a:uFillTx/>
              <a:latin typeface="+mj-lt"/>
              <a:ea typeface="Arial Unicode MS" pitchFamily="34" charset="-128"/>
              <a:cs typeface="Arial Unicode MS" pitchFamily="34" charset="-128"/>
            </a:endParaRPr>
          </a:p>
        </p:txBody>
      </p:sp>
      <p:pic>
        <p:nvPicPr>
          <p:cNvPr id="4" name="Picture 2" descr="\\dwdf032\cmedia\Templates_Guidelines\eOn\Templates\_PPT2007\_SAP_AG\Material_Contact\contact Kopie.jpg"/>
          <p:cNvPicPr>
            <a:picLocks noChangeAspect="1" noChangeArrowheads="1"/>
          </p:cNvPicPr>
          <p:nvPr/>
        </p:nvPicPr>
        <p:blipFill>
          <a:blip r:embed="rId2" cstate="print"/>
          <a:srcRect/>
          <a:stretch>
            <a:fillRect/>
          </a:stretch>
        </p:blipFill>
        <p:spPr bwMode="auto">
          <a:xfrm>
            <a:off x="151200" y="151200"/>
            <a:ext cx="8841600" cy="2740896"/>
          </a:xfrm>
          <a:prstGeom prst="rect">
            <a:avLst/>
          </a:prstGeom>
          <a:noFill/>
        </p:spPr>
      </p:pic>
      <p:sp>
        <p:nvSpPr>
          <p:cNvPr id="5" name="Rectangle 4"/>
          <p:cNvSpPr/>
          <p:nvPr/>
        </p:nvSpPr>
        <p:spPr bwMode="gray">
          <a:xfrm>
            <a:off x="151200" y="3952875"/>
            <a:ext cx="8841600" cy="27503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ight Triangle 5"/>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6" descr="sap_corp_rgb_r.png"/>
          <p:cNvPicPr>
            <a:picLocks noChangeAspect="1"/>
          </p:cNvPicPr>
          <p:nvPr/>
        </p:nvPicPr>
        <p:blipFill>
          <a:blip r:embed="rId3" cstate="print"/>
          <a:stretch>
            <a:fillRect/>
          </a:stretch>
        </p:blipFill>
        <p:spPr bwMode="gray">
          <a:xfrm>
            <a:off x="8114402" y="6274800"/>
            <a:ext cx="876583" cy="432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2"/>
          </a:solidFill>
          <a:ln w="9525" algn="ctr">
            <a:noFill/>
            <a:miter lim="800000"/>
            <a:headEnd/>
            <a:tailEnd/>
          </a:ln>
        </p:spPr>
        <p:txBody>
          <a:bodyPr lIns="90000" tIns="72000" rIns="144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de-DE"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3" name="Rectangle 2"/>
          <p:cNvSpPr/>
          <p:nvPr/>
        </p:nvSpPr>
        <p:spPr bwMode="gray">
          <a:xfrm>
            <a:off x="151200" y="2997837"/>
            <a:ext cx="8841600" cy="856800"/>
          </a:xfrm>
          <a:prstGeom prst="rect">
            <a:avLst/>
          </a:prstGeom>
          <a:solidFill>
            <a:schemeClr val="accent1"/>
          </a:solidFill>
          <a:ln w="9525" algn="ctr">
            <a:noFill/>
            <a:miter lim="800000"/>
            <a:headEnd/>
            <a:tailEnd/>
          </a:ln>
        </p:spPr>
        <p:txBody>
          <a:bodyPr lIns="90000" tIns="72000" rIns="144000" bIns="72000" rtlCol="0" anchor="ctr"/>
          <a:lstStyle/>
          <a:p>
            <a:pPr marL="157163" marR="0" indent="-157163" algn="l" defTabSz="914400" eaLnBrk="1" fontAlgn="base" latinLnBrk="0" hangingPunct="1">
              <a:lnSpc>
                <a:spcPct val="100000"/>
              </a:lnSpc>
              <a:spcBef>
                <a:spcPct val="50000"/>
              </a:spcBef>
              <a:spcAft>
                <a:spcPct val="0"/>
              </a:spcAft>
              <a:buClr>
                <a:srgbClr val="F0AB00"/>
              </a:buClr>
              <a:buSzPct val="80000"/>
              <a:buFontTx/>
              <a:buNone/>
              <a:tabLst/>
            </a:pPr>
            <a:r>
              <a:rPr kumimoji="0" lang="de-DE" sz="3800" b="0" i="0" u="none" strike="noStrike" kern="0" cap="none" spc="0" normalizeH="0" baseline="0" noProof="0" dirty="0" smtClean="0">
                <a:ln>
                  <a:noFill/>
                </a:ln>
                <a:solidFill>
                  <a:schemeClr val="tx2"/>
                </a:solidFill>
                <a:effectLst/>
                <a:uLnTx/>
                <a:uFillTx/>
                <a:latin typeface="+mj-lt"/>
                <a:ea typeface="Arial Unicode MS" pitchFamily="34" charset="-128"/>
                <a:cs typeface="Arial Unicode MS" pitchFamily="34" charset="-128"/>
              </a:rPr>
              <a:t>Contact</a:t>
            </a:r>
          </a:p>
        </p:txBody>
      </p:sp>
      <p:pic>
        <p:nvPicPr>
          <p:cNvPr id="4" name="Picture 2" descr="\\dwdf032\cmedia\Templates_Guidelines\eOn\Templates\_PPT2007\_SAP_AG\Material_Contact\contact Kopie.jpg"/>
          <p:cNvPicPr>
            <a:picLocks noChangeAspect="1" noChangeArrowheads="1"/>
          </p:cNvPicPr>
          <p:nvPr/>
        </p:nvPicPr>
        <p:blipFill>
          <a:blip r:embed="rId2" cstate="print"/>
          <a:srcRect/>
          <a:stretch>
            <a:fillRect/>
          </a:stretch>
        </p:blipFill>
        <p:spPr bwMode="auto">
          <a:xfrm>
            <a:off x="151200" y="151200"/>
            <a:ext cx="8841600" cy="2740896"/>
          </a:xfrm>
          <a:prstGeom prst="rect">
            <a:avLst/>
          </a:prstGeom>
          <a:noFill/>
        </p:spPr>
      </p:pic>
      <p:sp>
        <p:nvSpPr>
          <p:cNvPr id="5" name="Rectangle 4"/>
          <p:cNvSpPr/>
          <p:nvPr/>
        </p:nvSpPr>
        <p:spPr bwMode="gray">
          <a:xfrm>
            <a:off x="151200" y="3952875"/>
            <a:ext cx="8841600" cy="27503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ight Triangle 5"/>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6" descr="sap_corp_rgb_r.png"/>
          <p:cNvPicPr>
            <a:picLocks noChangeAspect="1"/>
          </p:cNvPicPr>
          <p:nvPr/>
        </p:nvPicPr>
        <p:blipFill>
          <a:blip r:embed="rId3" cstate="print"/>
          <a:stretch>
            <a:fillRect/>
          </a:stretch>
        </p:blipFill>
        <p:spPr bwMode="gray">
          <a:xfrm>
            <a:off x="8114402" y="6274800"/>
            <a:ext cx="876583" cy="432000"/>
          </a:xfrm>
          <a:prstGeom prst="rect">
            <a:avLst/>
          </a:prstGeom>
        </p:spPr>
      </p:pic>
      <p:sp>
        <p:nvSpPr>
          <p:cNvPr id="8" name="Text Placeholder 16"/>
          <p:cNvSpPr txBox="1">
            <a:spLocks/>
          </p:cNvSpPr>
          <p:nvPr/>
        </p:nvSpPr>
        <p:spPr>
          <a:xfrm>
            <a:off x="248400" y="4050076"/>
            <a:ext cx="3981450" cy="2400300"/>
          </a:xfrm>
          <a:prstGeom prst="rect">
            <a:avLst/>
          </a:prstGeom>
        </p:spPr>
        <p:txBody>
          <a:bodyPr/>
          <a:lstStyle>
            <a:lvl1pPr algn="l" defTabSz="222250" eaLnBrk="0" hangingPunct="0">
              <a:spcBef>
                <a:spcPts val="0"/>
              </a:spcBef>
              <a:buClr>
                <a:srgbClr val="A50021"/>
              </a:buClr>
              <a:buSzPct val="150000"/>
              <a:buFontTx/>
              <a:buNone/>
              <a:tabLst>
                <a:tab pos="185738" algn="l"/>
              </a:tabLst>
              <a:defRPr sz="1600" baseline="0"/>
            </a:lvl1pPr>
            <a:lvl2pPr>
              <a:spcBef>
                <a:spcPts val="0"/>
              </a:spcBef>
              <a:buFontTx/>
              <a:buNone/>
              <a:defRPr sz="1200"/>
            </a:lvl2pPr>
          </a:lstStyle>
          <a:p>
            <a:pPr marL="0" marR="0" lvl="0" indent="0" algn="l" defTabSz="222250" rtl="0" eaLnBrk="0" fontAlgn="auto" latinLnBrk="0" hangingPunct="0">
              <a:lnSpc>
                <a:spcPct val="100000"/>
              </a:lnSpc>
              <a:spcBef>
                <a:spcPct val="50000"/>
              </a:spcBef>
              <a:spcAft>
                <a:spcPts val="2200"/>
              </a:spcAft>
              <a:buClr>
                <a:srgbClr val="A50021"/>
              </a:buClr>
              <a:buSzPct val="150000"/>
              <a:buFontTx/>
              <a:buNone/>
              <a:tabLst>
                <a:tab pos="185738" algn="l"/>
              </a:tabLst>
              <a:defRPr/>
            </a:pPr>
            <a:r>
              <a:rPr lang="de-DE" dirty="0" smtClean="0">
                <a:latin typeface="+mn-lt"/>
                <a:ea typeface="+mn-ea"/>
                <a:cs typeface="+mn-cs"/>
              </a:rPr>
              <a:t>Sendhil P</a:t>
            </a:r>
            <a:endParaRPr kumimoji="0" lang="de-DE" sz="1600" b="0" i="0" u="none" strike="noStrike" kern="1200" cap="none" spc="0" normalizeH="0" baseline="0" noProof="0" dirty="0" smtClean="0">
              <a:ln>
                <a:noFill/>
              </a:ln>
              <a:solidFill>
                <a:schemeClr val="accent1"/>
              </a:solidFill>
              <a:effectLst/>
              <a:uLnTx/>
              <a:uFillTx/>
              <a:latin typeface="+mn-lt"/>
              <a:ea typeface="+mn-ea"/>
              <a:cs typeface="+mn-cs"/>
            </a:endParaRPr>
          </a:p>
          <a:p>
            <a:pPr marL="0" marR="0" lvl="0" indent="0" algn="l" defTabSz="222250" rtl="0" eaLnBrk="0" fontAlgn="auto" latinLnBrk="0" hangingPunct="0">
              <a:lnSpc>
                <a:spcPct val="100000"/>
              </a:lnSpc>
              <a:spcBef>
                <a:spcPts val="0"/>
              </a:spcBef>
              <a:spcAft>
                <a:spcPts val="0"/>
              </a:spcAft>
              <a:buClrTx/>
              <a:buSzTx/>
              <a:buFontTx/>
              <a:buNone/>
              <a:tabLst>
                <a:tab pos="185738" algn="l"/>
              </a:tabLst>
              <a:defRPr/>
            </a:pPr>
            <a:r>
              <a:rPr lang="de-DE" sz="1200" dirty="0" smtClean="0">
                <a:latin typeface="+mn-lt"/>
                <a:ea typeface="+mn-ea"/>
                <a:cs typeface="+mn-cs"/>
              </a:rPr>
              <a:t>SAP India Pvt Ltd</a:t>
            </a:r>
            <a:endParaRPr kumimoji="0" lang="de-DE"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222250" rtl="0" eaLnBrk="0" fontAlgn="auto" latinLnBrk="0" hangingPunct="0">
              <a:lnSpc>
                <a:spcPct val="100000"/>
              </a:lnSpc>
              <a:spcBef>
                <a:spcPts val="0"/>
              </a:spcBef>
              <a:spcAft>
                <a:spcPts val="0"/>
              </a:spcAft>
              <a:buClrTx/>
              <a:buSzTx/>
              <a:buFontTx/>
              <a:buNone/>
              <a:tabLst>
                <a:tab pos="185738" algn="l"/>
              </a:tabLst>
              <a:defRPr/>
            </a:pPr>
            <a:r>
              <a:rPr kumimoji="0" lang="de-DE" sz="1200" b="0" i="0" u="none" strike="noStrike" kern="1200" cap="none" spc="0" normalizeH="0" baseline="0" noProof="0" dirty="0" smtClean="0">
                <a:ln>
                  <a:noFill/>
                </a:ln>
                <a:solidFill>
                  <a:schemeClr val="tx1"/>
                </a:solidFill>
                <a:effectLst/>
                <a:uLnTx/>
                <a:uFillTx/>
                <a:latin typeface="+mn-lt"/>
                <a:ea typeface="+mn-ea"/>
                <a:cs typeface="+mn-cs"/>
              </a:rPr>
              <a:t>Bangalore</a:t>
            </a:r>
          </a:p>
          <a:p>
            <a:pPr marL="0" marR="0" lvl="0" indent="0" algn="l" defTabSz="222250" rtl="0" eaLnBrk="0" fontAlgn="auto" latinLnBrk="0" hangingPunct="0">
              <a:lnSpc>
                <a:spcPct val="100000"/>
              </a:lnSpc>
              <a:spcBef>
                <a:spcPts val="1400"/>
              </a:spcBef>
              <a:spcAft>
                <a:spcPts val="0"/>
              </a:spcAft>
              <a:buClr>
                <a:srgbClr val="A50021"/>
              </a:buClr>
              <a:buSzPct val="150000"/>
              <a:buFontTx/>
              <a:buNone/>
              <a:tabLst>
                <a:tab pos="185738" algn="l"/>
              </a:tabLst>
              <a:defRPr/>
            </a:pPr>
            <a:r>
              <a:rPr kumimoji="0" lang="de-DE" sz="1200" b="0" i="0" u="none" strike="noStrike" kern="1200" cap="none" spc="0" normalizeH="0" baseline="0" noProof="0" dirty="0" smtClean="0">
                <a:ln>
                  <a:noFill/>
                </a:ln>
                <a:solidFill>
                  <a:schemeClr val="hlink"/>
                </a:solidFill>
                <a:effectLst/>
                <a:uLnTx/>
                <a:uFillTx/>
                <a:latin typeface="+mn-lt"/>
                <a:ea typeface="+mn-ea"/>
                <a:cs typeface="+mn-cs"/>
              </a:rPr>
              <a:t>M</a:t>
            </a:r>
            <a:r>
              <a:rPr kumimoji="0" lang="de-DE" sz="1200" b="0" i="0" u="none" strike="noStrike" kern="1200" cap="none" spc="0" normalizeH="0" baseline="0" noProof="0" dirty="0" smtClean="0">
                <a:ln>
                  <a:noFill/>
                </a:ln>
                <a:solidFill>
                  <a:schemeClr val="tx1"/>
                </a:solidFill>
                <a:effectLst/>
                <a:uLnTx/>
                <a:uFillTx/>
                <a:latin typeface="+mn-lt"/>
                <a:ea typeface="+mn-ea"/>
                <a:cs typeface="+mn-cs"/>
              </a:rPr>
              <a:t>	+91 – 9886868609</a:t>
            </a:r>
          </a:p>
          <a:p>
            <a:pPr marL="0" marR="0" lvl="0" indent="0" algn="l" defTabSz="222250" rtl="0" eaLnBrk="0" fontAlgn="auto" latinLnBrk="0" hangingPunct="0">
              <a:lnSpc>
                <a:spcPct val="100000"/>
              </a:lnSpc>
              <a:spcBef>
                <a:spcPts val="1400"/>
              </a:spcBef>
              <a:spcAft>
                <a:spcPts val="0"/>
              </a:spcAft>
              <a:buClr>
                <a:srgbClr val="A50021"/>
              </a:buClr>
              <a:buSzPct val="150000"/>
              <a:buFontTx/>
              <a:buNone/>
              <a:tabLst>
                <a:tab pos="185738" algn="l"/>
              </a:tabLst>
              <a:defRPr/>
            </a:pPr>
            <a:r>
              <a:rPr kumimoji="0" lang="de-DE" sz="1200" b="0" i="0" u="none" strike="noStrike" kern="1200" cap="none" spc="0" normalizeH="0" baseline="0" noProof="0" dirty="0" smtClean="0">
                <a:ln>
                  <a:noFill/>
                </a:ln>
                <a:solidFill>
                  <a:schemeClr val="tx1"/>
                </a:solidFill>
                <a:effectLst/>
                <a:uLnTx/>
                <a:uFillTx/>
                <a:latin typeface="+mn-lt"/>
                <a:ea typeface="+mn-ea"/>
                <a:cs typeface="+mn-cs"/>
              </a:rPr>
              <a:t>s.p.sendhil@sap.com</a:t>
            </a:r>
            <a:br>
              <a:rPr kumimoji="0" lang="de-DE" sz="1200" b="0" i="0" u="none" strike="noStrike" kern="1200" cap="none" spc="0" normalizeH="0" baseline="0" noProof="0" dirty="0" smtClean="0">
                <a:ln>
                  <a:noFill/>
                </a:ln>
                <a:solidFill>
                  <a:schemeClr val="tx1"/>
                </a:solidFill>
                <a:effectLst/>
                <a:uLnTx/>
                <a:uFillTx/>
                <a:latin typeface="+mn-lt"/>
                <a:ea typeface="+mn-ea"/>
                <a:cs typeface="+mn-cs"/>
              </a:rPr>
            </a:br>
            <a:r>
              <a:rPr kumimoji="0" lang="de-DE" sz="1200" b="0" i="0" u="none" strike="noStrike" kern="1200" cap="none" spc="0" normalizeH="0" baseline="0" noProof="0" dirty="0" smtClean="0">
                <a:ln>
                  <a:noFill/>
                </a:ln>
                <a:solidFill>
                  <a:schemeClr val="tx1"/>
                </a:solidFill>
                <a:effectLst/>
                <a:uLnTx/>
                <a:uFillTx/>
                <a:latin typeface="+mn-lt"/>
                <a:ea typeface="+mn-ea"/>
                <a:cs typeface="+mn-cs"/>
                <a:hlinkClick r:id="rId4"/>
              </a:rPr>
              <a:t>www.sap.com</a:t>
            </a:r>
            <a:endParaRPr kumimoji="0" lang="de-DE"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WorldTour_titelbild_4_3__4.jpg"/>
          <p:cNvPicPr>
            <a:picLocks noGrp="1" noChangeAspect="1"/>
          </p:cNvPicPr>
          <p:nvPr>
            <p:ph type="pic" sz="quarter" idx="10"/>
          </p:nvPr>
        </p:nvPicPr>
        <p:blipFill>
          <a:blip r:embed="rId3" cstate="print"/>
          <a:srcRect t="1297" b="1297"/>
          <a:stretch>
            <a:fillRect/>
          </a:stretch>
        </p:blipFill>
        <p:spPr/>
      </p:pic>
      <p:sp>
        <p:nvSpPr>
          <p:cNvPr id="3" name="Text Placeholder 2"/>
          <p:cNvSpPr>
            <a:spLocks noGrp="1"/>
          </p:cNvSpPr>
          <p:nvPr>
            <p:ph type="body" sz="quarter" idx="11"/>
          </p:nvPr>
        </p:nvSpPr>
        <p:spPr/>
        <p:txBody>
          <a:bodyPr rtlCol="0"/>
          <a:lstStyle/>
          <a:p>
            <a:pPr eaLnBrk="1" fontAlgn="auto" hangingPunct="1">
              <a:spcBef>
                <a:spcPts val="1620"/>
              </a:spcBef>
              <a:spcAft>
                <a:spcPts val="0"/>
              </a:spcAft>
              <a:defRPr/>
            </a:pPr>
            <a:r>
              <a:rPr lang="en-US" dirty="0" smtClean="0"/>
              <a:t>THANK YOU</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448234" y="1361694"/>
            <a:ext cx="8303879" cy="2462213"/>
          </a:xfrm>
          <a:prstGeom prst="rect">
            <a:avLst/>
          </a:prstGeom>
          <a:noFill/>
        </p:spPr>
        <p:txBody>
          <a:bodyPr wrap="square" rtlCol="0">
            <a:spAutoFit/>
          </a:bodyPr>
          <a:lstStyle/>
          <a:p>
            <a:pPr marL="342900" marR="0" indent="-342900">
              <a:spcBef>
                <a:spcPts val="3600"/>
              </a:spcBef>
              <a:spcAft>
                <a:spcPts val="0"/>
              </a:spcAft>
              <a:buFont typeface="+mj-lt"/>
              <a:buAutoNum type="arabicPeriod"/>
            </a:pPr>
            <a:r>
              <a:rPr lang="en-US" sz="1600" b="1" dirty="0" smtClean="0">
                <a:solidFill>
                  <a:schemeClr val="accent2"/>
                </a:solidFill>
                <a:latin typeface="Arial Black"/>
                <a:ea typeface="Times New Roman"/>
                <a:cs typeface="Arial"/>
              </a:rPr>
              <a:t>NEED FOR SPEED (IN-MEMORY)</a:t>
            </a:r>
          </a:p>
          <a:p>
            <a:pPr marL="342900" indent="-342900" fontAlgn="auto">
              <a:spcBef>
                <a:spcPts val="3600"/>
              </a:spcBef>
              <a:spcAft>
                <a:spcPts val="0"/>
              </a:spcAft>
              <a:buFont typeface="+mj-lt"/>
              <a:buAutoNum type="arabicPeriod"/>
              <a:defRPr/>
            </a:pPr>
            <a:r>
              <a:rPr lang="en-US" sz="1600" b="1" dirty="0" smtClean="0">
                <a:solidFill>
                  <a:schemeClr val="accent2"/>
                </a:solidFill>
                <a:latin typeface="Arial Black"/>
                <a:ea typeface="Times New Roman"/>
                <a:cs typeface="Arial"/>
              </a:rPr>
              <a:t>SEARCH BASED BI (EXPLORER)</a:t>
            </a:r>
          </a:p>
          <a:p>
            <a:pPr marL="342900" indent="-342900" fontAlgn="auto">
              <a:spcBef>
                <a:spcPts val="3600"/>
              </a:spcBef>
              <a:spcAft>
                <a:spcPts val="0"/>
              </a:spcAft>
              <a:buFont typeface="+mj-lt"/>
              <a:buAutoNum type="arabicPeriod"/>
              <a:defRPr/>
            </a:pPr>
            <a:r>
              <a:rPr lang="en-US" sz="1600" b="1" dirty="0" smtClean="0">
                <a:solidFill>
                  <a:schemeClr val="accent2"/>
                </a:solidFill>
                <a:latin typeface="Arial Black"/>
                <a:ea typeface="Times New Roman"/>
                <a:cs typeface="Arial"/>
              </a:rPr>
              <a:t>QUESTIONS</a:t>
            </a:r>
          </a:p>
          <a:p>
            <a:pPr marL="157163" indent="-157163" fontAlgn="base">
              <a:spcBef>
                <a:spcPts val="36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448235" y="1340674"/>
            <a:ext cx="8374218" cy="1754326"/>
          </a:xfrm>
          <a:prstGeom prst="rect">
            <a:avLst/>
          </a:prstGeom>
          <a:noFill/>
        </p:spPr>
        <p:txBody>
          <a:bodyPr wrap="square" rtlCol="0">
            <a:spAutoFit/>
          </a:bodyPr>
          <a:lstStyle/>
          <a:p>
            <a:pPr marL="342900" marR="0" indent="-342900">
              <a:spcBef>
                <a:spcPts val="3600"/>
              </a:spcBef>
              <a:spcAft>
                <a:spcPts val="0"/>
              </a:spcAft>
              <a:buFont typeface="+mj-lt"/>
              <a:buAutoNum type="arabicPeriod"/>
            </a:pPr>
            <a:r>
              <a:rPr lang="en-US" sz="1600" b="1" dirty="0" smtClean="0">
                <a:solidFill>
                  <a:schemeClr val="accent2"/>
                </a:solidFill>
                <a:latin typeface="Arial Black"/>
                <a:ea typeface="Times New Roman"/>
                <a:cs typeface="Arial"/>
              </a:rPr>
              <a:t>NEED FOR SPEED (IN-MEMORY)</a:t>
            </a:r>
          </a:p>
          <a:p>
            <a:pPr marL="342900" indent="-342900" fontAlgn="auto">
              <a:spcBef>
                <a:spcPts val="3600"/>
              </a:spcBef>
              <a:spcAft>
                <a:spcPts val="0"/>
              </a:spcAft>
              <a:buFont typeface="+mj-lt"/>
              <a:buAutoNum type="arabicPeriod"/>
              <a:defRPr/>
            </a:pPr>
            <a:r>
              <a:rPr lang="en-US" sz="1600" b="1" dirty="0" smtClean="0">
                <a:solidFill>
                  <a:schemeClr val="bg1">
                    <a:lumMod val="85000"/>
                  </a:schemeClr>
                </a:solidFill>
                <a:latin typeface="Arial Black"/>
                <a:ea typeface="Times New Roman"/>
                <a:cs typeface="Arial"/>
              </a:rPr>
              <a:t>SEARCH BASED BI (EXPLORER)</a:t>
            </a:r>
          </a:p>
          <a:p>
            <a:pPr marL="342900" indent="-342900" fontAlgn="auto">
              <a:spcBef>
                <a:spcPts val="3600"/>
              </a:spcBef>
              <a:spcAft>
                <a:spcPts val="0"/>
              </a:spcAft>
              <a:buFont typeface="+mj-lt"/>
              <a:buAutoNum type="arabicPeriod"/>
              <a:defRPr/>
            </a:pPr>
            <a:r>
              <a:rPr lang="en-US" sz="1600" b="1" dirty="0" smtClean="0">
                <a:solidFill>
                  <a:schemeClr val="bg1">
                    <a:lumMod val="85000"/>
                  </a:schemeClr>
                </a:solidFill>
                <a:latin typeface="Arial Black"/>
                <a:ea typeface="Times New Roman"/>
                <a:cs typeface="Aria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5631020" y="3748376"/>
            <a:ext cx="2383372" cy="297073"/>
          </a:xfrm>
          <a:prstGeom prst="rect">
            <a:avLst/>
          </a:prstGeom>
          <a:solidFill>
            <a:srgbClr val="FFFF99">
              <a:alpha val="72000"/>
            </a:srgbClr>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p:nvSpPr>
        <p:spPr bwMode="gray">
          <a:xfrm>
            <a:off x="4533631" y="2852726"/>
            <a:ext cx="3480761" cy="541105"/>
          </a:xfrm>
          <a:prstGeom prst="rect">
            <a:avLst/>
          </a:prstGeom>
          <a:solidFill>
            <a:srgbClr val="FFFF99">
              <a:alpha val="72000"/>
            </a:srgbClr>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5" name="Picture 3" descr="explorer overview5.JPG"/>
          <p:cNvPicPr>
            <a:picLocks noChangeAspect="1"/>
          </p:cNvPicPr>
          <p:nvPr/>
        </p:nvPicPr>
        <p:blipFill>
          <a:blip r:embed="rId2" cstate="print"/>
          <a:srcRect l="28080" t="7928" r="19129" b="4098"/>
          <a:stretch>
            <a:fillRect/>
          </a:stretch>
        </p:blipFill>
        <p:spPr bwMode="auto">
          <a:xfrm>
            <a:off x="665825" y="1457964"/>
            <a:ext cx="3392273" cy="4304878"/>
          </a:xfrm>
          <a:prstGeom prst="rect">
            <a:avLst/>
          </a:prstGeom>
          <a:noFill/>
          <a:ln w="28575">
            <a:solidFill>
              <a:schemeClr val="bg1"/>
            </a:solidFill>
          </a:ln>
          <a:effectLst/>
        </p:spPr>
      </p:pic>
      <p:sp>
        <p:nvSpPr>
          <p:cNvPr id="6" name="Title 1"/>
          <p:cNvSpPr txBox="1">
            <a:spLocks/>
          </p:cNvSpPr>
          <p:nvPr/>
        </p:nvSpPr>
        <p:spPr>
          <a:xfrm>
            <a:off x="247650" y="201613"/>
            <a:ext cx="7161213" cy="715962"/>
          </a:xfrm>
          <a:prstGeom prst="rect">
            <a:avLst/>
          </a:prstGeom>
        </p:spPr>
        <p:txBody>
          <a:bodyPr/>
          <a:lstStyle/>
          <a:p>
            <a:pPr lvl="0" fontAlgn="auto">
              <a:spcAft>
                <a:spcPts val="0"/>
              </a:spcAft>
            </a:pPr>
            <a:r>
              <a:rPr lang="en-US" sz="2200" dirty="0" smtClean="0">
                <a:solidFill>
                  <a:schemeClr val="accent3"/>
                </a:solidFill>
                <a:latin typeface="+mj-lt"/>
                <a:ea typeface="+mj-ea"/>
                <a:cs typeface="+mj-cs"/>
              </a:rPr>
              <a:t>Vision: In-Memory Computing</a:t>
            </a:r>
          </a:p>
          <a:p>
            <a:pPr lvl="0" fontAlgn="auto">
              <a:spcAft>
                <a:spcPts val="0"/>
              </a:spcAft>
            </a:pPr>
            <a:r>
              <a:rPr lang="en-US" sz="2000" dirty="0" smtClean="0">
                <a:solidFill>
                  <a:schemeClr val="accent2"/>
                </a:solidFill>
                <a:latin typeface="+mn-lt"/>
                <a:ea typeface="+mj-ea"/>
                <a:cs typeface="+mj-cs"/>
              </a:rPr>
              <a:t>Background and Context</a:t>
            </a:r>
            <a:r>
              <a:rPr lang="en-US" sz="2200" dirty="0" smtClean="0">
                <a:solidFill>
                  <a:schemeClr val="accent3"/>
                </a:solidFill>
                <a:latin typeface="+mj-lt"/>
                <a:ea typeface="+mj-ea"/>
                <a:cs typeface="+mj-cs"/>
              </a:rPr>
              <a:t> </a:t>
            </a:r>
            <a:endParaRPr kumimoji="0" lang="en-US" sz="2200" b="0" i="0" u="none" strike="noStrike" kern="1200" cap="none" spc="0" normalizeH="0" baseline="0" noProof="0" dirty="0">
              <a:ln>
                <a:noFill/>
              </a:ln>
              <a:solidFill>
                <a:schemeClr val="accent3"/>
              </a:solidFill>
              <a:effectLst/>
              <a:uLnTx/>
              <a:uFillTx/>
              <a:latin typeface="+mj-lt"/>
              <a:ea typeface="+mj-ea"/>
              <a:cs typeface="+mj-cs"/>
            </a:endParaRPr>
          </a:p>
        </p:txBody>
      </p:sp>
      <p:sp>
        <p:nvSpPr>
          <p:cNvPr id="4" name="Content Placeholder 2"/>
          <p:cNvSpPr txBox="1">
            <a:spLocks/>
          </p:cNvSpPr>
          <p:nvPr/>
        </p:nvSpPr>
        <p:spPr>
          <a:xfrm>
            <a:off x="4275612" y="1738516"/>
            <a:ext cx="3980413" cy="3722484"/>
          </a:xfrm>
          <a:prstGeom prst="rect">
            <a:avLst/>
          </a:prstGeom>
          <a:noFill/>
          <a:ln>
            <a:noFill/>
          </a:ln>
          <a:effectLst>
            <a:softEdge rad="635000"/>
          </a:effectLst>
        </p:spPr>
        <p:txBody>
          <a:bodyPr>
            <a:noAutofit/>
          </a:bodyPr>
          <a:lstStyle/>
          <a:p>
            <a:pPr marL="0" marR="0" lvl="0" indent="0" algn="ctr"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914400" rtl="0" eaLnBrk="1" fontAlgn="base" latinLnBrk="0" hangingPunct="1">
              <a:lnSpc>
                <a:spcPts val="2400"/>
              </a:lnSpc>
              <a:spcBef>
                <a:spcPts val="1200"/>
              </a:spcBef>
              <a:spcAft>
                <a:spcPct val="0"/>
              </a:spcAft>
              <a:buClr>
                <a:schemeClr val="accent1"/>
              </a:buClr>
              <a:buSzPct val="80000"/>
              <a:buFontTx/>
              <a:buNone/>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Technology </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that allows the processing of </a:t>
            </a:r>
            <a:b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br>
            <a:r>
              <a:rPr kumimoji="0" lang="en-US" sz="1800" b="1" i="0" u="none" strike="noStrike" kern="1200" cap="none" spc="0" normalizeH="0" baseline="0" noProof="0" dirty="0">
                <a:ln>
                  <a:noFill/>
                </a:ln>
                <a:solidFill>
                  <a:schemeClr val="tx1">
                    <a:lumMod val="75000"/>
                    <a:lumOff val="25000"/>
                  </a:schemeClr>
                </a:solidFill>
                <a:effectLst/>
                <a:uLnTx/>
                <a:uFillTx/>
                <a:latin typeface="+mj-lt"/>
                <a:ea typeface="+mn-ea"/>
                <a:cs typeface="+mn-cs"/>
              </a:rPr>
              <a:t>massive quantities of real time data </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r>
            <a:b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b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in the main memory of the server </a:t>
            </a:r>
            <a:b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b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to provide </a:t>
            </a:r>
            <a:r>
              <a:rPr kumimoji="0" lang="en-US" sz="1800" b="0" i="0" u="none" strike="noStrike" kern="1200" cap="none" spc="0" normalizeH="0" baseline="0" noProof="0" dirty="0">
                <a:ln>
                  <a:noFill/>
                </a:ln>
                <a:solidFill>
                  <a:schemeClr val="tx1">
                    <a:lumMod val="75000"/>
                    <a:lumOff val="25000"/>
                  </a:schemeClr>
                </a:solidFill>
                <a:effectLst/>
                <a:uLnTx/>
                <a:uFillTx/>
                <a:latin typeface="+mj-lt"/>
                <a:ea typeface="+mn-ea"/>
                <a:cs typeface="+mn-cs"/>
              </a:rPr>
              <a:t>immediate results </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from </a:t>
            </a:r>
            <a:b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b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analyses and transactions </a:t>
            </a:r>
          </a:p>
          <a:p>
            <a:pPr marL="0" marR="0" lvl="0" indent="0" algn="ctr"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304790" y="203200"/>
            <a:ext cx="8543925" cy="731838"/>
          </a:xfrm>
        </p:spPr>
        <p:txBody>
          <a:bodyPr/>
          <a:lstStyle/>
          <a:p>
            <a:r>
              <a:rPr lang="en-US" sz="2400" dirty="0" smtClean="0"/>
              <a:t>SAP HANA: </a:t>
            </a:r>
            <a:br>
              <a:rPr lang="en-US" sz="2400" dirty="0" smtClean="0"/>
            </a:br>
            <a:r>
              <a:rPr lang="en-US" sz="2400" dirty="0" smtClean="0"/>
              <a:t>SAP </a:t>
            </a:r>
            <a:r>
              <a:rPr lang="en-US" sz="2400" u="sng" dirty="0" smtClean="0"/>
              <a:t>H</a:t>
            </a:r>
            <a:r>
              <a:rPr lang="en-US" sz="2400" dirty="0" smtClean="0"/>
              <a:t>igh-Performance </a:t>
            </a:r>
            <a:r>
              <a:rPr lang="en-US" sz="2400" u="sng" dirty="0" smtClean="0"/>
              <a:t>An</a:t>
            </a:r>
            <a:r>
              <a:rPr lang="en-US" sz="2400" dirty="0" smtClean="0"/>
              <a:t>alytic </a:t>
            </a:r>
            <a:r>
              <a:rPr lang="en-US" sz="2400" u="sng" dirty="0" smtClean="0"/>
              <a:t>A</a:t>
            </a:r>
            <a:r>
              <a:rPr lang="en-US" sz="2400" dirty="0" smtClean="0"/>
              <a:t>ppliance</a:t>
            </a:r>
          </a:p>
        </p:txBody>
      </p:sp>
      <p:sp>
        <p:nvSpPr>
          <p:cNvPr id="15" name="Rectangle 225"/>
          <p:cNvSpPr>
            <a:spLocks noChangeArrowheads="1"/>
          </p:cNvSpPr>
          <p:nvPr/>
        </p:nvSpPr>
        <p:spPr bwMode="auto">
          <a:xfrm>
            <a:off x="141288" y="1138238"/>
            <a:ext cx="3514725" cy="5178479"/>
          </a:xfrm>
          <a:prstGeom prst="rect">
            <a:avLst/>
          </a:prstGeom>
          <a:solidFill>
            <a:schemeClr val="bg1">
              <a:lumMod val="95000"/>
              <a:alpha val="70000"/>
            </a:schemeClr>
          </a:solidFill>
          <a:ln w="6350" algn="ctr">
            <a:noFill/>
            <a:miter lim="800000"/>
            <a:headEnd/>
            <a:tailEnd/>
          </a:ln>
        </p:spPr>
        <p:txBody>
          <a:bodyPr lIns="89989" tIns="118786" rIns="89989" bIns="46794"/>
          <a:lstStyle/>
          <a:p>
            <a:pPr marL="84138" fontAlgn="auto">
              <a:spcBef>
                <a:spcPct val="75000"/>
              </a:spcBef>
              <a:spcAft>
                <a:spcPts val="300"/>
              </a:spcAft>
              <a:buClr>
                <a:srgbClr val="000000"/>
              </a:buClr>
              <a:buSzPct val="80000"/>
              <a:buFont typeface="Wingdings" pitchFamily="2" charset="2"/>
              <a:buNone/>
              <a:defRPr/>
            </a:pPr>
            <a:r>
              <a:rPr lang="en-US" sz="1800" b="1" dirty="0">
                <a:solidFill>
                  <a:srgbClr val="000000"/>
                </a:solidFill>
                <a:latin typeface="Arial"/>
                <a:cs typeface="Arial" charset="0"/>
              </a:rPr>
              <a:t>Real-time</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Sub-second update latency</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No materialized views</a:t>
            </a:r>
            <a:endParaRPr lang="en-US" sz="1400" baseline="30000" dirty="0">
              <a:solidFill>
                <a:srgbClr val="000000"/>
              </a:solidFill>
              <a:latin typeface="Arial"/>
              <a:cs typeface="Arial" charset="0"/>
            </a:endParaRPr>
          </a:p>
          <a:p>
            <a:pPr marL="84138" fontAlgn="auto">
              <a:spcBef>
                <a:spcPct val="75000"/>
              </a:spcBef>
              <a:spcAft>
                <a:spcPts val="300"/>
              </a:spcAft>
              <a:buSzPct val="80000"/>
              <a:buFont typeface="Wingdings" pitchFamily="2" charset="2"/>
              <a:buNone/>
              <a:defRPr/>
            </a:pPr>
            <a:r>
              <a:rPr lang="en-US" sz="1800" b="1" dirty="0">
                <a:solidFill>
                  <a:srgbClr val="000000"/>
                </a:solidFill>
                <a:latin typeface="Arial"/>
                <a:cs typeface="Arial" charset="0"/>
              </a:rPr>
              <a:t>Fast</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Native multi-core &amp; MMP support</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Full featured in-proc calc </a:t>
            </a:r>
            <a:r>
              <a:rPr lang="en-US" sz="1400" dirty="0" smtClean="0">
                <a:solidFill>
                  <a:srgbClr val="000000"/>
                </a:solidFill>
                <a:latin typeface="Arial"/>
                <a:cs typeface="Arial" charset="0"/>
              </a:rPr>
              <a:t>engine</a:t>
            </a:r>
            <a:endParaRPr lang="en-US" sz="1400" dirty="0">
              <a:solidFill>
                <a:srgbClr val="000000"/>
              </a:solidFill>
              <a:latin typeface="Arial"/>
              <a:cs typeface="Arial" charset="0"/>
            </a:endParaRPr>
          </a:p>
          <a:p>
            <a:pPr marL="84138" fontAlgn="auto">
              <a:spcBef>
                <a:spcPct val="75000"/>
              </a:spcBef>
              <a:spcAft>
                <a:spcPts val="300"/>
              </a:spcAft>
              <a:buSzPct val="80000"/>
              <a:buFont typeface="Wingdings" pitchFamily="2" charset="2"/>
              <a:buNone/>
              <a:defRPr/>
            </a:pPr>
            <a:r>
              <a:rPr lang="en-US" sz="1800" b="1" dirty="0">
                <a:solidFill>
                  <a:srgbClr val="000000"/>
                </a:solidFill>
                <a:latin typeface="Arial"/>
                <a:cs typeface="Arial" charset="0"/>
              </a:rPr>
              <a:t>Simple &amp; Easy</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Pre-configured appliance</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Modeling based on SBO Information Designer (“universe”)</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Packaged SAP content</a:t>
            </a:r>
          </a:p>
          <a:p>
            <a:pPr marL="84138" fontAlgn="auto">
              <a:spcBef>
                <a:spcPct val="75000"/>
              </a:spcBef>
              <a:spcAft>
                <a:spcPts val="300"/>
              </a:spcAft>
              <a:buSzPct val="80000"/>
              <a:buFont typeface="Wingdings" pitchFamily="2" charset="2"/>
              <a:buNone/>
              <a:defRPr/>
            </a:pPr>
            <a:r>
              <a:rPr lang="en-US" sz="1800" b="1" dirty="0">
                <a:solidFill>
                  <a:srgbClr val="000000"/>
                </a:solidFill>
                <a:latin typeface="Arial"/>
                <a:cs typeface="Arial" charset="0"/>
              </a:rPr>
              <a:t>Open</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Full ANSI 92 SQL </a:t>
            </a:r>
          </a:p>
          <a:p>
            <a:pPr marL="538163" lvl="1" indent="-274638" fontAlgn="auto">
              <a:spcBef>
                <a:spcPct val="25000"/>
              </a:spcBef>
              <a:spcAft>
                <a:spcPts val="300"/>
              </a:spcAft>
              <a:buClr>
                <a:srgbClr val="F0AB00"/>
              </a:buClr>
              <a:buSzPct val="80000"/>
              <a:buFont typeface="Wingdings" pitchFamily="2" charset="2"/>
              <a:buChar char="n"/>
              <a:defRPr/>
            </a:pPr>
            <a:r>
              <a:rPr lang="en-US" sz="1400" dirty="0">
                <a:solidFill>
                  <a:srgbClr val="000000"/>
                </a:solidFill>
                <a:latin typeface="Arial"/>
                <a:cs typeface="Arial" charset="0"/>
              </a:rPr>
              <a:t>MDX</a:t>
            </a:r>
          </a:p>
          <a:p>
            <a:pPr marL="84138" fontAlgn="auto">
              <a:spcBef>
                <a:spcPct val="75000"/>
              </a:spcBef>
              <a:spcAft>
                <a:spcPts val="300"/>
              </a:spcAft>
              <a:buClr>
                <a:srgbClr val="000000"/>
              </a:buClr>
              <a:buSzPct val="80000"/>
              <a:buFont typeface="Wingdings" pitchFamily="2" charset="2"/>
              <a:buNone/>
              <a:defRPr/>
            </a:pPr>
            <a:endParaRPr lang="en-US" dirty="0">
              <a:solidFill>
                <a:srgbClr val="000000"/>
              </a:solidFill>
              <a:latin typeface="Arial Black" pitchFamily="34" charset="0"/>
              <a:cs typeface="Arial" charset="0"/>
            </a:endParaRPr>
          </a:p>
          <a:p>
            <a:pPr marL="84138" fontAlgn="auto">
              <a:spcBef>
                <a:spcPct val="25000"/>
              </a:spcBef>
              <a:spcAft>
                <a:spcPts val="0"/>
              </a:spcAft>
              <a:buClr>
                <a:srgbClr val="F0AB00"/>
              </a:buClr>
              <a:buSzPct val="80000"/>
              <a:buFont typeface="Wingdings" pitchFamily="2" charset="2"/>
              <a:buNone/>
              <a:defRPr/>
            </a:pPr>
            <a:endParaRPr lang="en-US" dirty="0">
              <a:solidFill>
                <a:srgbClr val="000000"/>
              </a:solidFill>
              <a:latin typeface="Arial Black" pitchFamily="34" charset="0"/>
              <a:cs typeface="Arial" charset="0"/>
            </a:endParaRPr>
          </a:p>
          <a:p>
            <a:pPr marL="538163" lvl="1" indent="-274638" fontAlgn="auto">
              <a:spcBef>
                <a:spcPct val="25000"/>
              </a:spcBef>
              <a:spcAft>
                <a:spcPts val="0"/>
              </a:spcAft>
              <a:buClr>
                <a:srgbClr val="F0AB00"/>
              </a:buClr>
              <a:buSzPct val="80000"/>
              <a:buFont typeface="Wingdings" pitchFamily="2" charset="2"/>
              <a:buChar char="n"/>
              <a:defRPr/>
            </a:pPr>
            <a:endParaRPr lang="en-US" dirty="0">
              <a:solidFill>
                <a:srgbClr val="000000"/>
              </a:solidFill>
              <a:latin typeface="Arial Black" pitchFamily="34" charset="0"/>
              <a:cs typeface="Arial" charset="0"/>
            </a:endParaRPr>
          </a:p>
        </p:txBody>
      </p:sp>
      <p:sp>
        <p:nvSpPr>
          <p:cNvPr id="97285" name="Freeform 73"/>
          <p:cNvSpPr>
            <a:spLocks/>
          </p:cNvSpPr>
          <p:nvPr/>
        </p:nvSpPr>
        <p:spPr bwMode="auto">
          <a:xfrm>
            <a:off x="5427754" y="4686692"/>
            <a:ext cx="1409670" cy="779840"/>
          </a:xfrm>
          <a:custGeom>
            <a:avLst/>
            <a:gdLst>
              <a:gd name="T0" fmla="*/ 0 w 1869897"/>
              <a:gd name="T1" fmla="*/ 221071 h 1058238"/>
              <a:gd name="T2" fmla="*/ 295431 w 1869897"/>
              <a:gd name="T3" fmla="*/ 223303 h 1058238"/>
              <a:gd name="T4" fmla="*/ 428126 w 1869897"/>
              <a:gd name="T5" fmla="*/ 180876 h 1058238"/>
              <a:gd name="T6" fmla="*/ 455666 w 1869897"/>
              <a:gd name="T7" fmla="*/ 0 h 1058238"/>
              <a:gd name="T8" fmla="*/ 0 60000 65536"/>
              <a:gd name="T9" fmla="*/ 0 60000 65536"/>
              <a:gd name="T10" fmla="*/ 0 60000 65536"/>
              <a:gd name="T11" fmla="*/ 0 60000 65536"/>
              <a:gd name="T12" fmla="*/ 0 w 1869897"/>
              <a:gd name="T13" fmla="*/ 0 h 1058238"/>
              <a:gd name="T14" fmla="*/ 1869897 w 1869897"/>
              <a:gd name="T15" fmla="*/ 1058238 h 1058238"/>
            </a:gdLst>
            <a:ahLst/>
            <a:cxnLst>
              <a:cxn ang="T8">
                <a:pos x="T0" y="T1"/>
              </a:cxn>
              <a:cxn ang="T9">
                <a:pos x="T2" y="T3"/>
              </a:cxn>
              <a:cxn ang="T10">
                <a:pos x="T4" y="T5"/>
              </a:cxn>
              <a:cxn ang="T11">
                <a:pos x="T6" y="T7"/>
              </a:cxn>
            </a:cxnLst>
            <a:rect l="T12" t="T13" r="T14" b="T15"/>
            <a:pathLst>
              <a:path w="1869897" h="1058238">
                <a:moveTo>
                  <a:pt x="0" y="1017141"/>
                </a:moveTo>
                <a:cubicBezTo>
                  <a:pt x="459769" y="1037689"/>
                  <a:pt x="919538" y="1058238"/>
                  <a:pt x="1212351" y="1027415"/>
                </a:cubicBezTo>
                <a:cubicBezTo>
                  <a:pt x="1505165" y="996593"/>
                  <a:pt x="1647290" y="1003442"/>
                  <a:pt x="1756881" y="832206"/>
                </a:cubicBezTo>
                <a:cubicBezTo>
                  <a:pt x="1866472" y="660970"/>
                  <a:pt x="1868184" y="330485"/>
                  <a:pt x="1869897" y="0"/>
                </a:cubicBezTo>
              </a:path>
            </a:pathLst>
          </a:custGeom>
          <a:noFill/>
          <a:ln w="19050" cap="flat" cmpd="sng" algn="ctr">
            <a:solidFill>
              <a:schemeClr val="accent2"/>
            </a:solidFill>
            <a:prstDash val="solid"/>
            <a:round/>
            <a:headEnd type="none" w="med" len="med"/>
            <a:tailEnd type="triangle" w="med" len="med"/>
          </a:ln>
        </p:spPr>
        <p:txBody>
          <a:bodyPr wrap="none" lIns="90000" tIns="46800" rIns="90000" bIns="46800" anchor="ctr"/>
          <a:lstStyle/>
          <a:p>
            <a:endParaRPr lang="en-US"/>
          </a:p>
        </p:txBody>
      </p:sp>
      <p:sp>
        <p:nvSpPr>
          <p:cNvPr id="75" name="Rectangle 74"/>
          <p:cNvSpPr/>
          <p:nvPr/>
        </p:nvSpPr>
        <p:spPr bwMode="auto">
          <a:xfrm>
            <a:off x="6108700" y="2416175"/>
            <a:ext cx="1201738" cy="22494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lIns="90000" tIns="46800" rIns="90000" bIns="46800" anchor="b"/>
          <a:lstStyle/>
          <a:p>
            <a:pPr marL="244475" indent="-244475">
              <a:buClr>
                <a:srgbClr val="F0AB00"/>
              </a:buClr>
              <a:buSzPct val="80000"/>
              <a:buFont typeface="Wingdings" pitchFamily="2" charset="2"/>
              <a:buNone/>
              <a:defRPr/>
            </a:pPr>
            <a:endParaRPr lang="en-US" sz="1200" dirty="0">
              <a:solidFill>
                <a:srgbClr val="FFFFFF"/>
              </a:solidFill>
              <a:ea typeface="Arial Unicode MS" pitchFamily="34" charset="-128"/>
              <a:cs typeface="Arial Unicode MS" pitchFamily="34" charset="-128"/>
            </a:endParaRPr>
          </a:p>
        </p:txBody>
      </p:sp>
      <p:sp>
        <p:nvSpPr>
          <p:cNvPr id="77" name="Rounded Rectangle 76"/>
          <p:cNvSpPr/>
          <p:nvPr/>
        </p:nvSpPr>
        <p:spPr bwMode="auto">
          <a:xfrm>
            <a:off x="4538663" y="5473700"/>
            <a:ext cx="893762" cy="461963"/>
          </a:xfrm>
          <a:prstGeom prst="roundRect">
            <a:avLst/>
          </a:prstGeom>
          <a:gradFill>
            <a:gsLst>
              <a:gs pos="0">
                <a:schemeClr val="tx2">
                  <a:lumMod val="20000"/>
                  <a:lumOff val="80000"/>
                </a:schemeClr>
              </a:gs>
              <a:gs pos="35000">
                <a:schemeClr val="tx2">
                  <a:lumMod val="40000"/>
                  <a:lumOff val="60000"/>
                </a:schemeClr>
              </a:gs>
              <a:gs pos="100000">
                <a:schemeClr val="tx2">
                  <a:lumMod val="60000"/>
                  <a:lumOff val="40000"/>
                </a:schemeClr>
              </a:gs>
            </a:gsLst>
            <a:lin ang="90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000" tIns="46800" rIns="90000" bIns="46800" anchor="ctr"/>
          <a:lstStyle/>
          <a:p>
            <a:pPr marL="244475" indent="-244475" algn="ctr">
              <a:buClr>
                <a:srgbClr val="F0AB00"/>
              </a:buClr>
              <a:buSzPct val="80000"/>
              <a:defRPr/>
            </a:pPr>
            <a:r>
              <a:rPr lang="en-US" sz="1200" b="1">
                <a:solidFill>
                  <a:srgbClr val="FFFFFF"/>
                </a:solidFill>
                <a:ea typeface="Arial Unicode MS" pitchFamily="34" charset="-128"/>
                <a:cs typeface="Arial Unicode MS" pitchFamily="34" charset="-128"/>
              </a:rPr>
              <a:t>SAP BW</a:t>
            </a:r>
            <a:endParaRPr lang="en-US" sz="1200" b="1" dirty="0">
              <a:solidFill>
                <a:srgbClr val="FFFFFF"/>
              </a:solidFill>
              <a:ea typeface="Arial Unicode MS" pitchFamily="34" charset="-128"/>
              <a:cs typeface="Arial Unicode MS" pitchFamily="34" charset="-128"/>
            </a:endParaRPr>
          </a:p>
        </p:txBody>
      </p:sp>
      <p:sp>
        <p:nvSpPr>
          <p:cNvPr id="78" name="Rounded Rectangle 77"/>
          <p:cNvSpPr/>
          <p:nvPr/>
        </p:nvSpPr>
        <p:spPr bwMode="auto">
          <a:xfrm>
            <a:off x="4538663" y="4940300"/>
            <a:ext cx="893762" cy="461963"/>
          </a:xfrm>
          <a:prstGeom prst="roundRect">
            <a:avLst/>
          </a:prstGeom>
          <a:ln>
            <a:solidFill>
              <a:schemeClr val="bg2"/>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wrap="none" lIns="90000" tIns="46800" rIns="90000" bIns="46800" anchor="ctr"/>
          <a:lstStyle/>
          <a:p>
            <a:pPr marL="244475" indent="-244475" algn="ctr">
              <a:buClr>
                <a:srgbClr val="F0AB00"/>
              </a:buClr>
              <a:buSzPct val="80000"/>
              <a:buFont typeface="Wingdings" pitchFamily="2" charset="2"/>
              <a:buNone/>
              <a:defRPr/>
            </a:pPr>
            <a:r>
              <a:rPr lang="en-US" sz="1000">
                <a:solidFill>
                  <a:srgbClr val="FFFFFF">
                    <a:lumMod val="50000"/>
                  </a:srgbClr>
                </a:solidFill>
                <a:ea typeface="Arial Unicode MS" pitchFamily="34" charset="-128"/>
                <a:cs typeface="Arial Unicode MS" pitchFamily="34" charset="-128"/>
              </a:rPr>
              <a:t>3rd Party</a:t>
            </a:r>
            <a:endParaRPr lang="en-US" sz="1000" dirty="0">
              <a:solidFill>
                <a:srgbClr val="FFFFFF">
                  <a:lumMod val="50000"/>
                </a:srgbClr>
              </a:solidFill>
              <a:ea typeface="Arial Unicode MS" pitchFamily="34" charset="-128"/>
              <a:cs typeface="Arial Unicode MS" pitchFamily="34" charset="-128"/>
            </a:endParaRPr>
          </a:p>
        </p:txBody>
      </p:sp>
      <p:cxnSp>
        <p:nvCxnSpPr>
          <p:cNvPr id="97290" name="Straight Arrow Connector 80"/>
          <p:cNvCxnSpPr>
            <a:cxnSpLocks noChangeShapeType="1"/>
          </p:cNvCxnSpPr>
          <p:nvPr/>
        </p:nvCxnSpPr>
        <p:spPr bwMode="auto">
          <a:xfrm>
            <a:off x="5432379" y="4203811"/>
            <a:ext cx="667719" cy="1588"/>
          </a:xfrm>
          <a:prstGeom prst="straightConnector1">
            <a:avLst/>
          </a:prstGeom>
          <a:noFill/>
          <a:ln w="19050" algn="ctr">
            <a:solidFill>
              <a:schemeClr val="accent2"/>
            </a:solidFill>
            <a:round/>
            <a:headEnd/>
            <a:tailEnd type="triangle" w="med" len="med"/>
          </a:ln>
        </p:spPr>
      </p:cxnSp>
      <p:sp>
        <p:nvSpPr>
          <p:cNvPr id="82" name="TextBox 81"/>
          <p:cNvSpPr txBox="1"/>
          <p:nvPr/>
        </p:nvSpPr>
        <p:spPr bwMode="auto">
          <a:xfrm>
            <a:off x="5441950" y="4183063"/>
            <a:ext cx="693738" cy="215900"/>
          </a:xfrm>
          <a:prstGeom prst="rect">
            <a:avLst/>
          </a:prstGeom>
          <a:noFill/>
        </p:spPr>
        <p:txBody>
          <a:bodyPr wrap="none">
            <a:spAutoFit/>
          </a:bodyPr>
          <a:lstStyle/>
          <a:p>
            <a:pPr fontAlgn="auto">
              <a:spcBef>
                <a:spcPts val="0"/>
              </a:spcBef>
              <a:spcAft>
                <a:spcPts val="0"/>
              </a:spcAft>
              <a:defRPr/>
            </a:pPr>
            <a:r>
              <a:rPr lang="en-US" sz="800" dirty="0">
                <a:solidFill>
                  <a:srgbClr val="000000"/>
                </a:solidFill>
                <a:latin typeface="Arial"/>
                <a:cs typeface="+mn-cs"/>
              </a:rPr>
              <a:t>Replication</a:t>
            </a:r>
          </a:p>
        </p:txBody>
      </p:sp>
      <p:sp>
        <p:nvSpPr>
          <p:cNvPr id="83" name="TextBox 82"/>
          <p:cNvSpPr txBox="1"/>
          <p:nvPr/>
        </p:nvSpPr>
        <p:spPr bwMode="auto">
          <a:xfrm>
            <a:off x="6372225" y="5157788"/>
            <a:ext cx="374650" cy="215900"/>
          </a:xfrm>
          <a:prstGeom prst="rect">
            <a:avLst/>
          </a:prstGeom>
          <a:noFill/>
        </p:spPr>
        <p:txBody>
          <a:bodyPr wrap="none">
            <a:spAutoFit/>
          </a:bodyPr>
          <a:lstStyle/>
          <a:p>
            <a:pPr fontAlgn="auto">
              <a:spcBef>
                <a:spcPts val="0"/>
              </a:spcBef>
              <a:spcAft>
                <a:spcPts val="0"/>
              </a:spcAft>
              <a:defRPr/>
            </a:pPr>
            <a:r>
              <a:rPr lang="en-US" sz="800" dirty="0">
                <a:solidFill>
                  <a:srgbClr val="000000"/>
                </a:solidFill>
                <a:latin typeface="Arial"/>
                <a:cs typeface="+mn-cs"/>
              </a:rPr>
              <a:t>ETL</a:t>
            </a:r>
          </a:p>
        </p:txBody>
      </p:sp>
      <p:sp>
        <p:nvSpPr>
          <p:cNvPr id="84" name="Rounded Rectangle 83"/>
          <p:cNvSpPr/>
          <p:nvPr/>
        </p:nvSpPr>
        <p:spPr bwMode="auto">
          <a:xfrm>
            <a:off x="7396163" y="2425700"/>
            <a:ext cx="893762" cy="555625"/>
          </a:xfrm>
          <a:prstGeom prst="roundRect">
            <a:avLst>
              <a:gd name="adj" fmla="val 925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p>
            <a:pPr algn="ctr" fontAlgn="auto">
              <a:spcBef>
                <a:spcPts val="0"/>
              </a:spcBef>
              <a:spcAft>
                <a:spcPts val="0"/>
              </a:spcAft>
              <a:defRPr/>
            </a:pPr>
            <a:r>
              <a:rPr lang="en-US" sz="1000" dirty="0">
                <a:solidFill>
                  <a:srgbClr val="FFFFFF"/>
                </a:solidFill>
                <a:ea typeface="Arial Unicode MS" pitchFamily="34" charset="-128"/>
                <a:cs typeface="Arial Unicode MS" pitchFamily="34" charset="-128"/>
              </a:rPr>
              <a:t>Data</a:t>
            </a:r>
            <a:br>
              <a:rPr lang="en-US" sz="1000" dirty="0">
                <a:solidFill>
                  <a:srgbClr val="FFFFFF"/>
                </a:solidFill>
                <a:ea typeface="Arial Unicode MS" pitchFamily="34" charset="-128"/>
                <a:cs typeface="Arial Unicode MS" pitchFamily="34" charset="-128"/>
              </a:rPr>
            </a:br>
            <a:r>
              <a:rPr lang="en-US" sz="1000" dirty="0">
                <a:solidFill>
                  <a:srgbClr val="FFFFFF"/>
                </a:solidFill>
                <a:ea typeface="Arial Unicode MS" pitchFamily="34" charset="-128"/>
                <a:cs typeface="Arial Unicode MS" pitchFamily="34" charset="-128"/>
              </a:rPr>
              <a:t>Modeling</a:t>
            </a:r>
          </a:p>
        </p:txBody>
      </p:sp>
      <p:cxnSp>
        <p:nvCxnSpPr>
          <p:cNvPr id="97295" name="Straight Arrow Connector 85"/>
          <p:cNvCxnSpPr>
            <a:cxnSpLocks noChangeShapeType="1"/>
          </p:cNvCxnSpPr>
          <p:nvPr/>
        </p:nvCxnSpPr>
        <p:spPr bwMode="auto">
          <a:xfrm rot="5400000">
            <a:off x="6066948" y="2179840"/>
            <a:ext cx="472602" cy="1588"/>
          </a:xfrm>
          <a:prstGeom prst="straightConnector1">
            <a:avLst/>
          </a:prstGeom>
          <a:noFill/>
          <a:ln w="19050" algn="ctr">
            <a:solidFill>
              <a:schemeClr val="accent2"/>
            </a:solidFill>
            <a:round/>
            <a:headEnd type="triangle" w="med" len="med"/>
            <a:tailEnd/>
          </a:ln>
        </p:spPr>
      </p:cxnSp>
      <p:cxnSp>
        <p:nvCxnSpPr>
          <p:cNvPr id="97296" name="Straight Arrow Connector 86"/>
          <p:cNvCxnSpPr>
            <a:cxnSpLocks noChangeShapeType="1"/>
          </p:cNvCxnSpPr>
          <p:nvPr/>
        </p:nvCxnSpPr>
        <p:spPr bwMode="auto">
          <a:xfrm rot="5400000">
            <a:off x="6426490" y="2179841"/>
            <a:ext cx="472602" cy="1588"/>
          </a:xfrm>
          <a:prstGeom prst="straightConnector1">
            <a:avLst/>
          </a:prstGeom>
          <a:noFill/>
          <a:ln w="19050" algn="ctr">
            <a:solidFill>
              <a:schemeClr val="accent2"/>
            </a:solidFill>
            <a:round/>
            <a:headEnd type="triangle" w="med" len="med"/>
            <a:tailEnd/>
          </a:ln>
        </p:spPr>
      </p:cxnSp>
      <p:cxnSp>
        <p:nvCxnSpPr>
          <p:cNvPr id="97297" name="Straight Arrow Connector 87"/>
          <p:cNvCxnSpPr>
            <a:cxnSpLocks noChangeShapeType="1"/>
          </p:cNvCxnSpPr>
          <p:nvPr/>
        </p:nvCxnSpPr>
        <p:spPr bwMode="auto">
          <a:xfrm rot="5400000">
            <a:off x="6765485" y="2179842"/>
            <a:ext cx="472602" cy="1588"/>
          </a:xfrm>
          <a:prstGeom prst="straightConnector1">
            <a:avLst/>
          </a:prstGeom>
          <a:noFill/>
          <a:ln w="19050" algn="ctr">
            <a:solidFill>
              <a:schemeClr val="accent2"/>
            </a:solidFill>
            <a:round/>
            <a:headEnd type="triangle" w="med" len="med"/>
            <a:tailEnd/>
          </a:ln>
        </p:spPr>
      </p:cxnSp>
      <p:sp>
        <p:nvSpPr>
          <p:cNvPr id="89" name="TextBox 88"/>
          <p:cNvSpPr txBox="1"/>
          <p:nvPr/>
        </p:nvSpPr>
        <p:spPr bwMode="auto">
          <a:xfrm rot="16200000">
            <a:off x="6017419" y="2093119"/>
            <a:ext cx="390525" cy="214313"/>
          </a:xfrm>
          <a:prstGeom prst="rect">
            <a:avLst/>
          </a:prstGeom>
          <a:noFill/>
        </p:spPr>
        <p:txBody>
          <a:bodyPr wrap="none">
            <a:spAutoFit/>
          </a:bodyPr>
          <a:lstStyle/>
          <a:p>
            <a:pPr fontAlgn="auto">
              <a:spcBef>
                <a:spcPts val="0"/>
              </a:spcBef>
              <a:spcAft>
                <a:spcPts val="0"/>
              </a:spcAft>
              <a:defRPr/>
            </a:pPr>
            <a:r>
              <a:rPr lang="en-US" sz="800">
                <a:solidFill>
                  <a:srgbClr val="000000"/>
                </a:solidFill>
                <a:latin typeface="Arial"/>
                <a:cs typeface="+mn-cs"/>
              </a:rPr>
              <a:t>SQL</a:t>
            </a:r>
            <a:endParaRPr lang="en-US" sz="800" dirty="0">
              <a:solidFill>
                <a:srgbClr val="000000"/>
              </a:solidFill>
              <a:latin typeface="Arial"/>
              <a:cs typeface="+mn-cs"/>
            </a:endParaRPr>
          </a:p>
        </p:txBody>
      </p:sp>
      <p:sp>
        <p:nvSpPr>
          <p:cNvPr id="90" name="TextBox 89"/>
          <p:cNvSpPr txBox="1"/>
          <p:nvPr/>
        </p:nvSpPr>
        <p:spPr bwMode="auto">
          <a:xfrm rot="16200000">
            <a:off x="6365875" y="2092325"/>
            <a:ext cx="412750" cy="215900"/>
          </a:xfrm>
          <a:prstGeom prst="rect">
            <a:avLst/>
          </a:prstGeom>
          <a:noFill/>
        </p:spPr>
        <p:txBody>
          <a:bodyPr wrap="none">
            <a:spAutoFit/>
          </a:bodyPr>
          <a:lstStyle/>
          <a:p>
            <a:pPr fontAlgn="auto">
              <a:spcBef>
                <a:spcPts val="0"/>
              </a:spcBef>
              <a:spcAft>
                <a:spcPts val="0"/>
              </a:spcAft>
              <a:defRPr/>
            </a:pPr>
            <a:r>
              <a:rPr lang="en-US" sz="800">
                <a:solidFill>
                  <a:srgbClr val="000000"/>
                </a:solidFill>
                <a:latin typeface="Arial"/>
                <a:cs typeface="+mn-cs"/>
              </a:rPr>
              <a:t>MDX</a:t>
            </a:r>
            <a:endParaRPr lang="en-US" sz="800" dirty="0">
              <a:solidFill>
                <a:srgbClr val="000000"/>
              </a:solidFill>
              <a:latin typeface="Arial"/>
              <a:cs typeface="+mn-cs"/>
            </a:endParaRPr>
          </a:p>
        </p:txBody>
      </p:sp>
      <p:sp>
        <p:nvSpPr>
          <p:cNvPr id="91" name="TextBox 90"/>
          <p:cNvSpPr txBox="1"/>
          <p:nvPr/>
        </p:nvSpPr>
        <p:spPr bwMode="auto">
          <a:xfrm rot="16200000">
            <a:off x="6698457" y="2093118"/>
            <a:ext cx="425450" cy="214313"/>
          </a:xfrm>
          <a:prstGeom prst="rect">
            <a:avLst/>
          </a:prstGeom>
          <a:noFill/>
        </p:spPr>
        <p:txBody>
          <a:bodyPr wrap="none">
            <a:spAutoFit/>
          </a:bodyPr>
          <a:lstStyle/>
          <a:p>
            <a:pPr fontAlgn="auto">
              <a:spcBef>
                <a:spcPts val="0"/>
              </a:spcBef>
              <a:spcAft>
                <a:spcPts val="0"/>
              </a:spcAft>
              <a:defRPr/>
            </a:pPr>
            <a:r>
              <a:rPr lang="en-US" sz="800">
                <a:solidFill>
                  <a:srgbClr val="000000"/>
                </a:solidFill>
                <a:latin typeface="Arial"/>
                <a:cs typeface="+mn-cs"/>
              </a:rPr>
              <a:t>BICS</a:t>
            </a:r>
            <a:endParaRPr lang="en-US" sz="800" dirty="0">
              <a:solidFill>
                <a:srgbClr val="000000"/>
              </a:solidFill>
              <a:latin typeface="Arial"/>
              <a:cs typeface="+mn-cs"/>
            </a:endParaRPr>
          </a:p>
        </p:txBody>
      </p:sp>
      <p:grpSp>
        <p:nvGrpSpPr>
          <p:cNvPr id="2" name="Group 42"/>
          <p:cNvGrpSpPr/>
          <p:nvPr/>
        </p:nvGrpSpPr>
        <p:grpSpPr bwMode="auto">
          <a:xfrm rot="2700000">
            <a:off x="6334450" y="3138308"/>
            <a:ext cx="760188" cy="760087"/>
            <a:chOff x="4462585" y="1539477"/>
            <a:chExt cx="1195753" cy="1195753"/>
          </a:xfrm>
          <a:effectLst>
            <a:outerShdw blurRad="50800" dist="38100" dir="2700000" algn="tl" rotWithShape="0">
              <a:prstClr val="black">
                <a:alpha val="40000"/>
              </a:prstClr>
            </a:outerShdw>
          </a:effectLst>
        </p:grpSpPr>
        <p:grpSp>
          <p:nvGrpSpPr>
            <p:cNvPr id="3" name="Group 29"/>
            <p:cNvGrpSpPr/>
            <p:nvPr/>
          </p:nvGrpSpPr>
          <p:grpSpPr>
            <a:xfrm>
              <a:off x="4462585" y="1737487"/>
              <a:ext cx="1195753" cy="799734"/>
              <a:chOff x="4462585" y="1570892"/>
              <a:chExt cx="1195753" cy="799734"/>
            </a:xfrm>
          </p:grpSpPr>
          <p:cxnSp>
            <p:nvCxnSpPr>
              <p:cNvPr id="107" name="Straight Connector 106"/>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0"/>
            <p:cNvGrpSpPr/>
            <p:nvPr/>
          </p:nvGrpSpPr>
          <p:grpSpPr>
            <a:xfrm rot="16200000">
              <a:off x="4462615" y="1737517"/>
              <a:ext cx="1195753" cy="799734"/>
              <a:chOff x="4462585" y="1570892"/>
              <a:chExt cx="1195753" cy="799734"/>
            </a:xfrm>
          </p:grpSpPr>
          <p:cxnSp>
            <p:nvCxnSpPr>
              <p:cNvPr id="96" name="Straight Connector 95"/>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bwMode="gray">
            <a:xfrm>
              <a:off x="4572488" y="1649381"/>
              <a:ext cx="975946" cy="97594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w="9525" algn="ctr">
              <a:noFill/>
              <a:miter lim="800000"/>
              <a:headEnd/>
              <a:tailEnd/>
            </a:ln>
            <a:effectLst/>
          </p:spPr>
          <p:txBody>
            <a:bodyPr lIns="90000" tIns="72000" rIns="90000" bIns="72000" anchor="ctr"/>
            <a:lstStyle/>
            <a:p>
              <a:pPr algn="ctr">
                <a:spcBef>
                  <a:spcPct val="50000"/>
                </a:spcBef>
                <a:buClr>
                  <a:srgbClr val="F0AB00"/>
                </a:buClr>
                <a:buSzPct val="80000"/>
                <a:defRPr/>
              </a:pPr>
              <a:r>
                <a:rPr lang="en-US" sz="800" kern="0" dirty="0">
                  <a:solidFill>
                    <a:srgbClr val="FFFFFF">
                      <a:lumMod val="95000"/>
                    </a:srgbClr>
                  </a:solidFill>
                  <a:latin typeface="Arial"/>
                  <a:cs typeface="Arial" charset="0"/>
                </a:rPr>
                <a:t>In-Memory</a:t>
              </a:r>
              <a:endParaRPr lang="en-US" sz="800" kern="0" dirty="0" err="1">
                <a:solidFill>
                  <a:srgbClr val="FFFFFF">
                    <a:lumMod val="95000"/>
                  </a:srgbClr>
                </a:solidFill>
                <a:latin typeface="Arial"/>
                <a:cs typeface="Arial" charset="0"/>
              </a:endParaRPr>
            </a:p>
          </p:txBody>
        </p:sp>
      </p:grpSp>
      <p:pic>
        <p:nvPicPr>
          <p:cNvPr id="97303" name="Picture 2" descr="C:\Users\I819877\Documents\Temp\Fujitsu.JPG"/>
          <p:cNvPicPr>
            <a:picLocks noChangeAspect="1" noChangeArrowheads="1"/>
          </p:cNvPicPr>
          <p:nvPr/>
        </p:nvPicPr>
        <p:blipFill>
          <a:blip r:embed="rId3" cstate="print"/>
          <a:srcRect/>
          <a:stretch>
            <a:fillRect/>
          </a:stretch>
        </p:blipFill>
        <p:spPr bwMode="auto">
          <a:xfrm>
            <a:off x="8311062" y="5364681"/>
            <a:ext cx="396376" cy="187034"/>
          </a:xfrm>
          <a:prstGeom prst="rect">
            <a:avLst/>
          </a:prstGeom>
          <a:noFill/>
          <a:ln w="9525">
            <a:noFill/>
            <a:miter lim="800000"/>
            <a:headEnd/>
            <a:tailEnd/>
          </a:ln>
        </p:spPr>
      </p:pic>
      <p:pic>
        <p:nvPicPr>
          <p:cNvPr id="97304" name="Picture 3" descr="C:\Users\I819877\Documents\Temp\HP.JPG"/>
          <p:cNvPicPr>
            <a:picLocks noChangeAspect="1" noChangeArrowheads="1"/>
          </p:cNvPicPr>
          <p:nvPr/>
        </p:nvPicPr>
        <p:blipFill>
          <a:blip r:embed="rId4" cstate="print"/>
          <a:srcRect/>
          <a:stretch>
            <a:fillRect/>
          </a:stretch>
        </p:blipFill>
        <p:spPr bwMode="auto">
          <a:xfrm>
            <a:off x="7302711" y="5383107"/>
            <a:ext cx="338337" cy="214379"/>
          </a:xfrm>
          <a:prstGeom prst="rect">
            <a:avLst/>
          </a:prstGeom>
          <a:noFill/>
          <a:ln w="9525">
            <a:noFill/>
            <a:miter lim="800000"/>
            <a:headEnd/>
            <a:tailEnd/>
          </a:ln>
        </p:spPr>
      </p:pic>
      <p:pic>
        <p:nvPicPr>
          <p:cNvPr id="97305" name="Picture 4" descr="C:\Users\I819877\Documents\Temp\IBM.JPG"/>
          <p:cNvPicPr>
            <a:picLocks noChangeAspect="1" noChangeArrowheads="1"/>
          </p:cNvPicPr>
          <p:nvPr/>
        </p:nvPicPr>
        <p:blipFill>
          <a:blip r:embed="rId5" cstate="print"/>
          <a:srcRect/>
          <a:stretch>
            <a:fillRect/>
          </a:stretch>
        </p:blipFill>
        <p:spPr bwMode="auto">
          <a:xfrm>
            <a:off x="7785912" y="5389512"/>
            <a:ext cx="419099" cy="177243"/>
          </a:xfrm>
          <a:prstGeom prst="rect">
            <a:avLst/>
          </a:prstGeom>
          <a:noFill/>
          <a:ln w="9525">
            <a:noFill/>
            <a:miter lim="800000"/>
            <a:headEnd/>
            <a:tailEnd/>
          </a:ln>
        </p:spPr>
      </p:pic>
      <p:sp>
        <p:nvSpPr>
          <p:cNvPr id="59" name="TextBox 58"/>
          <p:cNvSpPr txBox="1"/>
          <p:nvPr/>
        </p:nvSpPr>
        <p:spPr bwMode="auto">
          <a:xfrm>
            <a:off x="5473700" y="3998913"/>
            <a:ext cx="623888" cy="214312"/>
          </a:xfrm>
          <a:prstGeom prst="rect">
            <a:avLst/>
          </a:prstGeom>
          <a:noFill/>
        </p:spPr>
        <p:txBody>
          <a:bodyPr wrap="none">
            <a:spAutoFit/>
          </a:bodyPr>
          <a:lstStyle/>
          <a:p>
            <a:pPr fontAlgn="auto">
              <a:spcBef>
                <a:spcPts val="0"/>
              </a:spcBef>
              <a:spcAft>
                <a:spcPts val="0"/>
              </a:spcAft>
              <a:defRPr/>
            </a:pPr>
            <a:r>
              <a:rPr lang="en-US" sz="800" dirty="0">
                <a:solidFill>
                  <a:srgbClr val="000000"/>
                </a:solidFill>
                <a:latin typeface="Arial"/>
                <a:cs typeface="+mn-cs"/>
              </a:rPr>
              <a:t>Real-time</a:t>
            </a:r>
          </a:p>
        </p:txBody>
      </p:sp>
      <p:sp>
        <p:nvSpPr>
          <p:cNvPr id="54" name="Rounded Rectangle 53"/>
          <p:cNvSpPr/>
          <p:nvPr/>
        </p:nvSpPr>
        <p:spPr bwMode="auto">
          <a:xfrm>
            <a:off x="4537241" y="3677800"/>
            <a:ext cx="893852" cy="955492"/>
          </a:xfrm>
          <a:prstGeom prst="roundRect">
            <a:avLst/>
          </a:prstGeom>
          <a:gradFill>
            <a:gsLst>
              <a:gs pos="0">
                <a:schemeClr val="tx2">
                  <a:lumMod val="20000"/>
                  <a:lumOff val="80000"/>
                </a:schemeClr>
              </a:gs>
              <a:gs pos="35000">
                <a:schemeClr val="tx2">
                  <a:lumMod val="40000"/>
                  <a:lumOff val="60000"/>
                </a:schemeClr>
              </a:gs>
              <a:gs pos="100000">
                <a:schemeClr val="tx2">
                  <a:lumMod val="60000"/>
                  <a:lumOff val="40000"/>
                </a:schemeClr>
              </a:gs>
            </a:gsLst>
            <a:lin ang="90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fontAlgn="base">
              <a:spcBef>
                <a:spcPct val="0"/>
              </a:spcBef>
              <a:spcAft>
                <a:spcPct val="0"/>
              </a:spcAft>
              <a:buClr>
                <a:srgbClr val="F0AB00"/>
              </a:buClr>
              <a:buSzPct val="80000"/>
              <a:buFont typeface="Wingdings" pitchFamily="2" charset="2"/>
              <a:buNone/>
            </a:pPr>
            <a:r>
              <a:rPr lang="en-US" sz="1200" b="1" dirty="0" smtClean="0">
                <a:solidFill>
                  <a:srgbClr val="FFFFFF"/>
                </a:solidFill>
                <a:ea typeface="Arial Unicode MS" pitchFamily="34" charset="-128"/>
                <a:cs typeface="Arial Unicode MS" pitchFamily="34" charset="-128"/>
              </a:rPr>
              <a:t>SAP</a:t>
            </a:r>
            <a:br>
              <a:rPr lang="en-US" sz="1200" b="1" dirty="0" smtClean="0">
                <a:solidFill>
                  <a:srgbClr val="FFFFFF"/>
                </a:solidFill>
                <a:ea typeface="Arial Unicode MS" pitchFamily="34" charset="-128"/>
                <a:cs typeface="Arial Unicode MS" pitchFamily="34" charset="-128"/>
              </a:rPr>
            </a:br>
            <a:r>
              <a:rPr lang="en-US" sz="1200" b="1" dirty="0" smtClean="0">
                <a:solidFill>
                  <a:srgbClr val="FFFFFF"/>
                </a:solidFill>
                <a:ea typeface="Arial Unicode MS" pitchFamily="34" charset="-128"/>
                <a:cs typeface="Arial Unicode MS" pitchFamily="34" charset="-128"/>
              </a:rPr>
              <a:t>Business</a:t>
            </a:r>
          </a:p>
          <a:p>
            <a:pPr marL="244475" indent="-244475" fontAlgn="base">
              <a:spcBef>
                <a:spcPct val="0"/>
              </a:spcBef>
              <a:spcAft>
                <a:spcPct val="0"/>
              </a:spcAft>
              <a:buClr>
                <a:srgbClr val="F0AB00"/>
              </a:buClr>
              <a:buSzPct val="80000"/>
              <a:buFont typeface="Wingdings" pitchFamily="2" charset="2"/>
              <a:buNone/>
            </a:pPr>
            <a:r>
              <a:rPr lang="en-US" sz="1200" b="1" dirty="0" smtClean="0">
                <a:solidFill>
                  <a:srgbClr val="FFFFFF"/>
                </a:solidFill>
                <a:ea typeface="Arial Unicode MS" pitchFamily="34" charset="-128"/>
                <a:cs typeface="Arial Unicode MS" pitchFamily="34" charset="-128"/>
              </a:rPr>
              <a:t>Suite</a:t>
            </a:r>
            <a:endParaRPr lang="en-US" sz="1200" b="1" dirty="0">
              <a:solidFill>
                <a:srgbClr val="FFFFFF"/>
              </a:solidFill>
              <a:ea typeface="Arial Unicode MS" pitchFamily="34" charset="-128"/>
              <a:cs typeface="Arial Unicode MS" pitchFamily="34" charset="-128"/>
            </a:endParaRPr>
          </a:p>
        </p:txBody>
      </p:sp>
      <p:sp>
        <p:nvSpPr>
          <p:cNvPr id="55" name="Rounded Rectangle 54"/>
          <p:cNvSpPr/>
          <p:nvPr/>
        </p:nvSpPr>
        <p:spPr bwMode="auto">
          <a:xfrm>
            <a:off x="6677243" y="1540565"/>
            <a:ext cx="1552357" cy="385043"/>
          </a:xfrm>
          <a:prstGeom prst="roundRect">
            <a:avLst/>
          </a:prstGeom>
          <a:gradFill>
            <a:gsLst>
              <a:gs pos="0">
                <a:schemeClr val="tx2">
                  <a:lumMod val="20000"/>
                  <a:lumOff val="80000"/>
                </a:schemeClr>
              </a:gs>
              <a:gs pos="35000">
                <a:schemeClr val="tx2">
                  <a:lumMod val="40000"/>
                  <a:lumOff val="60000"/>
                </a:schemeClr>
              </a:gs>
              <a:gs pos="100000">
                <a:schemeClr val="tx2">
                  <a:lumMod val="60000"/>
                  <a:lumOff val="40000"/>
                </a:schemeClr>
              </a:gs>
            </a:gsLst>
            <a:lin ang="90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244475" indent="-244475" fontAlgn="base">
              <a:spcBef>
                <a:spcPct val="0"/>
              </a:spcBef>
              <a:spcAft>
                <a:spcPct val="0"/>
              </a:spcAft>
            </a:pPr>
            <a:r>
              <a:rPr lang="en-US" sz="1000" b="1" dirty="0" smtClean="0">
                <a:solidFill>
                  <a:srgbClr val="FFFFFF"/>
                </a:solidFill>
                <a:ea typeface="Arial Unicode MS" pitchFamily="34" charset="-128"/>
                <a:cs typeface="Arial Unicode MS" pitchFamily="34" charset="-128"/>
              </a:rPr>
              <a:t>SAP BusinessObjects</a:t>
            </a:r>
            <a:endParaRPr lang="en-US" sz="1000" b="1" dirty="0">
              <a:solidFill>
                <a:srgbClr val="FFFFFF"/>
              </a:solidFill>
              <a:ea typeface="Arial Unicode MS" pitchFamily="34" charset="-128"/>
              <a:cs typeface="Arial Unicode MS" pitchFamily="34" charset="-128"/>
            </a:endParaRPr>
          </a:p>
        </p:txBody>
      </p:sp>
      <p:sp>
        <p:nvSpPr>
          <p:cNvPr id="56" name="Rounded Rectangle 55"/>
          <p:cNvSpPr/>
          <p:nvPr/>
        </p:nvSpPr>
        <p:spPr bwMode="auto">
          <a:xfrm>
            <a:off x="5059018" y="1570383"/>
            <a:ext cx="1580241" cy="356019"/>
          </a:xfrm>
          <a:prstGeom prst="roundRect">
            <a:avLst/>
          </a:prstGeom>
          <a:ln>
            <a:solidFill>
              <a:schemeClr val="bg2"/>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244475" indent="-244475" algn="ctr" fontAlgn="base">
              <a:spcBef>
                <a:spcPct val="0"/>
              </a:spcBef>
              <a:spcAft>
                <a:spcPct val="0"/>
              </a:spcAft>
              <a:buClr>
                <a:srgbClr val="F0AB00"/>
              </a:buClr>
              <a:buSzPct val="80000"/>
              <a:buFont typeface="Wingdings" pitchFamily="2" charset="2"/>
              <a:buNone/>
            </a:pPr>
            <a:r>
              <a:rPr lang="en-US" sz="1000" dirty="0" smtClean="0">
                <a:solidFill>
                  <a:srgbClr val="FFFFFF">
                    <a:lumMod val="50000"/>
                  </a:srgbClr>
                </a:solidFill>
                <a:ea typeface="Arial Unicode MS" pitchFamily="34" charset="-128"/>
                <a:cs typeface="Arial Unicode MS" pitchFamily="34" charset="-128"/>
              </a:rPr>
              <a:t>Other</a:t>
            </a:r>
          </a:p>
          <a:p>
            <a:pPr marL="244475" indent="-244475" algn="ctr" fontAlgn="base">
              <a:spcBef>
                <a:spcPct val="0"/>
              </a:spcBef>
              <a:spcAft>
                <a:spcPct val="0"/>
              </a:spcAft>
              <a:buClr>
                <a:srgbClr val="F0AB00"/>
              </a:buClr>
              <a:buSzPct val="80000"/>
              <a:buFont typeface="Wingdings" pitchFamily="2" charset="2"/>
              <a:buNone/>
            </a:pPr>
            <a:r>
              <a:rPr lang="en-US" sz="1000" dirty="0" smtClean="0">
                <a:solidFill>
                  <a:srgbClr val="FFFFFF">
                    <a:lumMod val="50000"/>
                  </a:srgbClr>
                </a:solidFill>
                <a:ea typeface="Arial Unicode MS" pitchFamily="34" charset="-128"/>
                <a:cs typeface="Arial Unicode MS" pitchFamily="34" charset="-128"/>
              </a:rPr>
              <a:t>Applications</a:t>
            </a:r>
            <a:endParaRPr lang="en-US" sz="1000" dirty="0">
              <a:solidFill>
                <a:srgbClr val="FFFFFF">
                  <a:lumMod val="50000"/>
                </a:srgbClr>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unded Rectangle 150"/>
          <p:cNvSpPr/>
          <p:nvPr/>
        </p:nvSpPr>
        <p:spPr bwMode="gray">
          <a:xfrm>
            <a:off x="4619905" y="2048866"/>
            <a:ext cx="3931920" cy="4011219"/>
          </a:xfrm>
          <a:prstGeom prst="roundRect">
            <a:avLst>
              <a:gd name="adj" fmla="val 4036"/>
            </a:avLst>
          </a:prstGeom>
          <a:noFill/>
          <a:ln w="12700" algn="ctr">
            <a:solidFill>
              <a:schemeClr val="accent2"/>
            </a:solidFill>
            <a:prstDash val="solid"/>
            <a:miter lim="800000"/>
            <a:headEnd/>
            <a:tailEnd/>
          </a:ln>
        </p:spPr>
        <p:txBody>
          <a:bodyPr lIns="90000" tIns="72000" rIns="90000" bIns="72000" rtlCol="0" anchor="ctr"/>
          <a:lstStyle/>
          <a:p>
            <a:pPr marL="184150" indent="-184150" algn="ctr">
              <a:spcBef>
                <a:spcPct val="50000"/>
              </a:spcBef>
              <a:buClr>
                <a:srgbClr val="F0AB00"/>
              </a:buClr>
              <a:buSzPct val="80000"/>
            </a:pPr>
            <a:endParaRPr lang="en-US" sz="1600" kern="0" dirty="0" smtClean="0"/>
          </a:p>
        </p:txBody>
      </p:sp>
      <p:sp>
        <p:nvSpPr>
          <p:cNvPr id="149" name="Rounded Rectangle 148"/>
          <p:cNvSpPr/>
          <p:nvPr/>
        </p:nvSpPr>
        <p:spPr bwMode="gray">
          <a:xfrm>
            <a:off x="690281" y="2048867"/>
            <a:ext cx="3929623" cy="4023508"/>
          </a:xfrm>
          <a:prstGeom prst="roundRect">
            <a:avLst>
              <a:gd name="adj" fmla="val 4036"/>
            </a:avLst>
          </a:prstGeom>
          <a:noFill/>
          <a:ln w="12700" algn="ctr">
            <a:solidFill>
              <a:schemeClr val="accent2"/>
            </a:solidFill>
            <a:prstDash val="solid"/>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0" name="Oval 149"/>
          <p:cNvSpPr/>
          <p:nvPr/>
        </p:nvSpPr>
        <p:spPr bwMode="gray">
          <a:xfrm>
            <a:off x="4324583" y="3714414"/>
            <a:ext cx="603119" cy="583212"/>
          </a:xfrm>
          <a:prstGeom prst="ellipse">
            <a:avLst/>
          </a:prstGeom>
          <a:solidFill>
            <a:schemeClr val="bg1"/>
          </a:solidFill>
          <a:ln w="12700" algn="ctr">
            <a:solidFill>
              <a:schemeClr val="accent2"/>
            </a:solidFill>
            <a:prstDash val="solid"/>
            <a:miter lim="800000"/>
            <a:headEnd/>
            <a:tailEnd/>
          </a:ln>
        </p:spPr>
        <p:txBody>
          <a:bodyPr lIns="90000" tIns="72000" rIns="90000" bIns="72000" rtlCol="0" anchor="ctr"/>
          <a:lstStyle/>
          <a:p>
            <a:pPr marL="184150" indent="-184150" algn="ctr">
              <a:spcBef>
                <a:spcPct val="50000"/>
              </a:spcBef>
              <a:buClr>
                <a:srgbClr val="F0AB00"/>
              </a:buClr>
              <a:buSzPct val="80000"/>
            </a:pPr>
            <a:endParaRPr lang="en-US" sz="1600" kern="0" dirty="0" smtClean="0"/>
          </a:p>
        </p:txBody>
      </p:sp>
      <p:sp>
        <p:nvSpPr>
          <p:cNvPr id="2" name="Title 1"/>
          <p:cNvSpPr>
            <a:spLocks noGrp="1"/>
          </p:cNvSpPr>
          <p:nvPr>
            <p:ph type="title"/>
          </p:nvPr>
        </p:nvSpPr>
        <p:spPr/>
        <p:txBody>
          <a:bodyPr/>
          <a:lstStyle/>
          <a:p>
            <a:pPr lvl="0"/>
            <a:r>
              <a:rPr lang="de-DE" dirty="0">
                <a:solidFill>
                  <a:schemeClr val="accent3"/>
                </a:solidFill>
              </a:rPr>
              <a:t>In-Memory Computing – </a:t>
            </a:r>
            <a:r>
              <a:rPr lang="de-DE" dirty="0" smtClean="0">
                <a:solidFill>
                  <a:schemeClr val="accent3"/>
                </a:solidFill>
              </a:rPr>
              <a:t>The Time is NOW</a:t>
            </a:r>
            <a:br>
              <a:rPr lang="de-DE" dirty="0" smtClean="0">
                <a:solidFill>
                  <a:schemeClr val="accent3"/>
                </a:solidFill>
              </a:rPr>
            </a:br>
            <a:r>
              <a:rPr lang="en-US" sz="2000" dirty="0" smtClean="0">
                <a:solidFill>
                  <a:srgbClr val="666666"/>
                </a:solidFill>
                <a:latin typeface="Arial"/>
                <a:ea typeface="Arial Unicode MS" pitchFamily="34" charset="-128"/>
                <a:cs typeface="Arial Unicode MS" pitchFamily="34" charset="-128"/>
              </a:rPr>
              <a:t>Orchestrating Technology Innovations</a:t>
            </a:r>
            <a:endParaRPr lang="en-US" dirty="0">
              <a:solidFill>
                <a:schemeClr val="accent3"/>
              </a:solidFill>
            </a:endParaRPr>
          </a:p>
        </p:txBody>
      </p:sp>
      <p:sp>
        <p:nvSpPr>
          <p:cNvPr id="3" name="TextBox 2"/>
          <p:cNvSpPr txBox="1"/>
          <p:nvPr/>
        </p:nvSpPr>
        <p:spPr>
          <a:xfrm>
            <a:off x="980581" y="2236079"/>
            <a:ext cx="2941831" cy="338554"/>
          </a:xfrm>
          <a:prstGeom prst="rect">
            <a:avLst/>
          </a:prstGeom>
          <a:noFill/>
        </p:spPr>
        <p:txBody>
          <a:bodyPr wrap="none" rtlCol="0">
            <a:spAutoFit/>
          </a:bodyPr>
          <a:lstStyle/>
          <a:p>
            <a:pPr marL="157163" indent="-157163" fontAlgn="base">
              <a:spcBef>
                <a:spcPct val="50000"/>
              </a:spcBef>
              <a:spcAft>
                <a:spcPct val="0"/>
              </a:spcAft>
              <a:buClr>
                <a:srgbClr val="F0AB00"/>
              </a:buClr>
              <a:buSzPct val="80000"/>
            </a:pPr>
            <a:r>
              <a:rPr lang="de-DE" sz="1600" b="1" kern="0" dirty="0">
                <a:solidFill>
                  <a:schemeClr val="tx2"/>
                </a:solidFill>
                <a:ea typeface="Arial Unicode MS" pitchFamily="34" charset="-128"/>
                <a:cs typeface="Arial Unicode MS" pitchFamily="34" charset="-128"/>
              </a:rPr>
              <a:t>HW Technology Innovations</a:t>
            </a:r>
            <a:endParaRPr lang="en-US" sz="1600" b="1" kern="0" dirty="0">
              <a:solidFill>
                <a:schemeClr val="tx2"/>
              </a:solidFill>
              <a:ea typeface="Arial Unicode MS" pitchFamily="34" charset="-128"/>
              <a:cs typeface="Arial Unicode MS" pitchFamily="34" charset="-128"/>
            </a:endParaRPr>
          </a:p>
        </p:txBody>
      </p:sp>
      <p:grpSp>
        <p:nvGrpSpPr>
          <p:cNvPr id="4" name="Group 132"/>
          <p:cNvGrpSpPr/>
          <p:nvPr/>
        </p:nvGrpSpPr>
        <p:grpSpPr>
          <a:xfrm>
            <a:off x="1097074" y="3015679"/>
            <a:ext cx="600796" cy="644609"/>
            <a:chOff x="7654943" y="1847030"/>
            <a:chExt cx="848973" cy="854592"/>
          </a:xfrm>
        </p:grpSpPr>
        <p:grpSp>
          <p:nvGrpSpPr>
            <p:cNvPr id="5" name="Group 402"/>
            <p:cNvGrpSpPr/>
            <p:nvPr/>
          </p:nvGrpSpPr>
          <p:grpSpPr>
            <a:xfrm>
              <a:off x="8376325" y="1936512"/>
              <a:ext cx="127591" cy="666301"/>
              <a:chOff x="19028701" y="1467290"/>
              <a:chExt cx="127591" cy="666301"/>
            </a:xfrm>
            <a:solidFill>
              <a:sysClr val="windowText" lastClr="000000"/>
            </a:solidFill>
          </p:grpSpPr>
          <p:sp>
            <p:nvSpPr>
              <p:cNvPr id="68" name="Rectangle 6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9" name="Rectangle 6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70" name="Rectangle 6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71" name="Rectangle 7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72" name="Rectangle 7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73" name="Rectangle 7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grpSp>
        <p:grpSp>
          <p:nvGrpSpPr>
            <p:cNvPr id="6" name="Group 403"/>
            <p:cNvGrpSpPr/>
            <p:nvPr/>
          </p:nvGrpSpPr>
          <p:grpSpPr>
            <a:xfrm>
              <a:off x="7654943" y="1936512"/>
              <a:ext cx="127591" cy="666301"/>
              <a:chOff x="19028701" y="1467290"/>
              <a:chExt cx="127591" cy="666301"/>
            </a:xfrm>
            <a:solidFill>
              <a:sysClr val="windowText" lastClr="000000"/>
            </a:solidFill>
          </p:grpSpPr>
          <p:sp>
            <p:nvSpPr>
              <p:cNvPr id="62" name="Rectangle 61"/>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3" name="Rectangle 62"/>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4" name="Rectangle 63"/>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5" name="Rectangle 64"/>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6" name="Rectangle 65"/>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7" name="Rectangle 66"/>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grpSp>
        <p:sp>
          <p:nvSpPr>
            <p:cNvPr id="56" name="Rectangle 55"/>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7" name="Rectangle 56"/>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8" name="Rectangle 57"/>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9" name="Rectangle 58"/>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0" name="Rectangle 59"/>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61" name="Rectangle 60"/>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0" name="Rectangle 49"/>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1" name="Rectangle 50"/>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2" name="Rectangle 51"/>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3" name="Rectangle 52"/>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4" name="Rectangle 53"/>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55" name="Rectangle 54"/>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44" name="Rectangle 43"/>
            <p:cNvSpPr/>
            <p:nvPr/>
          </p:nvSpPr>
          <p:spPr bwMode="auto">
            <a:xfrm>
              <a:off x="7700829" y="1886890"/>
              <a:ext cx="755383"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grpSp>
          <p:nvGrpSpPr>
            <p:cNvPr id="7" name="Group 131"/>
            <p:cNvGrpSpPr/>
            <p:nvPr/>
          </p:nvGrpSpPr>
          <p:grpSpPr>
            <a:xfrm>
              <a:off x="7827078" y="2138685"/>
              <a:ext cx="509099" cy="254658"/>
              <a:chOff x="8964115" y="1951829"/>
              <a:chExt cx="509099" cy="254658"/>
            </a:xfrm>
          </p:grpSpPr>
          <p:sp>
            <p:nvSpPr>
              <p:cNvPr id="118" name="Rectangle 117"/>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25" name="Rectangle 124"/>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26" name="Rectangle 125"/>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27" name="Rectangle 126"/>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28" name="Rectangle 127"/>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29" name="Rectangle 128"/>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30" name="Rectangle 129"/>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sp>
            <p:nvSpPr>
              <p:cNvPr id="131" name="Rectangle 130"/>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dirty="0">
                  <a:ln>
                    <a:noFill/>
                  </a:ln>
                  <a:solidFill>
                    <a:sysClr val="windowText" lastClr="000000"/>
                  </a:solidFill>
                  <a:effectLst/>
                  <a:uLnTx/>
                  <a:uFillTx/>
                  <a:latin typeface="Yank" pitchFamily="2" charset="0"/>
                  <a:cs typeface="Arial" charset="0"/>
                </a:endParaRPr>
              </a:p>
            </p:txBody>
          </p:sp>
        </p:grpSp>
      </p:grpSp>
      <p:sp>
        <p:nvSpPr>
          <p:cNvPr id="135" name="TextBox 134"/>
          <p:cNvSpPr txBox="1"/>
          <p:nvPr/>
        </p:nvSpPr>
        <p:spPr>
          <a:xfrm>
            <a:off x="1872605" y="4519408"/>
            <a:ext cx="2260140" cy="1107996"/>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100" kern="0" dirty="0">
                <a:ea typeface="Arial Unicode MS" pitchFamily="34" charset="-128"/>
                <a:cs typeface="Arial Unicode MS" pitchFamily="34" charset="-128"/>
              </a:rPr>
              <a:t>64bit address space – 2TB in current servers</a:t>
            </a:r>
          </a:p>
          <a:p>
            <a:pPr fontAlgn="base">
              <a:spcBef>
                <a:spcPct val="50000"/>
              </a:spcBef>
              <a:spcAft>
                <a:spcPct val="0"/>
              </a:spcAft>
              <a:buClr>
                <a:srgbClr val="F0AB00"/>
              </a:buClr>
              <a:buSzPct val="80000"/>
            </a:pPr>
            <a:r>
              <a:rPr lang="de-DE" sz="1100" kern="0" dirty="0">
                <a:ea typeface="Arial Unicode MS" pitchFamily="34" charset="-128"/>
                <a:cs typeface="Arial Unicode MS" pitchFamily="34" charset="-128"/>
              </a:rPr>
              <a:t>100GB/s data throughput</a:t>
            </a:r>
          </a:p>
          <a:p>
            <a:pPr fontAlgn="base">
              <a:spcBef>
                <a:spcPct val="50000"/>
              </a:spcBef>
              <a:spcAft>
                <a:spcPct val="0"/>
              </a:spcAft>
              <a:buClr>
                <a:srgbClr val="F0AB00"/>
              </a:buClr>
              <a:buSzPct val="80000"/>
            </a:pPr>
            <a:r>
              <a:rPr lang="de-DE" sz="1100" kern="0" dirty="0">
                <a:ea typeface="Arial Unicode MS" pitchFamily="34" charset="-128"/>
                <a:cs typeface="Arial Unicode MS" pitchFamily="34" charset="-128"/>
              </a:rPr>
              <a:t>Dramatic decline in price/performance</a:t>
            </a:r>
            <a:endParaRPr lang="en-US" sz="1100" kern="0" dirty="0">
              <a:ea typeface="Arial Unicode MS" pitchFamily="34" charset="-128"/>
              <a:cs typeface="Arial Unicode MS" pitchFamily="34" charset="-128"/>
            </a:endParaRPr>
          </a:p>
        </p:txBody>
      </p:sp>
      <p:sp>
        <p:nvSpPr>
          <p:cNvPr id="136" name="TextBox 135"/>
          <p:cNvSpPr txBox="1"/>
          <p:nvPr/>
        </p:nvSpPr>
        <p:spPr>
          <a:xfrm>
            <a:off x="1872605" y="2845823"/>
            <a:ext cx="2524952" cy="1277273"/>
          </a:xfrm>
          <a:prstGeom prst="rect">
            <a:avLst/>
          </a:prstGeom>
          <a:noFill/>
        </p:spPr>
        <p:txBody>
          <a:bodyPr wrap="square" rtlCol="0">
            <a:spAutoFit/>
          </a:bodyPr>
          <a:lstStyle/>
          <a:p>
            <a:pPr fontAlgn="base">
              <a:spcBef>
                <a:spcPct val="50000"/>
              </a:spcBef>
              <a:spcAft>
                <a:spcPct val="0"/>
              </a:spcAft>
              <a:buClr>
                <a:schemeClr val="tx2"/>
              </a:buClr>
              <a:buSzPct val="100000"/>
            </a:pPr>
            <a:r>
              <a:rPr lang="de-DE" sz="1100" kern="0" dirty="0">
                <a:ea typeface="Arial Unicode MS" pitchFamily="34" charset="-128"/>
                <a:cs typeface="Arial Unicode MS" pitchFamily="34" charset="-128"/>
              </a:rPr>
              <a:t>Multi-Core Architecture </a:t>
            </a:r>
            <a:r>
              <a:rPr lang="de-DE" sz="1100" kern="0" dirty="0" smtClean="0">
                <a:ea typeface="Arial Unicode MS" pitchFamily="34" charset="-128"/>
                <a:cs typeface="Arial Unicode MS" pitchFamily="34" charset="-128"/>
              </a:rPr>
              <a:t>(</a:t>
            </a:r>
            <a:r>
              <a:rPr lang="de-DE" sz="1100" kern="0" dirty="0">
                <a:ea typeface="Arial Unicode MS" pitchFamily="34" charset="-128"/>
                <a:cs typeface="Arial Unicode MS" pitchFamily="34" charset="-128"/>
              </a:rPr>
              <a:t>8 x 8core CPU per blade)</a:t>
            </a:r>
          </a:p>
          <a:p>
            <a:pPr fontAlgn="base">
              <a:spcBef>
                <a:spcPct val="50000"/>
              </a:spcBef>
              <a:spcAft>
                <a:spcPct val="0"/>
              </a:spcAft>
              <a:buClr>
                <a:schemeClr val="tx2"/>
              </a:buClr>
              <a:buSzPct val="100000"/>
            </a:pPr>
            <a:r>
              <a:rPr lang="de-DE" sz="1100" kern="0" dirty="0">
                <a:ea typeface="Arial Unicode MS" pitchFamily="34" charset="-128"/>
                <a:cs typeface="Arial Unicode MS" pitchFamily="34" charset="-128"/>
              </a:rPr>
              <a:t>Massive parallel scaling with many blades</a:t>
            </a:r>
          </a:p>
          <a:p>
            <a:pPr fontAlgn="base">
              <a:spcBef>
                <a:spcPct val="50000"/>
              </a:spcBef>
              <a:spcAft>
                <a:spcPct val="0"/>
              </a:spcAft>
              <a:buClr>
                <a:schemeClr val="tx2"/>
              </a:buClr>
              <a:buSzPct val="100000"/>
            </a:pPr>
            <a:r>
              <a:rPr lang="de-DE" sz="1100" kern="0" dirty="0">
                <a:ea typeface="Arial Unicode MS" pitchFamily="34" charset="-128"/>
                <a:cs typeface="Arial Unicode MS" pitchFamily="34" charset="-128"/>
              </a:rPr>
              <a:t>One blade ~$50.000 = 1 Enterprise Class Server</a:t>
            </a:r>
            <a:endParaRPr lang="en-US" sz="1100" kern="0" dirty="0">
              <a:ea typeface="Arial Unicode MS" pitchFamily="34" charset="-128"/>
              <a:cs typeface="Arial Unicode MS" pitchFamily="34" charset="-128"/>
            </a:endParaRPr>
          </a:p>
        </p:txBody>
      </p:sp>
      <p:sp>
        <p:nvSpPr>
          <p:cNvPr id="164" name="TextBox 163"/>
          <p:cNvSpPr txBox="1"/>
          <p:nvPr/>
        </p:nvSpPr>
        <p:spPr>
          <a:xfrm>
            <a:off x="6257070" y="2752728"/>
            <a:ext cx="1770035" cy="276999"/>
          </a:xfrm>
          <a:prstGeom prst="rect">
            <a:avLst/>
          </a:prstGeom>
          <a:noFill/>
        </p:spPr>
        <p:txBody>
          <a:bodyPr wrap="none" rtlCol="0">
            <a:spAutoFit/>
          </a:bodyPr>
          <a:lstStyle/>
          <a:p>
            <a:pPr fontAlgn="base">
              <a:spcBef>
                <a:spcPct val="50000"/>
              </a:spcBef>
              <a:spcAft>
                <a:spcPct val="0"/>
              </a:spcAft>
              <a:buClr>
                <a:srgbClr val="F0AB00"/>
              </a:buClr>
              <a:buSzPct val="80000"/>
            </a:pPr>
            <a:r>
              <a:rPr lang="de-DE" kern="0" dirty="0">
                <a:ea typeface="Arial Unicode MS" pitchFamily="34" charset="-128"/>
                <a:cs typeface="Arial Unicode MS" pitchFamily="34" charset="-128"/>
              </a:rPr>
              <a:t>Row and Column Store</a:t>
            </a:r>
            <a:endParaRPr lang="en-US" kern="0" dirty="0">
              <a:ea typeface="Arial Unicode MS" pitchFamily="34" charset="-128"/>
              <a:cs typeface="Arial Unicode MS" pitchFamily="34" charset="-128"/>
            </a:endParaRPr>
          </a:p>
        </p:txBody>
      </p:sp>
      <p:sp>
        <p:nvSpPr>
          <p:cNvPr id="177" name="TextBox 176"/>
          <p:cNvSpPr txBox="1"/>
          <p:nvPr/>
        </p:nvSpPr>
        <p:spPr>
          <a:xfrm>
            <a:off x="6257070" y="3408252"/>
            <a:ext cx="1087156" cy="276999"/>
          </a:xfrm>
          <a:prstGeom prst="rect">
            <a:avLst/>
          </a:prstGeom>
          <a:noFill/>
        </p:spPr>
        <p:txBody>
          <a:bodyPr wrap="none" rtlCol="0">
            <a:spAutoFit/>
          </a:bodyPr>
          <a:lstStyle/>
          <a:p>
            <a:pPr fontAlgn="base">
              <a:spcBef>
                <a:spcPct val="50000"/>
              </a:spcBef>
              <a:spcAft>
                <a:spcPct val="0"/>
              </a:spcAft>
              <a:buClr>
                <a:srgbClr val="F0AB00"/>
              </a:buClr>
              <a:buSzPct val="80000"/>
            </a:pPr>
            <a:r>
              <a:rPr lang="de-DE" kern="0" dirty="0">
                <a:ea typeface="Arial Unicode MS" pitchFamily="34" charset="-128"/>
                <a:cs typeface="Arial Unicode MS" pitchFamily="34" charset="-128"/>
              </a:rPr>
              <a:t>Compression</a:t>
            </a:r>
            <a:endParaRPr lang="en-US" kern="0" dirty="0">
              <a:ea typeface="Arial Unicode MS" pitchFamily="34" charset="-128"/>
              <a:cs typeface="Arial Unicode MS" pitchFamily="34" charset="-128"/>
            </a:endParaRPr>
          </a:p>
        </p:txBody>
      </p:sp>
      <p:grpSp>
        <p:nvGrpSpPr>
          <p:cNvPr id="8" name="Group 207"/>
          <p:cNvGrpSpPr/>
          <p:nvPr/>
        </p:nvGrpSpPr>
        <p:grpSpPr>
          <a:xfrm>
            <a:off x="5221106" y="3987572"/>
            <a:ext cx="737445" cy="467321"/>
            <a:chOff x="6531932" y="4180566"/>
            <a:chExt cx="1912742" cy="712379"/>
          </a:xfrm>
        </p:grpSpPr>
        <p:sp>
          <p:nvSpPr>
            <p:cNvPr id="209" name="Rectangle 208"/>
            <p:cNvSpPr/>
            <p:nvPr/>
          </p:nvSpPr>
          <p:spPr bwMode="auto">
            <a:xfrm>
              <a:off x="6531932" y="4180566"/>
              <a:ext cx="712379" cy="712379"/>
            </a:xfrm>
            <a:prstGeom prst="rect">
              <a:avLst/>
            </a:prstGeom>
            <a:solidFill>
              <a:sysClr val="windowText" lastClr="000000"/>
            </a:solidFill>
            <a:ln w="19050" cap="flat" cmpd="sng" algn="ctr">
              <a:solidFill>
                <a:srgbClr val="3B3B3B"/>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0" name="Rectangle 209"/>
            <p:cNvSpPr/>
            <p:nvPr/>
          </p:nvSpPr>
          <p:spPr bwMode="auto">
            <a:xfrm>
              <a:off x="7734069" y="4559804"/>
              <a:ext cx="311883" cy="322511"/>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 name="Group 256"/>
            <p:cNvGrpSpPr/>
            <p:nvPr/>
          </p:nvGrpSpPr>
          <p:grpSpPr>
            <a:xfrm>
              <a:off x="8115086" y="4189424"/>
              <a:ext cx="320763" cy="331384"/>
              <a:chOff x="8801973" y="4113024"/>
              <a:chExt cx="317213" cy="334041"/>
            </a:xfrm>
          </p:grpSpPr>
          <p:sp>
            <p:nvSpPr>
              <p:cNvPr id="234" name="Rectangle 233"/>
              <p:cNvSpPr/>
              <p:nvPr/>
            </p:nvSpPr>
            <p:spPr bwMode="auto">
              <a:xfrm>
                <a:off x="8801973" y="4113024"/>
                <a:ext cx="138230" cy="146204"/>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5" name="Rectangle 234"/>
              <p:cNvSpPr/>
              <p:nvPr/>
            </p:nvSpPr>
            <p:spPr bwMode="auto">
              <a:xfrm>
                <a:off x="8980956" y="4113024"/>
                <a:ext cx="138230" cy="146204"/>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6" name="Rectangle 235"/>
              <p:cNvSpPr/>
              <p:nvPr/>
            </p:nvSpPr>
            <p:spPr bwMode="auto">
              <a:xfrm>
                <a:off x="8801973" y="4300861"/>
                <a:ext cx="138230" cy="146204"/>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7" name="Rectangle 236"/>
              <p:cNvSpPr/>
              <p:nvPr/>
            </p:nvSpPr>
            <p:spPr bwMode="auto">
              <a:xfrm>
                <a:off x="8980956" y="4300861"/>
                <a:ext cx="138230" cy="146204"/>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0" name="Group 257"/>
            <p:cNvGrpSpPr/>
            <p:nvPr/>
          </p:nvGrpSpPr>
          <p:grpSpPr>
            <a:xfrm>
              <a:off x="8116840" y="4575744"/>
              <a:ext cx="139998" cy="129364"/>
              <a:chOff x="9260956" y="4669465"/>
              <a:chExt cx="139998" cy="129364"/>
            </a:xfrm>
            <a:solidFill>
              <a:srgbClr val="6EA0B0">
                <a:lumMod val="50000"/>
              </a:srgbClr>
            </a:solidFill>
          </p:grpSpPr>
          <p:sp>
            <p:nvSpPr>
              <p:cNvPr id="230" name="Rectangle 229"/>
              <p:cNvSpPr/>
              <p:nvPr/>
            </p:nvSpPr>
            <p:spPr bwMode="auto">
              <a:xfrm>
                <a:off x="9260956"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1" name="Rectangle 230"/>
              <p:cNvSpPr/>
              <p:nvPr/>
            </p:nvSpPr>
            <p:spPr bwMode="auto">
              <a:xfrm>
                <a:off x="9344245"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Rectangle 231"/>
              <p:cNvSpPr/>
              <p:nvPr/>
            </p:nvSpPr>
            <p:spPr bwMode="auto">
              <a:xfrm>
                <a:off x="9260956"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3" name="Rectangle 232"/>
              <p:cNvSpPr/>
              <p:nvPr/>
            </p:nvSpPr>
            <p:spPr bwMode="auto">
              <a:xfrm>
                <a:off x="9344245"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1" name="Group 258"/>
            <p:cNvGrpSpPr/>
            <p:nvPr/>
          </p:nvGrpSpPr>
          <p:grpSpPr>
            <a:xfrm>
              <a:off x="8301138" y="4568655"/>
              <a:ext cx="139998" cy="129364"/>
              <a:chOff x="9260956" y="4669465"/>
              <a:chExt cx="139998" cy="129364"/>
            </a:xfrm>
            <a:solidFill>
              <a:srgbClr val="6EA0B0">
                <a:lumMod val="50000"/>
              </a:srgbClr>
            </a:solidFill>
          </p:grpSpPr>
          <p:sp>
            <p:nvSpPr>
              <p:cNvPr id="226" name="Rectangle 225"/>
              <p:cNvSpPr/>
              <p:nvPr/>
            </p:nvSpPr>
            <p:spPr bwMode="auto">
              <a:xfrm>
                <a:off x="9260956"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7" name="Rectangle 226"/>
              <p:cNvSpPr/>
              <p:nvPr/>
            </p:nvSpPr>
            <p:spPr bwMode="auto">
              <a:xfrm>
                <a:off x="9344245"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8" name="Rectangle 227"/>
              <p:cNvSpPr/>
              <p:nvPr/>
            </p:nvSpPr>
            <p:spPr bwMode="auto">
              <a:xfrm>
                <a:off x="9260956"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9" name="Rectangle 228"/>
              <p:cNvSpPr/>
              <p:nvPr/>
            </p:nvSpPr>
            <p:spPr bwMode="auto">
              <a:xfrm>
                <a:off x="9344245"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2" name="Group 263"/>
            <p:cNvGrpSpPr/>
            <p:nvPr/>
          </p:nvGrpSpPr>
          <p:grpSpPr>
            <a:xfrm>
              <a:off x="8304676" y="4742321"/>
              <a:ext cx="139998" cy="129364"/>
              <a:chOff x="9260956" y="4669465"/>
              <a:chExt cx="139998" cy="129364"/>
            </a:xfrm>
            <a:solidFill>
              <a:srgbClr val="6EA0B0">
                <a:lumMod val="50000"/>
              </a:srgbClr>
            </a:solidFill>
          </p:grpSpPr>
          <p:sp>
            <p:nvSpPr>
              <p:cNvPr id="222" name="Rectangle 221"/>
              <p:cNvSpPr/>
              <p:nvPr/>
            </p:nvSpPr>
            <p:spPr bwMode="auto">
              <a:xfrm>
                <a:off x="9260956"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3" name="Rectangle 222"/>
              <p:cNvSpPr/>
              <p:nvPr/>
            </p:nvSpPr>
            <p:spPr bwMode="auto">
              <a:xfrm>
                <a:off x="9344245"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4" name="Rectangle 223"/>
              <p:cNvSpPr/>
              <p:nvPr/>
            </p:nvSpPr>
            <p:spPr bwMode="auto">
              <a:xfrm>
                <a:off x="9260956"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5" name="Rectangle 224"/>
              <p:cNvSpPr/>
              <p:nvPr/>
            </p:nvSpPr>
            <p:spPr bwMode="auto">
              <a:xfrm>
                <a:off x="9344245"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3" name="Group 268"/>
            <p:cNvGrpSpPr/>
            <p:nvPr/>
          </p:nvGrpSpPr>
          <p:grpSpPr>
            <a:xfrm>
              <a:off x="8116820" y="4745859"/>
              <a:ext cx="139998" cy="129364"/>
              <a:chOff x="9260956" y="4669465"/>
              <a:chExt cx="139998" cy="129364"/>
            </a:xfrm>
            <a:solidFill>
              <a:srgbClr val="6EA0B0">
                <a:lumMod val="50000"/>
              </a:srgbClr>
            </a:solidFill>
          </p:grpSpPr>
          <p:sp>
            <p:nvSpPr>
              <p:cNvPr id="218" name="Rectangle 217"/>
              <p:cNvSpPr/>
              <p:nvPr/>
            </p:nvSpPr>
            <p:spPr bwMode="auto">
              <a:xfrm>
                <a:off x="9260956"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9" name="Rectangle 218"/>
              <p:cNvSpPr/>
              <p:nvPr/>
            </p:nvSpPr>
            <p:spPr bwMode="auto">
              <a:xfrm>
                <a:off x="9344245" y="4669465"/>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0" name="Rectangle 219"/>
              <p:cNvSpPr/>
              <p:nvPr/>
            </p:nvSpPr>
            <p:spPr bwMode="auto">
              <a:xfrm>
                <a:off x="9260956"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Rectangle 220"/>
              <p:cNvSpPr/>
              <p:nvPr/>
            </p:nvSpPr>
            <p:spPr bwMode="auto">
              <a:xfrm>
                <a:off x="9344245" y="4745666"/>
                <a:ext cx="56709" cy="53163"/>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16" name="Rectangle 215"/>
            <p:cNvSpPr/>
            <p:nvPr/>
          </p:nvSpPr>
          <p:spPr bwMode="auto">
            <a:xfrm>
              <a:off x="7737613" y="4191208"/>
              <a:ext cx="311883" cy="322511"/>
            </a:xfrm>
            <a:prstGeom prst="rect">
              <a:avLst/>
            </a:prstGeom>
            <a:solidFill>
              <a:sysClr val="windowText" lastClr="000000"/>
            </a:solidFill>
            <a:ln w="19050" cap="flat" cmpd="sng" algn="ctr">
              <a:no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7" name="Right Arrow 216"/>
            <p:cNvSpPr/>
            <p:nvPr/>
          </p:nvSpPr>
          <p:spPr bwMode="auto">
            <a:xfrm>
              <a:off x="7370167" y="4436854"/>
              <a:ext cx="285750" cy="238125"/>
            </a:xfrm>
            <a:prstGeom prst="rightArrow">
              <a:avLst/>
            </a:prstGeom>
            <a:solidFill>
              <a:sysClr val="windowText" lastClr="000000"/>
            </a:solidFill>
            <a:ln w="19050" cap="flat" cmpd="sng" algn="ctr">
              <a:solidFill>
                <a:srgbClr val="3B3B3B"/>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defTabSz="9350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38" name="TextBox 237"/>
          <p:cNvSpPr txBox="1"/>
          <p:nvPr/>
        </p:nvSpPr>
        <p:spPr>
          <a:xfrm>
            <a:off x="6257070" y="4063776"/>
            <a:ext cx="950901" cy="276999"/>
          </a:xfrm>
          <a:prstGeom prst="rect">
            <a:avLst/>
          </a:prstGeom>
          <a:noFill/>
        </p:spPr>
        <p:txBody>
          <a:bodyPr wrap="none" rtlCol="0">
            <a:spAutoFit/>
          </a:bodyPr>
          <a:lstStyle/>
          <a:p>
            <a:pPr fontAlgn="base">
              <a:spcBef>
                <a:spcPct val="50000"/>
              </a:spcBef>
              <a:spcAft>
                <a:spcPct val="0"/>
              </a:spcAft>
              <a:buClr>
                <a:srgbClr val="F0AB00"/>
              </a:buClr>
              <a:buSzPct val="80000"/>
            </a:pPr>
            <a:r>
              <a:rPr lang="de-DE" kern="0" dirty="0">
                <a:ea typeface="Arial Unicode MS" pitchFamily="34" charset="-128"/>
                <a:cs typeface="Arial Unicode MS" pitchFamily="34" charset="-128"/>
              </a:rPr>
              <a:t>Partitioning</a:t>
            </a:r>
            <a:endParaRPr lang="en-US" kern="0" dirty="0">
              <a:ea typeface="Arial Unicode MS" pitchFamily="34" charset="-128"/>
              <a:cs typeface="Arial Unicode MS" pitchFamily="34" charset="-128"/>
            </a:endParaRPr>
          </a:p>
        </p:txBody>
      </p:sp>
      <p:sp>
        <p:nvSpPr>
          <p:cNvPr id="267" name="TextBox 266"/>
          <p:cNvSpPr txBox="1"/>
          <p:nvPr/>
        </p:nvSpPr>
        <p:spPr>
          <a:xfrm>
            <a:off x="6257070" y="4719300"/>
            <a:ext cx="1633781" cy="276999"/>
          </a:xfrm>
          <a:prstGeom prst="rect">
            <a:avLst/>
          </a:prstGeom>
          <a:noFill/>
        </p:spPr>
        <p:txBody>
          <a:bodyPr wrap="none" rtlCol="0">
            <a:spAutoFit/>
          </a:bodyPr>
          <a:lstStyle/>
          <a:p>
            <a:pPr fontAlgn="base">
              <a:spcBef>
                <a:spcPct val="50000"/>
              </a:spcBef>
              <a:spcAft>
                <a:spcPct val="0"/>
              </a:spcAft>
              <a:buClr>
                <a:srgbClr val="F0AB00"/>
              </a:buClr>
              <a:buSzPct val="80000"/>
            </a:pPr>
            <a:r>
              <a:rPr lang="de-DE" kern="0" dirty="0">
                <a:ea typeface="Arial Unicode MS" pitchFamily="34" charset="-128"/>
                <a:cs typeface="Arial Unicode MS" pitchFamily="34" charset="-128"/>
              </a:rPr>
              <a:t>No Aggregate Tables</a:t>
            </a:r>
            <a:endParaRPr lang="en-US" kern="0" dirty="0">
              <a:ea typeface="Arial Unicode MS" pitchFamily="34" charset="-128"/>
              <a:cs typeface="Arial Unicode MS" pitchFamily="34" charset="-128"/>
            </a:endParaRPr>
          </a:p>
        </p:txBody>
      </p:sp>
      <p:sp>
        <p:nvSpPr>
          <p:cNvPr id="288" name="TextBox 287"/>
          <p:cNvSpPr txBox="1"/>
          <p:nvPr/>
        </p:nvSpPr>
        <p:spPr>
          <a:xfrm>
            <a:off x="6257070" y="5374822"/>
            <a:ext cx="1542409" cy="276999"/>
          </a:xfrm>
          <a:prstGeom prst="rect">
            <a:avLst/>
          </a:prstGeom>
          <a:noFill/>
        </p:spPr>
        <p:txBody>
          <a:bodyPr wrap="none" rtlCol="0">
            <a:spAutoFit/>
          </a:bodyPr>
          <a:lstStyle/>
          <a:p>
            <a:pPr fontAlgn="base">
              <a:spcBef>
                <a:spcPct val="50000"/>
              </a:spcBef>
              <a:spcAft>
                <a:spcPct val="0"/>
              </a:spcAft>
              <a:buClr>
                <a:srgbClr val="F0AB00"/>
              </a:buClr>
              <a:buSzPct val="80000"/>
            </a:pPr>
            <a:r>
              <a:rPr lang="de-DE" kern="0" dirty="0">
                <a:ea typeface="Arial Unicode MS" pitchFamily="34" charset="-128"/>
                <a:cs typeface="Arial Unicode MS" pitchFamily="34" charset="-128"/>
              </a:rPr>
              <a:t>Insert Only on Delta</a:t>
            </a:r>
            <a:endParaRPr lang="en-US" kern="0" dirty="0">
              <a:ea typeface="Arial Unicode MS" pitchFamily="34" charset="-128"/>
              <a:cs typeface="Arial Unicode MS" pitchFamily="34" charset="-128"/>
            </a:endParaRPr>
          </a:p>
        </p:txBody>
      </p:sp>
      <p:sp>
        <p:nvSpPr>
          <p:cNvPr id="144" name="TextBox 143"/>
          <p:cNvSpPr txBox="1"/>
          <p:nvPr/>
        </p:nvSpPr>
        <p:spPr>
          <a:xfrm>
            <a:off x="717991" y="1302539"/>
            <a:ext cx="7861544" cy="600164"/>
          </a:xfrm>
          <a:prstGeom prst="rect">
            <a:avLst/>
          </a:prstGeom>
          <a:noFill/>
        </p:spPr>
        <p:txBody>
          <a:bodyPr wrap="square" rtlCol="0">
            <a:spAutoFit/>
          </a:bodyPr>
          <a:lstStyle/>
          <a:p>
            <a:pPr algn="ctr"/>
            <a:r>
              <a:rPr lang="en-US" sz="1100" dirty="0" smtClean="0"/>
              <a:t>The elements of In-Memory computing are not new.  However, dramatically improved hardware  economics and technology innovations in software has now made it possible for SAP to deliver on its vision of the Real-Time Enterprise with In-Memory business applications</a:t>
            </a:r>
            <a:endParaRPr lang="en-US" sz="1100" dirty="0"/>
          </a:p>
        </p:txBody>
      </p:sp>
      <p:grpSp>
        <p:nvGrpSpPr>
          <p:cNvPr id="14" name="Group 128"/>
          <p:cNvGrpSpPr>
            <a:grpSpLocks/>
          </p:cNvGrpSpPr>
          <p:nvPr>
            <p:custDataLst>
              <p:tags r:id="rId1"/>
            </p:custDataLst>
          </p:nvPr>
        </p:nvGrpSpPr>
        <p:grpSpPr bwMode="auto">
          <a:xfrm>
            <a:off x="4417580" y="3794689"/>
            <a:ext cx="411480" cy="411480"/>
            <a:chOff x="861" y="3269"/>
            <a:chExt cx="118" cy="120"/>
          </a:xfrm>
          <a:solidFill>
            <a:schemeClr val="accent2"/>
          </a:solidFill>
        </p:grpSpPr>
        <p:sp>
          <p:nvSpPr>
            <p:cNvPr id="146" name="Oval 129"/>
            <p:cNvSpPr>
              <a:spLocks noChangeArrowheads="1"/>
            </p:cNvSpPr>
            <p:nvPr/>
          </p:nvSpPr>
          <p:spPr bwMode="gray">
            <a:xfrm>
              <a:off x="861" y="3269"/>
              <a:ext cx="118" cy="120"/>
            </a:xfrm>
            <a:prstGeom prst="ellipse">
              <a:avLst/>
            </a:prstGeom>
            <a:grpFill/>
            <a:ln w="9525">
              <a:solidFill>
                <a:srgbClr val="C0C0C0"/>
              </a:solidFill>
              <a:round/>
              <a:headEnd/>
              <a:tailEnd/>
            </a:ln>
          </p:spPr>
          <p:txBody>
            <a:bodyPr wrap="none" anchor="ctr"/>
            <a:lstStyle/>
            <a:p>
              <a:pPr algn="ctr" fontAlgn="base">
                <a:spcBef>
                  <a:spcPct val="0"/>
                </a:spcBef>
                <a:spcAft>
                  <a:spcPct val="0"/>
                </a:spcAft>
              </a:pPr>
              <a:endParaRPr lang="en-US" sz="1200" b="1" dirty="0" smtClean="0">
                <a:solidFill>
                  <a:srgbClr val="000000"/>
                </a:solidFill>
                <a:latin typeface="Arial" charset="0"/>
              </a:endParaRPr>
            </a:p>
          </p:txBody>
        </p:sp>
        <p:sp>
          <p:nvSpPr>
            <p:cNvPr id="147" name="Freeform 130"/>
            <p:cNvSpPr>
              <a:spLocks/>
            </p:cNvSpPr>
            <p:nvPr/>
          </p:nvSpPr>
          <p:spPr bwMode="gray">
            <a:xfrm>
              <a:off x="877" y="3329"/>
              <a:ext cx="86" cy="1"/>
            </a:xfrm>
            <a:custGeom>
              <a:avLst/>
              <a:gdLst>
                <a:gd name="T0" fmla="*/ 0 w 105"/>
                <a:gd name="T1" fmla="*/ 0 h 1"/>
                <a:gd name="T2" fmla="*/ 5 w 105"/>
                <a:gd name="T3" fmla="*/ 0 h 1"/>
                <a:gd name="T4" fmla="*/ 0 60000 65536"/>
                <a:gd name="T5" fmla="*/ 0 60000 65536"/>
                <a:gd name="T6" fmla="*/ 0 w 105"/>
                <a:gd name="T7" fmla="*/ 0 h 1"/>
                <a:gd name="T8" fmla="*/ 105 w 105"/>
                <a:gd name="T9" fmla="*/ 1 h 1"/>
              </a:gdLst>
              <a:ahLst/>
              <a:cxnLst>
                <a:cxn ang="T4">
                  <a:pos x="T0" y="T1"/>
                </a:cxn>
                <a:cxn ang="T5">
                  <a:pos x="T2" y="T3"/>
                </a:cxn>
              </a:cxnLst>
              <a:rect l="T6" t="T7" r="T8" b="T9"/>
              <a:pathLst>
                <a:path w="105" h="1">
                  <a:moveTo>
                    <a:pt x="0" y="0"/>
                  </a:moveTo>
                  <a:lnTo>
                    <a:pt x="104" y="0"/>
                  </a:lnTo>
                </a:path>
              </a:pathLst>
            </a:custGeom>
            <a:grpFill/>
            <a:ln w="25400">
              <a:solidFill>
                <a:schemeClr val="bg1"/>
              </a:solidFill>
              <a:round/>
              <a:headEnd/>
              <a:tailEnd/>
            </a:ln>
          </p:spPr>
          <p:txBody>
            <a:bodyPr wrap="none" anchor="ctr"/>
            <a:lstStyle/>
            <a:p>
              <a:pPr algn="ctr" fontAlgn="base">
                <a:spcBef>
                  <a:spcPct val="25000"/>
                </a:spcBef>
                <a:spcAft>
                  <a:spcPct val="0"/>
                </a:spcAft>
                <a:buClr>
                  <a:srgbClr val="F0AB00"/>
                </a:buClr>
                <a:buSzPct val="80000"/>
                <a:buFont typeface="Wingdings" pitchFamily="2" charset="2"/>
                <a:buChar char="n"/>
              </a:pPr>
              <a:endParaRPr lang="en-US" sz="1200" dirty="0" smtClean="0">
                <a:solidFill>
                  <a:srgbClr val="000000"/>
                </a:solidFill>
                <a:latin typeface="Arial" charset="0"/>
                <a:cs typeface="Arial Unicode MS" pitchFamily="34" charset="-128"/>
              </a:endParaRPr>
            </a:p>
          </p:txBody>
        </p:sp>
        <p:sp>
          <p:nvSpPr>
            <p:cNvPr id="148" name="Freeform 131"/>
            <p:cNvSpPr>
              <a:spLocks/>
            </p:cNvSpPr>
            <p:nvPr/>
          </p:nvSpPr>
          <p:spPr bwMode="gray">
            <a:xfrm>
              <a:off x="920" y="3285"/>
              <a:ext cx="0" cy="88"/>
            </a:xfrm>
            <a:custGeom>
              <a:avLst/>
              <a:gdLst>
                <a:gd name="T0" fmla="*/ 0 w 1"/>
                <a:gd name="T1" fmla="*/ 0 h 105"/>
                <a:gd name="T2" fmla="*/ 0 w 1"/>
                <a:gd name="T3" fmla="*/ 8 h 105"/>
                <a:gd name="T4" fmla="*/ 0 60000 65536"/>
                <a:gd name="T5" fmla="*/ 0 60000 65536"/>
                <a:gd name="T6" fmla="*/ 0 w 1"/>
                <a:gd name="T7" fmla="*/ 0 h 105"/>
                <a:gd name="T8" fmla="*/ 0 w 1"/>
                <a:gd name="T9" fmla="*/ 105 h 105"/>
              </a:gdLst>
              <a:ahLst/>
              <a:cxnLst>
                <a:cxn ang="T4">
                  <a:pos x="T0" y="T1"/>
                </a:cxn>
                <a:cxn ang="T5">
                  <a:pos x="T2" y="T3"/>
                </a:cxn>
              </a:cxnLst>
              <a:rect l="T6" t="T7" r="T8" b="T9"/>
              <a:pathLst>
                <a:path w="1" h="105">
                  <a:moveTo>
                    <a:pt x="0" y="0"/>
                  </a:moveTo>
                  <a:lnTo>
                    <a:pt x="0" y="104"/>
                  </a:lnTo>
                </a:path>
              </a:pathLst>
            </a:custGeom>
            <a:grpFill/>
            <a:ln w="25400">
              <a:solidFill>
                <a:schemeClr val="bg1"/>
              </a:solidFill>
              <a:round/>
              <a:headEnd/>
              <a:tailEnd/>
            </a:ln>
          </p:spPr>
          <p:txBody>
            <a:bodyPr wrap="none" anchor="ctr"/>
            <a:lstStyle/>
            <a:p>
              <a:pPr algn="ctr" fontAlgn="base">
                <a:spcBef>
                  <a:spcPct val="25000"/>
                </a:spcBef>
                <a:spcAft>
                  <a:spcPct val="0"/>
                </a:spcAft>
                <a:buClr>
                  <a:srgbClr val="F0AB00"/>
                </a:buClr>
                <a:buSzPct val="80000"/>
                <a:buFont typeface="Wingdings" pitchFamily="2" charset="2"/>
                <a:buChar char="n"/>
              </a:pPr>
              <a:endParaRPr lang="en-US" sz="1200" dirty="0" smtClean="0">
                <a:solidFill>
                  <a:srgbClr val="000000"/>
                </a:solidFill>
                <a:latin typeface="Arial" charset="0"/>
                <a:cs typeface="Arial Unicode MS" pitchFamily="34" charset="-128"/>
              </a:endParaRPr>
            </a:p>
          </p:txBody>
        </p:sp>
      </p:grpSp>
      <p:pic>
        <p:nvPicPr>
          <p:cNvPr id="10241" name="Picture 1"/>
          <p:cNvPicPr>
            <a:picLocks noChangeAspect="1" noChangeArrowheads="1"/>
          </p:cNvPicPr>
          <p:nvPr/>
        </p:nvPicPr>
        <p:blipFill>
          <a:blip r:embed="rId3" cstate="print"/>
          <a:srcRect/>
          <a:stretch>
            <a:fillRect/>
          </a:stretch>
        </p:blipFill>
        <p:spPr bwMode="auto">
          <a:xfrm>
            <a:off x="5265966" y="2651294"/>
            <a:ext cx="647724" cy="449809"/>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5295424" y="4659503"/>
            <a:ext cx="588809" cy="525722"/>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5293476" y="5439380"/>
            <a:ext cx="592704" cy="467578"/>
          </a:xfrm>
          <a:prstGeom prst="rect">
            <a:avLst/>
          </a:prstGeom>
          <a:noFill/>
          <a:ln w="9525">
            <a:noFill/>
            <a:miter lim="800000"/>
            <a:headEnd/>
            <a:tailEnd/>
          </a:ln>
        </p:spPr>
      </p:pic>
      <p:pic>
        <p:nvPicPr>
          <p:cNvPr id="10244" name="Picture 4"/>
          <p:cNvPicPr>
            <a:picLocks noChangeAspect="1" noChangeArrowheads="1"/>
          </p:cNvPicPr>
          <p:nvPr/>
        </p:nvPicPr>
        <p:blipFill>
          <a:blip r:embed="rId6" cstate="print"/>
          <a:srcRect/>
          <a:stretch>
            <a:fillRect/>
          </a:stretch>
        </p:blipFill>
        <p:spPr bwMode="auto">
          <a:xfrm>
            <a:off x="5361029" y="3273731"/>
            <a:ext cx="457599" cy="520959"/>
          </a:xfrm>
          <a:prstGeom prst="rect">
            <a:avLst/>
          </a:prstGeom>
          <a:noFill/>
          <a:ln w="9525">
            <a:noFill/>
            <a:miter lim="800000"/>
            <a:headEnd/>
            <a:tailEnd/>
          </a:ln>
        </p:spPr>
      </p:pic>
      <p:sp>
        <p:nvSpPr>
          <p:cNvPr id="192" name="TextBox 191"/>
          <p:cNvSpPr txBox="1"/>
          <p:nvPr/>
        </p:nvSpPr>
        <p:spPr>
          <a:xfrm>
            <a:off x="4896125" y="2255062"/>
            <a:ext cx="3408305" cy="338554"/>
          </a:xfrm>
          <a:prstGeom prst="rect">
            <a:avLst/>
          </a:prstGeom>
          <a:noFill/>
        </p:spPr>
        <p:txBody>
          <a:bodyPr wrap="none" rtlCol="0">
            <a:spAutoFit/>
          </a:bodyPr>
          <a:lstStyle/>
          <a:p>
            <a:pPr marL="157163" indent="-157163" fontAlgn="base">
              <a:spcBef>
                <a:spcPct val="50000"/>
              </a:spcBef>
              <a:spcAft>
                <a:spcPct val="0"/>
              </a:spcAft>
              <a:buClr>
                <a:srgbClr val="F0AB00"/>
              </a:buClr>
              <a:buSzPct val="80000"/>
            </a:pPr>
            <a:r>
              <a:rPr lang="de-DE" sz="1600" b="1" kern="0" dirty="0" smtClean="0">
                <a:solidFill>
                  <a:schemeClr val="tx2"/>
                </a:solidFill>
                <a:ea typeface="Arial Unicode MS" pitchFamily="34" charset="-128"/>
                <a:cs typeface="Arial Unicode MS" pitchFamily="34" charset="-128"/>
              </a:rPr>
              <a:t>SAP SW Technology Innovations</a:t>
            </a:r>
            <a:endParaRPr lang="en-US" sz="1600" b="1" kern="0" dirty="0">
              <a:solidFill>
                <a:schemeClr val="tx2"/>
              </a:solidFill>
              <a:ea typeface="Arial Unicode MS" pitchFamily="34" charset="-128"/>
              <a:cs typeface="Arial Unicode MS" pitchFamily="34" charset="-128"/>
            </a:endParaRPr>
          </a:p>
        </p:txBody>
      </p:sp>
      <p:pic>
        <p:nvPicPr>
          <p:cNvPr id="10245" name="Picture 5"/>
          <p:cNvPicPr>
            <a:picLocks noChangeAspect="1" noChangeArrowheads="1"/>
          </p:cNvPicPr>
          <p:nvPr/>
        </p:nvPicPr>
        <p:blipFill>
          <a:blip r:embed="rId7" cstate="print"/>
          <a:srcRect/>
          <a:stretch>
            <a:fillRect/>
          </a:stretch>
        </p:blipFill>
        <p:spPr bwMode="auto">
          <a:xfrm>
            <a:off x="1078324" y="4626370"/>
            <a:ext cx="794282" cy="66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309563" y="3114675"/>
            <a:ext cx="1811337" cy="1812925"/>
          </a:xfrm>
          <a:prstGeom prst="rect">
            <a:avLst/>
          </a:prstGeom>
          <a:noFill/>
          <a:ln w="9525">
            <a:noFill/>
            <a:miter lim="800000"/>
            <a:headEnd/>
            <a:tailEnd/>
          </a:ln>
        </p:spPr>
      </p:pic>
      <p:sp>
        <p:nvSpPr>
          <p:cNvPr id="32771" name="Rectangle 2"/>
          <p:cNvSpPr>
            <a:spLocks noGrp="1" noChangeArrowheads="1"/>
          </p:cNvSpPr>
          <p:nvPr>
            <p:ph type="title"/>
          </p:nvPr>
        </p:nvSpPr>
        <p:spPr/>
        <p:txBody>
          <a:bodyPr/>
          <a:lstStyle/>
          <a:p>
            <a:pPr fontAlgn="auto">
              <a:spcAft>
                <a:spcPts val="0"/>
              </a:spcAft>
              <a:defRPr/>
            </a:pPr>
            <a:r>
              <a:rPr lang="en-US" sz="2400" dirty="0" smtClean="0"/>
              <a:t>Speedup Data Access</a:t>
            </a:r>
            <a:br>
              <a:rPr lang="en-US" sz="2400" dirty="0" smtClean="0"/>
            </a:br>
            <a:r>
              <a:rPr lang="en-US" sz="2400" dirty="0" smtClean="0">
                <a:latin typeface="+mn-lt"/>
              </a:rPr>
              <a:t>1 Million Times Faster Than Disk</a:t>
            </a:r>
          </a:p>
        </p:txBody>
      </p:sp>
      <p:sp>
        <p:nvSpPr>
          <p:cNvPr id="19460" name="Rectangle 5"/>
          <p:cNvSpPr>
            <a:spLocks noChangeArrowheads="1"/>
          </p:cNvSpPr>
          <p:nvPr/>
        </p:nvSpPr>
        <p:spPr bwMode="gray">
          <a:xfrm>
            <a:off x="825500" y="5519738"/>
            <a:ext cx="7648575" cy="1016000"/>
          </a:xfrm>
          <a:prstGeom prst="rect">
            <a:avLst/>
          </a:prstGeom>
          <a:noFill/>
          <a:ln w="9525" algn="ctr">
            <a:noFill/>
            <a:miter lim="800000"/>
            <a:headEnd/>
            <a:tailEnd/>
          </a:ln>
        </p:spPr>
        <p:txBody>
          <a:bodyPr tIns="137160" bIns="137160">
            <a:spAutoFit/>
          </a:bodyPr>
          <a:lstStyle/>
          <a:p>
            <a:pPr marL="233363" indent="-233363">
              <a:buFont typeface="Wingdings" pitchFamily="2" charset="2"/>
              <a:buNone/>
            </a:pPr>
            <a:r>
              <a:rPr lang="en-US" sz="1600" b="1">
                <a:solidFill>
                  <a:srgbClr val="7F7F7F"/>
                </a:solidFill>
              </a:rPr>
              <a:t>	“By 2012, 70% of Global 1000 organizations will load detailed data into memory as the primary method to optimize BI application performance.” </a:t>
            </a:r>
          </a:p>
          <a:p>
            <a:pPr marL="233363" indent="-233363">
              <a:buFont typeface="Wingdings" pitchFamily="2" charset="2"/>
              <a:buNone/>
            </a:pPr>
            <a:r>
              <a:rPr lang="en-US" sz="1600" b="1">
                <a:solidFill>
                  <a:srgbClr val="7F7F7F"/>
                </a:solidFill>
              </a:rPr>
              <a:t>								- Gartner</a:t>
            </a:r>
          </a:p>
        </p:txBody>
      </p:sp>
      <p:sp>
        <p:nvSpPr>
          <p:cNvPr id="19461" name="TextBox 20"/>
          <p:cNvSpPr txBox="1">
            <a:spLocks noChangeArrowheads="1"/>
          </p:cNvSpPr>
          <p:nvPr/>
        </p:nvSpPr>
        <p:spPr bwMode="auto">
          <a:xfrm>
            <a:off x="2457450" y="1577975"/>
            <a:ext cx="3578225" cy="1016000"/>
          </a:xfrm>
          <a:prstGeom prst="rect">
            <a:avLst/>
          </a:prstGeom>
          <a:noFill/>
          <a:ln w="9525">
            <a:noFill/>
            <a:miter lim="800000"/>
            <a:headEnd/>
            <a:tailEnd/>
          </a:ln>
        </p:spPr>
        <p:txBody>
          <a:bodyPr wrap="none">
            <a:spAutoFit/>
          </a:bodyPr>
          <a:lstStyle/>
          <a:p>
            <a:r>
              <a:rPr lang="en-US" sz="2000" b="1">
                <a:solidFill>
                  <a:srgbClr val="000000"/>
                </a:solidFill>
                <a:latin typeface="Arial Black" pitchFamily="34" charset="0"/>
              </a:rPr>
              <a:t>Conventional Databases</a:t>
            </a:r>
          </a:p>
          <a:p>
            <a:r>
              <a:rPr lang="en-US" sz="2000" b="1">
                <a:solidFill>
                  <a:srgbClr val="7F7F7F"/>
                </a:solidFill>
              </a:rPr>
              <a:t>Disk Read</a:t>
            </a:r>
          </a:p>
          <a:p>
            <a:r>
              <a:rPr lang="en-US" sz="2000" b="1">
                <a:solidFill>
                  <a:srgbClr val="7F7F7F"/>
                </a:solidFill>
              </a:rPr>
              <a:t>5 milliseconds</a:t>
            </a:r>
          </a:p>
        </p:txBody>
      </p:sp>
      <p:sp>
        <p:nvSpPr>
          <p:cNvPr id="19462" name="TextBox 20"/>
          <p:cNvSpPr txBox="1">
            <a:spLocks noChangeArrowheads="1"/>
          </p:cNvSpPr>
          <p:nvPr/>
        </p:nvSpPr>
        <p:spPr bwMode="auto">
          <a:xfrm>
            <a:off x="2457450" y="3494088"/>
            <a:ext cx="3235325" cy="1016000"/>
          </a:xfrm>
          <a:prstGeom prst="rect">
            <a:avLst/>
          </a:prstGeom>
          <a:noFill/>
          <a:ln w="9525">
            <a:noFill/>
            <a:miter lim="800000"/>
            <a:headEnd/>
            <a:tailEnd/>
          </a:ln>
        </p:spPr>
        <p:txBody>
          <a:bodyPr wrap="none">
            <a:spAutoFit/>
          </a:bodyPr>
          <a:lstStyle/>
          <a:p>
            <a:r>
              <a:rPr lang="en-US" sz="2000" b="1">
                <a:solidFill>
                  <a:srgbClr val="000000"/>
                </a:solidFill>
                <a:latin typeface="Arial Black" pitchFamily="34" charset="0"/>
              </a:rPr>
              <a:t>In-Memory Databases</a:t>
            </a:r>
          </a:p>
          <a:p>
            <a:r>
              <a:rPr lang="en-US" sz="2000" b="1">
                <a:solidFill>
                  <a:srgbClr val="7F7F7F"/>
                </a:solidFill>
              </a:rPr>
              <a:t>Disk Read</a:t>
            </a:r>
          </a:p>
          <a:p>
            <a:r>
              <a:rPr lang="en-US" sz="2000" b="1">
                <a:solidFill>
                  <a:srgbClr val="7F7F7F"/>
                </a:solidFill>
              </a:rPr>
              <a:t>5 nanoseconds</a:t>
            </a:r>
          </a:p>
        </p:txBody>
      </p:sp>
      <p:pic>
        <p:nvPicPr>
          <p:cNvPr id="15" name="Picture 4"/>
          <p:cNvPicPr>
            <a:picLocks noChangeAspect="1" noChangeArrowheads="1"/>
          </p:cNvPicPr>
          <p:nvPr/>
        </p:nvPicPr>
        <p:blipFill>
          <a:blip r:embed="rId4" cstate="print"/>
          <a:srcRect/>
          <a:stretch>
            <a:fillRect/>
          </a:stretch>
        </p:blipFill>
        <p:spPr bwMode="gray">
          <a:xfrm>
            <a:off x="6218238" y="1609725"/>
            <a:ext cx="2771775" cy="3587750"/>
          </a:xfrm>
          <a:prstGeom prst="rect">
            <a:avLst/>
          </a:prstGeom>
          <a:noFill/>
          <a:ln w="9525" algn="ctr">
            <a:solidFill>
              <a:schemeClr val="bg1"/>
            </a:solidFill>
            <a:miter lim="800000"/>
            <a:headEnd/>
            <a:tailEnd/>
          </a:ln>
          <a:effectLst>
            <a:outerShdw dist="107763" dir="2700000" algn="ctr" rotWithShape="0">
              <a:schemeClr val="bg2">
                <a:alpha val="50000"/>
              </a:schemeClr>
            </a:outerShdw>
          </a:effectLst>
        </p:spPr>
      </p:pic>
      <p:pic>
        <p:nvPicPr>
          <p:cNvPr id="19464" name="Picture 11" descr="http://www.pctechguide.com/images/31HardDrive.jpg"/>
          <p:cNvPicPr>
            <a:picLocks noChangeAspect="1" noChangeArrowheads="1"/>
          </p:cNvPicPr>
          <p:nvPr/>
        </p:nvPicPr>
        <p:blipFill>
          <a:blip r:embed="rId5" cstate="print"/>
          <a:srcRect/>
          <a:stretch>
            <a:fillRect/>
          </a:stretch>
        </p:blipFill>
        <p:spPr bwMode="auto">
          <a:xfrm>
            <a:off x="160338" y="1554163"/>
            <a:ext cx="2166937" cy="1220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Minimize Data Movement</a:t>
            </a:r>
          </a:p>
        </p:txBody>
      </p:sp>
      <p:pic>
        <p:nvPicPr>
          <p:cNvPr id="21507" name="Picture 2"/>
          <p:cNvPicPr>
            <a:picLocks noChangeAspect="1" noChangeArrowheads="1"/>
          </p:cNvPicPr>
          <p:nvPr/>
        </p:nvPicPr>
        <p:blipFill>
          <a:blip r:embed="rId2" cstate="print"/>
          <a:srcRect/>
          <a:stretch>
            <a:fillRect/>
          </a:stretch>
        </p:blipFill>
        <p:spPr bwMode="auto">
          <a:xfrm>
            <a:off x="561975" y="1307383"/>
            <a:ext cx="8132763" cy="5222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gray">
          <a:xfrm>
            <a:off x="278127" y="1288748"/>
            <a:ext cx="8610601" cy="4921624"/>
          </a:xfrm>
          <a:prstGeom prst="rect">
            <a:avLst/>
          </a:prstGeom>
          <a:solidFill>
            <a:schemeClr val="bg2"/>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260201" y="273750"/>
            <a:ext cx="6256914" cy="715963"/>
          </a:xfrm>
        </p:spPr>
        <p:txBody>
          <a:bodyPr/>
          <a:lstStyle/>
          <a:p>
            <a:r>
              <a:rPr lang="de-DE" dirty="0" smtClean="0">
                <a:solidFill>
                  <a:schemeClr val="accent3"/>
                </a:solidFill>
              </a:rPr>
              <a:t>The Real Real-Time Enterprise is Real!</a:t>
            </a:r>
            <a:endParaRPr lang="en-US" dirty="0">
              <a:solidFill>
                <a:schemeClr val="accent2"/>
              </a:solidFill>
              <a:latin typeface="+mn-lt"/>
            </a:endParaRPr>
          </a:p>
        </p:txBody>
      </p:sp>
      <p:sp>
        <p:nvSpPr>
          <p:cNvPr id="10" name="Rectangle 9"/>
          <p:cNvSpPr/>
          <p:nvPr/>
        </p:nvSpPr>
        <p:spPr bwMode="gray">
          <a:xfrm rot="16200000">
            <a:off x="4502273" y="-4921126"/>
            <a:ext cx="139451" cy="9144000"/>
          </a:xfrm>
          <a:prstGeom prst="rect">
            <a:avLst/>
          </a:prstGeom>
          <a:solidFill>
            <a:schemeClr val="bg2"/>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grpSp>
        <p:nvGrpSpPr>
          <p:cNvPr id="3" name="Group 15"/>
          <p:cNvGrpSpPr/>
          <p:nvPr/>
        </p:nvGrpSpPr>
        <p:grpSpPr>
          <a:xfrm>
            <a:off x="8111022" y="6270835"/>
            <a:ext cx="890077" cy="588040"/>
            <a:chOff x="8111022" y="6270835"/>
            <a:chExt cx="890077" cy="588040"/>
          </a:xfrm>
        </p:grpSpPr>
        <p:sp>
          <p:nvSpPr>
            <p:cNvPr id="15" name="Right Triangle 14"/>
            <p:cNvSpPr/>
            <p:nvPr/>
          </p:nvSpPr>
          <p:spPr bwMode="gray">
            <a:xfrm rot="16200000">
              <a:off x="8456798" y="6270835"/>
              <a:ext cx="544301" cy="544301"/>
            </a:xfrm>
            <a:prstGeom prst="rtTriangle">
              <a:avLst/>
            </a:prstGeom>
            <a:solidFill>
              <a:schemeClr val="bg2"/>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pic>
          <p:nvPicPr>
            <p:cNvPr id="14" name="Picture 13" descr="sap_tagstra_CG8_P_tmr_p.png"/>
            <p:cNvPicPr>
              <a:picLocks noChangeAspect="1"/>
            </p:cNvPicPr>
            <p:nvPr/>
          </p:nvPicPr>
          <p:blipFill>
            <a:blip r:embed="rId3" cstate="email"/>
            <a:srcRect b="-36115"/>
            <a:stretch>
              <a:fillRect/>
            </a:stretch>
          </p:blipFill>
          <p:spPr bwMode="gray">
            <a:xfrm>
              <a:off x="8111022" y="6280029"/>
              <a:ext cx="887696" cy="578846"/>
            </a:xfrm>
            <a:prstGeom prst="rect">
              <a:avLst/>
            </a:prstGeom>
          </p:spPr>
        </p:pic>
      </p:grpSp>
      <p:sp>
        <p:nvSpPr>
          <p:cNvPr id="20" name="TextBox 19"/>
          <p:cNvSpPr txBox="1"/>
          <p:nvPr/>
        </p:nvSpPr>
        <p:spPr>
          <a:xfrm>
            <a:off x="399368" y="1418073"/>
            <a:ext cx="4329728" cy="2267712"/>
          </a:xfrm>
          <a:prstGeom prst="rect">
            <a:avLst/>
          </a:prstGeom>
          <a:solidFill>
            <a:schemeClr val="tx2"/>
          </a:solidFill>
          <a:effectLst>
            <a:outerShdw blurRad="50800" dist="38100" dir="2700000" algn="tl" rotWithShape="0">
              <a:prstClr val="black">
                <a:alpha val="40000"/>
              </a:prstClr>
            </a:outerShdw>
          </a:effectLst>
        </p:spPr>
        <p:txBody>
          <a:bodyPr wrap="square" rIns="45720" rtlCol="0">
            <a:noAutofit/>
          </a:bodyPr>
          <a:lstStyle/>
          <a:p>
            <a:pPr marL="0" lvl="1" indent="-177800">
              <a:spcAft>
                <a:spcPts val="600"/>
              </a:spcAft>
              <a:buClr>
                <a:srgbClr val="F0AB00"/>
              </a:buClr>
              <a:buSzPct val="80000"/>
            </a:pPr>
            <a:r>
              <a:rPr lang="en-US" sz="2000" b="1" kern="0" dirty="0" smtClean="0">
                <a:solidFill>
                  <a:srgbClr val="FFC000"/>
                </a:solidFill>
              </a:rPr>
              <a:t>Consumer Products: </a:t>
            </a:r>
            <a:r>
              <a:rPr lang="en-US" sz="2000" b="1" kern="0" dirty="0" smtClean="0">
                <a:solidFill>
                  <a:schemeClr val="bg1"/>
                </a:solidFill>
              </a:rPr>
              <a:t>Experience 1</a:t>
            </a:r>
          </a:p>
          <a:p>
            <a:pPr marL="287338" lvl="1" indent="-287338">
              <a:spcAft>
                <a:spcPts val="600"/>
              </a:spcAft>
              <a:buClr>
                <a:schemeClr val="accent1"/>
              </a:buClr>
              <a:buSzPct val="80000"/>
              <a:buFont typeface="Wingdings" pitchFamily="2" charset="2"/>
              <a:buChar char="n"/>
            </a:pPr>
            <a:r>
              <a:rPr lang="en-US" sz="1600" dirty="0" smtClean="0">
                <a:solidFill>
                  <a:schemeClr val="bg1"/>
                </a:solidFill>
              </a:rPr>
              <a:t>How Our Innovation Provides the Real Time Visibility of Retailer Demand Data, promotion data and Out of Stock Analysis enabling </a:t>
            </a:r>
          </a:p>
          <a:p>
            <a:pPr marL="287338" lvl="1" indent="-287338">
              <a:spcAft>
                <a:spcPts val="600"/>
              </a:spcAft>
              <a:buClr>
                <a:schemeClr val="accent1"/>
              </a:buClr>
              <a:buSzPct val="80000"/>
            </a:pPr>
            <a:r>
              <a:rPr lang="en-US" sz="1600" dirty="0" smtClean="0">
                <a:solidFill>
                  <a:schemeClr val="bg1"/>
                </a:solidFill>
              </a:rPr>
              <a:t>Real-time </a:t>
            </a:r>
            <a:r>
              <a:rPr lang="en-US" sz="1600" dirty="0" smtClean="0">
                <a:solidFill>
                  <a:schemeClr val="bg1"/>
                </a:solidFill>
                <a:sym typeface="Wingdings"/>
              </a:rPr>
              <a:t> 70R - 460B - 50TB – 0.04Sec</a:t>
            </a:r>
            <a:endParaRPr lang="en-US" sz="1600" dirty="0" smtClean="0">
              <a:solidFill>
                <a:schemeClr val="bg1"/>
              </a:solidFill>
            </a:endParaRPr>
          </a:p>
        </p:txBody>
      </p:sp>
      <p:sp>
        <p:nvSpPr>
          <p:cNvPr id="17" name="TextBox 16"/>
          <p:cNvSpPr txBox="1"/>
          <p:nvPr/>
        </p:nvSpPr>
        <p:spPr>
          <a:xfrm>
            <a:off x="399368" y="3816797"/>
            <a:ext cx="4334256" cy="2267712"/>
          </a:xfrm>
          <a:prstGeom prst="rect">
            <a:avLst/>
          </a:prstGeom>
          <a:solidFill>
            <a:schemeClr val="tx2"/>
          </a:solidFill>
          <a:effectLst>
            <a:outerShdw blurRad="50800" dist="38100" dir="2700000" algn="tl" rotWithShape="0">
              <a:prstClr val="black">
                <a:alpha val="40000"/>
              </a:prstClr>
            </a:outerShdw>
          </a:effectLst>
        </p:spPr>
        <p:txBody>
          <a:bodyPr wrap="square" rIns="45720" rtlCol="0">
            <a:noAutofit/>
          </a:bodyPr>
          <a:lstStyle/>
          <a:p>
            <a:pPr marL="0" lvl="1" indent="-177800">
              <a:spcAft>
                <a:spcPts val="600"/>
              </a:spcAft>
              <a:buClr>
                <a:srgbClr val="F0AB00"/>
              </a:buClr>
              <a:buSzPct val="80000"/>
            </a:pPr>
            <a:r>
              <a:rPr lang="en-US" sz="2000" b="1" kern="0" dirty="0" smtClean="0">
                <a:solidFill>
                  <a:srgbClr val="FFC000"/>
                </a:solidFill>
              </a:rPr>
              <a:t>Automotive: </a:t>
            </a:r>
            <a:r>
              <a:rPr lang="en-US" sz="2000" b="1" kern="0" dirty="0" smtClean="0">
                <a:solidFill>
                  <a:schemeClr val="bg1"/>
                </a:solidFill>
              </a:rPr>
              <a:t>Experience 2 </a:t>
            </a:r>
          </a:p>
          <a:p>
            <a:pPr marL="177800" indent="-177800">
              <a:spcBef>
                <a:spcPct val="50000"/>
              </a:spcBef>
              <a:buClr>
                <a:srgbClr val="F0AB00"/>
              </a:buClr>
              <a:buSzPct val="80000"/>
            </a:pPr>
            <a:r>
              <a:rPr lang="en-US" sz="1600" b="1" kern="0" dirty="0" smtClean="0">
                <a:solidFill>
                  <a:schemeClr val="bg1"/>
                </a:solidFill>
              </a:rPr>
              <a:t>Real time evaluated Contribution Margin by Brand, By Dealer, By Location and By Vin #</a:t>
            </a:r>
            <a:endParaRPr lang="en-US" sz="1600" b="1" kern="0" dirty="0" smtClean="0">
              <a:solidFill>
                <a:schemeClr val="bg1"/>
              </a:solidFill>
              <a:sym typeface="Wingdings"/>
            </a:endParaRPr>
          </a:p>
          <a:p>
            <a:pPr marL="177800" indent="-177800">
              <a:spcBef>
                <a:spcPct val="50000"/>
              </a:spcBef>
              <a:buClr>
                <a:srgbClr val="F0AB00"/>
              </a:buClr>
              <a:buSzPct val="80000"/>
            </a:pPr>
            <a:r>
              <a:rPr lang="en-US" sz="1600" b="1" kern="0" dirty="0" smtClean="0">
                <a:solidFill>
                  <a:schemeClr val="bg1"/>
                </a:solidFill>
                <a:sym typeface="Wingdings"/>
              </a:rPr>
              <a:t>Executives received new insight into margin loss that they could act on right away</a:t>
            </a:r>
            <a:endParaRPr lang="en-US" sz="1600" b="1" kern="0" dirty="0" smtClean="0">
              <a:solidFill>
                <a:schemeClr val="bg1"/>
              </a:solidFill>
            </a:endParaRPr>
          </a:p>
        </p:txBody>
      </p:sp>
      <p:pic>
        <p:nvPicPr>
          <p:cNvPr id="11" name="Picture 10" descr="130164_l_srgb_s_gl.jpg"/>
          <p:cNvPicPr>
            <a:picLocks noChangeAspect="1"/>
          </p:cNvPicPr>
          <p:nvPr/>
        </p:nvPicPr>
        <p:blipFill>
          <a:blip r:embed="rId4" cstate="print"/>
          <a:srcRect l="29973" t="31634" r="12553" b="23922"/>
          <a:stretch>
            <a:fillRect/>
          </a:stretch>
        </p:blipFill>
        <p:spPr>
          <a:xfrm>
            <a:off x="4849449" y="1416442"/>
            <a:ext cx="3904804" cy="2267712"/>
          </a:xfrm>
          <a:prstGeom prst="rect">
            <a:avLst/>
          </a:prstGeom>
          <a:effectLst>
            <a:outerShdw blurRad="50800" dist="38100" dir="2700000" algn="tl" rotWithShape="0">
              <a:prstClr val="black">
                <a:alpha val="40000"/>
              </a:prstClr>
            </a:outerShdw>
          </a:effectLst>
        </p:spPr>
      </p:pic>
      <p:pic>
        <p:nvPicPr>
          <p:cNvPr id="2050" name="Picture 2" descr="http://www.csmonitor.com/var/ezflow_site/storage/images/media/images/0405-new-cars/7682326-1-eng-US/0405-new-cars_full_600.jpg"/>
          <p:cNvPicPr>
            <a:picLocks noChangeAspect="1" noChangeArrowheads="1"/>
          </p:cNvPicPr>
          <p:nvPr/>
        </p:nvPicPr>
        <p:blipFill>
          <a:blip r:embed="rId5" cstate="print"/>
          <a:srcRect r="6146" b="18242"/>
          <a:stretch>
            <a:fillRect/>
          </a:stretch>
        </p:blipFill>
        <p:spPr bwMode="auto">
          <a:xfrm>
            <a:off x="4849449" y="3816797"/>
            <a:ext cx="3904804" cy="2267712"/>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4392&quot;&gt;&lt;/object&gt;&lt;object type=&quot;2&quot; unique_id=&quot;14393&quot;&gt;&lt;object type=&quot;3&quot; unique_id=&quot;14875&quot;&gt;&lt;property id=&quot;20148&quot; value=&quot;5&quot;/&gt;&lt;property id=&quot;20300&quot; value=&quot;Slide 1 - &amp;quot;Networked Solutions Best Practices&amp;#x0D;&amp;#x0A;Overview&amp;quot;&quot;/&gt;&lt;property id=&quot;20307&quot; value=&quot;900&quot;/&gt;&lt;/object&gt;&lt;object type=&quot;3&quot; unique_id=&quot;17741&quot;&gt;&lt;property id=&quot;20148&quot; value=&quot;5&quot;/&gt;&lt;property id=&quot;20300&quot; value=&quot;Slide 13&quot;/&gt;&lt;property id=&quot;20307&quot; value=&quot;921&quot;/&gt;&lt;/object&gt;&lt;object type=&quot;3&quot; unique_id=&quot;23050&quot;&gt;&lt;property id=&quot;20148&quot; value=&quot;5&quot;/&gt;&lt;property id=&quot;20300&quot; value=&quot;Slide 3 - &amp;quot;NWS Best Practices&amp;#x0D;&amp;#x0A;Overview&amp;quot;&quot;/&gt;&lt;property id=&quot;20307&quot; value=&quot;958&quot;/&gt;&lt;/object&gt;&lt;object type=&quot;3&quot; unique_id=&quot;24519&quot;&gt;&lt;property id=&quot;20148&quot; value=&quot;5&quot;/&gt;&lt;property id=&quot;20300&quot; value=&quot;Slide 11 - &amp;quot;NWS BP&amp;#x0D;&amp;#x0A;L2 and L3 Organization Details – Packaging Framework (WIP)&amp;quot;&quot;/&gt;&lt;property id=&quot;20307&quot; value=&quot;964&quot;/&gt;&lt;/object&gt;&lt;object type=&quot;3&quot; unique_id=&quot;24700&quot;&gt;&lt;property id=&quot;20148&quot; value=&quot;5&quot;/&gt;&lt;property id=&quot;20300&quot; value=&quot;Slide 12 - &amp;quot;NWS BP&amp;#x0D;&amp;#x0A;L2 and L3 Organization Details – Packaging Cross Fct./QM (WIP)&amp;quot;&quot;/&gt;&lt;property id=&quot;20307&quot; value=&quot;965&quot;/&gt;&lt;/object&gt;&lt;object type=&quot;3&quot; unique_id=&quot;24701&quot;&gt;&lt;property id=&quot;20148&quot; value=&quot;5&quot;/&gt;&lt;property id=&quot;20300&quot; value=&quot;Slide 6 - &amp;quot;NWS BP&amp;#x0D;&amp;#x0A;L2 and L3 Organization - Fast Track Approach&amp;quot;&quot;/&gt;&lt;property id=&quot;20307&quot; value=&quot;966&quot;/&gt;&lt;/object&gt;&lt;object type=&quot;3&quot; unique_id=&quot;24702&quot;&gt;&lt;property id=&quot;20148&quot; value=&quot;5&quot;/&gt;&lt;property id=&quot;20300&quot; value=&quot;Slide 9 - &amp;quot;NWS BP&amp;#x0D;&amp;#x0A;L2 and L3 Organization Details – Product Management (WIP)&amp;quot;&quot;/&gt;&lt;property id=&quot;20307&quot; value=&quot;967&quot;/&gt;&lt;/object&gt;&lt;object type=&quot;3&quot; unique_id=&quot;24703&quot;&gt;&lt;property id=&quot;20148&quot; value=&quot;5&quot;/&gt;&lt;property id=&quot;20300&quot; value=&quot;Slide 10 - &amp;quot;NWS BP&amp;#x0D;&amp;#x0A;L2 and L3 Organization Details – Assembly/Factory Dev. (WIP)&amp;quot;&quot;/&gt;&lt;property id=&quot;20307&quot; value=&quot;968&quot;/&gt;&lt;/object&gt;&lt;object type=&quot;3&quot; unique_id=&quot;25338&quot;&gt;&lt;property id=&quot;20148&quot; value=&quot;5&quot;/&gt;&lt;property id=&quot;20300&quot; value=&quot;Slide 5 - &amp;quot;NWS BP&amp;#x0D;&amp;#x0A;Approach Towards Defining the Unit Set-Up&amp;quot;&quot;/&gt;&lt;property id=&quot;20307&quot; value=&quot;970&quot;/&gt;&lt;/object&gt;&lt;object type=&quot;3&quot; unique_id=&quot;26508&quot;&gt;&lt;property id=&quot;20148&quot; value=&quot;5&quot;/&gt;&lt;property id=&quot;20300&quot; value=&quot;Slide 2 - &amp;quot;Overview of Package Nomenclature and Responsibilities&amp;quot;&quot;/&gt;&lt;property id=&quot;20307&quot; value=&quot;971&quot;/&gt;&lt;/object&gt;&lt;object type=&quot;3&quot; unique_id=&quot;28084&quot;&gt;&lt;property id=&quot;20148&quot; value=&quot;5&quot;/&gt;&lt;property id=&quot;20300&quot; value=&quot;Slide 8&quot;/&gt;&lt;property id=&quot;20307&quot; value=&quot;972&quot;/&gt;&lt;/object&gt;&lt;object type=&quot;3&quot; unique_id=&quot;28295&quot;&gt;&lt;property id=&quot;20148&quot; value=&quot;5&quot;/&gt;&lt;property id=&quot;20300&quot; value=&quot;Slide 7 - &amp;quot;Status, Next Steps, and Open Questions&amp;quot;&quot;/&gt;&lt;property id=&quot;20307&quot; value=&quot;973&quot;/&gt;&lt;/object&gt;&lt;object type=&quot;3&quot; unique_id=&quot;28491&quot;&gt;&lt;property id=&quot;20148&quot; value=&quot;5&quot;/&gt;&lt;property id=&quot;20300&quot; value=&quot;Slide 4 - &amp;quot;NWS Best Practices&amp;#x0D;&amp;#x0A;Big Picture&amp;quot;&quot;/&gt;&lt;property id=&quot;20307&quot; value=&quot;974&quot;/&gt;&lt;/object&gt;&lt;/object&gt;&lt;/object&gt;&lt;/database&gt;"/>
  <p:tag name="THINKCELLUNDODONOTDELET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wg50KZdUOpLVkixhsokw"/>
</p:tagLst>
</file>

<file path=ppt/theme/theme1.xml><?xml version="1.0" encoding="utf-8"?>
<a:theme xmlns:a="http://schemas.openxmlformats.org/drawingml/2006/main" name="SAP_2011_v1.0">
  <a:themeElements>
    <a:clrScheme name="SAP 2011 FINAL">
      <a:dk1>
        <a:srgbClr val="000000"/>
      </a:dk1>
      <a:lt1>
        <a:srgbClr val="FFFFFF"/>
      </a:lt1>
      <a:dk2>
        <a:srgbClr val="0076CB"/>
      </a:dk2>
      <a:lt2>
        <a:srgbClr val="CCCCCC"/>
      </a:lt2>
      <a:accent1>
        <a:srgbClr val="F0AB00"/>
      </a:accent1>
      <a:accent2>
        <a:srgbClr val="666666"/>
      </a:accent2>
      <a:accent3>
        <a:srgbClr val="003283"/>
      </a:accent3>
      <a:accent4>
        <a:srgbClr val="247230"/>
      </a:accent4>
      <a:accent5>
        <a:srgbClr val="BC3618"/>
      </a:accent5>
      <a:accent6>
        <a:srgbClr val="45157E"/>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977</Words>
  <Application>Microsoft Office PowerPoint</Application>
  <PresentationFormat>On-screen Show (4:3)</PresentationFormat>
  <Paragraphs>180</Paragraphs>
  <Slides>19</Slides>
  <Notes>9</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SAP_2011_v1.0</vt:lpstr>
      <vt:lpstr>Slide 1</vt:lpstr>
      <vt:lpstr>Table of Contents</vt:lpstr>
      <vt:lpstr>Table of Contents</vt:lpstr>
      <vt:lpstr>Slide 4</vt:lpstr>
      <vt:lpstr>SAP HANA:  SAP High-Performance Analytic Appliance</vt:lpstr>
      <vt:lpstr>In-Memory Computing – The Time is NOW Orchestrating Technology Innovations</vt:lpstr>
      <vt:lpstr>Speedup Data Access 1 Million Times Faster Than Disk</vt:lpstr>
      <vt:lpstr>Minimize Data Movement</vt:lpstr>
      <vt:lpstr>The Real Real-Time Enterprise is Real!</vt:lpstr>
      <vt:lpstr>Table of Contents</vt:lpstr>
      <vt:lpstr>Solution Overview SAP BusinessObjects Explorer</vt:lpstr>
      <vt:lpstr>What Is SAP BusinessObjects Explorer? It’s Search Against BI . . .</vt:lpstr>
      <vt:lpstr>. . . and Then It’s Exploration of the Results</vt:lpstr>
      <vt:lpstr>SAP BusinessObjects Explorer Capabilities</vt:lpstr>
      <vt:lpstr>Slide 15</vt:lpstr>
      <vt:lpstr>Seeing Is Believing Try It for Yourself! </vt:lpstr>
      <vt:lpstr>Slide 17</vt:lpstr>
      <vt:lpstr>Slide 18</vt:lpstr>
      <vt:lpstr>Slide 19</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I808834</dc:creator>
  <cp:lastModifiedBy>I050460</cp:lastModifiedBy>
  <cp:revision>8491</cp:revision>
  <dcterms:created xsi:type="dcterms:W3CDTF">2006-03-06T21:30:50Z</dcterms:created>
  <dcterms:modified xsi:type="dcterms:W3CDTF">2011-02-12T03:59:44Z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255268672</vt:i4>
  </property>
  <property fmtid="{D5CDD505-2E9C-101B-9397-08002B2CF9AE}" pid="4" name="_EmailSubject">
    <vt:lpwstr>HANA Customer positioning document - early draft</vt:lpwstr>
  </property>
  <property fmtid="{D5CDD505-2E9C-101B-9397-08002B2CF9AE}" pid="5" name="_AuthorEmail">
    <vt:lpwstr>shashi.rao@sap.com</vt:lpwstr>
  </property>
  <property fmtid="{D5CDD505-2E9C-101B-9397-08002B2CF9AE}" pid="6" name="_AuthorEmailDisplayName">
    <vt:lpwstr>Rao, Shashi</vt:lpwstr>
  </property>
  <property fmtid="{D5CDD505-2E9C-101B-9397-08002B2CF9AE}" pid="7" name="_PreviousAdHocReviewCycleID">
    <vt:i4>1385512170</vt:i4>
  </property>
</Properties>
</file>