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9"/>
  </p:notesMasterIdLst>
  <p:sldIdLst>
    <p:sldId id="256" r:id="rId2"/>
    <p:sldId id="346" r:id="rId3"/>
    <p:sldId id="364" r:id="rId4"/>
    <p:sldId id="347" r:id="rId5"/>
    <p:sldId id="368" r:id="rId6"/>
    <p:sldId id="348" r:id="rId7"/>
    <p:sldId id="365" r:id="rId8"/>
    <p:sldId id="360" r:id="rId9"/>
    <p:sldId id="361" r:id="rId10"/>
    <p:sldId id="362" r:id="rId11"/>
    <p:sldId id="363" r:id="rId12"/>
    <p:sldId id="349" r:id="rId13"/>
    <p:sldId id="359" r:id="rId14"/>
    <p:sldId id="350" r:id="rId15"/>
    <p:sldId id="351" r:id="rId16"/>
    <p:sldId id="367" r:id="rId17"/>
    <p:sldId id="366" r:id="rId18"/>
  </p:sldIdLst>
  <p:sldSz cx="9144000" cy="6858000" type="screen4x3"/>
  <p:notesSz cx="6858000" cy="9144000"/>
  <p:defaultTextStyle>
    <a:defPPr>
      <a:defRPr lang="en-GB"/>
    </a:defPPr>
    <a:lvl1pPr algn="ctr" defTabSz="457200" rtl="0" fontAlgn="base">
      <a:lnSpc>
        <a:spcPct val="82000"/>
      </a:lnSpc>
      <a:spcBef>
        <a:spcPct val="0"/>
      </a:spcBef>
      <a:spcAft>
        <a:spcPct val="0"/>
      </a:spcAft>
      <a:buClr>
        <a:srgbClr val="FFFF99"/>
      </a:buClr>
      <a:buSzPct val="100000"/>
      <a:buFont typeface="Times New Roman" pitchFamily="18" charset="0"/>
      <a:defRPr sz="1400" b="1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1pPr>
    <a:lvl2pPr marL="457200" algn="ctr" defTabSz="457200" rtl="0" fontAlgn="base">
      <a:lnSpc>
        <a:spcPct val="82000"/>
      </a:lnSpc>
      <a:spcBef>
        <a:spcPct val="0"/>
      </a:spcBef>
      <a:spcAft>
        <a:spcPct val="0"/>
      </a:spcAft>
      <a:buClr>
        <a:srgbClr val="FFFF99"/>
      </a:buClr>
      <a:buSzPct val="100000"/>
      <a:buFont typeface="Times New Roman" pitchFamily="18" charset="0"/>
      <a:defRPr sz="1400" b="1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2pPr>
    <a:lvl3pPr marL="914400" algn="ctr" defTabSz="457200" rtl="0" fontAlgn="base">
      <a:lnSpc>
        <a:spcPct val="82000"/>
      </a:lnSpc>
      <a:spcBef>
        <a:spcPct val="0"/>
      </a:spcBef>
      <a:spcAft>
        <a:spcPct val="0"/>
      </a:spcAft>
      <a:buClr>
        <a:srgbClr val="FFFF99"/>
      </a:buClr>
      <a:buSzPct val="100000"/>
      <a:buFont typeface="Times New Roman" pitchFamily="18" charset="0"/>
      <a:defRPr sz="1400" b="1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3pPr>
    <a:lvl4pPr marL="1371600" algn="ctr" defTabSz="457200" rtl="0" fontAlgn="base">
      <a:lnSpc>
        <a:spcPct val="82000"/>
      </a:lnSpc>
      <a:spcBef>
        <a:spcPct val="0"/>
      </a:spcBef>
      <a:spcAft>
        <a:spcPct val="0"/>
      </a:spcAft>
      <a:buClr>
        <a:srgbClr val="FFFF99"/>
      </a:buClr>
      <a:buSzPct val="100000"/>
      <a:buFont typeface="Times New Roman" pitchFamily="18" charset="0"/>
      <a:defRPr sz="1400" b="1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4pPr>
    <a:lvl5pPr marL="1828800" algn="ctr" defTabSz="457200" rtl="0" fontAlgn="base">
      <a:lnSpc>
        <a:spcPct val="82000"/>
      </a:lnSpc>
      <a:spcBef>
        <a:spcPct val="0"/>
      </a:spcBef>
      <a:spcAft>
        <a:spcPct val="0"/>
      </a:spcAft>
      <a:buClr>
        <a:srgbClr val="FFFF99"/>
      </a:buClr>
      <a:buSzPct val="100000"/>
      <a:buFont typeface="Times New Roman" pitchFamily="18" charset="0"/>
      <a:defRPr sz="1400" b="1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1400" b="1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1400" b="1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1400" b="1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1400" b="1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CCFF"/>
    <a:srgbClr val="47B1B9"/>
    <a:srgbClr val="728E7D"/>
    <a:srgbClr val="EE4C12"/>
    <a:srgbClr val="FFCC00"/>
    <a:srgbClr val="FFCF03"/>
    <a:srgbClr val="55774F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72" autoAdjust="0"/>
    <p:restoredTop sz="99029" autoAdjust="0"/>
  </p:normalViewPr>
  <p:slideViewPr>
    <p:cSldViewPr snapToGrid="0">
      <p:cViewPr varScale="1">
        <p:scale>
          <a:sx n="72" d="100"/>
          <a:sy n="72" d="100"/>
        </p:scale>
        <p:origin x="-144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b="0">
              <a:latin typeface="Times New Roman" pitchFamily="18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b="0">
              <a:latin typeface="Times New Roman" pitchFamily="18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b="0">
              <a:latin typeface="Times New Roman" pitchFamily="18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b="0"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545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>
                <a:srgbClr val="000000"/>
              </a:buClr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545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40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5650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>
                <a:srgbClr val="000000"/>
              </a:buClr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FDAA923-4355-47C0-93C1-6720366E48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8DCF0B-CF28-4D84-82F6-1B5D0BF7168E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>
              <a:latin typeface="Times New Roman" pitchFamily="18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corporate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000B3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914400" eaLnBrk="0" hangingPunct="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IN" sz="1200" b="0"/>
          </a:p>
        </p:txBody>
      </p:sp>
      <p:sp>
        <p:nvSpPr>
          <p:cNvPr id="6152" name="Rectangle 8"/>
          <p:cNvSpPr>
            <a:spLocks noChangeArrowheads="1"/>
          </p:cNvSpPr>
          <p:nvPr userDrawn="1"/>
        </p:nvSpPr>
        <p:spPr bwMode="auto">
          <a:xfrm>
            <a:off x="325755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u="sng"/>
          </a:p>
        </p:txBody>
      </p:sp>
      <p:sp>
        <p:nvSpPr>
          <p:cNvPr id="6153" name="Rectangle 9"/>
          <p:cNvSpPr>
            <a:spLocks noChangeArrowheads="1"/>
          </p:cNvSpPr>
          <p:nvPr userDrawn="1"/>
        </p:nvSpPr>
        <p:spPr bwMode="auto">
          <a:xfrm>
            <a:off x="4762500" y="6391275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fld id="{4DBE86B8-73B7-472D-A839-9B1D1D7BB4CA}" type="slidenum">
              <a:rPr lang="en-US">
                <a:solidFill>
                  <a:srgbClr val="FFC85B"/>
                </a:solidFill>
                <a:ea typeface="ＭＳ Ｐゴシック" pitchFamily="34" charset="-128"/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t>‹#›</a:t>
            </a:fld>
            <a:endParaRPr lang="en-US">
              <a:solidFill>
                <a:srgbClr val="FFC85B"/>
              </a:solidFill>
              <a:ea typeface="ＭＳ Ｐゴシック" pitchFamily="34" charset="-128"/>
            </a:endParaRPr>
          </a:p>
        </p:txBody>
      </p:sp>
      <p:sp>
        <p:nvSpPr>
          <p:cNvPr id="4109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0B3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914400" eaLnBrk="0" hangingPunct="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IN" sz="1200" b="0"/>
          </a:p>
        </p:txBody>
      </p:sp>
      <p:sp>
        <p:nvSpPr>
          <p:cNvPr id="6150" name="Rectangle 6"/>
          <p:cNvSpPr>
            <a:spLocks noChangeArrowheads="1"/>
          </p:cNvSpPr>
          <p:nvPr userDrawn="1"/>
        </p:nvSpPr>
        <p:spPr bwMode="auto">
          <a:xfrm>
            <a:off x="6169025" y="190500"/>
            <a:ext cx="294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800">
                <a:solidFill>
                  <a:srgbClr val="FFC85B"/>
                </a:solidFill>
                <a:latin typeface="Bookman Old Style" pitchFamily="18" charset="0"/>
              </a:rPr>
              <a:t>Best Practices in Data Warehousing</a:t>
            </a:r>
          </a:p>
        </p:txBody>
      </p:sp>
      <p:sp>
        <p:nvSpPr>
          <p:cNvPr id="4104" name="Text Box 8"/>
          <p:cNvSpPr txBox="1">
            <a:spLocks noChangeArrowheads="1"/>
          </p:cNvSpPr>
          <p:nvPr userDrawn="1"/>
        </p:nvSpPr>
        <p:spPr bwMode="auto">
          <a:xfrm>
            <a:off x="-50800" y="88900"/>
            <a:ext cx="428783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hangingPunct="0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C85B"/>
                </a:solidFill>
                <a:latin typeface="Bookman Old Style" pitchFamily="18" charset="0"/>
              </a:rPr>
              <a:t>Business Intelligence Conference</a:t>
            </a:r>
          </a:p>
          <a:p>
            <a:pPr defTabSz="914400" eaLnBrk="0" hangingPunct="0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C85B"/>
                </a:solidFill>
                <a:latin typeface="Bookman Old Style" pitchFamily="18" charset="0"/>
              </a:rPr>
              <a:t>Chennai 2011</a:t>
            </a: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-6350" y="6175375"/>
            <a:ext cx="26924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rgbClr val="FFC85B"/>
                </a:solidFill>
                <a:latin typeface="Times New Roman" pitchFamily="18" charset="0"/>
              </a:rPr>
              <a:t>Raman </a:t>
            </a:r>
            <a:r>
              <a:rPr lang="en-US" sz="1800" dirty="0" smtClean="0">
                <a:solidFill>
                  <a:srgbClr val="FFC85B"/>
                </a:solidFill>
                <a:latin typeface="Times New Roman" pitchFamily="18" charset="0"/>
              </a:rPr>
              <a:t>Govindarajan</a:t>
            </a:r>
            <a:endParaRPr lang="en-US" sz="1200" dirty="0">
              <a:solidFill>
                <a:srgbClr val="FFC85B"/>
              </a:solidFill>
              <a:latin typeface="Times New Roman" pitchFamily="18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7110413" y="6308725"/>
            <a:ext cx="21209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i="1">
                <a:solidFill>
                  <a:srgbClr val="FFC85B"/>
                </a:solidFill>
                <a:latin typeface="Times New Roman" pitchFamily="18" charset="0"/>
              </a:rPr>
              <a:t>perf</a:t>
            </a:r>
            <a:r>
              <a:rPr lang="en-US" sz="2000">
                <a:solidFill>
                  <a:srgbClr val="FFC85B"/>
                </a:solidFill>
                <a:latin typeface="Times New Roman" pitchFamily="18" charset="0"/>
              </a:rPr>
              <a:t>SYSTEMS</a:t>
            </a:r>
            <a:r>
              <a:rPr lang="en-US" sz="2000" baseline="20000">
                <a:solidFill>
                  <a:srgbClr val="FFC85B"/>
                </a:solidFill>
                <a:latin typeface="Times New Roman" pitchFamily="18" charset="0"/>
              </a:rPr>
              <a:t>™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lnSpc>
          <a:spcPct val="118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rebuchet MS" pitchFamily="34" charset="0"/>
        <a:defRPr sz="3000" b="1">
          <a:solidFill>
            <a:srgbClr val="FFFF66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ct val="118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rebuchet MS" pitchFamily="34" charset="0"/>
        <a:defRPr sz="3000" b="1">
          <a:solidFill>
            <a:srgbClr val="FFFF66"/>
          </a:solidFill>
          <a:latin typeface="Trebuchet MS" pitchFamily="34" charset="0"/>
          <a:cs typeface="Lucida Sans Unicode" pitchFamily="34" charset="0"/>
        </a:defRPr>
      </a:lvl2pPr>
      <a:lvl3pPr algn="l" defTabSz="457200" rtl="0" fontAlgn="base">
        <a:lnSpc>
          <a:spcPct val="118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rebuchet MS" pitchFamily="34" charset="0"/>
        <a:defRPr sz="3000" b="1">
          <a:solidFill>
            <a:srgbClr val="FFFF66"/>
          </a:solidFill>
          <a:latin typeface="Trebuchet MS" pitchFamily="34" charset="0"/>
          <a:cs typeface="Lucida Sans Unicode" pitchFamily="34" charset="0"/>
        </a:defRPr>
      </a:lvl3pPr>
      <a:lvl4pPr algn="l" defTabSz="457200" rtl="0" fontAlgn="base">
        <a:lnSpc>
          <a:spcPct val="118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rebuchet MS" pitchFamily="34" charset="0"/>
        <a:defRPr sz="3000" b="1">
          <a:solidFill>
            <a:srgbClr val="FFFF66"/>
          </a:solidFill>
          <a:latin typeface="Trebuchet MS" pitchFamily="34" charset="0"/>
          <a:cs typeface="Lucida Sans Unicode" pitchFamily="34" charset="0"/>
        </a:defRPr>
      </a:lvl4pPr>
      <a:lvl5pPr algn="l" defTabSz="457200" rtl="0" fontAlgn="base">
        <a:lnSpc>
          <a:spcPct val="118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rebuchet MS" pitchFamily="34" charset="0"/>
        <a:defRPr sz="3000" b="1">
          <a:solidFill>
            <a:srgbClr val="FFFF66"/>
          </a:solidFill>
          <a:latin typeface="Trebuchet MS" pitchFamily="34" charset="0"/>
          <a:cs typeface="Lucida Sans Unicode" pitchFamily="34" charset="0"/>
        </a:defRPr>
      </a:lvl5pPr>
      <a:lvl6pPr marL="457200" algn="l" defTabSz="457200" rtl="0" fontAlgn="base">
        <a:lnSpc>
          <a:spcPct val="118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rebuchet MS" pitchFamily="34" charset="0"/>
        <a:defRPr sz="3000" b="1">
          <a:solidFill>
            <a:srgbClr val="FFFF66"/>
          </a:solidFill>
          <a:latin typeface="Trebuchet MS" pitchFamily="34" charset="0"/>
          <a:cs typeface="Lucida Sans Unicode" pitchFamily="34" charset="0"/>
        </a:defRPr>
      </a:lvl6pPr>
      <a:lvl7pPr marL="914400" algn="l" defTabSz="457200" rtl="0" fontAlgn="base">
        <a:lnSpc>
          <a:spcPct val="118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rebuchet MS" pitchFamily="34" charset="0"/>
        <a:defRPr sz="3000" b="1">
          <a:solidFill>
            <a:srgbClr val="FFFF66"/>
          </a:solidFill>
          <a:latin typeface="Trebuchet MS" pitchFamily="34" charset="0"/>
          <a:cs typeface="Lucida Sans Unicode" pitchFamily="34" charset="0"/>
        </a:defRPr>
      </a:lvl7pPr>
      <a:lvl8pPr marL="1371600" algn="l" defTabSz="457200" rtl="0" fontAlgn="base">
        <a:lnSpc>
          <a:spcPct val="118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rebuchet MS" pitchFamily="34" charset="0"/>
        <a:defRPr sz="3000" b="1">
          <a:solidFill>
            <a:srgbClr val="FFFF66"/>
          </a:solidFill>
          <a:latin typeface="Trebuchet MS" pitchFamily="34" charset="0"/>
          <a:cs typeface="Lucida Sans Unicode" pitchFamily="34" charset="0"/>
        </a:defRPr>
      </a:lvl8pPr>
      <a:lvl9pPr marL="1828800" algn="l" defTabSz="457200" rtl="0" fontAlgn="base">
        <a:lnSpc>
          <a:spcPct val="118000"/>
        </a:lnSpc>
        <a:spcBef>
          <a:spcPct val="0"/>
        </a:spcBef>
        <a:spcAft>
          <a:spcPct val="0"/>
        </a:spcAft>
        <a:buClr>
          <a:srgbClr val="FFFF66"/>
        </a:buClr>
        <a:buSzPct val="100000"/>
        <a:buFont typeface="Trebuchet MS" pitchFamily="34" charset="0"/>
        <a:defRPr sz="3000" b="1">
          <a:solidFill>
            <a:srgbClr val="FFFF66"/>
          </a:solidFill>
          <a:latin typeface="Trebuchet MS" pitchFamily="34" charset="0"/>
          <a:cs typeface="Lucida Sans Unicode" pitchFamily="34" charset="0"/>
        </a:defRPr>
      </a:lvl9pPr>
    </p:titleStyle>
    <p:bodyStyle>
      <a:lvl1pPr marL="336550" indent="-336550" algn="l" defTabSz="457200" rtl="0" fontAlgn="base">
        <a:lnSpc>
          <a:spcPct val="118000"/>
        </a:lnSpc>
        <a:spcBef>
          <a:spcPts val="625"/>
        </a:spcBef>
        <a:spcAft>
          <a:spcPct val="0"/>
        </a:spcAft>
        <a:buClr>
          <a:srgbClr val="FFFFCC"/>
        </a:buClr>
        <a:buSzPct val="100000"/>
        <a:buFont typeface="Trebuchet MS" pitchFamily="34" charset="0"/>
        <a:buChar char="•"/>
        <a:defRPr sz="2500">
          <a:solidFill>
            <a:srgbClr val="FFFF99"/>
          </a:solidFill>
          <a:latin typeface="+mn-lt"/>
          <a:ea typeface="+mn-ea"/>
          <a:cs typeface="+mn-cs"/>
        </a:defRPr>
      </a:lvl1pPr>
      <a:lvl2pPr marL="736600" indent="-279400" algn="l" defTabSz="457200" rtl="0" fontAlgn="base">
        <a:lnSpc>
          <a:spcPct val="118000"/>
        </a:lnSpc>
        <a:spcBef>
          <a:spcPts val="550"/>
        </a:spcBef>
        <a:spcAft>
          <a:spcPct val="0"/>
        </a:spcAft>
        <a:buClr>
          <a:srgbClr val="FFFFCC"/>
        </a:buClr>
        <a:buSzPct val="100000"/>
        <a:buFont typeface="Trebuchet MS" pitchFamily="34" charset="0"/>
        <a:buChar char="•"/>
        <a:defRPr sz="2200">
          <a:solidFill>
            <a:srgbClr val="FFFF99"/>
          </a:solidFill>
          <a:latin typeface="+mn-lt"/>
          <a:cs typeface="+mn-cs"/>
        </a:defRPr>
      </a:lvl2pPr>
      <a:lvl3pPr marL="1143000" indent="-228600" algn="l" defTabSz="457200" rtl="0" fontAlgn="base">
        <a:lnSpc>
          <a:spcPct val="118000"/>
        </a:lnSpc>
        <a:spcBef>
          <a:spcPts val="500"/>
        </a:spcBef>
        <a:spcAft>
          <a:spcPct val="0"/>
        </a:spcAft>
        <a:buClr>
          <a:srgbClr val="FFFFCC"/>
        </a:buClr>
        <a:buSzPct val="60000"/>
        <a:buFont typeface="Trebuchet MS" pitchFamily="34" charset="0"/>
        <a:buChar char="•"/>
        <a:defRPr sz="2000">
          <a:solidFill>
            <a:srgbClr val="FFFF99"/>
          </a:solidFill>
          <a:latin typeface="+mn-lt"/>
          <a:cs typeface="+mn-cs"/>
        </a:defRPr>
      </a:lvl3pPr>
      <a:lvl4pPr marL="1600200" indent="-228600" algn="l" defTabSz="457200" rtl="0" fontAlgn="base">
        <a:lnSpc>
          <a:spcPct val="187000"/>
        </a:lnSpc>
        <a:spcBef>
          <a:spcPts val="500"/>
        </a:spcBef>
        <a:spcAft>
          <a:spcPct val="0"/>
        </a:spcAft>
        <a:buClr>
          <a:srgbClr val="FFFF99"/>
        </a:buClr>
        <a:buSzPct val="100000"/>
        <a:buFont typeface="Comic Sans MS" pitchFamily="66" charset="0"/>
        <a:buChar char="–"/>
        <a:defRPr sz="2000">
          <a:solidFill>
            <a:srgbClr val="FFFF99"/>
          </a:solidFill>
          <a:latin typeface="Comic Sans MS" pitchFamily="66" charset="0"/>
          <a:cs typeface="+mn-cs"/>
        </a:defRPr>
      </a:lvl4pPr>
      <a:lvl5pPr marL="2057400" indent="-228600" algn="l" defTabSz="457200" rtl="0" fontAlgn="base">
        <a:lnSpc>
          <a:spcPct val="187000"/>
        </a:lnSpc>
        <a:spcBef>
          <a:spcPts val="500"/>
        </a:spcBef>
        <a:spcAft>
          <a:spcPct val="0"/>
        </a:spcAft>
        <a:buClr>
          <a:srgbClr val="FFFF99"/>
        </a:buClr>
        <a:buSzPct val="100000"/>
        <a:buFont typeface="Comic Sans MS" pitchFamily="66" charset="0"/>
        <a:buChar char="»"/>
        <a:defRPr sz="2000">
          <a:solidFill>
            <a:srgbClr val="FFFF99"/>
          </a:solidFill>
          <a:latin typeface="Comic Sans MS" pitchFamily="66" charset="0"/>
          <a:cs typeface="+mn-cs"/>
        </a:defRPr>
      </a:lvl5pPr>
      <a:lvl6pPr marL="2514600" indent="-228600" algn="l" defTabSz="457200" rtl="0" fontAlgn="base">
        <a:lnSpc>
          <a:spcPct val="187000"/>
        </a:lnSpc>
        <a:spcBef>
          <a:spcPts val="500"/>
        </a:spcBef>
        <a:spcAft>
          <a:spcPct val="0"/>
        </a:spcAft>
        <a:buClr>
          <a:srgbClr val="FFFF99"/>
        </a:buClr>
        <a:buSzPct val="100000"/>
        <a:buFont typeface="Comic Sans MS" pitchFamily="66" charset="0"/>
        <a:buChar char="»"/>
        <a:defRPr sz="2000">
          <a:solidFill>
            <a:srgbClr val="FFFF99"/>
          </a:solidFill>
          <a:latin typeface="Comic Sans MS" pitchFamily="66" charset="0"/>
          <a:cs typeface="+mn-cs"/>
        </a:defRPr>
      </a:lvl6pPr>
      <a:lvl7pPr marL="2971800" indent="-228600" algn="l" defTabSz="457200" rtl="0" fontAlgn="base">
        <a:lnSpc>
          <a:spcPct val="187000"/>
        </a:lnSpc>
        <a:spcBef>
          <a:spcPts val="500"/>
        </a:spcBef>
        <a:spcAft>
          <a:spcPct val="0"/>
        </a:spcAft>
        <a:buClr>
          <a:srgbClr val="FFFF99"/>
        </a:buClr>
        <a:buSzPct val="100000"/>
        <a:buFont typeface="Comic Sans MS" pitchFamily="66" charset="0"/>
        <a:buChar char="»"/>
        <a:defRPr sz="2000">
          <a:solidFill>
            <a:srgbClr val="FFFF99"/>
          </a:solidFill>
          <a:latin typeface="Comic Sans MS" pitchFamily="66" charset="0"/>
          <a:cs typeface="+mn-cs"/>
        </a:defRPr>
      </a:lvl7pPr>
      <a:lvl8pPr marL="3429000" indent="-228600" algn="l" defTabSz="457200" rtl="0" fontAlgn="base">
        <a:lnSpc>
          <a:spcPct val="187000"/>
        </a:lnSpc>
        <a:spcBef>
          <a:spcPts val="500"/>
        </a:spcBef>
        <a:spcAft>
          <a:spcPct val="0"/>
        </a:spcAft>
        <a:buClr>
          <a:srgbClr val="FFFF99"/>
        </a:buClr>
        <a:buSzPct val="100000"/>
        <a:buFont typeface="Comic Sans MS" pitchFamily="66" charset="0"/>
        <a:buChar char="»"/>
        <a:defRPr sz="2000">
          <a:solidFill>
            <a:srgbClr val="FFFF99"/>
          </a:solidFill>
          <a:latin typeface="Comic Sans MS" pitchFamily="66" charset="0"/>
          <a:cs typeface="+mn-cs"/>
        </a:defRPr>
      </a:lvl8pPr>
      <a:lvl9pPr marL="3886200" indent="-228600" algn="l" defTabSz="457200" rtl="0" fontAlgn="base">
        <a:lnSpc>
          <a:spcPct val="187000"/>
        </a:lnSpc>
        <a:spcBef>
          <a:spcPts val="500"/>
        </a:spcBef>
        <a:spcAft>
          <a:spcPct val="0"/>
        </a:spcAft>
        <a:buClr>
          <a:srgbClr val="FFFF99"/>
        </a:buClr>
        <a:buSzPct val="100000"/>
        <a:buFont typeface="Comic Sans MS" pitchFamily="66" charset="0"/>
        <a:buChar char="»"/>
        <a:defRPr sz="2000">
          <a:solidFill>
            <a:srgbClr val="FFFF99"/>
          </a:solidFill>
          <a:latin typeface="Comic Sans MS" pitchFamily="66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radata.com/t/page/184418/index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1935163"/>
            <a:ext cx="914400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2000"/>
              </a:lnSpc>
            </a:pPr>
            <a:r>
              <a:rPr lang="en-US" sz="2800">
                <a:latin typeface="Bookman Old Style" pitchFamily="18" charset="0"/>
              </a:rPr>
              <a:t>BEST PRACTICES </a:t>
            </a:r>
          </a:p>
          <a:p>
            <a:pPr>
              <a:lnSpc>
                <a:spcPct val="132000"/>
              </a:lnSpc>
            </a:pPr>
            <a:r>
              <a:rPr lang="en-US" sz="2800">
                <a:latin typeface="Bookman Old Style" pitchFamily="18" charset="0"/>
              </a:rPr>
              <a:t>IN </a:t>
            </a:r>
          </a:p>
          <a:p>
            <a:pPr>
              <a:lnSpc>
                <a:spcPct val="132000"/>
              </a:lnSpc>
            </a:pPr>
            <a:r>
              <a:rPr lang="en-US" sz="2800">
                <a:latin typeface="Bookman Old Style" pitchFamily="18" charset="0"/>
              </a:rPr>
              <a:t>DATA WAREHOUSING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25413" y="1479550"/>
            <a:ext cx="8947150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0" dirty="0">
                <a:latin typeface="Bookman Old Style" pitchFamily="18" charset="0"/>
              </a:rPr>
              <a:t>Metrics on eBay’s </a:t>
            </a:r>
            <a:r>
              <a:rPr lang="en-US" sz="2000" b="0" dirty="0" err="1">
                <a:latin typeface="Bookman Old Style" pitchFamily="18" charset="0"/>
              </a:rPr>
              <a:t>Greenplum</a:t>
            </a:r>
            <a:r>
              <a:rPr lang="en-US" sz="2000" b="0" dirty="0">
                <a:latin typeface="Bookman Old Style" pitchFamily="18" charset="0"/>
              </a:rPr>
              <a:t> data warehouse (or, if you like, </a:t>
            </a:r>
            <a:r>
              <a:rPr lang="en-US" sz="2000" b="0" dirty="0" err="1">
                <a:latin typeface="Bookman Old Style" pitchFamily="18" charset="0"/>
              </a:rPr>
              <a:t>datamart</a:t>
            </a:r>
            <a:r>
              <a:rPr lang="en-US" sz="2000" b="0" dirty="0">
                <a:latin typeface="Bookman Old Style" pitchFamily="18" charset="0"/>
              </a:rPr>
              <a:t>) include:</a:t>
            </a:r>
            <a:endParaRPr lang="en-US" sz="1600" dirty="0"/>
          </a:p>
          <a:p>
            <a:pPr algn="just">
              <a:lnSpc>
                <a:spcPct val="132000"/>
              </a:lnSpc>
              <a:buFont typeface="Wingdings" pitchFamily="2" charset="2"/>
              <a:buChar char="v"/>
            </a:pPr>
            <a:r>
              <a:rPr lang="en-US" sz="1800" b="0" dirty="0">
                <a:latin typeface="Bookman Old Style" pitchFamily="18" charset="0"/>
              </a:rPr>
              <a:t>  6 1/2 </a:t>
            </a:r>
            <a:r>
              <a:rPr lang="en-US" sz="1800" b="0" dirty="0" err="1">
                <a:latin typeface="Bookman Old Style" pitchFamily="18" charset="0"/>
              </a:rPr>
              <a:t>petabytes</a:t>
            </a:r>
            <a:r>
              <a:rPr lang="en-US" sz="1800" b="0" dirty="0">
                <a:latin typeface="Bookman Old Style" pitchFamily="18" charset="0"/>
              </a:rPr>
              <a:t> of user data </a:t>
            </a:r>
          </a:p>
          <a:p>
            <a:pPr algn="just">
              <a:lnSpc>
                <a:spcPct val="132000"/>
              </a:lnSpc>
              <a:buFont typeface="Wingdings" pitchFamily="2" charset="2"/>
              <a:buChar char="v"/>
            </a:pPr>
            <a:r>
              <a:rPr lang="en-US" sz="1800" b="0" dirty="0">
                <a:latin typeface="Bookman Old Style" pitchFamily="18" charset="0"/>
              </a:rPr>
              <a:t>  17 trillion records </a:t>
            </a:r>
          </a:p>
          <a:p>
            <a:pPr algn="just">
              <a:lnSpc>
                <a:spcPct val="132000"/>
              </a:lnSpc>
              <a:buFont typeface="Wingdings" pitchFamily="2" charset="2"/>
              <a:buChar char="v"/>
            </a:pPr>
            <a:r>
              <a:rPr lang="en-US" sz="1800" b="0" dirty="0">
                <a:latin typeface="Bookman Old Style" pitchFamily="18" charset="0"/>
              </a:rPr>
              <a:t>  150 billion new records/day, which seems to suggest an ingest rate well  </a:t>
            </a:r>
          </a:p>
          <a:p>
            <a:pPr algn="just">
              <a:lnSpc>
                <a:spcPct val="132000"/>
              </a:lnSpc>
              <a:buFont typeface="Wingdings" pitchFamily="2" charset="2"/>
              <a:buNone/>
            </a:pPr>
            <a:r>
              <a:rPr lang="en-US" sz="1800" b="0" dirty="0">
                <a:latin typeface="Bookman Old Style" pitchFamily="18" charset="0"/>
              </a:rPr>
              <a:t>     over 50 terabytes/day </a:t>
            </a:r>
          </a:p>
          <a:p>
            <a:pPr algn="just">
              <a:lnSpc>
                <a:spcPct val="132000"/>
              </a:lnSpc>
              <a:buFont typeface="Wingdings" pitchFamily="2" charset="2"/>
              <a:buChar char="v"/>
            </a:pPr>
            <a:r>
              <a:rPr lang="en-US" sz="1800" b="0" dirty="0">
                <a:latin typeface="Bookman Old Style" pitchFamily="18" charset="0"/>
              </a:rPr>
              <a:t>  96 nodes </a:t>
            </a:r>
          </a:p>
          <a:p>
            <a:pPr algn="l"/>
            <a:endParaRPr lang="en-US" sz="1800" b="0" dirty="0">
              <a:latin typeface="Bookman Old Style" pitchFamily="18" charset="0"/>
            </a:endParaRPr>
          </a:p>
          <a:p>
            <a:pPr algn="just">
              <a:lnSpc>
                <a:spcPct val="122000"/>
              </a:lnSpc>
              <a:buFont typeface="Wingdings" pitchFamily="2" charset="2"/>
              <a:buChar char="v"/>
            </a:pPr>
            <a:r>
              <a:rPr lang="en-US" sz="1800" b="0" dirty="0">
                <a:latin typeface="Bookman Old Style" pitchFamily="18" charset="0"/>
              </a:rPr>
              <a:t>  200 MB/node/sec of I/O (that’s the order of magnitude difference that  </a:t>
            </a:r>
          </a:p>
          <a:p>
            <a:pPr algn="just">
              <a:lnSpc>
                <a:spcPct val="122000"/>
              </a:lnSpc>
              <a:buFont typeface="Wingdings" pitchFamily="2" charset="2"/>
              <a:buNone/>
            </a:pPr>
            <a:r>
              <a:rPr lang="en-US" sz="1800" b="0" dirty="0">
                <a:latin typeface="Bookman Old Style" pitchFamily="18" charset="0"/>
              </a:rPr>
              <a:t>     triggered my post on disk drives) </a:t>
            </a:r>
          </a:p>
          <a:p>
            <a:pPr algn="just">
              <a:lnSpc>
                <a:spcPct val="122000"/>
              </a:lnSpc>
              <a:buFont typeface="Wingdings" pitchFamily="2" charset="2"/>
              <a:buChar char="v"/>
            </a:pPr>
            <a:r>
              <a:rPr lang="en-US" sz="1800" b="0" dirty="0">
                <a:latin typeface="Bookman Old Style" pitchFamily="18" charset="0"/>
              </a:rPr>
              <a:t>  4.5 </a:t>
            </a:r>
            <a:r>
              <a:rPr lang="en-US" sz="1800" b="0" dirty="0" err="1">
                <a:latin typeface="Bookman Old Style" pitchFamily="18" charset="0"/>
              </a:rPr>
              <a:t>petabytes</a:t>
            </a:r>
            <a:r>
              <a:rPr lang="en-US" sz="1800" b="0" dirty="0">
                <a:latin typeface="Bookman Old Style" pitchFamily="18" charset="0"/>
              </a:rPr>
              <a:t> of storage </a:t>
            </a:r>
          </a:p>
          <a:p>
            <a:pPr algn="just">
              <a:lnSpc>
                <a:spcPct val="122000"/>
              </a:lnSpc>
              <a:buFont typeface="Wingdings" pitchFamily="2" charset="2"/>
              <a:buChar char="v"/>
            </a:pPr>
            <a:r>
              <a:rPr lang="en-US" sz="1800" b="0" dirty="0">
                <a:latin typeface="Bookman Old Style" pitchFamily="18" charset="0"/>
              </a:rPr>
              <a:t>  70% compression </a:t>
            </a:r>
          </a:p>
          <a:p>
            <a:pPr algn="just">
              <a:lnSpc>
                <a:spcPct val="122000"/>
              </a:lnSpc>
              <a:buFont typeface="Wingdings" pitchFamily="2" charset="2"/>
              <a:buChar char="v"/>
            </a:pPr>
            <a:r>
              <a:rPr lang="en-US" sz="1800" b="0" dirty="0">
                <a:latin typeface="Bookman Old Style" pitchFamily="18" charset="0"/>
              </a:rPr>
              <a:t>  A small number of concurrent users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0500" y="1019175"/>
            <a:ext cx="82438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 2" pitchFamily="18" charset="2"/>
              <a:buNone/>
            </a:pPr>
            <a:r>
              <a:rPr lang="en-US" sz="2200" dirty="0">
                <a:latin typeface="Bookman Old Style" pitchFamily="18" charset="0"/>
              </a:rPr>
              <a:t>Best Practice # </a:t>
            </a:r>
            <a:r>
              <a:rPr lang="en-US" sz="2200" dirty="0" smtClean="0">
                <a:latin typeface="Bookman Old Style" pitchFamily="18" charset="0"/>
              </a:rPr>
              <a:t>4:</a:t>
            </a:r>
            <a:endParaRPr lang="en-US" sz="2200" b="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301625" y="1755775"/>
            <a:ext cx="831691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dirty="0">
                <a:latin typeface="Verdana" pitchFamily="34" charset="0"/>
                <a:hlinkClick r:id="rId2"/>
              </a:rPr>
              <a:t>eBay</a:t>
            </a:r>
            <a:r>
              <a:rPr lang="en-US" sz="1800" dirty="0">
                <a:latin typeface="Verdana" pitchFamily="34" charset="0"/>
              </a:rPr>
              <a:t>:-</a:t>
            </a:r>
            <a:r>
              <a:rPr lang="en-US" sz="1800" b="0" dirty="0">
                <a:latin typeface="Bookman Old Style" pitchFamily="18" charset="0"/>
              </a:rPr>
              <a:t>  5 </a:t>
            </a:r>
            <a:r>
              <a:rPr lang="en-US" sz="1800" b="0" dirty="0" err="1">
                <a:latin typeface="Bookman Old Style" pitchFamily="18" charset="0"/>
              </a:rPr>
              <a:t>petabytes</a:t>
            </a:r>
            <a:r>
              <a:rPr lang="en-US" sz="1800" b="0" dirty="0">
                <a:latin typeface="Bookman Old Style" pitchFamily="18" charset="0"/>
              </a:rPr>
              <a:t> </a:t>
            </a:r>
          </a:p>
          <a:p>
            <a:pPr algn="l"/>
            <a:endParaRPr lang="en-US" sz="1800" b="0" dirty="0">
              <a:latin typeface="Bookman Old Style" pitchFamily="18" charset="0"/>
            </a:endParaRPr>
          </a:p>
          <a:p>
            <a:pPr algn="l"/>
            <a:r>
              <a:rPr lang="en-US" sz="1800" dirty="0" err="1">
                <a:solidFill>
                  <a:schemeClr val="hlink"/>
                </a:solidFill>
                <a:latin typeface="Verdana" pitchFamily="34" charset="0"/>
              </a:rPr>
              <a:t>Walmart</a:t>
            </a:r>
            <a:r>
              <a:rPr lang="en-US" sz="1800" dirty="0">
                <a:solidFill>
                  <a:schemeClr val="hlink"/>
                </a:solidFill>
                <a:latin typeface="Verdana" pitchFamily="34" charset="0"/>
              </a:rPr>
              <a:t>:-</a:t>
            </a:r>
            <a:r>
              <a:rPr lang="en-US" sz="1800" b="0" dirty="0">
                <a:latin typeface="Bookman Old Style" pitchFamily="18" charset="0"/>
              </a:rPr>
              <a:t> 2.5 </a:t>
            </a:r>
            <a:r>
              <a:rPr lang="en-US" sz="1800" b="0" dirty="0" err="1">
                <a:latin typeface="Bookman Old Style" pitchFamily="18" charset="0"/>
              </a:rPr>
              <a:t>petabytes</a:t>
            </a:r>
            <a:r>
              <a:rPr lang="en-US" sz="1800" b="0" dirty="0">
                <a:latin typeface="Bookman Old Style" pitchFamily="18" charset="0"/>
              </a:rPr>
              <a:t>.</a:t>
            </a:r>
          </a:p>
          <a:p>
            <a:pPr algn="l"/>
            <a:endParaRPr lang="en-US" sz="1800" b="0" dirty="0">
              <a:latin typeface="Bookman Old Style" pitchFamily="18" charset="0"/>
            </a:endParaRPr>
          </a:p>
          <a:p>
            <a:pPr algn="l"/>
            <a:r>
              <a:rPr lang="en-US" sz="1800" dirty="0">
                <a:solidFill>
                  <a:schemeClr val="hlink"/>
                </a:solidFill>
                <a:latin typeface="Verdana" pitchFamily="34" charset="0"/>
              </a:rPr>
              <a:t>Bank of America:-</a:t>
            </a:r>
            <a:r>
              <a:rPr lang="en-US" sz="1800" b="0" dirty="0">
                <a:latin typeface="Bookman Old Style" pitchFamily="18" charset="0"/>
              </a:rPr>
              <a:t> 1.5 </a:t>
            </a:r>
            <a:r>
              <a:rPr lang="en-US" sz="1800" b="0" dirty="0" err="1">
                <a:latin typeface="Bookman Old Style" pitchFamily="18" charset="0"/>
              </a:rPr>
              <a:t>petabytes</a:t>
            </a:r>
            <a:r>
              <a:rPr lang="en-US" sz="1800" b="0" dirty="0">
                <a:latin typeface="Bookman Old Style" pitchFamily="18" charset="0"/>
              </a:rPr>
              <a:t>. </a:t>
            </a:r>
          </a:p>
          <a:p>
            <a:pPr algn="l"/>
            <a:endParaRPr lang="en-US" sz="1800" b="0" dirty="0">
              <a:latin typeface="Bookman Old Style" pitchFamily="18" charset="0"/>
            </a:endParaRPr>
          </a:p>
          <a:p>
            <a:pPr algn="l"/>
            <a:r>
              <a:rPr lang="en-US" sz="1800" dirty="0">
                <a:solidFill>
                  <a:schemeClr val="hlink"/>
                </a:solidFill>
                <a:latin typeface="Verdana" pitchFamily="34" charset="0"/>
              </a:rPr>
              <a:t>An unnamed financial services company:-</a:t>
            </a:r>
            <a:r>
              <a:rPr lang="en-US" sz="1800" b="0" dirty="0">
                <a:latin typeface="Bookman Old Style" pitchFamily="18" charset="0"/>
              </a:rPr>
              <a:t> 1.4 </a:t>
            </a:r>
            <a:r>
              <a:rPr lang="en-US" sz="1800" b="0" dirty="0" err="1">
                <a:latin typeface="Bookman Old Style" pitchFamily="18" charset="0"/>
              </a:rPr>
              <a:t>petabytes</a:t>
            </a:r>
            <a:r>
              <a:rPr lang="en-US" sz="1800" b="0" dirty="0">
                <a:latin typeface="Bookman Old Style" pitchFamily="18" charset="0"/>
              </a:rPr>
              <a:t>. </a:t>
            </a:r>
          </a:p>
          <a:p>
            <a:pPr algn="l"/>
            <a:endParaRPr lang="en-US" sz="1800" b="0" dirty="0">
              <a:latin typeface="Bookman Old Style" pitchFamily="18" charset="0"/>
            </a:endParaRPr>
          </a:p>
          <a:p>
            <a:pPr algn="l"/>
            <a:r>
              <a:rPr lang="en-US" sz="1800" dirty="0">
                <a:solidFill>
                  <a:schemeClr val="hlink"/>
                </a:solidFill>
                <a:latin typeface="Verdana" pitchFamily="34" charset="0"/>
              </a:rPr>
              <a:t>Dell:-</a:t>
            </a:r>
            <a:r>
              <a:rPr lang="en-US" sz="1800" b="0" dirty="0">
                <a:latin typeface="Bookman Old Style" pitchFamily="18" charset="0"/>
              </a:rPr>
              <a:t> 1 </a:t>
            </a:r>
            <a:r>
              <a:rPr lang="en-US" sz="1800" b="0" dirty="0" err="1">
                <a:latin typeface="Bookman Old Style" pitchFamily="18" charset="0"/>
              </a:rPr>
              <a:t>petabyte</a:t>
            </a:r>
            <a:r>
              <a:rPr lang="en-US" sz="1800" b="0" dirty="0">
                <a:latin typeface="Bookman Old Style" pitchFamily="18" charset="0"/>
              </a:rPr>
              <a:t>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90500" y="1019175"/>
            <a:ext cx="82438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 2" pitchFamily="18" charset="2"/>
              <a:buNone/>
            </a:pPr>
            <a:r>
              <a:rPr lang="en-US" sz="2200" dirty="0">
                <a:latin typeface="Bookman Old Style" pitchFamily="18" charset="0"/>
              </a:rPr>
              <a:t>Best Practice # </a:t>
            </a:r>
            <a:r>
              <a:rPr lang="en-US" sz="2200" dirty="0" smtClean="0">
                <a:latin typeface="Bookman Old Style" pitchFamily="18" charset="0"/>
              </a:rPr>
              <a:t>4:</a:t>
            </a:r>
            <a:r>
              <a:rPr lang="en-US" b="0" dirty="0" smtClean="0"/>
              <a:t> </a:t>
            </a:r>
            <a:r>
              <a:rPr lang="en-US" sz="2200" b="0" dirty="0">
                <a:latin typeface="Bookman Old Style" pitchFamily="18" charset="0"/>
              </a:rPr>
              <a:t>Data warehouses getting  HUGE!!!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85738" y="1638300"/>
            <a:ext cx="8697912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2000"/>
              </a:lnSpc>
              <a:buFont typeface="Wingdings 2" pitchFamily="18" charset="2"/>
              <a:buNone/>
            </a:pPr>
            <a:r>
              <a:rPr lang="en-US" sz="1800" b="0">
                <a:latin typeface="Bookman Old Style" pitchFamily="18" charset="0"/>
              </a:rPr>
              <a:t>Use Appropriate Schema (Star/Snowflake/hybrid/cube)</a:t>
            </a:r>
          </a:p>
          <a:p>
            <a:pPr algn="just">
              <a:lnSpc>
                <a:spcPct val="102000"/>
              </a:lnSpc>
              <a:buFont typeface="Wingdings 2" pitchFamily="18" charset="2"/>
              <a:buNone/>
            </a:pPr>
            <a:r>
              <a:rPr lang="en-US" sz="1800" b="0">
                <a:latin typeface="Bookman Old Style" pitchFamily="18" charset="0"/>
              </a:rPr>
              <a:t>Use Appropriate Performance Optimization Techniques for the Schema</a:t>
            </a:r>
          </a:p>
          <a:p>
            <a:pPr algn="just">
              <a:buFont typeface="Wingdings 2" pitchFamily="18" charset="2"/>
              <a:buNone/>
            </a:pPr>
            <a:endParaRPr lang="en-US" sz="1800" b="0">
              <a:latin typeface="Bookman Old Style" pitchFamily="18" charset="0"/>
            </a:endParaRPr>
          </a:p>
          <a:p>
            <a:pPr algn="just">
              <a:lnSpc>
                <a:spcPct val="102000"/>
              </a:lnSpc>
              <a:buFont typeface="Wingdings 2" pitchFamily="18" charset="2"/>
              <a:buNone/>
            </a:pPr>
            <a:r>
              <a:rPr lang="en-US" sz="1800" b="0">
                <a:latin typeface="Bookman Old Style" pitchFamily="18" charset="0"/>
              </a:rPr>
              <a:t>Use Materialized Views extensively for better query performance (my opinion), for pre-solving aggregates, built-in functions etc.</a:t>
            </a:r>
          </a:p>
          <a:p>
            <a:pPr algn="just">
              <a:buFont typeface="Wingdings 2" pitchFamily="18" charset="2"/>
              <a:buNone/>
            </a:pPr>
            <a:endParaRPr lang="en-US" sz="1800" b="0">
              <a:latin typeface="Bookman Old Style" pitchFamily="18" charset="0"/>
            </a:endParaRPr>
          </a:p>
          <a:p>
            <a:pPr algn="just">
              <a:lnSpc>
                <a:spcPct val="102000"/>
              </a:lnSpc>
              <a:buFont typeface="Wingdings 2" pitchFamily="18" charset="2"/>
              <a:buNone/>
            </a:pPr>
            <a:r>
              <a:rPr lang="en-US" sz="1800" b="0">
                <a:latin typeface="Bookman Old Style" pitchFamily="18" charset="0"/>
              </a:rPr>
              <a:t>Think overall performance of system (etl/load efficiency and performance, Query performance, Reports’ flexibility and performance etc )</a:t>
            </a:r>
          </a:p>
          <a:p>
            <a:pPr algn="just">
              <a:buFont typeface="Wingdings 2" pitchFamily="18" charset="2"/>
              <a:buNone/>
            </a:pPr>
            <a:endParaRPr lang="en-US" sz="1800" b="0">
              <a:latin typeface="Bookman Old Style" pitchFamily="18" charset="0"/>
            </a:endParaRPr>
          </a:p>
          <a:p>
            <a:pPr algn="just">
              <a:lnSpc>
                <a:spcPct val="102000"/>
              </a:lnSpc>
              <a:buFont typeface="Wingdings 2" pitchFamily="18" charset="2"/>
              <a:buNone/>
            </a:pPr>
            <a:r>
              <a:rPr lang="en-US" sz="1800" b="0">
                <a:latin typeface="Bookman Old Style" pitchFamily="18" charset="0"/>
              </a:rPr>
              <a:t>Use extensive hw (cpu/io parallelism for query performance, load performance etc.</a:t>
            </a:r>
            <a:endParaRPr lang="en-US" sz="2000" b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90500" y="1019175"/>
            <a:ext cx="85645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 2" pitchFamily="18" charset="2"/>
              <a:buNone/>
            </a:pPr>
            <a:r>
              <a:rPr lang="en-US" sz="2200" dirty="0">
                <a:latin typeface="Bookman Old Style" pitchFamily="18" charset="0"/>
              </a:rPr>
              <a:t>Best Practice # </a:t>
            </a:r>
            <a:r>
              <a:rPr lang="en-US" sz="2200" dirty="0" smtClean="0">
                <a:latin typeface="Bookman Old Style" pitchFamily="18" charset="0"/>
              </a:rPr>
              <a:t>5:</a:t>
            </a:r>
            <a:r>
              <a:rPr lang="en-US" b="0" dirty="0" smtClean="0"/>
              <a:t>  </a:t>
            </a:r>
            <a:r>
              <a:rPr lang="en-US" sz="2200" b="0" dirty="0">
                <a:latin typeface="Bookman Old Style" pitchFamily="18" charset="0"/>
              </a:rPr>
              <a:t>DATAWAREHOUSING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90500" y="1019175"/>
            <a:ext cx="85645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 2" pitchFamily="18" charset="2"/>
              <a:buNone/>
            </a:pPr>
            <a:r>
              <a:rPr lang="en-US" sz="2200" dirty="0">
                <a:latin typeface="Bookman Old Style" pitchFamily="18" charset="0"/>
              </a:rPr>
              <a:t>Best Practice # </a:t>
            </a:r>
            <a:r>
              <a:rPr lang="en-US" sz="2200" dirty="0" smtClean="0">
                <a:latin typeface="Bookman Old Style" pitchFamily="18" charset="0"/>
              </a:rPr>
              <a:t>5:</a:t>
            </a:r>
            <a:r>
              <a:rPr lang="en-US" b="0" dirty="0" smtClean="0"/>
              <a:t>  </a:t>
            </a:r>
            <a:r>
              <a:rPr lang="en-US" sz="2200" b="0" dirty="0">
                <a:latin typeface="Bookman Old Style" pitchFamily="18" charset="0"/>
              </a:rPr>
              <a:t>DATAWAREHOUSING PERFORMANCE</a:t>
            </a:r>
          </a:p>
        </p:txBody>
      </p:sp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185738" y="1638300"/>
            <a:ext cx="8697912" cy="31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2000"/>
              </a:lnSpc>
              <a:buFont typeface="Wingdings" pitchFamily="2" charset="2"/>
              <a:buChar char="v"/>
            </a:pPr>
            <a:r>
              <a:rPr lang="en-US" sz="1800" b="0" dirty="0">
                <a:latin typeface="Bookman Old Style" pitchFamily="18" charset="0"/>
              </a:rPr>
              <a:t>  Use PPPs for performance</a:t>
            </a:r>
          </a:p>
          <a:p>
            <a:pPr algn="just">
              <a:lnSpc>
                <a:spcPct val="122000"/>
              </a:lnSpc>
              <a:buFont typeface="Wingdings" pitchFamily="2" charset="2"/>
              <a:buChar char="v"/>
            </a:pPr>
            <a:r>
              <a:rPr lang="en-US" sz="1800" b="0" dirty="0">
                <a:latin typeface="Bookman Old Style" pitchFamily="18" charset="0"/>
              </a:rPr>
              <a:t>  Power (Raw CPU/IO Bandwidth</a:t>
            </a:r>
          </a:p>
          <a:p>
            <a:pPr algn="just">
              <a:lnSpc>
                <a:spcPct val="122000"/>
              </a:lnSpc>
              <a:buFont typeface="Wingdings" pitchFamily="2" charset="2"/>
              <a:buChar char="v"/>
            </a:pPr>
            <a:r>
              <a:rPr lang="en-US" sz="1800" b="0" dirty="0">
                <a:latin typeface="Bookman Old Style" pitchFamily="18" charset="0"/>
              </a:rPr>
              <a:t>  Partitioning (Partition Large objects like Fact tables)</a:t>
            </a:r>
          </a:p>
          <a:p>
            <a:pPr algn="just">
              <a:lnSpc>
                <a:spcPct val="122000"/>
              </a:lnSpc>
              <a:buFont typeface="Wingdings" pitchFamily="2" charset="2"/>
              <a:buChar char="v"/>
            </a:pPr>
            <a:r>
              <a:rPr lang="en-US" sz="1800" b="0" dirty="0">
                <a:latin typeface="Bookman Old Style" pitchFamily="18" charset="0"/>
              </a:rPr>
              <a:t>  Parallelism</a:t>
            </a:r>
          </a:p>
          <a:p>
            <a:pPr algn="just">
              <a:lnSpc>
                <a:spcPct val="122000"/>
              </a:lnSpc>
              <a:buFont typeface="Wingdings" pitchFamily="2" charset="2"/>
              <a:buChar char="v"/>
            </a:pPr>
            <a:r>
              <a:rPr lang="en-US" sz="1800" b="0" dirty="0">
                <a:latin typeface="Bookman Old Style" pitchFamily="18" charset="0"/>
              </a:rPr>
              <a:t>  Use extensive hw (</a:t>
            </a:r>
            <a:r>
              <a:rPr lang="en-US" sz="1800" b="0" dirty="0" err="1">
                <a:latin typeface="Bookman Old Style" pitchFamily="18" charset="0"/>
              </a:rPr>
              <a:t>cpu</a:t>
            </a:r>
            <a:r>
              <a:rPr lang="en-US" sz="1800" b="0" dirty="0">
                <a:latin typeface="Bookman Old Style" pitchFamily="18" charset="0"/>
              </a:rPr>
              <a:t>/</a:t>
            </a:r>
            <a:r>
              <a:rPr lang="en-US" sz="1800" b="0" dirty="0" err="1">
                <a:latin typeface="Bookman Old Style" pitchFamily="18" charset="0"/>
              </a:rPr>
              <a:t>io</a:t>
            </a:r>
            <a:r>
              <a:rPr lang="en-US" sz="1800" b="0" dirty="0">
                <a:latin typeface="Bookman Old Style" pitchFamily="18" charset="0"/>
              </a:rPr>
              <a:t> parallelism for query performance, load performance etc</a:t>
            </a:r>
            <a:r>
              <a:rPr lang="en-US" sz="1800" b="0" dirty="0" smtClean="0">
                <a:latin typeface="Bookman Old Style" pitchFamily="18" charset="0"/>
              </a:rPr>
              <a:t>.</a:t>
            </a:r>
          </a:p>
          <a:p>
            <a:pPr algn="just">
              <a:lnSpc>
                <a:spcPct val="122000"/>
              </a:lnSpc>
              <a:buFont typeface="Wingdings" pitchFamily="2" charset="2"/>
              <a:buChar char="v"/>
            </a:pPr>
            <a:r>
              <a:rPr lang="en-US" sz="1800" b="0" dirty="0" smtClean="0">
                <a:latin typeface="Bookman Old Style" pitchFamily="18" charset="0"/>
              </a:rPr>
              <a:t>  Use ‘In the box CPU Scaling (with SMP Servers, by adding CPUs.</a:t>
            </a:r>
          </a:p>
          <a:p>
            <a:pPr algn="just">
              <a:lnSpc>
                <a:spcPct val="122000"/>
              </a:lnSpc>
              <a:buFont typeface="Wingdings" pitchFamily="2" charset="2"/>
              <a:buChar char="v"/>
            </a:pPr>
            <a:r>
              <a:rPr lang="en-US" sz="1800" b="0" dirty="0" smtClean="0">
                <a:latin typeface="Bookman Old Style" pitchFamily="18" charset="0"/>
              </a:rPr>
              <a:t>  Or Clustered ‘Out of the box CPU </a:t>
            </a:r>
            <a:r>
              <a:rPr lang="en-US" sz="1800" b="0" dirty="0" err="1" smtClean="0">
                <a:latin typeface="Bookman Old Style" pitchFamily="18" charset="0"/>
              </a:rPr>
              <a:t>Scalling</a:t>
            </a:r>
            <a:r>
              <a:rPr lang="en-US" sz="1800" b="0" dirty="0" smtClean="0">
                <a:latin typeface="Bookman Old Style" pitchFamily="18" charset="0"/>
              </a:rPr>
              <a:t>’ using Parallel Databases</a:t>
            </a:r>
          </a:p>
          <a:p>
            <a:pPr algn="just">
              <a:lnSpc>
                <a:spcPct val="122000"/>
              </a:lnSpc>
            </a:pPr>
            <a:endParaRPr lang="en-US" sz="1800" b="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98438" y="1739900"/>
            <a:ext cx="8945562" cy="284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 2" pitchFamily="18" charset="2"/>
              <a:buNone/>
            </a:pPr>
            <a:r>
              <a:rPr lang="en-US" sz="1800" b="0" dirty="0">
                <a:latin typeface="Bookman Old Style" pitchFamily="18" charset="0"/>
              </a:rPr>
              <a:t>Found many unique requirements in many ETL Scenarios</a:t>
            </a:r>
          </a:p>
          <a:p>
            <a:pPr algn="l">
              <a:buFont typeface="Wingdings 2" pitchFamily="18" charset="2"/>
              <a:buNone/>
            </a:pPr>
            <a:endParaRPr lang="en-US" sz="1800" b="0" dirty="0">
              <a:latin typeface="Bookman Old Style" pitchFamily="18" charset="0"/>
            </a:endParaRPr>
          </a:p>
          <a:p>
            <a:pPr algn="l">
              <a:buFont typeface="Wingdings 2" pitchFamily="18" charset="2"/>
              <a:buNone/>
            </a:pPr>
            <a:r>
              <a:rPr lang="en-US" sz="1800" b="0" dirty="0">
                <a:latin typeface="Bookman Old Style" pitchFamily="18" charset="0"/>
              </a:rPr>
              <a:t>For best results use standard tools for </a:t>
            </a:r>
            <a:r>
              <a:rPr lang="en-US" sz="1800" b="0" dirty="0" err="1">
                <a:latin typeface="Bookman Old Style" pitchFamily="18" charset="0"/>
              </a:rPr>
              <a:t>customised</a:t>
            </a:r>
            <a:r>
              <a:rPr lang="en-US" sz="1800" b="0" dirty="0">
                <a:latin typeface="Bookman Old Style" pitchFamily="18" charset="0"/>
              </a:rPr>
              <a:t> ETL environment,</a:t>
            </a:r>
          </a:p>
          <a:p>
            <a:pPr algn="l">
              <a:buFont typeface="Wingdings 2" pitchFamily="18" charset="2"/>
              <a:buNone/>
            </a:pPr>
            <a:endParaRPr lang="en-US" sz="1800" b="0" dirty="0">
              <a:latin typeface="Bookman Old Style" pitchFamily="18" charset="0"/>
            </a:endParaRPr>
          </a:p>
          <a:p>
            <a:pPr algn="l">
              <a:buFont typeface="Wingdings 2" pitchFamily="18" charset="2"/>
              <a:buNone/>
            </a:pPr>
            <a:r>
              <a:rPr lang="en-US" sz="1800" b="0" dirty="0">
                <a:latin typeface="Bookman Old Style" pitchFamily="18" charset="0"/>
              </a:rPr>
              <a:t>                               Or </a:t>
            </a:r>
          </a:p>
          <a:p>
            <a:pPr algn="l">
              <a:buFont typeface="Wingdings 2" pitchFamily="18" charset="2"/>
              <a:buNone/>
            </a:pPr>
            <a:endParaRPr lang="en-US" sz="1800" b="0" dirty="0">
              <a:latin typeface="Bookman Old Style" pitchFamily="18" charset="0"/>
            </a:endParaRPr>
          </a:p>
          <a:p>
            <a:pPr algn="l">
              <a:buFont typeface="Wingdings 2" pitchFamily="18" charset="2"/>
              <a:buNone/>
            </a:pPr>
            <a:r>
              <a:rPr lang="en-US" sz="1800" b="0" dirty="0" err="1">
                <a:latin typeface="Bookman Old Style" pitchFamily="18" charset="0"/>
              </a:rPr>
              <a:t>Customised</a:t>
            </a:r>
            <a:r>
              <a:rPr lang="en-US" sz="1800" b="0" dirty="0">
                <a:latin typeface="Bookman Old Style" pitchFamily="18" charset="0"/>
              </a:rPr>
              <a:t> components – like Fast Direct Data Loader etc</a:t>
            </a:r>
            <a:r>
              <a:rPr lang="en-US" sz="1800" b="0" dirty="0" smtClean="0">
                <a:latin typeface="Bookman Old Style" pitchFamily="18" charset="0"/>
              </a:rPr>
              <a:t>…</a:t>
            </a:r>
          </a:p>
          <a:p>
            <a:pPr algn="l">
              <a:buFont typeface="Wingdings 2" pitchFamily="18" charset="2"/>
              <a:buNone/>
            </a:pPr>
            <a:endParaRPr lang="en-US" sz="1800" b="0" dirty="0" smtClean="0">
              <a:latin typeface="Bookman Old Style" pitchFamily="18" charset="0"/>
            </a:endParaRPr>
          </a:p>
          <a:p>
            <a:pPr algn="l">
              <a:buFont typeface="Wingdings 2" pitchFamily="18" charset="2"/>
              <a:buNone/>
            </a:pPr>
            <a:r>
              <a:rPr lang="en-US" sz="1800" b="0" dirty="0" smtClean="0">
                <a:latin typeface="Bookman Old Style" pitchFamily="18" charset="0"/>
              </a:rPr>
              <a:t>We have developed a fully customizable ETL product for a customer</a:t>
            </a:r>
          </a:p>
          <a:p>
            <a:pPr algn="l">
              <a:buFont typeface="Wingdings 2" pitchFamily="18" charset="2"/>
              <a:buNone/>
            </a:pPr>
            <a:r>
              <a:rPr lang="en-US" sz="1800" b="0" dirty="0" smtClean="0">
                <a:latin typeface="Bookman Old Style" pitchFamily="18" charset="0"/>
              </a:rPr>
              <a:t>In less than 6 months (using about 40 man-months),  this saves their</a:t>
            </a:r>
          </a:p>
          <a:p>
            <a:pPr algn="l">
              <a:buFont typeface="Wingdings 2" pitchFamily="18" charset="2"/>
              <a:buNone/>
            </a:pPr>
            <a:r>
              <a:rPr lang="en-US" sz="1800" b="0" dirty="0" smtClean="0">
                <a:latin typeface="Bookman Old Style" pitchFamily="18" charset="0"/>
              </a:rPr>
              <a:t>ETL daily processing time by more than 60%, and data is lot more cleaner </a:t>
            </a:r>
          </a:p>
          <a:p>
            <a:pPr algn="l">
              <a:buFont typeface="Wingdings 2" pitchFamily="18" charset="2"/>
              <a:buNone/>
            </a:pPr>
            <a:r>
              <a:rPr lang="en-US" sz="1800" b="0" dirty="0" smtClean="0">
                <a:latin typeface="Bookman Old Style" pitchFamily="18" charset="0"/>
              </a:rPr>
              <a:t>With built in Data Verification/Validation, with flexible Transformation Rules.</a:t>
            </a:r>
            <a:endParaRPr lang="en-US" sz="2000" b="0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90500" y="1019175"/>
            <a:ext cx="85645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 2" pitchFamily="18" charset="2"/>
              <a:buNone/>
            </a:pPr>
            <a:r>
              <a:rPr lang="en-US" sz="2200" dirty="0">
                <a:latin typeface="Bookman Old Style" pitchFamily="18" charset="0"/>
              </a:rPr>
              <a:t>Best Practice # </a:t>
            </a:r>
            <a:r>
              <a:rPr lang="en-US" sz="2200" dirty="0" smtClean="0">
                <a:latin typeface="Bookman Old Style" pitchFamily="18" charset="0"/>
              </a:rPr>
              <a:t>6:</a:t>
            </a:r>
            <a:r>
              <a:rPr lang="en-US" b="0" dirty="0" smtClean="0"/>
              <a:t>  </a:t>
            </a:r>
            <a:r>
              <a:rPr lang="en-US" sz="2200" b="0" dirty="0">
                <a:latin typeface="Bookman Old Style" pitchFamily="18" charset="0"/>
              </a:rPr>
              <a:t>Appropriate ETL tools and products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34950" y="2578100"/>
            <a:ext cx="8729663" cy="982663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4110038" y="46291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987925" y="5041900"/>
            <a:ext cx="376238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en-US" sz="2400" b="0">
              <a:latin typeface="Times New Roman" pitchFamily="18" charset="0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4102100" y="1570038"/>
            <a:ext cx="86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0">
                <a:solidFill>
                  <a:schemeClr val="tx1"/>
                </a:solidFill>
              </a:rPr>
              <a:t>Mapping</a:t>
            </a:r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 flipV="1">
            <a:off x="3286125" y="2224088"/>
            <a:ext cx="2322513" cy="22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>
            <a:off x="3287713" y="1655763"/>
            <a:ext cx="2386012" cy="206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>
            <a:off x="3330575" y="1104900"/>
            <a:ext cx="2266950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 rot="-5400000">
            <a:off x="3683794" y="1256506"/>
            <a:ext cx="1616075" cy="85566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2016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vert="eaVert" wrap="none" anchor="ctr">
            <a:flatTx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1300" b="0">
              <a:solidFill>
                <a:schemeClr val="tx1"/>
              </a:solidFill>
            </a:endParaRPr>
          </a:p>
        </p:txBody>
      </p:sp>
      <p:grpSp>
        <p:nvGrpSpPr>
          <p:cNvPr id="17418" name="Group 12"/>
          <p:cNvGrpSpPr>
            <a:grpSpLocks/>
          </p:cNvGrpSpPr>
          <p:nvPr/>
        </p:nvGrpSpPr>
        <p:grpSpPr bwMode="auto">
          <a:xfrm>
            <a:off x="276225" y="938213"/>
            <a:ext cx="3017838" cy="1465262"/>
            <a:chOff x="174" y="591"/>
            <a:chExt cx="2041" cy="991"/>
          </a:xfrm>
        </p:grpSpPr>
        <p:sp>
          <p:nvSpPr>
            <p:cNvPr id="17450" name="Rectangle 13"/>
            <p:cNvSpPr>
              <a:spLocks noChangeArrowheads="1"/>
            </p:cNvSpPr>
            <p:nvPr/>
          </p:nvSpPr>
          <p:spPr bwMode="auto">
            <a:xfrm>
              <a:off x="220" y="1037"/>
              <a:ext cx="1950" cy="160"/>
            </a:xfrm>
            <a:prstGeom prst="rect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765E47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300" b="0">
                  <a:solidFill>
                    <a:schemeClr val="tx1"/>
                  </a:solidFill>
                </a:rPr>
                <a:t>Source modeling</a:t>
              </a:r>
            </a:p>
          </p:txBody>
        </p:sp>
        <p:sp>
          <p:nvSpPr>
            <p:cNvPr id="17451" name="Oval 14"/>
            <p:cNvSpPr>
              <a:spLocks noChangeArrowheads="1"/>
            </p:cNvSpPr>
            <p:nvPr/>
          </p:nvSpPr>
          <p:spPr bwMode="auto">
            <a:xfrm>
              <a:off x="174" y="591"/>
              <a:ext cx="2041" cy="227"/>
            </a:xfrm>
            <a:prstGeom prst="ellipse">
              <a:avLst/>
            </a:prstGeom>
            <a:solidFill>
              <a:schemeClr val="bg1"/>
            </a:solidFill>
            <a:ln w="41275" algn="ctr">
              <a:solidFill>
                <a:srgbClr val="99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0">
                <a:solidFill>
                  <a:schemeClr val="tx1"/>
                </a:solidFill>
              </a:endParaRPr>
            </a:p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1300" b="0">
                <a:solidFill>
                  <a:schemeClr val="tx1"/>
                </a:solidFill>
              </a:endParaRPr>
            </a:p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300" b="0">
                  <a:solidFill>
                    <a:schemeClr val="tx1"/>
                  </a:solidFill>
                </a:rPr>
                <a:t>Source objects </a:t>
              </a:r>
            </a:p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1300" b="0">
                <a:solidFill>
                  <a:schemeClr val="tx1"/>
                </a:solidFill>
              </a:endParaRPr>
            </a:p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1300" b="0">
                <a:solidFill>
                  <a:schemeClr val="tx1"/>
                </a:solidFill>
              </a:endParaRPr>
            </a:p>
          </p:txBody>
        </p:sp>
        <p:sp>
          <p:nvSpPr>
            <p:cNvPr id="17452" name="Oval 15"/>
            <p:cNvSpPr>
              <a:spLocks noChangeArrowheads="1"/>
            </p:cNvSpPr>
            <p:nvPr/>
          </p:nvSpPr>
          <p:spPr bwMode="auto">
            <a:xfrm>
              <a:off x="174" y="1363"/>
              <a:ext cx="2018" cy="219"/>
            </a:xfrm>
            <a:prstGeom prst="ellipse">
              <a:avLst/>
            </a:prstGeom>
            <a:solidFill>
              <a:schemeClr val="bg1"/>
            </a:solidFill>
            <a:ln w="41275" algn="ctr">
              <a:solidFill>
                <a:srgbClr val="99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300" b="0">
                  <a:solidFill>
                    <a:schemeClr val="tx1"/>
                  </a:solidFill>
                </a:rPr>
                <a:t>Source base model</a:t>
              </a:r>
            </a:p>
          </p:txBody>
        </p:sp>
        <p:sp>
          <p:nvSpPr>
            <p:cNvPr id="17453" name="Line 16"/>
            <p:cNvSpPr>
              <a:spLocks noChangeShapeType="1"/>
            </p:cNvSpPr>
            <p:nvPr/>
          </p:nvSpPr>
          <p:spPr bwMode="auto">
            <a:xfrm>
              <a:off x="1417" y="823"/>
              <a:ext cx="0" cy="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Line 17"/>
            <p:cNvSpPr>
              <a:spLocks noChangeShapeType="1"/>
            </p:cNvSpPr>
            <p:nvPr/>
          </p:nvSpPr>
          <p:spPr bwMode="auto">
            <a:xfrm>
              <a:off x="1405" y="1189"/>
              <a:ext cx="0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19" name="Group 18"/>
          <p:cNvGrpSpPr>
            <a:grpSpLocks/>
          </p:cNvGrpSpPr>
          <p:nvPr/>
        </p:nvGrpSpPr>
        <p:grpSpPr bwMode="auto">
          <a:xfrm>
            <a:off x="5622925" y="938213"/>
            <a:ext cx="3014663" cy="1444625"/>
            <a:chOff x="3542" y="591"/>
            <a:chExt cx="2041" cy="978"/>
          </a:xfrm>
        </p:grpSpPr>
        <p:sp>
          <p:nvSpPr>
            <p:cNvPr id="17445" name="Oval 19"/>
            <p:cNvSpPr>
              <a:spLocks noChangeArrowheads="1"/>
            </p:cNvSpPr>
            <p:nvPr/>
          </p:nvSpPr>
          <p:spPr bwMode="auto">
            <a:xfrm>
              <a:off x="3542" y="591"/>
              <a:ext cx="2041" cy="249"/>
            </a:xfrm>
            <a:prstGeom prst="ellipse">
              <a:avLst/>
            </a:prstGeom>
            <a:solidFill>
              <a:schemeClr val="bg1"/>
            </a:solidFill>
            <a:ln w="41275" algn="ctr">
              <a:solidFill>
                <a:srgbClr val="99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1300" b="0">
                <a:solidFill>
                  <a:schemeClr val="tx1"/>
                </a:solidFill>
              </a:endParaRPr>
            </a:p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300" b="0">
                  <a:solidFill>
                    <a:schemeClr val="tx1"/>
                  </a:solidFill>
                </a:rPr>
                <a:t>Target objects</a:t>
              </a:r>
            </a:p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1300" b="0">
                <a:solidFill>
                  <a:schemeClr val="tx1"/>
                </a:solidFill>
              </a:endParaRPr>
            </a:p>
          </p:txBody>
        </p:sp>
        <p:sp>
          <p:nvSpPr>
            <p:cNvPr id="17446" name="Oval 20"/>
            <p:cNvSpPr>
              <a:spLocks noChangeArrowheads="1"/>
            </p:cNvSpPr>
            <p:nvPr/>
          </p:nvSpPr>
          <p:spPr bwMode="auto">
            <a:xfrm>
              <a:off x="3557" y="1365"/>
              <a:ext cx="2011" cy="204"/>
            </a:xfrm>
            <a:prstGeom prst="ellipse">
              <a:avLst/>
            </a:prstGeom>
            <a:solidFill>
              <a:schemeClr val="bg1"/>
            </a:solidFill>
            <a:ln w="41275" algn="ctr">
              <a:solidFill>
                <a:srgbClr val="99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300" b="0">
                  <a:solidFill>
                    <a:schemeClr val="tx1"/>
                  </a:solidFill>
                </a:rPr>
                <a:t>Target base model</a:t>
              </a:r>
            </a:p>
          </p:txBody>
        </p:sp>
        <p:sp>
          <p:nvSpPr>
            <p:cNvPr id="17447" name="Rectangle 21"/>
            <p:cNvSpPr>
              <a:spLocks noChangeArrowheads="1"/>
            </p:cNvSpPr>
            <p:nvPr/>
          </p:nvSpPr>
          <p:spPr bwMode="auto">
            <a:xfrm>
              <a:off x="3587" y="1030"/>
              <a:ext cx="1950" cy="152"/>
            </a:xfrm>
            <a:prstGeom prst="rect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765E47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300" b="0">
                  <a:solidFill>
                    <a:schemeClr val="tx1"/>
                  </a:solidFill>
                </a:rPr>
                <a:t>Target modeling</a:t>
              </a:r>
            </a:p>
          </p:txBody>
        </p:sp>
        <p:sp>
          <p:nvSpPr>
            <p:cNvPr id="17448" name="Line 22"/>
            <p:cNvSpPr>
              <a:spLocks noChangeShapeType="1"/>
            </p:cNvSpPr>
            <p:nvPr/>
          </p:nvSpPr>
          <p:spPr bwMode="auto">
            <a:xfrm>
              <a:off x="4516" y="1194"/>
              <a:ext cx="0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23"/>
            <p:cNvSpPr>
              <a:spLocks noChangeShapeType="1"/>
            </p:cNvSpPr>
            <p:nvPr/>
          </p:nvSpPr>
          <p:spPr bwMode="auto">
            <a:xfrm>
              <a:off x="4518" y="839"/>
              <a:ext cx="0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0" name="Rectangle 24"/>
          <p:cNvSpPr>
            <a:spLocks noChangeArrowheads="1"/>
          </p:cNvSpPr>
          <p:nvPr/>
        </p:nvSpPr>
        <p:spPr bwMode="auto">
          <a:xfrm>
            <a:off x="1574800" y="2989263"/>
            <a:ext cx="1941513" cy="458787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2016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anchor="ctr">
            <a:flatTx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 b="0">
                <a:solidFill>
                  <a:schemeClr val="tx1"/>
                </a:solidFill>
              </a:rPr>
              <a:t>Extraction Engine</a:t>
            </a:r>
          </a:p>
        </p:txBody>
      </p:sp>
      <p:sp>
        <p:nvSpPr>
          <p:cNvPr id="17421" name="Line 25"/>
          <p:cNvSpPr>
            <a:spLocks noChangeShapeType="1"/>
          </p:cNvSpPr>
          <p:nvPr/>
        </p:nvSpPr>
        <p:spPr bwMode="auto">
          <a:xfrm>
            <a:off x="5595938" y="3135313"/>
            <a:ext cx="1925637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Rectangle 26"/>
          <p:cNvSpPr>
            <a:spLocks noChangeArrowheads="1"/>
          </p:cNvSpPr>
          <p:nvPr/>
        </p:nvSpPr>
        <p:spPr bwMode="auto">
          <a:xfrm>
            <a:off x="7526338" y="2903538"/>
            <a:ext cx="1316037" cy="458787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2016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anchor="ctr">
            <a:flatTx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 b="0">
                <a:solidFill>
                  <a:schemeClr val="tx1"/>
                </a:solidFill>
              </a:rPr>
              <a:t>Transformation</a:t>
            </a:r>
          </a:p>
        </p:txBody>
      </p:sp>
      <p:sp>
        <p:nvSpPr>
          <p:cNvPr id="17423" name="AutoShape 27"/>
          <p:cNvSpPr>
            <a:spLocks noChangeArrowheads="1"/>
          </p:cNvSpPr>
          <p:nvPr/>
        </p:nvSpPr>
        <p:spPr bwMode="auto">
          <a:xfrm>
            <a:off x="4076700" y="2825750"/>
            <a:ext cx="1695450" cy="638175"/>
          </a:xfrm>
          <a:prstGeom prst="flowChartMultidocument">
            <a:avLst/>
          </a:pr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r>
              <a:rPr lang="en-US" sz="1300" b="0">
                <a:solidFill>
                  <a:schemeClr val="tx1"/>
                </a:solidFill>
              </a:rPr>
              <a:t>Extracted  Data</a:t>
            </a:r>
          </a:p>
        </p:txBody>
      </p:sp>
      <p:sp>
        <p:nvSpPr>
          <p:cNvPr id="17424" name="Line 28"/>
          <p:cNvSpPr>
            <a:spLocks noChangeShapeType="1"/>
          </p:cNvSpPr>
          <p:nvPr/>
        </p:nvSpPr>
        <p:spPr bwMode="auto">
          <a:xfrm flipV="1">
            <a:off x="3621088" y="3200400"/>
            <a:ext cx="44608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Line 30"/>
          <p:cNvSpPr>
            <a:spLocks noChangeShapeType="1"/>
          </p:cNvSpPr>
          <p:nvPr/>
        </p:nvSpPr>
        <p:spPr bwMode="auto">
          <a:xfrm>
            <a:off x="4849813" y="4600575"/>
            <a:ext cx="508000" cy="363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Text Box 31"/>
          <p:cNvSpPr txBox="1">
            <a:spLocks noChangeArrowheads="1"/>
          </p:cNvSpPr>
          <p:nvPr/>
        </p:nvSpPr>
        <p:spPr bwMode="auto">
          <a:xfrm>
            <a:off x="4087813" y="1544638"/>
            <a:ext cx="86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0">
                <a:solidFill>
                  <a:schemeClr val="tx1"/>
                </a:solidFill>
              </a:rPr>
              <a:t>Mapping</a:t>
            </a:r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265113" y="3717925"/>
            <a:ext cx="8697912" cy="1912938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sz="2400" b="0">
              <a:latin typeface="Times New Roman" pitchFamily="18" charset="0"/>
            </a:endParaRPr>
          </a:p>
        </p:txBody>
      </p:sp>
      <p:sp>
        <p:nvSpPr>
          <p:cNvPr id="17428" name="Line 33"/>
          <p:cNvSpPr>
            <a:spLocks noChangeShapeType="1"/>
          </p:cNvSpPr>
          <p:nvPr/>
        </p:nvSpPr>
        <p:spPr bwMode="auto">
          <a:xfrm flipV="1">
            <a:off x="6615113" y="4397375"/>
            <a:ext cx="508000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Rectangle 35"/>
          <p:cNvSpPr>
            <a:spLocks noChangeArrowheads="1"/>
          </p:cNvSpPr>
          <p:nvPr/>
        </p:nvSpPr>
        <p:spPr bwMode="auto">
          <a:xfrm>
            <a:off x="1000125" y="4306888"/>
            <a:ext cx="1700213" cy="3016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2016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anchor="ctr">
            <a:flatTx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 b="0">
                <a:solidFill>
                  <a:schemeClr val="tx1"/>
                </a:solidFill>
              </a:rPr>
              <a:t>Control files Structure</a:t>
            </a:r>
          </a:p>
        </p:txBody>
      </p:sp>
      <p:sp>
        <p:nvSpPr>
          <p:cNvPr id="17430" name="AutoShape 36"/>
          <p:cNvSpPr>
            <a:spLocks noChangeArrowheads="1"/>
          </p:cNvSpPr>
          <p:nvPr/>
        </p:nvSpPr>
        <p:spPr bwMode="auto">
          <a:xfrm>
            <a:off x="3436938" y="4278313"/>
            <a:ext cx="1371600" cy="350837"/>
          </a:xfrm>
          <a:prstGeom prst="flowChartAlternateProcess">
            <a:avLst/>
          </a:pr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2016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anchor="ctr">
            <a:flatTx/>
          </a:bodyPr>
          <a:lstStyle/>
          <a:p>
            <a:pPr defTabSz="914400"/>
            <a:r>
              <a:rPr lang="en-US" sz="1300" b="0">
                <a:solidFill>
                  <a:schemeClr val="tx1"/>
                </a:solidFill>
              </a:rPr>
              <a:t>Loading Process</a:t>
            </a:r>
          </a:p>
        </p:txBody>
      </p:sp>
      <p:sp>
        <p:nvSpPr>
          <p:cNvPr id="17431" name="AutoShape 37"/>
          <p:cNvSpPr>
            <a:spLocks noChangeArrowheads="1"/>
          </p:cNvSpPr>
          <p:nvPr/>
        </p:nvSpPr>
        <p:spPr bwMode="auto">
          <a:xfrm>
            <a:off x="5443538" y="4138613"/>
            <a:ext cx="1285875" cy="660400"/>
          </a:xfrm>
          <a:prstGeom prst="flowChartDecision">
            <a:avLst/>
          </a:pr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2016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anchor="ctr">
            <a:flatTx/>
          </a:bodyPr>
          <a:lstStyle/>
          <a:p>
            <a:pPr defTabSz="914400"/>
            <a:r>
              <a:rPr lang="en-US" sz="1300" b="0">
                <a:solidFill>
                  <a:schemeClr val="tx1"/>
                </a:solidFill>
              </a:rPr>
              <a:t>DB </a:t>
            </a:r>
          </a:p>
          <a:p>
            <a:pPr defTabSz="914400"/>
            <a:r>
              <a:rPr lang="en-US" sz="1300" b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7432" name="AutoShape 38"/>
          <p:cNvSpPr>
            <a:spLocks noChangeArrowheads="1"/>
          </p:cNvSpPr>
          <p:nvPr/>
        </p:nvSpPr>
        <p:spPr bwMode="auto">
          <a:xfrm>
            <a:off x="7088188" y="4008438"/>
            <a:ext cx="1741487" cy="747712"/>
          </a:xfrm>
          <a:prstGeom prst="flowChartAlternateProcess">
            <a:avLst/>
          </a:pr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2016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anchor="ctr">
            <a:flatTx/>
          </a:bodyPr>
          <a:lstStyle/>
          <a:p>
            <a:pPr defTabSz="914400"/>
            <a:r>
              <a:rPr lang="en-US" sz="1300" b="0">
                <a:solidFill>
                  <a:schemeClr val="tx1"/>
                </a:solidFill>
              </a:rPr>
              <a:t>Failure message.</a:t>
            </a:r>
          </a:p>
          <a:p>
            <a:pPr defTabSz="914400"/>
            <a:r>
              <a:rPr lang="en-US" sz="1300" b="0">
                <a:solidFill>
                  <a:schemeClr val="tx1"/>
                </a:solidFill>
              </a:rPr>
              <a:t>Check connection </a:t>
            </a:r>
          </a:p>
          <a:p>
            <a:pPr defTabSz="914400"/>
            <a:r>
              <a:rPr lang="en-US" sz="1300" b="0">
                <a:solidFill>
                  <a:schemeClr val="tx1"/>
                </a:solidFill>
              </a:rPr>
              <a:t> parameter</a:t>
            </a:r>
          </a:p>
        </p:txBody>
      </p:sp>
      <p:sp>
        <p:nvSpPr>
          <p:cNvPr id="17433" name="AutoShape 40"/>
          <p:cNvSpPr>
            <a:spLocks noChangeArrowheads="1"/>
          </p:cNvSpPr>
          <p:nvPr/>
        </p:nvSpPr>
        <p:spPr bwMode="auto">
          <a:xfrm>
            <a:off x="3470275" y="4905375"/>
            <a:ext cx="1336675" cy="660400"/>
          </a:xfrm>
          <a:prstGeom prst="flowChartMagneticDisk">
            <a:avLst/>
          </a:prstGeom>
          <a:gradFill rotWithShape="1">
            <a:gsLst>
              <a:gs pos="0">
                <a:srgbClr val="CC6600"/>
              </a:gs>
              <a:gs pos="100000">
                <a:srgbClr val="5E2F00"/>
              </a:gs>
            </a:gsLst>
            <a:lin ang="0" scaled="1"/>
          </a:gradFill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r>
              <a:rPr lang="en-US" sz="1300" b="0"/>
              <a:t>Oracle Target DB</a:t>
            </a:r>
          </a:p>
        </p:txBody>
      </p:sp>
      <p:sp>
        <p:nvSpPr>
          <p:cNvPr id="17434" name="AutoShape 41"/>
          <p:cNvSpPr>
            <a:spLocks noChangeArrowheads="1"/>
          </p:cNvSpPr>
          <p:nvPr/>
        </p:nvSpPr>
        <p:spPr bwMode="auto">
          <a:xfrm>
            <a:off x="5303838" y="4987925"/>
            <a:ext cx="830262" cy="552450"/>
          </a:xfrm>
          <a:prstGeom prst="flowChartDocument">
            <a:avLst/>
          </a:pr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2016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anchor="ctr">
            <a:flatTx/>
          </a:bodyPr>
          <a:lstStyle/>
          <a:p>
            <a:pPr defTabSz="914400"/>
            <a:r>
              <a:rPr lang="en-US" sz="1300" b="0">
                <a:solidFill>
                  <a:schemeClr val="tx1"/>
                </a:solidFill>
              </a:rPr>
              <a:t>Log File</a:t>
            </a:r>
          </a:p>
        </p:txBody>
      </p:sp>
      <p:sp>
        <p:nvSpPr>
          <p:cNvPr id="17435" name="AutoShape 42"/>
          <p:cNvSpPr>
            <a:spLocks noChangeArrowheads="1"/>
          </p:cNvSpPr>
          <p:nvPr/>
        </p:nvSpPr>
        <p:spPr bwMode="auto">
          <a:xfrm>
            <a:off x="2371725" y="4968875"/>
            <a:ext cx="830263" cy="552450"/>
          </a:xfrm>
          <a:prstGeom prst="flowChartDocument">
            <a:avLst/>
          </a:pr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2016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anchor="ctr">
            <a:flatTx/>
          </a:bodyPr>
          <a:lstStyle/>
          <a:p>
            <a:pPr defTabSz="914400"/>
            <a:r>
              <a:rPr lang="en-US" sz="1300" b="0">
                <a:solidFill>
                  <a:schemeClr val="tx1"/>
                </a:solidFill>
              </a:rPr>
              <a:t>Bad File</a:t>
            </a:r>
          </a:p>
          <a:p>
            <a:pPr defTabSz="914400"/>
            <a:r>
              <a:rPr lang="en-US" sz="1300" b="0">
                <a:solidFill>
                  <a:schemeClr val="tx1"/>
                </a:solidFill>
              </a:rPr>
              <a:t>if any</a:t>
            </a:r>
          </a:p>
        </p:txBody>
      </p:sp>
      <p:sp>
        <p:nvSpPr>
          <p:cNvPr id="17436" name="Line 43"/>
          <p:cNvSpPr>
            <a:spLocks noChangeShapeType="1"/>
          </p:cNvSpPr>
          <p:nvPr/>
        </p:nvSpPr>
        <p:spPr bwMode="auto">
          <a:xfrm>
            <a:off x="2787650" y="4441825"/>
            <a:ext cx="639763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7" name="Line 44"/>
          <p:cNvSpPr>
            <a:spLocks noChangeShapeType="1"/>
          </p:cNvSpPr>
          <p:nvPr/>
        </p:nvSpPr>
        <p:spPr bwMode="auto">
          <a:xfrm>
            <a:off x="4883150" y="4406900"/>
            <a:ext cx="56673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8" name="Line 45"/>
          <p:cNvSpPr>
            <a:spLocks noChangeShapeType="1"/>
          </p:cNvSpPr>
          <p:nvPr/>
        </p:nvSpPr>
        <p:spPr bwMode="auto">
          <a:xfrm flipH="1">
            <a:off x="3136900" y="4630738"/>
            <a:ext cx="290513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7439" name="AutoShape 46"/>
          <p:cNvCxnSpPr>
            <a:cxnSpLocks noChangeShapeType="1"/>
            <a:stCxn id="17422" idx="2"/>
            <a:endCxn id="17430" idx="0"/>
          </p:cNvCxnSpPr>
          <p:nvPr/>
        </p:nvCxnSpPr>
        <p:spPr bwMode="auto">
          <a:xfrm rot="5400000">
            <a:off x="5695157" y="1789906"/>
            <a:ext cx="915988" cy="4060825"/>
          </a:xfrm>
          <a:prstGeom prst="bentConnector3">
            <a:avLst>
              <a:gd name="adj1" fmla="val 50000"/>
            </a:avLst>
          </a:prstGeom>
          <a:noFill/>
          <a:ln w="22225">
            <a:solidFill>
              <a:srgbClr val="800000"/>
            </a:solidFill>
            <a:miter lim="800000"/>
            <a:headEnd/>
            <a:tailEnd type="triangle" w="med" len="med"/>
          </a:ln>
        </p:spPr>
      </p:cxnSp>
      <p:sp>
        <p:nvSpPr>
          <p:cNvPr id="17440" name="Text Box 47"/>
          <p:cNvSpPr txBox="1">
            <a:spLocks noChangeArrowheads="1"/>
          </p:cNvSpPr>
          <p:nvPr/>
        </p:nvSpPr>
        <p:spPr bwMode="auto">
          <a:xfrm>
            <a:off x="817563" y="3814763"/>
            <a:ext cx="11366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Loading </a:t>
            </a:r>
          </a:p>
        </p:txBody>
      </p:sp>
      <p:sp>
        <p:nvSpPr>
          <p:cNvPr id="17441" name="Line 48"/>
          <p:cNvSpPr>
            <a:spLocks noChangeShapeType="1"/>
          </p:cNvSpPr>
          <p:nvPr/>
        </p:nvSpPr>
        <p:spPr bwMode="auto">
          <a:xfrm>
            <a:off x="4054475" y="4619625"/>
            <a:ext cx="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7442" name="AutoShape 49"/>
          <p:cNvCxnSpPr>
            <a:cxnSpLocks noChangeShapeType="1"/>
            <a:stCxn id="17417" idx="1"/>
            <a:endCxn id="17420" idx="0"/>
          </p:cNvCxnSpPr>
          <p:nvPr/>
        </p:nvCxnSpPr>
        <p:spPr bwMode="auto">
          <a:xfrm rot="5400000">
            <a:off x="3271044" y="1769269"/>
            <a:ext cx="495300" cy="1944688"/>
          </a:xfrm>
          <a:prstGeom prst="bentConnector3">
            <a:avLst>
              <a:gd name="adj1" fmla="val 49681"/>
            </a:avLst>
          </a:prstGeom>
          <a:noFill/>
          <a:ln w="22225">
            <a:solidFill>
              <a:srgbClr val="800000"/>
            </a:solidFill>
            <a:miter lim="800000"/>
            <a:headEnd/>
            <a:tailEnd type="triangle" w="med" len="med"/>
          </a:ln>
        </p:spPr>
      </p:cxnSp>
      <p:sp>
        <p:nvSpPr>
          <p:cNvPr id="17443" name="Line 50"/>
          <p:cNvSpPr>
            <a:spLocks noChangeShapeType="1"/>
          </p:cNvSpPr>
          <p:nvPr/>
        </p:nvSpPr>
        <p:spPr bwMode="auto">
          <a:xfrm>
            <a:off x="4837113" y="4595813"/>
            <a:ext cx="601662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44" name="Text Box 51"/>
          <p:cNvSpPr txBox="1">
            <a:spLocks noChangeArrowheads="1"/>
          </p:cNvSpPr>
          <p:nvPr/>
        </p:nvSpPr>
        <p:spPr bwMode="auto">
          <a:xfrm>
            <a:off x="684213" y="2636838"/>
            <a:ext cx="13017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800">
                <a:solidFill>
                  <a:schemeClr val="tx1"/>
                </a:solidFill>
              </a:rPr>
              <a:t>Extraction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36575" y="1360488"/>
            <a:ext cx="3527425" cy="188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Bookman Old Style" pitchFamily="18" charset="0"/>
              </a:rPr>
              <a:t>India:</a:t>
            </a:r>
          </a:p>
          <a:p>
            <a:pPr algn="l">
              <a:spcBef>
                <a:spcPct val="50000"/>
              </a:spcBef>
            </a:pPr>
            <a:r>
              <a:rPr lang="en-US" sz="1800">
                <a:latin typeface="Bookman Old Style" pitchFamily="18" charset="0"/>
              </a:rPr>
              <a:t>Perfsystems India Pvt Ltd.,</a:t>
            </a:r>
          </a:p>
          <a:p>
            <a:pPr lvl="2" algn="just"/>
            <a:r>
              <a:rPr lang="en-US" sz="1600" b="0">
                <a:latin typeface="Bookman Old Style" pitchFamily="18" charset="0"/>
              </a:rPr>
              <a:t>4/39, Prithvi Avenue, </a:t>
            </a:r>
          </a:p>
          <a:p>
            <a:pPr lvl="2" algn="just"/>
            <a:r>
              <a:rPr lang="en-US" sz="1600" b="0">
                <a:latin typeface="Bookman Old Style" pitchFamily="18" charset="0"/>
              </a:rPr>
              <a:t>Abhiramapuram,</a:t>
            </a:r>
          </a:p>
          <a:p>
            <a:pPr lvl="2" algn="just"/>
            <a:r>
              <a:rPr lang="en-US" sz="1600" b="0">
                <a:latin typeface="Bookman Old Style" pitchFamily="18" charset="0"/>
              </a:rPr>
              <a:t>Chennai, 600 018.   </a:t>
            </a:r>
          </a:p>
          <a:p>
            <a:pPr lvl="2" algn="just"/>
            <a:endParaRPr lang="en-US" sz="1600" b="0">
              <a:latin typeface="Bookman Old Style" pitchFamily="18" charset="0"/>
            </a:endParaRPr>
          </a:p>
          <a:p>
            <a:pPr lvl="2" algn="just"/>
            <a:r>
              <a:rPr lang="en-US" sz="1600" b="0">
                <a:latin typeface="Bookman Old Style" pitchFamily="18" charset="0"/>
              </a:rPr>
              <a:t>Phone 91 (44) 2499 2084 </a:t>
            </a:r>
          </a:p>
          <a:p>
            <a:pPr lvl="2" algn="just"/>
            <a:r>
              <a:rPr lang="en-US" sz="1600" b="0">
                <a:latin typeface="Bookman Old Style" pitchFamily="18" charset="0"/>
              </a:rPr>
              <a:t>Fax 91 (44) 4210 1582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5200650" y="1365250"/>
            <a:ext cx="3527425" cy="1681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Bookman Old Style" pitchFamily="18" charset="0"/>
              </a:rPr>
              <a:t>USA:</a:t>
            </a:r>
          </a:p>
          <a:p>
            <a:pPr algn="l">
              <a:spcBef>
                <a:spcPct val="50000"/>
              </a:spcBef>
            </a:pPr>
            <a:r>
              <a:rPr lang="en-US" sz="1800">
                <a:latin typeface="Bookman Old Style" pitchFamily="18" charset="0"/>
              </a:rPr>
              <a:t>Perfsystems Inc.,</a:t>
            </a:r>
          </a:p>
          <a:p>
            <a:pPr algn="just"/>
            <a:r>
              <a:rPr lang="en-US" sz="1600" b="0">
                <a:latin typeface="Bookman Old Style" pitchFamily="18" charset="0"/>
              </a:rPr>
              <a:t>#2880, Zanker Road,</a:t>
            </a:r>
          </a:p>
          <a:p>
            <a:pPr algn="just"/>
            <a:r>
              <a:rPr lang="en-US" sz="1600" b="0">
                <a:latin typeface="Bookman Old Style" pitchFamily="18" charset="0"/>
              </a:rPr>
              <a:t>Suite 203,San Jose,</a:t>
            </a:r>
          </a:p>
          <a:p>
            <a:pPr algn="just"/>
            <a:r>
              <a:rPr lang="en-US" sz="1600" b="0">
                <a:latin typeface="Bookman Old Style" pitchFamily="18" charset="0"/>
              </a:rPr>
              <a:t>California 95134 USA.</a:t>
            </a:r>
          </a:p>
          <a:p>
            <a:pPr algn="just"/>
            <a:r>
              <a:rPr lang="en-US" sz="1600" b="0">
                <a:latin typeface="Bookman Old Style" pitchFamily="18" charset="0"/>
              </a:rPr>
              <a:t>  </a:t>
            </a:r>
          </a:p>
          <a:p>
            <a:pPr algn="just"/>
            <a:r>
              <a:rPr lang="en-US" sz="1600" b="0">
                <a:latin typeface="Bookman Old Style" pitchFamily="18" charset="0"/>
              </a:rPr>
              <a:t>Phone 408 954 7320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514350" y="3638550"/>
            <a:ext cx="4079875" cy="1681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Bookman Old Style" pitchFamily="18" charset="0"/>
              </a:rPr>
              <a:t>Singapore:</a:t>
            </a:r>
          </a:p>
          <a:p>
            <a:pPr algn="l">
              <a:spcBef>
                <a:spcPct val="50000"/>
              </a:spcBef>
            </a:pPr>
            <a:r>
              <a:rPr lang="en-US" sz="1800">
                <a:latin typeface="Bookman Old Style" pitchFamily="18" charset="0"/>
              </a:rPr>
              <a:t>Perfsystems Singapore Pte. Ltd.,</a:t>
            </a:r>
          </a:p>
          <a:p>
            <a:pPr algn="just"/>
            <a:r>
              <a:rPr lang="en-US" sz="1600" b="0">
                <a:latin typeface="Bookman Old Style" pitchFamily="18" charset="0"/>
              </a:rPr>
              <a:t>111 North Bridge Road,</a:t>
            </a:r>
          </a:p>
          <a:p>
            <a:pPr algn="just"/>
            <a:r>
              <a:rPr lang="en-US" sz="1600" b="0">
                <a:latin typeface="Bookman Old Style" pitchFamily="18" charset="0"/>
              </a:rPr>
              <a:t>#16-04 Peninsula Plaza</a:t>
            </a:r>
          </a:p>
          <a:p>
            <a:pPr algn="just"/>
            <a:r>
              <a:rPr lang="en-US" sz="1600" b="0">
                <a:latin typeface="Bookman Old Style" pitchFamily="18" charset="0"/>
              </a:rPr>
              <a:t>Singapore 179098. </a:t>
            </a:r>
          </a:p>
          <a:p>
            <a:pPr algn="just"/>
            <a:endParaRPr lang="en-US" sz="1600" b="0">
              <a:latin typeface="Bookman Old Style" pitchFamily="18" charset="0"/>
            </a:endParaRPr>
          </a:p>
          <a:p>
            <a:pPr algn="just"/>
            <a:r>
              <a:rPr lang="en-US" sz="1600" b="0">
                <a:latin typeface="Bookman Old Style" pitchFamily="18" charset="0"/>
              </a:rPr>
              <a:t>Phone: 6492 5823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349375" y="5627688"/>
            <a:ext cx="594995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2000"/>
              </a:lnSpc>
              <a:spcBef>
                <a:spcPct val="50000"/>
              </a:spcBef>
            </a:pPr>
            <a:r>
              <a:rPr lang="en-US" sz="1500">
                <a:solidFill>
                  <a:srgbClr val="FFCF03"/>
                </a:solidFill>
              </a:rPr>
              <a:t>mktg@perfsystems.com  ||  hr@perfsystems.com </a:t>
            </a:r>
          </a:p>
          <a:p>
            <a:pPr>
              <a:lnSpc>
                <a:spcPct val="62000"/>
              </a:lnSpc>
              <a:spcBef>
                <a:spcPct val="50000"/>
              </a:spcBef>
            </a:pPr>
            <a:r>
              <a:rPr lang="en-US" sz="1500">
                <a:solidFill>
                  <a:srgbClr val="FFCF03"/>
                </a:solidFill>
              </a:rPr>
              <a:t>www.perfsystems.com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07974" y="903288"/>
            <a:ext cx="9008303" cy="3701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914400">
              <a:buFont typeface="Wingdings 2" pitchFamily="18" charset="2"/>
              <a:buNone/>
            </a:pPr>
            <a:r>
              <a:rPr lang="en-US" sz="2200" b="0" dirty="0">
                <a:latin typeface="Bookman Old Style" pitchFamily="18" charset="0"/>
              </a:rPr>
              <a:t>Contact us</a:t>
            </a:r>
            <a:r>
              <a:rPr lang="en-US" sz="2200" b="0" dirty="0" smtClean="0">
                <a:latin typeface="Bookman Old Style" pitchFamily="18" charset="0"/>
              </a:rPr>
              <a:t>: Raman Govindarajan, rgovinda@perfsystems.com</a:t>
            </a:r>
            <a:endParaRPr lang="en-US" sz="2200" b="0" dirty="0">
              <a:latin typeface="Bookman Old Style" pitchFamily="18" charset="0"/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5216525" y="3663950"/>
            <a:ext cx="3527425" cy="31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Bookman Old Style" pitchFamily="18" charset="0"/>
              </a:rPr>
              <a:t>Follow us on:</a:t>
            </a:r>
          </a:p>
        </p:txBody>
      </p:sp>
      <p:pic>
        <p:nvPicPr>
          <p:cNvPr id="40974" name="Picture 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99075" y="4083050"/>
            <a:ext cx="1931988" cy="576263"/>
          </a:xfrm>
          <a:noFill/>
          <a:ln algn="ctr">
            <a:miter lim="800000"/>
            <a:headEnd/>
            <a:tailEnd/>
          </a:ln>
        </p:spPr>
      </p:pic>
      <p:pic>
        <p:nvPicPr>
          <p:cNvPr id="40976" name="Picture 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281863" y="4094163"/>
            <a:ext cx="1144587" cy="1171575"/>
          </a:xfrm>
          <a:noFill/>
          <a:ln algn="ctr">
            <a:miter lim="800000"/>
            <a:headEnd/>
            <a:tailEnd/>
          </a:ln>
        </p:spPr>
      </p:pic>
      <p:pic>
        <p:nvPicPr>
          <p:cNvPr id="40979" name="Picture 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18125" y="4730750"/>
            <a:ext cx="1925638" cy="571500"/>
          </a:xfrm>
          <a:noFill/>
          <a:ln algn="ctr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1714500" y="2395538"/>
            <a:ext cx="5961063" cy="1347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Impact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2725" y="1728788"/>
            <a:ext cx="8686800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2000"/>
              </a:lnSpc>
              <a:buFont typeface="Wingdings 2" pitchFamily="18" charset="2"/>
              <a:buNone/>
            </a:pPr>
            <a:r>
              <a:rPr lang="en-US" sz="1800" b="0">
                <a:latin typeface="Bookman Old Style" pitchFamily="18" charset="0"/>
              </a:rPr>
              <a:t>Lot of confusion between Operational Data Store and Data Warehousing.                         One customer debating for months trying to findout:                                   </a:t>
            </a:r>
            <a:r>
              <a:rPr lang="en-US" sz="1800" b="0" i="1">
                <a:latin typeface="Bookman Old Style" pitchFamily="18" charset="0"/>
              </a:rPr>
              <a:t>“What they need – ODS or DW”</a:t>
            </a:r>
          </a:p>
          <a:p>
            <a:pPr algn="just">
              <a:lnSpc>
                <a:spcPct val="92000"/>
              </a:lnSpc>
              <a:buFont typeface="Wingdings 2" pitchFamily="18" charset="2"/>
              <a:buNone/>
            </a:pPr>
            <a:endParaRPr lang="en-US" sz="1800" b="0">
              <a:latin typeface="Bookman Old Style" pitchFamily="18" charset="0"/>
            </a:endParaRPr>
          </a:p>
          <a:p>
            <a:pPr algn="just">
              <a:lnSpc>
                <a:spcPct val="92000"/>
              </a:lnSpc>
              <a:buFont typeface="Wingdings 2" pitchFamily="18" charset="2"/>
              <a:buNone/>
            </a:pPr>
            <a:r>
              <a:rPr lang="en-US" sz="1800" b="0">
                <a:latin typeface="Bookman Old Style" pitchFamily="18" charset="0"/>
              </a:rPr>
              <a:t>Understand what BI can bring to the organization,  Business Requirements of Data Warehouse &amp; Useful Business Queries/Reports etc.</a:t>
            </a:r>
          </a:p>
          <a:p>
            <a:pPr algn="just">
              <a:lnSpc>
                <a:spcPct val="92000"/>
              </a:lnSpc>
              <a:buFont typeface="Wingdings 2" pitchFamily="18" charset="2"/>
              <a:buNone/>
            </a:pPr>
            <a:endParaRPr lang="en-US" sz="1800" b="0">
              <a:latin typeface="Bookman Old Style" pitchFamily="18" charset="0"/>
            </a:endParaRPr>
          </a:p>
          <a:p>
            <a:pPr algn="just">
              <a:lnSpc>
                <a:spcPct val="92000"/>
              </a:lnSpc>
              <a:buFont typeface="Wingdings 2" pitchFamily="18" charset="2"/>
              <a:buNone/>
            </a:pPr>
            <a:endParaRPr lang="en-US" sz="1800" b="0">
              <a:latin typeface="Bookman Old Style" pitchFamily="18" charset="0"/>
            </a:endParaRPr>
          </a:p>
          <a:p>
            <a:pPr algn="just">
              <a:lnSpc>
                <a:spcPct val="92000"/>
              </a:lnSpc>
              <a:buFont typeface="Wingdings 2" pitchFamily="18" charset="2"/>
              <a:buNone/>
            </a:pPr>
            <a:r>
              <a:rPr lang="en-US" sz="1800" b="0">
                <a:latin typeface="Bookman Old Style" pitchFamily="18" charset="0"/>
              </a:rPr>
              <a:t>Gartner says:   ‘</a:t>
            </a:r>
            <a:r>
              <a:rPr lang="en-US" sz="1800">
                <a:latin typeface="Bookman Old Style" pitchFamily="18" charset="0"/>
              </a:rPr>
              <a:t>However, through 2007, more than 50 percent of data warehouse projects will have limited acceptance, or will be outright failures</a:t>
            </a:r>
          </a:p>
          <a:p>
            <a:pPr algn="just">
              <a:buFont typeface="Wingdings 2" pitchFamily="18" charset="2"/>
              <a:buNone/>
            </a:pPr>
            <a:r>
              <a:rPr lang="en-US" sz="1800" b="0">
                <a:latin typeface="Bookman Old Style" pitchFamily="18" charset="0"/>
              </a:rPr>
              <a:t>‘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90500" y="1019175"/>
            <a:ext cx="86344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 2" pitchFamily="18" charset="2"/>
              <a:buNone/>
            </a:pPr>
            <a:r>
              <a:rPr lang="en-US" sz="2200">
                <a:latin typeface="Bookman Old Style" pitchFamily="18" charset="0"/>
              </a:rPr>
              <a:t>Best Practice # 1:</a:t>
            </a:r>
            <a:r>
              <a:rPr lang="en-US" sz="2200" b="0">
                <a:latin typeface="Bookman Old Style" pitchFamily="18" charset="0"/>
              </a:rPr>
              <a:t>  Define Data Warehouse missions/goals:</a:t>
            </a:r>
            <a:endParaRPr lang="en-US" sz="2200">
              <a:latin typeface="Bookman Old Style" pitchFamily="18" charset="0"/>
            </a:endParaRPr>
          </a:p>
        </p:txBody>
      </p:sp>
      <p:pic>
        <p:nvPicPr>
          <p:cNvPr id="3081" name="Picture 9" descr="Gart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487025"/>
            <a:ext cx="9409113" cy="11269663"/>
          </a:xfrm>
          <a:prstGeom prst="rect">
            <a:avLst/>
          </a:prstGeom>
          <a:noFill/>
        </p:spPr>
      </p:pic>
      <p:pic>
        <p:nvPicPr>
          <p:cNvPr id="3082" name="Picture 10" descr="Gart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50"/>
            <a:ext cx="9409113" cy="11269663"/>
          </a:xfrm>
          <a:prstGeom prst="rect">
            <a:avLst/>
          </a:prstGeom>
          <a:noFill/>
        </p:spPr>
      </p:pic>
      <p:pic>
        <p:nvPicPr>
          <p:cNvPr id="3086" name="Picture 14" descr="sma par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4088" y="3767138"/>
            <a:ext cx="4740275" cy="714375"/>
          </a:xfrm>
          <a:prstGeom prst="rect">
            <a:avLst/>
          </a:prstGeom>
          <a:noFill/>
        </p:spPr>
      </p:pic>
      <p:pic>
        <p:nvPicPr>
          <p:cNvPr id="3088" name="Picture 16" descr="sma par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0263" y="5843588"/>
            <a:ext cx="5457825" cy="685800"/>
          </a:xfrm>
          <a:prstGeom prst="rect">
            <a:avLst/>
          </a:prstGeom>
          <a:noFill/>
        </p:spPr>
      </p:pic>
      <p:pic>
        <p:nvPicPr>
          <p:cNvPr id="3087" name="Picture 15" descr="Par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188" y="3309938"/>
            <a:ext cx="7875587" cy="1114425"/>
          </a:xfrm>
          <a:prstGeom prst="rect">
            <a:avLst/>
          </a:prstGeom>
          <a:noFill/>
        </p:spPr>
      </p:pic>
      <p:pic>
        <p:nvPicPr>
          <p:cNvPr id="3089" name="Picture 17" descr="Para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163" y="4981575"/>
            <a:ext cx="8189912" cy="952500"/>
          </a:xfrm>
          <a:prstGeom prst="rect">
            <a:avLst/>
          </a:prstGeom>
          <a:noFill/>
        </p:spPr>
      </p:pic>
      <p:pic>
        <p:nvPicPr>
          <p:cNvPr id="3080" name="Picture 8" descr="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137275"/>
            <a:ext cx="9144000" cy="720725"/>
          </a:xfrm>
          <a:prstGeom prst="rect">
            <a:avLst/>
          </a:prstGeom>
          <a:noFill/>
        </p:spPr>
      </p:pic>
      <p:pic>
        <p:nvPicPr>
          <p:cNvPr id="3079" name="Picture 7" descr="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79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1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0"/>
                            </p:stCondLst>
                            <p:childTnLst>
                              <p:par>
                                <p:cTn id="36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000"/>
                            </p:stCondLst>
                            <p:childTnLst>
                              <p:par>
                                <p:cTn id="48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0"/>
                            </p:stCondLst>
                            <p:childTnLst>
                              <p:par>
                                <p:cTn id="60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06388" y="2033588"/>
            <a:ext cx="8486775" cy="327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0" dirty="0" smtClean="0">
                <a:latin typeface="Bookman Old Style" pitchFamily="18" charset="0"/>
              </a:rPr>
              <a:t>Effective ETL process is required for clean/useful data.</a:t>
            </a:r>
          </a:p>
          <a:p>
            <a:pPr algn="l"/>
            <a:endParaRPr lang="en-US" sz="1800" b="0" dirty="0" smtClean="0">
              <a:latin typeface="Bookman Old Style" pitchFamily="18" charset="0"/>
            </a:endParaRPr>
          </a:p>
          <a:p>
            <a:pPr algn="l"/>
            <a:r>
              <a:rPr lang="en-US" sz="1800" b="0" dirty="0" smtClean="0">
                <a:latin typeface="Bookman Old Style" pitchFamily="18" charset="0"/>
              </a:rPr>
              <a:t>Recently, during our DW implementation:</a:t>
            </a:r>
          </a:p>
          <a:p>
            <a:pPr algn="l"/>
            <a:r>
              <a:rPr lang="en-US" sz="1800" b="0" dirty="0" smtClean="0">
                <a:latin typeface="Bookman Old Style" pitchFamily="18" charset="0"/>
              </a:rPr>
              <a:t>We found lot of data quality issues while moving source to target.</a:t>
            </a:r>
          </a:p>
          <a:p>
            <a:pPr algn="l"/>
            <a:endParaRPr lang="en-US" sz="1800" b="0" dirty="0" smtClean="0">
              <a:latin typeface="Bookman Old Style" pitchFamily="18" charset="0"/>
            </a:endParaRPr>
          </a:p>
          <a:p>
            <a:pPr algn="l">
              <a:buFontTx/>
              <a:buChar char="-"/>
            </a:pPr>
            <a:r>
              <a:rPr lang="en-US" sz="1800" b="0" dirty="0" smtClean="0">
                <a:latin typeface="Bookman Old Style" pitchFamily="18" charset="0"/>
              </a:rPr>
              <a:t>Mismatched data types between source db (legacy, multiple databases)</a:t>
            </a:r>
          </a:p>
          <a:p>
            <a:pPr algn="l"/>
            <a:r>
              <a:rPr lang="en-US" sz="1800" b="0" dirty="0" smtClean="0">
                <a:latin typeface="Bookman Old Style" pitchFamily="18" charset="0"/>
              </a:rPr>
              <a:t>  to target database</a:t>
            </a:r>
          </a:p>
          <a:p>
            <a:pPr algn="l"/>
            <a:r>
              <a:rPr lang="en-US" sz="1800" b="0" dirty="0" smtClean="0">
                <a:latin typeface="Bookman Old Style" pitchFamily="18" charset="0"/>
              </a:rPr>
              <a:t>-Incorrect Numeric value transformation</a:t>
            </a:r>
          </a:p>
          <a:p>
            <a:pPr algn="l">
              <a:buFontTx/>
              <a:buChar char="-"/>
            </a:pPr>
            <a:r>
              <a:rPr lang="en-US" sz="1800" b="0" dirty="0" smtClean="0">
                <a:latin typeface="Bookman Old Style" pitchFamily="18" charset="0"/>
              </a:rPr>
              <a:t>Incorrect Char value transformation (causing truncations, trailing nulls etc)</a:t>
            </a:r>
          </a:p>
          <a:p>
            <a:pPr algn="l"/>
            <a:r>
              <a:rPr lang="en-US" sz="1800" b="0" dirty="0" smtClean="0">
                <a:latin typeface="Bookman Old Style" pitchFamily="18" charset="0"/>
              </a:rPr>
              <a:t>-Incorrect functional mapping of data (</a:t>
            </a:r>
            <a:r>
              <a:rPr lang="en-US" sz="1800" b="0" dirty="0" err="1" smtClean="0">
                <a:latin typeface="Bookman Old Style" pitchFamily="18" charset="0"/>
              </a:rPr>
              <a:t>eg</a:t>
            </a:r>
            <a:r>
              <a:rPr lang="en-US" sz="1800" b="0" dirty="0" smtClean="0">
                <a:latin typeface="Bookman Old Style" pitchFamily="18" charset="0"/>
              </a:rPr>
              <a:t> native CRM apps to Siebel etc)</a:t>
            </a:r>
          </a:p>
          <a:p>
            <a:pPr algn="l"/>
            <a:endParaRPr lang="en-US" sz="1800" b="0" dirty="0" smtClean="0">
              <a:latin typeface="Bookman Old Style" pitchFamily="18" charset="0"/>
            </a:endParaRPr>
          </a:p>
          <a:p>
            <a:pPr algn="l"/>
            <a:r>
              <a:rPr lang="en-US" sz="1800" b="0" dirty="0" smtClean="0">
                <a:latin typeface="Bookman Old Style" pitchFamily="18" charset="0"/>
              </a:rPr>
              <a:t>We developed MIGRATION VALIDATOR product, fully customizable,</a:t>
            </a:r>
          </a:p>
          <a:p>
            <a:pPr algn="l"/>
            <a:r>
              <a:rPr lang="en-US" sz="1800" b="0" dirty="0" smtClean="0">
                <a:latin typeface="Bookman Old Style" pitchFamily="18" charset="0"/>
              </a:rPr>
              <a:t>  helped this client and many others</a:t>
            </a:r>
            <a:endParaRPr lang="en-US" sz="1800" b="0" dirty="0">
              <a:latin typeface="Bookman Old Style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90500" y="1019175"/>
            <a:ext cx="8634413" cy="647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 2" pitchFamily="18" charset="2"/>
              <a:buNone/>
            </a:pPr>
            <a:r>
              <a:rPr lang="en-US" sz="2200" dirty="0">
                <a:latin typeface="Bookman Old Style" pitchFamily="18" charset="0"/>
              </a:rPr>
              <a:t>Best Practice # </a:t>
            </a:r>
            <a:r>
              <a:rPr lang="en-US" sz="2200" dirty="0" smtClean="0">
                <a:latin typeface="Bookman Old Style" pitchFamily="18" charset="0"/>
              </a:rPr>
              <a:t>2:</a:t>
            </a:r>
            <a:r>
              <a:rPr lang="en-US" sz="2200" b="0" dirty="0" smtClean="0">
                <a:latin typeface="Bookman Old Style" pitchFamily="18" charset="0"/>
              </a:rPr>
              <a:t>  Effective DW/ETL Components/Processes’ Design and Implementation:</a:t>
            </a:r>
            <a:endParaRPr lang="en-US" sz="2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3988" y="1770063"/>
            <a:ext cx="8601075" cy="349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 2" pitchFamily="18" charset="2"/>
              <a:buNone/>
            </a:pPr>
            <a:r>
              <a:rPr lang="en-US" sz="1800" b="0" dirty="0">
                <a:latin typeface="Bookman Old Style" pitchFamily="18" charset="0"/>
              </a:rPr>
              <a:t>Convince organizations that:- </a:t>
            </a:r>
          </a:p>
          <a:p>
            <a:pPr algn="just">
              <a:buFont typeface="Wingdings 2" pitchFamily="18" charset="2"/>
              <a:buNone/>
            </a:pPr>
            <a:endParaRPr lang="en-US" sz="1800" b="0" dirty="0">
              <a:latin typeface="Bookman Old Style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en-US" sz="1800" b="0" dirty="0">
                <a:latin typeface="Bookman Old Style" pitchFamily="18" charset="0"/>
              </a:rPr>
              <a:t>PROFITABLE BUSINESS INTELLIGENCE and DECISIONS can be accomplished with DATAWAREHOUSING</a:t>
            </a:r>
          </a:p>
          <a:p>
            <a:pPr algn="just">
              <a:buFont typeface="Wingdings 2" pitchFamily="18" charset="2"/>
              <a:buNone/>
            </a:pPr>
            <a:endParaRPr lang="en-US" sz="1800" b="0" dirty="0">
              <a:latin typeface="Bookman Old Style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en-US" sz="1800" b="0" dirty="0">
                <a:latin typeface="Bookman Old Style" pitchFamily="18" charset="0"/>
              </a:rPr>
              <a:t>DATAWAREHOUSING IS ORGANIZATION of CORPORATE DATA</a:t>
            </a:r>
          </a:p>
          <a:p>
            <a:pPr algn="just">
              <a:buFont typeface="Wingdings 2" pitchFamily="18" charset="2"/>
              <a:buNone/>
            </a:pPr>
            <a:endParaRPr lang="en-US" sz="1800" b="0" dirty="0">
              <a:latin typeface="Bookman Old Style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en-US" sz="1800" b="0" dirty="0">
                <a:latin typeface="Bookman Old Style" pitchFamily="18" charset="0"/>
              </a:rPr>
              <a:t>HENCE,  EVERY CORPORATE DATA IS </a:t>
            </a:r>
            <a:r>
              <a:rPr lang="en-US" sz="1800" b="0" dirty="0" smtClean="0">
                <a:latin typeface="Bookman Old Style" pitchFamily="18" charset="0"/>
              </a:rPr>
              <a:t>VALUABLE</a:t>
            </a:r>
          </a:p>
          <a:p>
            <a:pPr algn="just">
              <a:buFont typeface="Wingdings 2" pitchFamily="18" charset="2"/>
              <a:buNone/>
            </a:pPr>
            <a:endParaRPr lang="en-US" sz="1800" b="0" dirty="0" smtClean="0">
              <a:latin typeface="Bookman Old Style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en-US" sz="1800" b="0" dirty="0" smtClean="0">
                <a:latin typeface="Bookman Old Style" pitchFamily="18" charset="0"/>
              </a:rPr>
              <a:t>I remember hearing that:</a:t>
            </a:r>
          </a:p>
          <a:p>
            <a:pPr algn="just">
              <a:buFont typeface="Wingdings 2" pitchFamily="18" charset="2"/>
              <a:buNone/>
            </a:pPr>
            <a:endParaRPr lang="en-US" sz="1800" b="0" dirty="0" smtClean="0">
              <a:latin typeface="Bookman Old Style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en-US" sz="1800" b="0" dirty="0" err="1" smtClean="0">
                <a:latin typeface="Bookman Old Style" pitchFamily="18" charset="0"/>
              </a:rPr>
              <a:t>Walmart</a:t>
            </a:r>
            <a:r>
              <a:rPr lang="en-US" sz="1800" b="0" dirty="0" smtClean="0">
                <a:latin typeface="Bookman Old Style" pitchFamily="18" charset="0"/>
              </a:rPr>
              <a:t> made millions after 9/11 by </a:t>
            </a:r>
            <a:r>
              <a:rPr lang="en-US" sz="1800" b="0" dirty="0" err="1" smtClean="0">
                <a:latin typeface="Bookman Old Style" pitchFamily="18" charset="0"/>
              </a:rPr>
              <a:t>realising</a:t>
            </a:r>
            <a:r>
              <a:rPr lang="en-US" sz="1800" b="0" dirty="0" smtClean="0">
                <a:latin typeface="Bookman Old Style" pitchFamily="18" charset="0"/>
              </a:rPr>
              <a:t> patriotic sentiments in US caused huge demand for US Flag.  </a:t>
            </a:r>
            <a:r>
              <a:rPr lang="en-US" sz="1800" b="0" dirty="0" smtClean="0">
                <a:latin typeface="Bookman Old Style" pitchFamily="18" charset="0"/>
              </a:rPr>
              <a:t>By their BI applications on demand patterns of customers, </a:t>
            </a:r>
            <a:r>
              <a:rPr lang="en-US" sz="1800" b="0" dirty="0" err="1" smtClean="0">
                <a:latin typeface="Bookman Old Style" pitchFamily="18" charset="0"/>
              </a:rPr>
              <a:t>Walmart</a:t>
            </a:r>
            <a:r>
              <a:rPr lang="en-US" sz="1800" b="0" dirty="0" smtClean="0">
                <a:latin typeface="Bookman Old Style" pitchFamily="18" charset="0"/>
              </a:rPr>
              <a:t> </a:t>
            </a:r>
            <a:r>
              <a:rPr lang="en-US" sz="1800" b="0" dirty="0" err="1" smtClean="0">
                <a:latin typeface="Bookman Old Style" pitchFamily="18" charset="0"/>
              </a:rPr>
              <a:t>realised</a:t>
            </a:r>
            <a:r>
              <a:rPr lang="en-US" sz="1800" b="0" dirty="0" smtClean="0">
                <a:latin typeface="Bookman Old Style" pitchFamily="18" charset="0"/>
              </a:rPr>
              <a:t> this trend quickly, and sourced/stocked US flags in all their stores, overnight.</a:t>
            </a:r>
            <a:endParaRPr lang="en-US" sz="1800" b="0" dirty="0">
              <a:latin typeface="Bookman Old Style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90500" y="1019175"/>
            <a:ext cx="8953500" cy="647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 2" pitchFamily="18" charset="2"/>
              <a:buNone/>
            </a:pPr>
            <a:r>
              <a:rPr lang="en-US" sz="2200" dirty="0">
                <a:latin typeface="Bookman Old Style" pitchFamily="18" charset="0"/>
              </a:rPr>
              <a:t>Best Practice # </a:t>
            </a:r>
            <a:r>
              <a:rPr lang="en-US" sz="2200" dirty="0" smtClean="0">
                <a:latin typeface="Bookman Old Style" pitchFamily="18" charset="0"/>
              </a:rPr>
              <a:t>3:</a:t>
            </a:r>
            <a:r>
              <a:rPr lang="en-US" b="0" dirty="0" smtClean="0"/>
              <a:t> </a:t>
            </a:r>
            <a:r>
              <a:rPr lang="en-US" sz="2200" b="0" dirty="0" smtClean="0">
                <a:latin typeface="Bookman Old Style" pitchFamily="18" charset="0"/>
              </a:rPr>
              <a:t>DATA/DW/BI/Analytics  </a:t>
            </a:r>
            <a:r>
              <a:rPr lang="en-US" sz="2200" b="0" dirty="0">
                <a:latin typeface="Bookman Old Style" pitchFamily="18" charset="0"/>
              </a:rPr>
              <a:t>is VALUABLE </a:t>
            </a:r>
            <a:r>
              <a:rPr lang="en-US" sz="2200" b="0" dirty="0" smtClean="0">
                <a:latin typeface="Bookman Old Style" pitchFamily="18" charset="0"/>
              </a:rPr>
              <a:t>Businesses in decision making</a:t>
            </a:r>
            <a:endParaRPr lang="en-US" sz="2200" b="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3988" y="1770063"/>
            <a:ext cx="8601075" cy="304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 2" pitchFamily="18" charset="2"/>
              <a:buNone/>
            </a:pPr>
            <a:r>
              <a:rPr lang="en-US" sz="1800" b="0" dirty="0" smtClean="0">
                <a:latin typeface="Bookman Old Style" pitchFamily="18" charset="0"/>
              </a:rPr>
              <a:t>Business Analytics is fast emerging as a highly sought after process for every organization.</a:t>
            </a:r>
          </a:p>
          <a:p>
            <a:pPr algn="just">
              <a:buFont typeface="Wingdings 2" pitchFamily="18" charset="2"/>
              <a:buNone/>
            </a:pPr>
            <a:endParaRPr lang="en-US" sz="1800" b="0" dirty="0" smtClean="0">
              <a:latin typeface="Bookman Old Style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en-US" sz="1800" b="0" dirty="0" smtClean="0">
                <a:latin typeface="Bookman Old Style" pitchFamily="18" charset="0"/>
              </a:rPr>
              <a:t>SW Vendors are quickly adding products and services in this area</a:t>
            </a:r>
          </a:p>
          <a:p>
            <a:pPr algn="just">
              <a:buFont typeface="Wingdings 2" pitchFamily="18" charset="2"/>
              <a:buNone/>
            </a:pPr>
            <a:r>
              <a:rPr lang="en-US" sz="1800" b="0" dirty="0" smtClean="0">
                <a:latin typeface="Bookman Old Style" pitchFamily="18" charset="0"/>
              </a:rPr>
              <a:t>  (evidenced by many M&amp;As in this area –</a:t>
            </a:r>
          </a:p>
          <a:p>
            <a:pPr algn="just">
              <a:buFont typeface="Wingdings 2" pitchFamily="18" charset="2"/>
              <a:buNone/>
            </a:pPr>
            <a:r>
              <a:rPr lang="en-US" sz="1800" b="0" dirty="0" smtClean="0">
                <a:latin typeface="Bookman Old Style" pitchFamily="18" charset="0"/>
              </a:rPr>
              <a:t>   IBM acquiring COGNOS</a:t>
            </a:r>
          </a:p>
          <a:p>
            <a:pPr algn="just">
              <a:buFont typeface="Wingdings 2" pitchFamily="18" charset="2"/>
              <a:buNone/>
            </a:pPr>
            <a:r>
              <a:rPr lang="en-US" sz="1800" b="0" dirty="0" smtClean="0">
                <a:latin typeface="Bookman Old Style" pitchFamily="18" charset="0"/>
              </a:rPr>
              <a:t>   Oracle acquiring Hyperion etc.</a:t>
            </a:r>
          </a:p>
          <a:p>
            <a:pPr algn="just">
              <a:buFont typeface="Wingdings 2" pitchFamily="18" charset="2"/>
              <a:buNone/>
            </a:pPr>
            <a:endParaRPr lang="en-US" sz="1800" b="0" dirty="0" smtClean="0">
              <a:latin typeface="Bookman Old Style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en-US" sz="1800" b="0" dirty="0" smtClean="0">
                <a:latin typeface="Bookman Old Style" pitchFamily="18" charset="0"/>
              </a:rPr>
              <a:t>One of my friend who is an IBM FELLOW in USA, mentioned</a:t>
            </a:r>
          </a:p>
          <a:p>
            <a:pPr algn="just">
              <a:buFont typeface="Wingdings 2" pitchFamily="18" charset="2"/>
              <a:buNone/>
            </a:pPr>
            <a:r>
              <a:rPr lang="en-US" sz="1800" b="0" dirty="0" smtClean="0">
                <a:latin typeface="Bookman Old Style" pitchFamily="18" charset="0"/>
              </a:rPr>
              <a:t>	in his presentations that</a:t>
            </a:r>
          </a:p>
          <a:p>
            <a:pPr algn="just">
              <a:buFont typeface="Wingdings 2" pitchFamily="18" charset="2"/>
              <a:buNone/>
            </a:pPr>
            <a:r>
              <a:rPr lang="en-US" sz="1800" b="0" dirty="0" smtClean="0">
                <a:latin typeface="Bookman Old Style" pitchFamily="18" charset="0"/>
              </a:rPr>
              <a:t>	Business Analytics is has bubbled up as one of the top 3 </a:t>
            </a:r>
          </a:p>
          <a:p>
            <a:pPr algn="just">
              <a:buFont typeface="Wingdings 2" pitchFamily="18" charset="2"/>
              <a:buNone/>
            </a:pPr>
            <a:r>
              <a:rPr lang="en-US" sz="1800" b="0" dirty="0" smtClean="0">
                <a:latin typeface="Bookman Old Style" pitchFamily="18" charset="0"/>
              </a:rPr>
              <a:t>	strategic technology focus areas for many large companies,</a:t>
            </a:r>
          </a:p>
          <a:p>
            <a:pPr algn="just">
              <a:buFont typeface="Wingdings 2" pitchFamily="18" charset="2"/>
              <a:buNone/>
            </a:pPr>
            <a:r>
              <a:rPr lang="en-US" sz="1800" b="0" dirty="0" smtClean="0">
                <a:latin typeface="Bookman Old Style" pitchFamily="18" charset="0"/>
              </a:rPr>
              <a:t>	to align their products and services. </a:t>
            </a:r>
            <a:endParaRPr lang="en-US" sz="1800" b="0" dirty="0">
              <a:latin typeface="Bookman Old Style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03752" y="1019175"/>
            <a:ext cx="8953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 2" pitchFamily="18" charset="2"/>
              <a:buNone/>
            </a:pPr>
            <a:r>
              <a:rPr lang="en-US" sz="2200" dirty="0">
                <a:latin typeface="Bookman Old Style" pitchFamily="18" charset="0"/>
              </a:rPr>
              <a:t>Best Practice # </a:t>
            </a:r>
            <a:r>
              <a:rPr lang="en-US" sz="2200" dirty="0" smtClean="0">
                <a:latin typeface="Bookman Old Style" pitchFamily="18" charset="0"/>
              </a:rPr>
              <a:t>3:</a:t>
            </a:r>
            <a:r>
              <a:rPr lang="en-US" b="0" dirty="0" smtClean="0"/>
              <a:t> </a:t>
            </a:r>
            <a:r>
              <a:rPr lang="en-US" sz="2200" b="0" dirty="0" smtClean="0">
                <a:latin typeface="Bookman Old Style" pitchFamily="18" charset="0"/>
              </a:rPr>
              <a:t>Business Analytics getting popular</a:t>
            </a:r>
            <a:endParaRPr lang="en-US" sz="2200" b="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7175" y="1781175"/>
            <a:ext cx="8542338" cy="259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1800" b="0" dirty="0">
                <a:latin typeface="Bookman Old Style" pitchFamily="18" charset="0"/>
              </a:rPr>
              <a:t>  DON’T PURGE CORPORATE </a:t>
            </a:r>
            <a:r>
              <a:rPr lang="en-US" sz="1800" b="0" dirty="0" smtClean="0">
                <a:latin typeface="Bookman Old Style" pitchFamily="18" charset="0"/>
              </a:rPr>
              <a:t>DATA, IT IS VERY VALUABLE</a:t>
            </a:r>
            <a:endParaRPr lang="en-US" sz="1800" b="0" dirty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1800" b="0" dirty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1800" b="0" dirty="0">
                <a:latin typeface="Bookman Old Style" pitchFamily="18" charset="0"/>
              </a:rPr>
              <a:t>  INVEST ON APPROPRIATE SW/HW for DATAWAREHOUSING</a:t>
            </a:r>
          </a:p>
          <a:p>
            <a:pPr algn="just">
              <a:buFont typeface="Wingdings" pitchFamily="2" charset="2"/>
              <a:buChar char="v"/>
            </a:pPr>
            <a:endParaRPr lang="en-US" sz="1800" b="0" dirty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1800" b="0" dirty="0">
                <a:latin typeface="Bookman Old Style" pitchFamily="18" charset="0"/>
              </a:rPr>
              <a:t>  DW is vastly different than OLTP in schema, system requirements etc.</a:t>
            </a:r>
          </a:p>
          <a:p>
            <a:pPr algn="just">
              <a:buFont typeface="Wingdings" pitchFamily="2" charset="2"/>
              <a:buChar char="v"/>
            </a:pPr>
            <a:endParaRPr lang="en-US" sz="1800" b="0" dirty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1800" b="0" dirty="0">
                <a:latin typeface="Bookman Old Style" pitchFamily="18" charset="0"/>
              </a:rPr>
              <a:t>  Keep OLTP and DW in different </a:t>
            </a:r>
            <a:r>
              <a:rPr lang="en-US" sz="1800" b="0" dirty="0" smtClean="0">
                <a:latin typeface="Bookman Old Style" pitchFamily="18" charset="0"/>
              </a:rPr>
              <a:t>servers</a:t>
            </a:r>
          </a:p>
          <a:p>
            <a:pPr algn="just">
              <a:buFont typeface="Wingdings" pitchFamily="2" charset="2"/>
              <a:buChar char="v"/>
            </a:pPr>
            <a:endParaRPr lang="en-US" sz="1800" b="0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1800" b="0" dirty="0" smtClean="0">
                <a:latin typeface="Bookman Old Style" pitchFamily="18" charset="0"/>
              </a:rPr>
              <a:t> DW databases can scale into Terabytes and </a:t>
            </a:r>
            <a:r>
              <a:rPr lang="en-US" sz="1800" b="0" dirty="0" err="1" smtClean="0">
                <a:latin typeface="Bookman Old Style" pitchFamily="18" charset="0"/>
              </a:rPr>
              <a:t>Petabytes</a:t>
            </a:r>
            <a:endParaRPr lang="en-US" sz="1800" b="0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1800" b="0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1800" b="0" dirty="0" smtClean="0">
                <a:latin typeface="Bookman Old Style" pitchFamily="18" charset="0"/>
              </a:rPr>
              <a:t> Hardware Capacity is getting cheaper</a:t>
            </a:r>
            <a:endParaRPr lang="en-US" sz="1800" b="0" dirty="0">
              <a:latin typeface="Bookman Old Style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0500" y="1019175"/>
            <a:ext cx="82438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 2" pitchFamily="18" charset="2"/>
              <a:buNone/>
            </a:pPr>
            <a:r>
              <a:rPr lang="en-US" sz="2200" dirty="0">
                <a:latin typeface="Bookman Old Style" pitchFamily="18" charset="0"/>
              </a:rPr>
              <a:t>Best Practice # </a:t>
            </a:r>
            <a:r>
              <a:rPr lang="en-US" sz="2200" dirty="0" smtClean="0">
                <a:latin typeface="Bookman Old Style" pitchFamily="18" charset="0"/>
              </a:rPr>
              <a:t>4:</a:t>
            </a:r>
            <a:r>
              <a:rPr lang="en-US" b="0" dirty="0" smtClean="0"/>
              <a:t> </a:t>
            </a:r>
            <a:r>
              <a:rPr lang="en-US" sz="2200" b="0" dirty="0">
                <a:latin typeface="Bookman Old Style" pitchFamily="18" charset="0"/>
              </a:rPr>
              <a:t>KEEP ALL CORPORATE DATA ONLINE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Tok Brochu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12047538"/>
            <a:ext cx="9394825" cy="1199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Tok Brochu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4175" y="-12865100"/>
            <a:ext cx="9528175" cy="1233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EM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3" y="-5908675"/>
            <a:ext cx="9332913" cy="1213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EMC tab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200" y="358775"/>
            <a:ext cx="908526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/>
          <a:srcRect t="7750"/>
          <a:stretch>
            <a:fillRect/>
          </a:stretch>
        </p:blipFill>
        <p:spPr bwMode="auto">
          <a:xfrm>
            <a:off x="4572000" y="788988"/>
            <a:ext cx="4400550" cy="2759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7"/>
          <a:srcRect t="14165" r="8426"/>
          <a:stretch>
            <a:fillRect/>
          </a:stretch>
        </p:blipFill>
        <p:spPr bwMode="auto">
          <a:xfrm>
            <a:off x="377825" y="776288"/>
            <a:ext cx="4241800" cy="274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8">
            <a:lum contrast="12000"/>
          </a:blip>
          <a:srcRect t="9583"/>
          <a:stretch>
            <a:fillRect/>
          </a:stretch>
        </p:blipFill>
        <p:spPr bwMode="auto">
          <a:xfrm>
            <a:off x="830263" y="3600450"/>
            <a:ext cx="3779837" cy="2601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98988" y="3597275"/>
            <a:ext cx="3986212" cy="2555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8682" name="Picture 10" descr="12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1168180">
            <a:off x="935038" y="2106613"/>
            <a:ext cx="72802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71438" y="-14288"/>
            <a:ext cx="9326563" cy="808038"/>
          </a:xfrm>
          <a:prstGeom prst="rect">
            <a:avLst/>
          </a:prstGeom>
          <a:noFill/>
        </p:spPr>
      </p:pic>
      <p:pic>
        <p:nvPicPr>
          <p:cNvPr id="7182" name="Picture 14" descr="Copy of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42863" y="6149975"/>
            <a:ext cx="9556751" cy="75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9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000"/>
                            </p:stCondLst>
                            <p:childTnLst>
                              <p:par>
                                <p:cTn id="56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1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8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5750" y="1779588"/>
            <a:ext cx="8281988" cy="213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1800" b="0" dirty="0">
                <a:latin typeface="Bookman Old Style" pitchFamily="18" charset="0"/>
              </a:rPr>
              <a:t>  Biggest DBs in </a:t>
            </a:r>
            <a:r>
              <a:rPr lang="en-US" sz="1800" b="0" dirty="0" smtClean="0">
                <a:latin typeface="Bookman Old Style" pitchFamily="18" charset="0"/>
              </a:rPr>
              <a:t>1992 was around </a:t>
            </a:r>
            <a:r>
              <a:rPr lang="en-US" sz="1800" b="0" dirty="0">
                <a:latin typeface="Bookman Old Style" pitchFamily="18" charset="0"/>
              </a:rPr>
              <a:t>10TB </a:t>
            </a:r>
            <a:r>
              <a:rPr lang="en-US" sz="1800" b="0" dirty="0" err="1">
                <a:latin typeface="Bookman Old Style" pitchFamily="18" charset="0"/>
              </a:rPr>
              <a:t>Teradata</a:t>
            </a:r>
            <a:r>
              <a:rPr lang="en-US" sz="1800" b="0" dirty="0">
                <a:latin typeface="Bookman Old Style" pitchFamily="18" charset="0"/>
              </a:rPr>
              <a:t>/Mainframes</a:t>
            </a:r>
          </a:p>
          <a:p>
            <a:pPr algn="l">
              <a:buFont typeface="Wingdings" pitchFamily="2" charset="2"/>
              <a:buChar char="v"/>
            </a:pPr>
            <a:endParaRPr lang="en-US" sz="1800" b="0" dirty="0">
              <a:latin typeface="Bookman Old Style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1800" b="0" dirty="0">
                <a:latin typeface="Bookman Old Style" pitchFamily="18" charset="0"/>
              </a:rPr>
              <a:t>  Open Systems 380GB (</a:t>
            </a:r>
            <a:r>
              <a:rPr lang="en-US" sz="1800" b="0" dirty="0" err="1">
                <a:latin typeface="Bookman Old Style" pitchFamily="18" charset="0"/>
              </a:rPr>
              <a:t>Merwyns</a:t>
            </a:r>
            <a:r>
              <a:rPr lang="en-US" sz="1800" b="0" dirty="0" smtClean="0">
                <a:latin typeface="Bookman Old Style" pitchFamily="18" charset="0"/>
              </a:rPr>
              <a:t>)</a:t>
            </a:r>
          </a:p>
          <a:p>
            <a:pPr algn="l">
              <a:buFont typeface="Wingdings" pitchFamily="2" charset="2"/>
              <a:buChar char="v"/>
            </a:pPr>
            <a:endParaRPr lang="en-US" sz="1800" b="0" dirty="0" smtClean="0">
              <a:latin typeface="Bookman Old Style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1800" b="0" dirty="0" smtClean="0">
                <a:latin typeface="Bookman Old Style" pitchFamily="18" charset="0"/>
              </a:rPr>
              <a:t>  Biggest Open System (Live/Prototype DW) </a:t>
            </a:r>
          </a:p>
          <a:p>
            <a:pPr algn="l"/>
            <a:endParaRPr lang="en-US" sz="1800" b="0" dirty="0" smtClean="0">
              <a:latin typeface="Bookman Old Style" pitchFamily="18" charset="0"/>
            </a:endParaRPr>
          </a:p>
          <a:p>
            <a:pPr algn="l"/>
            <a:r>
              <a:rPr lang="en-US" sz="1800" b="0" smtClean="0">
                <a:latin typeface="Bookman Old Style" pitchFamily="18" charset="0"/>
              </a:rPr>
              <a:t>	</a:t>
            </a:r>
            <a:r>
              <a:rPr lang="en-US" sz="1800" b="0" smtClean="0">
                <a:latin typeface="Bookman Old Style" pitchFamily="18" charset="0"/>
              </a:rPr>
              <a:t>5</a:t>
            </a:r>
            <a:r>
              <a:rPr lang="en-US" sz="1800" b="0" smtClean="0">
                <a:latin typeface="Bookman Old Style" pitchFamily="18" charset="0"/>
              </a:rPr>
              <a:t>TB </a:t>
            </a:r>
            <a:r>
              <a:rPr lang="en-US" sz="1800" b="0" dirty="0" smtClean="0">
                <a:latin typeface="Bookman Old Style" pitchFamily="18" charset="0"/>
              </a:rPr>
              <a:t>in 1996 at OOW SFO/Tokyo (DW non-production)</a:t>
            </a:r>
          </a:p>
          <a:p>
            <a:pPr algn="l"/>
            <a:endParaRPr lang="en-US" sz="1800" b="0" dirty="0" smtClean="0">
              <a:latin typeface="Bookman Old Style" pitchFamily="18" charset="0"/>
            </a:endParaRPr>
          </a:p>
          <a:p>
            <a:pPr algn="l"/>
            <a:r>
              <a:rPr lang="en-US" sz="1800" b="0" dirty="0" smtClean="0">
                <a:latin typeface="Bookman Old Style" pitchFamily="18" charset="0"/>
              </a:rPr>
              <a:t>	68TB for British Telecom in 1998/99 (DW non-production)</a:t>
            </a:r>
            <a:endParaRPr lang="en-US" sz="1800" b="0" dirty="0">
              <a:latin typeface="Bookman Old Style" pitchFamily="18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0500" y="1019175"/>
            <a:ext cx="82438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 2" pitchFamily="18" charset="2"/>
              <a:buNone/>
            </a:pPr>
            <a:r>
              <a:rPr lang="en-US" sz="2200" dirty="0">
                <a:latin typeface="Bookman Old Style" pitchFamily="18" charset="0"/>
              </a:rPr>
              <a:t>Best Practice # </a:t>
            </a:r>
            <a:r>
              <a:rPr lang="en-US" sz="2200" dirty="0" smtClean="0">
                <a:latin typeface="Bookman Old Style" pitchFamily="18" charset="0"/>
              </a:rPr>
              <a:t>4:</a:t>
            </a:r>
            <a:r>
              <a:rPr lang="en-US" b="0" dirty="0" smtClean="0"/>
              <a:t> </a:t>
            </a:r>
            <a:r>
              <a:rPr lang="en-US" sz="2200" b="0" dirty="0">
                <a:latin typeface="Bookman Old Style" pitchFamily="18" charset="0"/>
              </a:rPr>
              <a:t>DW sizes in early 1990s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88900" y="1476375"/>
            <a:ext cx="8926513" cy="382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8738" algn="l">
              <a:lnSpc>
                <a:spcPct val="162000"/>
              </a:lnSpc>
            </a:pPr>
            <a:r>
              <a:rPr lang="en-US" sz="2000" b="0" dirty="0">
                <a:latin typeface="Bookman Old Style" pitchFamily="18" charset="0"/>
              </a:rPr>
              <a:t>Metrics on eBay’s main </a:t>
            </a:r>
            <a:r>
              <a:rPr lang="en-US" sz="2000" b="0" dirty="0" err="1">
                <a:latin typeface="Bookman Old Style" pitchFamily="18" charset="0"/>
              </a:rPr>
              <a:t>Teradata</a:t>
            </a:r>
            <a:r>
              <a:rPr lang="en-US" sz="2000" b="0" dirty="0">
                <a:latin typeface="Bookman Old Style" pitchFamily="18" charset="0"/>
              </a:rPr>
              <a:t> data warehouse include:</a:t>
            </a:r>
          </a:p>
          <a:p>
            <a:pPr marL="58738" algn="l">
              <a:lnSpc>
                <a:spcPct val="162000"/>
              </a:lnSpc>
              <a:buFont typeface="Wingdings" pitchFamily="2" charset="2"/>
              <a:buChar char="v"/>
            </a:pPr>
            <a:r>
              <a:rPr lang="en-US" sz="1800" b="0" dirty="0">
                <a:latin typeface="Bookman Old Style" pitchFamily="18" charset="0"/>
              </a:rPr>
              <a:t>  2 </a:t>
            </a:r>
            <a:r>
              <a:rPr lang="en-US" sz="1800" b="0" dirty="0" err="1">
                <a:latin typeface="Bookman Old Style" pitchFamily="18" charset="0"/>
              </a:rPr>
              <a:t>petabytes</a:t>
            </a:r>
            <a:r>
              <a:rPr lang="en-US" sz="1800" b="0" dirty="0">
                <a:latin typeface="Bookman Old Style" pitchFamily="18" charset="0"/>
              </a:rPr>
              <a:t> of user data </a:t>
            </a:r>
          </a:p>
          <a:p>
            <a:pPr marL="58738" algn="l">
              <a:lnSpc>
                <a:spcPct val="132000"/>
              </a:lnSpc>
              <a:buFont typeface="Wingdings" pitchFamily="2" charset="2"/>
              <a:buChar char="v"/>
            </a:pPr>
            <a:r>
              <a:rPr lang="en-US" sz="1800" b="0" dirty="0">
                <a:latin typeface="Bookman Old Style" pitchFamily="18" charset="0"/>
              </a:rPr>
              <a:t>  10s of 1000s of users </a:t>
            </a:r>
          </a:p>
          <a:p>
            <a:pPr marL="58738" algn="l">
              <a:lnSpc>
                <a:spcPct val="132000"/>
              </a:lnSpc>
              <a:buFont typeface="Wingdings" pitchFamily="2" charset="2"/>
              <a:buChar char="v"/>
            </a:pPr>
            <a:r>
              <a:rPr lang="en-US" sz="1800" b="0" dirty="0">
                <a:latin typeface="Bookman Old Style" pitchFamily="18" charset="0"/>
              </a:rPr>
              <a:t>  Millions of queries per day </a:t>
            </a:r>
          </a:p>
          <a:p>
            <a:pPr marL="58738" algn="l">
              <a:lnSpc>
                <a:spcPct val="132000"/>
              </a:lnSpc>
              <a:buFont typeface="Wingdings" pitchFamily="2" charset="2"/>
              <a:buChar char="v"/>
            </a:pPr>
            <a:r>
              <a:rPr lang="en-US" sz="1800" b="0" dirty="0">
                <a:latin typeface="Bookman Old Style" pitchFamily="18" charset="0"/>
              </a:rPr>
              <a:t>  72 nodes </a:t>
            </a:r>
          </a:p>
          <a:p>
            <a:pPr marL="58738" algn="l"/>
            <a:endParaRPr lang="en-US" sz="1800" b="0" dirty="0">
              <a:latin typeface="Bookman Old Style" pitchFamily="18" charset="0"/>
            </a:endParaRPr>
          </a:p>
          <a:p>
            <a:pPr marL="58738" algn="just">
              <a:lnSpc>
                <a:spcPct val="132000"/>
              </a:lnSpc>
            </a:pPr>
            <a:r>
              <a:rPr lang="en-US" sz="1800" b="0" dirty="0">
                <a:latin typeface="Bookman Old Style" pitchFamily="18" charset="0"/>
              </a:rPr>
              <a:t>140 GB/sec of I/O, or 2 GB/node/sec, or maybe that’s a peak when the workload is scan-heavy 100s of production databases being fed </a:t>
            </a:r>
            <a:r>
              <a:rPr lang="en-US" sz="1800" b="0" dirty="0" smtClean="0">
                <a:latin typeface="Bookman Old Style" pitchFamily="18" charset="0"/>
              </a:rPr>
              <a:t>in.</a:t>
            </a:r>
          </a:p>
          <a:p>
            <a:pPr marL="58738" algn="just">
              <a:lnSpc>
                <a:spcPct val="132000"/>
              </a:lnSpc>
            </a:pPr>
            <a:endParaRPr lang="en-US" sz="1800" b="0" dirty="0" smtClean="0">
              <a:latin typeface="Bookman Old Style" pitchFamily="18" charset="0"/>
            </a:endParaRPr>
          </a:p>
          <a:p>
            <a:pPr marL="58738" algn="just">
              <a:lnSpc>
                <a:spcPct val="132000"/>
              </a:lnSpc>
            </a:pPr>
            <a:r>
              <a:rPr lang="en-US" sz="1800" b="0" dirty="0" smtClean="0">
                <a:latin typeface="Bookman Old Style" pitchFamily="18" charset="0"/>
              </a:rPr>
              <a:t>Biggest Open Systems Databases exceed 100 Terabytes </a:t>
            </a:r>
            <a:endParaRPr lang="en-US" sz="1800" b="0" dirty="0">
              <a:latin typeface="Bookman Old Style" pitchFamily="18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90500" y="1019175"/>
            <a:ext cx="82438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 2" pitchFamily="18" charset="2"/>
              <a:buNone/>
            </a:pPr>
            <a:r>
              <a:rPr lang="en-US" sz="2200" dirty="0">
                <a:latin typeface="Bookman Old Style" pitchFamily="18" charset="0"/>
              </a:rPr>
              <a:t>Best Practice # </a:t>
            </a:r>
            <a:r>
              <a:rPr lang="en-US" sz="2200" dirty="0" smtClean="0">
                <a:latin typeface="Bookman Old Style" pitchFamily="18" charset="0"/>
              </a:rPr>
              <a:t>4:</a:t>
            </a:r>
            <a:r>
              <a:rPr lang="en-US" b="0" dirty="0" smtClean="0"/>
              <a:t> </a:t>
            </a:r>
            <a:r>
              <a:rPr lang="en-US" sz="2200" b="0" dirty="0">
                <a:latin typeface="Bookman Old Style" pitchFamily="18" charset="0"/>
              </a:rPr>
              <a:t>Size Does not matter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rebuchet MS"/>
        <a:ea typeface=""/>
        <a:cs typeface="Lucida Sans Unicode"/>
      </a:majorFont>
      <a:minorFont>
        <a:latin typeface="Trebuchet MS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B886"/>
            </a:gs>
            <a:gs pos="100000">
              <a:srgbClr val="FFB886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rgbClr val="FFB88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82000"/>
          </a:lnSpc>
          <a:spcBef>
            <a:spcPct val="0"/>
          </a:spcBef>
          <a:spcAft>
            <a:spcPct val="0"/>
          </a:spcAft>
          <a:buClr>
            <a:srgbClr val="FFFF99"/>
          </a:buClr>
          <a:buSzPct val="100000"/>
          <a:buFont typeface="Times New Roman" pitchFamily="18" charset="0"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B886"/>
            </a:gs>
            <a:gs pos="100000">
              <a:srgbClr val="FFB886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rgbClr val="FFB88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82000"/>
          </a:lnSpc>
          <a:spcBef>
            <a:spcPct val="0"/>
          </a:spcBef>
          <a:spcAft>
            <a:spcPct val="0"/>
          </a:spcAft>
          <a:buClr>
            <a:srgbClr val="FFFF99"/>
          </a:buClr>
          <a:buSzPct val="100000"/>
          <a:buFont typeface="Times New Roman" pitchFamily="18" charset="0"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2637</TotalTime>
  <Words>1028</Words>
  <PresentationFormat>On-screen Show (4:3)</PresentationFormat>
  <Paragraphs>190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Ramesh</cp:lastModifiedBy>
  <cp:revision>1047</cp:revision>
  <dcterms:modified xsi:type="dcterms:W3CDTF">2011-02-12T07:42:50Z</dcterms:modified>
</cp:coreProperties>
</file>