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2" r:id="rId3"/>
    <p:sldId id="287" r:id="rId4"/>
    <p:sldId id="292" r:id="rId5"/>
    <p:sldId id="293" r:id="rId6"/>
    <p:sldId id="294" r:id="rId7"/>
    <p:sldId id="296" r:id="rId8"/>
    <p:sldId id="295" r:id="rId9"/>
    <p:sldId id="297" r:id="rId10"/>
    <p:sldId id="298" r:id="rId11"/>
    <p:sldId id="299" r:id="rId12"/>
    <p:sldId id="300" r:id="rId13"/>
    <p:sldId id="301" r:id="rId14"/>
    <p:sldId id="303" r:id="rId15"/>
    <p:sldId id="304" r:id="rId16"/>
  </p:sldIdLst>
  <p:sldSz cx="9144000" cy="6858000" type="screen4x3"/>
  <p:notesSz cx="6881813" cy="9167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00"/>
    <a:srgbClr val="716A3F"/>
    <a:srgbClr val="D5D000"/>
    <a:srgbClr val="E2DD00"/>
    <a:srgbClr val="FAF400"/>
    <a:srgbClr val="E6AD3A"/>
    <a:srgbClr val="D2DD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61" autoAdjust="0"/>
    <p:restoredTop sz="94324" autoAdjust="0"/>
  </p:normalViewPr>
  <p:slideViewPr>
    <p:cSldViewPr>
      <p:cViewPr>
        <p:scale>
          <a:sx n="66" d="100"/>
          <a:sy n="66" d="100"/>
        </p:scale>
        <p:origin x="-112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ECB4A-97EA-4BE4-8E05-566F3E6DBF3E}" type="doc">
      <dgm:prSet loTypeId="urn:microsoft.com/office/officeart/2005/8/layout/hProcess7" loCatId="list" qsTypeId="urn:microsoft.com/office/officeart/2005/8/quickstyle/3d1" qsCatId="3D" csTypeId="urn:microsoft.com/office/officeart/2005/8/colors/colorful1" csCatId="colorful" phldr="1"/>
      <dgm:spPr>
        <a:scene3d>
          <a:camera prst="perspectiveHeroicExtremeLeftFacing">
            <a:rot lat="449630" lon="1463207" rev="21343155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B5B661F0-E490-4D1D-B8B4-05F7756A2929}">
      <dgm:prSet phldrT="[Text]" custT="1"/>
      <dgm:spPr>
        <a:xfrm>
          <a:off x="0" y="-6832"/>
          <a:ext cx="1799127" cy="3137865"/>
        </a:xfrm>
        <a:prstGeom prst="roundRect">
          <a:avLst>
            <a:gd name="adj" fmla="val 5000"/>
          </a:avLst>
        </a:prstGeom>
        <a:gradFill rotWithShape="0">
          <a:gsLst>
            <a:gs pos="0">
              <a:srgbClr val="5DA577">
                <a:hueOff val="0"/>
                <a:satOff val="0"/>
                <a:lumOff val="0"/>
                <a:alphaOff val="0"/>
                <a:shade val="80000"/>
                <a:satMod val="200000"/>
              </a:srgbClr>
            </a:gs>
            <a:gs pos="30000">
              <a:srgbClr val="5DA577">
                <a:hueOff val="0"/>
                <a:satOff val="0"/>
                <a:lumOff val="0"/>
                <a:alphaOff val="0"/>
                <a:shade val="20000"/>
                <a:satMod val="250000"/>
              </a:srgbClr>
            </a:gs>
            <a:gs pos="50000">
              <a:srgbClr val="5DA577">
                <a:hueOff val="0"/>
                <a:satOff val="0"/>
                <a:lumOff val="0"/>
                <a:alphaOff val="0"/>
                <a:shade val="23000"/>
                <a:satMod val="250000"/>
              </a:srgbClr>
            </a:gs>
            <a:gs pos="60000">
              <a:srgbClr val="5DA577">
                <a:hueOff val="0"/>
                <a:satOff val="0"/>
                <a:lumOff val="0"/>
                <a:alphaOff val="0"/>
                <a:shade val="29000"/>
                <a:satMod val="230000"/>
              </a:srgbClr>
            </a:gs>
            <a:gs pos="100000">
              <a:srgbClr val="5DA577">
                <a:hueOff val="0"/>
                <a:satOff val="0"/>
                <a:lumOff val="0"/>
                <a:alphaOff val="0"/>
                <a:shade val="70000"/>
                <a:satMod val="200000"/>
              </a:srgbClr>
            </a:gs>
          </a:gsLst>
          <a:lin ang="7000000" scaled="1"/>
        </a:gradFill>
        <a:ln>
          <a:noFill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perspectiveHeroicExtremeLeftFacing">
            <a:rot lat="449630" lon="1463207" rev="21343155"/>
          </a:camera>
          <a:lightRig rig="threeP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n-US" sz="18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Source Systems</a:t>
          </a:r>
          <a:endParaRPr lang="en-US" sz="18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1370BB4-7593-4597-9A65-D56F1A483C50}" type="parTrans" cxnId="{27493770-3457-4E99-A232-06EF0F0CFEFD}">
      <dgm:prSet/>
      <dgm:spPr/>
      <dgm:t>
        <a:bodyPr/>
        <a:lstStyle/>
        <a:p>
          <a:endParaRPr lang="en-US"/>
        </a:p>
      </dgm:t>
    </dgm:pt>
    <dgm:pt modelId="{51D3398F-665C-442F-A62F-CFE2B8865C97}" type="sibTrans" cxnId="{27493770-3457-4E99-A232-06EF0F0CFEFD}">
      <dgm:prSet/>
      <dgm:spPr/>
      <dgm:t>
        <a:bodyPr/>
        <a:lstStyle/>
        <a:p>
          <a:endParaRPr lang="en-US"/>
        </a:p>
      </dgm:t>
    </dgm:pt>
    <dgm:pt modelId="{2EBB6304-DB3E-4AEA-9A09-D485E60891A3}">
      <dgm:prSet phldrT="[Text]" custT="1"/>
      <dgm:spPr>
        <a:xfrm>
          <a:off x="1828799" y="-6832"/>
          <a:ext cx="1799127" cy="3137865"/>
        </a:xfrm>
        <a:prstGeom prst="roundRect">
          <a:avLst>
            <a:gd name="adj" fmla="val 5000"/>
          </a:avLst>
        </a:prstGeom>
        <a:gradFill rotWithShape="0">
          <a:gsLst>
            <a:gs pos="0">
              <a:srgbClr val="678EB9">
                <a:hueOff val="0"/>
                <a:satOff val="0"/>
                <a:lumOff val="0"/>
                <a:alphaOff val="0"/>
                <a:shade val="80000"/>
                <a:satMod val="200000"/>
              </a:srgbClr>
            </a:gs>
            <a:gs pos="30000">
              <a:srgbClr val="678EB9">
                <a:hueOff val="0"/>
                <a:satOff val="0"/>
                <a:lumOff val="0"/>
                <a:alphaOff val="0"/>
                <a:shade val="20000"/>
                <a:satMod val="250000"/>
              </a:srgbClr>
            </a:gs>
            <a:gs pos="50000">
              <a:srgbClr val="678EB9">
                <a:hueOff val="0"/>
                <a:satOff val="0"/>
                <a:lumOff val="0"/>
                <a:alphaOff val="0"/>
                <a:shade val="23000"/>
                <a:satMod val="250000"/>
              </a:srgbClr>
            </a:gs>
            <a:gs pos="60000">
              <a:srgbClr val="678EB9">
                <a:hueOff val="0"/>
                <a:satOff val="0"/>
                <a:lumOff val="0"/>
                <a:alphaOff val="0"/>
                <a:shade val="29000"/>
                <a:satMod val="230000"/>
              </a:srgbClr>
            </a:gs>
            <a:gs pos="100000">
              <a:srgbClr val="678EB9">
                <a:hueOff val="0"/>
                <a:satOff val="0"/>
                <a:lumOff val="0"/>
                <a:alphaOff val="0"/>
                <a:shade val="70000"/>
                <a:satMod val="200000"/>
              </a:srgbClr>
            </a:gs>
          </a:gsLst>
          <a:lin ang="7000000" scaled="1"/>
        </a:gradFill>
        <a:ln>
          <a:noFill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perspectiveHeroicExtremeLeftFacing">
            <a:rot lat="449630" lon="1463207" rev="21343155"/>
          </a:camera>
          <a:lightRig rig="threeP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n-US" sz="18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Data Integration</a:t>
          </a:r>
          <a:endParaRPr lang="en-US" sz="18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9CE9432-0E68-4F7C-9766-C5AD94532DA2}" type="parTrans" cxnId="{8BC08345-B80D-4A66-839C-674CBA977526}">
      <dgm:prSet/>
      <dgm:spPr/>
      <dgm:t>
        <a:bodyPr/>
        <a:lstStyle/>
        <a:p>
          <a:endParaRPr lang="en-US"/>
        </a:p>
      </dgm:t>
    </dgm:pt>
    <dgm:pt modelId="{95FC167E-5D94-47BF-B830-DE7724CF5C11}" type="sibTrans" cxnId="{8BC08345-B80D-4A66-839C-674CBA977526}">
      <dgm:prSet/>
      <dgm:spPr/>
      <dgm:t>
        <a:bodyPr/>
        <a:lstStyle/>
        <a:p>
          <a:endParaRPr lang="en-US"/>
        </a:p>
      </dgm:t>
    </dgm:pt>
    <dgm:pt modelId="{AA9FF4E2-49D3-40E7-A2A7-B3CD73516DEE}">
      <dgm:prSet phldrT="[Text]" custT="1"/>
      <dgm:spPr>
        <a:xfrm>
          <a:off x="2188624" y="-6832"/>
          <a:ext cx="1340349" cy="3137865"/>
        </a:xfrm>
        <a:prstGeom prst="rect">
          <a:avLst/>
        </a:prstGeom>
        <a:noFill/>
        <a:ln>
          <a:noFill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perspectiveHeroicExtremeLeftFacing">
            <a:rot lat="449630" lon="1463207" rev="21343155"/>
          </a:camera>
          <a:lightRig rig="threePt" dir="t"/>
        </a:scene3d>
        <a:sp3d/>
      </dgm:spPr>
      <dgm:t>
        <a:bodyPr/>
        <a:lstStyle/>
        <a:p>
          <a:endParaRPr lang="en-US" altLang="ko-KR" sz="1600" dirty="0" smtClean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r>
            <a:rPr lang="en-US" altLang="ko-KR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Pre ETL Scripts</a:t>
          </a: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Staging Area</a:t>
          </a: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Data Cleansing</a:t>
          </a: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Tool based solutions</a:t>
          </a:r>
          <a:endParaRPr lang="en-US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A070D6A-D1B8-4ADC-AF66-93C86D49A5E3}" type="parTrans" cxnId="{29A1266C-13D3-40EB-91BC-8D8627DE2C73}">
      <dgm:prSet/>
      <dgm:spPr/>
      <dgm:t>
        <a:bodyPr/>
        <a:lstStyle/>
        <a:p>
          <a:endParaRPr lang="en-US"/>
        </a:p>
      </dgm:t>
    </dgm:pt>
    <dgm:pt modelId="{846957D3-76F3-47FE-B768-3235FD10B342}" type="sibTrans" cxnId="{29A1266C-13D3-40EB-91BC-8D8627DE2C73}">
      <dgm:prSet/>
      <dgm:spPr/>
      <dgm:t>
        <a:bodyPr/>
        <a:lstStyle/>
        <a:p>
          <a:endParaRPr lang="en-US"/>
        </a:p>
      </dgm:t>
    </dgm:pt>
    <dgm:pt modelId="{9EC65206-40EA-46C7-854B-6AEB2BECFD0A}">
      <dgm:prSet phldrT="[Text]" custT="1"/>
      <dgm:spPr>
        <a:xfrm>
          <a:off x="3642805" y="-6832"/>
          <a:ext cx="1799127" cy="3137865"/>
        </a:xfrm>
        <a:prstGeom prst="roundRect">
          <a:avLst>
            <a:gd name="adj" fmla="val 5000"/>
          </a:avLst>
        </a:prstGeom>
        <a:gradFill rotWithShape="0">
          <a:gsLst>
            <a:gs pos="0">
              <a:srgbClr val="F7A611">
                <a:hueOff val="0"/>
                <a:satOff val="0"/>
                <a:lumOff val="0"/>
                <a:alphaOff val="0"/>
                <a:shade val="80000"/>
                <a:satMod val="200000"/>
              </a:srgbClr>
            </a:gs>
            <a:gs pos="30000">
              <a:srgbClr val="F7A611">
                <a:hueOff val="0"/>
                <a:satOff val="0"/>
                <a:lumOff val="0"/>
                <a:alphaOff val="0"/>
                <a:shade val="20000"/>
                <a:satMod val="250000"/>
              </a:srgbClr>
            </a:gs>
            <a:gs pos="50000">
              <a:srgbClr val="F7A611">
                <a:hueOff val="0"/>
                <a:satOff val="0"/>
                <a:lumOff val="0"/>
                <a:alphaOff val="0"/>
                <a:shade val="23000"/>
                <a:satMod val="250000"/>
              </a:srgbClr>
            </a:gs>
            <a:gs pos="60000">
              <a:srgbClr val="F7A611">
                <a:hueOff val="0"/>
                <a:satOff val="0"/>
                <a:lumOff val="0"/>
                <a:alphaOff val="0"/>
                <a:shade val="29000"/>
                <a:satMod val="230000"/>
              </a:srgbClr>
            </a:gs>
            <a:gs pos="100000">
              <a:srgbClr val="F7A611">
                <a:hueOff val="0"/>
                <a:satOff val="0"/>
                <a:lumOff val="0"/>
                <a:alphaOff val="0"/>
                <a:shade val="70000"/>
                <a:satMod val="200000"/>
              </a:srgbClr>
            </a:gs>
          </a:gsLst>
          <a:lin ang="7000000" scaled="1"/>
        </a:gradFill>
        <a:ln>
          <a:noFill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perspectiveHeroicExtremeLeftFacing">
            <a:rot lat="449630" lon="1463207" rev="21343155"/>
          </a:camera>
          <a:lightRig rig="threeP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n-US" sz="18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Information Layer </a:t>
          </a:r>
          <a:endParaRPr lang="en-US" sz="18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48B029D-1FEB-4D40-958D-8836A584A631}" type="parTrans" cxnId="{0EF6D8A4-F7F7-4203-9F26-10F5A3753A9B}">
      <dgm:prSet/>
      <dgm:spPr/>
      <dgm:t>
        <a:bodyPr/>
        <a:lstStyle/>
        <a:p>
          <a:endParaRPr lang="en-US"/>
        </a:p>
      </dgm:t>
    </dgm:pt>
    <dgm:pt modelId="{5F914B33-1FA3-4E3C-9800-1DFB3A3786F5}" type="sibTrans" cxnId="{0EF6D8A4-F7F7-4203-9F26-10F5A3753A9B}">
      <dgm:prSet/>
      <dgm:spPr/>
      <dgm:t>
        <a:bodyPr/>
        <a:lstStyle/>
        <a:p>
          <a:endParaRPr lang="en-US"/>
        </a:p>
      </dgm:t>
    </dgm:pt>
    <dgm:pt modelId="{2F03B5EF-4E78-4ABD-AB24-0A5C8675B0AE}">
      <dgm:prSet phldrT="[Text]" custT="1"/>
      <dgm:spPr>
        <a:xfrm>
          <a:off x="4002631" y="-6832"/>
          <a:ext cx="1340349" cy="3137865"/>
        </a:xfrm>
        <a:prstGeom prst="rect">
          <a:avLst/>
        </a:prstGeom>
        <a:noFill/>
        <a:ln>
          <a:noFill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perspectiveHeroicExtremeLeftFacing">
            <a:rot lat="449630" lon="1463207" rev="21343155"/>
          </a:camera>
          <a:lightRig rig="threePt" dir="t"/>
        </a:scene3d>
        <a:sp3d/>
      </dgm:spPr>
      <dgm:t>
        <a:bodyPr/>
        <a:lstStyle/>
        <a:p>
          <a:endParaRPr lang="en-US" sz="1600" dirty="0" smtClean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</a:p>
        <a:p>
          <a:endParaRPr lang="en-US" sz="1600" dirty="0" smtClean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Data Model</a:t>
          </a: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Metadata </a:t>
          </a: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Rules Engine</a:t>
          </a:r>
        </a:p>
      </dgm:t>
    </dgm:pt>
    <dgm:pt modelId="{D4D0A893-31CC-44D7-837C-24634915210A}" type="parTrans" cxnId="{F1153AC1-8E1C-439A-98F0-D8B733BEBF4D}">
      <dgm:prSet/>
      <dgm:spPr/>
      <dgm:t>
        <a:bodyPr/>
        <a:lstStyle/>
        <a:p>
          <a:endParaRPr lang="en-US"/>
        </a:p>
      </dgm:t>
    </dgm:pt>
    <dgm:pt modelId="{57E69623-E60F-444A-84BC-421466586D8E}" type="sibTrans" cxnId="{F1153AC1-8E1C-439A-98F0-D8B733BEBF4D}">
      <dgm:prSet/>
      <dgm:spPr/>
      <dgm:t>
        <a:bodyPr/>
        <a:lstStyle/>
        <a:p>
          <a:endParaRPr lang="en-US"/>
        </a:p>
      </dgm:t>
    </dgm:pt>
    <dgm:pt modelId="{182FD4F2-E4F8-4C5B-9CEC-18B8EB9AFDAD}">
      <dgm:prSet phldrT="[Text]" custT="1"/>
      <dgm:spPr>
        <a:xfrm>
          <a:off x="5410196" y="-6832"/>
          <a:ext cx="1799127" cy="3137865"/>
        </a:xfrm>
        <a:prstGeom prst="roundRect">
          <a:avLst>
            <a:gd name="adj" fmla="val 5000"/>
          </a:avLst>
        </a:prstGeom>
        <a:gradFill rotWithShape="0">
          <a:gsLst>
            <a:gs pos="0">
              <a:srgbClr val="A1AB38">
                <a:hueOff val="0"/>
                <a:satOff val="0"/>
                <a:lumOff val="0"/>
                <a:alphaOff val="0"/>
                <a:shade val="80000"/>
                <a:satMod val="200000"/>
              </a:srgbClr>
            </a:gs>
            <a:gs pos="30000">
              <a:srgbClr val="A1AB38">
                <a:hueOff val="0"/>
                <a:satOff val="0"/>
                <a:lumOff val="0"/>
                <a:alphaOff val="0"/>
                <a:shade val="20000"/>
                <a:satMod val="250000"/>
              </a:srgbClr>
            </a:gs>
            <a:gs pos="50000">
              <a:srgbClr val="A1AB38">
                <a:hueOff val="0"/>
                <a:satOff val="0"/>
                <a:lumOff val="0"/>
                <a:alphaOff val="0"/>
                <a:shade val="23000"/>
                <a:satMod val="250000"/>
              </a:srgbClr>
            </a:gs>
            <a:gs pos="60000">
              <a:srgbClr val="A1AB38">
                <a:hueOff val="0"/>
                <a:satOff val="0"/>
                <a:lumOff val="0"/>
                <a:alphaOff val="0"/>
                <a:shade val="29000"/>
                <a:satMod val="230000"/>
              </a:srgbClr>
            </a:gs>
            <a:gs pos="100000">
              <a:srgbClr val="A1AB38">
                <a:hueOff val="0"/>
                <a:satOff val="0"/>
                <a:lumOff val="0"/>
                <a:alphaOff val="0"/>
                <a:shade val="70000"/>
                <a:satMod val="200000"/>
              </a:srgbClr>
            </a:gs>
          </a:gsLst>
          <a:lin ang="7000000" scaled="1"/>
        </a:gra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perspectiveHeroicExtremeLeftFacing">
            <a:rot lat="449630" lon="1463207" rev="21343155"/>
          </a:camera>
          <a:lightRig rig="threeP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n-US" sz="1800" b="1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Presentation Layer</a:t>
          </a:r>
          <a:endParaRPr lang="en-US" sz="18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A6F931D-9A30-4B18-B452-4B5096C2A5E2}" type="parTrans" cxnId="{191274AF-AE6A-486E-9B68-F53F46E14D2D}">
      <dgm:prSet/>
      <dgm:spPr/>
      <dgm:t>
        <a:bodyPr/>
        <a:lstStyle/>
        <a:p>
          <a:endParaRPr lang="en-US"/>
        </a:p>
      </dgm:t>
    </dgm:pt>
    <dgm:pt modelId="{6BBC088D-6FF1-4D95-815D-415638A2A72C}" type="sibTrans" cxnId="{191274AF-AE6A-486E-9B68-F53F46E14D2D}">
      <dgm:prSet/>
      <dgm:spPr/>
      <dgm:t>
        <a:bodyPr/>
        <a:lstStyle/>
        <a:p>
          <a:endParaRPr lang="en-US"/>
        </a:p>
      </dgm:t>
    </dgm:pt>
    <dgm:pt modelId="{E24AC3AF-A5C1-4FA7-920C-8EDE42DFF391}">
      <dgm:prSet phldrT="[Text]" custT="1"/>
      <dgm:spPr>
        <a:xfrm>
          <a:off x="5770021" y="-6832"/>
          <a:ext cx="1340349" cy="3137865"/>
        </a:xfrm>
        <a:prstGeom prst="rect">
          <a:avLst/>
        </a:prstGeom>
        <a:noFill/>
        <a:ln>
          <a:noFill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perspectiveHeroicExtremeLeftFacing">
            <a:rot lat="449630" lon="1463207" rev="21343155"/>
          </a:camera>
          <a:lightRig rig="threePt" dir="t"/>
        </a:scene3d>
        <a:sp3d/>
      </dgm:spPr>
      <dgm:t>
        <a:bodyPr/>
        <a:lstStyle/>
        <a:p>
          <a:r>
            <a:rPr lang="en-US" altLang="ko-KR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Reports</a:t>
          </a: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Alerts</a:t>
          </a: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Cubes</a:t>
          </a: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Dashboards</a:t>
          </a: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Data Mining tools</a:t>
          </a: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Analytical Reports</a:t>
          </a:r>
          <a:endParaRPr lang="en-US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1D1DCA1-5556-4AFF-9403-6E8DE576EB9A}" type="parTrans" cxnId="{59BBF2ED-7A79-4E99-93A6-616CFA55196C}">
      <dgm:prSet/>
      <dgm:spPr/>
      <dgm:t>
        <a:bodyPr/>
        <a:lstStyle/>
        <a:p>
          <a:endParaRPr lang="en-US"/>
        </a:p>
      </dgm:t>
    </dgm:pt>
    <dgm:pt modelId="{C2339DF6-DF2C-4D5F-9E91-8079934C0467}" type="sibTrans" cxnId="{59BBF2ED-7A79-4E99-93A6-616CFA55196C}">
      <dgm:prSet/>
      <dgm:spPr/>
      <dgm:t>
        <a:bodyPr/>
        <a:lstStyle/>
        <a:p>
          <a:endParaRPr lang="en-US"/>
        </a:p>
      </dgm:t>
    </dgm:pt>
    <dgm:pt modelId="{34B814D3-0302-47EE-AE86-4835FC9769CA}">
      <dgm:prSet phldrT="[Text]" custT="1"/>
      <dgm:spPr>
        <a:xfrm>
          <a:off x="359825" y="-6832"/>
          <a:ext cx="1340349" cy="3137865"/>
        </a:xfrm>
        <a:prstGeom prst="rect">
          <a:avLst/>
        </a:prstGeom>
        <a:noFill/>
        <a:ln>
          <a:noFill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perspectiveHeroicExtremeLeftFacing">
            <a:rot lat="449630" lon="1463207" rev="21343155"/>
          </a:camera>
          <a:lightRig rig="threePt" dir="t"/>
        </a:scene3d>
        <a:sp3d/>
      </dgm:spPr>
      <dgm:t>
        <a:bodyPr/>
        <a:lstStyle/>
        <a:p>
          <a:endParaRPr lang="en-US" sz="1600" dirty="0" smtClean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endParaRPr lang="en-US" sz="1600" dirty="0" smtClean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endParaRPr lang="en-US" sz="1600" dirty="0" smtClean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ERP</a:t>
          </a: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Mainframe</a:t>
          </a: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CRM</a:t>
          </a:r>
        </a:p>
        <a:p>
          <a:r>
            <a:rPr lang="en-US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External Data</a:t>
          </a:r>
          <a:endParaRPr lang="en-US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3DB353F-FAF1-4A55-B43D-E504DE205905}" type="parTrans" cxnId="{4B2FD8A0-35E2-42EA-88D5-8CE836DA7940}">
      <dgm:prSet/>
      <dgm:spPr/>
      <dgm:t>
        <a:bodyPr/>
        <a:lstStyle/>
        <a:p>
          <a:endParaRPr lang="en-US"/>
        </a:p>
      </dgm:t>
    </dgm:pt>
    <dgm:pt modelId="{B119202A-1A4F-4176-A0BD-34C720D5F75D}" type="sibTrans" cxnId="{4B2FD8A0-35E2-42EA-88D5-8CE836DA7940}">
      <dgm:prSet/>
      <dgm:spPr/>
      <dgm:t>
        <a:bodyPr/>
        <a:lstStyle/>
        <a:p>
          <a:endParaRPr lang="en-US"/>
        </a:p>
      </dgm:t>
    </dgm:pt>
    <dgm:pt modelId="{2C1694F7-FE40-4F48-8D5F-9EFC816D6B40}">
      <dgm:prSet phldrT="[Text]" custT="1"/>
      <dgm:spPr>
        <a:xfrm>
          <a:off x="2188624" y="-6832"/>
          <a:ext cx="1340349" cy="3137865"/>
        </a:xfrm>
        <a:prstGeom prst="rect">
          <a:avLst/>
        </a:prstGeom>
        <a:noFill/>
        <a:ln>
          <a:noFill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perspectiveHeroicExtremeLeftFacing">
            <a:rot lat="449630" lon="1463207" rev="21343155"/>
          </a:camera>
          <a:lightRig rig="threePt" dir="t"/>
        </a:scene3d>
        <a:sp3d/>
      </dgm:spPr>
      <dgm:t>
        <a:bodyPr/>
        <a:lstStyle/>
        <a:p>
          <a:endParaRPr lang="en-US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0F46B38-CF36-47DB-B147-00A9CD05DB46}" type="parTrans" cxnId="{B9059D7F-A95D-4830-9F4D-6428DBBB5A4E}">
      <dgm:prSet/>
      <dgm:spPr/>
      <dgm:t>
        <a:bodyPr/>
        <a:lstStyle/>
        <a:p>
          <a:endParaRPr lang="en-US"/>
        </a:p>
      </dgm:t>
    </dgm:pt>
    <dgm:pt modelId="{681BEE43-6629-4603-8EA7-43950F7E8630}" type="sibTrans" cxnId="{B9059D7F-A95D-4830-9F4D-6428DBBB5A4E}">
      <dgm:prSet/>
      <dgm:spPr/>
      <dgm:t>
        <a:bodyPr/>
        <a:lstStyle/>
        <a:p>
          <a:endParaRPr lang="en-US"/>
        </a:p>
      </dgm:t>
    </dgm:pt>
    <dgm:pt modelId="{0BB9ED66-7E23-43EF-9A58-1D90B01B8D2D}">
      <dgm:prSet phldrT="[Text]" custT="1"/>
      <dgm:spPr>
        <a:xfrm>
          <a:off x="4002631" y="-6832"/>
          <a:ext cx="1340349" cy="3137865"/>
        </a:xfrm>
        <a:prstGeom prst="rect">
          <a:avLst/>
        </a:prstGeom>
        <a:noFill/>
        <a:ln>
          <a:noFill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perspectiveHeroicExtremeLeftFacing">
            <a:rot lat="449630" lon="1463207" rev="21343155"/>
          </a:camera>
          <a:lightRig rig="threePt" dir="t"/>
        </a:scene3d>
        <a:sp3d/>
      </dgm:spPr>
      <dgm:t>
        <a:bodyPr/>
        <a:lstStyle/>
        <a:p>
          <a:endParaRPr lang="en-US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08E2A20-8DC0-46D4-83A7-6089E67DB540}" type="parTrans" cxnId="{298358EC-36EA-4209-A29A-B00079D86BD5}">
      <dgm:prSet/>
      <dgm:spPr/>
      <dgm:t>
        <a:bodyPr/>
        <a:lstStyle/>
        <a:p>
          <a:endParaRPr lang="en-US"/>
        </a:p>
      </dgm:t>
    </dgm:pt>
    <dgm:pt modelId="{C8896F2C-44B7-4835-B279-65D5A62B840E}" type="sibTrans" cxnId="{298358EC-36EA-4209-A29A-B00079D86BD5}">
      <dgm:prSet/>
      <dgm:spPr/>
      <dgm:t>
        <a:bodyPr/>
        <a:lstStyle/>
        <a:p>
          <a:endParaRPr lang="en-US"/>
        </a:p>
      </dgm:t>
    </dgm:pt>
    <dgm:pt modelId="{A039748C-8BDA-4E7F-BD80-9B77503D1315}">
      <dgm:prSet phldrT="[Text]" custT="1"/>
      <dgm:spPr>
        <a:xfrm>
          <a:off x="5770021" y="-6832"/>
          <a:ext cx="1340349" cy="3137865"/>
        </a:xfrm>
        <a:prstGeom prst="rect">
          <a:avLst/>
        </a:prstGeom>
        <a:noFill/>
        <a:ln>
          <a:noFill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perspectiveHeroicExtremeLeftFacing">
            <a:rot lat="449630" lon="1463207" rev="21343155"/>
          </a:camera>
          <a:lightRig rig="threePt" dir="t"/>
        </a:scene3d>
        <a:sp3d/>
      </dgm:spPr>
      <dgm:t>
        <a:bodyPr/>
        <a:lstStyle/>
        <a:p>
          <a:endParaRPr lang="en-US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9184E15-4E6F-49F5-9AF0-4B34FE25662C}" type="parTrans" cxnId="{6A6732B2-C204-41D9-9E2D-8441B53E4407}">
      <dgm:prSet/>
      <dgm:spPr/>
      <dgm:t>
        <a:bodyPr/>
        <a:lstStyle/>
        <a:p>
          <a:endParaRPr lang="en-US"/>
        </a:p>
      </dgm:t>
    </dgm:pt>
    <dgm:pt modelId="{F0C2B345-31B8-48C8-A1DB-CC38DF6422B0}" type="sibTrans" cxnId="{6A6732B2-C204-41D9-9E2D-8441B53E4407}">
      <dgm:prSet/>
      <dgm:spPr/>
      <dgm:t>
        <a:bodyPr/>
        <a:lstStyle/>
        <a:p>
          <a:endParaRPr lang="en-US"/>
        </a:p>
      </dgm:t>
    </dgm:pt>
    <dgm:pt modelId="{F27EB039-23AE-4587-B4E3-7621449E4622}" type="pres">
      <dgm:prSet presAssocID="{2D5ECB4A-97EA-4BE4-8E05-566F3E6DBF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F11A5-6171-4716-951B-B008AEC7DAB9}" type="pres">
      <dgm:prSet presAssocID="{B5B661F0-E490-4D1D-B8B4-05F7756A292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4871A-18C3-4ED9-962F-6C1F0FB5C114}" type="pres">
      <dgm:prSet presAssocID="{B5B661F0-E490-4D1D-B8B4-05F7756A2929}" presName="bgRect" presStyleLbl="node1" presStyleIdx="0" presStyleCnt="4" custScaleY="145342" custLinFactNeighborX="-21343" custLinFactNeighborY="316"/>
      <dgm:spPr/>
      <dgm:t>
        <a:bodyPr/>
        <a:lstStyle/>
        <a:p>
          <a:endParaRPr lang="en-US"/>
        </a:p>
      </dgm:t>
    </dgm:pt>
    <dgm:pt modelId="{4B7D8A80-A1FD-4B78-813A-AF4AF4FF4103}" type="pres">
      <dgm:prSet presAssocID="{B5B661F0-E490-4D1D-B8B4-05F7756A2929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08B3F-B34E-4266-968A-18B4FEFE7449}" type="pres">
      <dgm:prSet presAssocID="{B5B661F0-E490-4D1D-B8B4-05F7756A292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92A0B-7577-4CD9-BDE2-3A62E2160BBF}" type="pres">
      <dgm:prSet presAssocID="{51D3398F-665C-442F-A62F-CFE2B8865C97}" presName="hSp" presStyleCnt="0"/>
      <dgm:spPr/>
      <dgm:t>
        <a:bodyPr/>
        <a:lstStyle/>
        <a:p>
          <a:endParaRPr lang="en-US"/>
        </a:p>
      </dgm:t>
    </dgm:pt>
    <dgm:pt modelId="{3E7ABBC9-9C83-4940-9C39-E9290A33409C}" type="pres">
      <dgm:prSet presAssocID="{51D3398F-665C-442F-A62F-CFE2B8865C97}" presName="vProcSp" presStyleCnt="0"/>
      <dgm:spPr/>
      <dgm:t>
        <a:bodyPr/>
        <a:lstStyle/>
        <a:p>
          <a:endParaRPr lang="en-US"/>
        </a:p>
      </dgm:t>
    </dgm:pt>
    <dgm:pt modelId="{66C8636B-34D6-4CE2-9C95-473B660C4DFA}" type="pres">
      <dgm:prSet presAssocID="{51D3398F-665C-442F-A62F-CFE2B8865C97}" presName="vSp1" presStyleCnt="0"/>
      <dgm:spPr/>
      <dgm:t>
        <a:bodyPr/>
        <a:lstStyle/>
        <a:p>
          <a:endParaRPr lang="en-US"/>
        </a:p>
      </dgm:t>
    </dgm:pt>
    <dgm:pt modelId="{2FCEBD89-803E-4FA8-B54E-C1C277F4001E}" type="pres">
      <dgm:prSet presAssocID="{51D3398F-665C-442F-A62F-CFE2B8865C97}" presName="simulatedConn" presStyleLbl="solidFgAcc1" presStyleIdx="0" presStyleCnt="3" custLinFactY="167717" custLinFactNeighborX="33221" custLinFactNeighborY="200000"/>
      <dgm:spPr>
        <a:xfrm rot="5400000">
          <a:off x="1805032" y="2538369"/>
          <a:ext cx="317407" cy="269869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sq" cmpd="sng" algn="ctr">
          <a:solidFill>
            <a:srgbClr val="5DA577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DABBCBCC-ED4C-4E42-B840-DEE0EF9AC4AF}" type="pres">
      <dgm:prSet presAssocID="{51D3398F-665C-442F-A62F-CFE2B8865C97}" presName="vSp2" presStyleCnt="0"/>
      <dgm:spPr/>
      <dgm:t>
        <a:bodyPr/>
        <a:lstStyle/>
        <a:p>
          <a:endParaRPr lang="en-US"/>
        </a:p>
      </dgm:t>
    </dgm:pt>
    <dgm:pt modelId="{E68E0EC7-DEAE-4D16-904C-3CA784C877EF}" type="pres">
      <dgm:prSet presAssocID="{51D3398F-665C-442F-A62F-CFE2B8865C97}" presName="sibTrans" presStyleCnt="0"/>
      <dgm:spPr/>
      <dgm:t>
        <a:bodyPr/>
        <a:lstStyle/>
        <a:p>
          <a:endParaRPr lang="en-US"/>
        </a:p>
      </dgm:t>
    </dgm:pt>
    <dgm:pt modelId="{69323C6F-F510-4784-8CBF-F0713973BB84}" type="pres">
      <dgm:prSet presAssocID="{2EBB6304-DB3E-4AEA-9A09-D485E60891A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9A50F-355E-4EF0-B18B-637AC483C354}" type="pres">
      <dgm:prSet presAssocID="{2EBB6304-DB3E-4AEA-9A09-D485E60891A3}" presName="bgRect" presStyleLbl="node1" presStyleIdx="1" presStyleCnt="4" custScaleY="145342" custLinFactNeighborX="-2017" custLinFactNeighborY="316"/>
      <dgm:spPr/>
      <dgm:t>
        <a:bodyPr/>
        <a:lstStyle/>
        <a:p>
          <a:endParaRPr lang="en-US"/>
        </a:p>
      </dgm:t>
    </dgm:pt>
    <dgm:pt modelId="{D56C1196-B3AA-4590-B5BD-85F7EB2FD820}" type="pres">
      <dgm:prSet presAssocID="{2EBB6304-DB3E-4AEA-9A09-D485E60891A3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9CE92-BCA1-47BC-B715-A6E694DFF5EC}" type="pres">
      <dgm:prSet presAssocID="{2EBB6304-DB3E-4AEA-9A09-D485E60891A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3A3DE-7E2D-4367-A513-0D4A21EF2233}" type="pres">
      <dgm:prSet presAssocID="{95FC167E-5D94-47BF-B830-DE7724CF5C11}" presName="hSp" presStyleCnt="0"/>
      <dgm:spPr/>
      <dgm:t>
        <a:bodyPr/>
        <a:lstStyle/>
        <a:p>
          <a:endParaRPr lang="en-US"/>
        </a:p>
      </dgm:t>
    </dgm:pt>
    <dgm:pt modelId="{5B89F39F-E546-43B7-8A6B-C0CDBBC48C9A}" type="pres">
      <dgm:prSet presAssocID="{95FC167E-5D94-47BF-B830-DE7724CF5C11}" presName="vProcSp" presStyleCnt="0"/>
      <dgm:spPr/>
      <dgm:t>
        <a:bodyPr/>
        <a:lstStyle/>
        <a:p>
          <a:endParaRPr lang="en-US"/>
        </a:p>
      </dgm:t>
    </dgm:pt>
    <dgm:pt modelId="{AD322E01-32BF-448E-AE98-2846CB2BDDE2}" type="pres">
      <dgm:prSet presAssocID="{95FC167E-5D94-47BF-B830-DE7724CF5C11}" presName="vSp1" presStyleCnt="0"/>
      <dgm:spPr/>
      <dgm:t>
        <a:bodyPr/>
        <a:lstStyle/>
        <a:p>
          <a:endParaRPr lang="en-US"/>
        </a:p>
      </dgm:t>
    </dgm:pt>
    <dgm:pt modelId="{BEFFED61-16F3-4FC5-BE37-C648E2DC1146}" type="pres">
      <dgm:prSet presAssocID="{95FC167E-5D94-47BF-B830-DE7724CF5C11}" presName="simulatedConn" presStyleLbl="solidFgAcc1" presStyleIdx="1" presStyleCnt="3" custLinFactY="179492" custLinFactNeighborX="16012" custLinFactNeighborY="200000"/>
      <dgm:spPr>
        <a:xfrm rot="5400000">
          <a:off x="3620688" y="2575744"/>
          <a:ext cx="317407" cy="269869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sq" cmpd="sng" algn="ctr">
          <a:solidFill>
            <a:srgbClr val="678EB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36C351C9-A300-4DA3-A425-BACD85DDFB98}" type="pres">
      <dgm:prSet presAssocID="{95FC167E-5D94-47BF-B830-DE7724CF5C11}" presName="vSp2" presStyleCnt="0"/>
      <dgm:spPr/>
      <dgm:t>
        <a:bodyPr/>
        <a:lstStyle/>
        <a:p>
          <a:endParaRPr lang="en-US"/>
        </a:p>
      </dgm:t>
    </dgm:pt>
    <dgm:pt modelId="{2A80AAF0-4E04-41CB-B8DF-0461AA2B0B01}" type="pres">
      <dgm:prSet presAssocID="{95FC167E-5D94-47BF-B830-DE7724CF5C11}" presName="sibTrans" presStyleCnt="0"/>
      <dgm:spPr/>
      <dgm:t>
        <a:bodyPr/>
        <a:lstStyle/>
        <a:p>
          <a:endParaRPr lang="en-US"/>
        </a:p>
      </dgm:t>
    </dgm:pt>
    <dgm:pt modelId="{749036DB-8A49-44BA-B4F7-B0867BD45B23}" type="pres">
      <dgm:prSet presAssocID="{9EC65206-40EA-46C7-854B-6AEB2BECFD0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936CB-E052-4DB0-B0C1-E679C4F46138}" type="pres">
      <dgm:prSet presAssocID="{9EC65206-40EA-46C7-854B-6AEB2BECFD0A}" presName="bgRect" presStyleLbl="node1" presStyleIdx="2" presStyleCnt="4" custScaleY="145342" custLinFactNeighborX="-4690"/>
      <dgm:spPr/>
      <dgm:t>
        <a:bodyPr/>
        <a:lstStyle/>
        <a:p>
          <a:endParaRPr lang="en-US"/>
        </a:p>
      </dgm:t>
    </dgm:pt>
    <dgm:pt modelId="{5B0F6842-2E0D-456B-A25C-D383A6F46F5F}" type="pres">
      <dgm:prSet presAssocID="{9EC65206-40EA-46C7-854B-6AEB2BECFD0A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E47AD-BC8E-4A29-99EE-53B7880A674A}" type="pres">
      <dgm:prSet presAssocID="{9EC65206-40EA-46C7-854B-6AEB2BECFD0A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F8937-F7C7-4EAB-BCE2-3BD8EF37F888}" type="pres">
      <dgm:prSet presAssocID="{5F914B33-1FA3-4E3C-9800-1DFB3A3786F5}" presName="hSp" presStyleCnt="0"/>
      <dgm:spPr/>
      <dgm:t>
        <a:bodyPr/>
        <a:lstStyle/>
        <a:p>
          <a:endParaRPr lang="en-US"/>
        </a:p>
      </dgm:t>
    </dgm:pt>
    <dgm:pt modelId="{D325C8F1-3410-442E-A6C3-563AF91D1A42}" type="pres">
      <dgm:prSet presAssocID="{5F914B33-1FA3-4E3C-9800-1DFB3A3786F5}" presName="vProcSp" presStyleCnt="0"/>
      <dgm:spPr/>
      <dgm:t>
        <a:bodyPr/>
        <a:lstStyle/>
        <a:p>
          <a:endParaRPr lang="en-US"/>
        </a:p>
      </dgm:t>
    </dgm:pt>
    <dgm:pt modelId="{775B29D5-D728-4882-8AEE-AA135630E746}" type="pres">
      <dgm:prSet presAssocID="{5F914B33-1FA3-4E3C-9800-1DFB3A3786F5}" presName="vSp1" presStyleCnt="0"/>
      <dgm:spPr/>
      <dgm:t>
        <a:bodyPr/>
        <a:lstStyle/>
        <a:p>
          <a:endParaRPr lang="en-US"/>
        </a:p>
      </dgm:t>
    </dgm:pt>
    <dgm:pt modelId="{60B9BE92-737D-4659-A8BE-C0975314E9C3}" type="pres">
      <dgm:prSet presAssocID="{5F914B33-1FA3-4E3C-9800-1DFB3A3786F5}" presName="simulatedConn" presStyleLbl="solidFgAcc1" presStyleIdx="2" presStyleCnt="3" custLinFactY="172137" custLinFactNeighborX="-30420" custLinFactNeighborY="200000"/>
      <dgm:spPr>
        <a:xfrm rot="5400000">
          <a:off x="5357479" y="2552399"/>
          <a:ext cx="317407" cy="269869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sq" cmpd="sng" algn="ctr">
          <a:solidFill>
            <a:srgbClr val="F7A611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dist="50800" dir="5400000" algn="tl" rotWithShape="0">
            <a:srgbClr val="000000">
              <a:alpha val="35294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9C6D84E1-625D-42A7-A106-021379E3DE77}" type="pres">
      <dgm:prSet presAssocID="{5F914B33-1FA3-4E3C-9800-1DFB3A3786F5}" presName="vSp2" presStyleCnt="0"/>
      <dgm:spPr/>
      <dgm:t>
        <a:bodyPr/>
        <a:lstStyle/>
        <a:p>
          <a:endParaRPr lang="en-US"/>
        </a:p>
      </dgm:t>
    </dgm:pt>
    <dgm:pt modelId="{54B0B646-65C4-4FBD-8DAF-8033458C4CD9}" type="pres">
      <dgm:prSet presAssocID="{5F914B33-1FA3-4E3C-9800-1DFB3A3786F5}" presName="sibTrans" presStyleCnt="0"/>
      <dgm:spPr/>
      <dgm:t>
        <a:bodyPr/>
        <a:lstStyle/>
        <a:p>
          <a:endParaRPr lang="en-US"/>
        </a:p>
      </dgm:t>
    </dgm:pt>
    <dgm:pt modelId="{852CED39-15ED-4789-8E77-656F32CC4A90}" type="pres">
      <dgm:prSet presAssocID="{182FD4F2-E4F8-4C5B-9CEC-18B8EB9AFDA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0F859-9B18-402E-94A7-8BECAD65F9D4}" type="pres">
      <dgm:prSet presAssocID="{182FD4F2-E4F8-4C5B-9CEC-18B8EB9AFDAD}" presName="bgRect" presStyleLbl="node1" presStyleIdx="3" presStyleCnt="4" custScaleY="145342" custLinFactNeighborX="-9954" custLinFactNeighborY="316"/>
      <dgm:spPr/>
      <dgm:t>
        <a:bodyPr/>
        <a:lstStyle/>
        <a:p>
          <a:endParaRPr lang="en-US"/>
        </a:p>
      </dgm:t>
    </dgm:pt>
    <dgm:pt modelId="{A0CAAA91-CCFA-4820-B7C5-071377BE7865}" type="pres">
      <dgm:prSet presAssocID="{182FD4F2-E4F8-4C5B-9CEC-18B8EB9AFDAD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27E20-3D60-4B5E-81FE-5566C4C3043F}" type="pres">
      <dgm:prSet presAssocID="{182FD4F2-E4F8-4C5B-9CEC-18B8EB9AFDA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DB775F-3C84-4F66-909B-6B36C71B3160}" type="presOf" srcId="{B5B661F0-E490-4D1D-B8B4-05F7756A2929}" destId="{4B7D8A80-A1FD-4B78-813A-AF4AF4FF4103}" srcOrd="1" destOrd="0" presId="urn:microsoft.com/office/officeart/2005/8/layout/hProcess7"/>
    <dgm:cxn modelId="{8BC08345-B80D-4A66-839C-674CBA977526}" srcId="{2D5ECB4A-97EA-4BE4-8E05-566F3E6DBF3E}" destId="{2EBB6304-DB3E-4AEA-9A09-D485E60891A3}" srcOrd="1" destOrd="0" parTransId="{C9CE9432-0E68-4F7C-9766-C5AD94532DA2}" sibTransId="{95FC167E-5D94-47BF-B830-DE7724CF5C11}"/>
    <dgm:cxn modelId="{FB44D8E9-A0E1-4E12-A08F-ABC447EB3A7C}" type="presOf" srcId="{34B814D3-0302-47EE-AE86-4835FC9769CA}" destId="{1E908B3F-B34E-4266-968A-18B4FEFE7449}" srcOrd="0" destOrd="0" presId="urn:microsoft.com/office/officeart/2005/8/layout/hProcess7"/>
    <dgm:cxn modelId="{6A6732B2-C204-41D9-9E2D-8441B53E4407}" srcId="{182FD4F2-E4F8-4C5B-9CEC-18B8EB9AFDAD}" destId="{A039748C-8BDA-4E7F-BD80-9B77503D1315}" srcOrd="0" destOrd="0" parTransId="{F9184E15-4E6F-49F5-9AF0-4B34FE25662C}" sibTransId="{F0C2B345-31B8-48C8-A1DB-CC38DF6422B0}"/>
    <dgm:cxn modelId="{2FF86DEE-D5A8-406C-A5EB-AE2D19B565F2}" type="presOf" srcId="{0BB9ED66-7E23-43EF-9A58-1D90B01B8D2D}" destId="{203E47AD-BC8E-4A29-99EE-53B7880A674A}" srcOrd="0" destOrd="0" presId="urn:microsoft.com/office/officeart/2005/8/layout/hProcess7"/>
    <dgm:cxn modelId="{D43E23A1-66E3-4B5B-A110-2270E13DBB93}" type="presOf" srcId="{182FD4F2-E4F8-4C5B-9CEC-18B8EB9AFDAD}" destId="{A0CAAA91-CCFA-4820-B7C5-071377BE7865}" srcOrd="1" destOrd="0" presId="urn:microsoft.com/office/officeart/2005/8/layout/hProcess7"/>
    <dgm:cxn modelId="{D89056DE-1872-4C5A-A9B7-372C18330FF2}" type="presOf" srcId="{B5B661F0-E490-4D1D-B8B4-05F7756A2929}" destId="{2EA4871A-18C3-4ED9-962F-6C1F0FB5C114}" srcOrd="0" destOrd="0" presId="urn:microsoft.com/office/officeart/2005/8/layout/hProcess7"/>
    <dgm:cxn modelId="{27493770-3457-4E99-A232-06EF0F0CFEFD}" srcId="{2D5ECB4A-97EA-4BE4-8E05-566F3E6DBF3E}" destId="{B5B661F0-E490-4D1D-B8B4-05F7756A2929}" srcOrd="0" destOrd="0" parTransId="{81370BB4-7593-4597-9A65-D56F1A483C50}" sibTransId="{51D3398F-665C-442F-A62F-CFE2B8865C97}"/>
    <dgm:cxn modelId="{B9059D7F-A95D-4830-9F4D-6428DBBB5A4E}" srcId="{2EBB6304-DB3E-4AEA-9A09-D485E60891A3}" destId="{2C1694F7-FE40-4F48-8D5F-9EFC816D6B40}" srcOrd="0" destOrd="0" parTransId="{70F46B38-CF36-47DB-B147-00A9CD05DB46}" sibTransId="{681BEE43-6629-4603-8EA7-43950F7E8630}"/>
    <dgm:cxn modelId="{AECD7833-246A-4E9E-98D0-3A5C8AD4D238}" type="presOf" srcId="{9EC65206-40EA-46C7-854B-6AEB2BECFD0A}" destId="{5B0F6842-2E0D-456B-A25C-D383A6F46F5F}" srcOrd="1" destOrd="0" presId="urn:microsoft.com/office/officeart/2005/8/layout/hProcess7"/>
    <dgm:cxn modelId="{BCD84292-73D7-4F5E-97AF-3202E046BA73}" type="presOf" srcId="{AA9FF4E2-49D3-40E7-A2A7-B3CD73516DEE}" destId="{F209CE92-BCA1-47BC-B715-A6E694DFF5EC}" srcOrd="0" destOrd="1" presId="urn:microsoft.com/office/officeart/2005/8/layout/hProcess7"/>
    <dgm:cxn modelId="{4B2FD8A0-35E2-42EA-88D5-8CE836DA7940}" srcId="{B5B661F0-E490-4D1D-B8B4-05F7756A2929}" destId="{34B814D3-0302-47EE-AE86-4835FC9769CA}" srcOrd="0" destOrd="0" parTransId="{73DB353F-FAF1-4A55-B43D-E504DE205905}" sibTransId="{B119202A-1A4F-4176-A0BD-34C720D5F75D}"/>
    <dgm:cxn modelId="{298358EC-36EA-4209-A29A-B00079D86BD5}" srcId="{9EC65206-40EA-46C7-854B-6AEB2BECFD0A}" destId="{0BB9ED66-7E23-43EF-9A58-1D90B01B8D2D}" srcOrd="0" destOrd="0" parTransId="{E08E2A20-8DC0-46D4-83A7-6089E67DB540}" sibTransId="{C8896F2C-44B7-4835-B279-65D5A62B840E}"/>
    <dgm:cxn modelId="{3519660A-CDB5-4ABE-A48C-C4CE7F30DCCB}" type="presOf" srcId="{E24AC3AF-A5C1-4FA7-920C-8EDE42DFF391}" destId="{B4627E20-3D60-4B5E-81FE-5566C4C3043F}" srcOrd="0" destOrd="1" presId="urn:microsoft.com/office/officeart/2005/8/layout/hProcess7"/>
    <dgm:cxn modelId="{0FBE649C-5CD9-415B-9543-148ED5B1DB88}" type="presOf" srcId="{A039748C-8BDA-4E7F-BD80-9B77503D1315}" destId="{B4627E20-3D60-4B5E-81FE-5566C4C3043F}" srcOrd="0" destOrd="0" presId="urn:microsoft.com/office/officeart/2005/8/layout/hProcess7"/>
    <dgm:cxn modelId="{F1153AC1-8E1C-439A-98F0-D8B733BEBF4D}" srcId="{9EC65206-40EA-46C7-854B-6AEB2BECFD0A}" destId="{2F03B5EF-4E78-4ABD-AB24-0A5C8675B0AE}" srcOrd="1" destOrd="0" parTransId="{D4D0A893-31CC-44D7-837C-24634915210A}" sibTransId="{57E69623-E60F-444A-84BC-421466586D8E}"/>
    <dgm:cxn modelId="{F7E26DC4-7D1C-42CC-8B93-0977951816CE}" type="presOf" srcId="{182FD4F2-E4F8-4C5B-9CEC-18B8EB9AFDAD}" destId="{9E50F859-9B18-402E-94A7-8BECAD65F9D4}" srcOrd="0" destOrd="0" presId="urn:microsoft.com/office/officeart/2005/8/layout/hProcess7"/>
    <dgm:cxn modelId="{0EF6D8A4-F7F7-4203-9F26-10F5A3753A9B}" srcId="{2D5ECB4A-97EA-4BE4-8E05-566F3E6DBF3E}" destId="{9EC65206-40EA-46C7-854B-6AEB2BECFD0A}" srcOrd="2" destOrd="0" parTransId="{F48B029D-1FEB-4D40-958D-8836A584A631}" sibTransId="{5F914B33-1FA3-4E3C-9800-1DFB3A3786F5}"/>
    <dgm:cxn modelId="{4FAD1C22-D204-4317-A5DC-5E10AF823485}" type="presOf" srcId="{2EBB6304-DB3E-4AEA-9A09-D485E60891A3}" destId="{6E79A50F-355E-4EF0-B18B-637AC483C354}" srcOrd="0" destOrd="0" presId="urn:microsoft.com/office/officeart/2005/8/layout/hProcess7"/>
    <dgm:cxn modelId="{74A17EB3-AB20-4627-9527-F02DA4430079}" type="presOf" srcId="{2EBB6304-DB3E-4AEA-9A09-D485E60891A3}" destId="{D56C1196-B3AA-4590-B5BD-85F7EB2FD820}" srcOrd="1" destOrd="0" presId="urn:microsoft.com/office/officeart/2005/8/layout/hProcess7"/>
    <dgm:cxn modelId="{37C30CC8-32ED-4376-BA0B-05DAEB5032F2}" type="presOf" srcId="{2C1694F7-FE40-4F48-8D5F-9EFC816D6B40}" destId="{F209CE92-BCA1-47BC-B715-A6E694DFF5EC}" srcOrd="0" destOrd="0" presId="urn:microsoft.com/office/officeart/2005/8/layout/hProcess7"/>
    <dgm:cxn modelId="{0FAF64D7-5377-4831-BCB0-C97D900029DC}" type="presOf" srcId="{2D5ECB4A-97EA-4BE4-8E05-566F3E6DBF3E}" destId="{F27EB039-23AE-4587-B4E3-7621449E4622}" srcOrd="0" destOrd="0" presId="urn:microsoft.com/office/officeart/2005/8/layout/hProcess7"/>
    <dgm:cxn modelId="{06E73BAF-8528-43A7-9D03-04B6026EADCC}" type="presOf" srcId="{2F03B5EF-4E78-4ABD-AB24-0A5C8675B0AE}" destId="{203E47AD-BC8E-4A29-99EE-53B7880A674A}" srcOrd="0" destOrd="1" presId="urn:microsoft.com/office/officeart/2005/8/layout/hProcess7"/>
    <dgm:cxn modelId="{191274AF-AE6A-486E-9B68-F53F46E14D2D}" srcId="{2D5ECB4A-97EA-4BE4-8E05-566F3E6DBF3E}" destId="{182FD4F2-E4F8-4C5B-9CEC-18B8EB9AFDAD}" srcOrd="3" destOrd="0" parTransId="{0A6F931D-9A30-4B18-B452-4B5096C2A5E2}" sibTransId="{6BBC088D-6FF1-4D95-815D-415638A2A72C}"/>
    <dgm:cxn modelId="{29A1266C-13D3-40EB-91BC-8D8627DE2C73}" srcId="{2EBB6304-DB3E-4AEA-9A09-D485E60891A3}" destId="{AA9FF4E2-49D3-40E7-A2A7-B3CD73516DEE}" srcOrd="1" destOrd="0" parTransId="{0A070D6A-D1B8-4ADC-AF66-93C86D49A5E3}" sibTransId="{846957D3-76F3-47FE-B768-3235FD10B342}"/>
    <dgm:cxn modelId="{59BBF2ED-7A79-4E99-93A6-616CFA55196C}" srcId="{182FD4F2-E4F8-4C5B-9CEC-18B8EB9AFDAD}" destId="{E24AC3AF-A5C1-4FA7-920C-8EDE42DFF391}" srcOrd="1" destOrd="0" parTransId="{A1D1DCA1-5556-4AFF-9403-6E8DE576EB9A}" sibTransId="{C2339DF6-DF2C-4D5F-9E91-8079934C0467}"/>
    <dgm:cxn modelId="{F60EA3BE-83CB-4B81-99E1-CF2307F66D35}" type="presOf" srcId="{9EC65206-40EA-46C7-854B-6AEB2BECFD0A}" destId="{F95936CB-E052-4DB0-B0C1-E679C4F46138}" srcOrd="0" destOrd="0" presId="urn:microsoft.com/office/officeart/2005/8/layout/hProcess7"/>
    <dgm:cxn modelId="{E8E9BE52-726D-410B-97DF-384791C88A9C}" type="presParOf" srcId="{F27EB039-23AE-4587-B4E3-7621449E4622}" destId="{742F11A5-6171-4716-951B-B008AEC7DAB9}" srcOrd="0" destOrd="0" presId="urn:microsoft.com/office/officeart/2005/8/layout/hProcess7"/>
    <dgm:cxn modelId="{195051B8-FC3F-46F0-8145-D30C781AAC07}" type="presParOf" srcId="{742F11A5-6171-4716-951B-B008AEC7DAB9}" destId="{2EA4871A-18C3-4ED9-962F-6C1F0FB5C114}" srcOrd="0" destOrd="0" presId="urn:microsoft.com/office/officeart/2005/8/layout/hProcess7"/>
    <dgm:cxn modelId="{6E3A0E64-3B64-43E6-A74A-CDD9ED81C62D}" type="presParOf" srcId="{742F11A5-6171-4716-951B-B008AEC7DAB9}" destId="{4B7D8A80-A1FD-4B78-813A-AF4AF4FF4103}" srcOrd="1" destOrd="0" presId="urn:microsoft.com/office/officeart/2005/8/layout/hProcess7"/>
    <dgm:cxn modelId="{13B4E232-6CEC-46D2-AFD0-1CA74F080932}" type="presParOf" srcId="{742F11A5-6171-4716-951B-B008AEC7DAB9}" destId="{1E908B3F-B34E-4266-968A-18B4FEFE7449}" srcOrd="2" destOrd="0" presId="urn:microsoft.com/office/officeart/2005/8/layout/hProcess7"/>
    <dgm:cxn modelId="{144C16E2-AFD0-41E5-A88D-A09991B0F0BA}" type="presParOf" srcId="{F27EB039-23AE-4587-B4E3-7621449E4622}" destId="{6D892A0B-7577-4CD9-BDE2-3A62E2160BBF}" srcOrd="1" destOrd="0" presId="urn:microsoft.com/office/officeart/2005/8/layout/hProcess7"/>
    <dgm:cxn modelId="{1E2F701E-7688-491B-9D53-5B9CAEEA604A}" type="presParOf" srcId="{F27EB039-23AE-4587-B4E3-7621449E4622}" destId="{3E7ABBC9-9C83-4940-9C39-E9290A33409C}" srcOrd="2" destOrd="0" presId="urn:microsoft.com/office/officeart/2005/8/layout/hProcess7"/>
    <dgm:cxn modelId="{7EA21BC9-3686-4BF4-BAD3-3EF252B4D47E}" type="presParOf" srcId="{3E7ABBC9-9C83-4940-9C39-E9290A33409C}" destId="{66C8636B-34D6-4CE2-9C95-473B660C4DFA}" srcOrd="0" destOrd="0" presId="urn:microsoft.com/office/officeart/2005/8/layout/hProcess7"/>
    <dgm:cxn modelId="{4E188F1D-1D22-4C87-8018-1A039EA2A77D}" type="presParOf" srcId="{3E7ABBC9-9C83-4940-9C39-E9290A33409C}" destId="{2FCEBD89-803E-4FA8-B54E-C1C277F4001E}" srcOrd="1" destOrd="0" presId="urn:microsoft.com/office/officeart/2005/8/layout/hProcess7"/>
    <dgm:cxn modelId="{02448654-8581-43AB-B3C8-CD64203DD64F}" type="presParOf" srcId="{3E7ABBC9-9C83-4940-9C39-E9290A33409C}" destId="{DABBCBCC-ED4C-4E42-B840-DEE0EF9AC4AF}" srcOrd="2" destOrd="0" presId="urn:microsoft.com/office/officeart/2005/8/layout/hProcess7"/>
    <dgm:cxn modelId="{37D1F86C-97C6-4F71-A207-07ABEEDEE045}" type="presParOf" srcId="{F27EB039-23AE-4587-B4E3-7621449E4622}" destId="{E68E0EC7-DEAE-4D16-904C-3CA784C877EF}" srcOrd="3" destOrd="0" presId="urn:microsoft.com/office/officeart/2005/8/layout/hProcess7"/>
    <dgm:cxn modelId="{06443FB7-FFF3-4411-AF22-C03CB0AD0748}" type="presParOf" srcId="{F27EB039-23AE-4587-B4E3-7621449E4622}" destId="{69323C6F-F510-4784-8CBF-F0713973BB84}" srcOrd="4" destOrd="0" presId="urn:microsoft.com/office/officeart/2005/8/layout/hProcess7"/>
    <dgm:cxn modelId="{F7402836-7E7B-432D-8464-84A52482C6F3}" type="presParOf" srcId="{69323C6F-F510-4784-8CBF-F0713973BB84}" destId="{6E79A50F-355E-4EF0-B18B-637AC483C354}" srcOrd="0" destOrd="0" presId="urn:microsoft.com/office/officeart/2005/8/layout/hProcess7"/>
    <dgm:cxn modelId="{4BB94809-EBF4-4520-BCEF-75CE09AE3E07}" type="presParOf" srcId="{69323C6F-F510-4784-8CBF-F0713973BB84}" destId="{D56C1196-B3AA-4590-B5BD-85F7EB2FD820}" srcOrd="1" destOrd="0" presId="urn:microsoft.com/office/officeart/2005/8/layout/hProcess7"/>
    <dgm:cxn modelId="{146B809D-95DD-4F03-899B-7C37CF261163}" type="presParOf" srcId="{69323C6F-F510-4784-8CBF-F0713973BB84}" destId="{F209CE92-BCA1-47BC-B715-A6E694DFF5EC}" srcOrd="2" destOrd="0" presId="urn:microsoft.com/office/officeart/2005/8/layout/hProcess7"/>
    <dgm:cxn modelId="{06AB94DE-420D-4BE7-BEF0-E4F5ADC33887}" type="presParOf" srcId="{F27EB039-23AE-4587-B4E3-7621449E4622}" destId="{1693A3DE-7E2D-4367-A513-0D4A21EF2233}" srcOrd="5" destOrd="0" presId="urn:microsoft.com/office/officeart/2005/8/layout/hProcess7"/>
    <dgm:cxn modelId="{2CC3C433-4D31-460E-8B54-996248991435}" type="presParOf" srcId="{F27EB039-23AE-4587-B4E3-7621449E4622}" destId="{5B89F39F-E546-43B7-8A6B-C0CDBBC48C9A}" srcOrd="6" destOrd="0" presId="urn:microsoft.com/office/officeart/2005/8/layout/hProcess7"/>
    <dgm:cxn modelId="{C16B00EF-16A2-43D6-8F10-F1E71E37B408}" type="presParOf" srcId="{5B89F39F-E546-43B7-8A6B-C0CDBBC48C9A}" destId="{AD322E01-32BF-448E-AE98-2846CB2BDDE2}" srcOrd="0" destOrd="0" presId="urn:microsoft.com/office/officeart/2005/8/layout/hProcess7"/>
    <dgm:cxn modelId="{BEB6ABA0-0D05-4BD7-B29E-CDB01BCA485C}" type="presParOf" srcId="{5B89F39F-E546-43B7-8A6B-C0CDBBC48C9A}" destId="{BEFFED61-16F3-4FC5-BE37-C648E2DC1146}" srcOrd="1" destOrd="0" presId="urn:microsoft.com/office/officeart/2005/8/layout/hProcess7"/>
    <dgm:cxn modelId="{DA2BDDF2-B0F2-4E8F-A752-8F06B7D925C2}" type="presParOf" srcId="{5B89F39F-E546-43B7-8A6B-C0CDBBC48C9A}" destId="{36C351C9-A300-4DA3-A425-BACD85DDFB98}" srcOrd="2" destOrd="0" presId="urn:microsoft.com/office/officeart/2005/8/layout/hProcess7"/>
    <dgm:cxn modelId="{8CB061CF-433C-43DC-ADAE-5265E854574C}" type="presParOf" srcId="{F27EB039-23AE-4587-B4E3-7621449E4622}" destId="{2A80AAF0-4E04-41CB-B8DF-0461AA2B0B01}" srcOrd="7" destOrd="0" presId="urn:microsoft.com/office/officeart/2005/8/layout/hProcess7"/>
    <dgm:cxn modelId="{B4DC8624-63FA-40D6-9F74-2E5256C3AC6C}" type="presParOf" srcId="{F27EB039-23AE-4587-B4E3-7621449E4622}" destId="{749036DB-8A49-44BA-B4F7-B0867BD45B23}" srcOrd="8" destOrd="0" presId="urn:microsoft.com/office/officeart/2005/8/layout/hProcess7"/>
    <dgm:cxn modelId="{C6552331-EBAD-49D2-93EF-7BB037A7AD64}" type="presParOf" srcId="{749036DB-8A49-44BA-B4F7-B0867BD45B23}" destId="{F95936CB-E052-4DB0-B0C1-E679C4F46138}" srcOrd="0" destOrd="0" presId="urn:microsoft.com/office/officeart/2005/8/layout/hProcess7"/>
    <dgm:cxn modelId="{85BBCC0E-0548-4EDA-AB10-57EC3BFF0A32}" type="presParOf" srcId="{749036DB-8A49-44BA-B4F7-B0867BD45B23}" destId="{5B0F6842-2E0D-456B-A25C-D383A6F46F5F}" srcOrd="1" destOrd="0" presId="urn:microsoft.com/office/officeart/2005/8/layout/hProcess7"/>
    <dgm:cxn modelId="{9E17C611-CB65-46D2-A8D8-1476AEB3F835}" type="presParOf" srcId="{749036DB-8A49-44BA-B4F7-B0867BD45B23}" destId="{203E47AD-BC8E-4A29-99EE-53B7880A674A}" srcOrd="2" destOrd="0" presId="urn:microsoft.com/office/officeart/2005/8/layout/hProcess7"/>
    <dgm:cxn modelId="{53D45D96-A559-4524-9BE7-D61DEFFAE6BE}" type="presParOf" srcId="{F27EB039-23AE-4587-B4E3-7621449E4622}" destId="{8BEF8937-F7C7-4EAB-BCE2-3BD8EF37F888}" srcOrd="9" destOrd="0" presId="urn:microsoft.com/office/officeart/2005/8/layout/hProcess7"/>
    <dgm:cxn modelId="{4AD32CA8-7954-4C10-BB36-DFAF53F3CE87}" type="presParOf" srcId="{F27EB039-23AE-4587-B4E3-7621449E4622}" destId="{D325C8F1-3410-442E-A6C3-563AF91D1A42}" srcOrd="10" destOrd="0" presId="urn:microsoft.com/office/officeart/2005/8/layout/hProcess7"/>
    <dgm:cxn modelId="{42FCFF11-E3E5-4880-8860-C4CFA46C1D54}" type="presParOf" srcId="{D325C8F1-3410-442E-A6C3-563AF91D1A42}" destId="{775B29D5-D728-4882-8AEE-AA135630E746}" srcOrd="0" destOrd="0" presId="urn:microsoft.com/office/officeart/2005/8/layout/hProcess7"/>
    <dgm:cxn modelId="{122D0EC5-419A-4BF8-B5A0-C3523D7336EB}" type="presParOf" srcId="{D325C8F1-3410-442E-A6C3-563AF91D1A42}" destId="{60B9BE92-737D-4659-A8BE-C0975314E9C3}" srcOrd="1" destOrd="0" presId="urn:microsoft.com/office/officeart/2005/8/layout/hProcess7"/>
    <dgm:cxn modelId="{45928980-F415-41D6-8B49-178B74D82FFC}" type="presParOf" srcId="{D325C8F1-3410-442E-A6C3-563AF91D1A42}" destId="{9C6D84E1-625D-42A7-A106-021379E3DE77}" srcOrd="2" destOrd="0" presId="urn:microsoft.com/office/officeart/2005/8/layout/hProcess7"/>
    <dgm:cxn modelId="{4CFF167B-91F5-4968-A4B4-B6135F9AC990}" type="presParOf" srcId="{F27EB039-23AE-4587-B4E3-7621449E4622}" destId="{54B0B646-65C4-4FBD-8DAF-8033458C4CD9}" srcOrd="11" destOrd="0" presId="urn:microsoft.com/office/officeart/2005/8/layout/hProcess7"/>
    <dgm:cxn modelId="{D2CD7E8D-A91B-4861-A171-57B061B7834D}" type="presParOf" srcId="{F27EB039-23AE-4587-B4E3-7621449E4622}" destId="{852CED39-15ED-4789-8E77-656F32CC4A90}" srcOrd="12" destOrd="0" presId="urn:microsoft.com/office/officeart/2005/8/layout/hProcess7"/>
    <dgm:cxn modelId="{CFEE7A02-3DE0-49B3-8CC1-737FC3CFCF33}" type="presParOf" srcId="{852CED39-15ED-4789-8E77-656F32CC4A90}" destId="{9E50F859-9B18-402E-94A7-8BECAD65F9D4}" srcOrd="0" destOrd="0" presId="urn:microsoft.com/office/officeart/2005/8/layout/hProcess7"/>
    <dgm:cxn modelId="{533F28ED-63D2-4BD7-A341-93CE23816F6B}" type="presParOf" srcId="{852CED39-15ED-4789-8E77-656F32CC4A90}" destId="{A0CAAA91-CCFA-4820-B7C5-071377BE7865}" srcOrd="1" destOrd="0" presId="urn:microsoft.com/office/officeart/2005/8/layout/hProcess7"/>
    <dgm:cxn modelId="{347F10A2-ED45-4B27-A90C-AFE02A932734}" type="presParOf" srcId="{852CED39-15ED-4789-8E77-656F32CC4A90}" destId="{B4627E20-3D60-4B5E-81FE-5566C4C3043F}" srcOrd="2" destOrd="0" presId="urn:microsoft.com/office/officeart/2005/8/layout/hProcess7"/>
  </dgm:cxnLst>
  <dgm:bg>
    <a:effectLst>
      <a:outerShdw blurRad="76200" dir="18900000" sy="23000" kx="-1200000" algn="bl" rotWithShape="0">
        <a:prstClr val="black">
          <a:alpha val="20000"/>
        </a:prstClr>
      </a:outerShdw>
    </a:effectLst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58391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58391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2D859F-5CF9-46FE-8850-B8B009CF8165}" type="datetimeFigureOut">
              <a:rPr lang="en-US"/>
              <a:pPr>
                <a:defRPr/>
              </a:pPr>
              <a:t>2/11/2011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7831"/>
            <a:ext cx="2982119" cy="458391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Confidential © </a:t>
            </a:r>
            <a:r>
              <a:rPr lang="en-US" dirty="0" smtClean="0"/>
              <a:t>2009 </a:t>
            </a:r>
            <a:r>
              <a:rPr lang="en-US" dirty="0"/>
              <a:t>Wipro 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707831"/>
            <a:ext cx="2982119" cy="458391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7EADBF2-D87F-4140-84E8-34914EA0A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58391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58391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BF4E704-0C44-42D3-8D71-DD38BA7704E5}" type="datetimeFigureOut">
              <a:rPr lang="en-US"/>
              <a:pPr>
                <a:defRPr/>
              </a:pPr>
              <a:t>2/11/2011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354711"/>
            <a:ext cx="5505450" cy="4125516"/>
          </a:xfrm>
          <a:prstGeom prst="rect">
            <a:avLst/>
          </a:prstGeom>
        </p:spPr>
        <p:txBody>
          <a:bodyPr vert="horz" lIns="91705" tIns="45853" rIns="91705" bIns="4585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1"/>
            <a:ext cx="2982119" cy="458391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Confidential © 2009 Wipro Ltd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707831"/>
            <a:ext cx="2982119" cy="458391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5821607-D892-446C-ABAB-705AE789D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Confidential © 2008 Wipro Ltd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76C754-630D-49FD-B69E-1BD0F6707A42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 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Confidential © 2009 Wipro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821607-D892-446C-ABAB-705AE789D3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Confidential © 2009 Wipro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821607-D892-446C-ABAB-705AE789D3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Confidential © 2009 Wipro Ltd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821607-D892-446C-ABAB-705AE789D3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114D1B6-0404-4EA4-9631-635A96FAFBCD}" type="slidenum">
              <a:rPr lang="en-US">
                <a:solidFill>
                  <a:prstClr val="black"/>
                </a:solidFill>
                <a:latin typeface="Lucida Sans Unicode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8975"/>
            <a:ext cx="4584700" cy="3438525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56304"/>
            <a:ext cx="5046663" cy="412233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114D1B6-0404-4EA4-9631-635A96FAFBCD}" type="slidenum">
              <a:rPr lang="en-US">
                <a:solidFill>
                  <a:prstClr val="black"/>
                </a:solidFill>
                <a:latin typeface="Lucida Sans Unicode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8975"/>
            <a:ext cx="4584700" cy="3438525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56304"/>
            <a:ext cx="5046663" cy="412233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114D1B6-0404-4EA4-9631-635A96FAFBCD}" type="slidenum">
              <a:rPr lang="en-US">
                <a:solidFill>
                  <a:prstClr val="black"/>
                </a:solidFill>
                <a:latin typeface="Lucida Sans Unicode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8975"/>
            <a:ext cx="4584700" cy="3438525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56304"/>
            <a:ext cx="5046663" cy="412233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:\My Documents\1 Temple\1 Wipro\1 On-going Jobs\Corporate ppt\Abstract\corp ppt_Intr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906044"/>
            <a:ext cx="5791200" cy="1981200"/>
          </a:xfrm>
        </p:spPr>
        <p:txBody>
          <a:bodyPr>
            <a:normAutofit/>
          </a:bodyPr>
          <a:lstStyle>
            <a:lvl1pPr algn="r">
              <a:defRPr sz="3200" b="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 Documents\1 Temple\1 Wipro\1 On-going Jobs\Corporate ppt\z+ final\TMPLTS\3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© 2010 Wipro Ltd  -  Confidential</a:t>
            </a:r>
          </a:p>
        </p:txBody>
      </p: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118C3453-D59A-433D-A622-D82E1CEA8BBD}" type="slidenum">
              <a:rPr lang="en-US" sz="1000" b="1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>
            <a:lvl1pPr>
              <a:defRPr sz="2000">
                <a:latin typeface="Gill Sans MT" pitchFamily="34" charset="0"/>
              </a:defRPr>
            </a:lvl1pPr>
            <a:lvl2pPr>
              <a:defRPr sz="1800">
                <a:latin typeface="Gill Sans MT" pitchFamily="34" charset="0"/>
              </a:defRPr>
            </a:lvl2pPr>
            <a:lvl3pPr>
              <a:defRPr sz="1600">
                <a:latin typeface="Gill Sans MT" pitchFamily="34" charset="0"/>
              </a:defRPr>
            </a:lvl3pPr>
            <a:lvl4pPr>
              <a:defRPr sz="1400">
                <a:latin typeface="Gill Sans MT" pitchFamily="34" charset="0"/>
              </a:defRPr>
            </a:lvl4pPr>
            <a:lvl5pPr>
              <a:defRPr sz="1200"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63358" cy="914400"/>
          </a:xfrm>
        </p:spPr>
        <p:txBody>
          <a:bodyPr>
            <a:normAutofit/>
          </a:bodyPr>
          <a:lstStyle>
            <a:lvl1pPr algn="l">
              <a:defRPr sz="32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 Documents\1 Temple\1 Wipro\1 On-going Jobs\Corporate ppt\z+ final\TMPLTS\1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/>
              <a:t>© 2010 Wipro Ltd  -  Confidential</a:t>
            </a:r>
            <a:endParaRPr lang="en-US" sz="800" dirty="0"/>
          </a:p>
        </p:txBody>
      </p: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EC35BAB5-E930-4919-AD17-AF1420AE8704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>
            <a:lvl1pPr>
              <a:defRPr sz="2000">
                <a:latin typeface="Gill Sans MT" pitchFamily="34" charset="0"/>
              </a:defRPr>
            </a:lvl1pPr>
            <a:lvl2pPr>
              <a:defRPr sz="1800">
                <a:latin typeface="Gill Sans MT" pitchFamily="34" charset="0"/>
              </a:defRPr>
            </a:lvl2pPr>
            <a:lvl3pPr>
              <a:defRPr sz="1600">
                <a:latin typeface="Gill Sans MT" pitchFamily="34" charset="0"/>
              </a:defRPr>
            </a:lvl3pPr>
            <a:lvl4pPr>
              <a:defRPr sz="1400">
                <a:latin typeface="Gill Sans MT" pitchFamily="34" charset="0"/>
              </a:defRPr>
            </a:lvl4pPr>
            <a:lvl5pPr>
              <a:defRPr sz="1200"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63358" cy="914400"/>
          </a:xfrm>
        </p:spPr>
        <p:txBody>
          <a:bodyPr>
            <a:normAutofit/>
          </a:bodyPr>
          <a:lstStyle>
            <a:lvl1pPr algn="l">
              <a:defRPr sz="32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y Documents\1 Temple\1 Wipro\1 On-going Jobs\Corporate ppt\z+ final\TMPLTS\8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/>
              <a:t>© 2010 Wipro Ltd  -  Confidential</a:t>
            </a:r>
            <a:endParaRPr lang="en-US" sz="800" dirty="0"/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B1FBA26B-409D-4564-BA77-75B166C7C6E9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7778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7778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63358" cy="914400"/>
          </a:xfrm>
        </p:spPr>
        <p:txBody>
          <a:bodyPr>
            <a:normAutofit/>
          </a:bodyPr>
          <a:lstStyle>
            <a:lvl1pPr algn="l">
              <a:defRPr sz="32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y Documents\1 Temple\1 Wipro\1 On-going Jobs\Corporate ppt\z+ final\TMPLTS\6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/>
              <a:t>© 2010 Wipro Ltd  -  Confidential</a:t>
            </a:r>
            <a:endParaRPr lang="en-US" sz="800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9EFEDAED-6862-4B10-B89C-EB9A37C5AC3A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7778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7778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63358" cy="914400"/>
          </a:xfrm>
        </p:spPr>
        <p:txBody>
          <a:bodyPr>
            <a:normAutofit/>
          </a:bodyPr>
          <a:lstStyle>
            <a:lvl1pPr algn="l">
              <a:defRPr sz="32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y Documents\1 Temple\1 Wipro\1 On-going Jobs\Corporate ppt\z+ final\TMPLTS\4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/>
              <a:t>© 2010 Wipro Ltd  -  Confidential</a:t>
            </a:r>
            <a:endParaRPr lang="en-US" sz="800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40DA3D8F-1464-4303-ABC9-E8FD445E0D8F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7778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7778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63358" cy="914400"/>
          </a:xfrm>
        </p:spPr>
        <p:txBody>
          <a:bodyPr>
            <a:normAutofit/>
          </a:bodyPr>
          <a:lstStyle>
            <a:lvl1pPr algn="l">
              <a:defRPr sz="32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y Documents\1 Temple\1 Wipro\1 On-going Jobs\Corporate ppt\z+ final\TMPLTS\3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© 2010 Wipro Ltd  -  Confidential</a:t>
            </a: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058A1E2F-8E11-4CE8-92AF-76432B5CF095}" type="slidenum">
              <a:rPr lang="en-US" sz="1000" b="1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7778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7778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63358" cy="914400"/>
          </a:xfrm>
        </p:spPr>
        <p:txBody>
          <a:bodyPr>
            <a:normAutofit/>
          </a:bodyPr>
          <a:lstStyle>
            <a:lvl1pPr algn="l">
              <a:defRPr sz="32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y Documents\1 Temple\1 Wipro\1 On-going Jobs\Corporate ppt\z+ final\TMPLTS\1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/>
              <a:t>© 2010 Wipro Ltd  -  Confidential</a:t>
            </a:r>
            <a:endParaRPr lang="en-US" sz="800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97660B9B-4EDC-4A8F-A6C0-A0985AE61E74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7778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7778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63358" cy="914400"/>
          </a:xfrm>
        </p:spPr>
        <p:txBody>
          <a:bodyPr>
            <a:normAutofit/>
          </a:bodyPr>
          <a:lstStyle>
            <a:lvl1pPr algn="l">
              <a:defRPr sz="32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y Documents\1 Temple\1 Wipro\1 On-going Jobs\Corporate ppt\z+ final\TMPLTS\8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914400"/>
            <a:ext cx="75438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/>
              <a:t>© 2010 Wipro Ltd  -  Confidential</a:t>
            </a:r>
            <a:endParaRPr lang="en-US" sz="800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00C473F2-635C-46DE-A1A5-08DC12969284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3008313" cy="1009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346450" y="1295399"/>
            <a:ext cx="5111750" cy="51054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305051"/>
            <a:ext cx="3008313" cy="4095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y Documents\1 Temple\1 Wipro\1 On-going Jobs\Corporate ppt\z+ final\TMPLTS\6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0" y="914400"/>
            <a:ext cx="75438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/>
              <a:t>© 2010 Wipro Ltd  -  Confidential</a:t>
            </a:r>
            <a:endParaRPr lang="en-US" sz="800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2D51608B-BF97-49A9-BD62-1631F975F4AE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3008313" cy="1009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46450" y="1295399"/>
            <a:ext cx="5111750" cy="51054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305051"/>
            <a:ext cx="3008313" cy="4095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y Documents\1 Temple\1 Wipro\1 On-going Jobs\Corporate ppt\z+ final\TMPLTS\4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0" y="914400"/>
            <a:ext cx="75438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/>
              <a:t>© 2010 Wipro Ltd  -  Confidential</a:t>
            </a:r>
            <a:endParaRPr lang="en-US" sz="800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51FFC277-7D81-4E4F-8458-DB104541A604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3008313" cy="1009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46450" y="1295399"/>
            <a:ext cx="5111750" cy="51054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305051"/>
            <a:ext cx="3008313" cy="4095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 Documents\1 Temple\1 Wipro\1 On-going Jobs\Corporate ppt\Abstract\corp ppt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Ashish\Corporate Brand Mgmt\Brand Identity Logo\Wipro Logo JPEG Image - White Backgroun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276225"/>
            <a:ext cx="1247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2AA48CDC-6A52-42ED-ABB1-09F0996813B8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19200" y="3517900"/>
            <a:ext cx="7772400" cy="1362075"/>
          </a:xfrm>
        </p:spPr>
        <p:txBody>
          <a:bodyPr/>
          <a:lstStyle>
            <a:lvl1pPr algn="r">
              <a:defRPr sz="2800" b="1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1212564" y="4419600"/>
            <a:ext cx="7772400" cy="444500"/>
          </a:xfrm>
        </p:spPr>
        <p:txBody>
          <a:bodyPr/>
          <a:lstStyle>
            <a:lvl1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y Documents\1 Temple\1 Wipro\1 On-going Jobs\Corporate ppt\z+ final\TMPLTS\3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0" y="914400"/>
            <a:ext cx="75438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© 2010 Wipro Ltd  -  Confidential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C9D13DA5-E5C9-4383-A376-D6ABB78DDA47}" type="slidenum">
              <a:rPr lang="en-US" sz="1000" b="1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3008313" cy="1009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46450" y="1295399"/>
            <a:ext cx="5111750" cy="51054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305051"/>
            <a:ext cx="3008313" cy="4095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y Documents\1 Temple\1 Wipro\1 On-going Jobs\Corporate ppt\z+ final\TMPLTS\1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0" y="914400"/>
            <a:ext cx="75438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/>
              <a:t>© 2010 Wipro Ltd  -  Confidential</a:t>
            </a:r>
            <a:endParaRPr lang="en-US" sz="800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25C0839B-FB7F-42C4-A790-9A4D93090ACE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3008313" cy="1009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46450" y="1295399"/>
            <a:ext cx="5111750" cy="51054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305051"/>
            <a:ext cx="3008313" cy="4095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:\My Documents\1 Temple\1 Wipro\1 On-going Jobs\Corporate ppt\Abstract\corp ppt_Intr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5400000">
            <a:off x="1676401" y="2513013"/>
            <a:ext cx="3352800" cy="31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447800"/>
            <a:ext cx="5791200" cy="1981200"/>
          </a:xfrm>
        </p:spPr>
        <p:txBody>
          <a:bodyPr>
            <a:normAutofit/>
          </a:bodyPr>
          <a:lstStyle>
            <a:lvl1pPr algn="r">
              <a:defRPr sz="3200" b="1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2" descr="E:\My Documents\1 Temple\1 Wipro\1 On-going Jobs\Corporate ppt\z+ final\TMPLTS\6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/>
              <a:t>© 2010 Wipro Ltd  -  Confidential</a:t>
            </a:r>
            <a:endParaRPr lang="en-US" sz="800" dirty="0"/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2D51608B-BF97-49A9-BD62-1631F975F4AE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My Documents\1 Temple\1 Wipro\1 On-going Jobs\Corporate ppt\Abstract\corp pp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Ashish\Corporate Brand Mgmt\Brand Identity Logo\Wipro Logo JPEG Image - White Backgroun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276225"/>
            <a:ext cx="1247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/>
              <a:t>© 2010 Wipro Ltd  -  Confidential</a:t>
            </a:r>
            <a:endParaRPr lang="en-US" sz="800" dirty="0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12F5ACB8-2240-4523-93B8-91740FAB4F8B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3517900"/>
            <a:ext cx="7772400" cy="1362075"/>
          </a:xfrm>
        </p:spPr>
        <p:txBody>
          <a:bodyPr/>
          <a:lstStyle>
            <a:lvl1pPr algn="r">
              <a:defRPr sz="2800" b="1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212564" y="4419600"/>
            <a:ext cx="7772400" cy="444500"/>
          </a:xfrm>
        </p:spPr>
        <p:txBody>
          <a:bodyPr/>
          <a:lstStyle>
            <a:lvl1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 Documents\1 Temple\1 Wipro\1 On-going Jobs\Corporate ppt\Abstract\corp ppt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Ashish\Corporate Brand Mgmt\Brand Identity Logo\Wipro Logo JPEG Image - White Backgroun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276225"/>
            <a:ext cx="1247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/>
              <a:t>© 2010 Wipro Ltd  -  Confidential</a:t>
            </a:r>
            <a:endParaRPr lang="en-US" sz="800" dirty="0"/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8FA71832-8A80-4A91-B8D4-F3D357D5F95E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19200" y="3517900"/>
            <a:ext cx="7772400" cy="1362075"/>
          </a:xfrm>
        </p:spPr>
        <p:txBody>
          <a:bodyPr/>
          <a:lstStyle>
            <a:lvl1pPr algn="r">
              <a:defRPr sz="2800" b="1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1212564" y="4419600"/>
            <a:ext cx="7772400" cy="444500"/>
          </a:xfrm>
        </p:spPr>
        <p:txBody>
          <a:bodyPr/>
          <a:lstStyle>
            <a:lvl1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 Documents\1 Temple\1 Wipro\1 On-going Jobs\Corporate ppt\Abstract\corp ppt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91440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Ashish\Corporate Brand Mgmt\Brand Identity Logo\Wipro Logo JPEG Image - White Backgroun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276225"/>
            <a:ext cx="1247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© 2010 Wipro Ltd  -  Confidential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D6354889-81D0-40AF-8CD9-F0ABC67C0EEB}" type="slidenum">
              <a:rPr lang="en-US" sz="1000" b="1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19200" y="3517900"/>
            <a:ext cx="7772400" cy="1362075"/>
          </a:xfrm>
        </p:spPr>
        <p:txBody>
          <a:bodyPr/>
          <a:lstStyle>
            <a:lvl1pPr algn="r">
              <a:defRPr sz="2800" b="1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12564" y="4419600"/>
            <a:ext cx="7772400" cy="444500"/>
          </a:xfrm>
        </p:spPr>
        <p:txBody>
          <a:bodyPr/>
          <a:lstStyle>
            <a:lvl1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 Documents\1 Temple\1 Wipro\1 On-going Jobs\Corporate ppt\Abstract\corp ppt_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76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Ashish\Corporate Brand Mgmt\Brand Identity Logo\Wipro Logo JPEG Image - White Backgroun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276225"/>
            <a:ext cx="1247775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/>
              <a:t>© 2010 Wipro Ltd  -  Confidential</a:t>
            </a:r>
            <a:endParaRPr lang="en-US" sz="800" dirty="0"/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E3B493FD-8E65-4D13-A838-5098AE14BED0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0" y="3517900"/>
            <a:ext cx="7772400" cy="1362075"/>
          </a:xfrm>
        </p:spPr>
        <p:txBody>
          <a:bodyPr/>
          <a:lstStyle>
            <a:lvl1pPr algn="r">
              <a:defRPr sz="2800" b="1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1212564" y="4419600"/>
            <a:ext cx="7772400" cy="444500"/>
          </a:xfrm>
        </p:spPr>
        <p:txBody>
          <a:bodyPr/>
          <a:lstStyle>
            <a:lvl1pPr marL="342900" marR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6629400"/>
            <a:ext cx="9144000" cy="228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83D4A773-86F9-4D52-8CA9-2948061A3238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>
            <a:lvl1pPr>
              <a:defRPr sz="2000">
                <a:latin typeface="Gill Sans MT" pitchFamily="34" charset="0"/>
              </a:defRPr>
            </a:lvl1pPr>
            <a:lvl2pPr>
              <a:defRPr sz="1800">
                <a:latin typeface="Gill Sans MT" pitchFamily="34" charset="0"/>
              </a:defRPr>
            </a:lvl2pPr>
            <a:lvl3pPr>
              <a:defRPr sz="1600">
                <a:latin typeface="Gill Sans MT" pitchFamily="34" charset="0"/>
              </a:defRPr>
            </a:lvl3pPr>
            <a:lvl4pPr>
              <a:defRPr sz="1400">
                <a:latin typeface="Gill Sans MT" pitchFamily="34" charset="0"/>
              </a:defRPr>
            </a:lvl4pPr>
            <a:lvl5pPr>
              <a:defRPr sz="1200"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41" y="0"/>
            <a:ext cx="7563358" cy="914400"/>
          </a:xfrm>
        </p:spPr>
        <p:txBody>
          <a:bodyPr>
            <a:normAutofit/>
          </a:bodyPr>
          <a:lstStyle>
            <a:lvl1pPr algn="l">
              <a:defRPr sz="32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 Documents\1 Temple\1 Wipro\1 On-going Jobs\Corporate ppt\z+ final\TMPLTS\6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/>
              <a:t>© 2010 Wipro Ltd  -  Confidential</a:t>
            </a:r>
            <a:endParaRPr lang="en-US" sz="800" dirty="0"/>
          </a:p>
        </p:txBody>
      </p: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BA779AE4-D7E7-4395-9BF5-A6D2AA41811F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>
            <a:lvl1pPr>
              <a:defRPr sz="2000">
                <a:latin typeface="Gill Sans MT" pitchFamily="34" charset="0"/>
              </a:defRPr>
            </a:lvl1pPr>
            <a:lvl2pPr>
              <a:defRPr sz="1800">
                <a:latin typeface="Gill Sans MT" pitchFamily="34" charset="0"/>
              </a:defRPr>
            </a:lvl2pPr>
            <a:lvl3pPr>
              <a:defRPr sz="1600">
                <a:latin typeface="Gill Sans MT" pitchFamily="34" charset="0"/>
              </a:defRPr>
            </a:lvl3pPr>
            <a:lvl4pPr>
              <a:defRPr sz="1400">
                <a:latin typeface="Gill Sans MT" pitchFamily="34" charset="0"/>
              </a:defRPr>
            </a:lvl4pPr>
            <a:lvl5pPr>
              <a:defRPr sz="1200"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63358" cy="914400"/>
          </a:xfrm>
        </p:spPr>
        <p:txBody>
          <a:bodyPr>
            <a:normAutofit/>
          </a:bodyPr>
          <a:lstStyle>
            <a:lvl1pPr algn="l">
              <a:defRPr sz="32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 Documents\1 Temple\1 Wipro\1 On-going Jobs\Corporate ppt\z+ final\TMPLTS\4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2514600" y="6553200"/>
            <a:ext cx="3962400" cy="441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>
              <a:defRPr sz="1000" dirty="0" smtClean="0">
                <a:latin typeface="Gill Sans MT" pitchFamily="34" charset="0"/>
              </a:defRPr>
            </a:lvl1pPr>
          </a:lstStyle>
          <a:p>
            <a:pPr>
              <a:defRPr/>
            </a:pPr>
            <a:r>
              <a:rPr lang="en-US" sz="800" dirty="0" smtClean="0"/>
              <a:t>© 2010 Wipro Ltd  -  Confidential</a:t>
            </a:r>
            <a:endParaRPr lang="en-US" sz="800" dirty="0"/>
          </a:p>
        </p:txBody>
      </p: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EA3683F7-1E78-4F93-A3E1-3F22CC084ED0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>
            <a:lvl1pPr>
              <a:defRPr sz="2000">
                <a:latin typeface="Gill Sans MT" pitchFamily="34" charset="0"/>
              </a:defRPr>
            </a:lvl1pPr>
            <a:lvl2pPr>
              <a:defRPr sz="1800">
                <a:latin typeface="Gill Sans MT" pitchFamily="34" charset="0"/>
              </a:defRPr>
            </a:lvl2pPr>
            <a:lvl3pPr>
              <a:defRPr sz="1600">
                <a:latin typeface="Gill Sans MT" pitchFamily="34" charset="0"/>
              </a:defRPr>
            </a:lvl3pPr>
            <a:lvl4pPr>
              <a:defRPr sz="1400">
                <a:latin typeface="Gill Sans MT" pitchFamily="34" charset="0"/>
              </a:defRPr>
            </a:lvl4pPr>
            <a:lvl5pPr>
              <a:defRPr sz="1200"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63358" cy="914400"/>
          </a:xfrm>
        </p:spPr>
        <p:txBody>
          <a:bodyPr>
            <a:normAutofit/>
          </a:bodyPr>
          <a:lstStyle>
            <a:lvl1pPr algn="l">
              <a:defRPr sz="3200"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914400"/>
            <a:ext cx="74676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50A3C344-3348-47E4-BC33-99D6FEDED737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912812"/>
            <a:ext cx="9144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4" r:id="rId1"/>
    <p:sldLayoutId id="2147485675" r:id="rId2"/>
    <p:sldLayoutId id="2147485676" r:id="rId3"/>
    <p:sldLayoutId id="2147485677" r:id="rId4"/>
    <p:sldLayoutId id="2147485678" r:id="rId5"/>
    <p:sldLayoutId id="2147485679" r:id="rId6"/>
    <p:sldLayoutId id="2147485680" r:id="rId7"/>
    <p:sldLayoutId id="2147485681" r:id="rId8"/>
    <p:sldLayoutId id="2147485682" r:id="rId9"/>
    <p:sldLayoutId id="2147485683" r:id="rId10"/>
    <p:sldLayoutId id="2147485684" r:id="rId11"/>
    <p:sldLayoutId id="2147485685" r:id="rId12"/>
    <p:sldLayoutId id="2147485686" r:id="rId13"/>
    <p:sldLayoutId id="2147485687" r:id="rId14"/>
    <p:sldLayoutId id="2147485688" r:id="rId15"/>
    <p:sldLayoutId id="2147485689" r:id="rId16"/>
    <p:sldLayoutId id="2147485690" r:id="rId17"/>
    <p:sldLayoutId id="2147485691" r:id="rId18"/>
    <p:sldLayoutId id="2147485692" r:id="rId19"/>
    <p:sldLayoutId id="2147485693" r:id="rId20"/>
    <p:sldLayoutId id="2147485694" r:id="rId21"/>
    <p:sldLayoutId id="2147485695" r:id="rId22"/>
    <p:sldLayoutId id="2147485696" r:id="rId2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Gill Sans MT" pitchFamily="34" charset="0"/>
        <a:buChar char="–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16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10" Type="http://schemas.openxmlformats.org/officeDocument/2006/relationships/image" Target="../media/image24.jpeg"/><Relationship Id="rId4" Type="http://schemas.openxmlformats.org/officeDocument/2006/relationships/image" Target="../media/image17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8686800" cy="1981200"/>
          </a:xfrm>
        </p:spPr>
        <p:txBody>
          <a:bodyPr/>
          <a:lstStyle/>
          <a:p>
            <a:pPr eaLnBrk="1" hangingPunct="1"/>
            <a:r>
              <a:rPr lang="en-US" b="1" dirty="0" smtClean="0"/>
              <a:t>“Applied </a:t>
            </a:r>
            <a:r>
              <a:rPr lang="en-US" b="1" dirty="0" smtClean="0"/>
              <a:t>BI and Analytics” </a:t>
            </a:r>
            <a:r>
              <a:rPr lang="en-US" b="1" dirty="0" smtClean="0"/>
              <a:t>in Retail &amp; CPG</a:t>
            </a:r>
            <a:endParaRPr lang="en-US" dirty="0" smtClean="0"/>
          </a:p>
        </p:txBody>
      </p:sp>
      <p:sp>
        <p:nvSpPr>
          <p:cNvPr id="24579" name="Text Placeholder 8"/>
          <p:cNvSpPr txBox="1">
            <a:spLocks/>
          </p:cNvSpPr>
          <p:nvPr/>
        </p:nvSpPr>
        <p:spPr bwMode="auto">
          <a:xfrm>
            <a:off x="3886200" y="25146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</a:pPr>
            <a:endParaRPr lang="en-US" sz="2200" dirty="0">
              <a:solidFill>
                <a:srgbClr val="7F7F7F"/>
              </a:solidFill>
              <a:latin typeface="Gill Sans MT" pitchFamily="34" charset="0"/>
            </a:endParaRPr>
          </a:p>
        </p:txBody>
      </p:sp>
      <p:sp>
        <p:nvSpPr>
          <p:cNvPr id="24580" name="Text Placeholder 8"/>
          <p:cNvSpPr txBox="1">
            <a:spLocks/>
          </p:cNvSpPr>
          <p:nvPr/>
        </p:nvSpPr>
        <p:spPr bwMode="auto">
          <a:xfrm>
            <a:off x="3886200" y="35814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7F7F7F"/>
                </a:solidFill>
                <a:latin typeface="Gill Sans MT" pitchFamily="34" charset="0"/>
              </a:rPr>
              <a:t>Vadiraj Muthya</a:t>
            </a:r>
            <a:endParaRPr lang="en-US" sz="2800" dirty="0">
              <a:solidFill>
                <a:srgbClr val="7F7F7F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 rot="489298">
            <a:off x="1600200" y="4572000"/>
            <a:ext cx="1066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Putting Pieces together- foundation for “Applied BI and Analytics”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053296"/>
            <a:ext cx="3391502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906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 bwMode="auto">
          <a:xfrm>
            <a:off x="76200" y="31242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Focus on maximum impact area in Retail Value Chain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572000" y="31242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..and understand Information value chain needs for chosen area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210259"/>
            <a:ext cx="3581400" cy="211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733800" y="3505200"/>
            <a:ext cx="731520" cy="36576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5867400" y="4038600"/>
            <a:ext cx="365760" cy="73152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4419600" y="4778514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..and build </a:t>
            </a:r>
            <a:r>
              <a:rPr lang="en-US" sz="2000" b="1" dirty="0" smtClean="0">
                <a:solidFill>
                  <a:srgbClr val="FF0000"/>
                </a:solidFill>
                <a:latin typeface="Gill Sans MT" pitchFamily="34" charset="0"/>
              </a:rPr>
              <a:t>information layer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rPr>
              <a:t>in conjunction with above requirement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3657600" y="4953000"/>
            <a:ext cx="731520" cy="365760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917B9E8-95FF-4D67-AF27-2ADB469443F5}" type="slidenum">
              <a:rPr lang="en-US" sz="1000">
                <a:latin typeface="Gill Sans MT" pitchFamily="34" charset="0"/>
              </a:rPr>
              <a:pPr algn="r"/>
              <a:t>11</a:t>
            </a:fld>
            <a:endParaRPr lang="en-US" sz="1000" dirty="0">
              <a:latin typeface="Gill Sans MT" pitchFamily="34" charset="0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smtClean="0"/>
              <a:t>Know your Customer – Value chain</a:t>
            </a: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6705600" y="2438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Gill Sans MT" pitchFamily="34" charset="0"/>
              </a:rPr>
              <a:t>Brand Preference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0" y="990600"/>
            <a:ext cx="7086600" cy="4724400"/>
            <a:chOff x="1440" y="624"/>
            <a:chExt cx="4464" cy="2976"/>
          </a:xfrm>
        </p:grpSpPr>
        <p:sp>
          <p:nvSpPr>
            <p:cNvPr id="13" name="Text Box 45"/>
            <p:cNvSpPr txBox="1">
              <a:spLocks noChangeArrowheads="1"/>
            </p:cNvSpPr>
            <p:nvPr/>
          </p:nvSpPr>
          <p:spPr bwMode="auto">
            <a:xfrm>
              <a:off x="4896" y="1248"/>
              <a:ext cx="10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latin typeface="Gill Sans MT" pitchFamily="34" charset="0"/>
                </a:rPr>
                <a:t>Trip-level insight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40" y="624"/>
              <a:ext cx="4464" cy="2976"/>
              <a:chOff x="1440" y="624"/>
              <a:chExt cx="4464" cy="2976"/>
            </a:xfrm>
          </p:grpSpPr>
          <p:sp>
            <p:nvSpPr>
              <p:cNvPr id="17" name="Text Box 47"/>
              <p:cNvSpPr txBox="1">
                <a:spLocks noChangeArrowheads="1"/>
              </p:cNvSpPr>
              <p:nvPr/>
            </p:nvSpPr>
            <p:spPr bwMode="auto">
              <a:xfrm>
                <a:off x="4656" y="1872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>
                    <a:latin typeface="Gill Sans MT" pitchFamily="34" charset="0"/>
                  </a:rPr>
                  <a:t>Competitor Response</a:t>
                </a:r>
              </a:p>
            </p:txBody>
          </p:sp>
          <p:pic>
            <p:nvPicPr>
              <p:cNvPr id="18" name="Picture 9" descr="shopping-trip-save-money-200X20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88" y="816"/>
                <a:ext cx="52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440" y="624"/>
                <a:ext cx="4176" cy="2976"/>
                <a:chOff x="1440" y="624"/>
                <a:chExt cx="4176" cy="2976"/>
              </a:xfrm>
            </p:grpSpPr>
            <p:grpSp>
              <p:nvGrpSpPr>
                <p:cNvPr id="5" name="Group 72"/>
                <p:cNvGrpSpPr>
                  <a:grpSpLocks/>
                </p:cNvGrpSpPr>
                <p:nvPr/>
              </p:nvGrpSpPr>
              <p:grpSpPr bwMode="auto">
                <a:xfrm>
                  <a:off x="1440" y="912"/>
                  <a:ext cx="2736" cy="2688"/>
                  <a:chOff x="1440" y="912"/>
                  <a:chExt cx="2736" cy="2688"/>
                </a:xfrm>
              </p:grpSpPr>
              <p:sp>
                <p:nvSpPr>
                  <p:cNvPr id="27" name="AutoShape 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464" y="888"/>
                    <a:ext cx="2688" cy="273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66 w 21600"/>
                      <a:gd name="T19" fmla="*/ 3166 h 21600"/>
                      <a:gd name="T20" fmla="*/ 18434 w 21600"/>
                      <a:gd name="T21" fmla="*/ 18434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0783" y="3316"/>
                        </a:moveTo>
                        <a:cubicBezTo>
                          <a:pt x="7735" y="3322"/>
                          <a:pt x="4995" y="5177"/>
                          <a:pt x="3857" y="8005"/>
                        </a:cubicBezTo>
                        <a:lnTo>
                          <a:pt x="781" y="6767"/>
                        </a:lnTo>
                        <a:cubicBezTo>
                          <a:pt x="2423" y="2686"/>
                          <a:pt x="6377" y="9"/>
                          <a:pt x="10776" y="0"/>
                        </a:cubicBezTo>
                        <a:lnTo>
                          <a:pt x="10771" y="-2700"/>
                        </a:lnTo>
                        <a:lnTo>
                          <a:pt x="15138" y="1649"/>
                        </a:lnTo>
                        <a:lnTo>
                          <a:pt x="10789" y="6016"/>
                        </a:lnTo>
                        <a:lnTo>
                          <a:pt x="10783" y="331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28" name="Text Box 16"/>
                  <p:cNvSpPr txBox="1">
                    <a:spLocks noChangeArrowheads="1"/>
                  </p:cNvSpPr>
                  <p:nvPr/>
                </p:nvSpPr>
                <p:spPr bwMode="auto">
                  <a:xfrm rot="3506407">
                    <a:off x="3366" y="1668"/>
                    <a:ext cx="989" cy="2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600" dirty="0">
                        <a:latin typeface="Gill Sans MT" pitchFamily="34" charset="0"/>
                      </a:rPr>
                      <a:t>UNDERSTAND</a:t>
                    </a:r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3527" y="624"/>
                  <a:ext cx="2089" cy="2282"/>
                  <a:chOff x="3527" y="624"/>
                  <a:chExt cx="2089" cy="2282"/>
                </a:xfrm>
              </p:grpSpPr>
              <p:sp>
                <p:nvSpPr>
                  <p:cNvPr id="22" name="Arc 25"/>
                  <p:cNvSpPr>
                    <a:spLocks/>
                  </p:cNvSpPr>
                  <p:nvPr/>
                </p:nvSpPr>
                <p:spPr bwMode="auto">
                  <a:xfrm rot="9469083" flipH="1">
                    <a:off x="3527" y="787"/>
                    <a:ext cx="768" cy="2119"/>
                  </a:xfrm>
                  <a:custGeom>
                    <a:avLst/>
                    <a:gdLst>
                      <a:gd name="T0" fmla="*/ 89 w 21600"/>
                      <a:gd name="T1" fmla="*/ 0 h 40067"/>
                      <a:gd name="T2" fmla="*/ 76 w 21600"/>
                      <a:gd name="T3" fmla="*/ 888 h 40067"/>
                      <a:gd name="T4" fmla="*/ 0 w 21600"/>
                      <a:gd name="T5" fmla="*/ 888 h 4006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0067"/>
                      <a:gd name="T11" fmla="*/ 21600 w 21600"/>
                      <a:gd name="T12" fmla="*/ 40067 h 4006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0067" fill="none" extrusionOk="0">
                        <a:moveTo>
                          <a:pt x="8666" y="0"/>
                        </a:moveTo>
                        <a:cubicBezTo>
                          <a:pt x="16524" y="3441"/>
                          <a:pt x="21600" y="11207"/>
                          <a:pt x="21600" y="19785"/>
                        </a:cubicBezTo>
                        <a:cubicBezTo>
                          <a:pt x="21600" y="28849"/>
                          <a:pt x="15940" y="36949"/>
                          <a:pt x="7429" y="40066"/>
                        </a:cubicBezTo>
                      </a:path>
                      <a:path w="21600" h="40067" stroke="0" extrusionOk="0">
                        <a:moveTo>
                          <a:pt x="8666" y="0"/>
                        </a:moveTo>
                        <a:cubicBezTo>
                          <a:pt x="16524" y="3441"/>
                          <a:pt x="21600" y="11207"/>
                          <a:pt x="21600" y="19785"/>
                        </a:cubicBezTo>
                        <a:cubicBezTo>
                          <a:pt x="21600" y="28849"/>
                          <a:pt x="15940" y="36949"/>
                          <a:pt x="7429" y="40066"/>
                        </a:cubicBezTo>
                        <a:lnTo>
                          <a:pt x="0" y="19785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prstDash val="dash"/>
                    <a:round/>
                    <a:headEnd type="triangle" w="med" len="med"/>
                    <a:tailEnd type="triangle" w="med" len="med"/>
                  </a:ln>
                </p:spPr>
                <p:txBody>
                  <a:bodyPr rot="10800000" wrap="none" anchor="ctr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grpSp>
                <p:nvGrpSpPr>
                  <p:cNvPr id="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4080" y="624"/>
                    <a:ext cx="1536" cy="1248"/>
                    <a:chOff x="4080" y="624"/>
                    <a:chExt cx="1536" cy="1248"/>
                  </a:xfrm>
                </p:grpSpPr>
                <p:pic>
                  <p:nvPicPr>
                    <p:cNvPr id="24" name="Picture 17" descr="customer_insight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4080" y="624"/>
                      <a:ext cx="558" cy="4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5" name="Picture 18" descr="personal-brand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320" y="1152"/>
                      <a:ext cx="432" cy="38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6" name="Picture 19" descr="competito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5040" y="1488"/>
                      <a:ext cx="576" cy="38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</p:grpSp>
        </p:grp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0" y="1828800"/>
            <a:ext cx="6627813" cy="4632325"/>
            <a:chOff x="0" y="1152"/>
            <a:chExt cx="4175" cy="2918"/>
          </a:xfrm>
        </p:grpSpPr>
        <p:sp>
          <p:nvSpPr>
            <p:cNvPr id="30" name="Text Box 56"/>
            <p:cNvSpPr txBox="1">
              <a:spLocks noChangeArrowheads="1"/>
            </p:cNvSpPr>
            <p:nvPr/>
          </p:nvSpPr>
          <p:spPr bwMode="auto">
            <a:xfrm>
              <a:off x="0" y="3083"/>
              <a:ext cx="1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latin typeface="Gill Sans MT" pitchFamily="34" charset="0"/>
                </a:rPr>
                <a:t>Market Basket Analysis</a:t>
              </a:r>
            </a:p>
          </p:txBody>
        </p:sp>
        <p:grpSp>
          <p:nvGrpSpPr>
            <p:cNvPr id="12" name="Group 22"/>
            <p:cNvGrpSpPr>
              <a:grpSpLocks/>
            </p:cNvGrpSpPr>
            <p:nvPr/>
          </p:nvGrpSpPr>
          <p:grpSpPr bwMode="auto">
            <a:xfrm>
              <a:off x="0" y="1152"/>
              <a:ext cx="4175" cy="2918"/>
              <a:chOff x="0" y="1152"/>
              <a:chExt cx="4175" cy="2918"/>
            </a:xfrm>
          </p:grpSpPr>
          <p:sp>
            <p:nvSpPr>
              <p:cNvPr id="32" name="Arc 21"/>
              <p:cNvSpPr>
                <a:spLocks/>
              </p:cNvSpPr>
              <p:nvPr/>
            </p:nvSpPr>
            <p:spPr bwMode="auto">
              <a:xfrm rot="16601546" flipH="1">
                <a:off x="2033" y="1795"/>
                <a:ext cx="1212" cy="3072"/>
              </a:xfrm>
              <a:custGeom>
                <a:avLst/>
                <a:gdLst>
                  <a:gd name="T0" fmla="*/ 0 w 21600"/>
                  <a:gd name="T1" fmla="*/ 0 h 43006"/>
                  <a:gd name="T2" fmla="*/ 0 w 21600"/>
                  <a:gd name="T3" fmla="*/ 0 h 43006"/>
                  <a:gd name="T4" fmla="*/ 0 w 21600"/>
                  <a:gd name="T5" fmla="*/ 0 h 4300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06"/>
                  <a:gd name="T11" fmla="*/ 21600 w 21600"/>
                  <a:gd name="T12" fmla="*/ 43006 h 430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0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13"/>
                      <a:pt x="13603" y="41561"/>
                      <a:pt x="2886" y="43006"/>
                    </a:cubicBezTo>
                  </a:path>
                  <a:path w="21600" h="4300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413"/>
                      <a:pt x="13603" y="41561"/>
                      <a:pt x="2886" y="4300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333399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 vert="eaVert" wrap="none" anchor="ctr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grpSp>
            <p:nvGrpSpPr>
              <p:cNvPr id="14" name="Group 24"/>
              <p:cNvGrpSpPr>
                <a:grpSpLocks/>
              </p:cNvGrpSpPr>
              <p:nvPr/>
            </p:nvGrpSpPr>
            <p:grpSpPr bwMode="auto">
              <a:xfrm>
                <a:off x="0" y="1152"/>
                <a:ext cx="4032" cy="2918"/>
                <a:chOff x="0" y="1152"/>
                <a:chExt cx="4032" cy="2918"/>
              </a:xfrm>
            </p:grpSpPr>
            <p:sp>
              <p:nvSpPr>
                <p:cNvPr id="34" name="AutoShape 10"/>
                <p:cNvSpPr>
                  <a:spLocks noChangeArrowheads="1"/>
                </p:cNvSpPr>
                <p:nvPr/>
              </p:nvSpPr>
              <p:spPr bwMode="auto">
                <a:xfrm rot="-5400000">
                  <a:off x="1320" y="1128"/>
                  <a:ext cx="2688" cy="27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66 w 21600"/>
                    <a:gd name="T19" fmla="*/ 3166 h 21600"/>
                    <a:gd name="T20" fmla="*/ 18434 w 21600"/>
                    <a:gd name="T21" fmla="*/ 18434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783" y="3316"/>
                      </a:moveTo>
                      <a:cubicBezTo>
                        <a:pt x="7766" y="3322"/>
                        <a:pt x="5048" y="5139"/>
                        <a:pt x="3889" y="7925"/>
                      </a:cubicBezTo>
                      <a:lnTo>
                        <a:pt x="828" y="6652"/>
                      </a:lnTo>
                      <a:cubicBezTo>
                        <a:pt x="2500" y="2632"/>
                        <a:pt x="6422" y="9"/>
                        <a:pt x="10776" y="0"/>
                      </a:cubicBezTo>
                      <a:lnTo>
                        <a:pt x="10771" y="-2700"/>
                      </a:lnTo>
                      <a:lnTo>
                        <a:pt x="15138" y="1649"/>
                      </a:lnTo>
                      <a:lnTo>
                        <a:pt x="10789" y="6016"/>
                      </a:lnTo>
                      <a:lnTo>
                        <a:pt x="10783" y="3316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grpSp>
              <p:nvGrpSpPr>
                <p:cNvPr id="15" name="Group 26"/>
                <p:cNvGrpSpPr>
                  <a:grpSpLocks/>
                </p:cNvGrpSpPr>
                <p:nvPr/>
              </p:nvGrpSpPr>
              <p:grpSpPr bwMode="auto">
                <a:xfrm>
                  <a:off x="0" y="2640"/>
                  <a:ext cx="1824" cy="1430"/>
                  <a:chOff x="0" y="2640"/>
                  <a:chExt cx="1824" cy="1430"/>
                </a:xfrm>
              </p:grpSpPr>
              <p:sp>
                <p:nvSpPr>
                  <p:cNvPr id="36" name="Text Box 18"/>
                  <p:cNvSpPr txBox="1">
                    <a:spLocks noChangeArrowheads="1"/>
                  </p:cNvSpPr>
                  <p:nvPr/>
                </p:nvSpPr>
                <p:spPr bwMode="auto">
                  <a:xfrm rot="3341915">
                    <a:off x="1277" y="2956"/>
                    <a:ext cx="864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dirty="0">
                        <a:latin typeface="Gill Sans MT" pitchFamily="34" charset="0"/>
                      </a:rPr>
                      <a:t>NURTURE</a:t>
                    </a:r>
                  </a:p>
                </p:txBody>
              </p:sp>
              <p:grpSp>
                <p:nvGrpSpPr>
                  <p:cNvPr id="1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0" y="2640"/>
                    <a:ext cx="1296" cy="1430"/>
                    <a:chOff x="0" y="2640"/>
                    <a:chExt cx="1296" cy="1430"/>
                  </a:xfrm>
                </p:grpSpPr>
                <p:sp>
                  <p:nvSpPr>
                    <p:cNvPr id="38" name="Text Box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3782"/>
                      <a:ext cx="1008" cy="2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200" dirty="0">
                          <a:latin typeface="Gill Sans MT" pitchFamily="34" charset="0"/>
                        </a:rPr>
                        <a:t>National Sales and Weather Dashboard</a:t>
                      </a:r>
                    </a:p>
                  </p:txBody>
                </p:sp>
                <p:grpSp>
                  <p:nvGrpSpPr>
                    <p:cNvPr id="19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" y="2640"/>
                      <a:ext cx="1200" cy="1104"/>
                      <a:chOff x="96" y="2640"/>
                      <a:chExt cx="1200" cy="1104"/>
                    </a:xfrm>
                  </p:grpSpPr>
                  <p:pic>
                    <p:nvPicPr>
                      <p:cNvPr id="40" name="Picture 31" descr="Grocery_Ba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" y="2640"/>
                        <a:ext cx="528" cy="4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grpSp>
                    <p:nvGrpSpPr>
                      <p:cNvPr id="20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6" y="3312"/>
                        <a:ext cx="1200" cy="432"/>
                        <a:chOff x="96" y="3312"/>
                        <a:chExt cx="1200" cy="432"/>
                      </a:xfrm>
                    </p:grpSpPr>
                    <p:pic>
                      <p:nvPicPr>
                        <p:cNvPr id="42" name="Picture 33" descr="weather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3408"/>
                          <a:ext cx="528" cy="3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pic>
                      <p:nvPicPr>
                        <p:cNvPr id="43" name="Picture 34" descr="Sales US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312"/>
                          <a:ext cx="624" cy="4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</p:grpSp>
              </p:grpSp>
            </p:grpSp>
          </p:grpSp>
        </p:grpSp>
      </p:grpSp>
      <p:grpSp>
        <p:nvGrpSpPr>
          <p:cNvPr id="21" name="Group 35"/>
          <p:cNvGrpSpPr>
            <a:grpSpLocks/>
          </p:cNvGrpSpPr>
          <p:nvPr/>
        </p:nvGrpSpPr>
        <p:grpSpPr bwMode="auto">
          <a:xfrm>
            <a:off x="2438400" y="1676400"/>
            <a:ext cx="6705600" cy="5029200"/>
            <a:chOff x="1536" y="1056"/>
            <a:chExt cx="4224" cy="3168"/>
          </a:xfrm>
        </p:grpSpPr>
        <p:sp>
          <p:nvSpPr>
            <p:cNvPr id="45" name="Text Box 57"/>
            <p:cNvSpPr txBox="1">
              <a:spLocks noChangeArrowheads="1"/>
            </p:cNvSpPr>
            <p:nvPr/>
          </p:nvSpPr>
          <p:spPr bwMode="auto">
            <a:xfrm>
              <a:off x="4608" y="3216"/>
              <a:ext cx="1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latin typeface="Gill Sans MT" pitchFamily="34" charset="0"/>
                </a:rPr>
                <a:t>Email </a:t>
              </a:r>
              <a:r>
                <a:rPr lang="en-US" sz="1200" dirty="0">
                  <a:latin typeface="Gill Sans MT" pitchFamily="34" charset="0"/>
                </a:rPr>
                <a:t>mktg</a:t>
              </a:r>
              <a:r>
                <a:rPr lang="en-US" sz="1200" dirty="0">
                  <a:latin typeface="Gill Sans MT" pitchFamily="34" charset="0"/>
                </a:rPr>
                <a:t> dashboard &amp; Social Media Conversion Reports</a:t>
              </a:r>
            </a:p>
          </p:txBody>
        </p:sp>
        <p:grpSp>
          <p:nvGrpSpPr>
            <p:cNvPr id="23" name="Group 37"/>
            <p:cNvGrpSpPr>
              <a:grpSpLocks/>
            </p:cNvGrpSpPr>
            <p:nvPr/>
          </p:nvGrpSpPr>
          <p:grpSpPr bwMode="auto">
            <a:xfrm>
              <a:off x="1536" y="1056"/>
              <a:ext cx="4224" cy="3168"/>
              <a:chOff x="1536" y="1056"/>
              <a:chExt cx="4224" cy="3168"/>
            </a:xfrm>
          </p:grpSpPr>
          <p:sp>
            <p:nvSpPr>
              <p:cNvPr id="47" name="AutoShape 9"/>
              <p:cNvSpPr>
                <a:spLocks noChangeArrowheads="1"/>
              </p:cNvSpPr>
              <p:nvPr/>
            </p:nvSpPr>
            <p:spPr bwMode="auto">
              <a:xfrm rot="10800000">
                <a:off x="1536" y="1056"/>
                <a:ext cx="2688" cy="27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6 w 21600"/>
                  <a:gd name="T19" fmla="*/ 3166 h 21600"/>
                  <a:gd name="T20" fmla="*/ 18434 w 21600"/>
                  <a:gd name="T21" fmla="*/ 18434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783" y="3316"/>
                    </a:moveTo>
                    <a:cubicBezTo>
                      <a:pt x="7883" y="3322"/>
                      <a:pt x="5247" y="5003"/>
                      <a:pt x="4019" y="7631"/>
                    </a:cubicBezTo>
                    <a:lnTo>
                      <a:pt x="1015" y="6227"/>
                    </a:lnTo>
                    <a:cubicBezTo>
                      <a:pt x="2787" y="2435"/>
                      <a:pt x="6591" y="8"/>
                      <a:pt x="10776" y="0"/>
                    </a:cubicBezTo>
                    <a:lnTo>
                      <a:pt x="10771" y="-2700"/>
                    </a:lnTo>
                    <a:lnTo>
                      <a:pt x="15138" y="1649"/>
                    </a:lnTo>
                    <a:lnTo>
                      <a:pt x="10789" y="6016"/>
                    </a:lnTo>
                    <a:lnTo>
                      <a:pt x="10783" y="3316"/>
                    </a:lnTo>
                    <a:close/>
                  </a:path>
                </a:pathLst>
              </a:custGeom>
              <a:solidFill>
                <a:srgbClr val="FFFFB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grpSp>
            <p:nvGrpSpPr>
              <p:cNvPr id="29" name="Group 39"/>
              <p:cNvGrpSpPr>
                <a:grpSpLocks/>
              </p:cNvGrpSpPr>
              <p:nvPr/>
            </p:nvGrpSpPr>
            <p:grpSpPr bwMode="auto">
              <a:xfrm>
                <a:off x="2976" y="2640"/>
                <a:ext cx="2784" cy="1584"/>
                <a:chOff x="2976" y="2640"/>
                <a:chExt cx="2784" cy="1584"/>
              </a:xfrm>
            </p:grpSpPr>
            <p:sp>
              <p:nvSpPr>
                <p:cNvPr id="49" name="Text Box 17"/>
                <p:cNvSpPr txBox="1">
                  <a:spLocks noChangeArrowheads="1"/>
                </p:cNvSpPr>
                <p:nvPr/>
              </p:nvSpPr>
              <p:spPr bwMode="auto">
                <a:xfrm rot="-1931781">
                  <a:off x="2976" y="3321"/>
                  <a:ext cx="86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dirty="0">
                      <a:latin typeface="Gill Sans MT" pitchFamily="34" charset="0"/>
                    </a:rPr>
                    <a:t>TARGET</a:t>
                  </a:r>
                </a:p>
              </p:txBody>
            </p:sp>
            <p:grpSp>
              <p:nvGrpSpPr>
                <p:cNvPr id="31" name="Group 41"/>
                <p:cNvGrpSpPr>
                  <a:grpSpLocks/>
                </p:cNvGrpSpPr>
                <p:nvPr/>
              </p:nvGrpSpPr>
              <p:grpSpPr bwMode="auto">
                <a:xfrm>
                  <a:off x="3600" y="2640"/>
                  <a:ext cx="2160" cy="1584"/>
                  <a:chOff x="3600" y="2640"/>
                  <a:chExt cx="2160" cy="1584"/>
                </a:xfrm>
              </p:grpSpPr>
              <p:sp>
                <p:nvSpPr>
                  <p:cNvPr id="51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3936"/>
                    <a:ext cx="120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dirty="0">
                        <a:latin typeface="Gill Sans MT" pitchFamily="34" charset="0"/>
                      </a:rPr>
                      <a:t>Customer Life Time Value Scoring</a:t>
                    </a:r>
                  </a:p>
                </p:txBody>
              </p:sp>
              <p:sp>
                <p:nvSpPr>
                  <p:cNvPr id="52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2" y="3936"/>
                    <a:ext cx="100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200" dirty="0">
                        <a:latin typeface="Gill Sans MT" pitchFamily="34" charset="0"/>
                      </a:rPr>
                      <a:t>Campaign Response Modeling</a:t>
                    </a:r>
                  </a:p>
                </p:txBody>
              </p:sp>
              <p:grpSp>
                <p:nvGrpSpPr>
                  <p:cNvPr id="33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4128" y="2640"/>
                    <a:ext cx="1632" cy="1344"/>
                    <a:chOff x="4128" y="2640"/>
                    <a:chExt cx="1632" cy="1344"/>
                  </a:xfrm>
                </p:grpSpPr>
                <p:pic>
                  <p:nvPicPr>
                    <p:cNvPr id="54" name="Picture 45" descr="Campaign Respons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 bwMode="auto">
                    <a:xfrm>
                      <a:off x="4848" y="3600"/>
                      <a:ext cx="624" cy="38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5" name="Picture 46" descr="business-increase-revenu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/>
                    <a:srcRect/>
                    <a:stretch>
                      <a:fillRect/>
                    </a:stretch>
                  </p:blipFill>
                  <p:spPr bwMode="auto">
                    <a:xfrm>
                      <a:off x="4128" y="3552"/>
                      <a:ext cx="576" cy="43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6" name="Picture 47" descr="web-icons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/>
                    <a:srcRect/>
                    <a:stretch>
                      <a:fillRect/>
                    </a:stretch>
                  </p:blipFill>
                  <p:spPr bwMode="auto">
                    <a:xfrm>
                      <a:off x="4560" y="2640"/>
                      <a:ext cx="1200" cy="5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</p:grpSp>
        </p:grpSp>
      </p:grpSp>
      <p:sp>
        <p:nvSpPr>
          <p:cNvPr id="57" name="Text Box 66"/>
          <p:cNvSpPr txBox="1">
            <a:spLocks noChangeArrowheads="1"/>
          </p:cNvSpPr>
          <p:nvPr/>
        </p:nvSpPr>
        <p:spPr bwMode="auto">
          <a:xfrm>
            <a:off x="-152400" y="1676400"/>
            <a:ext cx="1600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Gill Sans MT" pitchFamily="34" charset="0"/>
              </a:rPr>
              <a:t>    Coupon      Redemption Report</a:t>
            </a:r>
          </a:p>
          <a:p>
            <a:pPr algn="ctr">
              <a:spcBef>
                <a:spcPct val="50000"/>
              </a:spcBef>
            </a:pPr>
            <a:endParaRPr lang="en-US" sz="1200" dirty="0">
              <a:latin typeface="Gill Sans MT" pitchFamily="34" charset="0"/>
            </a:endParaRPr>
          </a:p>
        </p:txBody>
      </p:sp>
      <p:sp>
        <p:nvSpPr>
          <p:cNvPr id="58" name="Text Box 67"/>
          <p:cNvSpPr txBox="1">
            <a:spLocks noChangeArrowheads="1"/>
          </p:cNvSpPr>
          <p:nvPr/>
        </p:nvSpPr>
        <p:spPr bwMode="auto">
          <a:xfrm>
            <a:off x="0" y="32004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Gill Sans MT" pitchFamily="34" charset="0"/>
              </a:rPr>
              <a:t>Loyalty Scorecard</a:t>
            </a:r>
          </a:p>
        </p:txBody>
      </p:sp>
      <p:grpSp>
        <p:nvGrpSpPr>
          <p:cNvPr id="35" name="Group 51"/>
          <p:cNvGrpSpPr>
            <a:grpSpLocks/>
          </p:cNvGrpSpPr>
          <p:nvPr/>
        </p:nvGrpSpPr>
        <p:grpSpPr bwMode="auto">
          <a:xfrm>
            <a:off x="0" y="990600"/>
            <a:ext cx="6248400" cy="4953000"/>
            <a:chOff x="0" y="624"/>
            <a:chExt cx="3936" cy="3120"/>
          </a:xfrm>
        </p:grpSpPr>
        <p:sp>
          <p:nvSpPr>
            <p:cNvPr id="60" name="AutoShape 7"/>
            <p:cNvSpPr>
              <a:spLocks noChangeArrowheads="1"/>
            </p:cNvSpPr>
            <p:nvPr/>
          </p:nvSpPr>
          <p:spPr bwMode="auto">
            <a:xfrm>
              <a:off x="1248" y="1008"/>
              <a:ext cx="2688" cy="2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66 h 21600"/>
                <a:gd name="T20" fmla="*/ 18434 w 21600"/>
                <a:gd name="T21" fmla="*/ 1843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783" y="3316"/>
                  </a:moveTo>
                  <a:cubicBezTo>
                    <a:pt x="7873" y="3322"/>
                    <a:pt x="5230" y="5015"/>
                    <a:pt x="4008" y="7656"/>
                  </a:cubicBezTo>
                  <a:lnTo>
                    <a:pt x="998" y="6264"/>
                  </a:lnTo>
                  <a:cubicBezTo>
                    <a:pt x="2762" y="2452"/>
                    <a:pt x="6576" y="9"/>
                    <a:pt x="10776" y="0"/>
                  </a:cubicBezTo>
                  <a:lnTo>
                    <a:pt x="10771" y="-2700"/>
                  </a:lnTo>
                  <a:lnTo>
                    <a:pt x="15138" y="1649"/>
                  </a:lnTo>
                  <a:lnTo>
                    <a:pt x="10789" y="6016"/>
                  </a:lnTo>
                  <a:lnTo>
                    <a:pt x="10783" y="3316"/>
                  </a:lnTo>
                  <a:close/>
                </a:path>
              </a:pathLst>
            </a:cu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Gill Sans MT" pitchFamily="34" charset="0"/>
              </a:endParaRPr>
            </a:p>
          </p:txBody>
        </p:sp>
        <p:grpSp>
          <p:nvGrpSpPr>
            <p:cNvPr id="37" name="Group 55"/>
            <p:cNvGrpSpPr>
              <a:grpSpLocks/>
            </p:cNvGrpSpPr>
            <p:nvPr/>
          </p:nvGrpSpPr>
          <p:grpSpPr bwMode="auto">
            <a:xfrm>
              <a:off x="0" y="624"/>
              <a:ext cx="3168" cy="1392"/>
              <a:chOff x="0" y="624"/>
              <a:chExt cx="3168" cy="1392"/>
            </a:xfrm>
          </p:grpSpPr>
          <p:sp>
            <p:nvSpPr>
              <p:cNvPr id="62" name="Arc 31"/>
              <p:cNvSpPr>
                <a:spLocks/>
              </p:cNvSpPr>
              <p:nvPr/>
            </p:nvSpPr>
            <p:spPr bwMode="auto">
              <a:xfrm rot="3548476" flipH="1">
                <a:off x="1697" y="308"/>
                <a:ext cx="868" cy="2075"/>
              </a:xfrm>
              <a:custGeom>
                <a:avLst/>
                <a:gdLst>
                  <a:gd name="T0" fmla="*/ 0 w 21600"/>
                  <a:gd name="T1" fmla="*/ 0 h 36706"/>
                  <a:gd name="T2" fmla="*/ 0 w 21600"/>
                  <a:gd name="T3" fmla="*/ 0 h 36706"/>
                  <a:gd name="T4" fmla="*/ 0 w 21600"/>
                  <a:gd name="T5" fmla="*/ 0 h 3670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6706"/>
                  <a:gd name="T11" fmla="*/ 21600 w 21600"/>
                  <a:gd name="T12" fmla="*/ 36706 h 367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6706" fill="none" extrusionOk="0">
                    <a:moveTo>
                      <a:pt x="8666" y="0"/>
                    </a:moveTo>
                    <a:cubicBezTo>
                      <a:pt x="16524" y="3441"/>
                      <a:pt x="21600" y="11207"/>
                      <a:pt x="21600" y="19785"/>
                    </a:cubicBezTo>
                    <a:cubicBezTo>
                      <a:pt x="21600" y="26377"/>
                      <a:pt x="18589" y="32608"/>
                      <a:pt x="13425" y="36705"/>
                    </a:cubicBezTo>
                  </a:path>
                  <a:path w="21600" h="36706" stroke="0" extrusionOk="0">
                    <a:moveTo>
                      <a:pt x="8666" y="0"/>
                    </a:moveTo>
                    <a:cubicBezTo>
                      <a:pt x="16524" y="3441"/>
                      <a:pt x="21600" y="11207"/>
                      <a:pt x="21600" y="19785"/>
                    </a:cubicBezTo>
                    <a:cubicBezTo>
                      <a:pt x="21600" y="26377"/>
                      <a:pt x="18589" y="32608"/>
                      <a:pt x="13425" y="36705"/>
                    </a:cubicBezTo>
                    <a:lnTo>
                      <a:pt x="0" y="19785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  <p:txBody>
              <a:bodyPr rot="10800000" vert="eaVert" wrap="none" anchor="ctr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grpSp>
            <p:nvGrpSpPr>
              <p:cNvPr id="39" name="Group 57"/>
              <p:cNvGrpSpPr>
                <a:grpSpLocks/>
              </p:cNvGrpSpPr>
              <p:nvPr/>
            </p:nvGrpSpPr>
            <p:grpSpPr bwMode="auto">
              <a:xfrm>
                <a:off x="0" y="624"/>
                <a:ext cx="2491" cy="1392"/>
                <a:chOff x="0" y="624"/>
                <a:chExt cx="2491" cy="1392"/>
              </a:xfrm>
            </p:grpSpPr>
            <p:sp>
              <p:nvSpPr>
                <p:cNvPr id="64" name="Text Box 19"/>
                <p:cNvSpPr txBox="1">
                  <a:spLocks noChangeArrowheads="1"/>
                </p:cNvSpPr>
                <p:nvPr/>
              </p:nvSpPr>
              <p:spPr bwMode="auto">
                <a:xfrm rot="-1953374">
                  <a:off x="1627" y="1249"/>
                  <a:ext cx="864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dirty="0">
                      <a:latin typeface="Gill Sans MT" pitchFamily="34" charset="0"/>
                    </a:rPr>
                    <a:t>MEASURE</a:t>
                  </a:r>
                </a:p>
              </p:txBody>
            </p:sp>
            <p:grpSp>
              <p:nvGrpSpPr>
                <p:cNvPr id="41" name="Group 59"/>
                <p:cNvGrpSpPr>
                  <a:grpSpLocks/>
                </p:cNvGrpSpPr>
                <p:nvPr/>
              </p:nvGrpSpPr>
              <p:grpSpPr bwMode="auto">
                <a:xfrm>
                  <a:off x="0" y="624"/>
                  <a:ext cx="1248" cy="1392"/>
                  <a:chOff x="0" y="624"/>
                  <a:chExt cx="1248" cy="1392"/>
                </a:xfrm>
              </p:grpSpPr>
              <p:pic>
                <p:nvPicPr>
                  <p:cNvPr id="67" name="Picture 60" descr="grocery-coupons-save-big-800X800"/>
                  <p:cNvPicPr>
                    <a:picLocks noChangeAspect="1" noChangeArrowheads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0" y="624"/>
                    <a:ext cx="672" cy="4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8" name="Picture 61" descr="loyaltyu"/>
                  <p:cNvPicPr>
                    <a:picLocks noChangeAspect="1" noChangeArrowheads="1"/>
                  </p:cNvPicPr>
                  <p:nvPr/>
                </p:nvPicPr>
                <p:blipFill>
                  <a:blip r:embed="rId14"/>
                  <a:srcRect/>
                  <a:stretch>
                    <a:fillRect/>
                  </a:stretch>
                </p:blipFill>
                <p:spPr bwMode="auto">
                  <a:xfrm>
                    <a:off x="192" y="1488"/>
                    <a:ext cx="528" cy="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9" name="Picture 62" descr="mktg effectiveness"/>
                  <p:cNvPicPr>
                    <a:picLocks noChangeAspect="1" noChangeArrowheads="1"/>
                  </p:cNvPicPr>
                  <p:nvPr/>
                </p:nvPicPr>
                <p:blipFill>
                  <a:blip r:embed="rId15"/>
                  <a:srcRect/>
                  <a:stretch>
                    <a:fillRect/>
                  </a:stretch>
                </p:blipFill>
                <p:spPr bwMode="auto">
                  <a:xfrm>
                    <a:off x="720" y="624"/>
                    <a:ext cx="528" cy="3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6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576" y="960"/>
                  <a:ext cx="1104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200" dirty="0">
                      <a:latin typeface="Gill Sans MT" pitchFamily="34" charset="0"/>
                    </a:rPr>
                    <a:t>Campaign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en-US" sz="1200" dirty="0">
                      <a:latin typeface="Gill Sans MT" pitchFamily="34" charset="0"/>
                    </a:rPr>
                    <a:t> Reporting</a:t>
                  </a:r>
                </a:p>
                <a:p>
                  <a:pPr algn="ctr">
                    <a:spcBef>
                      <a:spcPct val="50000"/>
                    </a:spcBef>
                  </a:pPr>
                  <a:endParaRPr lang="en-US" sz="1200" dirty="0">
                    <a:latin typeface="Gill Sans MT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smtClean="0"/>
              <a:t>UNDERSTANDING </a:t>
            </a:r>
            <a:r>
              <a:rPr lang="en-US" sz="3200" dirty="0" smtClean="0">
                <a:solidFill>
                  <a:srgbClr val="CC0000"/>
                </a:solidFill>
              </a:rPr>
              <a:t>Ms. John </a:t>
            </a:r>
          </a:p>
        </p:txBody>
      </p:sp>
      <p:pic>
        <p:nvPicPr>
          <p:cNvPr id="3" name="Picture 3" descr="Retail Shopper at Sea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279650"/>
            <a:ext cx="12954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95"/>
          <p:cNvSpPr>
            <a:spLocks noChangeArrowheads="1"/>
          </p:cNvSpPr>
          <p:nvPr/>
        </p:nvSpPr>
        <p:spPr bwMode="auto">
          <a:xfrm>
            <a:off x="4114800" y="495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5" name="AutoShape 97"/>
          <p:cNvSpPr>
            <a:spLocks noChangeArrowheads="1"/>
          </p:cNvSpPr>
          <p:nvPr/>
        </p:nvSpPr>
        <p:spPr bwMode="auto">
          <a:xfrm>
            <a:off x="4572000" y="49530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990600"/>
            <a:ext cx="2438400" cy="457200"/>
          </a:xfrm>
          <a:prstGeom prst="rect">
            <a:avLst/>
          </a:prstGeom>
          <a:solidFill>
            <a:srgbClr val="C1C64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>
                <a:latin typeface="Gill Sans MT" pitchFamily="34" charset="0"/>
                <a:cs typeface="Arial" charset="0"/>
              </a:rPr>
              <a:t>Demographic attributes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86400" y="1066800"/>
            <a:ext cx="2438400" cy="457200"/>
          </a:xfrm>
          <a:prstGeom prst="rect">
            <a:avLst/>
          </a:prstGeom>
          <a:solidFill>
            <a:srgbClr val="6BB85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en-US" sz="1400" dirty="0">
                <a:latin typeface="Gill Sans MT" pitchFamily="34" charset="0"/>
                <a:cs typeface="Arial" charset="0"/>
              </a:rPr>
              <a:t>Behavioral attributes</a:t>
            </a:r>
          </a:p>
        </p:txBody>
      </p:sp>
      <p:sp>
        <p:nvSpPr>
          <p:cNvPr id="8" name="Pentagon 2"/>
          <p:cNvSpPr>
            <a:spLocks noChangeArrowheads="1"/>
          </p:cNvSpPr>
          <p:nvPr/>
        </p:nvSpPr>
        <p:spPr bwMode="auto">
          <a:xfrm rot="20069407">
            <a:off x="381000" y="5576888"/>
            <a:ext cx="1719263" cy="671512"/>
          </a:xfrm>
          <a:prstGeom prst="homePlate">
            <a:avLst>
              <a:gd name="adj" fmla="val 49997"/>
            </a:avLst>
          </a:prstGeom>
          <a:solidFill>
            <a:schemeClr val="accent1"/>
          </a:solidFill>
          <a:ln w="25400" algn="ctr">
            <a:solidFill>
              <a:srgbClr val="7EAD7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500" dirty="0">
                <a:latin typeface="Gill Sans MT" pitchFamily="34" charset="0"/>
              </a:rPr>
              <a:t>Customer Profiles</a:t>
            </a:r>
          </a:p>
        </p:txBody>
      </p:sp>
      <p:sp>
        <p:nvSpPr>
          <p:cNvPr id="9" name="Pentagon 2"/>
          <p:cNvSpPr>
            <a:spLocks noChangeArrowheads="1"/>
          </p:cNvSpPr>
          <p:nvPr/>
        </p:nvSpPr>
        <p:spPr bwMode="auto">
          <a:xfrm rot="20069407">
            <a:off x="4800600" y="5424488"/>
            <a:ext cx="1719263" cy="671512"/>
          </a:xfrm>
          <a:prstGeom prst="homePlate">
            <a:avLst>
              <a:gd name="adj" fmla="val 49997"/>
            </a:avLst>
          </a:prstGeom>
          <a:solidFill>
            <a:schemeClr val="accent1"/>
          </a:solidFill>
          <a:ln w="25400" algn="ctr">
            <a:solidFill>
              <a:srgbClr val="7EAD7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500" dirty="0">
                <a:latin typeface="Gill Sans MT" pitchFamily="34" charset="0"/>
              </a:rPr>
              <a:t>Customer Segmentation</a:t>
            </a:r>
          </a:p>
        </p:txBody>
      </p:sp>
      <p:sp>
        <p:nvSpPr>
          <p:cNvPr id="10" name="Pentagon 2"/>
          <p:cNvSpPr>
            <a:spLocks noChangeArrowheads="1"/>
          </p:cNvSpPr>
          <p:nvPr/>
        </p:nvSpPr>
        <p:spPr bwMode="auto">
          <a:xfrm rot="20069407">
            <a:off x="2438400" y="5500688"/>
            <a:ext cx="1719263" cy="671512"/>
          </a:xfrm>
          <a:prstGeom prst="homePlate">
            <a:avLst>
              <a:gd name="adj" fmla="val 49997"/>
            </a:avLst>
          </a:prstGeom>
          <a:solidFill>
            <a:schemeClr val="accent1"/>
          </a:solidFill>
          <a:ln w="25400" algn="ctr">
            <a:solidFill>
              <a:srgbClr val="7EAD7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500" dirty="0">
                <a:latin typeface="Gill Sans MT" pitchFamily="34" charset="0"/>
              </a:rPr>
              <a:t>Loyalty Analysis</a:t>
            </a:r>
          </a:p>
        </p:txBody>
      </p:sp>
      <p:sp>
        <p:nvSpPr>
          <p:cNvPr id="11" name="Pentagon 2"/>
          <p:cNvSpPr>
            <a:spLocks noChangeArrowheads="1"/>
          </p:cNvSpPr>
          <p:nvPr/>
        </p:nvSpPr>
        <p:spPr bwMode="auto">
          <a:xfrm rot="20069407">
            <a:off x="7086600" y="5348288"/>
            <a:ext cx="1719263" cy="671512"/>
          </a:xfrm>
          <a:prstGeom prst="homePlate">
            <a:avLst>
              <a:gd name="adj" fmla="val 49997"/>
            </a:avLst>
          </a:prstGeom>
          <a:solidFill>
            <a:schemeClr val="accent1"/>
          </a:solidFill>
          <a:ln w="25400" algn="ctr">
            <a:solidFill>
              <a:srgbClr val="7EAD7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500" dirty="0">
                <a:latin typeface="Gill Sans MT" pitchFamily="34" charset="0"/>
              </a:rPr>
              <a:t>Customer Lifestyle and Life stage</a:t>
            </a:r>
          </a:p>
        </p:txBody>
      </p:sp>
      <p:sp>
        <p:nvSpPr>
          <p:cNvPr id="12" name="Rounded Rectangle 18"/>
          <p:cNvSpPr>
            <a:spLocks noChangeArrowheads="1"/>
          </p:cNvSpPr>
          <p:nvPr/>
        </p:nvSpPr>
        <p:spPr bwMode="auto">
          <a:xfrm>
            <a:off x="1295400" y="4637112"/>
            <a:ext cx="1676400" cy="4572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>
                <a:latin typeface="Gill Sans MT" pitchFamily="34" charset="0"/>
              </a:rPr>
              <a:t>Loves Social Networking </a:t>
            </a:r>
          </a:p>
        </p:txBody>
      </p:sp>
      <p:pic>
        <p:nvPicPr>
          <p:cNvPr id="13" name="Picture 47" descr="web-ic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962400"/>
            <a:ext cx="1219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14400" y="3124200"/>
            <a:ext cx="2438400" cy="457200"/>
          </a:xfrm>
          <a:prstGeom prst="rect">
            <a:avLst/>
          </a:prstGeom>
          <a:solidFill>
            <a:srgbClr val="C1C64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>
                <a:latin typeface="Gill Sans MT" pitchFamily="34" charset="0"/>
                <a:cs typeface="Arial" charset="0"/>
              </a:rPr>
              <a:t>Psychographic attributes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562600" y="3200400"/>
            <a:ext cx="2438400" cy="457200"/>
          </a:xfrm>
          <a:prstGeom prst="rect">
            <a:avLst/>
          </a:prstGeom>
          <a:solidFill>
            <a:srgbClr val="6BB85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en-US" sz="1400" dirty="0">
                <a:latin typeface="Gill Sans MT" pitchFamily="34" charset="0"/>
                <a:cs typeface="Arial" charset="0"/>
              </a:rPr>
              <a:t>In store attributes</a:t>
            </a:r>
          </a:p>
        </p:txBody>
      </p:sp>
      <p:pic>
        <p:nvPicPr>
          <p:cNvPr id="16" name="Picture 89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3738563"/>
            <a:ext cx="9429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8"/>
          <p:cNvSpPr>
            <a:spLocks noChangeArrowheads="1"/>
          </p:cNvSpPr>
          <p:nvPr/>
        </p:nvSpPr>
        <p:spPr bwMode="auto">
          <a:xfrm>
            <a:off x="6934200" y="4800600"/>
            <a:ext cx="1676400" cy="4572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>
                <a:latin typeface="Gill Sans MT" pitchFamily="34" charset="0"/>
              </a:rPr>
              <a:t>On an average I spend 63 minutes per trip in the store</a:t>
            </a:r>
          </a:p>
        </p:txBody>
      </p:sp>
      <p:sp>
        <p:nvSpPr>
          <p:cNvPr id="18" name="Rounded Rectangle 18"/>
          <p:cNvSpPr>
            <a:spLocks noChangeArrowheads="1"/>
          </p:cNvSpPr>
          <p:nvPr/>
        </p:nvSpPr>
        <p:spPr bwMode="auto">
          <a:xfrm>
            <a:off x="-76200" y="2209800"/>
            <a:ext cx="1676400" cy="4572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>
                <a:latin typeface="Gill Sans MT" pitchFamily="34" charset="0"/>
              </a:rPr>
              <a:t>She works as a teacher </a:t>
            </a:r>
          </a:p>
          <a:p>
            <a:pPr algn="ctr"/>
            <a:r>
              <a:rPr lang="en-US" sz="1000" dirty="0">
                <a:latin typeface="Gill Sans MT" pitchFamily="34" charset="0"/>
              </a:rPr>
              <a:t>In the local primary school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2438400" y="2036763"/>
            <a:ext cx="1676400" cy="4572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>
                <a:latin typeface="Gill Sans MT" pitchFamily="34" charset="0"/>
              </a:rPr>
              <a:t>Lives in St. Louis</a:t>
            </a:r>
          </a:p>
        </p:txBody>
      </p:sp>
      <p:pic>
        <p:nvPicPr>
          <p:cNvPr id="20" name="Picture 35" descr="scho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447800"/>
            <a:ext cx="8382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6" descr="StLou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524000"/>
            <a:ext cx="8382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0" descr="ist2_457588_old_televis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1447800"/>
            <a:ext cx="568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1371600" y="2133600"/>
            <a:ext cx="13716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>
                <a:latin typeface="Gill Sans MT" pitchFamily="34" charset="0"/>
              </a:rPr>
              <a:t>Television is her primary media influence</a:t>
            </a:r>
          </a:p>
        </p:txBody>
      </p:sp>
      <p:sp>
        <p:nvSpPr>
          <p:cNvPr id="24" name="Rounded Rectangle 18"/>
          <p:cNvSpPr>
            <a:spLocks noChangeArrowheads="1"/>
          </p:cNvSpPr>
          <p:nvPr/>
        </p:nvSpPr>
        <p:spPr bwMode="auto">
          <a:xfrm>
            <a:off x="5257800" y="2311400"/>
            <a:ext cx="1676400" cy="6096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>
                <a:latin typeface="Gill Sans MT" pitchFamily="34" charset="0"/>
              </a:rPr>
              <a:t>She transacts at multiple </a:t>
            </a:r>
          </a:p>
          <a:p>
            <a:pPr algn="ctr"/>
            <a:r>
              <a:rPr lang="en-US" sz="1000" dirty="0">
                <a:latin typeface="Gill Sans MT" pitchFamily="34" charset="0"/>
              </a:rPr>
              <a:t>Stores</a:t>
            </a:r>
          </a:p>
        </p:txBody>
      </p:sp>
      <p:pic>
        <p:nvPicPr>
          <p:cNvPr id="25" name="Picture 38" descr="grocery-stor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600200"/>
            <a:ext cx="107156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3" descr="grocery20bag-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00" y="1219200"/>
            <a:ext cx="677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ounded Rectangle 18"/>
          <p:cNvSpPr>
            <a:spLocks noChangeArrowheads="1"/>
          </p:cNvSpPr>
          <p:nvPr/>
        </p:nvSpPr>
        <p:spPr bwMode="auto">
          <a:xfrm>
            <a:off x="7848600" y="2057400"/>
            <a:ext cx="1066800" cy="4572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>
                <a:latin typeface="Gill Sans MT" pitchFamily="34" charset="0"/>
              </a:rPr>
              <a:t>Her Average basket size is $ 45</a:t>
            </a:r>
          </a:p>
        </p:txBody>
      </p:sp>
      <p:pic>
        <p:nvPicPr>
          <p:cNvPr id="28" name="Picture 85" descr="2trip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0" y="1828800"/>
            <a:ext cx="977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18"/>
          <p:cNvSpPr>
            <a:spLocks noChangeArrowheads="1"/>
          </p:cNvSpPr>
          <p:nvPr/>
        </p:nvSpPr>
        <p:spPr bwMode="auto">
          <a:xfrm>
            <a:off x="6477000" y="2590800"/>
            <a:ext cx="1676400" cy="4572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>
                <a:latin typeface="Gill Sans MT" pitchFamily="34" charset="0"/>
              </a:rPr>
              <a:t>She is Brand Loyal</a:t>
            </a:r>
          </a:p>
        </p:txBody>
      </p:sp>
      <p:pic>
        <p:nvPicPr>
          <p:cNvPr id="30" name="Picture 43" descr="discoun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9800" y="3733800"/>
            <a:ext cx="58896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ounded Rectangle 18"/>
          <p:cNvSpPr>
            <a:spLocks noChangeArrowheads="1"/>
          </p:cNvSpPr>
          <p:nvPr/>
        </p:nvSpPr>
        <p:spPr bwMode="auto">
          <a:xfrm>
            <a:off x="5181600" y="4648200"/>
            <a:ext cx="1676400" cy="4572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>
                <a:latin typeface="Gill Sans MT" pitchFamily="34" charset="0"/>
              </a:rPr>
              <a:t>She lingers the longest in sections which have promotions/offers</a:t>
            </a:r>
          </a:p>
        </p:txBody>
      </p:sp>
      <p:sp>
        <p:nvSpPr>
          <p:cNvPr id="32" name="Rounded Rectangle 18"/>
          <p:cNvSpPr>
            <a:spLocks noChangeArrowheads="1"/>
          </p:cNvSpPr>
          <p:nvPr/>
        </p:nvSpPr>
        <p:spPr bwMode="auto">
          <a:xfrm>
            <a:off x="2667000" y="4495800"/>
            <a:ext cx="1676400" cy="4572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>
                <a:latin typeface="Gill Sans MT" pitchFamily="34" charset="0"/>
              </a:rPr>
              <a:t>She is a health freak </a:t>
            </a:r>
          </a:p>
        </p:txBody>
      </p:sp>
      <p:pic>
        <p:nvPicPr>
          <p:cNvPr id="33" name="Picture 80" descr="gym-ima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71800" y="37338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ounded Rectangle 18"/>
          <p:cNvSpPr>
            <a:spLocks noChangeArrowheads="1"/>
          </p:cNvSpPr>
          <p:nvPr/>
        </p:nvSpPr>
        <p:spPr bwMode="auto">
          <a:xfrm>
            <a:off x="0" y="4509120"/>
            <a:ext cx="1676400" cy="4572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000" dirty="0">
                <a:latin typeface="Gill Sans MT" pitchFamily="34" charset="0"/>
              </a:rPr>
              <a:t>Prefers traditional family sit down dinners</a:t>
            </a:r>
          </a:p>
        </p:txBody>
      </p:sp>
      <p:pic>
        <p:nvPicPr>
          <p:cNvPr id="35" name="Picture 39" descr="family-dinn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3733800"/>
            <a:ext cx="10287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CONNECTING with </a:t>
            </a:r>
            <a:r>
              <a:rPr lang="en-US" sz="3200" dirty="0" smtClean="0">
                <a:solidFill>
                  <a:srgbClr val="0070C0"/>
                </a:solidFill>
              </a:rPr>
              <a:t>Ms. John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85800" y="2286000"/>
            <a:ext cx="2133600" cy="9144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Gill Sans MT" pitchFamily="34" charset="0"/>
                <a:cs typeface="Arial" charset="0"/>
              </a:rPr>
              <a:t>Wow!!! Just got a 10% 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Gill Sans MT" pitchFamily="34" charset="0"/>
                <a:cs typeface="Arial" charset="0"/>
              </a:rPr>
              <a:t>Coupon on organic vegetables through my mobile. Just what I need</a:t>
            </a:r>
          </a:p>
        </p:txBody>
      </p:sp>
      <p:sp>
        <p:nvSpPr>
          <p:cNvPr id="4" name="Rounded Rectangle 18"/>
          <p:cNvSpPr/>
          <p:nvPr/>
        </p:nvSpPr>
        <p:spPr>
          <a:xfrm>
            <a:off x="685800" y="3810000"/>
            <a:ext cx="2209800" cy="9906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Gill Sans MT" pitchFamily="34" charset="0"/>
                <a:cs typeface="Arial" charset="0"/>
              </a:rPr>
              <a:t>I am a fan of Retailer XYZ’s page on </a:t>
            </a:r>
            <a:r>
              <a:rPr lang="en-US" sz="1200" dirty="0">
                <a:solidFill>
                  <a:schemeClr val="tx1"/>
                </a:solidFill>
                <a:latin typeface="Gill Sans MT" pitchFamily="34" charset="0"/>
                <a:cs typeface="Arial" charset="0"/>
              </a:rPr>
              <a:t>Facebook</a:t>
            </a:r>
            <a:r>
              <a:rPr lang="en-US" sz="1200" dirty="0">
                <a:solidFill>
                  <a:schemeClr val="tx1"/>
                </a:solidFill>
                <a:latin typeface="Gill Sans MT" pitchFamily="34" charset="0"/>
                <a:cs typeface="Arial" charset="0"/>
              </a:rPr>
              <a:t>. I can track all their offers</a:t>
            </a: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Gill Sans MT" pitchFamily="34" charset="0"/>
                <a:cs typeface="Arial" charset="0"/>
              </a:rPr>
              <a:t>Real time…</a:t>
            </a:r>
          </a:p>
        </p:txBody>
      </p:sp>
      <p:sp>
        <p:nvSpPr>
          <p:cNvPr id="5" name="Rounded Rectangle 18"/>
          <p:cNvSpPr/>
          <p:nvPr/>
        </p:nvSpPr>
        <p:spPr>
          <a:xfrm>
            <a:off x="5638800" y="3733800"/>
            <a:ext cx="2209800" cy="9906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Gill Sans MT" pitchFamily="34" charset="0"/>
                <a:cs typeface="Arial" charset="0"/>
              </a:rPr>
              <a:t>Oh my, I get 1% off if I use my co-branded credit card? That's nice!!! </a:t>
            </a:r>
          </a:p>
        </p:txBody>
      </p:sp>
      <p:sp>
        <p:nvSpPr>
          <p:cNvPr id="6" name="Rounded Rectangle 18"/>
          <p:cNvSpPr/>
          <p:nvPr/>
        </p:nvSpPr>
        <p:spPr>
          <a:xfrm>
            <a:off x="5715000" y="2362200"/>
            <a:ext cx="2209800" cy="9906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Gill Sans MT" pitchFamily="34" charset="0"/>
                <a:cs typeface="Arial" charset="0"/>
              </a:rPr>
              <a:t>I am eligible for a surprise gift because I joined the loyalty program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38400" y="1295400"/>
            <a:ext cx="3656013" cy="457200"/>
          </a:xfrm>
          <a:prstGeom prst="rect">
            <a:avLst/>
          </a:prstGeom>
          <a:solidFill>
            <a:srgbClr val="6BB85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en-US" sz="1400" dirty="0">
                <a:latin typeface="Gill Sans MT" pitchFamily="34" charset="0"/>
                <a:cs typeface="Arial" charset="0"/>
              </a:rPr>
              <a:t>              To the right customers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295400"/>
            <a:ext cx="2438400" cy="457200"/>
          </a:xfrm>
          <a:prstGeom prst="rect">
            <a:avLst/>
          </a:prstGeom>
          <a:solidFill>
            <a:srgbClr val="5886B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30000"/>
              </a:lnSpc>
              <a:buClr>
                <a:srgbClr val="CC3300"/>
              </a:buClr>
              <a:buFont typeface="Wingdings" pitchFamily="2" charset="2"/>
              <a:buNone/>
            </a:pPr>
            <a:r>
              <a:rPr lang="en-US" sz="1400" dirty="0">
                <a:latin typeface="Gill Sans MT" pitchFamily="34" charset="0"/>
                <a:cs typeface="Arial" charset="0"/>
              </a:rPr>
              <a:t>The right message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096000" y="1295400"/>
            <a:ext cx="3048000" cy="457200"/>
          </a:xfrm>
          <a:prstGeom prst="rect">
            <a:avLst/>
          </a:prstGeom>
          <a:solidFill>
            <a:srgbClr val="C1C64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>
                <a:latin typeface="Gill Sans MT" pitchFamily="34" charset="0"/>
                <a:cs typeface="Arial" charset="0"/>
              </a:rPr>
              <a:t>      Using the right channels</a:t>
            </a:r>
          </a:p>
        </p:txBody>
      </p:sp>
      <p:sp>
        <p:nvSpPr>
          <p:cNvPr id="10" name="Pentagon 2"/>
          <p:cNvSpPr>
            <a:spLocks noChangeArrowheads="1"/>
          </p:cNvSpPr>
          <p:nvPr/>
        </p:nvSpPr>
        <p:spPr bwMode="auto">
          <a:xfrm rot="20069407">
            <a:off x="381000" y="5576888"/>
            <a:ext cx="1719263" cy="671512"/>
          </a:xfrm>
          <a:prstGeom prst="homePlate">
            <a:avLst>
              <a:gd name="adj" fmla="val 49997"/>
            </a:avLst>
          </a:prstGeom>
          <a:solidFill>
            <a:schemeClr val="accent1"/>
          </a:solidFill>
          <a:ln w="25400" algn="ctr">
            <a:solidFill>
              <a:srgbClr val="7EAD7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500" dirty="0">
                <a:latin typeface="Gill Sans MT" pitchFamily="34" charset="0"/>
              </a:rPr>
              <a:t>Campaign Management</a:t>
            </a:r>
          </a:p>
        </p:txBody>
      </p:sp>
      <p:sp>
        <p:nvSpPr>
          <p:cNvPr id="11" name="Pentagon 2"/>
          <p:cNvSpPr>
            <a:spLocks noChangeArrowheads="1"/>
          </p:cNvSpPr>
          <p:nvPr/>
        </p:nvSpPr>
        <p:spPr bwMode="auto">
          <a:xfrm rot="20069407">
            <a:off x="3538538" y="5486400"/>
            <a:ext cx="1719262" cy="671513"/>
          </a:xfrm>
          <a:prstGeom prst="homePlate">
            <a:avLst>
              <a:gd name="adj" fmla="val 49997"/>
            </a:avLst>
          </a:prstGeom>
          <a:solidFill>
            <a:schemeClr val="accent1"/>
          </a:solidFill>
          <a:ln w="25400" algn="ctr">
            <a:solidFill>
              <a:srgbClr val="7EAD7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500" dirty="0">
                <a:latin typeface="Gill Sans MT" pitchFamily="34" charset="0"/>
              </a:rPr>
              <a:t>Coupons analysis</a:t>
            </a:r>
          </a:p>
        </p:txBody>
      </p:sp>
      <p:sp>
        <p:nvSpPr>
          <p:cNvPr id="12" name="Pentagon 2"/>
          <p:cNvSpPr>
            <a:spLocks noChangeArrowheads="1"/>
          </p:cNvSpPr>
          <p:nvPr/>
        </p:nvSpPr>
        <p:spPr bwMode="auto">
          <a:xfrm rot="20069407">
            <a:off x="6815138" y="5424488"/>
            <a:ext cx="1719262" cy="671512"/>
          </a:xfrm>
          <a:prstGeom prst="homePlate">
            <a:avLst>
              <a:gd name="adj" fmla="val 49997"/>
            </a:avLst>
          </a:prstGeom>
          <a:solidFill>
            <a:schemeClr val="accent1"/>
          </a:solidFill>
          <a:ln w="25400" algn="ctr">
            <a:solidFill>
              <a:srgbClr val="7EAD7D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500" dirty="0">
                <a:latin typeface="Gill Sans MT" pitchFamily="34" charset="0"/>
              </a:rPr>
              <a:t>LTV Modeling</a:t>
            </a:r>
          </a:p>
        </p:txBody>
      </p:sp>
      <p:pic>
        <p:nvPicPr>
          <p:cNvPr id="13" name="Picture 3" descr="Retail Shopper at Sea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514600"/>
            <a:ext cx="19002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04800" y="1066800"/>
            <a:ext cx="8534400" cy="3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65138" marR="0" indent="-465138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It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is critical to understand Retail and CPG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Industry value chain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and underneath data/metrics to be effective</a:t>
            </a:r>
          </a:p>
          <a:p>
            <a:pPr marL="465138" marR="0" indent="-465138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2400" dirty="0" smtClean="0">
                <a:latin typeface="Gill Sans MT" pitchFamily="34" charset="0"/>
              </a:rPr>
              <a:t>Study your customer’s BI Adoption maturity by using </a:t>
            </a:r>
            <a:r>
              <a:rPr lang="en-US" sz="2400" b="1" dirty="0" smtClean="0">
                <a:solidFill>
                  <a:srgbClr val="FF0000"/>
                </a:solidFill>
                <a:latin typeface="Gill Sans MT" pitchFamily="34" charset="0"/>
              </a:rPr>
              <a:t>Information Value Chain</a:t>
            </a:r>
            <a:r>
              <a:rPr lang="en-US" sz="2400" dirty="0" smtClean="0">
                <a:latin typeface="Gill Sans MT" pitchFamily="34" charset="0"/>
              </a:rPr>
              <a:t>. </a:t>
            </a:r>
          </a:p>
          <a:p>
            <a:pPr marL="465138" marR="0" indent="-465138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Focus</a:t>
            </a:r>
            <a:r>
              <a:rPr lang="en-US" sz="2400" baseline="0" dirty="0" smtClean="0">
                <a:latin typeface="Gill Sans MT" pitchFamily="34" charset="0"/>
              </a:rPr>
              <a:t>,</a:t>
            </a:r>
            <a:r>
              <a:rPr lang="en-US" sz="2400" dirty="0" smtClean="0">
                <a:latin typeface="Gill Sans MT" pitchFamily="34" charset="0"/>
              </a:rPr>
              <a:t> Focus and Focus on building right </a:t>
            </a:r>
            <a:r>
              <a:rPr lang="en-US" sz="2400" b="1" dirty="0" smtClean="0">
                <a:solidFill>
                  <a:srgbClr val="FF0000"/>
                </a:solidFill>
                <a:latin typeface="Gill Sans MT" pitchFamily="34" charset="0"/>
              </a:rPr>
              <a:t>Information model </a:t>
            </a:r>
            <a:r>
              <a:rPr lang="en-US" sz="2400" dirty="0" smtClean="0">
                <a:latin typeface="Gill Sans MT" pitchFamily="34" charset="0"/>
              </a:rPr>
              <a:t>to realize the value of “Applied BI and Analytics”</a:t>
            </a:r>
          </a:p>
          <a:p>
            <a:pPr marL="465138" indent="-465138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</a:rPr>
              <a:t>Every BI Project must have alignment with key business impact- watch out for </a:t>
            </a:r>
            <a:r>
              <a:rPr lang="en-US" sz="2400" dirty="0" smtClean="0">
                <a:latin typeface="Gill Sans MT" pitchFamily="34" charset="0"/>
              </a:rPr>
              <a:t>this.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vadiraj.muthya@gmail.com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so that we are on the same page…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04800" y="1066800"/>
            <a:ext cx="8534400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sz="2400" dirty="0" smtClean="0">
                <a:latin typeface="Gill Sans MT" pitchFamily="34" charset="0"/>
              </a:rPr>
              <a:t>The term BI in this discussion encompasses </a:t>
            </a:r>
            <a:r>
              <a:rPr lang="en-US" sz="2400" b="1" dirty="0" smtClean="0">
                <a:latin typeface="Gill Sans MT" pitchFamily="34" charset="0"/>
              </a:rPr>
              <a:t>Business Intelligence</a:t>
            </a:r>
            <a:r>
              <a:rPr lang="en-US" sz="2400" dirty="0" smtClean="0">
                <a:latin typeface="Gill Sans MT" pitchFamily="34" charset="0"/>
              </a:rPr>
              <a:t>, </a:t>
            </a:r>
            <a:r>
              <a:rPr lang="en-US" sz="2400" b="1" dirty="0" smtClean="0">
                <a:latin typeface="Gill Sans MT" pitchFamily="34" charset="0"/>
              </a:rPr>
              <a:t>Information Management </a:t>
            </a:r>
            <a:r>
              <a:rPr lang="en-US" sz="2400" dirty="0" smtClean="0">
                <a:latin typeface="Gill Sans MT" pitchFamily="34" charset="0"/>
              </a:rPr>
              <a:t>and </a:t>
            </a:r>
            <a:r>
              <a:rPr lang="en-US" sz="2400" b="1" dirty="0" smtClean="0">
                <a:latin typeface="Gill Sans MT" pitchFamily="34" charset="0"/>
              </a:rPr>
              <a:t>Business Analytics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sz="2400" b="1" dirty="0" smtClean="0">
                <a:latin typeface="Gill Sans MT" pitchFamily="34" charset="0"/>
              </a:rPr>
              <a:t>Retail – </a:t>
            </a:r>
            <a:r>
              <a:rPr lang="en-US" sz="2400" dirty="0" smtClean="0">
                <a:latin typeface="Gill Sans MT" pitchFamily="34" charset="0"/>
              </a:rPr>
              <a:t>Refers to broad range of retailers across the globe which includes Wal-Mart, Target, Best Buy, Tesco,Morrisons, Big Bazaar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sz="2400" b="1" dirty="0" smtClean="0">
                <a:latin typeface="Gill Sans MT" pitchFamily="34" charset="0"/>
              </a:rPr>
              <a:t>CPG – </a:t>
            </a:r>
            <a:r>
              <a:rPr lang="en-US" sz="2400" dirty="0" smtClean="0">
                <a:latin typeface="Gill Sans MT" pitchFamily="34" charset="0"/>
              </a:rPr>
              <a:t>refers to consumer products group which are primarily manufacture consumer products. Ex: Hindustan Unilever, Proctor and Gamble, Wipro Consumer Care, Nestle and Colgate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of this session</a:t>
            </a:r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gray">
          <a:xfrm>
            <a:off x="990600" y="4329112"/>
            <a:ext cx="1057275" cy="100488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7D3C4A">
                  <a:shade val="15000"/>
                  <a:satMod val="180000"/>
                </a:srgbClr>
              </a:gs>
              <a:gs pos="50000">
                <a:srgbClr val="7D3C4A">
                  <a:shade val="45000"/>
                  <a:satMod val="170000"/>
                </a:srgbClr>
              </a:gs>
              <a:gs pos="70000">
                <a:srgbClr val="7D3C4A">
                  <a:tint val="99000"/>
                  <a:shade val="65000"/>
                  <a:satMod val="155000"/>
                </a:srgbClr>
              </a:gs>
              <a:gs pos="100000">
                <a:srgbClr val="7D3C4A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D3C4A">
                <a:satMod val="300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gray">
          <a:xfrm>
            <a:off x="990600" y="2992437"/>
            <a:ext cx="1057275" cy="100488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B641B">
                  <a:shade val="15000"/>
                  <a:satMod val="180000"/>
                </a:srgbClr>
              </a:gs>
              <a:gs pos="50000">
                <a:srgbClr val="EB641B">
                  <a:shade val="45000"/>
                  <a:satMod val="170000"/>
                </a:srgbClr>
              </a:gs>
              <a:gs pos="70000">
                <a:srgbClr val="EB641B">
                  <a:tint val="99000"/>
                  <a:shade val="65000"/>
                  <a:satMod val="155000"/>
                </a:srgbClr>
              </a:gs>
              <a:gs pos="100000">
                <a:srgbClr val="EB641B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EB641B">
                <a:satMod val="300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gray">
          <a:xfrm>
            <a:off x="990600" y="1597024"/>
            <a:ext cx="1057275" cy="100488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2DA2BF">
                  <a:shade val="15000"/>
                  <a:satMod val="180000"/>
                </a:srgbClr>
              </a:gs>
              <a:gs pos="50000">
                <a:srgbClr val="2DA2BF">
                  <a:shade val="45000"/>
                  <a:satMod val="170000"/>
                </a:srgbClr>
              </a:gs>
              <a:gs pos="70000">
                <a:srgbClr val="2DA2BF">
                  <a:tint val="99000"/>
                  <a:shade val="65000"/>
                  <a:satMod val="155000"/>
                </a:srgbClr>
              </a:gs>
              <a:gs pos="100000">
                <a:srgbClr val="2DA2BF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2DA2BF">
                <a:satMod val="300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gray">
          <a:xfrm>
            <a:off x="2143125" y="1585912"/>
            <a:ext cx="6619875" cy="100488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2DA2BF">
                  <a:shade val="15000"/>
                  <a:satMod val="180000"/>
                </a:srgbClr>
              </a:gs>
              <a:gs pos="50000">
                <a:srgbClr val="2DA2BF">
                  <a:shade val="45000"/>
                  <a:satMod val="170000"/>
                </a:srgbClr>
              </a:gs>
              <a:gs pos="70000">
                <a:srgbClr val="2DA2BF">
                  <a:tint val="99000"/>
                  <a:shade val="65000"/>
                  <a:satMod val="155000"/>
                </a:srgbClr>
              </a:gs>
              <a:gs pos="100000">
                <a:srgbClr val="2DA2BF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2DA2BF">
                <a:satMod val="300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Introduce you to Business aspect of BI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gray">
          <a:xfrm>
            <a:off x="2133600" y="2971800"/>
            <a:ext cx="6553200" cy="100488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B641B">
                  <a:shade val="15000"/>
                  <a:satMod val="180000"/>
                </a:srgbClr>
              </a:gs>
              <a:gs pos="50000">
                <a:srgbClr val="EB641B">
                  <a:shade val="45000"/>
                  <a:satMod val="170000"/>
                </a:srgbClr>
              </a:gs>
              <a:gs pos="70000">
                <a:srgbClr val="EB641B">
                  <a:tint val="99000"/>
                  <a:shade val="65000"/>
                  <a:satMod val="155000"/>
                </a:srgbClr>
              </a:gs>
              <a:gs pos="100000">
                <a:srgbClr val="EB641B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EB641B">
                <a:satMod val="300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How Retail companies leverage BI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gray">
          <a:xfrm>
            <a:off x="2133600" y="4329112"/>
            <a:ext cx="6553200" cy="100488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7D3C4A">
                  <a:shade val="15000"/>
                  <a:satMod val="180000"/>
                </a:srgbClr>
              </a:gs>
              <a:gs pos="50000">
                <a:srgbClr val="7D3C4A">
                  <a:shade val="45000"/>
                  <a:satMod val="170000"/>
                </a:srgbClr>
              </a:gs>
              <a:gs pos="70000">
                <a:srgbClr val="7D3C4A">
                  <a:tint val="99000"/>
                  <a:shade val="65000"/>
                  <a:satMod val="155000"/>
                </a:srgbClr>
              </a:gs>
              <a:gs pos="100000">
                <a:srgbClr val="7D3C4A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D3C4A">
                <a:satMod val="300000"/>
              </a:srgbClr>
            </a:contourClr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Think Differently !!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/>
                <a:ea typeface="+mn-ea"/>
                <a:cs typeface="+mn-cs"/>
              </a:rPr>
              <a:t> about application of BI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w Cen M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Store- A Day in life</a:t>
            </a:r>
            <a:endParaRPr lang="en-US" dirty="0"/>
          </a:p>
        </p:txBody>
      </p:sp>
      <p:pic>
        <p:nvPicPr>
          <p:cNvPr id="1026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514600"/>
            <a:ext cx="2817892" cy="2286000"/>
          </a:xfrm>
          <a:prstGeom prst="rect">
            <a:avLst/>
          </a:prstGeom>
          <a:noFill/>
        </p:spPr>
      </p:pic>
      <p:pic>
        <p:nvPicPr>
          <p:cNvPr id="1029" name="Picture 5" descr="http://t3.gstatic.com/images?q=tbn:ANd9GcT-s4qCoQ8AYfKSYSQXBcDgkTUwxW2h50MNNRAjmP35tdtbPP-l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75" y="2514600"/>
            <a:ext cx="2181225" cy="2095501"/>
          </a:xfrm>
          <a:prstGeom prst="rect">
            <a:avLst/>
          </a:prstGeom>
          <a:noFill/>
        </p:spPr>
      </p:pic>
      <p:pic>
        <p:nvPicPr>
          <p:cNvPr id="1030" name="Picture 6" descr="C:\Documents and Settings\vadirajk\My Documents\My Pictures\Microsoft Clip Organizer\SHel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38475"/>
            <a:ext cx="2143125" cy="2143125"/>
          </a:xfrm>
          <a:prstGeom prst="rect">
            <a:avLst/>
          </a:prstGeom>
          <a:noFill/>
        </p:spPr>
      </p:pic>
      <p:pic>
        <p:nvPicPr>
          <p:cNvPr id="1031" name="Picture 7" descr="C:\Documents and Settings\vadirajk\My Documents\My Pictures\Microsoft Clip Organizer\Retail Store Shel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143000"/>
            <a:ext cx="1581150" cy="1600200"/>
          </a:xfrm>
          <a:prstGeom prst="rect">
            <a:avLst/>
          </a:prstGeom>
          <a:noFill/>
        </p:spPr>
      </p:pic>
      <p:pic>
        <p:nvPicPr>
          <p:cNvPr id="1033" name="Picture 9" descr="http://t2.gstatic.com/images?q=tbn:ANd9GcSfD526t_aIlnyhZF2q0FuBBrgAIwjLl4w8pZo0xtRCU5dbfHR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990600"/>
            <a:ext cx="1932887" cy="1447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 bwMode="auto">
          <a:xfrm>
            <a:off x="1600200" y="5341203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Customer Happiness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Index has direct impact on financial success of the company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4114800" y="1981200"/>
            <a:ext cx="2209800" cy="1905000"/>
          </a:xfrm>
          <a:prstGeom prst="rect">
            <a:avLst/>
          </a:prstGeom>
          <a:solidFill>
            <a:schemeClr val="bg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Store- A Day in life</a:t>
            </a:r>
            <a:endParaRPr lang="en-US" dirty="0"/>
          </a:p>
        </p:txBody>
      </p:sp>
      <p:pic>
        <p:nvPicPr>
          <p:cNvPr id="1026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066800"/>
            <a:ext cx="1033227" cy="838200"/>
          </a:xfrm>
          <a:prstGeom prst="rect">
            <a:avLst/>
          </a:prstGeom>
          <a:noFill/>
        </p:spPr>
      </p:pic>
      <p:pic>
        <p:nvPicPr>
          <p:cNvPr id="1029" name="Picture 5" descr="http://t3.gstatic.com/images?q=tbn:ANd9GcT-s4qCoQ8AYfKSYSQXBcDgkTUwxW2h50MNNRAjmP35tdtbPP-l8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6175" y="990601"/>
            <a:ext cx="914400" cy="878463"/>
          </a:xfrm>
          <a:prstGeom prst="rect">
            <a:avLst/>
          </a:prstGeom>
          <a:noFill/>
        </p:spPr>
      </p:pic>
      <p:pic>
        <p:nvPicPr>
          <p:cNvPr id="1030" name="Picture 6" descr="C:\Documents and Settings\vadirajk\My Documents\My Pictures\Microsoft Clip Organizer\SHel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6862" y="1066800"/>
            <a:ext cx="847725" cy="847725"/>
          </a:xfrm>
          <a:prstGeom prst="rect">
            <a:avLst/>
          </a:prstGeom>
          <a:noFill/>
        </p:spPr>
      </p:pic>
      <p:pic>
        <p:nvPicPr>
          <p:cNvPr id="1031" name="Picture 7" descr="C:\Documents and Settings\vadirajk\My Documents\My Pictures\Microsoft Clip Organizer\Retail Store Shel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2462" y="1143000"/>
            <a:ext cx="762000" cy="77118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4376056" y="5029200"/>
            <a:ext cx="2710544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Who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are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our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customers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?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What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are they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buying ?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How do we ensure retention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?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12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81200"/>
            <a:ext cx="1033227" cy="838200"/>
          </a:xfrm>
          <a:prstGeom prst="rect">
            <a:avLst/>
          </a:prstGeom>
          <a:noFill/>
        </p:spPr>
      </p:pic>
      <p:pic>
        <p:nvPicPr>
          <p:cNvPr id="13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5173" y="1981200"/>
            <a:ext cx="1033227" cy="838200"/>
          </a:xfrm>
          <a:prstGeom prst="rect">
            <a:avLst/>
          </a:prstGeom>
          <a:noFill/>
        </p:spPr>
      </p:pic>
      <p:pic>
        <p:nvPicPr>
          <p:cNvPr id="14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25" y="1066800"/>
            <a:ext cx="1033227" cy="838200"/>
          </a:xfrm>
          <a:prstGeom prst="rect">
            <a:avLst/>
          </a:prstGeom>
          <a:noFill/>
        </p:spPr>
      </p:pic>
      <p:pic>
        <p:nvPicPr>
          <p:cNvPr id="15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895600"/>
            <a:ext cx="1033227" cy="838200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>
            <a:off x="1788587" y="2133600"/>
            <a:ext cx="2286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6" descr="C:\Documents and Settings\vadirajk\My Documents\My Pictures\Microsoft Clip Organizer\SHel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6862" y="2362200"/>
            <a:ext cx="847725" cy="847725"/>
          </a:xfrm>
          <a:prstGeom prst="rect">
            <a:avLst/>
          </a:prstGeom>
          <a:noFill/>
        </p:spPr>
      </p:pic>
      <p:pic>
        <p:nvPicPr>
          <p:cNvPr id="19" name="Picture 7" descr="C:\Documents and Settings\vadirajk\My Documents\My Pictures\Microsoft Clip Organizer\Retail Store Shel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2462" y="2438400"/>
            <a:ext cx="762000" cy="771181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1788587" y="3429000"/>
            <a:ext cx="2286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6" descr="C:\Documents and Settings\vadirajk\My Documents\My Pictures\Microsoft Clip Organizer\SHel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6862" y="3810000"/>
            <a:ext cx="847725" cy="847725"/>
          </a:xfrm>
          <a:prstGeom prst="rect">
            <a:avLst/>
          </a:prstGeom>
          <a:noFill/>
        </p:spPr>
      </p:pic>
      <p:pic>
        <p:nvPicPr>
          <p:cNvPr id="22" name="Picture 7" descr="C:\Documents and Settings\vadirajk\My Documents\My Pictures\Microsoft Clip Organizer\Retail Store Shel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2462" y="3886200"/>
            <a:ext cx="762000" cy="771181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>
            <a:off x="1788587" y="4876800"/>
            <a:ext cx="2286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8848" y="3962400"/>
            <a:ext cx="1033227" cy="838200"/>
          </a:xfrm>
          <a:prstGeom prst="rect">
            <a:avLst/>
          </a:prstGeom>
          <a:noFill/>
        </p:spPr>
      </p:pic>
      <p:pic>
        <p:nvPicPr>
          <p:cNvPr id="30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8973" y="3962400"/>
            <a:ext cx="1033227" cy="838200"/>
          </a:xfrm>
          <a:prstGeom prst="rect">
            <a:avLst/>
          </a:prstGeom>
          <a:noFill/>
        </p:spPr>
      </p:pic>
      <p:pic>
        <p:nvPicPr>
          <p:cNvPr id="31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3167" y="2971800"/>
            <a:ext cx="871773" cy="838200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1676400" y="105787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12387" y="235327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12387" y="380107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1981200" y="5029200"/>
            <a:ext cx="24384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Do we have enough inventory ?</a:t>
            </a:r>
            <a:endParaRPr lang="en-US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Product  Affinity Analysis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41986" name="AutoShape 2" descr="data:image/jpg;base64,/9j/4AAQSkZJRgABAQAAAQABAAD/2wCEAAkGBhAQEBQUEBQWFBUWGBUWGRUYFBkXGxcaFhQVFBQaGBodJyYeFxojGRYXIi8iIycpLCwtFR8xNTAqNScrLCkBCQoKDgwOGg8PGjIkHyQpLCwpNSwsKi0pLywtLCovLzQtLi8tLC4sLCwsLC8sLSo0LCwsLDUsKSwqLCkpKSwsLP/AABEIAEUBkAMBIgACEQEDEQH/xAAcAAABBAMBAAAAAAAAAAAAAAAAAQQGBwIDBQj/xABEEAABAwIDBQUEBwUGBwEAAAABAAIDBBEFEiEGBzFBUSJhcYGRE0KhsRQjMlJicsEVM4KS0RdDU3Oj8SQ0g5OywvAW/8QAGwEAAQUBAQAAAAAAAAAAAAAAAAECAwQFBgf/xAAxEQABAwMCAwcDBQADAAAAAAABAAIDBBEhEjEFQVEiYXGBobHRFDKRE7LB4fAzQlL/2gAMAwEAAhEDEQA/AOA5xvxSZih3EpFkL1RLmPVZRsc4hrQXE8ALknwA1K7uyuxs1e647EQNnSEfBo953wCtzAtmKajbaFgDubzq93i79BYKaOEvzyWTXcVipTpHad06eJVXYZu3r5rFzRC3rI7X+UXPrZSGm3Qj+8qXX6MYB8ST8lKMf21o6LSV+Z/+GztO8+TfMhQit34AH6qAW/FISfRosPVTaIm4OVjGt4jONTLNb5D92/kuw/dHT20nmB/gPwso9tJu4fSQvmE7XMYLkOBY7oAOIJ9Fupd+ev1tMLdWvPyI/VcfeBvEZXsjbT5hG3tFrtCZDoLgcmj4lI8R2wM+afTT17ZQJH9nn9px5ZUezFGY9VqgaQ0Zjc81sCqLq2m4vZLmPVGY9UhQhOS5iguKRdvY3B/pVbEwi7Qc7/ys1t5mw80oFzZRyyNiYXu2AupFQ7qZ5ImPdO1hc0OLSwktuL2JvquRtXsccPYwvnD3PcQGhpGgF3G9zoNPVXWFRe9LGzU1pYw9mP6ptu43kPrp5K1JExrcbrlqDiVVPMdR7IyRYeQ26rh5j1RmPVIBZCqLrEuYpWyOBuCQeoJBQWHofRY3QhZF5PEn1SB56n1SXQhFlm+dx4ucfFxPzWOY9VlHC52jWl3gCfknkeAVbvs08x8In/0Ra6YXMbubJm6Zx4ucfFxPzWOY9U/l2fq2i7qeYDvif/RMHNINiLHodCgiyVrmu+03RmPVGY9Uie0uC1EpaGRSHOQA7I7LqbA3ta3ehK5zWi7jZM8xRmPVXNQ7tMPjAzRmR1hcue6xPPQGyjO8ukigZHBS01r/AFj3Rwkmw0Y3MBfU3Nr+6pnQuaLlY8XGYZpBGwHxNgLKv8x6ozHqlfE5ts7XNJF7OaWmx7isVCtkEEXCXMUZj1W+DD5pP3cb3/lY53yCynwydgu+KRo6ujcB6kITdbb2um2Y9UZj1SIQnpcx6ozHqkQhIlzFGY9UiEIS5j1RmPVIhCVLmPVGY9UiEJEuY9UZikQhCXMeqMx6pF3dmdj6iud2BljB7UrhoO4fePcPOyUAk2CjllZE0vebALk0dJLM8Mia573cGjU/7d6tPZHdyynLZao55RZzWXu1hGoP4nA8+A+KkWz+zFPRMywt7R+086ud4nkO4aLrK7HAG5duuO4hxl8144cN9T8BebncSuvsrs+6uqWxDRo7T3fdaONu88B4rkO4q190uHhtLJL70jyL/hYLAepcqsTdTrLpeJVJpqcvbvsPEqZ0VHHDG2OJoaxosAOQUP3j7bmiZ7KE2meLl3+GzhcfiPL16KbrzltVXOq66VzjoXuP8LTkYPQfFXJnaRYLkeGwfryl78268ydr+5XMs+clzyQ0m+puXHmSeZ7ynMdKxvBo+a2gIVAldvHA1mTk9f8AbIXa2b2Imr3ZmNDGNOsrhoD0b94rHZXADW1LYtQ37T3Dk0cbd54eavSkpGRMayNoaxosGjgAFNDFrydlk8W4kKa0bBdx68v7UbwjdxQwAF7PbP8AvSajybwHxWVZtbhVISzPGCNC2OPNbuOUWHgovvU23dGTSwuLbAe1cDYknURg8tNT4gdVV0dG5+shsOTRp/spXSBmGhZkFHLVgPncSTkC/LqeQ7hZehcMxLD8QY72Xs5QNHNLBcX4XaRceK4W0u7GCVhfSD2Ug1DL9h3db3T3jTuUT3RUGWvc5lwBE4O143c3LfzVyqRoErchUpzLw6fTG7od7/nb2Xm+SMtJa4EEEgg8QQbEHzVpbpsGyQPqHDWQ5W/kZ/V1/RQfauL2uLzRRDWSXKLfeIaHfEn0V2YZQNghjiZwY0NHkOKhgZ2yei1+L1t6VrBu+xPhYH+Qmu02LikpJZubWnL3uOjR6kLzxTNdLMTq43yiwuXOcdbdST81ZG+bHrCOnaeA9o7xN2xj5lPN02x4igbVTC73i8YPutPF3ifl4pzwZH2Cq0T20dP+q8ZOfHk0e5WOzO6sEB9cTrr7Fptb87h8h6qcU+F0lKy7I4omj3rNb6uP6lZY5jMdJA+aXg0cBxcTo1o7yVQe0u1lTXzHMb66MB7EY7hwJ/EdU46YsAZUDPqeIkvkdZt7Y69AOavRm1NA92UVELidLe0br4cinU+D00g7cMbh3saf0XnCLCnPIbmc5ziGgDmXGwHqV6OwTDvo1NFCCT7NjWXJuTYWJ9U6N+u91DXUZo9JaSCe8X9Fw9osKoKOllmFNDma3s/VjVx0Z8SFTFC0zyCNmrnODBp7zjb9VYG+XHrCOnaeH1jvE3bGPmfRRbZHY2tqGtdAMgGvtSS0A88pGpPgoJRqdYBbXDHuhh/Uldvm7jy2b+clXVTCnpImRlzI2sa1urmtvlFrnvWiTa6gbxqYf+40/JQlu5ovN5qt1+eWME/zOJPwTlm5Wk96oqD/ABMH/qrAL7YFlgPZSBxvIXHuFve6mtDj1LObQzRvPRrwT6cUmLYBT1TS2eNrvxWs4eDuIUSo9z1JDLHKyeozRva8Xe33XA2+zextY+KnqeLkWcFWe5kbg6Bx/lULtJgH0OrdC5xydlwfbXI48bdRr5hW5svtHS1TTHSh+WFrG9phaALWaL8zZqq3ejiokxGzeEeWI95Ac5/oXW8lZmwGC/RqJgcLPk+sd/EBlHk2yrRCzyBst/iUglo43y/fj1AJJ8vdSMlQ+TethoJBe/S/92ddbXHcnO8bG/o1C/KbPl+rb3Zh2z5Nv8FSOB4OaydrANZHhje4cz4AXPkpJJS02Co0FAyaMvk8s2wNycHwUv8AoE+N4hLJDpDcAyu4MY0WaAObzqcvK+qsXBthqKlAIjD3jjJJZx8gdG+QXUwbB4qSBkMDcrGCw7zzJ6knW6Z7WYRPV05hgkEWY9txBN282i3C5tfuSiMNGq1yopK+SYiIO0R7eXfbJXMxLebh1O4tD3SW0+rbdotyzGwPkups5tZS4g1xp3XLbBzSLOF+Fx0OuqrobkJ3G8lTGegDHABS3YXYH9mvleXteXhrRlaRYAkm9/JDTJfIRPFSCImN2R1vc+lvVNN4WxUT4H1EDAySMZnBosHtH2rjhmA1v3KqV6Dx+ZrKWdzuAikJ/kK87UrtCOht8Aq9Q0B1wt7gVS98RY83scfjZbkIQq66JCEIQhCEIQhCEIQhCVrSSABcnQAc0/wbA56uTJA0uPM8GtHVx5BW3srsJBRAOd9ZNzeRo3uYOXjxUscRes2u4lFSCxy7kPnoovsnuxc60taC1vEQ8Cfzn3R3cfBWXBA2NoawBrQLAAWAHcFsQr7GBgwuIq62WqdqkPgOQQhCE9U15udxKtvdRXNfRujv2o5HXHc/tNPz9FUjuJXT2d2gloZhLHrycw8Ht6Hoeh5LMifoddeicRpTVU5Y3fceIV/Khdr9m30dbLcH2chLo3ciC4uLb9QTaytvZ7bajrRZkgZJzieQ148veHeLrsVlFFMwslY17T7rgCFde0SDBXHUdS+gm7bfELzohXY/dzhpN/Y27g94HzWvGMPoMMppJo4Iw5osy4zEvOjBd1zx+SrfTuGSV0Y47E8hsbCSdth/JXB3P04/4l5HavG3wFnOPxt6Kx3GwVJbv9tBS1MntiTHJpI/jZ9yQ63Mam/iropquOVgfG5r2nUOaQQfMKxARpssHjEbvqDIftdax5YFivN+JTOnq5Hv17T3m/UuNvQW9FsJVq4zunhmmfLDKYi83czKHNvqSW8CL34J1gG7Kmp3h8rjO4agOADAeuXmfFVzA8my3IuL0scRdfPS34HTZLuz2edTUxkkFpJrOseLWD7APebk+YXe2lx5lFTvlfxGjW83OP2QP/uATLaDbijowQ54fJyjYQXefJo7yqW2q2vnxCa55XDWg9mMc7dT1cpi8MbpbusaOnkrJjPMLNJ8z0A9rqSbrMPdVYlJUv7QhBN+sspN/QX+CuOWUNaXONgAST0AFyo3u52fFHQRtI7b/rHnnd+o9BYJvvPxr6PQlgNnTHIPy2vIfTTzT22jjuq82qrq9HU28AqixuuOIYhc8JJAfBpcGMH8tl6Ip4AxjWt0DQGgdwFgvNOGuIPtBo4uBHdlN2/EL0Js3tFFWwNkjIzWGdl9WO5gjp0PNRQEXIO60OLwuETHtHZz5DAb6BQXfXiLmtgjHDtv8SLMb6XPqq3pYMjQOfE+Kv3ajZOnxGMMmuC03a9ps5p59xBsNCuPQbs6CA55i6QDX6xwDB4gWv5myJInOdcJ3D+JU8EQDwbgYAHMk/0o/uy2Tc+QVUrbMZ+6B953DP8AlHLqfBWjLIGtLnGwAJJ6AalaMPrIpYw6EhzODSB2TbTs9R3jTRRrebjX0ehc0GzpjkH5eMh9NP4lK0CNlws2eWSvqgHC1zYDoP8AZKrSNn7XxhrX3yPeZHDpHGOy3uuAB/Er2hhaxoa0BrQAAALAAcAF5/2BxZtLWMqJPskua49GOGW/kbHyXoCGZr2hzSHNIuCDcEHmCmwWz1U/FmOa5h/6kY9vayrbb7ebLSzugpw1uSwc8jMS4gGzRwAAI1N1CJN4OLSaiWQeGVvyAVvY9u+oq2USytcJObmOy35C41BPetNJuzw9huWOk/O8kegtdNdHITupKero2MALc2/8gknnk965+6uorZ4ZZquRzwXBkYLr6N+271Nv4SpZjuKNpaaWZ3uNJA6ng0eZsE6pqZkTAyNoY0aBrRYDwCge+TEHR0sTBwe8uPf7NtwPVwPkpT2GKiwNqqocgT6Dw7gq+2Rww4hibBJ2mhxfIeuud/qdPNeglSO6nEYqWqHtiG+1YW5joA4ua4XPK9rK7WuBFxqEyC1la4xrEjQ4WFr/AJ+MDyVJ73MbM1X7FvCICMD8TrOkPplHktm62Bor4wfdZJbxy2/Uqf4vu8w+ec1EzXBx1d9YWtJsASR106qr/wD9BHT4j7WlaGsY/sMF+0wdk3Jue0Lm56hQvBa4OPVadFIyop3Qxgg6LZ2uR7k3V9Krt4m3FfRVns4HAMLWFo9m03uDmNyOoI8lYWDY5BVxiSBwcOY5tPRw5FNNpdkqeva0TAhzL5JGmzm34jvHcVaeC5vZK5+mcyCa0ze43F7eRVRf2p4t97/SZ/RH9qeLdf8ASZ/RTL+x5l/+Zdb/ACxf5rHFthqDD6Z88pfMWizWudlDnnRgs2xOvfwCraZBk+63hLQOIazJOwDG/wAgKDYjvCxKoidFKSWO0cAxrbi97XAuuNRsIbd2hJJstrJQ69iDbjZZKu5xO63qelZFlm3cAB6BCEITVcQhCEIQhC3UlHJM8MiaXudoGgXJQkJAFytKl2ye72artJNeKHrbtP8Ayg8B3n4qU7J7tWQ2lq7SScRHxYzx++fh4qdAK3HBzcuXr+NgXjp/z8fKa4ZhUNNGI4WBjR04k9SeJPeU7QhXALLlXOLjdxuUIQhCahCEIQvNzuJSJXcSkWQvVFrmga7jxHAjQjwKcU+MV8ItFVSAdM7h+tlrQlDiFDJTxyfcE4k2pxV2hqJD/wBUj5WXPnkqpDeSS/eXFx+N04Ql1KJtGxuxPoPYBa6eHI0D1Pet1NV1EDi6mmfCTxDXENPiBpdYoSXN7qd0LHM0EYXSG3uLgW9u49/Y/UJlWbTYlOLSSyEHkZCB6CwWpCdrKqigiabjHk34TIUT3fbdp0CdQwtYLNFlmhNJurLIWMNxv1OSnU+0Nfp7Ool85n+VtVz6+rrKgATSF9tAXPLiAeNrk2W5CXUVE6kjJvt4W+Fuw7DZJnCOBhe4NJytFzZvErY6iqonXa2aJ44Oa17SPTiO5S/dxjNBSCR9RJkleQ0Xa6wYNftAW1PyCnrdtsOI0qYv5lKyNpFy7Ky6ziEsUhiEJc3z+FUVLi+Pv7MT6iTwB+ZGnqpPgW76vqnCTFZXZBr7H2he53c43ysHhr4KYT7wcNYNahh7mgu+QUcxffLTRginjc8/ef2G+mrj6BTWYPuN1kmSqk/4Y9Hft6kBTqqqoaWEueWxxxjwAAFgAPgAFQ23O1L8QqNLhv2WN+6y9yT+I8Sm2PbYVeIP7bi4Dg0DKxngOvedUzpaQM1OrjxKjkkur3D+HaM3uTueQHMDqT1W5jA0ADlontDj9bS/8rO5g5sJuw+RuAUzQq4JBuuikhZI3Q4YXadvNxfhn9GM/omU+3OLScZpB4ODf/EBMkJ/6h/11SHDoht+1vwl/bWIk39vID/nP/qsMQxKunYGTyGVo1Ac8mxItcX7lkhN1FS/RR9T6fCENqamP9zM9g+7ncB5WOiEJAbKzJG2QWctE89XJ+8kLvzOc753SU1MWklxzE6eCcIRdRsp2NIOcdSs4KmWJwfBI+J495pI8j94dxXbh3n4tGLFzJO8xtJ+FlwUJWvI2Uc9HFMbuGfAH3C7k+9fFHaA5fyxNHzuuFiWO19V++e93TO7Qd4GgB8kqEpeTuomcPjYezjwDQfzZa6aHI0D18ea2IQmK+1oaA0ckIQhCchCVrSTYC5PJWDsluyc+0tbdreIi4OP5z7o7uPgnMYXGwVWpq4qZmqQ/J8FGdmtkaiud2BljB7Uh4DuH3j3BW/s9svT0LLRNu4/akP2nefIdwXTp6dkbQ1jQ1oFg0CwA7gtivxxBniuJruKS1R07N6fKEIQpllIQhCEIQhCEIQhCELze5uqTKhCyF6ojKjKlQhCTKjKhCEJcqTKhCEIyoyoQhCMqMqVCEJMqXKhCELF8dwQeBTf9lt5Fw80iEoJCjdEx57Quj9lN5ud6rJmGxjlfxQhLqKb9PEMhoTgMtw0RlSoTVMjKkyoQhCMqXKhCEJMqXKhCEJMqXKhCEJMqMqVCEJMqMqEIQjKjKhCEIyoypUIQkyoyoQhCt/YHZKnigjqCM8r2h2Z3uX5NHLx4qZIQtRgAaLLzaslfJO4vN8n3QhCE9VEIQhCEIQhCEIQhCEIQhCF/9k="/>
          <p:cNvSpPr>
            <a:spLocks noChangeAspect="1" noChangeArrowheads="1"/>
          </p:cNvSpPr>
          <p:nvPr/>
        </p:nvSpPr>
        <p:spPr bwMode="auto">
          <a:xfrm>
            <a:off x="77788" y="-312738"/>
            <a:ext cx="3810000" cy="65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88" name="AutoShape 4" descr="data:image/jpg;base64,/9j/4AAQSkZJRgABAQAAAQABAAD/2wCEAAkGBhAQEBQUEBQWFBUWGBUWGRUYFBkXGxcaFhQVFBQaGBodJyYeFxojGRYXIi8iIycpLCwtFR8xNTAqNScrLCkBCQoKDgwOGg8PGjIkHyQpLCwpNSwsKi0pLywtLCovLzQtLi8tLC4sLCwsLC8sLSo0LCwsLDUsKSwqLCkpKSwsLP/AABEIAEUBkAMBIgACEQEDEQH/xAAcAAABBAMBAAAAAAAAAAAAAAAAAQQGBwIDBQj/xABEEAABAwIDBQUEBwUGBwEAAAABAAIDBBEFEiEGBzFBUSJhcYGRE0KhsRQjMlJicsEVM4KS0RdDU3Oj8SQ0g5OywvAW/8QAGwEAAQUBAQAAAAAAAAAAAAAAAAECAwQFBgf/xAAxEQABAwMCAwcDBQADAAAAAAABAAIDBBEhEjEFQVEiYXGBobHRFDKRE7LB4fAzQlL/2gAMAwEAAhEDEQA/AOA5xvxSZih3EpFkL1RLmPVZRsc4hrQXE8ALknwA1K7uyuxs1e647EQNnSEfBo953wCtzAtmKajbaFgDubzq93i79BYKaOEvzyWTXcVipTpHad06eJVXYZu3r5rFzRC3rI7X+UXPrZSGm3Qj+8qXX6MYB8ST8lKMf21o6LSV+Z/+GztO8+TfMhQit34AH6qAW/FISfRosPVTaIm4OVjGt4jONTLNb5D92/kuw/dHT20nmB/gPwso9tJu4fSQvmE7XMYLkOBY7oAOIJ9Fupd+ev1tMLdWvPyI/VcfeBvEZXsjbT5hG3tFrtCZDoLgcmj4lI8R2wM+afTT17ZQJH9nn9px5ZUezFGY9VqgaQ0Zjc81sCqLq2m4vZLmPVGY9UhQhOS5iguKRdvY3B/pVbEwi7Qc7/ys1t5mw80oFzZRyyNiYXu2AupFQ7qZ5ImPdO1hc0OLSwktuL2JvquRtXsccPYwvnD3PcQGhpGgF3G9zoNPVXWFRe9LGzU1pYw9mP6ptu43kPrp5K1JExrcbrlqDiVVPMdR7IyRYeQ26rh5j1RmPVIBZCqLrEuYpWyOBuCQeoJBQWHofRY3QhZF5PEn1SB56n1SXQhFlm+dx4ucfFxPzWOY9VlHC52jWl3gCfknkeAVbvs08x8In/0Ra6YXMbubJm6Zx4ucfFxPzWOY9U/l2fq2i7qeYDvif/RMHNINiLHodCgiyVrmu+03RmPVGY9Uie0uC1EpaGRSHOQA7I7LqbA3ta3ehK5zWi7jZM8xRmPVXNQ7tMPjAzRmR1hcue6xPPQGyjO8ukigZHBS01r/AFj3Rwkmw0Y3MBfU3Nr+6pnQuaLlY8XGYZpBGwHxNgLKv8x6ozHqlfE5ts7XNJF7OaWmx7isVCtkEEXCXMUZj1W+DD5pP3cb3/lY53yCynwydgu+KRo6ujcB6kITdbb2um2Y9UZj1SIQnpcx6ozHqkQhIlzFGY9UiEIS5j1RmPVIhCVLmPVGY9UiEJEuY9UZikQhCXMeqMx6pF3dmdj6iud2BljB7UrhoO4fePcPOyUAk2CjllZE0vebALk0dJLM8Mia573cGjU/7d6tPZHdyynLZao55RZzWXu1hGoP4nA8+A+KkWz+zFPRMywt7R+086ud4nkO4aLrK7HAG5duuO4hxl8144cN9T8BebncSuvsrs+6uqWxDRo7T3fdaONu88B4rkO4q190uHhtLJL70jyL/hYLAepcqsTdTrLpeJVJpqcvbvsPEqZ0VHHDG2OJoaxosAOQUP3j7bmiZ7KE2meLl3+GzhcfiPL16KbrzltVXOq66VzjoXuP8LTkYPQfFXJnaRYLkeGwfryl78268ydr+5XMs+clzyQ0m+puXHmSeZ7ynMdKxvBo+a2gIVAldvHA1mTk9f8AbIXa2b2Imr3ZmNDGNOsrhoD0b94rHZXADW1LYtQ37T3Dk0cbd54eavSkpGRMayNoaxosGjgAFNDFrydlk8W4kKa0bBdx68v7UbwjdxQwAF7PbP8AvSajybwHxWVZtbhVISzPGCNC2OPNbuOUWHgovvU23dGTSwuLbAe1cDYknURg8tNT4gdVV0dG5+shsOTRp/spXSBmGhZkFHLVgPncSTkC/LqeQ7hZehcMxLD8QY72Xs5QNHNLBcX4XaRceK4W0u7GCVhfSD2Ug1DL9h3db3T3jTuUT3RUGWvc5lwBE4O143c3LfzVyqRoErchUpzLw6fTG7od7/nb2Xm+SMtJa4EEEgg8QQbEHzVpbpsGyQPqHDWQ5W/kZ/V1/RQfauL2uLzRRDWSXKLfeIaHfEn0V2YZQNghjiZwY0NHkOKhgZ2yei1+L1t6VrBu+xPhYH+Qmu02LikpJZubWnL3uOjR6kLzxTNdLMTq43yiwuXOcdbdST81ZG+bHrCOnaeA9o7xN2xj5lPN02x4igbVTC73i8YPutPF3ifl4pzwZH2Cq0T20dP+q8ZOfHk0e5WOzO6sEB9cTrr7Fptb87h8h6qcU+F0lKy7I4omj3rNb6uP6lZY5jMdJA+aXg0cBxcTo1o7yVQe0u1lTXzHMb66MB7EY7hwJ/EdU46YsAZUDPqeIkvkdZt7Y69AOavRm1NA92UVELidLe0br4cinU+D00g7cMbh3saf0XnCLCnPIbmc5ziGgDmXGwHqV6OwTDvo1NFCCT7NjWXJuTYWJ9U6N+u91DXUZo9JaSCe8X9Fw9osKoKOllmFNDma3s/VjVx0Z8SFTFC0zyCNmrnODBp7zjb9VYG+XHrCOnaeH1jvE3bGPmfRRbZHY2tqGtdAMgGvtSS0A88pGpPgoJRqdYBbXDHuhh/Uldvm7jy2b+clXVTCnpImRlzI2sa1urmtvlFrnvWiTa6gbxqYf+40/JQlu5ovN5qt1+eWME/zOJPwTlm5Wk96oqD/ABMH/qrAL7YFlgPZSBxvIXHuFve6mtDj1LObQzRvPRrwT6cUmLYBT1TS2eNrvxWs4eDuIUSo9z1JDLHKyeozRva8Xe33XA2+zextY+KnqeLkWcFWe5kbg6Bx/lULtJgH0OrdC5xydlwfbXI48bdRr5hW5svtHS1TTHSh+WFrG9phaALWaL8zZqq3ejiokxGzeEeWI95Ac5/oXW8lZmwGC/RqJgcLPk+sd/EBlHk2yrRCzyBst/iUglo43y/fj1AJJ8vdSMlQ+TethoJBe/S/92ddbXHcnO8bG/o1C/KbPl+rb3Zh2z5Nv8FSOB4OaydrANZHhje4cz4AXPkpJJS02Co0FAyaMvk8s2wNycHwUv8AoE+N4hLJDpDcAyu4MY0WaAObzqcvK+qsXBthqKlAIjD3jjJJZx8gdG+QXUwbB4qSBkMDcrGCw7zzJ6knW6Z7WYRPV05hgkEWY9txBN282i3C5tfuSiMNGq1yopK+SYiIO0R7eXfbJXMxLebh1O4tD3SW0+rbdotyzGwPkups5tZS4g1xp3XLbBzSLOF+Fx0OuqrobkJ3G8lTGegDHABS3YXYH9mvleXteXhrRlaRYAkm9/JDTJfIRPFSCImN2R1vc+lvVNN4WxUT4H1EDAySMZnBosHtH2rjhmA1v3KqV6Dx+ZrKWdzuAikJ/kK87UrtCOht8Aq9Q0B1wt7gVS98RY83scfjZbkIQq66JCEIQhCEIQhCEIQhCVrSSABcnQAc0/wbA56uTJA0uPM8GtHVx5BW3srsJBRAOd9ZNzeRo3uYOXjxUscRes2u4lFSCxy7kPnoovsnuxc60taC1vEQ8Cfzn3R3cfBWXBA2NoawBrQLAAWAHcFsQr7GBgwuIq62WqdqkPgOQQhCE9U15udxKtvdRXNfRujv2o5HXHc/tNPz9FUjuJXT2d2gloZhLHrycw8Ht6Hoeh5LMifoddeicRpTVU5Y3fceIV/Khdr9m30dbLcH2chLo3ciC4uLb9QTaytvZ7bajrRZkgZJzieQ148veHeLrsVlFFMwslY17T7rgCFde0SDBXHUdS+gm7bfELzohXY/dzhpN/Y27g94HzWvGMPoMMppJo4Iw5osy4zEvOjBd1zx+SrfTuGSV0Y47E8hsbCSdth/JXB3P04/4l5HavG3wFnOPxt6Kx3GwVJbv9tBS1MntiTHJpI/jZ9yQ63Mam/iropquOVgfG5r2nUOaQQfMKxARpssHjEbvqDIftdax5YFivN+JTOnq5Hv17T3m/UuNvQW9FsJVq4zunhmmfLDKYi83czKHNvqSW8CL34J1gG7Kmp3h8rjO4agOADAeuXmfFVzA8my3IuL0scRdfPS34HTZLuz2edTUxkkFpJrOseLWD7APebk+YXe2lx5lFTvlfxGjW83OP2QP/uATLaDbijowQ54fJyjYQXefJo7yqW2q2vnxCa55XDWg9mMc7dT1cpi8MbpbusaOnkrJjPMLNJ8z0A9rqSbrMPdVYlJUv7QhBN+sspN/QX+CuOWUNaXONgAST0AFyo3u52fFHQRtI7b/rHnnd+o9BYJvvPxr6PQlgNnTHIPy2vIfTTzT22jjuq82qrq9HU28AqixuuOIYhc8JJAfBpcGMH8tl6Ip4AxjWt0DQGgdwFgvNOGuIPtBo4uBHdlN2/EL0Js3tFFWwNkjIzWGdl9WO5gjp0PNRQEXIO60OLwuETHtHZz5DAb6BQXfXiLmtgjHDtv8SLMb6XPqq3pYMjQOfE+Kv3ajZOnxGMMmuC03a9ps5p59xBsNCuPQbs6CA55i6QDX6xwDB4gWv5myJInOdcJ3D+JU8EQDwbgYAHMk/0o/uy2Tc+QVUrbMZ+6B953DP8AlHLqfBWjLIGtLnGwAJJ6AalaMPrIpYw6EhzODSB2TbTs9R3jTRRrebjX0ehc0GzpjkH5eMh9NP4lK0CNlws2eWSvqgHC1zYDoP8AZKrSNn7XxhrX3yPeZHDpHGOy3uuAB/Er2hhaxoa0BrQAAALAAcAF5/2BxZtLWMqJPskua49GOGW/kbHyXoCGZr2hzSHNIuCDcEHmCmwWz1U/FmOa5h/6kY9vayrbb7ebLSzugpw1uSwc8jMS4gGzRwAAI1N1CJN4OLSaiWQeGVvyAVvY9u+oq2USytcJObmOy35C41BPetNJuzw9huWOk/O8kegtdNdHITupKero2MALc2/8gknnk965+6uorZ4ZZquRzwXBkYLr6N+271Nv4SpZjuKNpaaWZ3uNJA6ng0eZsE6pqZkTAyNoY0aBrRYDwCge+TEHR0sTBwe8uPf7NtwPVwPkpT2GKiwNqqocgT6Dw7gq+2Rww4hibBJ2mhxfIeuud/qdPNeglSO6nEYqWqHtiG+1YW5joA4ua4XPK9rK7WuBFxqEyC1la4xrEjQ4WFr/AJ+MDyVJ73MbM1X7FvCICMD8TrOkPplHktm62Bor4wfdZJbxy2/Uqf4vu8w+ec1EzXBx1d9YWtJsASR106qr/wD9BHT4j7WlaGsY/sMF+0wdk3Jue0Lm56hQvBa4OPVadFIyop3Qxgg6LZ2uR7k3V9Krt4m3FfRVns4HAMLWFo9m03uDmNyOoI8lYWDY5BVxiSBwcOY5tPRw5FNNpdkqeva0TAhzL5JGmzm34jvHcVaeC5vZK5+mcyCa0ze43F7eRVRf2p4t97/SZ/RH9qeLdf8ASZ/RTL+x5l/+Zdb/ACxf5rHFthqDD6Z88pfMWizWudlDnnRgs2xOvfwCraZBk+63hLQOIazJOwDG/wAgKDYjvCxKoidFKSWO0cAxrbi97XAuuNRsIbd2hJJstrJQ69iDbjZZKu5xO63qelZFlm3cAB6BCEITVcQhCEIQhC3UlHJM8MiaXudoGgXJQkJAFytKl2ye72artJNeKHrbtP8Ayg8B3n4qU7J7tWQ2lq7SScRHxYzx++fh4qdAK3HBzcuXr+NgXjp/z8fKa4ZhUNNGI4WBjR04k9SeJPeU7QhXALLlXOLjdxuUIQhCahCEIQvNzuJSJXcSkWQvVFrmga7jxHAjQjwKcU+MV8ItFVSAdM7h+tlrQlDiFDJTxyfcE4k2pxV2hqJD/wBUj5WXPnkqpDeSS/eXFx+N04Ql1KJtGxuxPoPYBa6eHI0D1Pet1NV1EDi6mmfCTxDXENPiBpdYoSXN7qd0LHM0EYXSG3uLgW9u49/Y/UJlWbTYlOLSSyEHkZCB6CwWpCdrKqigiabjHk34TIUT3fbdp0CdQwtYLNFlmhNJurLIWMNxv1OSnU+0Nfp7Ool85n+VtVz6+rrKgATSF9tAXPLiAeNrk2W5CXUVE6kjJvt4W+Fuw7DZJnCOBhe4NJytFzZvErY6iqonXa2aJ44Oa17SPTiO5S/dxjNBSCR9RJkleQ0Xa6wYNftAW1PyCnrdtsOI0qYv5lKyNpFy7Ky6ziEsUhiEJc3z+FUVLi+Pv7MT6iTwB+ZGnqpPgW76vqnCTFZXZBr7H2he53c43ysHhr4KYT7wcNYNahh7mgu+QUcxffLTRginjc8/ef2G+mrj6BTWYPuN1kmSqk/4Y9Hft6kBTqqqoaWEueWxxxjwAAFgAPgAFQ23O1L8QqNLhv2WN+6y9yT+I8Sm2PbYVeIP7bi4Dg0DKxngOvedUzpaQM1OrjxKjkkur3D+HaM3uTueQHMDqT1W5jA0ADlontDj9bS/8rO5g5sJuw+RuAUzQq4JBuuikhZI3Q4YXadvNxfhn9GM/omU+3OLScZpB4ODf/EBMkJ/6h/11SHDoht+1vwl/bWIk39vID/nP/qsMQxKunYGTyGVo1Ac8mxItcX7lkhN1FS/RR9T6fCENqamP9zM9g+7ncB5WOiEJAbKzJG2QWctE89XJ+8kLvzOc753SU1MWklxzE6eCcIRdRsp2NIOcdSs4KmWJwfBI+J495pI8j94dxXbh3n4tGLFzJO8xtJ+FlwUJWvI2Uc9HFMbuGfAH3C7k+9fFHaA5fyxNHzuuFiWO19V++e93TO7Qd4GgB8kqEpeTuomcPjYezjwDQfzZa6aHI0D18ea2IQmK+1oaA0ckIQhCchCVrSTYC5PJWDsluyc+0tbdreIi4OP5z7o7uPgnMYXGwVWpq4qZmqQ/J8FGdmtkaiud2BljB7Uh4DuH3j3BW/s9svT0LLRNu4/akP2nefIdwXTp6dkbQ1jQ1oFg0CwA7gtivxxBniuJruKS1R07N6fKEIQpllIQhCEIQhCEIQhCELze5uqTKhCyF6ojKjKlQhCTKjKhCEJcqTKhCEIyoyoQhCMqMqVCEJMqXKhCELF8dwQeBTf9lt5Fw80iEoJCjdEx57Quj9lN5ud6rJmGxjlfxQhLqKb9PEMhoTgMtw0RlSoTVMjKkyoQhCMqXKhCEJMqXKhCEJMqXKhCEJMqMqVCEJMqMqEIQjKjKhCEIyoypUIQkyoyoQhCt/YHZKnigjqCM8r2h2Z3uX5NHLx4qZIQtRgAaLLzaslfJO4vN8n3QhCE9VEIQhCEIQhCEIQhCEIQhCF/9k="/>
          <p:cNvSpPr>
            <a:spLocks noChangeAspect="1" noChangeArrowheads="1"/>
          </p:cNvSpPr>
          <p:nvPr/>
        </p:nvSpPr>
        <p:spPr bwMode="auto">
          <a:xfrm>
            <a:off x="77788" y="-312738"/>
            <a:ext cx="3810000" cy="65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90" name="AutoShape 6" descr="data:image/jpg;base64,/9j/4AAQSkZJRgABAQAAAQABAAD/2wCEAAkGBhAQEBQUEBQWFBUWGBUWGRUYFBkXGxcaFhQVFBQaGBodJyYeFxojGRYXIi8iIycpLCwtFR8xNTAqNScrLCkBCQoKDgwOGg8PGjIkHyQpLCwpNSwsKi0pLywtLCovLzQtLi8tLC4sLCwsLC8sLSo0LCwsLDUsKSwqLCkpKSwsLP/AABEIAEUBkAMBIgACEQEDEQH/xAAcAAABBAMBAAAAAAAAAAAAAAAAAQQGBwIDBQj/xABEEAABAwIDBQUEBwUGBwEAAAABAAIDBBEFEiEGBzFBUSJhcYGRE0KhsRQjMlJicsEVM4KS0RdDU3Oj8SQ0g5OywvAW/8QAGwEAAQUBAQAAAAAAAAAAAAAAAAECAwQFBgf/xAAxEQABAwMCAwcDBQADAAAAAAABAAIDBBEhEjEFQVEiYXGBobHRFDKRE7LB4fAzQlL/2gAMAwEAAhEDEQA/AOA5xvxSZih3EpFkL1RLmPVZRsc4hrQXE8ALknwA1K7uyuxs1e647EQNnSEfBo953wCtzAtmKajbaFgDubzq93i79BYKaOEvzyWTXcVipTpHad06eJVXYZu3r5rFzRC3rI7X+UXPrZSGm3Qj+8qXX6MYB8ST8lKMf21o6LSV+Z/+GztO8+TfMhQit34AH6qAW/FISfRosPVTaIm4OVjGt4jONTLNb5D92/kuw/dHT20nmB/gPwso9tJu4fSQvmE7XMYLkOBY7oAOIJ9Fupd+ev1tMLdWvPyI/VcfeBvEZXsjbT5hG3tFrtCZDoLgcmj4lI8R2wM+afTT17ZQJH9nn9px5ZUezFGY9VqgaQ0Zjc81sCqLq2m4vZLmPVGY9UhQhOS5iguKRdvY3B/pVbEwi7Qc7/ys1t5mw80oFzZRyyNiYXu2AupFQ7qZ5ImPdO1hc0OLSwktuL2JvquRtXsccPYwvnD3PcQGhpGgF3G9zoNPVXWFRe9LGzU1pYw9mP6ptu43kPrp5K1JExrcbrlqDiVVPMdR7IyRYeQ26rh5j1RmPVIBZCqLrEuYpWyOBuCQeoJBQWHofRY3QhZF5PEn1SB56n1SXQhFlm+dx4ucfFxPzWOY9VlHC52jWl3gCfknkeAVbvs08x8In/0Ra6YXMbubJm6Zx4ucfFxPzWOY9U/l2fq2i7qeYDvif/RMHNINiLHodCgiyVrmu+03RmPVGY9Uie0uC1EpaGRSHOQA7I7LqbA3ta3ehK5zWi7jZM8xRmPVXNQ7tMPjAzRmR1hcue6xPPQGyjO8ukigZHBS01r/AFj3Rwkmw0Y3MBfU3Nr+6pnQuaLlY8XGYZpBGwHxNgLKv8x6ozHqlfE5ts7XNJF7OaWmx7isVCtkEEXCXMUZj1W+DD5pP3cb3/lY53yCynwydgu+KRo6ujcB6kITdbb2um2Y9UZj1SIQnpcx6ozHqkQhIlzFGY9UiEIS5j1RmPVIhCVLmPVGY9UiEJEuY9UZikQhCXMeqMx6pF3dmdj6iud2BljB7UrhoO4fePcPOyUAk2CjllZE0vebALk0dJLM8Mia573cGjU/7d6tPZHdyynLZao55RZzWXu1hGoP4nA8+A+KkWz+zFPRMywt7R+086ud4nkO4aLrK7HAG5duuO4hxl8144cN9T8BebncSuvsrs+6uqWxDRo7T3fdaONu88B4rkO4q190uHhtLJL70jyL/hYLAepcqsTdTrLpeJVJpqcvbvsPEqZ0VHHDG2OJoaxosAOQUP3j7bmiZ7KE2meLl3+GzhcfiPL16KbrzltVXOq66VzjoXuP8LTkYPQfFXJnaRYLkeGwfryl78268ydr+5XMs+clzyQ0m+puXHmSeZ7ynMdKxvBo+a2gIVAldvHA1mTk9f8AbIXa2b2Imr3ZmNDGNOsrhoD0b94rHZXADW1LYtQ37T3Dk0cbd54eavSkpGRMayNoaxosGjgAFNDFrydlk8W4kKa0bBdx68v7UbwjdxQwAF7PbP8AvSajybwHxWVZtbhVISzPGCNC2OPNbuOUWHgovvU23dGTSwuLbAe1cDYknURg8tNT4gdVV0dG5+shsOTRp/spXSBmGhZkFHLVgPncSTkC/LqeQ7hZehcMxLD8QY72Xs5QNHNLBcX4XaRceK4W0u7GCVhfSD2Ug1DL9h3db3T3jTuUT3RUGWvc5lwBE4O143c3LfzVyqRoErchUpzLw6fTG7od7/nb2Xm+SMtJa4EEEgg8QQbEHzVpbpsGyQPqHDWQ5W/kZ/V1/RQfauL2uLzRRDWSXKLfeIaHfEn0V2YZQNghjiZwY0NHkOKhgZ2yei1+L1t6VrBu+xPhYH+Qmu02LikpJZubWnL3uOjR6kLzxTNdLMTq43yiwuXOcdbdST81ZG+bHrCOnaeA9o7xN2xj5lPN02x4igbVTC73i8YPutPF3ifl4pzwZH2Cq0T20dP+q8ZOfHk0e5WOzO6sEB9cTrr7Fptb87h8h6qcU+F0lKy7I4omj3rNb6uP6lZY5jMdJA+aXg0cBxcTo1o7yVQe0u1lTXzHMb66MB7EY7hwJ/EdU46YsAZUDPqeIkvkdZt7Y69AOavRm1NA92UVELidLe0br4cinU+D00g7cMbh3saf0XnCLCnPIbmc5ziGgDmXGwHqV6OwTDvo1NFCCT7NjWXJuTYWJ9U6N+u91DXUZo9JaSCe8X9Fw9osKoKOllmFNDma3s/VjVx0Z8SFTFC0zyCNmrnODBp7zjb9VYG+XHrCOnaeH1jvE3bGPmfRRbZHY2tqGtdAMgGvtSS0A88pGpPgoJRqdYBbXDHuhh/Uldvm7jy2b+clXVTCnpImRlzI2sa1urmtvlFrnvWiTa6gbxqYf+40/JQlu5ovN5qt1+eWME/zOJPwTlm5Wk96oqD/ABMH/qrAL7YFlgPZSBxvIXHuFve6mtDj1LObQzRvPRrwT6cUmLYBT1TS2eNrvxWs4eDuIUSo9z1JDLHKyeozRva8Xe33XA2+zextY+KnqeLkWcFWe5kbg6Bx/lULtJgH0OrdC5xydlwfbXI48bdRr5hW5svtHS1TTHSh+WFrG9phaALWaL8zZqq3ejiokxGzeEeWI95Ac5/oXW8lZmwGC/RqJgcLPk+sd/EBlHk2yrRCzyBst/iUglo43y/fj1AJJ8vdSMlQ+TethoJBe/S/92ddbXHcnO8bG/o1C/KbPl+rb3Zh2z5Nv8FSOB4OaydrANZHhje4cz4AXPkpJJS02Co0FAyaMvk8s2wNycHwUv8AoE+N4hLJDpDcAyu4MY0WaAObzqcvK+qsXBthqKlAIjD3jjJJZx8gdG+QXUwbB4qSBkMDcrGCw7zzJ6knW6Z7WYRPV05hgkEWY9txBN282i3C5tfuSiMNGq1yopK+SYiIO0R7eXfbJXMxLebh1O4tD3SW0+rbdotyzGwPkups5tZS4g1xp3XLbBzSLOF+Fx0OuqrobkJ3G8lTGegDHABS3YXYH9mvleXteXhrRlaRYAkm9/JDTJfIRPFSCImN2R1vc+lvVNN4WxUT4H1EDAySMZnBosHtH2rjhmA1v3KqV6Dx+ZrKWdzuAikJ/kK87UrtCOht8Aq9Q0B1wt7gVS98RY83scfjZbkIQq66JCEIQhCEIQhCEIQhCVrSSABcnQAc0/wbA56uTJA0uPM8GtHVx5BW3srsJBRAOd9ZNzeRo3uYOXjxUscRes2u4lFSCxy7kPnoovsnuxc60taC1vEQ8Cfzn3R3cfBWXBA2NoawBrQLAAWAHcFsQr7GBgwuIq62WqdqkPgOQQhCE9U15udxKtvdRXNfRujv2o5HXHc/tNPz9FUjuJXT2d2gloZhLHrycw8Ht6Hoeh5LMifoddeicRpTVU5Y3fceIV/Khdr9m30dbLcH2chLo3ciC4uLb9QTaytvZ7bajrRZkgZJzieQ148veHeLrsVlFFMwslY17T7rgCFde0SDBXHUdS+gm7bfELzohXY/dzhpN/Y27g94HzWvGMPoMMppJo4Iw5osy4zEvOjBd1zx+SrfTuGSV0Y47E8hsbCSdth/JXB3P04/4l5HavG3wFnOPxt6Kx3GwVJbv9tBS1MntiTHJpI/jZ9yQ63Mam/iropquOVgfG5r2nUOaQQfMKxARpssHjEbvqDIftdax5YFivN+JTOnq5Hv17T3m/UuNvQW9FsJVq4zunhmmfLDKYi83czKHNvqSW8CL34J1gG7Kmp3h8rjO4agOADAeuXmfFVzA8my3IuL0scRdfPS34HTZLuz2edTUxkkFpJrOseLWD7APebk+YXe2lx5lFTvlfxGjW83OP2QP/uATLaDbijowQ54fJyjYQXefJo7yqW2q2vnxCa55XDWg9mMc7dT1cpi8MbpbusaOnkrJjPMLNJ8z0A9rqSbrMPdVYlJUv7QhBN+sspN/QX+CuOWUNaXONgAST0AFyo3u52fFHQRtI7b/rHnnd+o9BYJvvPxr6PQlgNnTHIPy2vIfTTzT22jjuq82qrq9HU28AqixuuOIYhc8JJAfBpcGMH8tl6Ip4AxjWt0DQGgdwFgvNOGuIPtBo4uBHdlN2/EL0Js3tFFWwNkjIzWGdl9WO5gjp0PNRQEXIO60OLwuETHtHZz5DAb6BQXfXiLmtgjHDtv8SLMb6XPqq3pYMjQOfE+Kv3ajZOnxGMMmuC03a9ps5p59xBsNCuPQbs6CA55i6QDX6xwDB4gWv5myJInOdcJ3D+JU8EQDwbgYAHMk/0o/uy2Tc+QVUrbMZ+6B953DP8AlHLqfBWjLIGtLnGwAJJ6AalaMPrIpYw6EhzODSB2TbTs9R3jTRRrebjX0ehc0GzpjkH5eMh9NP4lK0CNlws2eWSvqgHC1zYDoP8AZKrSNn7XxhrX3yPeZHDpHGOy3uuAB/Er2hhaxoa0BrQAAALAAcAF5/2BxZtLWMqJPskua49GOGW/kbHyXoCGZr2hzSHNIuCDcEHmCmwWz1U/FmOa5h/6kY9vayrbb7ebLSzugpw1uSwc8jMS4gGzRwAAI1N1CJN4OLSaiWQeGVvyAVvY9u+oq2USytcJObmOy35C41BPetNJuzw9huWOk/O8kegtdNdHITupKero2MALc2/8gknnk965+6uorZ4ZZquRzwXBkYLr6N+271Nv4SpZjuKNpaaWZ3uNJA6ng0eZsE6pqZkTAyNoY0aBrRYDwCge+TEHR0sTBwe8uPf7NtwPVwPkpT2GKiwNqqocgT6Dw7gq+2Rww4hibBJ2mhxfIeuud/qdPNeglSO6nEYqWqHtiG+1YW5joA4ua4XPK9rK7WuBFxqEyC1la4xrEjQ4WFr/AJ+MDyVJ73MbM1X7FvCICMD8TrOkPplHktm62Bor4wfdZJbxy2/Uqf4vu8w+ec1EzXBx1d9YWtJsASR106qr/wD9BHT4j7WlaGsY/sMF+0wdk3Jue0Lm56hQvBa4OPVadFIyop3Qxgg6LZ2uR7k3V9Krt4m3FfRVns4HAMLWFo9m03uDmNyOoI8lYWDY5BVxiSBwcOY5tPRw5FNNpdkqeva0TAhzL5JGmzm34jvHcVaeC5vZK5+mcyCa0ze43F7eRVRf2p4t97/SZ/RH9qeLdf8ASZ/RTL+x5l/+Zdb/ACxf5rHFthqDD6Z88pfMWizWudlDnnRgs2xOvfwCraZBk+63hLQOIazJOwDG/wAgKDYjvCxKoidFKSWO0cAxrbi97XAuuNRsIbd2hJJstrJQ69iDbjZZKu5xO63qelZFlm3cAB6BCEITVcQhCEIQhC3UlHJM8MiaXudoGgXJQkJAFytKl2ye72artJNeKHrbtP8Ayg8B3n4qU7J7tWQ2lq7SScRHxYzx++fh4qdAK3HBzcuXr+NgXjp/z8fKa4ZhUNNGI4WBjR04k9SeJPeU7QhXALLlXOLjdxuUIQhCahCEIQvNzuJSJXcSkWQvVFrmga7jxHAjQjwKcU+MV8ItFVSAdM7h+tlrQlDiFDJTxyfcE4k2pxV2hqJD/wBUj5WXPnkqpDeSS/eXFx+N04Ql1KJtGxuxPoPYBa6eHI0D1Pet1NV1EDi6mmfCTxDXENPiBpdYoSXN7qd0LHM0EYXSG3uLgW9u49/Y/UJlWbTYlOLSSyEHkZCB6CwWpCdrKqigiabjHk34TIUT3fbdp0CdQwtYLNFlmhNJurLIWMNxv1OSnU+0Nfp7Ool85n+VtVz6+rrKgATSF9tAXPLiAeNrk2W5CXUVE6kjJvt4W+Fuw7DZJnCOBhe4NJytFzZvErY6iqonXa2aJ44Oa17SPTiO5S/dxjNBSCR9RJkleQ0Xa6wYNftAW1PyCnrdtsOI0qYv5lKyNpFy7Ky6ziEsUhiEJc3z+FUVLi+Pv7MT6iTwB+ZGnqpPgW76vqnCTFZXZBr7H2he53c43ysHhr4KYT7wcNYNahh7mgu+QUcxffLTRginjc8/ef2G+mrj6BTWYPuN1kmSqk/4Y9Hft6kBTqqqoaWEueWxxxjwAAFgAPgAFQ23O1L8QqNLhv2WN+6y9yT+I8Sm2PbYVeIP7bi4Dg0DKxngOvedUzpaQM1OrjxKjkkur3D+HaM3uTueQHMDqT1W5jA0ADlontDj9bS/8rO5g5sJuw+RuAUzQq4JBuuikhZI3Q4YXadvNxfhn9GM/omU+3OLScZpB4ODf/EBMkJ/6h/11SHDoht+1vwl/bWIk39vID/nP/qsMQxKunYGTyGVo1Ac8mxItcX7lkhN1FS/RR9T6fCENqamP9zM9g+7ncB5WOiEJAbKzJG2QWctE89XJ+8kLvzOc753SU1MWklxzE6eCcIRdRsp2NIOcdSs4KmWJwfBI+J495pI8j94dxXbh3n4tGLFzJO8xtJ+FlwUJWvI2Uc9HFMbuGfAH3C7k+9fFHaA5fyxNHzuuFiWO19V++e93TO7Qd4GgB8kqEpeTuomcPjYezjwDQfzZa6aHI0D18ea2IQmK+1oaA0ckIQhCchCVrSTYC5PJWDsluyc+0tbdreIi4OP5z7o7uPgnMYXGwVWpq4qZmqQ/J8FGdmtkaiud2BljB7Uh4DuH3j3BW/s9svT0LLRNu4/akP2nefIdwXTp6dkbQ1jQ1oFg0CwA7gtivxxBniuJruKS1R07N6fKEIQpllIQhCEIQhCEIQhCELze5uqTKhCyF6ojKjKlQhCTKjKhCEJcqTKhCEIyoyoQhCMqMqVCEJMqXKhCELF8dwQeBTf9lt5Fw80iEoJCjdEx57Quj9lN5ud6rJmGxjlfxQhLqKb9PEMhoTgMtw0RlSoTVMjKkyoQhCMqXKhCEJMqXKhCEJMqXKhCEJMqMqVCEJMqMqEIQjKjKhCEIyoypUIQkyoyoQhCt/YHZKnigjqCM8r2h2Z3uX5NHLx4qZIQtRgAaLLzaslfJO4vN8n3QhCE9VEIQhCEIQhCEIQhCEIQhCF/9k="/>
          <p:cNvSpPr>
            <a:spLocks noChangeAspect="1" noChangeArrowheads="1"/>
          </p:cNvSpPr>
          <p:nvPr/>
        </p:nvSpPr>
        <p:spPr bwMode="auto">
          <a:xfrm>
            <a:off x="77788" y="-198438"/>
            <a:ext cx="2409825" cy="41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992" name="Picture 8" descr="http://t0.gstatic.com/images?q=tbn:ANd9GcTaO0q03jMbJ1-xSm_S5xJ_s8papZ-HgfkoB0ff7cf9kV4_aSi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371600"/>
            <a:ext cx="1143000" cy="1143001"/>
          </a:xfrm>
          <a:prstGeom prst="rect">
            <a:avLst/>
          </a:prstGeom>
          <a:noFill/>
        </p:spPr>
      </p:pic>
      <p:pic>
        <p:nvPicPr>
          <p:cNvPr id="41994" name="Picture 10" descr="http://t3.gstatic.com/images?q=tbn:ANd9GcT1ywnn-bSEIYdKI0fKQEv2BKxRJ9ttCjc-WXVAgYaWLVokr13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514601"/>
            <a:ext cx="762000" cy="844282"/>
          </a:xfrm>
          <a:prstGeom prst="rect">
            <a:avLst/>
          </a:prstGeom>
          <a:noFill/>
        </p:spPr>
      </p:pic>
      <p:pic>
        <p:nvPicPr>
          <p:cNvPr id="41996" name="Picture 12" descr="http://t0.gstatic.com/images?q=tbn:ANd9GcS9kV5lkY3hlK8naUlHEtkytnKmk_YsH9x8nOsIqueqvPjY0gW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3733800"/>
            <a:ext cx="947351" cy="411167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 bwMode="auto">
          <a:xfrm>
            <a:off x="0" y="5029200"/>
            <a:ext cx="16764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Who are our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 suppliers ?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Supplier Effectiveness !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7315200" y="4944273"/>
            <a:ext cx="1676400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What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 is our Employee cost ?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How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to minimize ?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43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1981200"/>
            <a:ext cx="1033227" cy="838200"/>
          </a:xfrm>
          <a:prstGeom prst="rect">
            <a:avLst/>
          </a:prstGeom>
          <a:noFill/>
        </p:spPr>
      </p:pic>
      <p:pic>
        <p:nvPicPr>
          <p:cNvPr id="44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6752" y="1066800"/>
            <a:ext cx="1033227" cy="838200"/>
          </a:xfrm>
          <a:prstGeom prst="rect">
            <a:avLst/>
          </a:prstGeom>
          <a:noFill/>
        </p:spPr>
      </p:pic>
      <p:pic>
        <p:nvPicPr>
          <p:cNvPr id="45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962400"/>
            <a:ext cx="1033227" cy="838200"/>
          </a:xfrm>
          <a:prstGeom prst="rect">
            <a:avLst/>
          </a:prstGeom>
          <a:noFill/>
        </p:spPr>
      </p:pic>
      <p:pic>
        <p:nvPicPr>
          <p:cNvPr id="46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227" y="2971800"/>
            <a:ext cx="1033227" cy="838200"/>
          </a:xfrm>
          <a:prstGeom prst="rect">
            <a:avLst/>
          </a:prstGeom>
          <a:noFill/>
        </p:spPr>
      </p:pic>
      <p:pic>
        <p:nvPicPr>
          <p:cNvPr id="47" name="Picture 5" descr="http://t3.gstatic.com/images?q=tbn:ANd9GcT-s4qCoQ8AYfKSYSQXBcDgkTUwxW2h50MNNRAjmP35tdtbPP-l8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905000"/>
            <a:ext cx="914400" cy="878463"/>
          </a:xfrm>
          <a:prstGeom prst="rect">
            <a:avLst/>
          </a:prstGeom>
          <a:noFill/>
        </p:spPr>
      </p:pic>
      <p:pic>
        <p:nvPicPr>
          <p:cNvPr id="48" name="Picture 5" descr="http://t3.gstatic.com/images?q=tbn:ANd9GcT-s4qCoQ8AYfKSYSQXBcDgkTUwxW2h50MNNRAjmP35tdtbPP-l8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895600"/>
            <a:ext cx="914400" cy="878463"/>
          </a:xfrm>
          <a:prstGeom prst="rect">
            <a:avLst/>
          </a:prstGeom>
          <a:noFill/>
        </p:spPr>
      </p:pic>
      <p:pic>
        <p:nvPicPr>
          <p:cNvPr id="49" name="Picture 5" descr="http://t3.gstatic.com/images?q=tbn:ANd9GcT-s4qCoQ8AYfKSYSQXBcDgkTUwxW2h50MNNRAjmP35tdtbPP-l8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3886200"/>
            <a:ext cx="914400" cy="878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0" grpId="0"/>
      <p:bldP spid="36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Day in life-Popular </a:t>
            </a:r>
            <a:r>
              <a:rPr lang="en-US" dirty="0" smtClean="0"/>
              <a:t>Retail Store </a:t>
            </a:r>
            <a:r>
              <a:rPr lang="en-US" dirty="0" smtClean="0"/>
              <a:t>in India</a:t>
            </a:r>
            <a:endParaRPr lang="en-US" dirty="0"/>
          </a:p>
        </p:txBody>
      </p:sp>
      <p:pic>
        <p:nvPicPr>
          <p:cNvPr id="1026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066800"/>
            <a:ext cx="1033227" cy="838200"/>
          </a:xfrm>
          <a:prstGeom prst="rect">
            <a:avLst/>
          </a:prstGeom>
          <a:noFill/>
        </p:spPr>
      </p:pic>
      <p:pic>
        <p:nvPicPr>
          <p:cNvPr id="1030" name="Picture 6" descr="C:\Documents and Settings\vadirajk\My Documents\My Pictures\Microsoft Clip Organizer\SHel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066800"/>
            <a:ext cx="847725" cy="847725"/>
          </a:xfrm>
          <a:prstGeom prst="rect">
            <a:avLst/>
          </a:prstGeom>
          <a:noFill/>
        </p:spPr>
      </p:pic>
      <p:pic>
        <p:nvPicPr>
          <p:cNvPr id="1031" name="Picture 7" descr="C:\Documents and Settings\vadirajk\My Documents\My Pictures\Microsoft Clip Organizer\Retail Store Shel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3862" y="1143000"/>
            <a:ext cx="762000" cy="77118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 bwMode="auto">
          <a:xfrm>
            <a:off x="4376056" y="5029200"/>
            <a:ext cx="2710544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Who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 is our customer ?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What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are they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buying ?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How do we ensure retention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?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12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81200"/>
            <a:ext cx="1033227" cy="838200"/>
          </a:xfrm>
          <a:prstGeom prst="rect">
            <a:avLst/>
          </a:prstGeom>
          <a:noFill/>
        </p:spPr>
      </p:pic>
      <p:pic>
        <p:nvPicPr>
          <p:cNvPr id="13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5173" y="1981200"/>
            <a:ext cx="1033227" cy="838200"/>
          </a:xfrm>
          <a:prstGeom prst="rect">
            <a:avLst/>
          </a:prstGeom>
          <a:noFill/>
        </p:spPr>
      </p:pic>
      <p:pic>
        <p:nvPicPr>
          <p:cNvPr id="15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895600"/>
            <a:ext cx="1033227" cy="838200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>
            <a:off x="1559987" y="2133600"/>
            <a:ext cx="2286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6" descr="C:\Documents and Settings\vadirajk\My Documents\My Pictures\Microsoft Clip Organizer\SHel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8262" y="2362200"/>
            <a:ext cx="847725" cy="847725"/>
          </a:xfrm>
          <a:prstGeom prst="rect">
            <a:avLst/>
          </a:prstGeom>
          <a:noFill/>
        </p:spPr>
      </p:pic>
      <p:pic>
        <p:nvPicPr>
          <p:cNvPr id="19" name="Picture 7" descr="C:\Documents and Settings\vadirajk\My Documents\My Pictures\Microsoft Clip Organizer\Retail Store Shel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3862" y="2438400"/>
            <a:ext cx="762000" cy="771181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1559987" y="3429000"/>
            <a:ext cx="2286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6" descr="C:\Documents and Settings\vadirajk\My Documents\My Pictures\Microsoft Clip Organizer\SHel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8262" y="3810000"/>
            <a:ext cx="847725" cy="847725"/>
          </a:xfrm>
          <a:prstGeom prst="rect">
            <a:avLst/>
          </a:prstGeom>
          <a:noFill/>
        </p:spPr>
      </p:pic>
      <p:pic>
        <p:nvPicPr>
          <p:cNvPr id="22" name="Picture 7" descr="C:\Documents and Settings\vadirajk\My Documents\My Pictures\Microsoft Clip Organizer\Retail Store Shel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3862" y="3886200"/>
            <a:ext cx="762000" cy="771181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/>
        </p:nvCxnSpPr>
        <p:spPr>
          <a:xfrm>
            <a:off x="1559987" y="4876800"/>
            <a:ext cx="2286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8848" y="3962400"/>
            <a:ext cx="1033227" cy="838200"/>
          </a:xfrm>
          <a:prstGeom prst="rect">
            <a:avLst/>
          </a:prstGeom>
          <a:noFill/>
        </p:spPr>
      </p:pic>
      <p:pic>
        <p:nvPicPr>
          <p:cNvPr id="30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8973" y="3962400"/>
            <a:ext cx="1033227" cy="838200"/>
          </a:xfrm>
          <a:prstGeom prst="rect">
            <a:avLst/>
          </a:prstGeom>
          <a:noFill/>
        </p:spPr>
      </p:pic>
      <p:pic>
        <p:nvPicPr>
          <p:cNvPr id="31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3167" y="2971800"/>
            <a:ext cx="871773" cy="838200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1447800" y="105787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83787" y="235327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83787" y="380107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1981200" y="5029200"/>
            <a:ext cx="24384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Do we have enough inventory ?</a:t>
            </a:r>
            <a:endParaRPr lang="en-US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Product  Affinity Analysis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41986" name="AutoShape 2" descr="data:image/jpg;base64,/9j/4AAQSkZJRgABAQAAAQABAAD/2wCEAAkGBhAQEBQUEBQWFBUWGBUWGRUYFBkXGxcaFhQVFBQaGBodJyYeFxojGRYXIi8iIycpLCwtFR8xNTAqNScrLCkBCQoKDgwOGg8PGjIkHyQpLCwpNSwsKi0pLywtLCovLzQtLi8tLC4sLCwsLC8sLSo0LCwsLDUsKSwqLCkpKSwsLP/AABEIAEUBkAMBIgACEQEDEQH/xAAcAAABBAMBAAAAAAAAAAAAAAAAAQQGBwIDBQj/xABEEAABAwIDBQUEBwUGBwEAAAABAAIDBBEFEiEGBzFBUSJhcYGRE0KhsRQjMlJicsEVM4KS0RdDU3Oj8SQ0g5OywvAW/8QAGwEAAQUBAQAAAAAAAAAAAAAAAAECAwQFBgf/xAAxEQABAwMCAwcDBQADAAAAAAABAAIDBBEhEjEFQVEiYXGBobHRFDKRE7LB4fAzQlL/2gAMAwEAAhEDEQA/AOA5xvxSZih3EpFkL1RLmPVZRsc4hrQXE8ALknwA1K7uyuxs1e647EQNnSEfBo953wCtzAtmKajbaFgDubzq93i79BYKaOEvzyWTXcVipTpHad06eJVXYZu3r5rFzRC3rI7X+UXPrZSGm3Qj+8qXX6MYB8ST8lKMf21o6LSV+Z/+GztO8+TfMhQit34AH6qAW/FISfRosPVTaIm4OVjGt4jONTLNb5D92/kuw/dHT20nmB/gPwso9tJu4fSQvmE7XMYLkOBY7oAOIJ9Fupd+ev1tMLdWvPyI/VcfeBvEZXsjbT5hG3tFrtCZDoLgcmj4lI8R2wM+afTT17ZQJH9nn9px5ZUezFGY9VqgaQ0Zjc81sCqLq2m4vZLmPVGY9UhQhOS5iguKRdvY3B/pVbEwi7Qc7/ys1t5mw80oFzZRyyNiYXu2AupFQ7qZ5ImPdO1hc0OLSwktuL2JvquRtXsccPYwvnD3PcQGhpGgF3G9zoNPVXWFRe9LGzU1pYw9mP6ptu43kPrp5K1JExrcbrlqDiVVPMdR7IyRYeQ26rh5j1RmPVIBZCqLrEuYpWyOBuCQeoJBQWHofRY3QhZF5PEn1SB56n1SXQhFlm+dx4ucfFxPzWOY9VlHC52jWl3gCfknkeAVbvs08x8In/0Ra6YXMbubJm6Zx4ucfFxPzWOY9U/l2fq2i7qeYDvif/RMHNINiLHodCgiyVrmu+03RmPVGY9Uie0uC1EpaGRSHOQA7I7LqbA3ta3ehK5zWi7jZM8xRmPVXNQ7tMPjAzRmR1hcue6xPPQGyjO8ukigZHBS01r/AFj3Rwkmw0Y3MBfU3Nr+6pnQuaLlY8XGYZpBGwHxNgLKv8x6ozHqlfE5ts7XNJF7OaWmx7isVCtkEEXCXMUZj1W+DD5pP3cb3/lY53yCynwydgu+KRo6ujcB6kITdbb2um2Y9UZj1SIQnpcx6ozHqkQhIlzFGY9UiEIS5j1RmPVIhCVLmPVGY9UiEJEuY9UZikQhCXMeqMx6pF3dmdj6iud2BljB7UrhoO4fePcPOyUAk2CjllZE0vebALk0dJLM8Mia573cGjU/7d6tPZHdyynLZao55RZzWXu1hGoP4nA8+A+KkWz+zFPRMywt7R+086ud4nkO4aLrK7HAG5duuO4hxl8144cN9T8BebncSuvsrs+6uqWxDRo7T3fdaONu88B4rkO4q190uHhtLJL70jyL/hYLAepcqsTdTrLpeJVJpqcvbvsPEqZ0VHHDG2OJoaxosAOQUP3j7bmiZ7KE2meLl3+GzhcfiPL16KbrzltVXOq66VzjoXuP8LTkYPQfFXJnaRYLkeGwfryl78268ydr+5XMs+clzyQ0m+puXHmSeZ7ynMdKxvBo+a2gIVAldvHA1mTk9f8AbIXa2b2Imr3ZmNDGNOsrhoD0b94rHZXADW1LYtQ37T3Dk0cbd54eavSkpGRMayNoaxosGjgAFNDFrydlk8W4kKa0bBdx68v7UbwjdxQwAF7PbP8AvSajybwHxWVZtbhVISzPGCNC2OPNbuOUWHgovvU23dGTSwuLbAe1cDYknURg8tNT4gdVV0dG5+shsOTRp/spXSBmGhZkFHLVgPncSTkC/LqeQ7hZehcMxLD8QY72Xs5QNHNLBcX4XaRceK4W0u7GCVhfSD2Ug1DL9h3db3T3jTuUT3RUGWvc5lwBE4O143c3LfzVyqRoErchUpzLw6fTG7od7/nb2Xm+SMtJa4EEEgg8QQbEHzVpbpsGyQPqHDWQ5W/kZ/V1/RQfauL2uLzRRDWSXKLfeIaHfEn0V2YZQNghjiZwY0NHkOKhgZ2yei1+L1t6VrBu+xPhYH+Qmu02LikpJZubWnL3uOjR6kLzxTNdLMTq43yiwuXOcdbdST81ZG+bHrCOnaeA9o7xN2xj5lPN02x4igbVTC73i8YPutPF3ifl4pzwZH2Cq0T20dP+q8ZOfHk0e5WOzO6sEB9cTrr7Fptb87h8h6qcU+F0lKy7I4omj3rNb6uP6lZY5jMdJA+aXg0cBxcTo1o7yVQe0u1lTXzHMb66MB7EY7hwJ/EdU46YsAZUDPqeIkvkdZt7Y69AOavRm1NA92UVELidLe0br4cinU+D00g7cMbh3saf0XnCLCnPIbmc5ziGgDmXGwHqV6OwTDvo1NFCCT7NjWXJuTYWJ9U6N+u91DXUZo9JaSCe8X9Fw9osKoKOllmFNDma3s/VjVx0Z8SFTFC0zyCNmrnODBp7zjb9VYG+XHrCOnaeH1jvE3bGPmfRRbZHY2tqGtdAMgGvtSS0A88pGpPgoJRqdYBbXDHuhh/Uldvm7jy2b+clXVTCnpImRlzI2sa1urmtvlFrnvWiTa6gbxqYf+40/JQlu5ovN5qt1+eWME/zOJPwTlm5Wk96oqD/ABMH/qrAL7YFlgPZSBxvIXHuFve6mtDj1LObQzRvPRrwT6cUmLYBT1TS2eNrvxWs4eDuIUSo9z1JDLHKyeozRva8Xe33XA2+zextY+KnqeLkWcFWe5kbg6Bx/lULtJgH0OrdC5xydlwfbXI48bdRr5hW5svtHS1TTHSh+WFrG9phaALWaL8zZqq3ejiokxGzeEeWI95Ac5/oXW8lZmwGC/RqJgcLPk+sd/EBlHk2yrRCzyBst/iUglo43y/fj1AJJ8vdSMlQ+TethoJBe/S/92ddbXHcnO8bG/o1C/KbPl+rb3Zh2z5Nv8FSOB4OaydrANZHhje4cz4AXPkpJJS02Co0FAyaMvk8s2wNycHwUv8AoE+N4hLJDpDcAyu4MY0WaAObzqcvK+qsXBthqKlAIjD3jjJJZx8gdG+QXUwbB4qSBkMDcrGCw7zzJ6knW6Z7WYRPV05hgkEWY9txBN282i3C5tfuSiMNGq1yopK+SYiIO0R7eXfbJXMxLebh1O4tD3SW0+rbdotyzGwPkups5tZS4g1xp3XLbBzSLOF+Fx0OuqrobkJ3G8lTGegDHABS3YXYH9mvleXteXhrRlaRYAkm9/JDTJfIRPFSCImN2R1vc+lvVNN4WxUT4H1EDAySMZnBosHtH2rjhmA1v3KqV6Dx+ZrKWdzuAikJ/kK87UrtCOht8Aq9Q0B1wt7gVS98RY83scfjZbkIQq66JCEIQhCEIQhCEIQhCVrSSABcnQAc0/wbA56uTJA0uPM8GtHVx5BW3srsJBRAOd9ZNzeRo3uYOXjxUscRes2u4lFSCxy7kPnoovsnuxc60taC1vEQ8Cfzn3R3cfBWXBA2NoawBrQLAAWAHcFsQr7GBgwuIq62WqdqkPgOQQhCE9U15udxKtvdRXNfRujv2o5HXHc/tNPz9FUjuJXT2d2gloZhLHrycw8Ht6Hoeh5LMifoddeicRpTVU5Y3fceIV/Khdr9m30dbLcH2chLo3ciC4uLb9QTaytvZ7bajrRZkgZJzieQ148veHeLrsVlFFMwslY17T7rgCFde0SDBXHUdS+gm7bfELzohXY/dzhpN/Y27g94HzWvGMPoMMppJo4Iw5osy4zEvOjBd1zx+SrfTuGSV0Y47E8hsbCSdth/JXB3P04/4l5HavG3wFnOPxt6Kx3GwVJbv9tBS1MntiTHJpI/jZ9yQ63Mam/iropquOVgfG5r2nUOaQQfMKxARpssHjEbvqDIftdax5YFivN+JTOnq5Hv17T3m/UuNvQW9FsJVq4zunhmmfLDKYi83czKHNvqSW8CL34J1gG7Kmp3h8rjO4agOADAeuXmfFVzA8my3IuL0scRdfPS34HTZLuz2edTUxkkFpJrOseLWD7APebk+YXe2lx5lFTvlfxGjW83OP2QP/uATLaDbijowQ54fJyjYQXefJo7yqW2q2vnxCa55XDWg9mMc7dT1cpi8MbpbusaOnkrJjPMLNJ8z0A9rqSbrMPdVYlJUv7QhBN+sspN/QX+CuOWUNaXONgAST0AFyo3u52fFHQRtI7b/rHnnd+o9BYJvvPxr6PQlgNnTHIPy2vIfTTzT22jjuq82qrq9HU28AqixuuOIYhc8JJAfBpcGMH8tl6Ip4AxjWt0DQGgdwFgvNOGuIPtBo4uBHdlN2/EL0Js3tFFWwNkjIzWGdl9WO5gjp0PNRQEXIO60OLwuETHtHZz5DAb6BQXfXiLmtgjHDtv8SLMb6XPqq3pYMjQOfE+Kv3ajZOnxGMMmuC03a9ps5p59xBsNCuPQbs6CA55i6QDX6xwDB4gWv5myJInOdcJ3D+JU8EQDwbgYAHMk/0o/uy2Tc+QVUrbMZ+6B953DP8AlHLqfBWjLIGtLnGwAJJ6AalaMPrIpYw6EhzODSB2TbTs9R3jTRRrebjX0ehc0GzpjkH5eMh9NP4lK0CNlws2eWSvqgHC1zYDoP8AZKrSNn7XxhrX3yPeZHDpHGOy3uuAB/Er2hhaxoa0BrQAAALAAcAF5/2BxZtLWMqJPskua49GOGW/kbHyXoCGZr2hzSHNIuCDcEHmCmwWz1U/FmOa5h/6kY9vayrbb7ebLSzugpw1uSwc8jMS4gGzRwAAI1N1CJN4OLSaiWQeGVvyAVvY9u+oq2USytcJObmOy35C41BPetNJuzw9huWOk/O8kegtdNdHITupKero2MALc2/8gknnk965+6uorZ4ZZquRzwXBkYLr6N+271Nv4SpZjuKNpaaWZ3uNJA6ng0eZsE6pqZkTAyNoY0aBrRYDwCge+TEHR0sTBwe8uPf7NtwPVwPkpT2GKiwNqqocgT6Dw7gq+2Rww4hibBJ2mhxfIeuud/qdPNeglSO6nEYqWqHtiG+1YW5joA4ua4XPK9rK7WuBFxqEyC1la4xrEjQ4WFr/AJ+MDyVJ73MbM1X7FvCICMD8TrOkPplHktm62Bor4wfdZJbxy2/Uqf4vu8w+ec1EzXBx1d9YWtJsASR106qr/wD9BHT4j7WlaGsY/sMF+0wdk3Jue0Lm56hQvBa4OPVadFIyop3Qxgg6LZ2uR7k3V9Krt4m3FfRVns4HAMLWFo9m03uDmNyOoI8lYWDY5BVxiSBwcOY5tPRw5FNNpdkqeva0TAhzL5JGmzm34jvHcVaeC5vZK5+mcyCa0ze43F7eRVRf2p4t97/SZ/RH9qeLdf8ASZ/RTL+x5l/+Zdb/ACxf5rHFthqDD6Z88pfMWizWudlDnnRgs2xOvfwCraZBk+63hLQOIazJOwDG/wAgKDYjvCxKoidFKSWO0cAxrbi97XAuuNRsIbd2hJJstrJQ69iDbjZZKu5xO63qelZFlm3cAB6BCEITVcQhCEIQhC3UlHJM8MiaXudoGgXJQkJAFytKl2ye72artJNeKHrbtP8Ayg8B3n4qU7J7tWQ2lq7SScRHxYzx++fh4qdAK3HBzcuXr+NgXjp/z8fKa4ZhUNNGI4WBjR04k9SeJPeU7QhXALLlXOLjdxuUIQhCahCEIQvNzuJSJXcSkWQvVFrmga7jxHAjQjwKcU+MV8ItFVSAdM7h+tlrQlDiFDJTxyfcE4k2pxV2hqJD/wBUj5WXPnkqpDeSS/eXFx+N04Ql1KJtGxuxPoPYBa6eHI0D1Pet1NV1EDi6mmfCTxDXENPiBpdYoSXN7qd0LHM0EYXSG3uLgW9u49/Y/UJlWbTYlOLSSyEHkZCB6CwWpCdrKqigiabjHk34TIUT3fbdp0CdQwtYLNFlmhNJurLIWMNxv1OSnU+0Nfp7Ool85n+VtVz6+rrKgATSF9tAXPLiAeNrk2W5CXUVE6kjJvt4W+Fuw7DZJnCOBhe4NJytFzZvErY6iqonXa2aJ44Oa17SPTiO5S/dxjNBSCR9RJkleQ0Xa6wYNftAW1PyCnrdtsOI0qYv5lKyNpFy7Ky6ziEsUhiEJc3z+FUVLi+Pv7MT6iTwB+ZGnqpPgW76vqnCTFZXZBr7H2he53c43ysHhr4KYT7wcNYNahh7mgu+QUcxffLTRginjc8/ef2G+mrj6BTWYPuN1kmSqk/4Y9Hft6kBTqqqoaWEueWxxxjwAAFgAPgAFQ23O1L8QqNLhv2WN+6y9yT+I8Sm2PbYVeIP7bi4Dg0DKxngOvedUzpaQM1OrjxKjkkur3D+HaM3uTueQHMDqT1W5jA0ADlontDj9bS/8rO5g5sJuw+RuAUzQq4JBuuikhZI3Q4YXadvNxfhn9GM/omU+3OLScZpB4ODf/EBMkJ/6h/11SHDoht+1vwl/bWIk39vID/nP/qsMQxKunYGTyGVo1Ac8mxItcX7lkhN1FS/RR9T6fCENqamP9zM9g+7ncB5WOiEJAbKzJG2QWctE89XJ+8kLvzOc753SU1MWklxzE6eCcIRdRsp2NIOcdSs4KmWJwfBI+J495pI8j94dxXbh3n4tGLFzJO8xtJ+FlwUJWvI2Uc9HFMbuGfAH3C7k+9fFHaA5fyxNHzuuFiWO19V++e93TO7Qd4GgB8kqEpeTuomcPjYezjwDQfzZa6aHI0D18ea2IQmK+1oaA0ckIQhCchCVrSTYC5PJWDsluyc+0tbdreIi4OP5z7o7uPgnMYXGwVWpq4qZmqQ/J8FGdmtkaiud2BljB7Uh4DuH3j3BW/s9svT0LLRNu4/akP2nefIdwXTp6dkbQ1jQ1oFg0CwA7gtivxxBniuJruKS1R07N6fKEIQpllIQhCEIQhCEIQhCELze5uqTKhCyF6ojKjKlQhCTKjKhCEJcqTKhCEIyoyoQhCMqMqVCEJMqXKhCELF8dwQeBTf9lt5Fw80iEoJCjdEx57Quj9lN5ud6rJmGxjlfxQhLqKb9PEMhoTgMtw0RlSoTVMjKkyoQhCMqXKhCEJMqXKhCEJMqXKhCEJMqMqVCEJMqMqEIQjKjKhCEIyoypUIQkyoyoQhCt/YHZKnigjqCM8r2h2Z3uX5NHLx4qZIQtRgAaLLzaslfJO4vN8n3QhCE9VEIQhCEIQhCEIQhCEIQhCF/9k="/>
          <p:cNvSpPr>
            <a:spLocks noChangeAspect="1" noChangeArrowheads="1"/>
          </p:cNvSpPr>
          <p:nvPr/>
        </p:nvSpPr>
        <p:spPr bwMode="auto">
          <a:xfrm>
            <a:off x="77788" y="-312738"/>
            <a:ext cx="3810000" cy="65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88" name="AutoShape 4" descr="data:image/jpg;base64,/9j/4AAQSkZJRgABAQAAAQABAAD/2wCEAAkGBhAQEBQUEBQWFBUWGBUWGRUYFBkXGxcaFhQVFBQaGBodJyYeFxojGRYXIi8iIycpLCwtFR8xNTAqNScrLCkBCQoKDgwOGg8PGjIkHyQpLCwpNSwsKi0pLywtLCovLzQtLi8tLC4sLCwsLC8sLSo0LCwsLDUsKSwqLCkpKSwsLP/AABEIAEUBkAMBIgACEQEDEQH/xAAcAAABBAMBAAAAAAAAAAAAAAAAAQQGBwIDBQj/xABEEAABAwIDBQUEBwUGBwEAAAABAAIDBBEFEiEGBzFBUSJhcYGRE0KhsRQjMlJicsEVM4KS0RdDU3Oj8SQ0g5OywvAW/8QAGwEAAQUBAQAAAAAAAAAAAAAAAAECAwQFBgf/xAAxEQABAwMCAwcDBQADAAAAAAABAAIDBBEhEjEFQVEiYXGBobHRFDKRE7LB4fAzQlL/2gAMAwEAAhEDEQA/AOA5xvxSZih3EpFkL1RLmPVZRsc4hrQXE8ALknwA1K7uyuxs1e647EQNnSEfBo953wCtzAtmKajbaFgDubzq93i79BYKaOEvzyWTXcVipTpHad06eJVXYZu3r5rFzRC3rI7X+UXPrZSGm3Qj+8qXX6MYB8ST8lKMf21o6LSV+Z/+GztO8+TfMhQit34AH6qAW/FISfRosPVTaIm4OVjGt4jONTLNb5D92/kuw/dHT20nmB/gPwso9tJu4fSQvmE7XMYLkOBY7oAOIJ9Fupd+ev1tMLdWvPyI/VcfeBvEZXsjbT5hG3tFrtCZDoLgcmj4lI8R2wM+afTT17ZQJH9nn9px5ZUezFGY9VqgaQ0Zjc81sCqLq2m4vZLmPVGY9UhQhOS5iguKRdvY3B/pVbEwi7Qc7/ys1t5mw80oFzZRyyNiYXu2AupFQ7qZ5ImPdO1hc0OLSwktuL2JvquRtXsccPYwvnD3PcQGhpGgF3G9zoNPVXWFRe9LGzU1pYw9mP6ptu43kPrp5K1JExrcbrlqDiVVPMdR7IyRYeQ26rh5j1RmPVIBZCqLrEuYpWyOBuCQeoJBQWHofRY3QhZF5PEn1SB56n1SXQhFlm+dx4ucfFxPzWOY9VlHC52jWl3gCfknkeAVbvs08x8In/0Ra6YXMbubJm6Zx4ucfFxPzWOY9U/l2fq2i7qeYDvif/RMHNINiLHodCgiyVrmu+03RmPVGY9Uie0uC1EpaGRSHOQA7I7LqbA3ta3ehK5zWi7jZM8xRmPVXNQ7tMPjAzRmR1hcue6xPPQGyjO8ukigZHBS01r/AFj3Rwkmw0Y3MBfU3Nr+6pnQuaLlY8XGYZpBGwHxNgLKv8x6ozHqlfE5ts7XNJF7OaWmx7isVCtkEEXCXMUZj1W+DD5pP3cb3/lY53yCynwydgu+KRo6ujcB6kITdbb2um2Y9UZj1SIQnpcx6ozHqkQhIlzFGY9UiEIS5j1RmPVIhCVLmPVGY9UiEJEuY9UZikQhCXMeqMx6pF3dmdj6iud2BljB7UrhoO4fePcPOyUAk2CjllZE0vebALk0dJLM8Mia573cGjU/7d6tPZHdyynLZao55RZzWXu1hGoP4nA8+A+KkWz+zFPRMywt7R+086ud4nkO4aLrK7HAG5duuO4hxl8144cN9T8BebncSuvsrs+6uqWxDRo7T3fdaONu88B4rkO4q190uHhtLJL70jyL/hYLAepcqsTdTrLpeJVJpqcvbvsPEqZ0VHHDG2OJoaxosAOQUP3j7bmiZ7KE2meLl3+GzhcfiPL16KbrzltVXOq66VzjoXuP8LTkYPQfFXJnaRYLkeGwfryl78268ydr+5XMs+clzyQ0m+puXHmSeZ7ynMdKxvBo+a2gIVAldvHA1mTk9f8AbIXa2b2Imr3ZmNDGNOsrhoD0b94rHZXADW1LYtQ37T3Dk0cbd54eavSkpGRMayNoaxosGjgAFNDFrydlk8W4kKa0bBdx68v7UbwjdxQwAF7PbP8AvSajybwHxWVZtbhVISzPGCNC2OPNbuOUWHgovvU23dGTSwuLbAe1cDYknURg8tNT4gdVV0dG5+shsOTRp/spXSBmGhZkFHLVgPncSTkC/LqeQ7hZehcMxLD8QY72Xs5QNHNLBcX4XaRceK4W0u7GCVhfSD2Ug1DL9h3db3T3jTuUT3RUGWvc5lwBE4O143c3LfzVyqRoErchUpzLw6fTG7od7/nb2Xm+SMtJa4EEEgg8QQbEHzVpbpsGyQPqHDWQ5W/kZ/V1/RQfauL2uLzRRDWSXKLfeIaHfEn0V2YZQNghjiZwY0NHkOKhgZ2yei1+L1t6VrBu+xPhYH+Qmu02LikpJZubWnL3uOjR6kLzxTNdLMTq43yiwuXOcdbdST81ZG+bHrCOnaeA9o7xN2xj5lPN02x4igbVTC73i8YPutPF3ifl4pzwZH2Cq0T20dP+q8ZOfHk0e5WOzO6sEB9cTrr7Fptb87h8h6qcU+F0lKy7I4omj3rNb6uP6lZY5jMdJA+aXg0cBxcTo1o7yVQe0u1lTXzHMb66MB7EY7hwJ/EdU46YsAZUDPqeIkvkdZt7Y69AOavRm1NA92UVELidLe0br4cinU+D00g7cMbh3saf0XnCLCnPIbmc5ziGgDmXGwHqV6OwTDvo1NFCCT7NjWXJuTYWJ9U6N+u91DXUZo9JaSCe8X9Fw9osKoKOllmFNDma3s/VjVx0Z8SFTFC0zyCNmrnODBp7zjb9VYG+XHrCOnaeH1jvE3bGPmfRRbZHY2tqGtdAMgGvtSS0A88pGpPgoJRqdYBbXDHuhh/Uldvm7jy2b+clXVTCnpImRlzI2sa1urmtvlFrnvWiTa6gbxqYf+40/JQlu5ovN5qt1+eWME/zOJPwTlm5Wk96oqD/ABMH/qrAL7YFlgPZSBxvIXHuFve6mtDj1LObQzRvPRrwT6cUmLYBT1TS2eNrvxWs4eDuIUSo9z1JDLHKyeozRva8Xe33XA2+zextY+KnqeLkWcFWe5kbg6Bx/lULtJgH0OrdC5xydlwfbXI48bdRr5hW5svtHS1TTHSh+WFrG9phaALWaL8zZqq3ejiokxGzeEeWI95Ac5/oXW8lZmwGC/RqJgcLPk+sd/EBlHk2yrRCzyBst/iUglo43y/fj1AJJ8vdSMlQ+TethoJBe/S/92ddbXHcnO8bG/o1C/KbPl+rb3Zh2z5Nv8FSOB4OaydrANZHhje4cz4AXPkpJJS02Co0FAyaMvk8s2wNycHwUv8AoE+N4hLJDpDcAyu4MY0WaAObzqcvK+qsXBthqKlAIjD3jjJJZx8gdG+QXUwbB4qSBkMDcrGCw7zzJ6knW6Z7WYRPV05hgkEWY9txBN282i3C5tfuSiMNGq1yopK+SYiIO0R7eXfbJXMxLebh1O4tD3SW0+rbdotyzGwPkups5tZS4g1xp3XLbBzSLOF+Fx0OuqrobkJ3G8lTGegDHABS3YXYH9mvleXteXhrRlaRYAkm9/JDTJfIRPFSCImN2R1vc+lvVNN4WxUT4H1EDAySMZnBosHtH2rjhmA1v3KqV6Dx+ZrKWdzuAikJ/kK87UrtCOht8Aq9Q0B1wt7gVS98RY83scfjZbkIQq66JCEIQhCEIQhCEIQhCVrSSABcnQAc0/wbA56uTJA0uPM8GtHVx5BW3srsJBRAOd9ZNzeRo3uYOXjxUscRes2u4lFSCxy7kPnoovsnuxc60taC1vEQ8Cfzn3R3cfBWXBA2NoawBrQLAAWAHcFsQr7GBgwuIq62WqdqkPgOQQhCE9U15udxKtvdRXNfRujv2o5HXHc/tNPz9FUjuJXT2d2gloZhLHrycw8Ht6Hoeh5LMifoddeicRpTVU5Y3fceIV/Khdr9m30dbLcH2chLo3ciC4uLb9QTaytvZ7bajrRZkgZJzieQ148veHeLrsVlFFMwslY17T7rgCFde0SDBXHUdS+gm7bfELzohXY/dzhpN/Y27g94HzWvGMPoMMppJo4Iw5osy4zEvOjBd1zx+SrfTuGSV0Y47E8hsbCSdth/JXB3P04/4l5HavG3wFnOPxt6Kx3GwVJbv9tBS1MntiTHJpI/jZ9yQ63Mam/iropquOVgfG5r2nUOaQQfMKxARpssHjEbvqDIftdax5YFivN+JTOnq5Hv17T3m/UuNvQW9FsJVq4zunhmmfLDKYi83czKHNvqSW8CL34J1gG7Kmp3h8rjO4agOADAeuXmfFVzA8my3IuL0scRdfPS34HTZLuz2edTUxkkFpJrOseLWD7APebk+YXe2lx5lFTvlfxGjW83OP2QP/uATLaDbijowQ54fJyjYQXefJo7yqW2q2vnxCa55XDWg9mMc7dT1cpi8MbpbusaOnkrJjPMLNJ8z0A9rqSbrMPdVYlJUv7QhBN+sspN/QX+CuOWUNaXONgAST0AFyo3u52fFHQRtI7b/rHnnd+o9BYJvvPxr6PQlgNnTHIPy2vIfTTzT22jjuq82qrq9HU28AqixuuOIYhc8JJAfBpcGMH8tl6Ip4AxjWt0DQGgdwFgvNOGuIPtBo4uBHdlN2/EL0Js3tFFWwNkjIzWGdl9WO5gjp0PNRQEXIO60OLwuETHtHZz5DAb6BQXfXiLmtgjHDtv8SLMb6XPqq3pYMjQOfE+Kv3ajZOnxGMMmuC03a9ps5p59xBsNCuPQbs6CA55i6QDX6xwDB4gWv5myJInOdcJ3D+JU8EQDwbgYAHMk/0o/uy2Tc+QVUrbMZ+6B953DP8AlHLqfBWjLIGtLnGwAJJ6AalaMPrIpYw6EhzODSB2TbTs9R3jTRRrebjX0ehc0GzpjkH5eMh9NP4lK0CNlws2eWSvqgHC1zYDoP8AZKrSNn7XxhrX3yPeZHDpHGOy3uuAB/Er2hhaxoa0BrQAAALAAcAF5/2BxZtLWMqJPskua49GOGW/kbHyXoCGZr2hzSHNIuCDcEHmCmwWz1U/FmOa5h/6kY9vayrbb7ebLSzugpw1uSwc8jMS4gGzRwAAI1N1CJN4OLSaiWQeGVvyAVvY9u+oq2USytcJObmOy35C41BPetNJuzw9huWOk/O8kegtdNdHITupKero2MALc2/8gknnk965+6uorZ4ZZquRzwXBkYLr6N+271Nv4SpZjuKNpaaWZ3uNJA6ng0eZsE6pqZkTAyNoY0aBrRYDwCge+TEHR0sTBwe8uPf7NtwPVwPkpT2GKiwNqqocgT6Dw7gq+2Rww4hibBJ2mhxfIeuud/qdPNeglSO6nEYqWqHtiG+1YW5joA4ua4XPK9rK7WuBFxqEyC1la4xrEjQ4WFr/AJ+MDyVJ73MbM1X7FvCICMD8TrOkPplHktm62Bor4wfdZJbxy2/Uqf4vu8w+ec1EzXBx1d9YWtJsASR106qr/wD9BHT4j7WlaGsY/sMF+0wdk3Jue0Lm56hQvBa4OPVadFIyop3Qxgg6LZ2uR7k3V9Krt4m3FfRVns4HAMLWFo9m03uDmNyOoI8lYWDY5BVxiSBwcOY5tPRw5FNNpdkqeva0TAhzL5JGmzm34jvHcVaeC5vZK5+mcyCa0ze43F7eRVRf2p4t97/SZ/RH9qeLdf8ASZ/RTL+x5l/+Zdb/ACxf5rHFthqDD6Z88pfMWizWudlDnnRgs2xOvfwCraZBk+63hLQOIazJOwDG/wAgKDYjvCxKoidFKSWO0cAxrbi97XAuuNRsIbd2hJJstrJQ69iDbjZZKu5xO63qelZFlm3cAB6BCEITVcQhCEIQhC3UlHJM8MiaXudoGgXJQkJAFytKl2ye72artJNeKHrbtP8Ayg8B3n4qU7J7tWQ2lq7SScRHxYzx++fh4qdAK3HBzcuXr+NgXjp/z8fKa4ZhUNNGI4WBjR04k9SeJPeU7QhXALLlXOLjdxuUIQhCahCEIQvNzuJSJXcSkWQvVFrmga7jxHAjQjwKcU+MV8ItFVSAdM7h+tlrQlDiFDJTxyfcE4k2pxV2hqJD/wBUj5WXPnkqpDeSS/eXFx+N04Ql1KJtGxuxPoPYBa6eHI0D1Pet1NV1EDi6mmfCTxDXENPiBpdYoSXN7qd0LHM0EYXSG3uLgW9u49/Y/UJlWbTYlOLSSyEHkZCB6CwWpCdrKqigiabjHk34TIUT3fbdp0CdQwtYLNFlmhNJurLIWMNxv1OSnU+0Nfp7Ool85n+VtVz6+rrKgATSF9tAXPLiAeNrk2W5CXUVE6kjJvt4W+Fuw7DZJnCOBhe4NJytFzZvErY6iqonXa2aJ44Oa17SPTiO5S/dxjNBSCR9RJkleQ0Xa6wYNftAW1PyCnrdtsOI0qYv5lKyNpFy7Ky6ziEsUhiEJc3z+FUVLi+Pv7MT6iTwB+ZGnqpPgW76vqnCTFZXZBr7H2he53c43ysHhr4KYT7wcNYNahh7mgu+QUcxffLTRginjc8/ef2G+mrj6BTWYPuN1kmSqk/4Y9Hft6kBTqqqoaWEueWxxxjwAAFgAPgAFQ23O1L8QqNLhv2WN+6y9yT+I8Sm2PbYVeIP7bi4Dg0DKxngOvedUzpaQM1OrjxKjkkur3D+HaM3uTueQHMDqT1W5jA0ADlontDj9bS/8rO5g5sJuw+RuAUzQq4JBuuikhZI3Q4YXadvNxfhn9GM/omU+3OLScZpB4ODf/EBMkJ/6h/11SHDoht+1vwl/bWIk39vID/nP/qsMQxKunYGTyGVo1Ac8mxItcX7lkhN1FS/RR9T6fCENqamP9zM9g+7ncB5WOiEJAbKzJG2QWctE89XJ+8kLvzOc753SU1MWklxzE6eCcIRdRsp2NIOcdSs4KmWJwfBI+J495pI8j94dxXbh3n4tGLFzJO8xtJ+FlwUJWvI2Uc9HFMbuGfAH3C7k+9fFHaA5fyxNHzuuFiWO19V++e93TO7Qd4GgB8kqEpeTuomcPjYezjwDQfzZa6aHI0D18ea2IQmK+1oaA0ckIQhCchCVrSTYC5PJWDsluyc+0tbdreIi4OP5z7o7uPgnMYXGwVWpq4qZmqQ/J8FGdmtkaiud2BljB7Uh4DuH3j3BW/s9svT0LLRNu4/akP2nefIdwXTp6dkbQ1jQ1oFg0CwA7gtivxxBniuJruKS1R07N6fKEIQpllIQhCEIQhCEIQhCELze5uqTKhCyF6ojKjKlQhCTKjKhCEJcqTKhCEIyoyoQhCMqMqVCEJMqXKhCELF8dwQeBTf9lt5Fw80iEoJCjdEx57Quj9lN5ud6rJmGxjlfxQhLqKb9PEMhoTgMtw0RlSoTVMjKkyoQhCMqXKhCEJMqXKhCEJMqXKhCEJMqMqVCEJMqMqEIQjKjKhCEIyoypUIQkyoyoQhCt/YHZKnigjqCM8r2h2Z3uX5NHLx4qZIQtRgAaLLzaslfJO4vN8n3QhCE9VEIQhCEIQhCEIQhCEIQhCF/9k="/>
          <p:cNvSpPr>
            <a:spLocks noChangeAspect="1" noChangeArrowheads="1"/>
          </p:cNvSpPr>
          <p:nvPr/>
        </p:nvSpPr>
        <p:spPr bwMode="auto">
          <a:xfrm>
            <a:off x="77788" y="-312738"/>
            <a:ext cx="3810000" cy="65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990" name="AutoShape 6" descr="data:image/jpg;base64,/9j/4AAQSkZJRgABAQAAAQABAAD/2wCEAAkGBhAQEBQUEBQWFBUWGBUWGRUYFBkXGxcaFhQVFBQaGBodJyYeFxojGRYXIi8iIycpLCwtFR8xNTAqNScrLCkBCQoKDgwOGg8PGjIkHyQpLCwpNSwsKi0pLywtLCovLzQtLi8tLC4sLCwsLC8sLSo0LCwsLDUsKSwqLCkpKSwsLP/AABEIAEUBkAMBIgACEQEDEQH/xAAcAAABBAMBAAAAAAAAAAAAAAAAAQQGBwIDBQj/xABEEAABAwIDBQUEBwUGBwEAAAABAAIDBBEFEiEGBzFBUSJhcYGRE0KhsRQjMlJicsEVM4KS0RdDU3Oj8SQ0g5OywvAW/8QAGwEAAQUBAQAAAAAAAAAAAAAAAAECAwQFBgf/xAAxEQABAwMCAwcDBQADAAAAAAABAAIDBBEhEjEFQVEiYXGBobHRFDKRE7LB4fAzQlL/2gAMAwEAAhEDEQA/AOA5xvxSZih3EpFkL1RLmPVZRsc4hrQXE8ALknwA1K7uyuxs1e647EQNnSEfBo953wCtzAtmKajbaFgDubzq93i79BYKaOEvzyWTXcVipTpHad06eJVXYZu3r5rFzRC3rI7X+UXPrZSGm3Qj+8qXX6MYB8ST8lKMf21o6LSV+Z/+GztO8+TfMhQit34AH6qAW/FISfRosPVTaIm4OVjGt4jONTLNb5D92/kuw/dHT20nmB/gPwso9tJu4fSQvmE7XMYLkOBY7oAOIJ9Fupd+ev1tMLdWvPyI/VcfeBvEZXsjbT5hG3tFrtCZDoLgcmj4lI8R2wM+afTT17ZQJH9nn9px5ZUezFGY9VqgaQ0Zjc81sCqLq2m4vZLmPVGY9UhQhOS5iguKRdvY3B/pVbEwi7Qc7/ys1t5mw80oFzZRyyNiYXu2AupFQ7qZ5ImPdO1hc0OLSwktuL2JvquRtXsccPYwvnD3PcQGhpGgF3G9zoNPVXWFRe9LGzU1pYw9mP6ptu43kPrp5K1JExrcbrlqDiVVPMdR7IyRYeQ26rh5j1RmPVIBZCqLrEuYpWyOBuCQeoJBQWHofRY3QhZF5PEn1SB56n1SXQhFlm+dx4ucfFxPzWOY9VlHC52jWl3gCfknkeAVbvs08x8In/0Ra6YXMbubJm6Zx4ucfFxPzWOY9U/l2fq2i7qeYDvif/RMHNINiLHodCgiyVrmu+03RmPVGY9Uie0uC1EpaGRSHOQA7I7LqbA3ta3ehK5zWi7jZM8xRmPVXNQ7tMPjAzRmR1hcue6xPPQGyjO8ukigZHBS01r/AFj3Rwkmw0Y3MBfU3Nr+6pnQuaLlY8XGYZpBGwHxNgLKv8x6ozHqlfE5ts7XNJF7OaWmx7isVCtkEEXCXMUZj1W+DD5pP3cb3/lY53yCynwydgu+KRo6ujcB6kITdbb2um2Y9UZj1SIQnpcx6ozHqkQhIlzFGY9UiEIS5j1RmPVIhCVLmPVGY9UiEJEuY9UZikQhCXMeqMx6pF3dmdj6iud2BljB7UrhoO4fePcPOyUAk2CjllZE0vebALk0dJLM8Mia573cGjU/7d6tPZHdyynLZao55RZzWXu1hGoP4nA8+A+KkWz+zFPRMywt7R+086ud4nkO4aLrK7HAG5duuO4hxl8144cN9T8BebncSuvsrs+6uqWxDRo7T3fdaONu88B4rkO4q190uHhtLJL70jyL/hYLAepcqsTdTrLpeJVJpqcvbvsPEqZ0VHHDG2OJoaxosAOQUP3j7bmiZ7KE2meLl3+GzhcfiPL16KbrzltVXOq66VzjoXuP8LTkYPQfFXJnaRYLkeGwfryl78268ydr+5XMs+clzyQ0m+puXHmSeZ7ynMdKxvBo+a2gIVAldvHA1mTk9f8AbIXa2b2Imr3ZmNDGNOsrhoD0b94rHZXADW1LYtQ37T3Dk0cbd54eavSkpGRMayNoaxosGjgAFNDFrydlk8W4kKa0bBdx68v7UbwjdxQwAF7PbP8AvSajybwHxWVZtbhVISzPGCNC2OPNbuOUWHgovvU23dGTSwuLbAe1cDYknURg8tNT4gdVV0dG5+shsOTRp/spXSBmGhZkFHLVgPncSTkC/LqeQ7hZehcMxLD8QY72Xs5QNHNLBcX4XaRceK4W0u7GCVhfSD2Ug1DL9h3db3T3jTuUT3RUGWvc5lwBE4O143c3LfzVyqRoErchUpzLw6fTG7od7/nb2Xm+SMtJa4EEEgg8QQbEHzVpbpsGyQPqHDWQ5W/kZ/V1/RQfauL2uLzRRDWSXKLfeIaHfEn0V2YZQNghjiZwY0NHkOKhgZ2yei1+L1t6VrBu+xPhYH+Qmu02LikpJZubWnL3uOjR6kLzxTNdLMTq43yiwuXOcdbdST81ZG+bHrCOnaeA9o7xN2xj5lPN02x4igbVTC73i8YPutPF3ifl4pzwZH2Cq0T20dP+q8ZOfHk0e5WOzO6sEB9cTrr7Fptb87h8h6qcU+F0lKy7I4omj3rNb6uP6lZY5jMdJA+aXg0cBxcTo1o7yVQe0u1lTXzHMb66MB7EY7hwJ/EdU46YsAZUDPqeIkvkdZt7Y69AOavRm1NA92UVELidLe0br4cinU+D00g7cMbh3saf0XnCLCnPIbmc5ziGgDmXGwHqV6OwTDvo1NFCCT7NjWXJuTYWJ9U6N+u91DXUZo9JaSCe8X9Fw9osKoKOllmFNDma3s/VjVx0Z8SFTFC0zyCNmrnODBp7zjb9VYG+XHrCOnaeH1jvE3bGPmfRRbZHY2tqGtdAMgGvtSS0A88pGpPgoJRqdYBbXDHuhh/Uldvm7jy2b+clXVTCnpImRlzI2sa1urmtvlFrnvWiTa6gbxqYf+40/JQlu5ovN5qt1+eWME/zOJPwTlm5Wk96oqD/ABMH/qrAL7YFlgPZSBxvIXHuFve6mtDj1LObQzRvPRrwT6cUmLYBT1TS2eNrvxWs4eDuIUSo9z1JDLHKyeozRva8Xe33XA2+zextY+KnqeLkWcFWe5kbg6Bx/lULtJgH0OrdC5xydlwfbXI48bdRr5hW5svtHS1TTHSh+WFrG9phaALWaL8zZqq3ejiokxGzeEeWI95Ac5/oXW8lZmwGC/RqJgcLPk+sd/EBlHk2yrRCzyBst/iUglo43y/fj1AJJ8vdSMlQ+TethoJBe/S/92ddbXHcnO8bG/o1C/KbPl+rb3Zh2z5Nv8FSOB4OaydrANZHhje4cz4AXPkpJJS02Co0FAyaMvk8s2wNycHwUv8AoE+N4hLJDpDcAyu4MY0WaAObzqcvK+qsXBthqKlAIjD3jjJJZx8gdG+QXUwbB4qSBkMDcrGCw7zzJ6knW6Z7WYRPV05hgkEWY9txBN282i3C5tfuSiMNGq1yopK+SYiIO0R7eXfbJXMxLebh1O4tD3SW0+rbdotyzGwPkups5tZS4g1xp3XLbBzSLOF+Fx0OuqrobkJ3G8lTGegDHABS3YXYH9mvleXteXhrRlaRYAkm9/JDTJfIRPFSCImN2R1vc+lvVNN4WxUT4H1EDAySMZnBosHtH2rjhmA1v3KqV6Dx+ZrKWdzuAikJ/kK87UrtCOht8Aq9Q0B1wt7gVS98RY83scfjZbkIQq66JCEIQhCEIQhCEIQhCVrSSABcnQAc0/wbA56uTJA0uPM8GtHVx5BW3srsJBRAOd9ZNzeRo3uYOXjxUscRes2u4lFSCxy7kPnoovsnuxc60taC1vEQ8Cfzn3R3cfBWXBA2NoawBrQLAAWAHcFsQr7GBgwuIq62WqdqkPgOQQhCE9U15udxKtvdRXNfRujv2o5HXHc/tNPz9FUjuJXT2d2gloZhLHrycw8Ht6Hoeh5LMifoddeicRpTVU5Y3fceIV/Khdr9m30dbLcH2chLo3ciC4uLb9QTaytvZ7bajrRZkgZJzieQ148veHeLrsVlFFMwslY17T7rgCFde0SDBXHUdS+gm7bfELzohXY/dzhpN/Y27g94HzWvGMPoMMppJo4Iw5osy4zEvOjBd1zx+SrfTuGSV0Y47E8hsbCSdth/JXB3P04/4l5HavG3wFnOPxt6Kx3GwVJbv9tBS1MntiTHJpI/jZ9yQ63Mam/iropquOVgfG5r2nUOaQQfMKxARpssHjEbvqDIftdax5YFivN+JTOnq5Hv17T3m/UuNvQW9FsJVq4zunhmmfLDKYi83czKHNvqSW8CL34J1gG7Kmp3h8rjO4agOADAeuXmfFVzA8my3IuL0scRdfPS34HTZLuz2edTUxkkFpJrOseLWD7APebk+YXe2lx5lFTvlfxGjW83OP2QP/uATLaDbijowQ54fJyjYQXefJo7yqW2q2vnxCa55XDWg9mMc7dT1cpi8MbpbusaOnkrJjPMLNJ8z0A9rqSbrMPdVYlJUv7QhBN+sspN/QX+CuOWUNaXONgAST0AFyo3u52fFHQRtI7b/rHnnd+o9BYJvvPxr6PQlgNnTHIPy2vIfTTzT22jjuq82qrq9HU28AqixuuOIYhc8JJAfBpcGMH8tl6Ip4AxjWt0DQGgdwFgvNOGuIPtBo4uBHdlN2/EL0Js3tFFWwNkjIzWGdl9WO5gjp0PNRQEXIO60OLwuETHtHZz5DAb6BQXfXiLmtgjHDtv8SLMb6XPqq3pYMjQOfE+Kv3ajZOnxGMMmuC03a9ps5p59xBsNCuPQbs6CA55i6QDX6xwDB4gWv5myJInOdcJ3D+JU8EQDwbgYAHMk/0o/uy2Tc+QVUrbMZ+6B953DP8AlHLqfBWjLIGtLnGwAJJ6AalaMPrIpYw6EhzODSB2TbTs9R3jTRRrebjX0ehc0GzpjkH5eMh9NP4lK0CNlws2eWSvqgHC1zYDoP8AZKrSNn7XxhrX3yPeZHDpHGOy3uuAB/Er2hhaxoa0BrQAAALAAcAF5/2BxZtLWMqJPskua49GOGW/kbHyXoCGZr2hzSHNIuCDcEHmCmwWz1U/FmOa5h/6kY9vayrbb7ebLSzugpw1uSwc8jMS4gGzRwAAI1N1CJN4OLSaiWQeGVvyAVvY9u+oq2USytcJObmOy35C41BPetNJuzw9huWOk/O8kegtdNdHITupKero2MALc2/8gknnk965+6uorZ4ZZquRzwXBkYLr6N+271Nv4SpZjuKNpaaWZ3uNJA6ng0eZsE6pqZkTAyNoY0aBrRYDwCge+TEHR0sTBwe8uPf7NtwPVwPkpT2GKiwNqqocgT6Dw7gq+2Rww4hibBJ2mhxfIeuud/qdPNeglSO6nEYqWqHtiG+1YW5joA4ua4XPK9rK7WuBFxqEyC1la4xrEjQ4WFr/AJ+MDyVJ73MbM1X7FvCICMD8TrOkPplHktm62Bor4wfdZJbxy2/Uqf4vu8w+ec1EzXBx1d9YWtJsASR106qr/wD9BHT4j7WlaGsY/sMF+0wdk3Jue0Lm56hQvBa4OPVadFIyop3Qxgg6LZ2uR7k3V9Krt4m3FfRVns4HAMLWFo9m03uDmNyOoI8lYWDY5BVxiSBwcOY5tPRw5FNNpdkqeva0TAhzL5JGmzm34jvHcVaeC5vZK5+mcyCa0ze43F7eRVRf2p4t97/SZ/RH9qeLdf8ASZ/RTL+x5l/+Zdb/ACxf5rHFthqDD6Z88pfMWizWudlDnnRgs2xOvfwCraZBk+63hLQOIazJOwDG/wAgKDYjvCxKoidFKSWO0cAxrbi97XAuuNRsIbd2hJJstrJQ69iDbjZZKu5xO63qelZFlm3cAB6BCEITVcQhCEIQhC3UlHJM8MiaXudoGgXJQkJAFytKl2ye72artJNeKHrbtP8Ayg8B3n4qU7J7tWQ2lq7SScRHxYzx++fh4qdAK3HBzcuXr+NgXjp/z8fKa4ZhUNNGI4WBjR04k9SeJPeU7QhXALLlXOLjdxuUIQhCahCEIQvNzuJSJXcSkWQvVFrmga7jxHAjQjwKcU+MV8ItFVSAdM7h+tlrQlDiFDJTxyfcE4k2pxV2hqJD/wBUj5WXPnkqpDeSS/eXFx+N04Ql1KJtGxuxPoPYBa6eHI0D1Pet1NV1EDi6mmfCTxDXENPiBpdYoSXN7qd0LHM0EYXSG3uLgW9u49/Y/UJlWbTYlOLSSyEHkZCB6CwWpCdrKqigiabjHk34TIUT3fbdp0CdQwtYLNFlmhNJurLIWMNxv1OSnU+0Nfp7Ool85n+VtVz6+rrKgATSF9tAXPLiAeNrk2W5CXUVE6kjJvt4W+Fuw7DZJnCOBhe4NJytFzZvErY6iqonXa2aJ44Oa17SPTiO5S/dxjNBSCR9RJkleQ0Xa6wYNftAW1PyCnrdtsOI0qYv5lKyNpFy7Ky6ziEsUhiEJc3z+FUVLi+Pv7MT6iTwB+ZGnqpPgW76vqnCTFZXZBr7H2he53c43ysHhr4KYT7wcNYNahh7mgu+QUcxffLTRginjc8/ef2G+mrj6BTWYPuN1kmSqk/4Y9Hft6kBTqqqoaWEueWxxxjwAAFgAPgAFQ23O1L8QqNLhv2WN+6y9yT+I8Sm2PbYVeIP7bi4Dg0DKxngOvedUzpaQM1OrjxKjkkur3D+HaM3uTueQHMDqT1W5jA0ADlontDj9bS/8rO5g5sJuw+RuAUzQq4JBuuikhZI3Q4YXadvNxfhn9GM/omU+3OLScZpB4ODf/EBMkJ/6h/11SHDoht+1vwl/bWIk39vID/nP/qsMQxKunYGTyGVo1Ac8mxItcX7lkhN1FS/RR9T6fCENqamP9zM9g+7ncB5WOiEJAbKzJG2QWctE89XJ+8kLvzOc753SU1MWklxzE6eCcIRdRsp2NIOcdSs4KmWJwfBI+J495pI8j94dxXbh3n4tGLFzJO8xtJ+FlwUJWvI2Uc9HFMbuGfAH3C7k+9fFHaA5fyxNHzuuFiWO19V++e93TO7Qd4GgB8kqEpeTuomcPjYezjwDQfzZa6aHI0D18ea2IQmK+1oaA0ckIQhCchCVrSTYC5PJWDsluyc+0tbdreIi4OP5z7o7uPgnMYXGwVWpq4qZmqQ/J8FGdmtkaiud2BljB7Uh4DuH3j3BW/s9svT0LLRNu4/akP2nefIdwXTp6dkbQ1jQ1oFg0CwA7gtivxxBniuJruKS1R07N6fKEIQpllIQhCEIQhCEIQhCELze5uqTKhCyF6ojKjKlQhCTKjKhCEJcqTKhCEIyoyoQhCMqMqVCEJMqXKhCELF8dwQeBTf9lt5Fw80iEoJCjdEx57Quj9lN5ud6rJmGxjlfxQhLqKb9PEMhoTgMtw0RlSoTVMjKkyoQhCMqXKhCEJMqXKhCEJMqXKhCEJMqMqVCEJMqMqEIQjKjKhCEIyoypUIQkyoyoQhCt/YHZKnigjqCM8r2h2Z3uX5NHLx4qZIQtRgAaLLzaslfJO4vN8n3QhCE9VEIQhCEIQhCEIQhCEIQhCF/9k="/>
          <p:cNvSpPr>
            <a:spLocks noChangeAspect="1" noChangeArrowheads="1"/>
          </p:cNvSpPr>
          <p:nvPr/>
        </p:nvSpPr>
        <p:spPr bwMode="auto">
          <a:xfrm>
            <a:off x="77788" y="-198438"/>
            <a:ext cx="2409825" cy="419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992" name="Picture 8" descr="http://t0.gstatic.com/images?q=tbn:ANd9GcTaO0q03jMbJ1-xSm_S5xJ_s8papZ-HgfkoB0ff7cf9kV4_aS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371600"/>
            <a:ext cx="1143000" cy="1143001"/>
          </a:xfrm>
          <a:prstGeom prst="rect">
            <a:avLst/>
          </a:prstGeom>
          <a:noFill/>
        </p:spPr>
      </p:pic>
      <p:pic>
        <p:nvPicPr>
          <p:cNvPr id="41994" name="Picture 10" descr="http://t3.gstatic.com/images?q=tbn:ANd9GcT1ywnn-bSEIYdKI0fKQEv2BKxRJ9ttCjc-WXVAgYaWLVokr13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514601"/>
            <a:ext cx="762000" cy="844282"/>
          </a:xfrm>
          <a:prstGeom prst="rect">
            <a:avLst/>
          </a:prstGeom>
          <a:noFill/>
        </p:spPr>
      </p:pic>
      <p:pic>
        <p:nvPicPr>
          <p:cNvPr id="41996" name="Picture 12" descr="http://t0.gstatic.com/images?q=tbn:ANd9GcS9kV5lkY3hlK8naUlHEtkytnKmk_YsH9x8nOsIqueqvPjY0gW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3733800"/>
            <a:ext cx="947351" cy="411167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 bwMode="auto">
          <a:xfrm>
            <a:off x="0" y="5029200"/>
            <a:ext cx="16764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Who are our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 suppliers ?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Supplier Effectiveness !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7315200" y="4944273"/>
            <a:ext cx="1676400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What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 is our Employee cost ?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How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to minimize ?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pic>
        <p:nvPicPr>
          <p:cNvPr id="43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6773" y="1981200"/>
            <a:ext cx="1033227" cy="838200"/>
          </a:xfrm>
          <a:prstGeom prst="rect">
            <a:avLst/>
          </a:prstGeom>
          <a:noFill/>
        </p:spPr>
      </p:pic>
      <p:pic>
        <p:nvPicPr>
          <p:cNvPr id="45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4373" y="3962400"/>
            <a:ext cx="1033227" cy="838200"/>
          </a:xfrm>
          <a:prstGeom prst="rect">
            <a:avLst/>
          </a:prstGeom>
          <a:noFill/>
        </p:spPr>
      </p:pic>
      <p:pic>
        <p:nvPicPr>
          <p:cNvPr id="46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2973" y="2971800"/>
            <a:ext cx="1033227" cy="838200"/>
          </a:xfrm>
          <a:prstGeom prst="rect">
            <a:avLst/>
          </a:prstGeom>
          <a:noFill/>
        </p:spPr>
      </p:pic>
      <p:pic>
        <p:nvPicPr>
          <p:cNvPr id="50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676400"/>
            <a:ext cx="1033227" cy="838200"/>
          </a:xfrm>
          <a:prstGeom prst="rect">
            <a:avLst/>
          </a:prstGeom>
          <a:noFill/>
        </p:spPr>
      </p:pic>
      <p:pic>
        <p:nvPicPr>
          <p:cNvPr id="51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590800"/>
            <a:ext cx="1033227" cy="838200"/>
          </a:xfrm>
          <a:prstGeom prst="rect">
            <a:avLst/>
          </a:prstGeom>
          <a:noFill/>
        </p:spPr>
      </p:pic>
      <p:pic>
        <p:nvPicPr>
          <p:cNvPr id="53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05200"/>
            <a:ext cx="1033227" cy="838200"/>
          </a:xfrm>
          <a:prstGeom prst="rect">
            <a:avLst/>
          </a:prstGeom>
          <a:noFill/>
        </p:spPr>
      </p:pic>
      <p:pic>
        <p:nvPicPr>
          <p:cNvPr id="54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505200"/>
            <a:ext cx="1033227" cy="838200"/>
          </a:xfrm>
          <a:prstGeom prst="rect">
            <a:avLst/>
          </a:prstGeom>
          <a:noFill/>
        </p:spPr>
      </p:pic>
      <p:pic>
        <p:nvPicPr>
          <p:cNvPr id="55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773" y="2743200"/>
            <a:ext cx="1033227" cy="838200"/>
          </a:xfrm>
          <a:prstGeom prst="rect">
            <a:avLst/>
          </a:prstGeom>
          <a:noFill/>
        </p:spPr>
      </p:pic>
      <p:pic>
        <p:nvPicPr>
          <p:cNvPr id="59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1033227" cy="838200"/>
          </a:xfrm>
          <a:prstGeom prst="rect">
            <a:avLst/>
          </a:prstGeom>
          <a:noFill/>
        </p:spPr>
      </p:pic>
      <p:pic>
        <p:nvPicPr>
          <p:cNvPr id="60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05000"/>
            <a:ext cx="1033227" cy="838200"/>
          </a:xfrm>
          <a:prstGeom prst="rect">
            <a:avLst/>
          </a:prstGeom>
          <a:noFill/>
        </p:spPr>
      </p:pic>
      <p:pic>
        <p:nvPicPr>
          <p:cNvPr id="44034" name="Picture 2" descr="http://t1.gstatic.com/images?q=tbn:ANd9GcStvJQXPkLT9LAn63SKLPOHC5KEqbG4HgfHZhge3dRYf85ztmEno6f408HmbQ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1371600"/>
            <a:ext cx="2171700" cy="2486026"/>
          </a:xfrm>
          <a:prstGeom prst="rect">
            <a:avLst/>
          </a:prstGeom>
          <a:noFill/>
        </p:spPr>
      </p:pic>
      <p:pic>
        <p:nvPicPr>
          <p:cNvPr id="14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14400"/>
            <a:ext cx="1033227" cy="838200"/>
          </a:xfrm>
          <a:prstGeom prst="rect">
            <a:avLst/>
          </a:prstGeom>
          <a:noFill/>
        </p:spPr>
      </p:pic>
      <p:pic>
        <p:nvPicPr>
          <p:cNvPr id="14338" name="Picture 2" descr="http://t3.gstatic.com/images?q=tbn:ANd9GcSgWK5XdvCRDw6EVXndQoTrAkS4t_8YQfagbcTJ6rN2SI6WEmQX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1981200"/>
            <a:ext cx="762000" cy="762000"/>
          </a:xfrm>
          <a:prstGeom prst="rect">
            <a:avLst/>
          </a:prstGeom>
          <a:noFill/>
        </p:spPr>
      </p:pic>
      <p:pic>
        <p:nvPicPr>
          <p:cNvPr id="52" name="Picture 2" descr="http://t3.gstatic.com/images?q=tbn:ANd9GcSgWK5XdvCRDw6EVXndQoTrAkS4t_8YQfagbcTJ6rN2SI6WEmQX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1143000"/>
            <a:ext cx="838200" cy="838200"/>
          </a:xfrm>
          <a:prstGeom prst="rect">
            <a:avLst/>
          </a:prstGeom>
          <a:noFill/>
        </p:spPr>
      </p:pic>
      <p:pic>
        <p:nvPicPr>
          <p:cNvPr id="63" name="Picture 2" descr="http://t3.gstatic.com/images?q=tbn:ANd9GcSgWK5XdvCRDw6EVXndQoTrAkS4t_8YQfagbcTJ6rN2SI6WEmQX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3733800"/>
            <a:ext cx="762000" cy="762000"/>
          </a:xfrm>
          <a:prstGeom prst="rect">
            <a:avLst/>
          </a:prstGeom>
          <a:noFill/>
        </p:spPr>
      </p:pic>
      <p:pic>
        <p:nvPicPr>
          <p:cNvPr id="64" name="Picture 2" descr="http://t3.gstatic.com/images?q=tbn:ANd9GcSgWK5XdvCRDw6EVXndQoTrAkS4t_8YQfagbcTJ6rN2SI6WEmQX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2667000"/>
            <a:ext cx="838200" cy="838200"/>
          </a:xfrm>
          <a:prstGeom prst="rect">
            <a:avLst/>
          </a:prstGeom>
          <a:noFill/>
        </p:spPr>
      </p:pic>
      <p:pic>
        <p:nvPicPr>
          <p:cNvPr id="65" name="Picture 2" descr="http://t3.gstatic.com/images?q=tbn:ANd9GcSgWK5XdvCRDw6EVXndQoTrAkS4t_8YQfagbcTJ6rN2SI6WEmQX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914400"/>
            <a:ext cx="838200" cy="838200"/>
          </a:xfrm>
          <a:prstGeom prst="rect">
            <a:avLst/>
          </a:prstGeom>
          <a:noFill/>
        </p:spPr>
      </p:pic>
      <p:pic>
        <p:nvPicPr>
          <p:cNvPr id="66" name="Picture 2" descr="C:\Documents and Settings\vadirajk\My Documents\My Pictures\Microsoft Clip Organizer\Shopp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3657600"/>
            <a:ext cx="1033227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Value Chain</a:t>
            </a:r>
            <a:endParaRPr lang="en-US" dirty="0"/>
          </a:p>
        </p:txBody>
      </p:sp>
      <p:pic>
        <p:nvPicPr>
          <p:cNvPr id="1026" name="Picture 2" descr="http://i.msdn.microsoft.com/dynimg/IC357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90600"/>
            <a:ext cx="4648200" cy="47244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181600" y="1143000"/>
            <a:ext cx="3566160" cy="731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Customer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1948542"/>
            <a:ext cx="3566160" cy="731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Sales &amp; Marketing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81600" y="2741022"/>
            <a:ext cx="3566160" cy="731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Store Operations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1600" y="3548742"/>
            <a:ext cx="3566160" cy="731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Merchandise Management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81600" y="4354284"/>
            <a:ext cx="3566160" cy="731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Supply Chain Management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81600" y="5161278"/>
            <a:ext cx="3566160" cy="7315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Corporate Functions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Value Chain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21920" y="2608218"/>
            <a:ext cx="2926080" cy="5486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Forecasting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" y="3246846"/>
            <a:ext cx="2926080" cy="5486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Statistical Analysis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" y="3870960"/>
            <a:ext cx="2926080" cy="5486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Alerts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" y="4495074"/>
            <a:ext cx="2926080" cy="5486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Queries/Drill Down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1920" y="5134428"/>
            <a:ext cx="2926080" cy="5486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Adhoc</a:t>
            </a:r>
            <a:r>
              <a:rPr lang="en-US" sz="2000" b="1" dirty="0" smtClean="0">
                <a:solidFill>
                  <a:schemeClr val="bg1"/>
                </a:solidFill>
              </a:rPr>
              <a:t> Reports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1920" y="5775960"/>
            <a:ext cx="2926080" cy="5486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Standard Reports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" y="1984104"/>
            <a:ext cx="2926080" cy="5486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Predictive Modeling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" y="1356360"/>
            <a:ext cx="2926080" cy="548640"/>
          </a:xfrm>
          <a:prstGeom prst="roundRect">
            <a:avLst/>
          </a:prstGeom>
          <a:solidFill>
            <a:srgbClr val="FF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Optimization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05200" y="5761446"/>
            <a:ext cx="5562600" cy="548640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What Happened ?</a:t>
            </a:r>
            <a:endParaRPr lang="en-US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505200" y="5137332"/>
            <a:ext cx="5562600" cy="548640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How many, how often, where ?</a:t>
            </a:r>
            <a:endParaRPr lang="en-US" sz="20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505200" y="4477656"/>
            <a:ext cx="5562600" cy="548640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Where exactly is the problem ?</a:t>
            </a:r>
            <a:endParaRPr lang="en-US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505200" y="3839028"/>
            <a:ext cx="5562600" cy="548640"/>
          </a:xfrm>
          <a:prstGeom prst="round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What actions are needed ?</a:t>
            </a:r>
            <a:endParaRPr lang="en-US" sz="2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505200" y="3200400"/>
            <a:ext cx="5562600" cy="54864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Why is this happening ?</a:t>
            </a:r>
            <a:endParaRPr lang="en-US" sz="20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505200" y="2590800"/>
            <a:ext cx="5562600" cy="54864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What if the trend continue ?</a:t>
            </a:r>
            <a:endParaRPr lang="en-US" sz="20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505200" y="1981200"/>
            <a:ext cx="5562600" cy="54864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What will happen next ?</a:t>
            </a:r>
            <a:endParaRPr lang="en-US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505200" y="1371600"/>
            <a:ext cx="5562600" cy="54864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What is the best than can happen ?</a:t>
            </a:r>
            <a:endParaRPr lang="en-US" sz="2000" b="1" dirty="0"/>
          </a:p>
        </p:txBody>
      </p:sp>
      <p:sp>
        <p:nvSpPr>
          <p:cNvPr id="20" name="Up Arrow 19"/>
          <p:cNvSpPr/>
          <p:nvPr/>
        </p:nvSpPr>
        <p:spPr>
          <a:xfrm>
            <a:off x="2941320" y="1371600"/>
            <a:ext cx="640080" cy="487680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BI/DW Reference Architecture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1600200"/>
          <a:ext cx="7391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5"/>
          <p:cNvSpPr/>
          <p:nvPr/>
        </p:nvSpPr>
        <p:spPr>
          <a:xfrm rot="930548">
            <a:off x="4951365" y="1026960"/>
            <a:ext cx="381000" cy="6096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rot="774964">
            <a:off x="4281053" y="4767786"/>
            <a:ext cx="457200" cy="609600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Wipro standard color pallets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ADEBAC"/>
      </a:accent1>
      <a:accent2>
        <a:srgbClr val="FEFF99"/>
      </a:accent2>
      <a:accent3>
        <a:srgbClr val="FF9899"/>
      </a:accent3>
      <a:accent4>
        <a:srgbClr val="C299C3"/>
      </a:accent4>
      <a:accent5>
        <a:srgbClr val="9AC2FF"/>
      </a:accent5>
      <a:accent6>
        <a:srgbClr val="FFFFFF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Gill Sans MT" pitchFamily="34" charset="0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657</TotalTime>
  <Words>738</Words>
  <Application>Microsoft Office PowerPoint</Application>
  <PresentationFormat>On-screen Show (4:3)</PresentationFormat>
  <Paragraphs>171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</vt:lpstr>
      <vt:lpstr>“Applied BI and Analytics” in Retail &amp; CPG</vt:lpstr>
      <vt:lpstr>Just so that we are on the same page…</vt:lpstr>
      <vt:lpstr>Objectives of this session</vt:lpstr>
      <vt:lpstr>Retail Store- A Day in life</vt:lpstr>
      <vt:lpstr>Retail Store- A Day in life</vt:lpstr>
      <vt:lpstr>A Day in life-Popular Retail Store in India</vt:lpstr>
      <vt:lpstr>Retail Value Chain</vt:lpstr>
      <vt:lpstr>Information Value Chain</vt:lpstr>
      <vt:lpstr>BI/DW Reference Architecture</vt:lpstr>
      <vt:lpstr>Putting Pieces together- foundation for “Applied BI and Analytics”</vt:lpstr>
      <vt:lpstr>Know your Customer – Value chain</vt:lpstr>
      <vt:lpstr>UNDERSTANDING Ms. John </vt:lpstr>
      <vt:lpstr>CONNECTING with Ms. John</vt:lpstr>
      <vt:lpstr>Summary</vt:lpstr>
      <vt:lpstr>Thank you  vadiraj.muthya@gmail.com</vt:lpstr>
    </vt:vector>
  </TitlesOfParts>
  <Company>Wipro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>Standard Presentation Template</dc:subject>
  <dc:creator>Vadiraj Muthya (WT01 - Business Technology Services </dc:creator>
  <cp:lastModifiedBy>Vadiraj Muthya (WT01 - Business Technology Services </cp:lastModifiedBy>
  <cp:revision>13</cp:revision>
  <dcterms:created xsi:type="dcterms:W3CDTF">2011-02-11T02:29:10Z</dcterms:created>
  <dcterms:modified xsi:type="dcterms:W3CDTF">2011-02-11T13:46:16Z</dcterms:modified>
</cp:coreProperties>
</file>