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0" r:id="rId3"/>
    <p:sldId id="258" r:id="rId4"/>
    <p:sldId id="289" r:id="rId5"/>
    <p:sldId id="261" r:id="rId6"/>
    <p:sldId id="281" r:id="rId7"/>
    <p:sldId id="285" r:id="rId8"/>
    <p:sldId id="283" r:id="rId9"/>
    <p:sldId id="282" r:id="rId10"/>
    <p:sldId id="284" r:id="rId11"/>
    <p:sldId id="290" r:id="rId12"/>
    <p:sldId id="263" r:id="rId13"/>
    <p:sldId id="260" r:id="rId14"/>
    <p:sldId id="266" r:id="rId15"/>
    <p:sldId id="265" r:id="rId16"/>
    <p:sldId id="262" r:id="rId17"/>
    <p:sldId id="264" r:id="rId18"/>
    <p:sldId id="267" r:id="rId19"/>
    <p:sldId id="288" r:id="rId20"/>
    <p:sldId id="268" r:id="rId21"/>
    <p:sldId id="270" r:id="rId22"/>
    <p:sldId id="269" r:id="rId23"/>
    <p:sldId id="271" r:id="rId24"/>
    <p:sldId id="273" r:id="rId25"/>
    <p:sldId id="272" r:id="rId26"/>
    <p:sldId id="274" r:id="rId27"/>
    <p:sldId id="279" r:id="rId28"/>
    <p:sldId id="275" r:id="rId29"/>
    <p:sldId id="278" r:id="rId30"/>
    <p:sldId id="27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8" d="100"/>
          <a:sy n="78" d="100"/>
        </p:scale>
        <p:origin x="-366"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10" descr="tree"/>
          <p:cNvPicPr>
            <a:picLocks noChangeAspect="1" noChangeArrowheads="1"/>
          </p:cNvPicPr>
          <p:nvPr/>
        </p:nvPicPr>
        <p:blipFill>
          <a:blip r:embed="rId2" cstate="print"/>
          <a:srcRect r="398"/>
          <a:stretch>
            <a:fillRect/>
          </a:stretch>
        </p:blipFill>
        <p:spPr bwMode="auto">
          <a:xfrm>
            <a:off x="0" y="-171450"/>
            <a:ext cx="9144000" cy="6977063"/>
          </a:xfrm>
          <a:prstGeom prst="rect">
            <a:avLst/>
          </a:prstGeom>
          <a:noFill/>
        </p:spPr>
      </p:pic>
      <p:sp>
        <p:nvSpPr>
          <p:cNvPr id="2" name="Title 1"/>
          <p:cNvSpPr>
            <a:spLocks noGrp="1"/>
          </p:cNvSpPr>
          <p:nvPr>
            <p:ph type="ctrTitle"/>
          </p:nvPr>
        </p:nvSpPr>
        <p:spPr>
          <a:xfrm>
            <a:off x="760040" y="3039095"/>
            <a:ext cx="7772400" cy="1470025"/>
          </a:xfrm>
        </p:spPr>
        <p:txBody>
          <a:bodyPr anchor="b"/>
          <a:lstStyle>
            <a:lvl1pPr algn="r">
              <a:defRPr sz="2800">
                <a:solidFill>
                  <a:schemeClr val="tx1"/>
                </a:solidFill>
              </a:defRPr>
            </a:lvl1pPr>
          </a:lstStyle>
          <a:p>
            <a:r>
              <a:rPr lang="en-US" smtClean="0"/>
              <a:t>Click to edit Master title style</a:t>
            </a:r>
            <a:endParaRPr lang="en-AU"/>
          </a:p>
        </p:txBody>
      </p:sp>
      <p:sp>
        <p:nvSpPr>
          <p:cNvPr id="3" name="Subtitle 2"/>
          <p:cNvSpPr>
            <a:spLocks noGrp="1"/>
          </p:cNvSpPr>
          <p:nvPr>
            <p:ph type="subTitle" idx="1"/>
          </p:nvPr>
        </p:nvSpPr>
        <p:spPr>
          <a:xfrm>
            <a:off x="2131640" y="4653136"/>
            <a:ext cx="6400800" cy="1752600"/>
          </a:xfrm>
        </p:spPr>
        <p:txBody>
          <a:bodyPr/>
          <a:lstStyle>
            <a:lvl1pPr marL="0" indent="0" algn="r">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9" name="Text Box 9"/>
          <p:cNvSpPr txBox="1">
            <a:spLocks noChangeArrowheads="1"/>
          </p:cNvSpPr>
          <p:nvPr/>
        </p:nvSpPr>
        <p:spPr bwMode="auto">
          <a:xfrm>
            <a:off x="0" y="6597650"/>
            <a:ext cx="9144000" cy="260350"/>
          </a:xfrm>
          <a:prstGeom prst="rect">
            <a:avLst/>
          </a:prstGeom>
          <a:solidFill>
            <a:srgbClr val="C61217"/>
          </a:solidFill>
          <a:ln w="12700" algn="ctr">
            <a:solidFill>
              <a:srgbClr val="AA0203"/>
            </a:solidFill>
            <a:miter lim="800000"/>
            <a:headEnd/>
            <a:tailEnd/>
          </a:ln>
        </p:spPr>
        <p:txBody>
          <a:bodyPr wrap="none" lIns="137160" anchor="ctr"/>
          <a:lstStyle/>
          <a:p>
            <a:pPr marL="342900" indent="-342900" algn="ctr"/>
            <a:r>
              <a:rPr lang="en-US" sz="800" dirty="0">
                <a:solidFill>
                  <a:schemeClr val="bg1"/>
                </a:solidFill>
                <a:latin typeface="Calibri" pitchFamily="34" charset="0"/>
              </a:rPr>
              <a:t>© 2010 MindTree Limited</a:t>
            </a:r>
          </a:p>
        </p:txBody>
      </p:sp>
      <p:pic>
        <p:nvPicPr>
          <p:cNvPr id="10" name="Picture 12" descr="MindTree New Logo"/>
          <p:cNvPicPr>
            <a:picLocks noChangeAspect="1" noChangeArrowheads="1"/>
          </p:cNvPicPr>
          <p:nvPr/>
        </p:nvPicPr>
        <p:blipFill>
          <a:blip r:embed="rId3" cstate="print"/>
          <a:srcRect/>
          <a:stretch>
            <a:fillRect/>
          </a:stretch>
        </p:blipFill>
        <p:spPr bwMode="auto">
          <a:xfrm>
            <a:off x="7678738" y="188913"/>
            <a:ext cx="1066800" cy="174307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Freeform 7"/>
          <p:cNvSpPr/>
          <p:nvPr/>
        </p:nvSpPr>
        <p:spPr>
          <a:xfrm>
            <a:off x="6872288" y="333375"/>
            <a:ext cx="2271712" cy="431800"/>
          </a:xfrm>
          <a:custGeom>
            <a:avLst/>
            <a:gdLst>
              <a:gd name="connsiteX0" fmla="*/ 0 w 2635832"/>
              <a:gd name="connsiteY0" fmla="*/ 360000 h 360000"/>
              <a:gd name="connsiteX1" fmla="*/ 351724 w 2635832"/>
              <a:gd name="connsiteY1" fmla="*/ 0 h 360000"/>
              <a:gd name="connsiteX2" fmla="*/ 2635832 w 2635832"/>
              <a:gd name="connsiteY2" fmla="*/ 0 h 360000"/>
              <a:gd name="connsiteX3" fmla="*/ 2284108 w 2635832"/>
              <a:gd name="connsiteY3" fmla="*/ 360000 h 360000"/>
              <a:gd name="connsiteX4" fmla="*/ 0 w 2635832"/>
              <a:gd name="connsiteY4" fmla="*/ 360000 h 360000"/>
              <a:gd name="connsiteX0" fmla="*/ 0 w 2284108"/>
              <a:gd name="connsiteY0" fmla="*/ 388464 h 388464"/>
              <a:gd name="connsiteX1" fmla="*/ 351724 w 2284108"/>
              <a:gd name="connsiteY1" fmla="*/ 28464 h 388464"/>
              <a:gd name="connsiteX2" fmla="*/ 2271938 w 2284108"/>
              <a:gd name="connsiteY2" fmla="*/ 0 h 388464"/>
              <a:gd name="connsiteX3" fmla="*/ 2284108 w 2284108"/>
              <a:gd name="connsiteY3" fmla="*/ 388464 h 388464"/>
              <a:gd name="connsiteX4" fmla="*/ 0 w 2284108"/>
              <a:gd name="connsiteY4" fmla="*/ 388464 h 388464"/>
              <a:gd name="connsiteX0" fmla="*/ 0 w 2271938"/>
              <a:gd name="connsiteY0" fmla="*/ 388464 h 432048"/>
              <a:gd name="connsiteX1" fmla="*/ 351724 w 2271938"/>
              <a:gd name="connsiteY1" fmla="*/ 28464 h 432048"/>
              <a:gd name="connsiteX2" fmla="*/ 2271938 w 2271938"/>
              <a:gd name="connsiteY2" fmla="*/ 0 h 432048"/>
              <a:gd name="connsiteX3" fmla="*/ 2271938 w 2271938"/>
              <a:gd name="connsiteY3" fmla="*/ 432048 h 432048"/>
              <a:gd name="connsiteX4" fmla="*/ 0 w 2271938"/>
              <a:gd name="connsiteY4" fmla="*/ 388464 h 43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938" h="432048">
                <a:moveTo>
                  <a:pt x="0" y="388464"/>
                </a:moveTo>
                <a:lnTo>
                  <a:pt x="351724" y="28464"/>
                </a:lnTo>
                <a:lnTo>
                  <a:pt x="2271938" y="0"/>
                </a:lnTo>
                <a:lnTo>
                  <a:pt x="2271938" y="432048"/>
                </a:lnTo>
                <a:lnTo>
                  <a:pt x="0" y="38846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pic>
        <p:nvPicPr>
          <p:cNvPr id="12" name="Picture 3"/>
          <p:cNvPicPr>
            <a:picLocks noChangeAspect="1" noChangeArrowheads="1"/>
          </p:cNvPicPr>
          <p:nvPr/>
        </p:nvPicPr>
        <p:blipFill>
          <a:blip r:embed="rId2" cstate="print"/>
          <a:srcRect b="20798"/>
          <a:stretch>
            <a:fillRect/>
          </a:stretch>
        </p:blipFill>
        <p:spPr bwMode="auto">
          <a:xfrm>
            <a:off x="0" y="-7928"/>
            <a:ext cx="9144000" cy="700088"/>
          </a:xfrm>
          <a:prstGeom prst="rect">
            <a:avLst/>
          </a:prstGeom>
          <a:noFill/>
          <a:ln w="9525">
            <a:noFill/>
            <a:miter lim="800000"/>
            <a:headEnd/>
            <a:tailEnd/>
          </a:ln>
        </p:spPr>
      </p:pic>
      <p:sp>
        <p:nvSpPr>
          <p:cNvPr id="14" name="Text Box 39"/>
          <p:cNvSpPr txBox="1">
            <a:spLocks noChangeArrowheads="1"/>
          </p:cNvSpPr>
          <p:nvPr/>
        </p:nvSpPr>
        <p:spPr bwMode="auto">
          <a:xfrm>
            <a:off x="0" y="6567488"/>
            <a:ext cx="2438400" cy="301625"/>
          </a:xfrm>
          <a:prstGeom prst="rect">
            <a:avLst/>
          </a:prstGeom>
          <a:noFill/>
          <a:ln w="12700" algn="ctr">
            <a:noFill/>
            <a:miter lim="800000"/>
            <a:headEnd/>
            <a:tailEnd/>
          </a:ln>
        </p:spPr>
        <p:txBody>
          <a:bodyPr wrap="none" lIns="137160" anchor="ctr"/>
          <a:lstStyle/>
          <a:p>
            <a:pPr marL="342900" indent="-342900" algn="ctr"/>
            <a:r>
              <a:rPr lang="en-US" sz="800" dirty="0">
                <a:solidFill>
                  <a:schemeClr val="bg1"/>
                </a:solidFill>
                <a:latin typeface="Calibri" pitchFamily="34" charset="0"/>
              </a:rPr>
              <a:t>CONFIDENTIAL: For limited circulation only</a:t>
            </a:r>
          </a:p>
        </p:txBody>
      </p:sp>
      <p:sp>
        <p:nvSpPr>
          <p:cNvPr id="18" name="Title 1"/>
          <p:cNvSpPr>
            <a:spLocks noGrp="1"/>
          </p:cNvSpPr>
          <p:nvPr>
            <p:ph type="title"/>
          </p:nvPr>
        </p:nvSpPr>
        <p:spPr>
          <a:xfrm>
            <a:off x="457200" y="274638"/>
            <a:ext cx="5626968" cy="418058"/>
          </a:xfrm>
        </p:spPr>
        <p:txBody>
          <a:bodyPr/>
          <a:lstStyle>
            <a:lvl1pPr>
              <a:defRPr>
                <a:solidFill>
                  <a:schemeClr val="bg1"/>
                </a:solidFill>
              </a:defRPr>
            </a:lvl1pPr>
          </a:lstStyle>
          <a:p>
            <a:r>
              <a:rPr lang="en-US" smtClean="0"/>
              <a:t>Click to edit Master title style</a:t>
            </a:r>
            <a:endParaRPr lang="en-AU" dirty="0"/>
          </a:p>
        </p:txBody>
      </p:sp>
      <p:sp>
        <p:nvSpPr>
          <p:cNvPr id="20" name="Freeform 19"/>
          <p:cNvSpPr/>
          <p:nvPr/>
        </p:nvSpPr>
        <p:spPr>
          <a:xfrm>
            <a:off x="6872288" y="322263"/>
            <a:ext cx="2271712" cy="412750"/>
          </a:xfrm>
          <a:custGeom>
            <a:avLst/>
            <a:gdLst>
              <a:gd name="connsiteX0" fmla="*/ 0 w 2635832"/>
              <a:gd name="connsiteY0" fmla="*/ 360000 h 360000"/>
              <a:gd name="connsiteX1" fmla="*/ 351724 w 2635832"/>
              <a:gd name="connsiteY1" fmla="*/ 0 h 360000"/>
              <a:gd name="connsiteX2" fmla="*/ 2635832 w 2635832"/>
              <a:gd name="connsiteY2" fmla="*/ 0 h 360000"/>
              <a:gd name="connsiteX3" fmla="*/ 2284108 w 2635832"/>
              <a:gd name="connsiteY3" fmla="*/ 360000 h 360000"/>
              <a:gd name="connsiteX4" fmla="*/ 0 w 2635832"/>
              <a:gd name="connsiteY4" fmla="*/ 360000 h 360000"/>
              <a:gd name="connsiteX0" fmla="*/ 0 w 2284108"/>
              <a:gd name="connsiteY0" fmla="*/ 388464 h 388464"/>
              <a:gd name="connsiteX1" fmla="*/ 351724 w 2284108"/>
              <a:gd name="connsiteY1" fmla="*/ 28464 h 388464"/>
              <a:gd name="connsiteX2" fmla="*/ 2271938 w 2284108"/>
              <a:gd name="connsiteY2" fmla="*/ 0 h 388464"/>
              <a:gd name="connsiteX3" fmla="*/ 2284108 w 2284108"/>
              <a:gd name="connsiteY3" fmla="*/ 388464 h 388464"/>
              <a:gd name="connsiteX4" fmla="*/ 0 w 2284108"/>
              <a:gd name="connsiteY4" fmla="*/ 388464 h 388464"/>
              <a:gd name="connsiteX0" fmla="*/ 0 w 2271938"/>
              <a:gd name="connsiteY0" fmla="*/ 388464 h 432048"/>
              <a:gd name="connsiteX1" fmla="*/ 351724 w 2271938"/>
              <a:gd name="connsiteY1" fmla="*/ 28464 h 432048"/>
              <a:gd name="connsiteX2" fmla="*/ 2271938 w 2271938"/>
              <a:gd name="connsiteY2" fmla="*/ 0 h 432048"/>
              <a:gd name="connsiteX3" fmla="*/ 2271938 w 2271938"/>
              <a:gd name="connsiteY3" fmla="*/ 432048 h 432048"/>
              <a:gd name="connsiteX4" fmla="*/ 0 w 2271938"/>
              <a:gd name="connsiteY4" fmla="*/ 388464 h 43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938" h="432048">
                <a:moveTo>
                  <a:pt x="0" y="388464"/>
                </a:moveTo>
                <a:lnTo>
                  <a:pt x="351724" y="28464"/>
                </a:lnTo>
                <a:lnTo>
                  <a:pt x="2271938" y="0"/>
                </a:lnTo>
                <a:lnTo>
                  <a:pt x="2271938" y="432048"/>
                </a:lnTo>
                <a:lnTo>
                  <a:pt x="0" y="38846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pic>
        <p:nvPicPr>
          <p:cNvPr id="21" name="Picture 12" descr="MindTree New Logo"/>
          <p:cNvPicPr>
            <a:picLocks noChangeAspect="1" noChangeArrowheads="1"/>
          </p:cNvPicPr>
          <p:nvPr/>
        </p:nvPicPr>
        <p:blipFill>
          <a:blip r:embed="rId3" cstate="print"/>
          <a:srcRect/>
          <a:stretch>
            <a:fillRect/>
          </a:stretch>
        </p:blipFill>
        <p:spPr bwMode="auto">
          <a:xfrm>
            <a:off x="8388350" y="101600"/>
            <a:ext cx="669925" cy="1095375"/>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pic>
        <p:nvPicPr>
          <p:cNvPr id="6" name="Picture 14" descr="tree"/>
          <p:cNvPicPr>
            <a:picLocks noChangeAspect="1" noChangeArrowheads="1"/>
          </p:cNvPicPr>
          <p:nvPr/>
        </p:nvPicPr>
        <p:blipFill>
          <a:blip r:embed="rId2" cstate="print"/>
          <a:srcRect r="398"/>
          <a:stretch>
            <a:fillRect/>
          </a:stretch>
        </p:blipFill>
        <p:spPr bwMode="auto">
          <a:xfrm>
            <a:off x="0" y="-171450"/>
            <a:ext cx="9144000" cy="6977063"/>
          </a:xfrm>
          <a:prstGeom prst="rect">
            <a:avLst/>
          </a:prstGeom>
          <a:noFill/>
        </p:spPr>
      </p:pic>
      <p:sp>
        <p:nvSpPr>
          <p:cNvPr id="8" name="Rectangle 11"/>
          <p:cNvSpPr>
            <a:spLocks noChangeArrowheads="1"/>
          </p:cNvSpPr>
          <p:nvPr/>
        </p:nvSpPr>
        <p:spPr bwMode="auto">
          <a:xfrm>
            <a:off x="6284913" y="6019800"/>
            <a:ext cx="2608262" cy="228600"/>
          </a:xfrm>
          <a:prstGeom prst="rect">
            <a:avLst/>
          </a:prstGeom>
          <a:noFill/>
          <a:ln w="9525">
            <a:noFill/>
            <a:miter lim="800000"/>
            <a:headEnd/>
            <a:tailEnd/>
          </a:ln>
        </p:spPr>
        <p:txBody>
          <a:bodyPr/>
          <a:lstStyle/>
          <a:p>
            <a:pPr marL="228600" indent="-228600" algn="r">
              <a:lnSpc>
                <a:spcPct val="120000"/>
              </a:lnSpc>
              <a:spcBef>
                <a:spcPct val="40000"/>
              </a:spcBef>
              <a:buClr>
                <a:srgbClr val="C61217"/>
              </a:buClr>
              <a:buSzPct val="110000"/>
              <a:buFont typeface="Wingdings" pitchFamily="2" charset="2"/>
              <a:buNone/>
            </a:pPr>
            <a:r>
              <a:rPr lang="en-US" sz="1400" dirty="0">
                <a:solidFill>
                  <a:srgbClr val="C61217"/>
                </a:solidFill>
                <a:latin typeface="Calibri" pitchFamily="34" charset="0"/>
              </a:rPr>
              <a:t>www.mindtree.com</a:t>
            </a:r>
          </a:p>
        </p:txBody>
      </p:sp>
      <p:sp>
        <p:nvSpPr>
          <p:cNvPr id="9" name="Text Box 9"/>
          <p:cNvSpPr txBox="1">
            <a:spLocks noChangeArrowheads="1"/>
          </p:cNvSpPr>
          <p:nvPr/>
        </p:nvSpPr>
        <p:spPr bwMode="auto">
          <a:xfrm>
            <a:off x="0" y="6597650"/>
            <a:ext cx="9144000" cy="260350"/>
          </a:xfrm>
          <a:prstGeom prst="rect">
            <a:avLst/>
          </a:prstGeom>
          <a:solidFill>
            <a:srgbClr val="C61217"/>
          </a:solidFill>
          <a:ln w="12700" algn="ctr">
            <a:solidFill>
              <a:srgbClr val="AA0203"/>
            </a:solidFill>
            <a:miter lim="800000"/>
            <a:headEnd/>
            <a:tailEnd/>
          </a:ln>
        </p:spPr>
        <p:txBody>
          <a:bodyPr wrap="none" lIns="137160" anchor="ctr"/>
          <a:lstStyle/>
          <a:p>
            <a:pPr marL="342900" indent="-342900" algn="ctr"/>
            <a:r>
              <a:rPr lang="en-US" sz="800" dirty="0">
                <a:solidFill>
                  <a:schemeClr val="bg1"/>
                </a:solidFill>
                <a:latin typeface="Calibri" pitchFamily="34" charset="0"/>
              </a:rPr>
              <a:t>© 2010 MindTree Limited</a:t>
            </a:r>
          </a:p>
        </p:txBody>
      </p:sp>
      <p:sp>
        <p:nvSpPr>
          <p:cNvPr id="10" name="Text Box 39"/>
          <p:cNvSpPr txBox="1">
            <a:spLocks noChangeArrowheads="1"/>
          </p:cNvSpPr>
          <p:nvPr/>
        </p:nvSpPr>
        <p:spPr bwMode="auto">
          <a:xfrm>
            <a:off x="0" y="6567488"/>
            <a:ext cx="2438400" cy="301625"/>
          </a:xfrm>
          <a:prstGeom prst="rect">
            <a:avLst/>
          </a:prstGeom>
          <a:noFill/>
          <a:ln w="12700" algn="ctr">
            <a:noFill/>
            <a:miter lim="800000"/>
            <a:headEnd/>
            <a:tailEnd/>
          </a:ln>
        </p:spPr>
        <p:txBody>
          <a:bodyPr wrap="none" lIns="137160" anchor="ctr"/>
          <a:lstStyle/>
          <a:p>
            <a:pPr marL="342900" indent="-342900" algn="ctr"/>
            <a:r>
              <a:rPr lang="en-US" sz="800" dirty="0">
                <a:solidFill>
                  <a:schemeClr val="bg1"/>
                </a:solidFill>
                <a:latin typeface="Calibri" pitchFamily="34" charset="0"/>
              </a:rPr>
              <a:t>CONFIDENTIAL: For limited circulation only</a:t>
            </a:r>
          </a:p>
        </p:txBody>
      </p:sp>
      <p:pic>
        <p:nvPicPr>
          <p:cNvPr id="11" name="Picture 12" descr="MindTree New Logo"/>
          <p:cNvPicPr>
            <a:picLocks noChangeAspect="1" noChangeArrowheads="1"/>
          </p:cNvPicPr>
          <p:nvPr/>
        </p:nvPicPr>
        <p:blipFill>
          <a:blip r:embed="rId3" cstate="print"/>
          <a:srcRect/>
          <a:stretch>
            <a:fillRect/>
          </a:stretch>
        </p:blipFill>
        <p:spPr bwMode="auto">
          <a:xfrm>
            <a:off x="7678738" y="188913"/>
            <a:ext cx="1066800" cy="1743075"/>
          </a:xfrm>
          <a:prstGeom prst="rect">
            <a:avLst/>
          </a:prstGeom>
          <a:noFill/>
          <a:ln w="9525">
            <a:noFill/>
            <a:miter lim="800000"/>
            <a:headEnd/>
            <a:tailEnd/>
          </a:ln>
        </p:spPr>
      </p:pic>
      <p:pic>
        <p:nvPicPr>
          <p:cNvPr id="12" name="Picture 11" descr="last slide.png"/>
          <p:cNvPicPr>
            <a:picLocks noChangeAspect="1"/>
          </p:cNvPicPr>
          <p:nvPr/>
        </p:nvPicPr>
        <p:blipFill>
          <a:blip r:embed="rId4" cstate="print"/>
          <a:stretch>
            <a:fillRect/>
          </a:stretch>
        </p:blipFill>
        <p:spPr>
          <a:xfrm>
            <a:off x="2651274" y="2610959"/>
            <a:ext cx="5150695" cy="184693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31"/>
          <p:cNvSpPr>
            <a:spLocks noGrp="1" noChangeArrowheads="1"/>
          </p:cNvSpPr>
          <p:nvPr>
            <p:ph type="sldNum" sz="quarter" idx="10"/>
          </p:nvPr>
        </p:nvSpPr>
        <p:spPr>
          <a:ln/>
        </p:spPr>
        <p:txBody>
          <a:bodyPr/>
          <a:lstStyle>
            <a:lvl1pPr>
              <a:defRPr/>
            </a:lvl1pPr>
          </a:lstStyle>
          <a:p>
            <a:pPr>
              <a:defRPr/>
            </a:pPr>
            <a:r>
              <a:rPr lang="en-US"/>
              <a:t>Slide </a:t>
            </a:r>
            <a:fld id="{5A3033F6-668D-4F5D-93E4-958A13216682}" type="slidenum">
              <a:rPr lang="en-US"/>
              <a:pPr>
                <a:defRPr/>
              </a:pPr>
              <a:t>‹#›</a:t>
            </a:fld>
            <a:r>
              <a:rPr lang="en-US"/>
              <a: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2" cstate="print"/>
          <a:srcRect b="20798"/>
          <a:stretch>
            <a:fillRect/>
          </a:stretch>
        </p:blipFill>
        <p:spPr bwMode="auto">
          <a:xfrm>
            <a:off x="0" y="-7928"/>
            <a:ext cx="9144000" cy="700088"/>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Freeform 7"/>
          <p:cNvSpPr/>
          <p:nvPr/>
        </p:nvSpPr>
        <p:spPr>
          <a:xfrm>
            <a:off x="6872288" y="333375"/>
            <a:ext cx="2271712" cy="431800"/>
          </a:xfrm>
          <a:custGeom>
            <a:avLst/>
            <a:gdLst>
              <a:gd name="connsiteX0" fmla="*/ 0 w 2635832"/>
              <a:gd name="connsiteY0" fmla="*/ 360000 h 360000"/>
              <a:gd name="connsiteX1" fmla="*/ 351724 w 2635832"/>
              <a:gd name="connsiteY1" fmla="*/ 0 h 360000"/>
              <a:gd name="connsiteX2" fmla="*/ 2635832 w 2635832"/>
              <a:gd name="connsiteY2" fmla="*/ 0 h 360000"/>
              <a:gd name="connsiteX3" fmla="*/ 2284108 w 2635832"/>
              <a:gd name="connsiteY3" fmla="*/ 360000 h 360000"/>
              <a:gd name="connsiteX4" fmla="*/ 0 w 2635832"/>
              <a:gd name="connsiteY4" fmla="*/ 360000 h 360000"/>
              <a:gd name="connsiteX0" fmla="*/ 0 w 2284108"/>
              <a:gd name="connsiteY0" fmla="*/ 388464 h 388464"/>
              <a:gd name="connsiteX1" fmla="*/ 351724 w 2284108"/>
              <a:gd name="connsiteY1" fmla="*/ 28464 h 388464"/>
              <a:gd name="connsiteX2" fmla="*/ 2271938 w 2284108"/>
              <a:gd name="connsiteY2" fmla="*/ 0 h 388464"/>
              <a:gd name="connsiteX3" fmla="*/ 2284108 w 2284108"/>
              <a:gd name="connsiteY3" fmla="*/ 388464 h 388464"/>
              <a:gd name="connsiteX4" fmla="*/ 0 w 2284108"/>
              <a:gd name="connsiteY4" fmla="*/ 388464 h 388464"/>
              <a:gd name="connsiteX0" fmla="*/ 0 w 2271938"/>
              <a:gd name="connsiteY0" fmla="*/ 388464 h 432048"/>
              <a:gd name="connsiteX1" fmla="*/ 351724 w 2271938"/>
              <a:gd name="connsiteY1" fmla="*/ 28464 h 432048"/>
              <a:gd name="connsiteX2" fmla="*/ 2271938 w 2271938"/>
              <a:gd name="connsiteY2" fmla="*/ 0 h 432048"/>
              <a:gd name="connsiteX3" fmla="*/ 2271938 w 2271938"/>
              <a:gd name="connsiteY3" fmla="*/ 432048 h 432048"/>
              <a:gd name="connsiteX4" fmla="*/ 0 w 2271938"/>
              <a:gd name="connsiteY4" fmla="*/ 388464 h 43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938" h="432048">
                <a:moveTo>
                  <a:pt x="0" y="388464"/>
                </a:moveTo>
                <a:lnTo>
                  <a:pt x="351724" y="28464"/>
                </a:lnTo>
                <a:lnTo>
                  <a:pt x="2271938" y="0"/>
                </a:lnTo>
                <a:lnTo>
                  <a:pt x="2271938" y="432048"/>
                </a:lnTo>
                <a:lnTo>
                  <a:pt x="0" y="38846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pic>
        <p:nvPicPr>
          <p:cNvPr id="12" name="Picture 3"/>
          <p:cNvPicPr>
            <a:picLocks noChangeAspect="1" noChangeArrowheads="1"/>
          </p:cNvPicPr>
          <p:nvPr/>
        </p:nvPicPr>
        <p:blipFill>
          <a:blip r:embed="rId2" cstate="print"/>
          <a:srcRect b="20798"/>
          <a:stretch>
            <a:fillRect/>
          </a:stretch>
        </p:blipFill>
        <p:spPr bwMode="auto">
          <a:xfrm>
            <a:off x="0" y="-7928"/>
            <a:ext cx="9144000" cy="700088"/>
          </a:xfrm>
          <a:prstGeom prst="rect">
            <a:avLst/>
          </a:prstGeom>
          <a:noFill/>
          <a:ln w="9525">
            <a:noFill/>
            <a:miter lim="800000"/>
            <a:headEnd/>
            <a:tailEnd/>
          </a:ln>
        </p:spPr>
      </p:pic>
      <p:sp>
        <p:nvSpPr>
          <p:cNvPr id="14" name="Text Box 39"/>
          <p:cNvSpPr txBox="1">
            <a:spLocks noChangeArrowheads="1"/>
          </p:cNvSpPr>
          <p:nvPr/>
        </p:nvSpPr>
        <p:spPr bwMode="auto">
          <a:xfrm>
            <a:off x="0" y="6567488"/>
            <a:ext cx="2438400" cy="301625"/>
          </a:xfrm>
          <a:prstGeom prst="rect">
            <a:avLst/>
          </a:prstGeom>
          <a:noFill/>
          <a:ln w="12700" algn="ctr">
            <a:noFill/>
            <a:miter lim="800000"/>
            <a:headEnd/>
            <a:tailEnd/>
          </a:ln>
        </p:spPr>
        <p:txBody>
          <a:bodyPr wrap="none" lIns="137160" anchor="ctr"/>
          <a:lstStyle/>
          <a:p>
            <a:pPr marL="342900" indent="-342900" algn="ctr"/>
            <a:r>
              <a:rPr lang="en-US" sz="800" dirty="0">
                <a:solidFill>
                  <a:schemeClr val="bg1"/>
                </a:solidFill>
                <a:latin typeface="Calibri" pitchFamily="34" charset="0"/>
              </a:rPr>
              <a:t>CONFIDENTIAL: For limited circulation only</a:t>
            </a:r>
          </a:p>
        </p:txBody>
      </p:sp>
      <p:sp>
        <p:nvSpPr>
          <p:cNvPr id="18" name="Title 1"/>
          <p:cNvSpPr>
            <a:spLocks noGrp="1"/>
          </p:cNvSpPr>
          <p:nvPr>
            <p:ph type="title"/>
          </p:nvPr>
        </p:nvSpPr>
        <p:spPr>
          <a:xfrm>
            <a:off x="457200" y="274638"/>
            <a:ext cx="5626968" cy="418058"/>
          </a:xfrm>
        </p:spPr>
        <p:txBody>
          <a:bodyPr/>
          <a:lstStyle>
            <a:lvl1pPr>
              <a:defRPr>
                <a:solidFill>
                  <a:schemeClr val="bg1"/>
                </a:solidFill>
              </a:defRPr>
            </a:lvl1pPr>
          </a:lstStyle>
          <a:p>
            <a:r>
              <a:rPr lang="en-US" smtClean="0"/>
              <a:t>Click to edit Master title style</a:t>
            </a:r>
            <a:endParaRPr lang="en-AU" dirty="0"/>
          </a:p>
        </p:txBody>
      </p:sp>
      <p:sp>
        <p:nvSpPr>
          <p:cNvPr id="20" name="Freeform 19"/>
          <p:cNvSpPr/>
          <p:nvPr/>
        </p:nvSpPr>
        <p:spPr>
          <a:xfrm>
            <a:off x="6872288" y="322263"/>
            <a:ext cx="2271712" cy="412750"/>
          </a:xfrm>
          <a:custGeom>
            <a:avLst/>
            <a:gdLst>
              <a:gd name="connsiteX0" fmla="*/ 0 w 2635832"/>
              <a:gd name="connsiteY0" fmla="*/ 360000 h 360000"/>
              <a:gd name="connsiteX1" fmla="*/ 351724 w 2635832"/>
              <a:gd name="connsiteY1" fmla="*/ 0 h 360000"/>
              <a:gd name="connsiteX2" fmla="*/ 2635832 w 2635832"/>
              <a:gd name="connsiteY2" fmla="*/ 0 h 360000"/>
              <a:gd name="connsiteX3" fmla="*/ 2284108 w 2635832"/>
              <a:gd name="connsiteY3" fmla="*/ 360000 h 360000"/>
              <a:gd name="connsiteX4" fmla="*/ 0 w 2635832"/>
              <a:gd name="connsiteY4" fmla="*/ 360000 h 360000"/>
              <a:gd name="connsiteX0" fmla="*/ 0 w 2284108"/>
              <a:gd name="connsiteY0" fmla="*/ 388464 h 388464"/>
              <a:gd name="connsiteX1" fmla="*/ 351724 w 2284108"/>
              <a:gd name="connsiteY1" fmla="*/ 28464 h 388464"/>
              <a:gd name="connsiteX2" fmla="*/ 2271938 w 2284108"/>
              <a:gd name="connsiteY2" fmla="*/ 0 h 388464"/>
              <a:gd name="connsiteX3" fmla="*/ 2284108 w 2284108"/>
              <a:gd name="connsiteY3" fmla="*/ 388464 h 388464"/>
              <a:gd name="connsiteX4" fmla="*/ 0 w 2284108"/>
              <a:gd name="connsiteY4" fmla="*/ 388464 h 388464"/>
              <a:gd name="connsiteX0" fmla="*/ 0 w 2271938"/>
              <a:gd name="connsiteY0" fmla="*/ 388464 h 432048"/>
              <a:gd name="connsiteX1" fmla="*/ 351724 w 2271938"/>
              <a:gd name="connsiteY1" fmla="*/ 28464 h 432048"/>
              <a:gd name="connsiteX2" fmla="*/ 2271938 w 2271938"/>
              <a:gd name="connsiteY2" fmla="*/ 0 h 432048"/>
              <a:gd name="connsiteX3" fmla="*/ 2271938 w 2271938"/>
              <a:gd name="connsiteY3" fmla="*/ 432048 h 432048"/>
              <a:gd name="connsiteX4" fmla="*/ 0 w 2271938"/>
              <a:gd name="connsiteY4" fmla="*/ 388464 h 43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938" h="432048">
                <a:moveTo>
                  <a:pt x="0" y="388464"/>
                </a:moveTo>
                <a:lnTo>
                  <a:pt x="351724" y="28464"/>
                </a:lnTo>
                <a:lnTo>
                  <a:pt x="2271938" y="0"/>
                </a:lnTo>
                <a:lnTo>
                  <a:pt x="2271938" y="432048"/>
                </a:lnTo>
                <a:lnTo>
                  <a:pt x="0" y="38846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pic>
        <p:nvPicPr>
          <p:cNvPr id="21" name="Picture 12" descr="MindTree New Logo"/>
          <p:cNvPicPr>
            <a:picLocks noChangeAspect="1" noChangeArrowheads="1"/>
          </p:cNvPicPr>
          <p:nvPr/>
        </p:nvPicPr>
        <p:blipFill>
          <a:blip r:embed="rId3" cstate="print"/>
          <a:srcRect/>
          <a:stretch>
            <a:fillRect/>
          </a:stretch>
        </p:blipFill>
        <p:spPr bwMode="auto">
          <a:xfrm>
            <a:off x="8388350" y="101600"/>
            <a:ext cx="669925" cy="1095375"/>
          </a:xfrm>
          <a:prstGeom prst="rect">
            <a:avLst/>
          </a:prstGeom>
          <a:noFill/>
          <a:ln w="9525">
            <a:noFill/>
            <a:miter lim="800000"/>
            <a:headEnd/>
            <a:tailEnd/>
          </a:ln>
        </p:spPr>
      </p:pic>
      <p:sp>
        <p:nvSpPr>
          <p:cNvPr id="15" name="Freeform 14"/>
          <p:cNvSpPr/>
          <p:nvPr/>
        </p:nvSpPr>
        <p:spPr>
          <a:xfrm>
            <a:off x="6872288" y="333375"/>
            <a:ext cx="2271712" cy="431800"/>
          </a:xfrm>
          <a:custGeom>
            <a:avLst/>
            <a:gdLst>
              <a:gd name="connsiteX0" fmla="*/ 0 w 2635832"/>
              <a:gd name="connsiteY0" fmla="*/ 360000 h 360000"/>
              <a:gd name="connsiteX1" fmla="*/ 351724 w 2635832"/>
              <a:gd name="connsiteY1" fmla="*/ 0 h 360000"/>
              <a:gd name="connsiteX2" fmla="*/ 2635832 w 2635832"/>
              <a:gd name="connsiteY2" fmla="*/ 0 h 360000"/>
              <a:gd name="connsiteX3" fmla="*/ 2284108 w 2635832"/>
              <a:gd name="connsiteY3" fmla="*/ 360000 h 360000"/>
              <a:gd name="connsiteX4" fmla="*/ 0 w 2635832"/>
              <a:gd name="connsiteY4" fmla="*/ 360000 h 360000"/>
              <a:gd name="connsiteX0" fmla="*/ 0 w 2284108"/>
              <a:gd name="connsiteY0" fmla="*/ 388464 h 388464"/>
              <a:gd name="connsiteX1" fmla="*/ 351724 w 2284108"/>
              <a:gd name="connsiteY1" fmla="*/ 28464 h 388464"/>
              <a:gd name="connsiteX2" fmla="*/ 2271938 w 2284108"/>
              <a:gd name="connsiteY2" fmla="*/ 0 h 388464"/>
              <a:gd name="connsiteX3" fmla="*/ 2284108 w 2284108"/>
              <a:gd name="connsiteY3" fmla="*/ 388464 h 388464"/>
              <a:gd name="connsiteX4" fmla="*/ 0 w 2284108"/>
              <a:gd name="connsiteY4" fmla="*/ 388464 h 388464"/>
              <a:gd name="connsiteX0" fmla="*/ 0 w 2271938"/>
              <a:gd name="connsiteY0" fmla="*/ 388464 h 432048"/>
              <a:gd name="connsiteX1" fmla="*/ 351724 w 2271938"/>
              <a:gd name="connsiteY1" fmla="*/ 28464 h 432048"/>
              <a:gd name="connsiteX2" fmla="*/ 2271938 w 2271938"/>
              <a:gd name="connsiteY2" fmla="*/ 0 h 432048"/>
              <a:gd name="connsiteX3" fmla="*/ 2271938 w 2271938"/>
              <a:gd name="connsiteY3" fmla="*/ 432048 h 432048"/>
              <a:gd name="connsiteX4" fmla="*/ 0 w 2271938"/>
              <a:gd name="connsiteY4" fmla="*/ 388464 h 43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938" h="432048">
                <a:moveTo>
                  <a:pt x="0" y="388464"/>
                </a:moveTo>
                <a:lnTo>
                  <a:pt x="351724" y="28464"/>
                </a:lnTo>
                <a:lnTo>
                  <a:pt x="2271938" y="0"/>
                </a:lnTo>
                <a:lnTo>
                  <a:pt x="2271938" y="432048"/>
                </a:lnTo>
                <a:lnTo>
                  <a:pt x="0" y="38846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22" name="Text Box 39"/>
          <p:cNvSpPr txBox="1">
            <a:spLocks noChangeArrowheads="1"/>
          </p:cNvSpPr>
          <p:nvPr/>
        </p:nvSpPr>
        <p:spPr bwMode="auto">
          <a:xfrm>
            <a:off x="0" y="6567488"/>
            <a:ext cx="2438400" cy="301625"/>
          </a:xfrm>
          <a:prstGeom prst="rect">
            <a:avLst/>
          </a:prstGeom>
          <a:noFill/>
          <a:ln w="12700" algn="ctr">
            <a:noFill/>
            <a:miter lim="800000"/>
            <a:headEnd/>
            <a:tailEnd/>
          </a:ln>
        </p:spPr>
        <p:txBody>
          <a:bodyPr wrap="none" lIns="137160" anchor="ctr"/>
          <a:lstStyle/>
          <a:p>
            <a:pPr marL="342900" indent="-342900" algn="ctr"/>
            <a:r>
              <a:rPr lang="en-US" sz="800" dirty="0">
                <a:solidFill>
                  <a:schemeClr val="bg1"/>
                </a:solidFill>
                <a:latin typeface="Calibri" pitchFamily="34" charset="0"/>
              </a:rPr>
              <a:t>CONFIDENTIAL: For limited circulation only</a:t>
            </a:r>
          </a:p>
        </p:txBody>
      </p:sp>
      <p:sp>
        <p:nvSpPr>
          <p:cNvPr id="23" name="Freeform 22"/>
          <p:cNvSpPr/>
          <p:nvPr/>
        </p:nvSpPr>
        <p:spPr>
          <a:xfrm>
            <a:off x="6872288" y="322263"/>
            <a:ext cx="2271712" cy="412750"/>
          </a:xfrm>
          <a:custGeom>
            <a:avLst/>
            <a:gdLst>
              <a:gd name="connsiteX0" fmla="*/ 0 w 2635832"/>
              <a:gd name="connsiteY0" fmla="*/ 360000 h 360000"/>
              <a:gd name="connsiteX1" fmla="*/ 351724 w 2635832"/>
              <a:gd name="connsiteY1" fmla="*/ 0 h 360000"/>
              <a:gd name="connsiteX2" fmla="*/ 2635832 w 2635832"/>
              <a:gd name="connsiteY2" fmla="*/ 0 h 360000"/>
              <a:gd name="connsiteX3" fmla="*/ 2284108 w 2635832"/>
              <a:gd name="connsiteY3" fmla="*/ 360000 h 360000"/>
              <a:gd name="connsiteX4" fmla="*/ 0 w 2635832"/>
              <a:gd name="connsiteY4" fmla="*/ 360000 h 360000"/>
              <a:gd name="connsiteX0" fmla="*/ 0 w 2284108"/>
              <a:gd name="connsiteY0" fmla="*/ 388464 h 388464"/>
              <a:gd name="connsiteX1" fmla="*/ 351724 w 2284108"/>
              <a:gd name="connsiteY1" fmla="*/ 28464 h 388464"/>
              <a:gd name="connsiteX2" fmla="*/ 2271938 w 2284108"/>
              <a:gd name="connsiteY2" fmla="*/ 0 h 388464"/>
              <a:gd name="connsiteX3" fmla="*/ 2284108 w 2284108"/>
              <a:gd name="connsiteY3" fmla="*/ 388464 h 388464"/>
              <a:gd name="connsiteX4" fmla="*/ 0 w 2284108"/>
              <a:gd name="connsiteY4" fmla="*/ 388464 h 388464"/>
              <a:gd name="connsiteX0" fmla="*/ 0 w 2271938"/>
              <a:gd name="connsiteY0" fmla="*/ 388464 h 432048"/>
              <a:gd name="connsiteX1" fmla="*/ 351724 w 2271938"/>
              <a:gd name="connsiteY1" fmla="*/ 28464 h 432048"/>
              <a:gd name="connsiteX2" fmla="*/ 2271938 w 2271938"/>
              <a:gd name="connsiteY2" fmla="*/ 0 h 432048"/>
              <a:gd name="connsiteX3" fmla="*/ 2271938 w 2271938"/>
              <a:gd name="connsiteY3" fmla="*/ 432048 h 432048"/>
              <a:gd name="connsiteX4" fmla="*/ 0 w 2271938"/>
              <a:gd name="connsiteY4" fmla="*/ 388464 h 43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938" h="432048">
                <a:moveTo>
                  <a:pt x="0" y="388464"/>
                </a:moveTo>
                <a:lnTo>
                  <a:pt x="351724" y="28464"/>
                </a:lnTo>
                <a:lnTo>
                  <a:pt x="2271938" y="0"/>
                </a:lnTo>
                <a:lnTo>
                  <a:pt x="2271938" y="432048"/>
                </a:lnTo>
                <a:lnTo>
                  <a:pt x="0" y="38846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pic>
        <p:nvPicPr>
          <p:cNvPr id="24" name="Picture 12" descr="MindTree New Logo"/>
          <p:cNvPicPr>
            <a:picLocks noChangeAspect="1" noChangeArrowheads="1"/>
          </p:cNvPicPr>
          <p:nvPr/>
        </p:nvPicPr>
        <p:blipFill>
          <a:blip r:embed="rId3" cstate="print"/>
          <a:srcRect/>
          <a:stretch>
            <a:fillRect/>
          </a:stretch>
        </p:blipFill>
        <p:spPr bwMode="auto">
          <a:xfrm>
            <a:off x="8388350" y="101600"/>
            <a:ext cx="669925" cy="1095375"/>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solidFill>
                  <a:schemeClr val="tx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9" name="Straight Connector 8"/>
          <p:cNvCxnSpPr/>
          <p:nvPr/>
        </p:nvCxnSpPr>
        <p:spPr>
          <a:xfrm>
            <a:off x="755576" y="4437112"/>
            <a:ext cx="7704856"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304800" y="227013"/>
            <a:ext cx="8229600" cy="457200"/>
          </a:xfrm>
        </p:spPr>
        <p:txBody>
          <a:bodyPr/>
          <a:lstStyle/>
          <a:p>
            <a:r>
              <a:rPr lang="en-US"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6" descr="Picture1.jpg"/>
          <p:cNvPicPr>
            <a:picLocks noChangeAspect="1"/>
          </p:cNvPicPr>
          <p:nvPr/>
        </p:nvPicPr>
        <p:blipFill>
          <a:blip r:embed="rId17" cstate="print"/>
          <a:srcRect t="13251"/>
          <a:stretch>
            <a:fillRect/>
          </a:stretch>
        </p:blipFill>
        <p:spPr bwMode="auto">
          <a:xfrm>
            <a:off x="0" y="908050"/>
            <a:ext cx="9144000" cy="5949950"/>
          </a:xfrm>
          <a:prstGeom prst="rect">
            <a:avLst/>
          </a:prstGeom>
          <a:noFill/>
          <a:ln w="9525">
            <a:noFill/>
            <a:miter lim="800000"/>
            <a:headEnd/>
            <a:tailEnd/>
          </a:ln>
        </p:spPr>
      </p:pic>
      <p:pic>
        <p:nvPicPr>
          <p:cNvPr id="7" name="Picture 3"/>
          <p:cNvPicPr>
            <a:picLocks noChangeAspect="1" noChangeArrowheads="1"/>
          </p:cNvPicPr>
          <p:nvPr/>
        </p:nvPicPr>
        <p:blipFill>
          <a:blip r:embed="rId18" cstate="print"/>
          <a:srcRect b="20798"/>
          <a:stretch>
            <a:fillRect/>
          </a:stretch>
        </p:blipFill>
        <p:spPr bwMode="auto">
          <a:xfrm>
            <a:off x="0" y="-7928"/>
            <a:ext cx="9144000" cy="700088"/>
          </a:xfrm>
          <a:prstGeom prst="rect">
            <a:avLst/>
          </a:prstGeom>
          <a:noFill/>
          <a:ln w="9525">
            <a:noFill/>
            <a:miter lim="800000"/>
            <a:headEnd/>
            <a:tailEnd/>
          </a:ln>
        </p:spPr>
      </p:pic>
      <p:sp>
        <p:nvSpPr>
          <p:cNvPr id="1026" name="Title Placeholder 1"/>
          <p:cNvSpPr>
            <a:spLocks noGrp="1"/>
          </p:cNvSpPr>
          <p:nvPr>
            <p:ph type="title"/>
          </p:nvPr>
        </p:nvSpPr>
        <p:spPr bwMode="auto">
          <a:xfrm>
            <a:off x="457200" y="274638"/>
            <a:ext cx="8229600" cy="41805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74405454-877E-4EFB-A752-25D836EBBF79}" type="datetimeFigureOut">
              <a:rPr lang="en-US" smtClean="0"/>
              <a:pPr/>
              <a:t>7/15/2011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fld id="{B41EFE2E-B9DE-42B2-9B35-8B801A342BFD}" type="slidenum">
              <a:rPr lang="en-US" smtClean="0"/>
              <a:pPr/>
              <a:t>‹#›</a:t>
            </a:fld>
            <a:endParaRPr lang="en-US"/>
          </a:p>
        </p:txBody>
      </p:sp>
      <p:sp>
        <p:nvSpPr>
          <p:cNvPr id="9" name="Text Box 9"/>
          <p:cNvSpPr txBox="1">
            <a:spLocks noChangeArrowheads="1"/>
          </p:cNvSpPr>
          <p:nvPr/>
        </p:nvSpPr>
        <p:spPr bwMode="auto">
          <a:xfrm>
            <a:off x="0" y="6597650"/>
            <a:ext cx="9144000" cy="260350"/>
          </a:xfrm>
          <a:prstGeom prst="rect">
            <a:avLst/>
          </a:prstGeom>
          <a:solidFill>
            <a:srgbClr val="C61217"/>
          </a:solidFill>
          <a:ln w="12700" algn="ctr">
            <a:solidFill>
              <a:srgbClr val="AA0203"/>
            </a:solidFill>
            <a:miter lim="800000"/>
            <a:headEnd/>
            <a:tailEnd/>
          </a:ln>
        </p:spPr>
        <p:txBody>
          <a:bodyPr wrap="none" lIns="137160" anchor="ctr"/>
          <a:lstStyle/>
          <a:p>
            <a:pPr marL="342900" indent="-342900" algn="ctr"/>
            <a:r>
              <a:rPr lang="en-US" sz="800" dirty="0">
                <a:solidFill>
                  <a:schemeClr val="bg1"/>
                </a:solidFill>
                <a:latin typeface="Calibri" pitchFamily="34" charset="0"/>
              </a:rPr>
              <a:t>© 2010 MindTree Limited</a:t>
            </a:r>
          </a:p>
        </p:txBody>
      </p:sp>
      <p:sp>
        <p:nvSpPr>
          <p:cNvPr id="10" name="Text Box 39"/>
          <p:cNvSpPr txBox="1">
            <a:spLocks noChangeArrowheads="1"/>
          </p:cNvSpPr>
          <p:nvPr/>
        </p:nvSpPr>
        <p:spPr bwMode="auto">
          <a:xfrm>
            <a:off x="0" y="6567488"/>
            <a:ext cx="2438400" cy="301625"/>
          </a:xfrm>
          <a:prstGeom prst="rect">
            <a:avLst/>
          </a:prstGeom>
          <a:noFill/>
          <a:ln w="12700" algn="ctr">
            <a:noFill/>
            <a:miter lim="800000"/>
            <a:headEnd/>
            <a:tailEnd/>
          </a:ln>
        </p:spPr>
        <p:txBody>
          <a:bodyPr wrap="none" lIns="137160" anchor="ctr"/>
          <a:lstStyle/>
          <a:p>
            <a:pPr marL="342900" indent="-342900" algn="ctr"/>
            <a:r>
              <a:rPr lang="en-US" sz="800" dirty="0">
                <a:solidFill>
                  <a:schemeClr val="bg1"/>
                </a:solidFill>
                <a:latin typeface="Calibri" pitchFamily="34" charset="0"/>
              </a:rPr>
              <a:t>CONFIDENTIAL: For limited circulation only</a:t>
            </a:r>
          </a:p>
        </p:txBody>
      </p:sp>
      <p:sp>
        <p:nvSpPr>
          <p:cNvPr id="11" name="Text Box 39"/>
          <p:cNvSpPr txBox="1">
            <a:spLocks noChangeArrowheads="1"/>
          </p:cNvSpPr>
          <p:nvPr/>
        </p:nvSpPr>
        <p:spPr bwMode="auto">
          <a:xfrm>
            <a:off x="6705600" y="6556375"/>
            <a:ext cx="2438400" cy="301625"/>
          </a:xfrm>
          <a:prstGeom prst="rect">
            <a:avLst/>
          </a:prstGeom>
          <a:noFill/>
          <a:ln w="12700" algn="ctr">
            <a:noFill/>
            <a:miter lim="800000"/>
            <a:headEnd/>
            <a:tailEnd/>
          </a:ln>
        </p:spPr>
        <p:txBody>
          <a:bodyPr wrap="none" lIns="137160" anchor="ctr"/>
          <a:lstStyle/>
          <a:p>
            <a:pPr marL="342900" indent="-342900" algn="r"/>
            <a:r>
              <a:rPr lang="en-US" sz="800" dirty="0" smtClean="0">
                <a:solidFill>
                  <a:schemeClr val="bg1"/>
                </a:solidFill>
                <a:latin typeface="Calibri" pitchFamily="34" charset="0"/>
              </a:rPr>
              <a:t>Slide</a:t>
            </a:r>
            <a:r>
              <a:rPr lang="en-US" sz="800" baseline="0" dirty="0" smtClean="0">
                <a:solidFill>
                  <a:schemeClr val="bg1"/>
                </a:solidFill>
                <a:latin typeface="Calibri" pitchFamily="34" charset="0"/>
              </a:rPr>
              <a:t> </a:t>
            </a:r>
            <a:fld id="{F4D7020F-2F2A-4197-BCE3-46FB1AD8FF33}" type="slidenum">
              <a:rPr lang="en-US" sz="800" baseline="0" smtClean="0">
                <a:solidFill>
                  <a:schemeClr val="bg1"/>
                </a:solidFill>
                <a:latin typeface="Calibri" pitchFamily="34" charset="0"/>
              </a:rPr>
              <a:pPr marL="342900" indent="-342900" algn="r"/>
              <a:t>‹#›</a:t>
            </a:fld>
            <a:endParaRPr lang="en-US" sz="800" dirty="0">
              <a:solidFill>
                <a:schemeClr val="bg1"/>
              </a:solidFill>
              <a:latin typeface="Calibri" pitchFamily="34" charset="0"/>
            </a:endParaRPr>
          </a:p>
        </p:txBody>
      </p:sp>
      <p:pic>
        <p:nvPicPr>
          <p:cNvPr id="12" name="Picture 12" descr="MindTree New Logo"/>
          <p:cNvPicPr>
            <a:picLocks noChangeAspect="1" noChangeArrowheads="1"/>
          </p:cNvPicPr>
          <p:nvPr/>
        </p:nvPicPr>
        <p:blipFill>
          <a:blip r:embed="rId19" cstate="print"/>
          <a:srcRect/>
          <a:stretch>
            <a:fillRect/>
          </a:stretch>
        </p:blipFill>
        <p:spPr bwMode="auto">
          <a:xfrm>
            <a:off x="8388350" y="101600"/>
            <a:ext cx="669925" cy="1095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rtl="0" eaLnBrk="1" fontAlgn="base" hangingPunct="1">
        <a:spcBef>
          <a:spcPct val="0"/>
        </a:spcBef>
        <a:spcAft>
          <a:spcPct val="0"/>
        </a:spcAft>
        <a:defRPr sz="2000" kern="1200">
          <a:solidFill>
            <a:schemeClr val="bg1"/>
          </a:solidFill>
          <a:latin typeface="Trebuchet MS"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C00000"/>
        </a:buClr>
        <a:buSzPct val="150000"/>
        <a:buFont typeface="Trebuchet MS" pitchFamily="34" charset="0"/>
        <a:buChar char="●"/>
        <a:defRPr sz="2000" kern="1200">
          <a:solidFill>
            <a:schemeClr val="tx1"/>
          </a:solidFill>
          <a:latin typeface="Trebuchet MS" pitchFamily="34" charset="0"/>
          <a:ea typeface="+mn-ea"/>
          <a:cs typeface="+mn-cs"/>
        </a:defRPr>
      </a:lvl1pPr>
      <a:lvl2pPr marL="742950" indent="-285750" algn="l" rtl="0" eaLnBrk="1" fontAlgn="base" hangingPunct="1">
        <a:spcBef>
          <a:spcPct val="20000"/>
        </a:spcBef>
        <a:spcAft>
          <a:spcPct val="0"/>
        </a:spcAft>
        <a:buClr>
          <a:schemeClr val="tx1">
            <a:lumMod val="50000"/>
            <a:lumOff val="50000"/>
          </a:schemeClr>
        </a:buClr>
        <a:buSzPct val="150000"/>
        <a:buFont typeface="Trebuchet MS" pitchFamily="34" charset="0"/>
        <a:buChar char="●"/>
        <a:defRPr sz="1800" kern="1200">
          <a:solidFill>
            <a:schemeClr val="tx1"/>
          </a:solidFill>
          <a:latin typeface="Trebuchet MS" pitchFamily="34" charset="0"/>
          <a:ea typeface="+mn-ea"/>
          <a:cs typeface="+mn-cs"/>
        </a:defRPr>
      </a:lvl2pPr>
      <a:lvl3pPr marL="1143000" indent="-228600" algn="l" rtl="0" eaLnBrk="1" fontAlgn="base" hangingPunct="1">
        <a:spcBef>
          <a:spcPct val="20000"/>
        </a:spcBef>
        <a:spcAft>
          <a:spcPct val="0"/>
        </a:spcAft>
        <a:buClr>
          <a:srgbClr val="C00000"/>
        </a:buClr>
        <a:buFont typeface="Symbol" pitchFamily="18" charset="2"/>
        <a:buChar char="·"/>
        <a:defRPr sz="1600" kern="1200">
          <a:solidFill>
            <a:schemeClr val="tx1"/>
          </a:solidFill>
          <a:latin typeface="Trebuchet MS" pitchFamily="34" charset="0"/>
          <a:ea typeface="+mn-ea"/>
          <a:cs typeface="+mn-cs"/>
        </a:defRPr>
      </a:lvl3pPr>
      <a:lvl4pPr marL="1600200" indent="-228600" algn="l" rtl="0" eaLnBrk="1" fontAlgn="base" hangingPunct="1">
        <a:spcBef>
          <a:spcPct val="20000"/>
        </a:spcBef>
        <a:spcAft>
          <a:spcPct val="0"/>
        </a:spcAft>
        <a:buClr>
          <a:schemeClr val="tx1">
            <a:lumMod val="50000"/>
            <a:lumOff val="50000"/>
          </a:schemeClr>
        </a:buClr>
        <a:buFont typeface="Symbol" pitchFamily="18" charset="2"/>
        <a:buChar char="·"/>
        <a:defRPr sz="1400" kern="1200">
          <a:solidFill>
            <a:schemeClr val="tx1"/>
          </a:solidFill>
          <a:latin typeface="Trebuchet MS" pitchFamily="34" charset="0"/>
          <a:ea typeface="+mn-ea"/>
          <a:cs typeface="+mn-cs"/>
        </a:defRPr>
      </a:lvl4pPr>
      <a:lvl5pPr marL="2057400" indent="-228600" algn="l" rtl="0" eaLnBrk="1" fontAlgn="base" hangingPunct="1">
        <a:spcBef>
          <a:spcPct val="20000"/>
        </a:spcBef>
        <a:spcAft>
          <a:spcPct val="0"/>
        </a:spcAft>
        <a:buClr>
          <a:srgbClr val="C00000"/>
        </a:buClr>
        <a:buFont typeface="Trebuchet MS" pitchFamily="34" charset="0"/>
        <a:buChar char="•"/>
        <a:defRPr sz="12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Android pitfalls</a:t>
            </a:r>
            <a:endParaRPr lang="en-US" dirty="0"/>
          </a:p>
        </p:txBody>
      </p:sp>
      <p:sp>
        <p:nvSpPr>
          <p:cNvPr id="3" name="Subtitle 2"/>
          <p:cNvSpPr>
            <a:spLocks noGrp="1"/>
          </p:cNvSpPr>
          <p:nvPr>
            <p:ph type="subTitle" idx="1"/>
          </p:nvPr>
        </p:nvSpPr>
        <p:spPr/>
        <p:txBody>
          <a:bodyPr/>
          <a:lstStyle/>
          <a:p>
            <a:r>
              <a:rPr lang="en-US" dirty="0" smtClean="0"/>
              <a:t>Business challenges and Technical challenges</a:t>
            </a:r>
          </a:p>
          <a:p>
            <a:r>
              <a:rPr lang="en-US" dirty="0" smtClean="0"/>
              <a:t>Gururaj K Parvati </a:t>
            </a:r>
          </a:p>
          <a:p>
            <a:r>
              <a:rPr lang="en-US" dirty="0" smtClean="0"/>
              <a:t>Technical Director</a:t>
            </a:r>
          </a:p>
          <a:p>
            <a:r>
              <a:rPr lang="en-US" dirty="0" smtClean="0"/>
              <a:t>MindTree Ltd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8600" y="711200"/>
          <a:ext cx="8229600" cy="599440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What</a:t>
                      </a:r>
                      <a:r>
                        <a:rPr lang="en-US" baseline="0" dirty="0" smtClean="0"/>
                        <a:t> is available</a:t>
                      </a:r>
                      <a:endParaRPr lang="en-US" dirty="0"/>
                    </a:p>
                  </a:txBody>
                  <a:tcPr/>
                </a:tc>
                <a:tc>
                  <a:txBody>
                    <a:bodyPr/>
                    <a:lstStyle/>
                    <a:p>
                      <a:r>
                        <a:rPr lang="en-US" baseline="0" dirty="0" smtClean="0"/>
                        <a:t>Missing pieces</a:t>
                      </a:r>
                      <a:endParaRPr lang="en-US" dirty="0"/>
                    </a:p>
                  </a:txBody>
                  <a:tcPr/>
                </a:tc>
              </a:tr>
              <a:tr h="370840">
                <a:tc>
                  <a:txBody>
                    <a:bodyPr/>
                    <a:lstStyle/>
                    <a:p>
                      <a:r>
                        <a:rPr lang="en-US" dirty="0" smtClean="0"/>
                        <a:t>Open source platform</a:t>
                      </a:r>
                      <a:endParaRPr lang="en-US" dirty="0"/>
                    </a:p>
                  </a:txBody>
                  <a:tcPr/>
                </a:tc>
                <a:tc>
                  <a:txBody>
                    <a:bodyPr/>
                    <a:lstStyle/>
                    <a:p>
                      <a:r>
                        <a:rPr lang="en-US" dirty="0" smtClean="0"/>
                        <a:t>Custom libraries, drivers, app frameworks for printer,</a:t>
                      </a:r>
                      <a:r>
                        <a:rPr lang="en-US" baseline="0" dirty="0" smtClean="0"/>
                        <a:t> scan, fax</a:t>
                      </a:r>
                      <a:endParaRPr lang="en-US" dirty="0"/>
                    </a:p>
                  </a:txBody>
                  <a:tcPr/>
                </a:tc>
              </a:tr>
              <a:tr h="370840">
                <a:tc>
                  <a:txBody>
                    <a:bodyPr/>
                    <a:lstStyle/>
                    <a:p>
                      <a:r>
                        <a:rPr lang="en-US" dirty="0" smtClean="0"/>
                        <a:t>Off the shelf hardware</a:t>
                      </a:r>
                      <a:endParaRPr lang="en-US" dirty="0"/>
                    </a:p>
                  </a:txBody>
                  <a:tcPr/>
                </a:tc>
                <a:tc>
                  <a:txBody>
                    <a:bodyPr/>
                    <a:lstStyle/>
                    <a:p>
                      <a:r>
                        <a:rPr lang="en-US" dirty="0" smtClean="0"/>
                        <a:t>Security</a:t>
                      </a:r>
                      <a:endParaRPr lang="en-US" dirty="0"/>
                    </a:p>
                  </a:txBody>
                  <a:tcPr/>
                </a:tc>
              </a:tr>
              <a:tr h="370840">
                <a:tc>
                  <a:txBody>
                    <a:bodyPr/>
                    <a:lstStyle/>
                    <a:p>
                      <a:r>
                        <a:rPr lang="en-US" dirty="0" smtClean="0"/>
                        <a:t>Growing developer base</a:t>
                      </a:r>
                      <a:endParaRPr lang="en-US" dirty="0"/>
                    </a:p>
                  </a:txBody>
                  <a:tcPr/>
                </a:tc>
                <a:tc>
                  <a:txBody>
                    <a:bodyPr/>
                    <a:lstStyle/>
                    <a:p>
                      <a:r>
                        <a:rPr lang="en-US" dirty="0" smtClean="0"/>
                        <a:t>Priority of the services</a:t>
                      </a:r>
                      <a:endParaRPr lang="en-US" dirty="0"/>
                    </a:p>
                  </a:txBody>
                  <a:tcPr/>
                </a:tc>
              </a:tr>
              <a:tr h="370840">
                <a:tc>
                  <a:txBody>
                    <a:bodyPr/>
                    <a:lstStyle/>
                    <a:p>
                      <a:r>
                        <a:rPr lang="en-US" dirty="0" smtClean="0"/>
                        <a:t>Lot of stack components</a:t>
                      </a:r>
                      <a:endParaRPr lang="en-US" dirty="0"/>
                    </a:p>
                  </a:txBody>
                  <a:tcPr/>
                </a:tc>
                <a:tc>
                  <a:txBody>
                    <a:bodyPr/>
                    <a:lstStyle/>
                    <a:p>
                      <a:r>
                        <a:rPr lang="en-US" dirty="0" smtClean="0"/>
                        <a:t>App store </a:t>
                      </a:r>
                      <a:r>
                        <a:rPr lang="en-US" dirty="0" smtClean="0"/>
                        <a:t>control/app market locking</a:t>
                      </a:r>
                      <a:endParaRPr lang="en-US" dirty="0"/>
                    </a:p>
                  </a:txBody>
                  <a:tcPr/>
                </a:tc>
              </a:tr>
              <a:tr h="370840">
                <a:tc>
                  <a:txBody>
                    <a:bodyPr/>
                    <a:lstStyle/>
                    <a:p>
                      <a:r>
                        <a:rPr lang="en-US" dirty="0" smtClean="0"/>
                        <a:t>Touch screen</a:t>
                      </a:r>
                      <a:endParaRPr lang="en-US" dirty="0"/>
                    </a:p>
                  </a:txBody>
                  <a:tcPr/>
                </a:tc>
                <a:tc>
                  <a:txBody>
                    <a:bodyPr/>
                    <a:lstStyle/>
                    <a:p>
                      <a:r>
                        <a:rPr lang="en-US" dirty="0" smtClean="0"/>
                        <a:t>Device </a:t>
                      </a:r>
                      <a:r>
                        <a:rPr lang="en-US" dirty="0" smtClean="0"/>
                        <a:t>management (below </a:t>
                      </a:r>
                      <a:r>
                        <a:rPr lang="en-US" dirty="0" err="1" smtClean="0"/>
                        <a:t>froyo</a:t>
                      </a:r>
                      <a:r>
                        <a:rPr lang="en-US" dirty="0" smtClean="0"/>
                        <a:t>)</a:t>
                      </a:r>
                      <a:endParaRPr lang="en-US" dirty="0"/>
                    </a:p>
                  </a:txBody>
                  <a:tcPr>
                    <a:solidFill>
                      <a:srgbClr val="FFFF00"/>
                    </a:solidFill>
                  </a:tcPr>
                </a:tc>
              </a:tr>
              <a:tr h="370840">
                <a:tc>
                  <a:txBody>
                    <a:bodyPr/>
                    <a:lstStyle/>
                    <a:p>
                      <a:r>
                        <a:rPr lang="en-US" dirty="0" smtClean="0"/>
                        <a:t>Bluetooth</a:t>
                      </a:r>
                      <a:endParaRPr lang="en-US" dirty="0"/>
                    </a:p>
                  </a:txBody>
                  <a:tcPr/>
                </a:tc>
                <a:tc>
                  <a:txBody>
                    <a:bodyPr/>
                    <a:lstStyle/>
                    <a:p>
                      <a:r>
                        <a:rPr lang="en-US" dirty="0" smtClean="0"/>
                        <a:t>Multi user support</a:t>
                      </a:r>
                      <a:endParaRPr lang="en-US" dirty="0"/>
                    </a:p>
                  </a:txBody>
                  <a:tcPr/>
                </a:tc>
              </a:tr>
              <a:tr h="370840">
                <a:tc>
                  <a:txBody>
                    <a:bodyPr/>
                    <a:lstStyle/>
                    <a:p>
                      <a:r>
                        <a:rPr lang="en-US" dirty="0" err="1" smtClean="0"/>
                        <a:t>Wifi</a:t>
                      </a:r>
                      <a:endParaRPr lang="en-US" dirty="0"/>
                    </a:p>
                  </a:txBody>
                  <a:tcPr/>
                </a:tc>
                <a:tc>
                  <a:txBody>
                    <a:bodyPr/>
                    <a:lstStyle/>
                    <a:p>
                      <a:r>
                        <a:rPr lang="en-US" sz="1600" dirty="0" smtClean="0"/>
                        <a:t>VoIP</a:t>
                      </a:r>
                      <a:r>
                        <a:rPr lang="en-US" sz="1600" baseline="0" dirty="0" smtClean="0"/>
                        <a:t> telephony (SIP Components are in </a:t>
                      </a:r>
                      <a:r>
                        <a:rPr lang="en-US" sz="1600" baseline="0" dirty="0" smtClean="0"/>
                        <a:t>2.3+)</a:t>
                      </a:r>
                      <a:endParaRPr lang="en-US" sz="1600" dirty="0"/>
                    </a:p>
                  </a:txBody>
                  <a:tcPr>
                    <a:solidFill>
                      <a:srgbClr val="FFFF00"/>
                    </a:solidFill>
                  </a:tcPr>
                </a:tc>
              </a:tr>
              <a:tr h="370840">
                <a:tc>
                  <a:txBody>
                    <a:bodyPr/>
                    <a:lstStyle/>
                    <a:p>
                      <a:r>
                        <a:rPr lang="en-US" dirty="0" smtClean="0"/>
                        <a:t>Graphics</a:t>
                      </a:r>
                      <a:endParaRPr lang="en-US" dirty="0"/>
                    </a:p>
                  </a:txBody>
                  <a:tcPr/>
                </a:tc>
                <a:tc>
                  <a:txBody>
                    <a:bodyPr/>
                    <a:lstStyle/>
                    <a:p>
                      <a:r>
                        <a:rPr lang="en-US" dirty="0" smtClean="0"/>
                        <a:t>Video conferencing (Front camera support in 2.3.1, USB Host (in 3.0)</a:t>
                      </a:r>
                      <a:endParaRPr lang="en-US" dirty="0"/>
                    </a:p>
                  </a:txBody>
                  <a:tcPr>
                    <a:solidFill>
                      <a:srgbClr val="FFFF00"/>
                    </a:solidFill>
                  </a:tcPr>
                </a:tc>
              </a:tr>
              <a:tr h="370840">
                <a:tc>
                  <a:txBody>
                    <a:bodyPr/>
                    <a:lstStyle/>
                    <a:p>
                      <a:r>
                        <a:rPr lang="en-US" dirty="0" smtClean="0"/>
                        <a:t>Sensors</a:t>
                      </a:r>
                      <a:endParaRPr lang="en-US" dirty="0"/>
                    </a:p>
                  </a:txBody>
                  <a:tcPr/>
                </a:tc>
                <a:tc>
                  <a:txBody>
                    <a:bodyPr/>
                    <a:lstStyle/>
                    <a:p>
                      <a:r>
                        <a:rPr lang="en-US" dirty="0" smtClean="0"/>
                        <a:t>UI for TV use</a:t>
                      </a:r>
                      <a:r>
                        <a:rPr lang="en-US" baseline="0" dirty="0" smtClean="0"/>
                        <a:t> (Honey comb has a emulator now)</a:t>
                      </a:r>
                      <a:endParaRPr lang="en-US" dirty="0"/>
                    </a:p>
                  </a:txBody>
                  <a:tcPr/>
                </a:tc>
              </a:tr>
              <a:tr h="370840">
                <a:tc>
                  <a:txBody>
                    <a:bodyPr/>
                    <a:lstStyle/>
                    <a:p>
                      <a:r>
                        <a:rPr lang="en-US" dirty="0" smtClean="0"/>
                        <a:t>Audio,</a:t>
                      </a:r>
                      <a:r>
                        <a:rPr lang="en-US" baseline="0" dirty="0" smtClean="0"/>
                        <a:t> </a:t>
                      </a:r>
                      <a:endParaRPr lang="en-US" dirty="0"/>
                    </a:p>
                  </a:txBody>
                  <a:tcPr/>
                </a:tc>
                <a:tc>
                  <a:txBody>
                    <a:bodyPr/>
                    <a:lstStyle/>
                    <a:p>
                      <a:r>
                        <a:rPr lang="en-US" dirty="0" smtClean="0"/>
                        <a:t>Picture in picture</a:t>
                      </a:r>
                      <a:endParaRPr lang="en-US" dirty="0"/>
                    </a:p>
                  </a:txBody>
                  <a:tcPr/>
                </a:tc>
              </a:tr>
              <a:tr h="370840">
                <a:tc>
                  <a:txBody>
                    <a:bodyPr/>
                    <a:lstStyle/>
                    <a:p>
                      <a:r>
                        <a:rPr lang="en-US" dirty="0" smtClean="0"/>
                        <a:t>Video</a:t>
                      </a:r>
                      <a:endParaRPr lang="en-US" dirty="0"/>
                    </a:p>
                  </a:txBody>
                  <a:tcPr/>
                </a:tc>
                <a:tc>
                  <a:txBody>
                    <a:bodyPr/>
                    <a:lstStyle/>
                    <a:p>
                      <a:r>
                        <a:rPr lang="en-US" dirty="0" smtClean="0"/>
                        <a:t>Reliability</a:t>
                      </a:r>
                      <a:r>
                        <a:rPr lang="en-US" baseline="0" dirty="0" smtClean="0"/>
                        <a:t> for auto industry</a:t>
                      </a:r>
                      <a:endParaRPr lang="en-US" dirty="0"/>
                    </a:p>
                  </a:txBody>
                  <a:tcPr/>
                </a:tc>
              </a:tr>
              <a:tr h="370840">
                <a:tc>
                  <a:txBody>
                    <a:bodyPr/>
                    <a:lstStyle/>
                    <a:p>
                      <a:r>
                        <a:rPr lang="en-US" dirty="0" err="1" smtClean="0"/>
                        <a:t>Codecs</a:t>
                      </a:r>
                      <a:endParaRPr lang="en-US" dirty="0"/>
                    </a:p>
                  </a:txBody>
                  <a:tcPr/>
                </a:tc>
                <a:tc>
                  <a:txBody>
                    <a:bodyPr/>
                    <a:lstStyle/>
                    <a:p>
                      <a:r>
                        <a:rPr lang="en-US" dirty="0" smtClean="0"/>
                        <a:t>Multi screen</a:t>
                      </a:r>
                      <a:r>
                        <a:rPr lang="en-US" baseline="0" dirty="0" smtClean="0"/>
                        <a:t> support</a:t>
                      </a:r>
                      <a:endParaRPr lang="en-US" dirty="0"/>
                    </a:p>
                  </a:txBody>
                  <a:tcPr/>
                </a:tc>
              </a:tr>
              <a:tr h="162560">
                <a:tc>
                  <a:txBody>
                    <a:bodyPr/>
                    <a:lstStyle/>
                    <a:p>
                      <a:endParaRPr lang="en-US" dirty="0"/>
                    </a:p>
                  </a:txBody>
                  <a:tcPr/>
                </a:tc>
                <a:tc>
                  <a:txBody>
                    <a:bodyPr/>
                    <a:lstStyle/>
                    <a:p>
                      <a:r>
                        <a:rPr lang="en-US" dirty="0" smtClean="0"/>
                        <a:t>Streaming and DRM support</a:t>
                      </a:r>
                      <a:endParaRPr lang="en-US" dirty="0"/>
                    </a:p>
                  </a:txBody>
                  <a:tcPr/>
                </a:tc>
              </a:tr>
            </a:tbl>
          </a:graphicData>
        </a:graphic>
      </p:graphicFrame>
      <p:sp>
        <p:nvSpPr>
          <p:cNvPr id="3" name="Title 2"/>
          <p:cNvSpPr>
            <a:spLocks noGrp="1"/>
          </p:cNvSpPr>
          <p:nvPr>
            <p:ph type="title"/>
          </p:nvPr>
        </p:nvSpPr>
        <p:spPr/>
        <p:txBody>
          <a:bodyPr/>
          <a:lstStyle/>
          <a:p>
            <a:r>
              <a:rPr lang="en-US" dirty="0" smtClean="0"/>
              <a:t>What is available and what is missing?</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Where all do you need to modify?</a:t>
            </a:r>
            <a:endParaRPr lang="en-US" dirty="0"/>
          </a:p>
        </p:txBody>
      </p:sp>
      <p:pic>
        <p:nvPicPr>
          <p:cNvPr id="47106" name="Picture 2"/>
          <p:cNvPicPr>
            <a:picLocks noChangeAspect="1" noChangeArrowheads="1"/>
          </p:cNvPicPr>
          <p:nvPr/>
        </p:nvPicPr>
        <p:blipFill>
          <a:blip r:embed="rId2" cstate="print"/>
          <a:srcRect/>
          <a:stretch>
            <a:fillRect/>
          </a:stretch>
        </p:blipFill>
        <p:spPr bwMode="auto">
          <a:xfrm>
            <a:off x="1524000" y="805405"/>
            <a:ext cx="5880847" cy="5061995"/>
          </a:xfrm>
          <a:prstGeom prst="rect">
            <a:avLst/>
          </a:prstGeom>
          <a:noFill/>
          <a:ln w="9525">
            <a:noFill/>
            <a:miter lim="800000"/>
            <a:headEnd/>
            <a:tailEnd/>
          </a:ln>
        </p:spPr>
      </p:pic>
      <p:sp>
        <p:nvSpPr>
          <p:cNvPr id="5" name="Rounded Rectangle 4"/>
          <p:cNvSpPr/>
          <p:nvPr/>
        </p:nvSpPr>
        <p:spPr>
          <a:xfrm>
            <a:off x="5257800" y="5105400"/>
            <a:ext cx="15240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Custom drivers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However..</a:t>
            </a:r>
            <a:endParaRPr lang="en-US" dirty="0"/>
          </a:p>
        </p:txBody>
      </p:sp>
      <p:sp>
        <p:nvSpPr>
          <p:cNvPr id="7" name="TextBox 6"/>
          <p:cNvSpPr txBox="1"/>
          <p:nvPr/>
        </p:nvSpPr>
        <p:spPr>
          <a:xfrm>
            <a:off x="1981200" y="2057400"/>
            <a:ext cx="5181600" cy="2585323"/>
          </a:xfrm>
          <a:prstGeom prst="rect">
            <a:avLst/>
          </a:prstGeom>
          <a:noFill/>
        </p:spPr>
        <p:txBody>
          <a:bodyPr wrap="square" rtlCol="0">
            <a:spAutoFit/>
          </a:bodyPr>
          <a:lstStyle/>
          <a:p>
            <a:r>
              <a:rPr lang="en-US" sz="5400" b="1" dirty="0" smtClean="0"/>
              <a:t>It is a messy market do you know why?</a:t>
            </a:r>
            <a:endParaRPr lang="en-US" sz="54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7169" name="Picture 1"/>
          <p:cNvPicPr>
            <a:picLocks noChangeAspect="1" noChangeArrowheads="1"/>
          </p:cNvPicPr>
          <p:nvPr/>
        </p:nvPicPr>
        <p:blipFill>
          <a:blip r:embed="rId2" cstate="print"/>
          <a:srcRect/>
          <a:stretch>
            <a:fillRect/>
          </a:stretch>
        </p:blipFill>
        <p:spPr bwMode="auto">
          <a:xfrm>
            <a:off x="685800" y="152400"/>
            <a:ext cx="6629400" cy="6096000"/>
          </a:xfrm>
          <a:prstGeom prst="rect">
            <a:avLst/>
          </a:prstGeom>
          <a:noFill/>
          <a:ln w="9525">
            <a:noFill/>
            <a:miter lim="800000"/>
            <a:headEnd/>
            <a:tailEnd/>
          </a:ln>
        </p:spPr>
      </p:pic>
      <p:sp>
        <p:nvSpPr>
          <p:cNvPr id="4" name="Rectangle 3"/>
          <p:cNvSpPr/>
          <p:nvPr/>
        </p:nvSpPr>
        <p:spPr>
          <a:xfrm>
            <a:off x="381000" y="5638800"/>
            <a:ext cx="8763000" cy="584775"/>
          </a:xfrm>
          <a:prstGeom prst="rect">
            <a:avLst/>
          </a:prstGeom>
        </p:spPr>
        <p:txBody>
          <a:bodyPr wrap="square">
            <a:spAutoFit/>
          </a:bodyPr>
          <a:lstStyle/>
          <a:p>
            <a:r>
              <a:rPr lang="en-US" sz="1600" dirty="0" smtClean="0"/>
              <a:t>Source http://www.guardian.co.uk/technology/2010/oct/04/microsoft-motorola-android-patent-lawsuit</a:t>
            </a:r>
            <a:endParaRPr lang="en-US" sz="16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0" name="Picture 6"/>
          <p:cNvPicPr>
            <a:picLocks noChangeAspect="1" noChangeArrowheads="1"/>
          </p:cNvPicPr>
          <p:nvPr/>
        </p:nvPicPr>
        <p:blipFill>
          <a:blip r:embed="rId2" cstate="print"/>
          <a:srcRect/>
          <a:stretch>
            <a:fillRect/>
          </a:stretch>
        </p:blipFill>
        <p:spPr bwMode="auto">
          <a:xfrm>
            <a:off x="228600" y="1809750"/>
            <a:ext cx="2466975" cy="1847850"/>
          </a:xfrm>
          <a:prstGeom prst="rect">
            <a:avLst/>
          </a:prstGeom>
          <a:ln>
            <a:noFill/>
          </a:ln>
          <a:effectLst>
            <a:softEdge rad="112500"/>
          </a:effectLst>
        </p:spPr>
      </p:pic>
      <p:pic>
        <p:nvPicPr>
          <p:cNvPr id="6145" name="Picture 1"/>
          <p:cNvPicPr>
            <a:picLocks noChangeAspect="1" noChangeArrowheads="1"/>
          </p:cNvPicPr>
          <p:nvPr/>
        </p:nvPicPr>
        <p:blipFill>
          <a:blip r:embed="rId3" cstate="print"/>
          <a:srcRect/>
          <a:stretch>
            <a:fillRect/>
          </a:stretch>
        </p:blipFill>
        <p:spPr bwMode="auto">
          <a:xfrm>
            <a:off x="304800" y="685800"/>
            <a:ext cx="1724025" cy="1442552"/>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Point 1: If you can’t beat ‘</a:t>
            </a:r>
            <a:r>
              <a:rPr lang="en-US" dirty="0" err="1" smtClean="0"/>
              <a:t>em</a:t>
            </a:r>
            <a:r>
              <a:rPr lang="en-US" dirty="0" smtClean="0"/>
              <a:t>, sue ‘</a:t>
            </a:r>
            <a:r>
              <a:rPr lang="en-US" dirty="0" err="1" smtClean="0"/>
              <a:t>em</a:t>
            </a:r>
            <a:r>
              <a:rPr lang="en-US" dirty="0" smtClean="0"/>
              <a:t>.</a:t>
            </a:r>
            <a:endParaRPr lang="en-US" dirty="0"/>
          </a:p>
        </p:txBody>
      </p:sp>
      <p:pic>
        <p:nvPicPr>
          <p:cNvPr id="26626" name="Picture 2"/>
          <p:cNvPicPr>
            <a:picLocks noChangeAspect="1" noChangeArrowheads="1"/>
          </p:cNvPicPr>
          <p:nvPr/>
        </p:nvPicPr>
        <p:blipFill>
          <a:blip r:embed="rId4" cstate="print"/>
          <a:srcRect/>
          <a:stretch>
            <a:fillRect/>
          </a:stretch>
        </p:blipFill>
        <p:spPr bwMode="auto">
          <a:xfrm>
            <a:off x="381000" y="4343400"/>
            <a:ext cx="2590800" cy="1762125"/>
          </a:xfrm>
          <a:prstGeom prst="rect">
            <a:avLst/>
          </a:prstGeom>
          <a:noFill/>
          <a:ln w="9525">
            <a:noFill/>
            <a:miter lim="800000"/>
            <a:headEnd/>
            <a:tailEnd/>
          </a:ln>
        </p:spPr>
      </p:pic>
      <p:pic>
        <p:nvPicPr>
          <p:cNvPr id="26628" name="Picture 4"/>
          <p:cNvPicPr>
            <a:picLocks noChangeAspect="1" noChangeArrowheads="1"/>
          </p:cNvPicPr>
          <p:nvPr/>
        </p:nvPicPr>
        <p:blipFill>
          <a:blip r:embed="rId5" cstate="print"/>
          <a:srcRect/>
          <a:stretch>
            <a:fillRect/>
          </a:stretch>
        </p:blipFill>
        <p:spPr bwMode="auto">
          <a:xfrm>
            <a:off x="4724400" y="741218"/>
            <a:ext cx="1981200" cy="2611582"/>
          </a:xfrm>
          <a:prstGeom prst="rect">
            <a:avLst/>
          </a:prstGeom>
          <a:noFill/>
          <a:ln w="9525">
            <a:noFill/>
            <a:miter lim="800000"/>
            <a:headEnd/>
            <a:tailEnd/>
          </a:ln>
        </p:spPr>
      </p:pic>
      <p:pic>
        <p:nvPicPr>
          <p:cNvPr id="26629" name="Picture 5"/>
          <p:cNvPicPr>
            <a:picLocks noChangeAspect="1" noChangeArrowheads="1"/>
          </p:cNvPicPr>
          <p:nvPr/>
        </p:nvPicPr>
        <p:blipFill>
          <a:blip r:embed="rId6" cstate="print"/>
          <a:srcRect/>
          <a:stretch>
            <a:fillRect/>
          </a:stretch>
        </p:blipFill>
        <p:spPr bwMode="auto">
          <a:xfrm>
            <a:off x="6677025" y="4191000"/>
            <a:ext cx="2466975" cy="1847850"/>
          </a:xfrm>
          <a:prstGeom prst="rect">
            <a:avLst/>
          </a:prstGeom>
          <a:ln>
            <a:noFill/>
          </a:ln>
          <a:effectLst>
            <a:softEdge rad="112500"/>
          </a:effectLst>
        </p:spPr>
      </p:pic>
      <p:pic>
        <p:nvPicPr>
          <p:cNvPr id="26631" name="Picture 7"/>
          <p:cNvPicPr>
            <a:picLocks noChangeAspect="1" noChangeArrowheads="1"/>
          </p:cNvPicPr>
          <p:nvPr/>
        </p:nvPicPr>
        <p:blipFill>
          <a:blip r:embed="rId7" cstate="print"/>
          <a:srcRect/>
          <a:stretch>
            <a:fillRect/>
          </a:stretch>
        </p:blipFill>
        <p:spPr bwMode="auto">
          <a:xfrm>
            <a:off x="2590800" y="914400"/>
            <a:ext cx="1600200" cy="1600200"/>
          </a:xfrm>
          <a:prstGeom prst="rect">
            <a:avLst/>
          </a:prstGeom>
          <a:noFill/>
          <a:ln w="9525">
            <a:noFill/>
            <a:miter lim="800000"/>
            <a:headEnd/>
            <a:tailEnd/>
          </a:ln>
        </p:spPr>
      </p:pic>
      <p:pic>
        <p:nvPicPr>
          <p:cNvPr id="26632" name="Picture 8"/>
          <p:cNvPicPr>
            <a:picLocks noChangeAspect="1" noChangeArrowheads="1"/>
          </p:cNvPicPr>
          <p:nvPr/>
        </p:nvPicPr>
        <p:blipFill>
          <a:blip r:embed="rId8" cstate="print"/>
          <a:srcRect/>
          <a:stretch>
            <a:fillRect/>
          </a:stretch>
        </p:blipFill>
        <p:spPr bwMode="auto">
          <a:xfrm>
            <a:off x="4876800" y="4876800"/>
            <a:ext cx="1828800" cy="1371600"/>
          </a:xfrm>
          <a:prstGeom prst="rect">
            <a:avLst/>
          </a:prstGeom>
          <a:ln>
            <a:noFill/>
          </a:ln>
          <a:effectLst>
            <a:softEdge rad="112500"/>
          </a:effectLst>
        </p:spPr>
      </p:pic>
      <p:pic>
        <p:nvPicPr>
          <p:cNvPr id="26633" name="Picture 9"/>
          <p:cNvPicPr>
            <a:picLocks noChangeAspect="1" noChangeArrowheads="1"/>
          </p:cNvPicPr>
          <p:nvPr/>
        </p:nvPicPr>
        <p:blipFill>
          <a:blip r:embed="rId9" cstate="print"/>
          <a:srcRect/>
          <a:stretch>
            <a:fillRect/>
          </a:stretch>
        </p:blipFill>
        <p:spPr bwMode="auto">
          <a:xfrm>
            <a:off x="6934200" y="1066800"/>
            <a:ext cx="1508125" cy="1905000"/>
          </a:xfrm>
          <a:prstGeom prst="rect">
            <a:avLst/>
          </a:prstGeom>
          <a:ln>
            <a:noFill/>
          </a:ln>
          <a:effectLst>
            <a:softEdge rad="112500"/>
          </a:effectLst>
        </p:spPr>
      </p:pic>
      <p:pic>
        <p:nvPicPr>
          <p:cNvPr id="26634" name="Picture 10"/>
          <p:cNvPicPr>
            <a:picLocks noChangeAspect="1" noChangeArrowheads="1"/>
          </p:cNvPicPr>
          <p:nvPr/>
        </p:nvPicPr>
        <p:blipFill>
          <a:blip r:embed="rId10" cstate="print"/>
          <a:srcRect/>
          <a:stretch>
            <a:fillRect/>
          </a:stretch>
        </p:blipFill>
        <p:spPr bwMode="auto">
          <a:xfrm>
            <a:off x="7086600" y="3048000"/>
            <a:ext cx="1428750" cy="738188"/>
          </a:xfrm>
          <a:prstGeom prst="rect">
            <a:avLst/>
          </a:prstGeom>
          <a:noFill/>
          <a:ln w="9525">
            <a:noFill/>
            <a:miter lim="800000"/>
            <a:headEnd/>
            <a:tailEnd/>
          </a:ln>
        </p:spPr>
      </p:pic>
      <p:pic>
        <p:nvPicPr>
          <p:cNvPr id="26635" name="Picture 11"/>
          <p:cNvPicPr>
            <a:picLocks noChangeAspect="1" noChangeArrowheads="1"/>
          </p:cNvPicPr>
          <p:nvPr/>
        </p:nvPicPr>
        <p:blipFill>
          <a:blip r:embed="rId11" cstate="print"/>
          <a:srcRect/>
          <a:stretch>
            <a:fillRect/>
          </a:stretch>
        </p:blipFill>
        <p:spPr bwMode="auto">
          <a:xfrm>
            <a:off x="609600" y="2971800"/>
            <a:ext cx="1804988" cy="1445429"/>
          </a:xfrm>
          <a:prstGeom prst="rect">
            <a:avLst/>
          </a:prstGeom>
          <a:ln>
            <a:noFill/>
          </a:ln>
          <a:effectLst>
            <a:softEdge rad="112500"/>
          </a:effectLst>
        </p:spPr>
      </p:pic>
      <p:pic>
        <p:nvPicPr>
          <p:cNvPr id="26636" name="Picture 12"/>
          <p:cNvPicPr>
            <a:picLocks noChangeAspect="1" noChangeArrowheads="1"/>
          </p:cNvPicPr>
          <p:nvPr/>
        </p:nvPicPr>
        <p:blipFill>
          <a:blip r:embed="rId12" cstate="print"/>
          <a:srcRect/>
          <a:stretch>
            <a:fillRect/>
          </a:stretch>
        </p:blipFill>
        <p:spPr bwMode="auto">
          <a:xfrm>
            <a:off x="3124200" y="2743200"/>
            <a:ext cx="2143125" cy="2143125"/>
          </a:xfrm>
          <a:prstGeom prst="rect">
            <a:avLst/>
          </a:prstGeom>
          <a:noFill/>
          <a:ln w="9525">
            <a:noFill/>
            <a:miter lim="800000"/>
            <a:headEnd/>
            <a:tailEnd/>
          </a:ln>
        </p:spPr>
      </p:pic>
      <p:sp>
        <p:nvSpPr>
          <p:cNvPr id="13" name="Rectangle 12"/>
          <p:cNvSpPr/>
          <p:nvPr/>
        </p:nvSpPr>
        <p:spPr>
          <a:xfrm>
            <a:off x="228600" y="6106180"/>
            <a:ext cx="8153400" cy="523220"/>
          </a:xfrm>
          <a:prstGeom prst="rect">
            <a:avLst/>
          </a:prstGeom>
        </p:spPr>
        <p:txBody>
          <a:bodyPr wrap="square">
            <a:spAutoFit/>
          </a:bodyPr>
          <a:lstStyle/>
          <a:p>
            <a:r>
              <a:rPr lang="en-US" sz="1400" dirty="0" smtClean="0"/>
              <a:t>Source: http://9to5google.com/2011/07/06/microsoft-seeking-royalties-from-samsung-potentially-worth-200-million-a-year-on-galaxy-s-smartphone-alone/</a:t>
            </a:r>
            <a:endParaRPr lang="en-US"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Point 2: The update process is painful</a:t>
            </a:r>
            <a:endParaRPr lang="en-US" dirty="0"/>
          </a:p>
        </p:txBody>
      </p:sp>
      <p:pic>
        <p:nvPicPr>
          <p:cNvPr id="25602" name="Picture 2"/>
          <p:cNvPicPr>
            <a:picLocks noGrp="1" noChangeAspect="1" noChangeArrowheads="1"/>
          </p:cNvPicPr>
          <p:nvPr>
            <p:ph idx="1"/>
          </p:nvPr>
        </p:nvPicPr>
        <p:blipFill>
          <a:blip r:embed="rId2" cstate="print"/>
          <a:srcRect/>
          <a:stretch>
            <a:fillRect/>
          </a:stretch>
        </p:blipFill>
        <p:spPr bwMode="auto">
          <a:xfrm>
            <a:off x="3771900" y="1990725"/>
            <a:ext cx="4762500" cy="2581275"/>
          </a:xfrm>
          <a:prstGeom prst="rect">
            <a:avLst/>
          </a:prstGeom>
          <a:noFill/>
          <a:ln w="9525">
            <a:noFill/>
            <a:miter lim="800000"/>
            <a:headEnd/>
            <a:tailEnd/>
          </a:ln>
        </p:spPr>
      </p:pic>
      <p:sp>
        <p:nvSpPr>
          <p:cNvPr id="5" name="Rectangle 4"/>
          <p:cNvSpPr/>
          <p:nvPr/>
        </p:nvSpPr>
        <p:spPr>
          <a:xfrm>
            <a:off x="3714750" y="838200"/>
            <a:ext cx="4572000" cy="646331"/>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r>
              <a:rPr lang="en-US" b="1" dirty="0" smtClean="0"/>
              <a:t>Samsung Epic 4G Android 2.2 Update Causing Problems, Suspended by Sprint</a:t>
            </a:r>
            <a:endParaRPr lang="en-US" b="1" dirty="0"/>
          </a:p>
        </p:txBody>
      </p:sp>
      <p:sp>
        <p:nvSpPr>
          <p:cNvPr id="6" name="Rectangle 5"/>
          <p:cNvSpPr/>
          <p:nvPr/>
        </p:nvSpPr>
        <p:spPr>
          <a:xfrm>
            <a:off x="228600" y="4833372"/>
            <a:ext cx="4572000" cy="133882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nSpc>
                <a:spcPct val="150000"/>
              </a:lnSpc>
            </a:pPr>
            <a:r>
              <a:rPr lang="en-US" b="1" dirty="0" smtClean="0"/>
              <a:t>If one vendor makes a terrible Android phone, it has the ability to taint the perception of the Android platform itself. </a:t>
            </a:r>
            <a:endParaRPr lang="en-US" b="1"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76200" y="3875544"/>
            <a:ext cx="4114800" cy="2677656"/>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b="1" dirty="0" smtClean="0"/>
              <a:t>Is 2.3.4 is last edition of Android for phones? What next? Google is switching its strategies very fast from Phones to Tablets to Google TV and Chrome based laptop. Which market it is looking for?</a:t>
            </a:r>
          </a:p>
        </p:txBody>
      </p:sp>
      <p:sp>
        <p:nvSpPr>
          <p:cNvPr id="5" name="Rectangle 4"/>
          <p:cNvSpPr/>
          <p:nvPr/>
        </p:nvSpPr>
        <p:spPr>
          <a:xfrm>
            <a:off x="76200" y="762000"/>
            <a:ext cx="4191000" cy="3046988"/>
          </a:xfrm>
          <a:prstGeom prst="rect">
            <a:avLst/>
          </a:prstGeom>
          <a:ln>
            <a:solidFill>
              <a:srgbClr val="FF0000"/>
            </a:solidFill>
          </a:ln>
        </p:spPr>
        <p:txBody>
          <a:bodyPr wrap="square">
            <a:spAutoFit/>
          </a:bodyPr>
          <a:lstStyle/>
          <a:p>
            <a:r>
              <a:rPr lang="en-US" sz="2400" b="1" dirty="0" smtClean="0"/>
              <a:t>Google was forced to remove several applications from the Android Market after they were found to contain malware. Worst of all, they were believed to be downloaded over 250,000 times</a:t>
            </a:r>
            <a:r>
              <a:rPr lang="en-US" sz="2400" b="1" dirty="0" smtClean="0"/>
              <a:t>. Experimental hobby?</a:t>
            </a:r>
            <a:endParaRPr lang="en-US" sz="2400" b="1" dirty="0"/>
          </a:p>
        </p:txBody>
      </p:sp>
      <p:sp>
        <p:nvSpPr>
          <p:cNvPr id="3" name="Title 2"/>
          <p:cNvSpPr>
            <a:spLocks noGrp="1"/>
          </p:cNvSpPr>
          <p:nvPr>
            <p:ph type="title"/>
          </p:nvPr>
        </p:nvSpPr>
        <p:spPr/>
        <p:txBody>
          <a:bodyPr/>
          <a:lstStyle/>
          <a:p>
            <a:r>
              <a:rPr lang="en-US" dirty="0" smtClean="0"/>
              <a:t>Point 3: Some more issues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572000" y="762000"/>
            <a:ext cx="3657600" cy="3657600"/>
          </a:xfrm>
          <a:prstGeom prst="rect">
            <a:avLst/>
          </a:prstGeom>
          <a:noFill/>
          <a:ln w="9525">
            <a:noFill/>
            <a:miter lim="800000"/>
            <a:headEnd/>
            <a:tailEnd/>
          </a:ln>
        </p:spPr>
      </p:pic>
      <p:sp>
        <p:nvSpPr>
          <p:cNvPr id="6" name="Rectangle 5"/>
          <p:cNvSpPr/>
          <p:nvPr/>
        </p:nvSpPr>
        <p:spPr>
          <a:xfrm>
            <a:off x="4343400" y="4876800"/>
            <a:ext cx="4572000" cy="1569660"/>
          </a:xfrm>
          <a:prstGeom prst="rect">
            <a:avLst/>
          </a:prstGeom>
          <a:ln>
            <a:solidFill>
              <a:schemeClr val="accent6">
                <a:lumMod val="50000"/>
              </a:schemeClr>
            </a:solidFill>
          </a:ln>
        </p:spPr>
        <p:txBody>
          <a:bodyPr>
            <a:spAutoFit/>
          </a:bodyPr>
          <a:lstStyle/>
          <a:p>
            <a:r>
              <a:rPr lang="en-US" sz="2400" b="1" dirty="0" smtClean="0"/>
              <a:t>Unclear distribution channels: People can host their application without having them added to Google App store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Point 4: Other consideration</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0" y="3810000"/>
            <a:ext cx="4445000" cy="2667000"/>
          </a:xfrm>
          <a:prstGeom prst="rect">
            <a:avLst/>
          </a:prstGeom>
          <a:noFill/>
          <a:ln w="9525">
            <a:noFill/>
            <a:miter lim="800000"/>
            <a:headEnd/>
            <a:tailEnd/>
          </a:ln>
        </p:spPr>
      </p:pic>
      <p:sp>
        <p:nvSpPr>
          <p:cNvPr id="7" name="Rounded Rectangular Callout 6"/>
          <p:cNvSpPr/>
          <p:nvPr/>
        </p:nvSpPr>
        <p:spPr>
          <a:xfrm>
            <a:off x="381000" y="762000"/>
            <a:ext cx="5562600" cy="2514600"/>
          </a:xfrm>
          <a:prstGeom prst="wedgeRoundRectCallout">
            <a:avLst>
              <a:gd name="adj1" fmla="val -21484"/>
              <a:gd name="adj2" fmla="val 91133"/>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endParaRPr lang="en-US" sz="2400" dirty="0" smtClean="0">
              <a:solidFill>
                <a:srgbClr val="1F497D"/>
              </a:solidFill>
              <a:latin typeface="Trebuchet MS" pitchFamily="34" charset="0"/>
              <a:ea typeface="Calibri" pitchFamily="34" charset="0"/>
              <a:cs typeface="Arial" pitchFamily="34" charset="0"/>
            </a:endParaRPr>
          </a:p>
          <a:p>
            <a:pPr lvl="0" algn="ctr"/>
            <a:endParaRPr lang="en-US" sz="2400" dirty="0" smtClean="0">
              <a:solidFill>
                <a:srgbClr val="1F497D"/>
              </a:solidFill>
              <a:latin typeface="Trebuchet MS" pitchFamily="34" charset="0"/>
              <a:ea typeface="Calibri" pitchFamily="34" charset="0"/>
              <a:cs typeface="Arial" pitchFamily="34" charset="0"/>
            </a:endParaRPr>
          </a:p>
          <a:p>
            <a:pPr lvl="0" algn="ctr"/>
            <a:endParaRPr lang="en-US" sz="2400" dirty="0" smtClean="0">
              <a:solidFill>
                <a:srgbClr val="1F497D"/>
              </a:solidFill>
              <a:latin typeface="Trebuchet MS" pitchFamily="34" charset="0"/>
              <a:ea typeface="Calibri" pitchFamily="34" charset="0"/>
              <a:cs typeface="Arial" pitchFamily="34" charset="0"/>
            </a:endParaRPr>
          </a:p>
          <a:p>
            <a:pPr lvl="0" algn="ctr"/>
            <a:r>
              <a:rPr lang="en-US" sz="2400" dirty="0" smtClean="0">
                <a:solidFill>
                  <a:srgbClr val="1F497D"/>
                </a:solidFill>
                <a:latin typeface="Trebuchet MS" pitchFamily="34" charset="0"/>
                <a:ea typeface="Calibri" pitchFamily="34" charset="0"/>
                <a:cs typeface="Arial" pitchFamily="34" charset="0"/>
              </a:rPr>
              <a:t>Google has always been saying this is free, but looking at who is  making the money in the smart phone biz, Google may want to have a share of the “Apple” pie. Given the open and closed nature, can we rule this out?</a:t>
            </a:r>
            <a:endParaRPr lang="en-US" sz="4800" dirty="0" smtClean="0">
              <a:solidFill>
                <a:schemeClr val="tx1"/>
              </a:solidFill>
              <a:latin typeface="Arial" pitchFamily="34" charset="0"/>
              <a:cs typeface="Arial" pitchFamily="34" charset="0"/>
            </a:endParaRPr>
          </a:p>
          <a:p>
            <a:pPr algn="ctr"/>
            <a:endParaRPr lang="en-US" sz="2400" dirty="0" smtClean="0"/>
          </a:p>
          <a:p>
            <a:pPr algn="ctr"/>
            <a:endParaRPr lang="en-US" sz="2400" dirty="0"/>
          </a:p>
        </p:txBody>
      </p:sp>
      <p:pic>
        <p:nvPicPr>
          <p:cNvPr id="5" name="Picture 2"/>
          <p:cNvPicPr>
            <a:picLocks noChangeAspect="1" noChangeArrowheads="1"/>
          </p:cNvPicPr>
          <p:nvPr/>
        </p:nvPicPr>
        <p:blipFill>
          <a:blip r:embed="rId3" cstate="print"/>
          <a:srcRect/>
          <a:stretch>
            <a:fillRect/>
          </a:stretch>
        </p:blipFill>
        <p:spPr bwMode="auto">
          <a:xfrm>
            <a:off x="6172200" y="762000"/>
            <a:ext cx="2476500" cy="1114425"/>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6215062" y="1720102"/>
            <a:ext cx="1633538" cy="946898"/>
          </a:xfrm>
          <a:prstGeom prst="rect">
            <a:avLst/>
          </a:prstGeom>
          <a:noFill/>
          <a:ln w="9525">
            <a:noFill/>
            <a:miter lim="800000"/>
            <a:headEnd/>
            <a:tailEnd/>
          </a:ln>
        </p:spPr>
      </p:pic>
      <p:pic>
        <p:nvPicPr>
          <p:cNvPr id="2054" name="Picture 6"/>
          <p:cNvPicPr>
            <a:picLocks noChangeAspect="1" noChangeArrowheads="1"/>
          </p:cNvPicPr>
          <p:nvPr/>
        </p:nvPicPr>
        <p:blipFill>
          <a:blip r:embed="rId5" cstate="print"/>
          <a:srcRect/>
          <a:stretch>
            <a:fillRect/>
          </a:stretch>
        </p:blipFill>
        <p:spPr bwMode="auto">
          <a:xfrm>
            <a:off x="3644010" y="3733800"/>
            <a:ext cx="5297114" cy="2590800"/>
          </a:xfrm>
          <a:prstGeom prst="rect">
            <a:avLst/>
          </a:prstGeom>
          <a:noFill/>
          <a:ln w="9525">
            <a:noFill/>
            <a:miter lim="800000"/>
            <a:headEnd/>
            <a:tailEnd/>
          </a:ln>
        </p:spPr>
      </p:pic>
      <p:pic>
        <p:nvPicPr>
          <p:cNvPr id="2055" name="Picture 7"/>
          <p:cNvPicPr>
            <a:picLocks noChangeAspect="1" noChangeArrowheads="1"/>
          </p:cNvPicPr>
          <p:nvPr/>
        </p:nvPicPr>
        <p:blipFill>
          <a:blip r:embed="rId6" cstate="print"/>
          <a:srcRect/>
          <a:stretch>
            <a:fillRect/>
          </a:stretch>
        </p:blipFill>
        <p:spPr bwMode="auto">
          <a:xfrm>
            <a:off x="762000" y="2743200"/>
            <a:ext cx="3705055" cy="2667000"/>
          </a:xfrm>
          <a:prstGeom prst="rect">
            <a:avLst/>
          </a:prstGeom>
          <a:noFill/>
          <a:ln w="9525">
            <a:noFill/>
            <a:miter lim="800000"/>
            <a:headEnd/>
            <a:tailEnd/>
          </a:ln>
        </p:spPr>
      </p:pic>
      <p:pic>
        <p:nvPicPr>
          <p:cNvPr id="2056" name="Picture 8"/>
          <p:cNvPicPr>
            <a:picLocks noChangeAspect="1" noChangeArrowheads="1"/>
          </p:cNvPicPr>
          <p:nvPr/>
        </p:nvPicPr>
        <p:blipFill>
          <a:blip r:embed="rId7" cstate="print"/>
          <a:srcRect/>
          <a:stretch>
            <a:fillRect/>
          </a:stretch>
        </p:blipFill>
        <p:spPr bwMode="auto">
          <a:xfrm>
            <a:off x="4724400" y="2667000"/>
            <a:ext cx="2819400" cy="28194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par>
                                <p:cTn id="8" presetID="18" presetClass="entr" presetSubtype="12"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strips(downLeft)">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box(in)">
                                      <p:cBhvr>
                                        <p:cTn id="15" dur="500"/>
                                        <p:tgtEl>
                                          <p:spTgt spid="2052"/>
                                        </p:tgtEl>
                                      </p:cBhvr>
                                    </p:animEffect>
                                  </p:childTnLst>
                                </p:cTn>
                              </p:par>
                              <p:par>
                                <p:cTn id="16" presetID="4"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2054"/>
                                        </p:tgtEl>
                                        <p:attrNameLst>
                                          <p:attrName>style.visibility</p:attrName>
                                        </p:attrNameLst>
                                      </p:cBhvr>
                                      <p:to>
                                        <p:strVal val="visible"/>
                                      </p:to>
                                    </p:set>
                                    <p:animEffect transition="in" filter="box(in)">
                                      <p:cBhvr>
                                        <p:cTn id="23" dur="500"/>
                                        <p:tgtEl>
                                          <p:spTgt spid="2054"/>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2055"/>
                                        </p:tgtEl>
                                        <p:attrNameLst>
                                          <p:attrName>style.visibility</p:attrName>
                                        </p:attrNameLst>
                                      </p:cBhvr>
                                      <p:to>
                                        <p:strVal val="visible"/>
                                      </p:to>
                                    </p:set>
                                    <p:animEffect transition="in" filter="box(in)">
                                      <p:cBhvr>
                                        <p:cTn id="28" dur="500"/>
                                        <p:tgtEl>
                                          <p:spTgt spid="2055"/>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2056"/>
                                        </p:tgtEl>
                                        <p:attrNameLst>
                                          <p:attrName>style.visibility</p:attrName>
                                        </p:attrNameLst>
                                      </p:cBhvr>
                                      <p:to>
                                        <p:strVal val="visible"/>
                                      </p:to>
                                    </p:set>
                                    <p:animEffect transition="in" filter="box(in)">
                                      <p:cBhvr>
                                        <p:cTn id="33"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Who is winning and losing?</a:t>
            </a:r>
            <a:endParaRPr lang="en-US" dirty="0"/>
          </a:p>
        </p:txBody>
      </p:sp>
      <p:pic>
        <p:nvPicPr>
          <p:cNvPr id="27650" name="Picture 2"/>
          <p:cNvPicPr>
            <a:picLocks noChangeAspect="1" noChangeArrowheads="1"/>
          </p:cNvPicPr>
          <p:nvPr/>
        </p:nvPicPr>
        <p:blipFill>
          <a:blip r:embed="rId2" cstate="print"/>
          <a:srcRect/>
          <a:stretch>
            <a:fillRect/>
          </a:stretch>
        </p:blipFill>
        <p:spPr bwMode="auto">
          <a:xfrm>
            <a:off x="457199" y="838200"/>
            <a:ext cx="8077201" cy="5718658"/>
          </a:xfrm>
          <a:prstGeom prst="rect">
            <a:avLst/>
          </a:prstGeom>
          <a:noFill/>
          <a:ln w="9525">
            <a:noFill/>
            <a:miter lim="800000"/>
            <a:headEnd/>
            <a:tailEnd/>
          </a:ln>
        </p:spPr>
      </p:pic>
      <p:pic>
        <p:nvPicPr>
          <p:cNvPr id="4097" name="Picture 1"/>
          <p:cNvPicPr>
            <a:picLocks noChangeAspect="1" noChangeArrowheads="1"/>
          </p:cNvPicPr>
          <p:nvPr/>
        </p:nvPicPr>
        <p:blipFill>
          <a:blip r:embed="rId3" cstate="print"/>
          <a:srcRect/>
          <a:stretch>
            <a:fillRect/>
          </a:stretch>
        </p:blipFill>
        <p:spPr bwMode="auto">
          <a:xfrm>
            <a:off x="3352800" y="3200400"/>
            <a:ext cx="1838325" cy="1838325"/>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srcRect/>
          <a:stretch>
            <a:fillRect/>
          </a:stretch>
        </p:blipFill>
        <p:spPr bwMode="auto">
          <a:xfrm>
            <a:off x="3810000" y="3962400"/>
            <a:ext cx="661988" cy="46859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Android Advantages: Question the status quo?</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04800" y="1066800"/>
            <a:ext cx="2266950" cy="2019300"/>
          </a:xfrm>
          <a:prstGeom prst="rect">
            <a:avLst/>
          </a:prstGeom>
          <a:noFill/>
          <a:ln w="9525">
            <a:noFill/>
            <a:miter lim="800000"/>
            <a:headEnd/>
            <a:tailEnd/>
          </a:ln>
        </p:spPr>
      </p:pic>
      <p:sp>
        <p:nvSpPr>
          <p:cNvPr id="6" name="TextBox 5"/>
          <p:cNvSpPr txBox="1"/>
          <p:nvPr/>
        </p:nvSpPr>
        <p:spPr>
          <a:xfrm>
            <a:off x="152400" y="3276600"/>
            <a:ext cx="36576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t>Reduced Product life cycle </a:t>
            </a:r>
            <a:endParaRPr lang="en-US" b="1" dirty="0"/>
          </a:p>
        </p:txBody>
      </p:sp>
      <p:pic>
        <p:nvPicPr>
          <p:cNvPr id="1027" name="Picture 3"/>
          <p:cNvPicPr>
            <a:picLocks noChangeAspect="1" noChangeArrowheads="1"/>
          </p:cNvPicPr>
          <p:nvPr/>
        </p:nvPicPr>
        <p:blipFill>
          <a:blip r:embed="rId3" cstate="print"/>
          <a:srcRect/>
          <a:stretch>
            <a:fillRect/>
          </a:stretch>
        </p:blipFill>
        <p:spPr bwMode="auto">
          <a:xfrm>
            <a:off x="4267200" y="990600"/>
            <a:ext cx="2705100" cy="2164080"/>
          </a:xfrm>
          <a:prstGeom prst="rect">
            <a:avLst/>
          </a:prstGeom>
          <a:noFill/>
          <a:ln w="9525">
            <a:noFill/>
            <a:miter lim="800000"/>
            <a:headEnd/>
            <a:tailEnd/>
          </a:ln>
        </p:spPr>
      </p:pic>
      <p:sp>
        <p:nvSpPr>
          <p:cNvPr id="8" name="TextBox 7"/>
          <p:cNvSpPr txBox="1"/>
          <p:nvPr/>
        </p:nvSpPr>
        <p:spPr>
          <a:xfrm>
            <a:off x="4191000" y="3124200"/>
            <a:ext cx="47244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t>Ability to customize the OS like never before. </a:t>
            </a:r>
            <a:r>
              <a:rPr lang="en-US" b="1" dirty="0" smtClean="0"/>
              <a:t>Differentiate or Die</a:t>
            </a:r>
            <a:endParaRPr lang="en-US" b="1" dirty="0"/>
          </a:p>
        </p:txBody>
      </p:sp>
      <p:sp>
        <p:nvSpPr>
          <p:cNvPr id="10" name="TextBox 9"/>
          <p:cNvSpPr txBox="1"/>
          <p:nvPr/>
        </p:nvSpPr>
        <p:spPr>
          <a:xfrm>
            <a:off x="152400" y="3810000"/>
            <a:ext cx="5486400" cy="258532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lvl="0" algn="r" fontAlgn="base">
              <a:spcBef>
                <a:spcPct val="0"/>
              </a:spcBef>
              <a:spcAft>
                <a:spcPct val="0"/>
              </a:spcAft>
            </a:pPr>
            <a:r>
              <a:rPr lang="en-US" b="1" dirty="0" smtClean="0">
                <a:solidFill>
                  <a:srgbClr val="660000"/>
                </a:solidFill>
                <a:latin typeface="Tahoma" pitchFamily="34" charset="0"/>
                <a:ea typeface="Times New Roman" pitchFamily="18" charset="0"/>
                <a:cs typeface="Tahoma" pitchFamily="34" charset="0"/>
              </a:rPr>
              <a:t>Men Wanted:</a:t>
            </a:r>
            <a:r>
              <a:rPr lang="en-US" dirty="0" smtClean="0">
                <a:solidFill>
                  <a:srgbClr val="006600"/>
                </a:solidFill>
                <a:latin typeface="Tahoma" pitchFamily="34" charset="0"/>
                <a:ea typeface="Times New Roman" pitchFamily="18" charset="0"/>
                <a:cs typeface="Tahoma" pitchFamily="34" charset="0"/>
              </a:rPr>
              <a:t/>
            </a:r>
            <a:br>
              <a:rPr lang="en-US" dirty="0" smtClean="0">
                <a:solidFill>
                  <a:srgbClr val="006600"/>
                </a:solidFill>
                <a:latin typeface="Tahoma" pitchFamily="34" charset="0"/>
                <a:ea typeface="Times New Roman" pitchFamily="18" charset="0"/>
                <a:cs typeface="Tahoma" pitchFamily="34" charset="0"/>
              </a:rPr>
            </a:br>
            <a:r>
              <a:rPr lang="en-US" dirty="0" smtClean="0">
                <a:solidFill>
                  <a:srgbClr val="006600"/>
                </a:solidFill>
                <a:latin typeface="Tahoma" pitchFamily="34" charset="0"/>
                <a:ea typeface="Times New Roman" pitchFamily="18" charset="0"/>
                <a:cs typeface="Tahoma" pitchFamily="34" charset="0"/>
              </a:rPr>
              <a:t>For Hazardous Journey,</a:t>
            </a:r>
            <a:br>
              <a:rPr lang="en-US" dirty="0" smtClean="0">
                <a:solidFill>
                  <a:srgbClr val="006600"/>
                </a:solidFill>
                <a:latin typeface="Tahoma" pitchFamily="34" charset="0"/>
                <a:ea typeface="Times New Roman" pitchFamily="18" charset="0"/>
                <a:cs typeface="Tahoma" pitchFamily="34" charset="0"/>
              </a:rPr>
            </a:br>
            <a:r>
              <a:rPr lang="en-US" dirty="0" smtClean="0">
                <a:solidFill>
                  <a:srgbClr val="006600"/>
                </a:solidFill>
                <a:latin typeface="Tahoma" pitchFamily="34" charset="0"/>
                <a:ea typeface="Times New Roman" pitchFamily="18" charset="0"/>
                <a:cs typeface="Tahoma" pitchFamily="34" charset="0"/>
              </a:rPr>
              <a:t>Small Wages, Bitter Cold,</a:t>
            </a:r>
            <a:br>
              <a:rPr lang="en-US" dirty="0" smtClean="0">
                <a:solidFill>
                  <a:srgbClr val="006600"/>
                </a:solidFill>
                <a:latin typeface="Tahoma" pitchFamily="34" charset="0"/>
                <a:ea typeface="Times New Roman" pitchFamily="18" charset="0"/>
                <a:cs typeface="Tahoma" pitchFamily="34" charset="0"/>
              </a:rPr>
            </a:br>
            <a:r>
              <a:rPr lang="en-US" dirty="0" smtClean="0">
                <a:solidFill>
                  <a:srgbClr val="006600"/>
                </a:solidFill>
                <a:latin typeface="Tahoma" pitchFamily="34" charset="0"/>
                <a:ea typeface="Times New Roman" pitchFamily="18" charset="0"/>
                <a:cs typeface="Tahoma" pitchFamily="34" charset="0"/>
              </a:rPr>
              <a:t>Long Months of Complete Darkness,</a:t>
            </a:r>
            <a:br>
              <a:rPr lang="en-US" dirty="0" smtClean="0">
                <a:solidFill>
                  <a:srgbClr val="006600"/>
                </a:solidFill>
                <a:latin typeface="Tahoma" pitchFamily="34" charset="0"/>
                <a:ea typeface="Times New Roman" pitchFamily="18" charset="0"/>
                <a:cs typeface="Tahoma" pitchFamily="34" charset="0"/>
              </a:rPr>
            </a:br>
            <a:r>
              <a:rPr lang="en-US" dirty="0" smtClean="0">
                <a:solidFill>
                  <a:srgbClr val="006600"/>
                </a:solidFill>
                <a:latin typeface="Tahoma" pitchFamily="34" charset="0"/>
                <a:ea typeface="Times New Roman" pitchFamily="18" charset="0"/>
                <a:cs typeface="Tahoma" pitchFamily="34" charset="0"/>
              </a:rPr>
              <a:t>Constant Danger,</a:t>
            </a:r>
            <a:br>
              <a:rPr lang="en-US" dirty="0" smtClean="0">
                <a:solidFill>
                  <a:srgbClr val="006600"/>
                </a:solidFill>
                <a:latin typeface="Tahoma" pitchFamily="34" charset="0"/>
                <a:ea typeface="Times New Roman" pitchFamily="18" charset="0"/>
                <a:cs typeface="Tahoma" pitchFamily="34" charset="0"/>
              </a:rPr>
            </a:br>
            <a:r>
              <a:rPr lang="en-US" dirty="0" smtClean="0">
                <a:solidFill>
                  <a:srgbClr val="006600"/>
                </a:solidFill>
                <a:latin typeface="Tahoma" pitchFamily="34" charset="0"/>
                <a:ea typeface="Times New Roman" pitchFamily="18" charset="0"/>
                <a:cs typeface="Tahoma" pitchFamily="34" charset="0"/>
              </a:rPr>
              <a:t>Safe Return Doubtful,</a:t>
            </a:r>
            <a:br>
              <a:rPr lang="en-US" dirty="0" smtClean="0">
                <a:solidFill>
                  <a:srgbClr val="006600"/>
                </a:solidFill>
                <a:latin typeface="Tahoma" pitchFamily="34" charset="0"/>
                <a:ea typeface="Times New Roman" pitchFamily="18" charset="0"/>
                <a:cs typeface="Tahoma" pitchFamily="34" charset="0"/>
              </a:rPr>
            </a:br>
            <a:r>
              <a:rPr lang="en-US" dirty="0" err="1" smtClean="0">
                <a:solidFill>
                  <a:srgbClr val="006600"/>
                </a:solidFill>
                <a:latin typeface="Tahoma" pitchFamily="34" charset="0"/>
                <a:ea typeface="Times New Roman" pitchFamily="18" charset="0"/>
                <a:cs typeface="Tahoma" pitchFamily="34" charset="0"/>
              </a:rPr>
              <a:t>Honour</a:t>
            </a:r>
            <a:r>
              <a:rPr lang="en-US" dirty="0" smtClean="0">
                <a:solidFill>
                  <a:srgbClr val="006600"/>
                </a:solidFill>
                <a:latin typeface="Tahoma" pitchFamily="34" charset="0"/>
                <a:ea typeface="Times New Roman" pitchFamily="18" charset="0"/>
                <a:cs typeface="Tahoma" pitchFamily="34" charset="0"/>
              </a:rPr>
              <a:t> and Recognition</a:t>
            </a:r>
            <a:br>
              <a:rPr lang="en-US" dirty="0" smtClean="0">
                <a:solidFill>
                  <a:srgbClr val="006600"/>
                </a:solidFill>
                <a:latin typeface="Tahoma" pitchFamily="34" charset="0"/>
                <a:ea typeface="Times New Roman" pitchFamily="18" charset="0"/>
                <a:cs typeface="Tahoma" pitchFamily="34" charset="0"/>
              </a:rPr>
            </a:br>
            <a:r>
              <a:rPr lang="en-US" dirty="0" smtClean="0">
                <a:solidFill>
                  <a:srgbClr val="006600"/>
                </a:solidFill>
                <a:latin typeface="Tahoma" pitchFamily="34" charset="0"/>
                <a:ea typeface="Times New Roman" pitchFamily="18" charset="0"/>
                <a:cs typeface="Tahoma" pitchFamily="34" charset="0"/>
              </a:rPr>
              <a:t>In Case of Success.</a:t>
            </a:r>
            <a:endParaRPr lang="en-US" sz="1600" dirty="0" smtClean="0">
              <a:latin typeface="Arial" pitchFamily="34" charset="0"/>
              <a:cs typeface="Arial" pitchFamily="34" charset="0"/>
            </a:endParaRPr>
          </a:p>
          <a:p>
            <a:pPr lvl="0" algn="r" eaLnBrk="0" fontAlgn="base" hangingPunct="0">
              <a:spcBef>
                <a:spcPct val="0"/>
              </a:spcBef>
              <a:spcAft>
                <a:spcPct val="0"/>
              </a:spcAft>
            </a:pPr>
            <a:r>
              <a:rPr lang="en-US" dirty="0" smtClean="0">
                <a:solidFill>
                  <a:srgbClr val="000000"/>
                </a:solidFill>
                <a:latin typeface="Tahoma" pitchFamily="34" charset="0"/>
                <a:ea typeface="Times New Roman" pitchFamily="18" charset="0"/>
                <a:cs typeface="Tahoma" pitchFamily="34" charset="0"/>
              </a:rPr>
              <a:t>-- Sir Ernest </a:t>
            </a:r>
            <a:r>
              <a:rPr lang="en-US" dirty="0" err="1" smtClean="0">
                <a:solidFill>
                  <a:srgbClr val="000000"/>
                </a:solidFill>
                <a:latin typeface="Tahoma" pitchFamily="34" charset="0"/>
                <a:ea typeface="Times New Roman" pitchFamily="18" charset="0"/>
                <a:cs typeface="Tahoma" pitchFamily="34" charset="0"/>
              </a:rPr>
              <a:t>Shackleton</a:t>
            </a:r>
            <a:r>
              <a:rPr lang="en-US" dirty="0" smtClean="0">
                <a:solidFill>
                  <a:srgbClr val="000000"/>
                </a:solidFill>
                <a:latin typeface="Tahoma" pitchFamily="34" charset="0"/>
                <a:ea typeface="Times New Roman" pitchFamily="18" charset="0"/>
                <a:cs typeface="Tahoma" pitchFamily="34" charset="0"/>
              </a:rPr>
              <a:t>, 1954</a:t>
            </a:r>
            <a:endParaRPr lang="en-US" sz="4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loud Callout 3"/>
          <p:cNvSpPr/>
          <p:nvPr/>
        </p:nvSpPr>
        <p:spPr>
          <a:xfrm>
            <a:off x="0" y="838200"/>
            <a:ext cx="5715000" cy="3581400"/>
          </a:xfrm>
          <a:prstGeom prst="cloudCallout">
            <a:avLst>
              <a:gd name="adj1" fmla="val -23435"/>
              <a:gd name="adj2" fmla="val 322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t>An automaton that is created from biological materials and resembles a human. </a:t>
            </a:r>
            <a:endParaRPr lang="en-US" sz="3200" dirty="0"/>
          </a:p>
        </p:txBody>
      </p:sp>
      <p:pic>
        <p:nvPicPr>
          <p:cNvPr id="5" name="Picture 2"/>
          <p:cNvPicPr>
            <a:picLocks noChangeAspect="1" noChangeArrowheads="1"/>
          </p:cNvPicPr>
          <p:nvPr/>
        </p:nvPicPr>
        <p:blipFill>
          <a:blip r:embed="rId2" cstate="print"/>
          <a:srcRect/>
          <a:stretch>
            <a:fillRect/>
          </a:stretch>
        </p:blipFill>
        <p:spPr bwMode="auto">
          <a:xfrm>
            <a:off x="4800600" y="2362200"/>
            <a:ext cx="4038600" cy="403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Technical reasons</a:t>
            </a:r>
            <a:endParaRPr lang="en-US" dirty="0"/>
          </a:p>
        </p:txBody>
      </p:sp>
      <p:sp>
        <p:nvSpPr>
          <p:cNvPr id="5" name="Text Placeholder 4"/>
          <p:cNvSpPr>
            <a:spLocks noGrp="1"/>
          </p:cNvSpPr>
          <p:nvPr>
            <p:ph type="body" idx="1"/>
          </p:nvPr>
        </p:nvSpPr>
        <p:spPr/>
        <p:txBody>
          <a:bodyPr/>
          <a:lstStyle/>
          <a:p>
            <a:r>
              <a:rPr lang="en-US" dirty="0" smtClean="0"/>
              <a:t>Why you need to be careful?</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52400"/>
            <a:ext cx="6629400" cy="418058"/>
          </a:xfrm>
        </p:spPr>
        <p:txBody>
          <a:bodyPr/>
          <a:lstStyle/>
          <a:p>
            <a:r>
              <a:rPr lang="en-US" dirty="0" smtClean="0"/>
              <a:t>Point 1: Do you want to be a open source developer?</a:t>
            </a:r>
            <a:endParaRPr lang="en-US" dirty="0"/>
          </a:p>
        </p:txBody>
      </p:sp>
      <p:pic>
        <p:nvPicPr>
          <p:cNvPr id="28674" name="Picture 2"/>
          <p:cNvPicPr>
            <a:picLocks noChangeAspect="1" noChangeArrowheads="1"/>
          </p:cNvPicPr>
          <p:nvPr/>
        </p:nvPicPr>
        <p:blipFill>
          <a:blip r:embed="rId2" cstate="print"/>
          <a:srcRect/>
          <a:stretch>
            <a:fillRect/>
          </a:stretch>
        </p:blipFill>
        <p:spPr bwMode="auto">
          <a:xfrm>
            <a:off x="533400" y="1143000"/>
            <a:ext cx="2819400" cy="1619250"/>
          </a:xfrm>
          <a:prstGeom prst="rect">
            <a:avLst/>
          </a:prstGeom>
          <a:noFill/>
          <a:ln w="9525">
            <a:noFill/>
            <a:miter lim="800000"/>
            <a:headEnd/>
            <a:tailEnd/>
          </a:ln>
        </p:spPr>
      </p:pic>
      <p:pic>
        <p:nvPicPr>
          <p:cNvPr id="28675" name="Picture 3"/>
          <p:cNvPicPr>
            <a:picLocks noChangeAspect="1" noChangeArrowheads="1"/>
          </p:cNvPicPr>
          <p:nvPr/>
        </p:nvPicPr>
        <p:blipFill>
          <a:blip r:embed="rId3" cstate="print"/>
          <a:srcRect/>
          <a:stretch>
            <a:fillRect/>
          </a:stretch>
        </p:blipFill>
        <p:spPr bwMode="auto">
          <a:xfrm>
            <a:off x="5867400" y="4572000"/>
            <a:ext cx="2466975" cy="1847850"/>
          </a:xfrm>
          <a:prstGeom prst="rect">
            <a:avLst/>
          </a:prstGeom>
          <a:noFill/>
          <a:ln w="9525">
            <a:noFill/>
            <a:miter lim="800000"/>
            <a:headEnd/>
            <a:tailEnd/>
          </a:ln>
        </p:spPr>
      </p:pic>
      <p:pic>
        <p:nvPicPr>
          <p:cNvPr id="28678" name="Picture 6"/>
          <p:cNvPicPr>
            <a:picLocks noChangeAspect="1" noChangeArrowheads="1"/>
          </p:cNvPicPr>
          <p:nvPr/>
        </p:nvPicPr>
        <p:blipFill>
          <a:blip r:embed="rId4" cstate="print"/>
          <a:srcRect/>
          <a:stretch>
            <a:fillRect/>
          </a:stretch>
        </p:blipFill>
        <p:spPr bwMode="auto">
          <a:xfrm>
            <a:off x="3276600" y="2667000"/>
            <a:ext cx="2324100" cy="197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495800" y="1905000"/>
            <a:ext cx="3886200" cy="3124200"/>
          </a:xfrm>
        </p:spPr>
        <p:style>
          <a:lnRef idx="2">
            <a:schemeClr val="accent4"/>
          </a:lnRef>
          <a:fillRef idx="1">
            <a:schemeClr val="lt1"/>
          </a:fillRef>
          <a:effectRef idx="0">
            <a:schemeClr val="accent4"/>
          </a:effectRef>
          <a:fontRef idx="minor">
            <a:schemeClr val="dk1"/>
          </a:fontRef>
        </p:style>
        <p:txBody>
          <a:bodyPr/>
          <a:lstStyle/>
          <a:p>
            <a:pPr>
              <a:buNone/>
            </a:pPr>
            <a:r>
              <a:rPr lang="en-US" dirty="0" smtClean="0"/>
              <a:t>       Android came up with new multimedia framework </a:t>
            </a:r>
            <a:r>
              <a:rPr lang="en-US" dirty="0" err="1" smtClean="0"/>
              <a:t>Stagefright</a:t>
            </a:r>
            <a:r>
              <a:rPr lang="en-US" dirty="0" smtClean="0"/>
              <a:t>. However this was no documentation available at all!!</a:t>
            </a:r>
          </a:p>
          <a:p>
            <a:pPr>
              <a:buNone/>
            </a:pPr>
            <a:r>
              <a:rPr lang="en-US" dirty="0" smtClean="0"/>
              <a:t>      Multiple instances where developers are struggling to get the required support</a:t>
            </a:r>
          </a:p>
          <a:p>
            <a:endParaRPr lang="en-US" dirty="0"/>
          </a:p>
        </p:txBody>
      </p:sp>
      <p:sp>
        <p:nvSpPr>
          <p:cNvPr id="4" name="Title 3"/>
          <p:cNvSpPr>
            <a:spLocks noGrp="1"/>
          </p:cNvSpPr>
          <p:nvPr>
            <p:ph type="title"/>
          </p:nvPr>
        </p:nvSpPr>
        <p:spPr/>
        <p:txBody>
          <a:bodyPr/>
          <a:lstStyle/>
          <a:p>
            <a:r>
              <a:rPr lang="en-US" dirty="0" smtClean="0"/>
              <a:t>Point 2: Documentation issues</a:t>
            </a:r>
            <a:endParaRPr lang="en-US" dirty="0"/>
          </a:p>
        </p:txBody>
      </p:sp>
      <p:pic>
        <p:nvPicPr>
          <p:cNvPr id="29698" name="Picture 2"/>
          <p:cNvPicPr>
            <a:picLocks noChangeAspect="1" noChangeArrowheads="1"/>
          </p:cNvPicPr>
          <p:nvPr/>
        </p:nvPicPr>
        <p:blipFill>
          <a:blip r:embed="rId2" cstate="print"/>
          <a:srcRect/>
          <a:stretch>
            <a:fillRect/>
          </a:stretch>
        </p:blipFill>
        <p:spPr bwMode="auto">
          <a:xfrm>
            <a:off x="1143000" y="2438400"/>
            <a:ext cx="1905000" cy="240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Point 3: </a:t>
            </a:r>
            <a:r>
              <a:rPr lang="en-US" dirty="0" smtClean="0"/>
              <a:t>A2DP, Power Management</a:t>
            </a:r>
            <a:endParaRPr lang="en-US" dirty="0"/>
          </a:p>
        </p:txBody>
      </p:sp>
      <p:pic>
        <p:nvPicPr>
          <p:cNvPr id="30722" name="Picture 2"/>
          <p:cNvPicPr>
            <a:picLocks noChangeAspect="1" noChangeArrowheads="1"/>
          </p:cNvPicPr>
          <p:nvPr/>
        </p:nvPicPr>
        <p:blipFill>
          <a:blip r:embed="rId2" cstate="print"/>
          <a:srcRect/>
          <a:stretch>
            <a:fillRect/>
          </a:stretch>
        </p:blipFill>
        <p:spPr bwMode="auto">
          <a:xfrm>
            <a:off x="4800600" y="1676400"/>
            <a:ext cx="1057275" cy="552450"/>
          </a:xfrm>
          <a:prstGeom prst="rect">
            <a:avLst/>
          </a:prstGeom>
          <a:noFill/>
          <a:ln w="9525">
            <a:noFill/>
            <a:miter lim="800000"/>
            <a:headEnd/>
            <a:tailEnd/>
          </a:ln>
        </p:spPr>
      </p:pic>
      <p:pic>
        <p:nvPicPr>
          <p:cNvPr id="30723" name="Picture 3"/>
          <p:cNvPicPr>
            <a:picLocks noChangeAspect="1" noChangeArrowheads="1"/>
          </p:cNvPicPr>
          <p:nvPr/>
        </p:nvPicPr>
        <p:blipFill>
          <a:blip r:embed="rId3" cstate="print"/>
          <a:srcRect/>
          <a:stretch>
            <a:fillRect/>
          </a:stretch>
        </p:blipFill>
        <p:spPr bwMode="auto">
          <a:xfrm>
            <a:off x="6172200" y="1219200"/>
            <a:ext cx="1866900" cy="1266825"/>
          </a:xfrm>
          <a:prstGeom prst="rect">
            <a:avLst/>
          </a:prstGeom>
          <a:noFill/>
          <a:ln w="9525">
            <a:noFill/>
            <a:miter lim="800000"/>
            <a:headEnd/>
            <a:tailEnd/>
          </a:ln>
        </p:spPr>
      </p:pic>
      <p:sp>
        <p:nvSpPr>
          <p:cNvPr id="6" name="TextBox 5"/>
          <p:cNvSpPr txBox="1"/>
          <p:nvPr/>
        </p:nvSpPr>
        <p:spPr>
          <a:xfrm>
            <a:off x="609600" y="1371600"/>
            <a:ext cx="3810000" cy="1015663"/>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dirty="0" smtClean="0"/>
              <a:t>It is not easy to add a new SBC or a Mp3 codec for streaming on a end product to a A2DP profile</a:t>
            </a:r>
            <a:endParaRPr lang="en-US" sz="2000" dirty="0"/>
          </a:p>
        </p:txBody>
      </p:sp>
      <p:sp>
        <p:nvSpPr>
          <p:cNvPr id="7" name="Rectangle 6"/>
          <p:cNvSpPr/>
          <p:nvPr/>
        </p:nvSpPr>
        <p:spPr>
          <a:xfrm>
            <a:off x="533400" y="2590800"/>
            <a:ext cx="4572000" cy="133882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nSpc>
                <a:spcPct val="150000"/>
              </a:lnSpc>
            </a:pPr>
            <a:r>
              <a:rPr lang="en-US" dirty="0" smtClean="0"/>
              <a:t>Power management features like wake on call (</a:t>
            </a:r>
            <a:r>
              <a:rPr lang="en-US" dirty="0" err="1" smtClean="0"/>
              <a:t>pm_qos</a:t>
            </a:r>
            <a:r>
              <a:rPr lang="en-US" dirty="0" smtClean="0"/>
              <a:t>), IPC binder is not accepted by Linux community (D-Bus is preferred way).</a:t>
            </a:r>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2"/>
          <p:cNvSpPr txBox="1">
            <a:spLocks noChangeArrowheads="1"/>
          </p:cNvSpPr>
          <p:nvPr/>
        </p:nvSpPr>
        <p:spPr bwMode="auto">
          <a:xfrm>
            <a:off x="0" y="152400"/>
            <a:ext cx="8229600" cy="41805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000" dirty="0" smtClean="0">
                <a:solidFill>
                  <a:schemeClr val="bg1"/>
                </a:solidFill>
                <a:latin typeface="Trebuchet MS" pitchFamily="34" charset="0"/>
                <a:ea typeface="+mj-ea"/>
                <a:cs typeface="+mj-cs"/>
              </a:rPr>
              <a:t>Point 4 : Multimedia Issues – Does it look easy!</a:t>
            </a:r>
            <a:endParaRPr kumimoji="0" lang="en-US" sz="2000" b="0" i="0" u="none" strike="noStrike" kern="1200" cap="none" spc="0" normalizeH="0" baseline="0" noProof="0" dirty="0" smtClean="0">
              <a:ln>
                <a:noFill/>
              </a:ln>
              <a:solidFill>
                <a:schemeClr val="bg1"/>
              </a:solidFill>
              <a:effectLst/>
              <a:uLnTx/>
              <a:uFillTx/>
              <a:latin typeface="Trebuchet MS" pitchFamily="34" charset="0"/>
              <a:ea typeface="+mj-ea"/>
              <a:cs typeface="+mj-cs"/>
            </a:endParaRPr>
          </a:p>
        </p:txBody>
      </p:sp>
      <p:pic>
        <p:nvPicPr>
          <p:cNvPr id="95" name="Picture 2"/>
          <p:cNvPicPr>
            <a:picLocks noChangeAspect="1" noChangeArrowheads="1"/>
          </p:cNvPicPr>
          <p:nvPr/>
        </p:nvPicPr>
        <p:blipFill>
          <a:blip r:embed="rId2" cstate="print"/>
          <a:srcRect/>
          <a:stretch>
            <a:fillRect/>
          </a:stretch>
        </p:blipFill>
        <p:spPr bwMode="auto">
          <a:xfrm>
            <a:off x="152400" y="1066800"/>
            <a:ext cx="8936038" cy="54562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Point 5: Do you want to migrate your IP?</a:t>
            </a:r>
            <a:endParaRPr lang="en-US" dirty="0"/>
          </a:p>
        </p:txBody>
      </p:sp>
      <p:pic>
        <p:nvPicPr>
          <p:cNvPr id="31746" name="Picture 2"/>
          <p:cNvPicPr>
            <a:picLocks noChangeAspect="1" noChangeArrowheads="1"/>
          </p:cNvPicPr>
          <p:nvPr/>
        </p:nvPicPr>
        <p:blipFill>
          <a:blip r:embed="rId2" cstate="print"/>
          <a:srcRect/>
          <a:stretch>
            <a:fillRect/>
          </a:stretch>
        </p:blipFill>
        <p:spPr bwMode="auto">
          <a:xfrm>
            <a:off x="228600" y="990600"/>
            <a:ext cx="1371600" cy="1371600"/>
          </a:xfrm>
          <a:prstGeom prst="rect">
            <a:avLst/>
          </a:prstGeom>
          <a:noFill/>
          <a:ln w="9525">
            <a:noFill/>
            <a:miter lim="800000"/>
            <a:headEnd/>
            <a:tailEnd/>
          </a:ln>
        </p:spPr>
      </p:pic>
      <p:pic>
        <p:nvPicPr>
          <p:cNvPr id="31747" name="Picture 3"/>
          <p:cNvPicPr>
            <a:picLocks noChangeAspect="1" noChangeArrowheads="1"/>
          </p:cNvPicPr>
          <p:nvPr/>
        </p:nvPicPr>
        <p:blipFill>
          <a:blip r:embed="rId3" cstate="print"/>
          <a:srcRect/>
          <a:stretch>
            <a:fillRect/>
          </a:stretch>
        </p:blipFill>
        <p:spPr bwMode="auto">
          <a:xfrm>
            <a:off x="6781800" y="914400"/>
            <a:ext cx="1524000" cy="1524000"/>
          </a:xfrm>
          <a:prstGeom prst="rect">
            <a:avLst/>
          </a:prstGeom>
          <a:noFill/>
          <a:ln w="9525">
            <a:noFill/>
            <a:miter lim="800000"/>
            <a:headEnd/>
            <a:tailEnd/>
          </a:ln>
        </p:spPr>
      </p:pic>
      <p:pic>
        <p:nvPicPr>
          <p:cNvPr id="31748" name="Picture 4"/>
          <p:cNvPicPr>
            <a:picLocks noChangeAspect="1" noChangeArrowheads="1"/>
          </p:cNvPicPr>
          <p:nvPr/>
        </p:nvPicPr>
        <p:blipFill>
          <a:blip r:embed="rId4" cstate="print"/>
          <a:srcRect/>
          <a:stretch>
            <a:fillRect/>
          </a:stretch>
        </p:blipFill>
        <p:spPr bwMode="auto">
          <a:xfrm>
            <a:off x="3142130" y="2819400"/>
            <a:ext cx="2725270" cy="1447800"/>
          </a:xfrm>
          <a:prstGeom prst="rect">
            <a:avLst/>
          </a:prstGeom>
          <a:noFill/>
          <a:ln w="9525">
            <a:noFill/>
            <a:miter lim="800000"/>
            <a:headEnd/>
            <a:tailEnd/>
          </a:ln>
        </p:spPr>
      </p:pic>
      <p:pic>
        <p:nvPicPr>
          <p:cNvPr id="31749" name="Picture 5"/>
          <p:cNvPicPr>
            <a:picLocks noChangeAspect="1" noChangeArrowheads="1"/>
          </p:cNvPicPr>
          <p:nvPr/>
        </p:nvPicPr>
        <p:blipFill>
          <a:blip r:embed="rId5" cstate="print"/>
          <a:srcRect/>
          <a:stretch>
            <a:fillRect/>
          </a:stretch>
        </p:blipFill>
        <p:spPr bwMode="auto">
          <a:xfrm>
            <a:off x="457200" y="4876800"/>
            <a:ext cx="1681163" cy="1457938"/>
          </a:xfrm>
          <a:prstGeom prst="rect">
            <a:avLst/>
          </a:prstGeom>
          <a:ln>
            <a:noFill/>
          </a:ln>
          <a:effectLst>
            <a:softEdge rad="112500"/>
          </a:effectLst>
        </p:spPr>
      </p:pic>
      <p:pic>
        <p:nvPicPr>
          <p:cNvPr id="31750" name="Picture 6"/>
          <p:cNvPicPr>
            <a:picLocks noChangeAspect="1" noChangeArrowheads="1"/>
          </p:cNvPicPr>
          <p:nvPr/>
        </p:nvPicPr>
        <p:blipFill>
          <a:blip r:embed="rId6" cstate="print"/>
          <a:srcRect/>
          <a:stretch>
            <a:fillRect/>
          </a:stretch>
        </p:blipFill>
        <p:spPr bwMode="auto">
          <a:xfrm>
            <a:off x="5637770" y="4495800"/>
            <a:ext cx="3115705" cy="1866900"/>
          </a:xfrm>
          <a:prstGeom prst="rect">
            <a:avLst/>
          </a:prstGeom>
          <a:ln>
            <a:noFill/>
          </a:ln>
          <a:effectLst>
            <a:softEdge rad="112500"/>
          </a:effectLst>
        </p:spPr>
      </p:pic>
      <p:pic>
        <p:nvPicPr>
          <p:cNvPr id="31751" name="Picture 7"/>
          <p:cNvPicPr>
            <a:picLocks noChangeAspect="1" noChangeArrowheads="1"/>
          </p:cNvPicPr>
          <p:nvPr/>
        </p:nvPicPr>
        <p:blipFill>
          <a:blip r:embed="rId7" cstate="print"/>
          <a:srcRect/>
          <a:stretch>
            <a:fillRect/>
          </a:stretch>
        </p:blipFill>
        <p:spPr bwMode="auto">
          <a:xfrm>
            <a:off x="533400" y="3352800"/>
            <a:ext cx="914400" cy="762000"/>
          </a:xfrm>
          <a:prstGeom prst="rect">
            <a:avLst/>
          </a:prstGeom>
          <a:ln>
            <a:noFill/>
          </a:ln>
          <a:effectLst>
            <a:softEdge rad="112500"/>
          </a:effectLst>
        </p:spPr>
      </p:pic>
      <p:pic>
        <p:nvPicPr>
          <p:cNvPr id="31753" name="Picture 9"/>
          <p:cNvPicPr>
            <a:picLocks noChangeAspect="1" noChangeArrowheads="1"/>
          </p:cNvPicPr>
          <p:nvPr/>
        </p:nvPicPr>
        <p:blipFill>
          <a:blip r:embed="rId8" cstate="print"/>
          <a:srcRect/>
          <a:stretch>
            <a:fillRect/>
          </a:stretch>
        </p:blipFill>
        <p:spPr bwMode="auto">
          <a:xfrm>
            <a:off x="7162800" y="3200400"/>
            <a:ext cx="828675" cy="64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Is this a good idea to be a Android developer?</a:t>
            </a:r>
            <a:endParaRPr lang="en-US" dirty="0"/>
          </a:p>
        </p:txBody>
      </p:sp>
      <p:pic>
        <p:nvPicPr>
          <p:cNvPr id="32771" name="Picture 3"/>
          <p:cNvPicPr>
            <a:picLocks noChangeAspect="1" noChangeArrowheads="1"/>
          </p:cNvPicPr>
          <p:nvPr/>
        </p:nvPicPr>
        <p:blipFill>
          <a:blip r:embed="rId2" cstate="print"/>
          <a:srcRect/>
          <a:stretch>
            <a:fillRect/>
          </a:stretch>
        </p:blipFill>
        <p:spPr bwMode="auto">
          <a:xfrm>
            <a:off x="806450" y="1143000"/>
            <a:ext cx="1403350" cy="1295400"/>
          </a:xfrm>
          <a:prstGeom prst="rect">
            <a:avLst/>
          </a:prstGeom>
          <a:noFill/>
          <a:ln w="9525">
            <a:noFill/>
            <a:miter lim="800000"/>
            <a:headEnd/>
            <a:tailEnd/>
          </a:ln>
        </p:spPr>
      </p:pic>
      <p:sp>
        <p:nvSpPr>
          <p:cNvPr id="6" name="TextBox 5"/>
          <p:cNvSpPr txBox="1"/>
          <p:nvPr/>
        </p:nvSpPr>
        <p:spPr>
          <a:xfrm>
            <a:off x="2362200" y="1143000"/>
            <a:ext cx="4953000" cy="1323439"/>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dirty="0" smtClean="0"/>
              <a:t>Yes your skills on driver development from Linux background will help. In future if Android is not there you can still fall back on good old Linux.</a:t>
            </a:r>
            <a:endParaRPr lang="en-US" sz="2000" dirty="0"/>
          </a:p>
        </p:txBody>
      </p:sp>
      <p:pic>
        <p:nvPicPr>
          <p:cNvPr id="32772" name="Picture 4"/>
          <p:cNvPicPr>
            <a:picLocks noChangeAspect="1" noChangeArrowheads="1"/>
          </p:cNvPicPr>
          <p:nvPr/>
        </p:nvPicPr>
        <p:blipFill>
          <a:blip r:embed="rId3" cstate="print"/>
          <a:srcRect/>
          <a:stretch>
            <a:fillRect/>
          </a:stretch>
        </p:blipFill>
        <p:spPr bwMode="auto">
          <a:xfrm>
            <a:off x="685800" y="2590800"/>
            <a:ext cx="1600199" cy="1198604"/>
          </a:xfrm>
          <a:prstGeom prst="rect">
            <a:avLst/>
          </a:prstGeom>
          <a:noFill/>
          <a:ln w="9525">
            <a:noFill/>
            <a:miter lim="800000"/>
            <a:headEnd/>
            <a:tailEnd/>
          </a:ln>
        </p:spPr>
      </p:pic>
      <p:sp>
        <p:nvSpPr>
          <p:cNvPr id="8" name="TextBox 7"/>
          <p:cNvSpPr txBox="1"/>
          <p:nvPr/>
        </p:nvSpPr>
        <p:spPr>
          <a:xfrm>
            <a:off x="2362200" y="2590800"/>
            <a:ext cx="4953000" cy="1323439"/>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dirty="0" smtClean="0"/>
              <a:t>Yes if you can base your game engine on C/C++ code with Native NDK implementation and learn OpenGL 2D/3D. In Android it is similar to </a:t>
            </a:r>
            <a:r>
              <a:rPr lang="es-ES" sz="2000" dirty="0" smtClean="0"/>
              <a:t>J2ME JSR239 </a:t>
            </a:r>
            <a:r>
              <a:rPr lang="es-ES" sz="2000" dirty="0" err="1" smtClean="0"/>
              <a:t>OpenGL</a:t>
            </a:r>
            <a:r>
              <a:rPr lang="es-ES" sz="2000" dirty="0" smtClean="0"/>
              <a:t> ES API.</a:t>
            </a:r>
            <a:endParaRPr lang="en-US" sz="2000" dirty="0"/>
          </a:p>
        </p:txBody>
      </p:sp>
      <p:sp>
        <p:nvSpPr>
          <p:cNvPr id="9" name="TextBox 8"/>
          <p:cNvSpPr txBox="1"/>
          <p:nvPr/>
        </p:nvSpPr>
        <p:spPr>
          <a:xfrm>
            <a:off x="2362200" y="4038600"/>
            <a:ext cx="4953000" cy="1323439"/>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dirty="0" smtClean="0"/>
              <a:t>Yes if you are a Java developer you can migrate to Android. However Android has specific set of classes and libraries that is suitable for a phone device</a:t>
            </a:r>
            <a:endParaRPr lang="en-US" sz="2000" dirty="0"/>
          </a:p>
        </p:txBody>
      </p:sp>
      <p:pic>
        <p:nvPicPr>
          <p:cNvPr id="32773" name="Picture 5"/>
          <p:cNvPicPr>
            <a:picLocks noChangeAspect="1" noChangeArrowheads="1"/>
          </p:cNvPicPr>
          <p:nvPr/>
        </p:nvPicPr>
        <p:blipFill>
          <a:blip r:embed="rId4" cstate="print"/>
          <a:srcRect/>
          <a:stretch>
            <a:fillRect/>
          </a:stretch>
        </p:blipFill>
        <p:spPr bwMode="auto">
          <a:xfrm>
            <a:off x="838200" y="3886200"/>
            <a:ext cx="1306689" cy="15339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A Video demo of lighting control system</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 Summary </a:t>
            </a:r>
            <a:endParaRPr lang="en-US" dirty="0"/>
          </a:p>
        </p:txBody>
      </p:sp>
      <p:sp>
        <p:nvSpPr>
          <p:cNvPr id="4" name="Rectangle 3"/>
          <p:cNvSpPr/>
          <p:nvPr/>
        </p:nvSpPr>
        <p:spPr>
          <a:xfrm rot="19595210">
            <a:off x="958776" y="2986445"/>
            <a:ext cx="7118424" cy="707886"/>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en-US" sz="4000" dirty="0" smtClean="0"/>
              <a:t>Enjoy the gold rush while it lasts. </a:t>
            </a:r>
            <a:endParaRPr lang="en-US" sz="4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sp>
        <p:nvSpPr>
          <p:cNvPr id="4" name="5-Point Star 3"/>
          <p:cNvSpPr/>
          <p:nvPr/>
        </p:nvSpPr>
        <p:spPr>
          <a:xfrm>
            <a:off x="838200" y="4648200"/>
            <a:ext cx="1295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3657600" y="1905000"/>
            <a:ext cx="1295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5638800" y="990600"/>
            <a:ext cx="1295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2057400" y="1905000"/>
            <a:ext cx="1295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7010400" y="3657600"/>
            <a:ext cx="1295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746" name="Picture 2" descr="C:\Documents and Settings\m1004173\Local Settings\Temporary Internet Files\Content.IE5\GOQ2L50T\MC900431560[1].png"/>
          <p:cNvPicPr>
            <a:picLocks noChangeAspect="1" noChangeArrowheads="1"/>
          </p:cNvPicPr>
          <p:nvPr/>
        </p:nvPicPr>
        <p:blipFill>
          <a:blip r:embed="rId2" cstate="print"/>
          <a:srcRect/>
          <a:stretch>
            <a:fillRect/>
          </a:stretch>
        </p:blipFill>
        <p:spPr bwMode="auto">
          <a:xfrm>
            <a:off x="3124200" y="2819400"/>
            <a:ext cx="2286000" cy="2286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90600"/>
            <a:ext cx="8382000" cy="5135563"/>
          </a:xfrm>
        </p:spPr>
        <p:txBody>
          <a:bodyPr/>
          <a:lstStyle/>
          <a:p>
            <a:pPr>
              <a:lnSpc>
                <a:spcPct val="150000"/>
              </a:lnSpc>
            </a:pPr>
            <a:r>
              <a:rPr lang="en-US" dirty="0" smtClean="0"/>
              <a:t>A shameless promotion about</a:t>
            </a:r>
          </a:p>
          <a:p>
            <a:pPr lvl="1">
              <a:lnSpc>
                <a:spcPct val="150000"/>
              </a:lnSpc>
            </a:pPr>
            <a:r>
              <a:rPr lang="en-US" dirty="0" smtClean="0"/>
              <a:t>Myself and MindTree</a:t>
            </a:r>
          </a:p>
          <a:p>
            <a:pPr>
              <a:lnSpc>
                <a:spcPct val="150000"/>
              </a:lnSpc>
            </a:pPr>
            <a:r>
              <a:rPr lang="en-US" dirty="0" smtClean="0"/>
              <a:t>Business reasons to re-think Android</a:t>
            </a:r>
          </a:p>
          <a:p>
            <a:pPr lvl="1">
              <a:lnSpc>
                <a:spcPct val="150000"/>
              </a:lnSpc>
            </a:pPr>
            <a:r>
              <a:rPr lang="en-US" dirty="0" smtClean="0"/>
              <a:t>Is Android really a great platform to migrate your products to</a:t>
            </a:r>
            <a:r>
              <a:rPr lang="en-US" dirty="0" smtClean="0"/>
              <a:t>?</a:t>
            </a:r>
          </a:p>
          <a:p>
            <a:pPr lvl="1">
              <a:lnSpc>
                <a:spcPct val="150000"/>
              </a:lnSpc>
            </a:pPr>
            <a:r>
              <a:rPr lang="en-US" dirty="0" smtClean="0"/>
              <a:t>Android beyond phone – A view on where it is getting used?</a:t>
            </a:r>
          </a:p>
          <a:p>
            <a:pPr>
              <a:lnSpc>
                <a:spcPct val="150000"/>
              </a:lnSpc>
            </a:pPr>
            <a:r>
              <a:rPr lang="en-US" dirty="0" smtClean="0"/>
              <a:t>Technical </a:t>
            </a:r>
            <a:r>
              <a:rPr lang="en-US" dirty="0" smtClean="0"/>
              <a:t>reasons</a:t>
            </a:r>
          </a:p>
          <a:p>
            <a:pPr lvl="1">
              <a:lnSpc>
                <a:spcPct val="150000"/>
              </a:lnSpc>
            </a:pPr>
            <a:r>
              <a:rPr lang="en-US" dirty="0" smtClean="0"/>
              <a:t>Do you really want to do Android development? What are the challenges</a:t>
            </a:r>
          </a:p>
          <a:p>
            <a:pPr lvl="1">
              <a:lnSpc>
                <a:spcPct val="150000"/>
              </a:lnSpc>
            </a:pPr>
            <a:r>
              <a:rPr lang="en-US" dirty="0" smtClean="0"/>
              <a:t>A </a:t>
            </a:r>
            <a:r>
              <a:rPr lang="en-US" dirty="0" smtClean="0"/>
              <a:t>demo of lighting control using a Android phone</a:t>
            </a:r>
            <a:endParaRPr lang="en-US" dirty="0"/>
          </a:p>
        </p:txBody>
      </p:sp>
      <p:sp>
        <p:nvSpPr>
          <p:cNvPr id="3" name="Title 2"/>
          <p:cNvSpPr>
            <a:spLocks noGrp="1"/>
          </p:cNvSpPr>
          <p:nvPr>
            <p:ph type="title"/>
          </p:nvPr>
        </p:nvSpPr>
        <p:spPr/>
        <p:txBody>
          <a:bodyPr/>
          <a:lstStyle/>
          <a:p>
            <a:r>
              <a:rPr lang="en-US" dirty="0" smtClean="0"/>
              <a:t>Agenda</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19200"/>
            <a:ext cx="8229600" cy="4525963"/>
          </a:xfrm>
        </p:spPr>
        <p:txBody>
          <a:bodyPr/>
          <a:lstStyle/>
          <a:p>
            <a:pPr>
              <a:lnSpc>
                <a:spcPct val="150000"/>
              </a:lnSpc>
            </a:pPr>
            <a:r>
              <a:rPr lang="en-US" dirty="0" smtClean="0"/>
              <a:t>I don’t hate Google</a:t>
            </a:r>
          </a:p>
          <a:p>
            <a:pPr>
              <a:lnSpc>
                <a:spcPct val="150000"/>
              </a:lnSpc>
            </a:pPr>
            <a:r>
              <a:rPr lang="en-US" dirty="0" smtClean="0"/>
              <a:t>I don’t hate Apple or Microsoft either</a:t>
            </a:r>
          </a:p>
          <a:p>
            <a:pPr>
              <a:lnSpc>
                <a:spcPct val="150000"/>
              </a:lnSpc>
            </a:pPr>
            <a:r>
              <a:rPr lang="en-US" dirty="0" smtClean="0"/>
              <a:t>These are my personal views</a:t>
            </a:r>
          </a:p>
          <a:p>
            <a:pPr>
              <a:lnSpc>
                <a:spcPct val="150000"/>
              </a:lnSpc>
            </a:pPr>
            <a:r>
              <a:rPr lang="en-US" dirty="0" smtClean="0"/>
              <a:t>There is no one right or wrong answer</a:t>
            </a:r>
          </a:p>
          <a:p>
            <a:pPr>
              <a:lnSpc>
                <a:spcPct val="150000"/>
              </a:lnSpc>
            </a:pPr>
            <a:r>
              <a:rPr lang="en-US" dirty="0" smtClean="0"/>
              <a:t>I am not promoting Android development</a:t>
            </a:r>
          </a:p>
          <a:p>
            <a:pPr>
              <a:lnSpc>
                <a:spcPct val="150000"/>
              </a:lnSpc>
            </a:pPr>
            <a:r>
              <a:rPr lang="en-US" dirty="0" smtClean="0"/>
              <a:t>I am not discouraging Android development</a:t>
            </a:r>
          </a:p>
          <a:p>
            <a:pPr>
              <a:lnSpc>
                <a:spcPct val="150000"/>
              </a:lnSpc>
            </a:pPr>
            <a:r>
              <a:rPr lang="en-US" b="1" dirty="0" smtClean="0">
                <a:solidFill>
                  <a:schemeClr val="accent1"/>
                </a:solidFill>
              </a:rPr>
              <a:t>I love Android</a:t>
            </a:r>
          </a:p>
          <a:p>
            <a:pPr>
              <a:lnSpc>
                <a:spcPct val="150000"/>
              </a:lnSpc>
            </a:pPr>
            <a:endParaRPr lang="en-US" dirty="0" smtClean="0"/>
          </a:p>
          <a:p>
            <a:pPr>
              <a:lnSpc>
                <a:spcPct val="150000"/>
              </a:lnSpc>
            </a:pPr>
            <a:endParaRPr lang="en-US" dirty="0"/>
          </a:p>
        </p:txBody>
      </p:sp>
      <p:sp>
        <p:nvSpPr>
          <p:cNvPr id="3" name="Title 2"/>
          <p:cNvSpPr>
            <a:spLocks noGrp="1"/>
          </p:cNvSpPr>
          <p:nvPr>
            <p:ph type="title"/>
          </p:nvPr>
        </p:nvSpPr>
        <p:spPr/>
        <p:txBody>
          <a:bodyPr/>
          <a:lstStyle/>
          <a:p>
            <a:r>
              <a:rPr lang="en-US" dirty="0" smtClean="0"/>
              <a:t>Disclaimer</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Business reasons</a:t>
            </a:r>
            <a:endParaRPr lang="en-US" dirty="0"/>
          </a:p>
        </p:txBody>
      </p:sp>
      <p:sp>
        <p:nvSpPr>
          <p:cNvPr id="5" name="Text Placeholder 4"/>
          <p:cNvSpPr>
            <a:spLocks noGrp="1"/>
          </p:cNvSpPr>
          <p:nvPr>
            <p:ph type="body" idx="1"/>
          </p:nvPr>
        </p:nvSpPr>
        <p:spPr/>
        <p:txBody>
          <a:bodyPr/>
          <a:lstStyle/>
          <a:p>
            <a:r>
              <a:rPr lang="en-US" dirty="0" smtClean="0"/>
              <a:t>Why you need to be careful?</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 look at the market condition</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34734" y="762000"/>
            <a:ext cx="6189866" cy="5517761"/>
          </a:xfrm>
          <a:prstGeom prst="rect">
            <a:avLst/>
          </a:prstGeom>
          <a:noFill/>
          <a:ln w="9525">
            <a:noFill/>
            <a:miter lim="800000"/>
            <a:headEnd/>
            <a:tailEnd/>
          </a:ln>
        </p:spPr>
      </p:pic>
      <p:sp>
        <p:nvSpPr>
          <p:cNvPr id="10" name="Cloud Callout 9"/>
          <p:cNvSpPr/>
          <p:nvPr/>
        </p:nvSpPr>
        <p:spPr>
          <a:xfrm>
            <a:off x="4343400" y="762000"/>
            <a:ext cx="1676400" cy="1447800"/>
          </a:xfrm>
          <a:prstGeom prst="cloudCallout">
            <a:avLst>
              <a:gd name="adj1" fmla="val -58721"/>
              <a:gd name="adj2" fmla="val 10713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It is very tempting</a:t>
            </a:r>
            <a:endParaRPr lang="en-US" dirty="0"/>
          </a:p>
        </p:txBody>
      </p:sp>
      <p:pic>
        <p:nvPicPr>
          <p:cNvPr id="1028" name="Picture 4"/>
          <p:cNvPicPr>
            <a:picLocks noChangeAspect="1" noChangeArrowheads="1"/>
          </p:cNvPicPr>
          <p:nvPr/>
        </p:nvPicPr>
        <p:blipFill>
          <a:blip r:embed="rId3" cstate="print"/>
          <a:srcRect/>
          <a:stretch>
            <a:fillRect/>
          </a:stretch>
        </p:blipFill>
        <p:spPr bwMode="auto">
          <a:xfrm>
            <a:off x="5943600" y="2057400"/>
            <a:ext cx="2733675" cy="1676400"/>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6096000" y="3810000"/>
            <a:ext cx="2466975" cy="184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Cloud Callout 7"/>
          <p:cNvSpPr/>
          <p:nvPr/>
        </p:nvSpPr>
        <p:spPr>
          <a:xfrm>
            <a:off x="7010400" y="533400"/>
            <a:ext cx="1676400" cy="1447800"/>
          </a:xfrm>
          <a:prstGeom prst="cloudCallout">
            <a:avLst>
              <a:gd name="adj1" fmla="val -58721"/>
              <a:gd name="adj2" fmla="val 10713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It is very tempting</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Android beyond phone</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304800" y="1295400"/>
            <a:ext cx="8259847" cy="4572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Android beyond a phone</a:t>
            </a:r>
            <a:endParaRPr lang="en-US" dirty="0"/>
          </a:p>
        </p:txBody>
      </p:sp>
      <p:pic>
        <p:nvPicPr>
          <p:cNvPr id="33794" name="Picture 2"/>
          <p:cNvPicPr>
            <a:picLocks noChangeAspect="1" noChangeArrowheads="1"/>
          </p:cNvPicPr>
          <p:nvPr/>
        </p:nvPicPr>
        <p:blipFill>
          <a:blip r:embed="rId2" cstate="print"/>
          <a:srcRect/>
          <a:stretch>
            <a:fillRect/>
          </a:stretch>
        </p:blipFill>
        <p:spPr bwMode="auto">
          <a:xfrm>
            <a:off x="381000" y="914400"/>
            <a:ext cx="2800350" cy="1638300"/>
          </a:xfrm>
          <a:prstGeom prst="rect">
            <a:avLst/>
          </a:prstGeom>
          <a:noFill/>
          <a:ln w="9525">
            <a:noFill/>
            <a:miter lim="800000"/>
            <a:headEnd/>
            <a:tailEnd/>
          </a:ln>
        </p:spPr>
      </p:pic>
      <p:pic>
        <p:nvPicPr>
          <p:cNvPr id="33796" name="Picture 4"/>
          <p:cNvPicPr>
            <a:picLocks noChangeAspect="1" noChangeArrowheads="1"/>
          </p:cNvPicPr>
          <p:nvPr/>
        </p:nvPicPr>
        <p:blipFill>
          <a:blip r:embed="rId3" cstate="print"/>
          <a:srcRect/>
          <a:stretch>
            <a:fillRect/>
          </a:stretch>
        </p:blipFill>
        <p:spPr bwMode="auto">
          <a:xfrm>
            <a:off x="457200" y="2590800"/>
            <a:ext cx="2371725" cy="1924050"/>
          </a:xfrm>
          <a:prstGeom prst="rect">
            <a:avLst/>
          </a:prstGeom>
          <a:noFill/>
          <a:ln w="9525">
            <a:noFill/>
            <a:miter lim="800000"/>
            <a:headEnd/>
            <a:tailEnd/>
          </a:ln>
        </p:spPr>
      </p:pic>
      <p:pic>
        <p:nvPicPr>
          <p:cNvPr id="33797" name="Picture 5"/>
          <p:cNvPicPr>
            <a:picLocks noChangeAspect="1" noChangeArrowheads="1"/>
          </p:cNvPicPr>
          <p:nvPr/>
        </p:nvPicPr>
        <p:blipFill>
          <a:blip r:embed="rId4" cstate="print"/>
          <a:srcRect/>
          <a:stretch>
            <a:fillRect/>
          </a:stretch>
        </p:blipFill>
        <p:spPr bwMode="auto">
          <a:xfrm>
            <a:off x="3352800" y="914400"/>
            <a:ext cx="2143125" cy="2133600"/>
          </a:xfrm>
          <a:prstGeom prst="rect">
            <a:avLst/>
          </a:prstGeom>
          <a:noFill/>
          <a:ln w="9525">
            <a:noFill/>
            <a:miter lim="800000"/>
            <a:headEnd/>
            <a:tailEnd/>
          </a:ln>
        </p:spPr>
      </p:pic>
      <p:pic>
        <p:nvPicPr>
          <p:cNvPr id="33798" name="Picture 6"/>
          <p:cNvPicPr>
            <a:picLocks noChangeAspect="1" noChangeArrowheads="1"/>
          </p:cNvPicPr>
          <p:nvPr/>
        </p:nvPicPr>
        <p:blipFill>
          <a:blip r:embed="rId5" cstate="print"/>
          <a:srcRect/>
          <a:stretch>
            <a:fillRect/>
          </a:stretch>
        </p:blipFill>
        <p:spPr bwMode="auto">
          <a:xfrm>
            <a:off x="5791200" y="685800"/>
            <a:ext cx="2219325" cy="2066925"/>
          </a:xfrm>
          <a:prstGeom prst="rect">
            <a:avLst/>
          </a:prstGeom>
          <a:noFill/>
          <a:ln w="9525">
            <a:noFill/>
            <a:miter lim="800000"/>
            <a:headEnd/>
            <a:tailEnd/>
          </a:ln>
        </p:spPr>
      </p:pic>
      <p:pic>
        <p:nvPicPr>
          <p:cNvPr id="33799" name="Picture 7"/>
          <p:cNvPicPr>
            <a:picLocks noChangeAspect="1" noChangeArrowheads="1"/>
          </p:cNvPicPr>
          <p:nvPr/>
        </p:nvPicPr>
        <p:blipFill>
          <a:blip r:embed="rId6" cstate="print"/>
          <a:srcRect/>
          <a:stretch>
            <a:fillRect/>
          </a:stretch>
        </p:blipFill>
        <p:spPr bwMode="auto">
          <a:xfrm>
            <a:off x="457200" y="4648200"/>
            <a:ext cx="2495550" cy="1828800"/>
          </a:xfrm>
          <a:prstGeom prst="rect">
            <a:avLst/>
          </a:prstGeom>
          <a:ln>
            <a:noFill/>
          </a:ln>
          <a:effectLst>
            <a:softEdge rad="112500"/>
          </a:effectLst>
        </p:spPr>
      </p:pic>
      <p:pic>
        <p:nvPicPr>
          <p:cNvPr id="33801" name="Picture 9"/>
          <p:cNvPicPr>
            <a:picLocks noChangeAspect="1" noChangeArrowheads="1"/>
          </p:cNvPicPr>
          <p:nvPr/>
        </p:nvPicPr>
        <p:blipFill>
          <a:blip r:embed="rId7" cstate="print"/>
          <a:srcRect/>
          <a:stretch>
            <a:fillRect/>
          </a:stretch>
        </p:blipFill>
        <p:spPr bwMode="auto">
          <a:xfrm>
            <a:off x="3505200" y="3048000"/>
            <a:ext cx="1847850" cy="2476500"/>
          </a:xfrm>
          <a:prstGeom prst="rect">
            <a:avLst/>
          </a:prstGeom>
          <a:ln>
            <a:noFill/>
          </a:ln>
          <a:effectLst>
            <a:softEdge rad="112500"/>
          </a:effectLst>
        </p:spPr>
      </p:pic>
      <p:pic>
        <p:nvPicPr>
          <p:cNvPr id="33802" name="Picture 10"/>
          <p:cNvPicPr>
            <a:picLocks noChangeAspect="1" noChangeArrowheads="1"/>
          </p:cNvPicPr>
          <p:nvPr/>
        </p:nvPicPr>
        <p:blipFill>
          <a:blip r:embed="rId8" cstate="print"/>
          <a:srcRect/>
          <a:stretch>
            <a:fillRect/>
          </a:stretch>
        </p:blipFill>
        <p:spPr bwMode="auto">
          <a:xfrm>
            <a:off x="3581400" y="5257800"/>
            <a:ext cx="1866900" cy="1244600"/>
          </a:xfrm>
          <a:prstGeom prst="rect">
            <a:avLst/>
          </a:prstGeom>
          <a:ln>
            <a:noFill/>
          </a:ln>
          <a:effectLst>
            <a:softEdge rad="112500"/>
          </a:effectLst>
        </p:spPr>
      </p:pic>
      <p:pic>
        <p:nvPicPr>
          <p:cNvPr id="33803" name="Picture 11"/>
          <p:cNvPicPr>
            <a:picLocks noChangeAspect="1" noChangeArrowheads="1"/>
          </p:cNvPicPr>
          <p:nvPr/>
        </p:nvPicPr>
        <p:blipFill>
          <a:blip r:embed="rId9" cstate="print"/>
          <a:srcRect/>
          <a:stretch>
            <a:fillRect/>
          </a:stretch>
        </p:blipFill>
        <p:spPr bwMode="auto">
          <a:xfrm>
            <a:off x="5867400" y="4800600"/>
            <a:ext cx="2057400" cy="1371600"/>
          </a:xfrm>
          <a:prstGeom prst="rect">
            <a:avLst/>
          </a:prstGeom>
          <a:noFill/>
          <a:ln w="9525">
            <a:noFill/>
            <a:miter lim="800000"/>
            <a:headEnd/>
            <a:tailEnd/>
          </a:ln>
        </p:spPr>
      </p:pic>
      <p:pic>
        <p:nvPicPr>
          <p:cNvPr id="3074" name="Picture 2"/>
          <p:cNvPicPr>
            <a:picLocks noChangeAspect="1" noChangeArrowheads="1"/>
          </p:cNvPicPr>
          <p:nvPr/>
        </p:nvPicPr>
        <p:blipFill>
          <a:blip r:embed="rId10" cstate="print"/>
          <a:srcRect/>
          <a:stretch>
            <a:fillRect/>
          </a:stretch>
        </p:blipFill>
        <p:spPr bwMode="auto">
          <a:xfrm>
            <a:off x="5943600" y="2895600"/>
            <a:ext cx="2414588" cy="16368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3818</TotalTime>
  <Words>807</Words>
  <Application>Microsoft Office PowerPoint</Application>
  <PresentationFormat>On-screen Show (4:3)</PresentationFormat>
  <Paragraphs>102</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Default Theme</vt:lpstr>
      <vt:lpstr>Android pitfalls</vt:lpstr>
      <vt:lpstr>Slide 2</vt:lpstr>
      <vt:lpstr>Agenda</vt:lpstr>
      <vt:lpstr>Disclaimer</vt:lpstr>
      <vt:lpstr>Business reasons</vt:lpstr>
      <vt:lpstr>A look at the market condition</vt:lpstr>
      <vt:lpstr>Slide 7</vt:lpstr>
      <vt:lpstr>Android beyond phone</vt:lpstr>
      <vt:lpstr>Android beyond a phone</vt:lpstr>
      <vt:lpstr>What is available and what is missing?</vt:lpstr>
      <vt:lpstr>Where all do you need to modify?</vt:lpstr>
      <vt:lpstr>However..</vt:lpstr>
      <vt:lpstr>Slide 13</vt:lpstr>
      <vt:lpstr>Point 1: If you can’t beat ‘em, sue ‘em.</vt:lpstr>
      <vt:lpstr>Point 2: The update process is painful</vt:lpstr>
      <vt:lpstr>Point 3: Some more issues</vt:lpstr>
      <vt:lpstr>Point 4: Other consideration</vt:lpstr>
      <vt:lpstr>Who is winning and losing?</vt:lpstr>
      <vt:lpstr>Android Advantages: Question the status quo?</vt:lpstr>
      <vt:lpstr>Technical reasons</vt:lpstr>
      <vt:lpstr>Point 1: Do you want to be a open source developer?</vt:lpstr>
      <vt:lpstr>Point 2: Documentation issues</vt:lpstr>
      <vt:lpstr>Point 3: A2DP, Power Management</vt:lpstr>
      <vt:lpstr>Slide 24</vt:lpstr>
      <vt:lpstr>Point 5: Do you want to migrate your IP?</vt:lpstr>
      <vt:lpstr>Is this a good idea to be a Android developer?</vt:lpstr>
      <vt:lpstr>A Video demo of lighting control system</vt:lpstr>
      <vt:lpstr>In Summary </vt:lpstr>
      <vt:lpstr>Questions</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Android pitfalls</dc:title>
  <dc:creator>Gururaj K Parvati</dc:creator>
  <cp:lastModifiedBy>Gururaj K Parvati</cp:lastModifiedBy>
  <cp:revision>33</cp:revision>
  <dcterms:created xsi:type="dcterms:W3CDTF">2011-07-11T10:44:05Z</dcterms:created>
  <dcterms:modified xsi:type="dcterms:W3CDTF">2011-07-15T17:20:38Z</dcterms:modified>
</cp:coreProperties>
</file>