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1" r:id="rId3"/>
    <p:sldId id="280" r:id="rId4"/>
    <p:sldId id="292" r:id="rId5"/>
    <p:sldId id="281" r:id="rId6"/>
    <p:sldId id="282" r:id="rId7"/>
    <p:sldId id="283" r:id="rId8"/>
    <p:sldId id="29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79" r:id="rId17"/>
  </p:sldIdLst>
  <p:sldSz cx="11522075" cy="6483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8" autoAdjust="0"/>
    <p:restoredTop sz="80458" autoAdjust="0"/>
  </p:normalViewPr>
  <p:slideViewPr>
    <p:cSldViewPr>
      <p:cViewPr>
        <p:scale>
          <a:sx n="80" d="100"/>
          <a:sy n="80" d="100"/>
        </p:scale>
        <p:origin x="-528" y="-54"/>
      </p:cViewPr>
      <p:guideLst>
        <p:guide orient="horz" pos="204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8FD7-2180-489F-827D-D98119459642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410F1-7067-4A7A-B118-56BFF9A3A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9E18-1E3E-44A4-9CA3-5591768C7E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136AC-0DAC-4EB7-B091-D9EAA657C807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A3A8C-7C79-487E-9404-8939D2FE852F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7FC6D-D7CC-48A3-987E-1F29DFB979B9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541A0-BA80-480C-B18D-C79F5EB21FE0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7E17-C136-40DE-8F7E-68AC358E4647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9E18-1E3E-44A4-9CA3-5591768C7E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8092F-3428-48F9-B7C6-313B551C8AB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09E18-1E3E-44A4-9CA3-5591768C7E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14887-B9BE-4F1B-BE23-4BECE9C06BBA}" type="slidenum">
              <a:rPr lang="en-US" smtClean="0">
                <a:latin typeface="Arial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635"/>
            <a:ext cx="2592467" cy="55318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635"/>
            <a:ext cx="7585366" cy="55318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22509" y="315090"/>
            <a:ext cx="5569003" cy="36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72121" y="2448698"/>
            <a:ext cx="10081816" cy="360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9405-D349-4C97-BF4A-0F4E3B15D4F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3081-8581-4EB0-A52D-DEC80CECE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erthi.kulkarni@microfocus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template-front-02-02.jpg"/>
          <p:cNvPicPr>
            <a:picLocks noChangeAspect="1"/>
          </p:cNvPicPr>
          <p:nvPr/>
        </p:nvPicPr>
        <p:blipFill>
          <a:blip r:embed="rId3" cstate="print"/>
          <a:srcRect l="42714" t="21939"/>
          <a:stretch>
            <a:fillRect/>
          </a:stretch>
        </p:blipFill>
        <p:spPr>
          <a:xfrm>
            <a:off x="4919134" y="1422400"/>
            <a:ext cx="6597344" cy="5060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4329" y="2737414"/>
            <a:ext cx="8189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175B8E"/>
                </a:solidFill>
                <a:latin typeface="Calibri (Headings)"/>
                <a:cs typeface="Calibri (Headings)"/>
              </a:rPr>
              <a:t>Cloud Testing – Guidelines and Approach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 (Headings)"/>
              <a:cs typeface="Calibri (Headings)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1437" y="346075"/>
            <a:ext cx="1685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59462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Rectangle 149"/>
          <p:cNvSpPr/>
          <p:nvPr/>
        </p:nvSpPr>
        <p:spPr bwMode="auto">
          <a:xfrm>
            <a:off x="0" y="1785923"/>
            <a:ext cx="11522075" cy="8644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  <a:ea typeface="ヒラギノ角ゴ Pro W3" pitchFamily="1" charset="-128"/>
              <a:cs typeface="+mn-cs"/>
            </a:endParaRPr>
          </a:p>
        </p:txBody>
      </p:sp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1434260" y="1955511"/>
            <a:ext cx="4650837" cy="2074072"/>
            <a:chOff x="908264" y="2080414"/>
            <a:chExt cx="3691134" cy="2194445"/>
          </a:xfrm>
        </p:grpSpPr>
        <p:sp>
          <p:nvSpPr>
            <p:cNvPr id="60" name="Rectangle 59"/>
            <p:cNvSpPr/>
            <p:nvPr/>
          </p:nvSpPr>
          <p:spPr>
            <a:xfrm>
              <a:off x="908264" y="2086830"/>
              <a:ext cx="3691134" cy="21880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extrusionH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75" name="Rectangle 3"/>
            <p:cNvSpPr>
              <a:spLocks noChangeArrowheads="1"/>
            </p:cNvSpPr>
            <p:nvPr/>
          </p:nvSpPr>
          <p:spPr bwMode="auto">
            <a:xfrm>
              <a:off x="970179" y="3547612"/>
              <a:ext cx="3565715" cy="668495"/>
            </a:xfrm>
            <a:prstGeom prst="round1Rect">
              <a:avLst/>
            </a:prstGeom>
            <a:solidFill>
              <a:schemeClr val="bg1">
                <a:alpha val="8980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76" name="Rectangle 3"/>
            <p:cNvSpPr>
              <a:spLocks noChangeArrowheads="1"/>
            </p:cNvSpPr>
            <p:nvPr/>
          </p:nvSpPr>
          <p:spPr bwMode="auto">
            <a:xfrm>
              <a:off x="970179" y="2337650"/>
              <a:ext cx="2516322" cy="1167089"/>
            </a:xfrm>
            <a:prstGeom prst="round1Rect">
              <a:avLst/>
            </a:prstGeom>
            <a:solidFill>
              <a:schemeClr val="bg1">
                <a:alpha val="8980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77" name="Rectangle 3"/>
            <p:cNvSpPr>
              <a:spLocks noChangeArrowheads="1"/>
            </p:cNvSpPr>
            <p:nvPr/>
          </p:nvSpPr>
          <p:spPr bwMode="auto">
            <a:xfrm>
              <a:off x="3516665" y="2337650"/>
              <a:ext cx="1006529" cy="571635"/>
            </a:xfrm>
            <a:prstGeom prst="round1Rect">
              <a:avLst/>
            </a:prstGeom>
            <a:solidFill>
              <a:schemeClr val="bg1">
                <a:alpha val="8980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78" name="Rectangle 3"/>
            <p:cNvSpPr>
              <a:spLocks noChangeArrowheads="1"/>
            </p:cNvSpPr>
            <p:nvPr/>
          </p:nvSpPr>
          <p:spPr bwMode="auto">
            <a:xfrm>
              <a:off x="3516665" y="2933103"/>
              <a:ext cx="1006529" cy="571635"/>
            </a:xfrm>
            <a:prstGeom prst="round1Rect">
              <a:avLst/>
            </a:prstGeom>
            <a:solidFill>
              <a:schemeClr val="bg1">
                <a:alpha val="8980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8264" y="2086766"/>
              <a:ext cx="3680021" cy="16355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pic>
          <p:nvPicPr>
            <p:cNvPr id="20511" name="Picture 3"/>
            <p:cNvPicPr>
              <a:picLocks noChangeAspect="1" noChangeArrowheads="1"/>
            </p:cNvPicPr>
            <p:nvPr/>
          </p:nvPicPr>
          <p:blipFill>
            <a:blip r:embed="rId4"/>
            <a:srcRect l="10213" t="17288" r="10039" b="17462"/>
            <a:stretch>
              <a:fillRect/>
            </a:stretch>
          </p:blipFill>
          <p:spPr bwMode="auto">
            <a:xfrm>
              <a:off x="2104713" y="3540998"/>
              <a:ext cx="1239903" cy="67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0545" y="2491587"/>
              <a:ext cx="796274" cy="88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3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39429" y="2988675"/>
              <a:ext cx="485366" cy="46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9" name="Multiply 178"/>
            <p:cNvSpPr/>
            <p:nvPr/>
          </p:nvSpPr>
          <p:spPr bwMode="auto">
            <a:xfrm>
              <a:off x="4394600" y="2080414"/>
              <a:ext cx="165109" cy="165139"/>
            </a:xfrm>
            <a:prstGeom prst="mathMultiply">
              <a:avLst>
                <a:gd name="adj1" fmla="val 12409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>
                <a:latin typeface="Arial" charset="0"/>
                <a:ea typeface="ヒラギノ角ゴ Pro W3" pitchFamily="1" charset="-128"/>
                <a:cs typeface="+mn-cs"/>
              </a:endParaRPr>
            </a:p>
          </p:txBody>
        </p:sp>
      </p:grpSp>
      <p:sp>
        <p:nvSpPr>
          <p:cNvPr id="181" name="Right Arrow 180"/>
          <p:cNvSpPr>
            <a:spLocks noChangeArrowheads="1"/>
          </p:cNvSpPr>
          <p:nvPr/>
        </p:nvSpPr>
        <p:spPr bwMode="auto">
          <a:xfrm rot="-5400000">
            <a:off x="1757112" y="4254812"/>
            <a:ext cx="1218630" cy="672121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82" name="Right Arrow 181"/>
          <p:cNvSpPr>
            <a:spLocks noChangeArrowheads="1"/>
          </p:cNvSpPr>
          <p:nvPr/>
        </p:nvSpPr>
        <p:spPr bwMode="auto">
          <a:xfrm rot="-5400000">
            <a:off x="2567257" y="4254812"/>
            <a:ext cx="1218630" cy="672121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83" name="Right Arrow 182"/>
          <p:cNvSpPr>
            <a:spLocks noChangeArrowheads="1"/>
          </p:cNvSpPr>
          <p:nvPr/>
        </p:nvSpPr>
        <p:spPr bwMode="auto">
          <a:xfrm rot="-5400000">
            <a:off x="3467419" y="4254812"/>
            <a:ext cx="1218630" cy="672121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84" name="Right Arrow 183"/>
          <p:cNvSpPr>
            <a:spLocks noChangeArrowheads="1"/>
          </p:cNvSpPr>
          <p:nvPr/>
        </p:nvSpPr>
        <p:spPr bwMode="auto">
          <a:xfrm rot="-5400000">
            <a:off x="4351578" y="4254812"/>
            <a:ext cx="1218630" cy="672121"/>
          </a:xfrm>
          <a:prstGeom prst="rightArrow">
            <a:avLst>
              <a:gd name="adj1" fmla="val 50000"/>
              <a:gd name="adj2" fmla="val 50023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0489" name="Title 4"/>
          <p:cNvSpPr>
            <a:spLocks noGrp="1"/>
          </p:cNvSpPr>
          <p:nvPr>
            <p:ph type="title"/>
          </p:nvPr>
        </p:nvSpPr>
        <p:spPr>
          <a:xfrm>
            <a:off x="21796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Support for relevant Technologies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38143" y="4161940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>
                <a:cs typeface="Arial" pitchFamily="34" charset="0"/>
              </a:rPr>
              <a:t>Background interactions and rich client-side support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38143" y="2118181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 smtClean="0">
                <a:cs typeface="Arial" pitchFamily="34" charset="0"/>
              </a:rPr>
              <a:t>Web </a:t>
            </a:r>
            <a:r>
              <a:rPr lang="en-US" sz="1800" dirty="0">
                <a:cs typeface="Arial" pitchFamily="34" charset="0"/>
              </a:rPr>
              <a:t>2.0 Internet applications</a:t>
            </a:r>
          </a:p>
        </p:txBody>
      </p:sp>
      <p:grpSp>
        <p:nvGrpSpPr>
          <p:cNvPr id="3" name="Group 42"/>
          <p:cNvGrpSpPr/>
          <p:nvPr/>
        </p:nvGrpSpPr>
        <p:grpSpPr bwMode="auto">
          <a:xfrm>
            <a:off x="2674378" y="4490212"/>
            <a:ext cx="772668" cy="1576812"/>
            <a:chOff x="4794250" y="2222500"/>
            <a:chExt cx="881063" cy="2397125"/>
          </a:xfr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grpSpPr>
        <p:sp>
          <p:nvSpPr>
            <p:cNvPr id="138" name="Freeform 6"/>
            <p:cNvSpPr>
              <a:spLocks/>
            </p:cNvSpPr>
            <p:nvPr/>
          </p:nvSpPr>
          <p:spPr bwMode="auto">
            <a:xfrm>
              <a:off x="4794250" y="2222500"/>
              <a:ext cx="881063" cy="2397125"/>
            </a:xfrm>
            <a:custGeom>
              <a:avLst/>
              <a:gdLst/>
              <a:ahLst/>
              <a:cxnLst>
                <a:cxn ang="0">
                  <a:pos x="81" y="326"/>
                </a:cxn>
                <a:cxn ang="0">
                  <a:pos x="85" y="270"/>
                </a:cxn>
                <a:cxn ang="0">
                  <a:pos x="43" y="241"/>
                </a:cxn>
                <a:cxn ang="0">
                  <a:pos x="61" y="199"/>
                </a:cxn>
                <a:cxn ang="0">
                  <a:pos x="70" y="180"/>
                </a:cxn>
                <a:cxn ang="0">
                  <a:pos x="68" y="159"/>
                </a:cxn>
                <a:cxn ang="0">
                  <a:pos x="109" y="106"/>
                </a:cxn>
                <a:cxn ang="0">
                  <a:pos x="108" y="94"/>
                </a:cxn>
                <a:cxn ang="0">
                  <a:pos x="88" y="71"/>
                </a:cxn>
                <a:cxn ang="0">
                  <a:pos x="74" y="48"/>
                </a:cxn>
                <a:cxn ang="0">
                  <a:pos x="70" y="38"/>
                </a:cxn>
                <a:cxn ang="0">
                  <a:pos x="68" y="31"/>
                </a:cxn>
                <a:cxn ang="0">
                  <a:pos x="71" y="23"/>
                </a:cxn>
                <a:cxn ang="0">
                  <a:pos x="69" y="22"/>
                </a:cxn>
                <a:cxn ang="0">
                  <a:pos x="70" y="17"/>
                </a:cxn>
                <a:cxn ang="0">
                  <a:pos x="81" y="13"/>
                </a:cxn>
                <a:cxn ang="0">
                  <a:pos x="82" y="10"/>
                </a:cxn>
                <a:cxn ang="0">
                  <a:pos x="83" y="7"/>
                </a:cxn>
                <a:cxn ang="0">
                  <a:pos x="88" y="6"/>
                </a:cxn>
                <a:cxn ang="0">
                  <a:pos x="91" y="3"/>
                </a:cxn>
                <a:cxn ang="0">
                  <a:pos x="99" y="3"/>
                </a:cxn>
                <a:cxn ang="0">
                  <a:pos x="106" y="3"/>
                </a:cxn>
                <a:cxn ang="0">
                  <a:pos x="118" y="6"/>
                </a:cxn>
                <a:cxn ang="0">
                  <a:pos x="133" y="24"/>
                </a:cxn>
                <a:cxn ang="0">
                  <a:pos x="144" y="53"/>
                </a:cxn>
                <a:cxn ang="0">
                  <a:pos x="154" y="76"/>
                </a:cxn>
                <a:cxn ang="0">
                  <a:pos x="167" y="90"/>
                </a:cxn>
                <a:cxn ang="0">
                  <a:pos x="208" y="102"/>
                </a:cxn>
                <a:cxn ang="0">
                  <a:pos x="226" y="148"/>
                </a:cxn>
                <a:cxn ang="0">
                  <a:pos x="227" y="208"/>
                </a:cxn>
                <a:cxn ang="0">
                  <a:pos x="202" y="250"/>
                </a:cxn>
                <a:cxn ang="0">
                  <a:pos x="216" y="308"/>
                </a:cxn>
                <a:cxn ang="0">
                  <a:pos x="209" y="339"/>
                </a:cxn>
                <a:cxn ang="0">
                  <a:pos x="231" y="537"/>
                </a:cxn>
                <a:cxn ang="0">
                  <a:pos x="227" y="614"/>
                </a:cxn>
                <a:cxn ang="0">
                  <a:pos x="190" y="626"/>
                </a:cxn>
                <a:cxn ang="0">
                  <a:pos x="178" y="578"/>
                </a:cxn>
                <a:cxn ang="0">
                  <a:pos x="148" y="397"/>
                </a:cxn>
                <a:cxn ang="0">
                  <a:pos x="131" y="586"/>
                </a:cxn>
                <a:cxn ang="0">
                  <a:pos x="115" y="600"/>
                </a:cxn>
                <a:cxn ang="0">
                  <a:pos x="80" y="605"/>
                </a:cxn>
                <a:cxn ang="0">
                  <a:pos x="38" y="596"/>
                </a:cxn>
                <a:cxn ang="0">
                  <a:pos x="85" y="566"/>
                </a:cxn>
                <a:cxn ang="0">
                  <a:pos x="90" y="483"/>
                </a:cxn>
                <a:cxn ang="0">
                  <a:pos x="85" y="343"/>
                </a:cxn>
              </a:cxnLst>
              <a:rect l="0" t="0" r="r" b="b"/>
              <a:pathLst>
                <a:path w="235" h="639">
                  <a:moveTo>
                    <a:pt x="85" y="343"/>
                  </a:moveTo>
                  <a:cubicBezTo>
                    <a:pt x="85" y="343"/>
                    <a:pt x="82" y="343"/>
                    <a:pt x="81" y="342"/>
                  </a:cubicBezTo>
                  <a:cubicBezTo>
                    <a:pt x="80" y="341"/>
                    <a:pt x="81" y="330"/>
                    <a:pt x="81" y="326"/>
                  </a:cubicBezTo>
                  <a:cubicBezTo>
                    <a:pt x="81" y="322"/>
                    <a:pt x="85" y="291"/>
                    <a:pt x="84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2" y="286"/>
                    <a:pt x="84" y="274"/>
                    <a:pt x="85" y="270"/>
                  </a:cubicBezTo>
                  <a:cubicBezTo>
                    <a:pt x="86" y="266"/>
                    <a:pt x="90" y="244"/>
                    <a:pt x="90" y="244"/>
                  </a:cubicBezTo>
                  <a:cubicBezTo>
                    <a:pt x="90" y="244"/>
                    <a:pt x="57" y="248"/>
                    <a:pt x="54" y="248"/>
                  </a:cubicBezTo>
                  <a:cubicBezTo>
                    <a:pt x="51" y="249"/>
                    <a:pt x="47" y="244"/>
                    <a:pt x="43" y="241"/>
                  </a:cubicBezTo>
                  <a:cubicBezTo>
                    <a:pt x="39" y="238"/>
                    <a:pt x="5" y="210"/>
                    <a:pt x="3" y="208"/>
                  </a:cubicBezTo>
                  <a:cubicBezTo>
                    <a:pt x="0" y="206"/>
                    <a:pt x="2" y="205"/>
                    <a:pt x="4" y="205"/>
                  </a:cubicBezTo>
                  <a:cubicBezTo>
                    <a:pt x="7" y="205"/>
                    <a:pt x="58" y="199"/>
                    <a:pt x="61" y="199"/>
                  </a:cubicBezTo>
                  <a:cubicBezTo>
                    <a:pt x="61" y="199"/>
                    <a:pt x="62" y="197"/>
                    <a:pt x="62" y="194"/>
                  </a:cubicBezTo>
                  <a:cubicBezTo>
                    <a:pt x="62" y="191"/>
                    <a:pt x="65" y="187"/>
                    <a:pt x="67" y="185"/>
                  </a:cubicBezTo>
                  <a:cubicBezTo>
                    <a:pt x="69" y="183"/>
                    <a:pt x="69" y="182"/>
                    <a:pt x="70" y="180"/>
                  </a:cubicBezTo>
                  <a:cubicBezTo>
                    <a:pt x="71" y="178"/>
                    <a:pt x="71" y="178"/>
                    <a:pt x="69" y="175"/>
                  </a:cubicBezTo>
                  <a:cubicBezTo>
                    <a:pt x="67" y="173"/>
                    <a:pt x="68" y="172"/>
                    <a:pt x="67" y="168"/>
                  </a:cubicBezTo>
                  <a:cubicBezTo>
                    <a:pt x="65" y="165"/>
                    <a:pt x="68" y="160"/>
                    <a:pt x="68" y="159"/>
                  </a:cubicBezTo>
                  <a:cubicBezTo>
                    <a:pt x="68" y="159"/>
                    <a:pt x="68" y="154"/>
                    <a:pt x="69" y="145"/>
                  </a:cubicBezTo>
                  <a:cubicBezTo>
                    <a:pt x="71" y="137"/>
                    <a:pt x="72" y="128"/>
                    <a:pt x="77" y="126"/>
                  </a:cubicBezTo>
                  <a:cubicBezTo>
                    <a:pt x="77" y="126"/>
                    <a:pt x="101" y="110"/>
                    <a:pt x="109" y="106"/>
                  </a:cubicBezTo>
                  <a:cubicBezTo>
                    <a:pt x="116" y="101"/>
                    <a:pt x="115" y="103"/>
                    <a:pt x="115" y="103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6" y="99"/>
                    <a:pt x="110" y="97"/>
                    <a:pt x="108" y="94"/>
                  </a:cubicBezTo>
                  <a:cubicBezTo>
                    <a:pt x="108" y="94"/>
                    <a:pt x="103" y="91"/>
                    <a:pt x="100" y="88"/>
                  </a:cubicBezTo>
                  <a:cubicBezTo>
                    <a:pt x="98" y="84"/>
                    <a:pt x="95" y="82"/>
                    <a:pt x="94" y="80"/>
                  </a:cubicBezTo>
                  <a:cubicBezTo>
                    <a:pt x="91" y="78"/>
                    <a:pt x="90" y="76"/>
                    <a:pt x="88" y="71"/>
                  </a:cubicBezTo>
                  <a:cubicBezTo>
                    <a:pt x="88" y="71"/>
                    <a:pt x="86" y="67"/>
                    <a:pt x="84" y="65"/>
                  </a:cubicBezTo>
                  <a:cubicBezTo>
                    <a:pt x="82" y="63"/>
                    <a:pt x="80" y="60"/>
                    <a:pt x="78" y="56"/>
                  </a:cubicBezTo>
                  <a:cubicBezTo>
                    <a:pt x="77" y="52"/>
                    <a:pt x="75" y="54"/>
                    <a:pt x="74" y="48"/>
                  </a:cubicBezTo>
                  <a:cubicBezTo>
                    <a:pt x="74" y="43"/>
                    <a:pt x="71" y="42"/>
                    <a:pt x="71" y="41"/>
                  </a:cubicBezTo>
                  <a:cubicBezTo>
                    <a:pt x="70" y="40"/>
                    <a:pt x="70" y="42"/>
                    <a:pt x="70" y="42"/>
                  </a:cubicBezTo>
                  <a:cubicBezTo>
                    <a:pt x="69" y="42"/>
                    <a:pt x="70" y="40"/>
                    <a:pt x="70" y="38"/>
                  </a:cubicBezTo>
                  <a:cubicBezTo>
                    <a:pt x="70" y="36"/>
                    <a:pt x="69" y="34"/>
                    <a:pt x="69" y="34"/>
                  </a:cubicBezTo>
                  <a:cubicBezTo>
                    <a:pt x="69" y="34"/>
                    <a:pt x="68" y="35"/>
                    <a:pt x="68" y="36"/>
                  </a:cubicBezTo>
                  <a:cubicBezTo>
                    <a:pt x="68" y="37"/>
                    <a:pt x="67" y="33"/>
                    <a:pt x="68" y="31"/>
                  </a:cubicBezTo>
                  <a:cubicBezTo>
                    <a:pt x="70" y="28"/>
                    <a:pt x="72" y="26"/>
                    <a:pt x="72" y="26"/>
                  </a:cubicBezTo>
                  <a:cubicBezTo>
                    <a:pt x="72" y="26"/>
                    <a:pt x="72" y="24"/>
                    <a:pt x="71" y="25"/>
                  </a:cubicBezTo>
                  <a:cubicBezTo>
                    <a:pt x="69" y="26"/>
                    <a:pt x="71" y="23"/>
                    <a:pt x="71" y="23"/>
                  </a:cubicBezTo>
                  <a:cubicBezTo>
                    <a:pt x="71" y="23"/>
                    <a:pt x="71" y="23"/>
                    <a:pt x="70" y="24"/>
                  </a:cubicBezTo>
                  <a:cubicBezTo>
                    <a:pt x="68" y="24"/>
                    <a:pt x="69" y="23"/>
                    <a:pt x="70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70" y="20"/>
                    <a:pt x="72" y="19"/>
                  </a:cubicBezTo>
                  <a:cubicBezTo>
                    <a:pt x="73" y="18"/>
                    <a:pt x="72" y="18"/>
                    <a:pt x="72" y="18"/>
                  </a:cubicBezTo>
                  <a:cubicBezTo>
                    <a:pt x="72" y="18"/>
                    <a:pt x="73" y="17"/>
                    <a:pt x="70" y="17"/>
                  </a:cubicBezTo>
                  <a:cubicBezTo>
                    <a:pt x="67" y="18"/>
                    <a:pt x="70" y="16"/>
                    <a:pt x="72" y="15"/>
                  </a:cubicBezTo>
                  <a:cubicBezTo>
                    <a:pt x="74" y="15"/>
                    <a:pt x="78" y="14"/>
                    <a:pt x="79" y="13"/>
                  </a:cubicBezTo>
                  <a:cubicBezTo>
                    <a:pt x="80" y="12"/>
                    <a:pt x="81" y="13"/>
                    <a:pt x="81" y="13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0" y="10"/>
                    <a:pt x="79" y="11"/>
                  </a:cubicBezTo>
                  <a:cubicBezTo>
                    <a:pt x="77" y="11"/>
                    <a:pt x="80" y="9"/>
                    <a:pt x="82" y="10"/>
                  </a:cubicBezTo>
                  <a:cubicBezTo>
                    <a:pt x="84" y="10"/>
                    <a:pt x="83" y="11"/>
                    <a:pt x="83" y="11"/>
                  </a:cubicBezTo>
                  <a:cubicBezTo>
                    <a:pt x="83" y="11"/>
                    <a:pt x="83" y="9"/>
                    <a:pt x="84" y="9"/>
                  </a:cubicBezTo>
                  <a:cubicBezTo>
                    <a:pt x="85" y="8"/>
                    <a:pt x="84" y="7"/>
                    <a:pt x="83" y="7"/>
                  </a:cubicBezTo>
                  <a:cubicBezTo>
                    <a:pt x="81" y="7"/>
                    <a:pt x="84" y="6"/>
                    <a:pt x="85" y="6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7" y="5"/>
                    <a:pt x="88" y="5"/>
                  </a:cubicBezTo>
                  <a:cubicBezTo>
                    <a:pt x="89" y="5"/>
                    <a:pt x="90" y="4"/>
                    <a:pt x="89" y="3"/>
                  </a:cubicBezTo>
                  <a:cubicBezTo>
                    <a:pt x="88" y="2"/>
                    <a:pt x="90" y="2"/>
                    <a:pt x="91" y="3"/>
                  </a:cubicBezTo>
                  <a:cubicBezTo>
                    <a:pt x="93" y="3"/>
                    <a:pt x="94" y="3"/>
                    <a:pt x="94" y="3"/>
                  </a:cubicBezTo>
                  <a:cubicBezTo>
                    <a:pt x="94" y="3"/>
                    <a:pt x="93" y="2"/>
                    <a:pt x="96" y="2"/>
                  </a:cubicBezTo>
                  <a:cubicBezTo>
                    <a:pt x="98" y="3"/>
                    <a:pt x="99" y="3"/>
                    <a:pt x="99" y="3"/>
                  </a:cubicBezTo>
                  <a:cubicBezTo>
                    <a:pt x="99" y="3"/>
                    <a:pt x="99" y="1"/>
                    <a:pt x="101" y="0"/>
                  </a:cubicBezTo>
                  <a:cubicBezTo>
                    <a:pt x="101" y="0"/>
                    <a:pt x="99" y="3"/>
                    <a:pt x="100" y="3"/>
                  </a:cubicBezTo>
                  <a:cubicBezTo>
                    <a:pt x="101" y="3"/>
                    <a:pt x="104" y="4"/>
                    <a:pt x="106" y="3"/>
                  </a:cubicBezTo>
                  <a:cubicBezTo>
                    <a:pt x="108" y="3"/>
                    <a:pt x="110" y="1"/>
                    <a:pt x="111" y="2"/>
                  </a:cubicBezTo>
                  <a:cubicBezTo>
                    <a:pt x="113" y="3"/>
                    <a:pt x="113" y="4"/>
                    <a:pt x="115" y="4"/>
                  </a:cubicBezTo>
                  <a:cubicBezTo>
                    <a:pt x="117" y="3"/>
                    <a:pt x="115" y="5"/>
                    <a:pt x="118" y="6"/>
                  </a:cubicBezTo>
                  <a:cubicBezTo>
                    <a:pt x="121" y="7"/>
                    <a:pt x="122" y="10"/>
                    <a:pt x="124" y="11"/>
                  </a:cubicBezTo>
                  <a:cubicBezTo>
                    <a:pt x="126" y="11"/>
                    <a:pt x="127" y="14"/>
                    <a:pt x="128" y="15"/>
                  </a:cubicBezTo>
                  <a:cubicBezTo>
                    <a:pt x="129" y="16"/>
                    <a:pt x="132" y="21"/>
                    <a:pt x="133" y="24"/>
                  </a:cubicBezTo>
                  <a:cubicBezTo>
                    <a:pt x="135" y="27"/>
                    <a:pt x="137" y="34"/>
                    <a:pt x="137" y="34"/>
                  </a:cubicBezTo>
                  <a:cubicBezTo>
                    <a:pt x="137" y="34"/>
                    <a:pt x="142" y="33"/>
                    <a:pt x="144" y="39"/>
                  </a:cubicBezTo>
                  <a:cubicBezTo>
                    <a:pt x="145" y="46"/>
                    <a:pt x="145" y="52"/>
                    <a:pt x="144" y="53"/>
                  </a:cubicBezTo>
                  <a:cubicBezTo>
                    <a:pt x="143" y="55"/>
                    <a:pt x="143" y="55"/>
                    <a:pt x="144" y="58"/>
                  </a:cubicBezTo>
                  <a:cubicBezTo>
                    <a:pt x="145" y="62"/>
                    <a:pt x="149" y="75"/>
                    <a:pt x="149" y="75"/>
                  </a:cubicBezTo>
                  <a:cubicBezTo>
                    <a:pt x="149" y="75"/>
                    <a:pt x="153" y="73"/>
                    <a:pt x="154" y="76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9"/>
                    <a:pt x="159" y="79"/>
                    <a:pt x="160" y="82"/>
                  </a:cubicBezTo>
                  <a:cubicBezTo>
                    <a:pt x="161" y="85"/>
                    <a:pt x="165" y="89"/>
                    <a:pt x="167" y="90"/>
                  </a:cubicBezTo>
                  <a:cubicBezTo>
                    <a:pt x="170" y="91"/>
                    <a:pt x="173" y="92"/>
                    <a:pt x="177" y="94"/>
                  </a:cubicBezTo>
                  <a:cubicBezTo>
                    <a:pt x="181" y="95"/>
                    <a:pt x="188" y="96"/>
                    <a:pt x="198" y="99"/>
                  </a:cubicBezTo>
                  <a:cubicBezTo>
                    <a:pt x="209" y="101"/>
                    <a:pt x="208" y="102"/>
                    <a:pt x="208" y="102"/>
                  </a:cubicBezTo>
                  <a:cubicBezTo>
                    <a:pt x="208" y="102"/>
                    <a:pt x="212" y="102"/>
                    <a:pt x="216" y="108"/>
                  </a:cubicBezTo>
                  <a:cubicBezTo>
                    <a:pt x="217" y="111"/>
                    <a:pt x="221" y="117"/>
                    <a:pt x="222" y="125"/>
                  </a:cubicBezTo>
                  <a:cubicBezTo>
                    <a:pt x="222" y="134"/>
                    <a:pt x="225" y="144"/>
                    <a:pt x="226" y="148"/>
                  </a:cubicBezTo>
                  <a:cubicBezTo>
                    <a:pt x="226" y="152"/>
                    <a:pt x="229" y="163"/>
                    <a:pt x="230" y="167"/>
                  </a:cubicBezTo>
                  <a:cubicBezTo>
                    <a:pt x="231" y="172"/>
                    <a:pt x="228" y="191"/>
                    <a:pt x="228" y="194"/>
                  </a:cubicBezTo>
                  <a:cubicBezTo>
                    <a:pt x="228" y="196"/>
                    <a:pt x="230" y="205"/>
                    <a:pt x="227" y="208"/>
                  </a:cubicBezTo>
                  <a:cubicBezTo>
                    <a:pt x="223" y="211"/>
                    <a:pt x="224" y="221"/>
                    <a:pt x="218" y="225"/>
                  </a:cubicBezTo>
                  <a:cubicBezTo>
                    <a:pt x="212" y="229"/>
                    <a:pt x="201" y="237"/>
                    <a:pt x="201" y="237"/>
                  </a:cubicBezTo>
                  <a:cubicBezTo>
                    <a:pt x="201" y="237"/>
                    <a:pt x="201" y="248"/>
                    <a:pt x="202" y="250"/>
                  </a:cubicBezTo>
                  <a:cubicBezTo>
                    <a:pt x="203" y="252"/>
                    <a:pt x="205" y="260"/>
                    <a:pt x="205" y="263"/>
                  </a:cubicBezTo>
                  <a:cubicBezTo>
                    <a:pt x="205" y="263"/>
                    <a:pt x="207" y="271"/>
                    <a:pt x="207" y="278"/>
                  </a:cubicBezTo>
                  <a:cubicBezTo>
                    <a:pt x="207" y="278"/>
                    <a:pt x="213" y="300"/>
                    <a:pt x="216" y="308"/>
                  </a:cubicBezTo>
                  <a:cubicBezTo>
                    <a:pt x="219" y="316"/>
                    <a:pt x="225" y="334"/>
                    <a:pt x="225" y="334"/>
                  </a:cubicBezTo>
                  <a:cubicBezTo>
                    <a:pt x="219" y="335"/>
                    <a:pt x="219" y="335"/>
                    <a:pt x="219" y="335"/>
                  </a:cubicBezTo>
                  <a:cubicBezTo>
                    <a:pt x="219" y="335"/>
                    <a:pt x="220" y="339"/>
                    <a:pt x="209" y="339"/>
                  </a:cubicBezTo>
                  <a:cubicBezTo>
                    <a:pt x="209" y="339"/>
                    <a:pt x="212" y="366"/>
                    <a:pt x="214" y="384"/>
                  </a:cubicBezTo>
                  <a:cubicBezTo>
                    <a:pt x="216" y="402"/>
                    <a:pt x="217" y="435"/>
                    <a:pt x="218" y="446"/>
                  </a:cubicBezTo>
                  <a:cubicBezTo>
                    <a:pt x="219" y="458"/>
                    <a:pt x="228" y="520"/>
                    <a:pt x="231" y="537"/>
                  </a:cubicBezTo>
                  <a:cubicBezTo>
                    <a:pt x="234" y="553"/>
                    <a:pt x="235" y="568"/>
                    <a:pt x="232" y="580"/>
                  </a:cubicBezTo>
                  <a:cubicBezTo>
                    <a:pt x="229" y="592"/>
                    <a:pt x="226" y="600"/>
                    <a:pt x="223" y="600"/>
                  </a:cubicBezTo>
                  <a:cubicBezTo>
                    <a:pt x="223" y="600"/>
                    <a:pt x="225" y="609"/>
                    <a:pt x="227" y="614"/>
                  </a:cubicBezTo>
                  <a:cubicBezTo>
                    <a:pt x="228" y="618"/>
                    <a:pt x="230" y="628"/>
                    <a:pt x="218" y="633"/>
                  </a:cubicBezTo>
                  <a:cubicBezTo>
                    <a:pt x="206" y="639"/>
                    <a:pt x="195" y="634"/>
                    <a:pt x="192" y="633"/>
                  </a:cubicBezTo>
                  <a:cubicBezTo>
                    <a:pt x="188" y="632"/>
                    <a:pt x="190" y="628"/>
                    <a:pt x="190" y="626"/>
                  </a:cubicBezTo>
                  <a:cubicBezTo>
                    <a:pt x="190" y="625"/>
                    <a:pt x="192" y="614"/>
                    <a:pt x="191" y="608"/>
                  </a:cubicBezTo>
                  <a:cubicBezTo>
                    <a:pt x="191" y="602"/>
                    <a:pt x="192" y="599"/>
                    <a:pt x="192" y="599"/>
                  </a:cubicBezTo>
                  <a:cubicBezTo>
                    <a:pt x="192" y="599"/>
                    <a:pt x="183" y="592"/>
                    <a:pt x="178" y="578"/>
                  </a:cubicBezTo>
                  <a:cubicBezTo>
                    <a:pt x="172" y="565"/>
                    <a:pt x="175" y="567"/>
                    <a:pt x="175" y="558"/>
                  </a:cubicBezTo>
                  <a:cubicBezTo>
                    <a:pt x="175" y="549"/>
                    <a:pt x="170" y="486"/>
                    <a:pt x="170" y="460"/>
                  </a:cubicBezTo>
                  <a:cubicBezTo>
                    <a:pt x="170" y="460"/>
                    <a:pt x="155" y="411"/>
                    <a:pt x="148" y="397"/>
                  </a:cubicBezTo>
                  <a:cubicBezTo>
                    <a:pt x="148" y="397"/>
                    <a:pt x="145" y="453"/>
                    <a:pt x="141" y="478"/>
                  </a:cubicBezTo>
                  <a:cubicBezTo>
                    <a:pt x="138" y="502"/>
                    <a:pt x="134" y="529"/>
                    <a:pt x="133" y="534"/>
                  </a:cubicBezTo>
                  <a:cubicBezTo>
                    <a:pt x="133" y="534"/>
                    <a:pt x="132" y="583"/>
                    <a:pt x="131" y="586"/>
                  </a:cubicBezTo>
                  <a:cubicBezTo>
                    <a:pt x="131" y="589"/>
                    <a:pt x="130" y="587"/>
                    <a:pt x="130" y="587"/>
                  </a:cubicBezTo>
                  <a:cubicBezTo>
                    <a:pt x="131" y="595"/>
                    <a:pt x="131" y="595"/>
                    <a:pt x="131" y="595"/>
                  </a:cubicBezTo>
                  <a:cubicBezTo>
                    <a:pt x="131" y="595"/>
                    <a:pt x="128" y="599"/>
                    <a:pt x="115" y="600"/>
                  </a:cubicBezTo>
                  <a:cubicBezTo>
                    <a:pt x="102" y="601"/>
                    <a:pt x="102" y="601"/>
                    <a:pt x="102" y="601"/>
                  </a:cubicBezTo>
                  <a:cubicBezTo>
                    <a:pt x="100" y="596"/>
                    <a:pt x="100" y="596"/>
                    <a:pt x="100" y="596"/>
                  </a:cubicBezTo>
                  <a:cubicBezTo>
                    <a:pt x="100" y="596"/>
                    <a:pt x="93" y="602"/>
                    <a:pt x="80" y="605"/>
                  </a:cubicBezTo>
                  <a:cubicBezTo>
                    <a:pt x="68" y="609"/>
                    <a:pt x="46" y="608"/>
                    <a:pt x="42" y="607"/>
                  </a:cubicBezTo>
                  <a:cubicBezTo>
                    <a:pt x="37" y="605"/>
                    <a:pt x="36" y="603"/>
                    <a:pt x="37" y="602"/>
                  </a:cubicBezTo>
                  <a:cubicBezTo>
                    <a:pt x="37" y="602"/>
                    <a:pt x="35" y="597"/>
                    <a:pt x="38" y="596"/>
                  </a:cubicBezTo>
                  <a:cubicBezTo>
                    <a:pt x="41" y="595"/>
                    <a:pt x="48" y="593"/>
                    <a:pt x="53" y="592"/>
                  </a:cubicBezTo>
                  <a:cubicBezTo>
                    <a:pt x="59" y="590"/>
                    <a:pt x="70" y="588"/>
                    <a:pt x="75" y="582"/>
                  </a:cubicBezTo>
                  <a:cubicBezTo>
                    <a:pt x="79" y="577"/>
                    <a:pt x="82" y="573"/>
                    <a:pt x="85" y="566"/>
                  </a:cubicBezTo>
                  <a:cubicBezTo>
                    <a:pt x="88" y="560"/>
                    <a:pt x="93" y="547"/>
                    <a:pt x="93" y="547"/>
                  </a:cubicBezTo>
                  <a:cubicBezTo>
                    <a:pt x="93" y="547"/>
                    <a:pt x="88" y="543"/>
                    <a:pt x="88" y="537"/>
                  </a:cubicBezTo>
                  <a:cubicBezTo>
                    <a:pt x="88" y="531"/>
                    <a:pt x="90" y="483"/>
                    <a:pt x="90" y="483"/>
                  </a:cubicBezTo>
                  <a:cubicBezTo>
                    <a:pt x="90" y="483"/>
                    <a:pt x="87" y="464"/>
                    <a:pt x="86" y="442"/>
                  </a:cubicBezTo>
                  <a:cubicBezTo>
                    <a:pt x="86" y="419"/>
                    <a:pt x="84" y="405"/>
                    <a:pt x="83" y="396"/>
                  </a:cubicBezTo>
                  <a:cubicBezTo>
                    <a:pt x="82" y="386"/>
                    <a:pt x="84" y="351"/>
                    <a:pt x="85" y="3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42" name="Freeform 7"/>
            <p:cNvSpPr>
              <a:spLocks/>
            </p:cNvSpPr>
            <p:nvPr/>
          </p:nvSpPr>
          <p:spPr bwMode="auto">
            <a:xfrm>
              <a:off x="5229225" y="2497138"/>
              <a:ext cx="153988" cy="336550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16" y="29"/>
                </a:cxn>
                <a:cxn ang="0">
                  <a:pos x="12" y="30"/>
                </a:cxn>
                <a:cxn ang="0">
                  <a:pos x="7" y="27"/>
                </a:cxn>
                <a:cxn ang="0">
                  <a:pos x="4" y="27"/>
                </a:cxn>
                <a:cxn ang="0">
                  <a:pos x="0" y="26"/>
                </a:cxn>
                <a:cxn ang="0">
                  <a:pos x="1" y="33"/>
                </a:cxn>
                <a:cxn ang="0">
                  <a:pos x="4" y="64"/>
                </a:cxn>
                <a:cxn ang="0">
                  <a:pos x="7" y="90"/>
                </a:cxn>
                <a:cxn ang="0">
                  <a:pos x="19" y="58"/>
                </a:cxn>
                <a:cxn ang="0">
                  <a:pos x="35" y="21"/>
                </a:cxn>
                <a:cxn ang="0">
                  <a:pos x="41" y="9"/>
                </a:cxn>
                <a:cxn ang="0">
                  <a:pos x="40" y="6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35" y="6"/>
                </a:cxn>
                <a:cxn ang="0">
                  <a:pos x="29" y="18"/>
                </a:cxn>
              </a:cxnLst>
              <a:rect l="0" t="0" r="r" b="b"/>
              <a:pathLst>
                <a:path w="41" h="90">
                  <a:moveTo>
                    <a:pt x="29" y="18"/>
                  </a:moveTo>
                  <a:cubicBezTo>
                    <a:pt x="25" y="22"/>
                    <a:pt x="16" y="29"/>
                    <a:pt x="16" y="29"/>
                  </a:cubicBezTo>
                  <a:cubicBezTo>
                    <a:pt x="16" y="29"/>
                    <a:pt x="14" y="29"/>
                    <a:pt x="12" y="3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7"/>
                    <a:pt x="4" y="27"/>
                  </a:cubicBezTo>
                  <a:cubicBezTo>
                    <a:pt x="2" y="26"/>
                    <a:pt x="0" y="26"/>
                    <a:pt x="0" y="26"/>
                  </a:cubicBezTo>
                  <a:cubicBezTo>
                    <a:pt x="0" y="26"/>
                    <a:pt x="1" y="31"/>
                    <a:pt x="1" y="33"/>
                  </a:cubicBezTo>
                  <a:cubicBezTo>
                    <a:pt x="2" y="36"/>
                    <a:pt x="4" y="59"/>
                    <a:pt x="4" y="64"/>
                  </a:cubicBezTo>
                  <a:cubicBezTo>
                    <a:pt x="5" y="70"/>
                    <a:pt x="7" y="90"/>
                    <a:pt x="7" y="90"/>
                  </a:cubicBezTo>
                  <a:cubicBezTo>
                    <a:pt x="7" y="90"/>
                    <a:pt x="17" y="65"/>
                    <a:pt x="19" y="58"/>
                  </a:cubicBezTo>
                  <a:cubicBezTo>
                    <a:pt x="22" y="51"/>
                    <a:pt x="29" y="32"/>
                    <a:pt x="35" y="21"/>
                  </a:cubicBezTo>
                  <a:cubicBezTo>
                    <a:pt x="41" y="11"/>
                    <a:pt x="41" y="11"/>
                    <a:pt x="41" y="9"/>
                  </a:cubicBezTo>
                  <a:cubicBezTo>
                    <a:pt x="41" y="8"/>
                    <a:pt x="40" y="7"/>
                    <a:pt x="40" y="6"/>
                  </a:cubicBezTo>
                  <a:cubicBezTo>
                    <a:pt x="40" y="6"/>
                    <a:pt x="39" y="5"/>
                    <a:pt x="38" y="3"/>
                  </a:cubicBezTo>
                  <a:cubicBezTo>
                    <a:pt x="37" y="0"/>
                    <a:pt x="33" y="2"/>
                    <a:pt x="33" y="2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3" y="15"/>
                    <a:pt x="29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5248275" y="2628900"/>
              <a:ext cx="74613" cy="228600"/>
            </a:xfrm>
            <a:custGeom>
              <a:avLst/>
              <a:gdLst/>
              <a:ahLst/>
              <a:cxnLst>
                <a:cxn ang="0">
                  <a:pos x="14" y="15"/>
                </a:cxn>
                <a:cxn ang="0">
                  <a:pos x="20" y="5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2" y="5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4" y="14"/>
                </a:cxn>
                <a:cxn ang="0">
                  <a:pos x="4" y="19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2" y="61"/>
                </a:cxn>
                <a:cxn ang="0">
                  <a:pos x="14" y="29"/>
                </a:cxn>
                <a:cxn ang="0">
                  <a:pos x="16" y="24"/>
                </a:cxn>
                <a:cxn ang="0">
                  <a:pos x="14" y="15"/>
                </a:cxn>
              </a:cxnLst>
              <a:rect l="0" t="0" r="r" b="b"/>
              <a:pathLst>
                <a:path w="20" h="61">
                  <a:moveTo>
                    <a:pt x="14" y="15"/>
                  </a:moveTo>
                  <a:cubicBezTo>
                    <a:pt x="14" y="13"/>
                    <a:pt x="20" y="5"/>
                    <a:pt x="20" y="5"/>
                  </a:cubicBezTo>
                  <a:cubicBezTo>
                    <a:pt x="20" y="5"/>
                    <a:pt x="19" y="4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5" y="1"/>
                    <a:pt x="3" y="4"/>
                    <a:pt x="2" y="5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5" y="10"/>
                    <a:pt x="4" y="14"/>
                    <a:pt x="4" y="14"/>
                  </a:cubicBezTo>
                  <a:cubicBezTo>
                    <a:pt x="4" y="14"/>
                    <a:pt x="4" y="16"/>
                    <a:pt x="4" y="19"/>
                  </a:cubicBezTo>
                  <a:cubicBezTo>
                    <a:pt x="4" y="22"/>
                    <a:pt x="1" y="34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1" y="49"/>
                    <a:pt x="2" y="61"/>
                    <a:pt x="2" y="61"/>
                  </a:cubicBezTo>
                  <a:cubicBezTo>
                    <a:pt x="2" y="61"/>
                    <a:pt x="12" y="36"/>
                    <a:pt x="14" y="29"/>
                  </a:cubicBezTo>
                  <a:cubicBezTo>
                    <a:pt x="15" y="28"/>
                    <a:pt x="15" y="26"/>
                    <a:pt x="16" y="24"/>
                  </a:cubicBezTo>
                  <a:cubicBezTo>
                    <a:pt x="15" y="21"/>
                    <a:pt x="14" y="16"/>
                    <a:pt x="1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5278438" y="3009900"/>
              <a:ext cx="90488" cy="98425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1" y="17"/>
                </a:cxn>
                <a:cxn ang="0">
                  <a:pos x="3" y="23"/>
                </a:cxn>
                <a:cxn ang="0">
                  <a:pos x="3" y="24"/>
                </a:cxn>
                <a:cxn ang="0">
                  <a:pos x="24" y="26"/>
                </a:cxn>
                <a:cxn ang="0">
                  <a:pos x="22" y="17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4" y="4"/>
                </a:cxn>
              </a:cxnLst>
              <a:rect l="0" t="0" r="r" b="b"/>
              <a:pathLst>
                <a:path w="24" h="26">
                  <a:moveTo>
                    <a:pt x="14" y="4"/>
                  </a:moveTo>
                  <a:cubicBezTo>
                    <a:pt x="14" y="7"/>
                    <a:pt x="14" y="11"/>
                    <a:pt x="11" y="17"/>
                  </a:cubicBezTo>
                  <a:cubicBezTo>
                    <a:pt x="8" y="22"/>
                    <a:pt x="5" y="24"/>
                    <a:pt x="3" y="23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0" y="25"/>
                    <a:pt x="5" y="25"/>
                    <a:pt x="24" y="26"/>
                  </a:cubicBezTo>
                  <a:cubicBezTo>
                    <a:pt x="24" y="26"/>
                    <a:pt x="23" y="22"/>
                    <a:pt x="22" y="17"/>
                  </a:cubicBezTo>
                  <a:cubicBezTo>
                    <a:pt x="21" y="12"/>
                    <a:pt x="20" y="4"/>
                    <a:pt x="19" y="3"/>
                  </a:cubicBezTo>
                  <a:cubicBezTo>
                    <a:pt x="19" y="3"/>
                    <a:pt x="17" y="1"/>
                    <a:pt x="15" y="0"/>
                  </a:cubicBezTo>
                  <a:cubicBezTo>
                    <a:pt x="13" y="0"/>
                    <a:pt x="13" y="1"/>
                    <a:pt x="14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</p:grpSp>
      <p:sp>
        <p:nvSpPr>
          <p:cNvPr id="108" name="Freeform 12"/>
          <p:cNvSpPr>
            <a:spLocks noEditPoints="1"/>
          </p:cNvSpPr>
          <p:nvPr/>
        </p:nvSpPr>
        <p:spPr bwMode="auto">
          <a:xfrm>
            <a:off x="1456262" y="4484317"/>
            <a:ext cx="672121" cy="1566810"/>
          </a:xfrm>
          <a:custGeom>
            <a:avLst/>
            <a:gdLst/>
            <a:ahLst/>
            <a:cxnLst>
              <a:cxn ang="0">
                <a:pos x="130" y="248"/>
              </a:cxn>
              <a:cxn ang="0">
                <a:pos x="130" y="231"/>
              </a:cxn>
              <a:cxn ang="0">
                <a:pos x="131" y="231"/>
              </a:cxn>
              <a:cxn ang="0">
                <a:pos x="132" y="230"/>
              </a:cxn>
              <a:cxn ang="0">
                <a:pos x="132" y="230"/>
              </a:cxn>
              <a:cxn ang="0">
                <a:pos x="132" y="229"/>
              </a:cxn>
              <a:cxn ang="0">
                <a:pos x="132" y="228"/>
              </a:cxn>
              <a:cxn ang="0">
                <a:pos x="135" y="190"/>
              </a:cxn>
              <a:cxn ang="0">
                <a:pos x="132" y="131"/>
              </a:cxn>
              <a:cxn ang="0">
                <a:pos x="103" y="78"/>
              </a:cxn>
              <a:cxn ang="0">
                <a:pos x="94" y="66"/>
              </a:cxn>
              <a:cxn ang="0">
                <a:pos x="101" y="49"/>
              </a:cxn>
              <a:cxn ang="0">
                <a:pos x="99" y="17"/>
              </a:cxn>
              <a:cxn ang="0">
                <a:pos x="89" y="8"/>
              </a:cxn>
              <a:cxn ang="0">
                <a:pos x="89" y="5"/>
              </a:cxn>
              <a:cxn ang="0">
                <a:pos x="87" y="3"/>
              </a:cxn>
              <a:cxn ang="0">
                <a:pos x="84" y="3"/>
              </a:cxn>
              <a:cxn ang="0">
                <a:pos x="82" y="3"/>
              </a:cxn>
              <a:cxn ang="0">
                <a:pos x="79" y="4"/>
              </a:cxn>
              <a:cxn ang="0">
                <a:pos x="79" y="2"/>
              </a:cxn>
              <a:cxn ang="0">
                <a:pos x="77" y="1"/>
              </a:cxn>
              <a:cxn ang="0">
                <a:pos x="74" y="2"/>
              </a:cxn>
              <a:cxn ang="0">
                <a:pos x="71" y="3"/>
              </a:cxn>
              <a:cxn ang="0">
                <a:pos x="69" y="6"/>
              </a:cxn>
              <a:cxn ang="0">
                <a:pos x="65" y="7"/>
              </a:cxn>
              <a:cxn ang="0">
                <a:pos x="62" y="11"/>
              </a:cxn>
              <a:cxn ang="0">
                <a:pos x="61" y="14"/>
              </a:cxn>
              <a:cxn ang="0">
                <a:pos x="56" y="25"/>
              </a:cxn>
              <a:cxn ang="0">
                <a:pos x="57" y="38"/>
              </a:cxn>
              <a:cxn ang="0">
                <a:pos x="59" y="50"/>
              </a:cxn>
              <a:cxn ang="0">
                <a:pos x="66" y="64"/>
              </a:cxn>
              <a:cxn ang="0">
                <a:pos x="66" y="66"/>
              </a:cxn>
              <a:cxn ang="0">
                <a:pos x="65" y="66"/>
              </a:cxn>
              <a:cxn ang="0">
                <a:pos x="64" y="67"/>
              </a:cxn>
              <a:cxn ang="0">
                <a:pos x="25" y="84"/>
              </a:cxn>
              <a:cxn ang="0">
                <a:pos x="8" y="138"/>
              </a:cxn>
              <a:cxn ang="0">
                <a:pos x="0" y="222"/>
              </a:cxn>
              <a:cxn ang="0">
                <a:pos x="11" y="245"/>
              </a:cxn>
              <a:cxn ang="0">
                <a:pos x="19" y="242"/>
              </a:cxn>
              <a:cxn ang="0">
                <a:pos x="14" y="222"/>
              </a:cxn>
              <a:cxn ang="0">
                <a:pos x="24" y="238"/>
              </a:cxn>
              <a:cxn ang="0">
                <a:pos x="40" y="308"/>
              </a:cxn>
              <a:cxn ang="0">
                <a:pos x="50" y="393"/>
              </a:cxn>
              <a:cxn ang="0">
                <a:pos x="66" y="418"/>
              </a:cxn>
              <a:cxn ang="0">
                <a:pos x="97" y="432"/>
              </a:cxn>
              <a:cxn ang="0">
                <a:pos x="92" y="405"/>
              </a:cxn>
              <a:cxn ang="0">
                <a:pos x="105" y="329"/>
              </a:cxn>
              <a:cxn ang="0">
                <a:pos x="118" y="339"/>
              </a:cxn>
              <a:cxn ang="0">
                <a:pos x="136" y="305"/>
              </a:cxn>
              <a:cxn ang="0">
                <a:pos x="39" y="167"/>
              </a:cxn>
              <a:cxn ang="0">
                <a:pos x="33" y="200"/>
              </a:cxn>
              <a:cxn ang="0">
                <a:pos x="28" y="186"/>
              </a:cxn>
              <a:cxn ang="0">
                <a:pos x="40" y="139"/>
              </a:cxn>
              <a:cxn ang="0">
                <a:pos x="43" y="134"/>
              </a:cxn>
              <a:cxn ang="0">
                <a:pos x="75" y="354"/>
              </a:cxn>
              <a:cxn ang="0">
                <a:pos x="82" y="273"/>
              </a:cxn>
              <a:cxn ang="0">
                <a:pos x="79" y="312"/>
              </a:cxn>
              <a:cxn ang="0">
                <a:pos x="74" y="289"/>
              </a:cxn>
            </a:cxnLst>
            <a:rect l="0" t="0" r="r" b="b"/>
            <a:pathLst>
              <a:path w="140" h="433">
                <a:moveTo>
                  <a:pt x="137" y="278"/>
                </a:moveTo>
                <a:cubicBezTo>
                  <a:pt x="126" y="260"/>
                  <a:pt x="126" y="260"/>
                  <a:pt x="126" y="260"/>
                </a:cubicBezTo>
                <a:cubicBezTo>
                  <a:pt x="126" y="260"/>
                  <a:pt x="129" y="260"/>
                  <a:pt x="126" y="252"/>
                </a:cubicBezTo>
                <a:cubicBezTo>
                  <a:pt x="126" y="252"/>
                  <a:pt x="128" y="250"/>
                  <a:pt x="130" y="248"/>
                </a:cubicBezTo>
                <a:cubicBezTo>
                  <a:pt x="132" y="246"/>
                  <a:pt x="131" y="241"/>
                  <a:pt x="130" y="236"/>
                </a:cubicBezTo>
                <a:cubicBezTo>
                  <a:pt x="130" y="232"/>
                  <a:pt x="130" y="231"/>
                  <a:pt x="130" y="231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0" y="231"/>
                  <a:pt x="130" y="231"/>
                  <a:pt x="130" y="231"/>
                </a:cubicBezTo>
                <a:cubicBezTo>
                  <a:pt x="131" y="231"/>
                  <a:pt x="131" y="231"/>
                  <a:pt x="131" y="231"/>
                </a:cubicBezTo>
                <a:cubicBezTo>
                  <a:pt x="131" y="231"/>
                  <a:pt x="131" y="231"/>
                  <a:pt x="131" y="231"/>
                </a:cubicBezTo>
                <a:cubicBezTo>
                  <a:pt x="131" y="231"/>
                  <a:pt x="131" y="231"/>
                  <a:pt x="131" y="231"/>
                </a:cubicBezTo>
                <a:cubicBezTo>
                  <a:pt x="131" y="231"/>
                  <a:pt x="131" y="231"/>
                  <a:pt x="131" y="231"/>
                </a:cubicBezTo>
                <a:cubicBezTo>
                  <a:pt x="132" y="231"/>
                  <a:pt x="132" y="231"/>
                  <a:pt x="132" y="231"/>
                </a:cubicBezTo>
                <a:cubicBezTo>
                  <a:pt x="132" y="231"/>
                  <a:pt x="132" y="231"/>
                  <a:pt x="132" y="231"/>
                </a:cubicBezTo>
                <a:cubicBezTo>
                  <a:pt x="132" y="231"/>
                  <a:pt x="132" y="231"/>
                  <a:pt x="132" y="231"/>
                </a:cubicBezTo>
                <a:cubicBezTo>
                  <a:pt x="132" y="231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9"/>
                  <a:pt x="132" y="229"/>
                  <a:pt x="132" y="229"/>
                </a:cubicBezTo>
                <a:cubicBezTo>
                  <a:pt x="132" y="229"/>
                  <a:pt x="132" y="228"/>
                  <a:pt x="132" y="228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2" y="228"/>
                  <a:pt x="132" y="228"/>
                  <a:pt x="132" y="228"/>
                </a:cubicBezTo>
                <a:cubicBezTo>
                  <a:pt x="133" y="227"/>
                  <a:pt x="133" y="227"/>
                  <a:pt x="133" y="227"/>
                </a:cubicBezTo>
                <a:cubicBezTo>
                  <a:pt x="133" y="227"/>
                  <a:pt x="133" y="211"/>
                  <a:pt x="134" y="205"/>
                </a:cubicBezTo>
                <a:cubicBezTo>
                  <a:pt x="134" y="199"/>
                  <a:pt x="134" y="193"/>
                  <a:pt x="135" y="190"/>
                </a:cubicBezTo>
                <a:cubicBezTo>
                  <a:pt x="135" y="187"/>
                  <a:pt x="133" y="175"/>
                  <a:pt x="133" y="170"/>
                </a:cubicBezTo>
                <a:cubicBezTo>
                  <a:pt x="133" y="166"/>
                  <a:pt x="133" y="160"/>
                  <a:pt x="133" y="158"/>
                </a:cubicBezTo>
                <a:cubicBezTo>
                  <a:pt x="134" y="155"/>
                  <a:pt x="132" y="148"/>
                  <a:pt x="131" y="146"/>
                </a:cubicBezTo>
                <a:cubicBezTo>
                  <a:pt x="131" y="143"/>
                  <a:pt x="131" y="138"/>
                  <a:pt x="132" y="131"/>
                </a:cubicBezTo>
                <a:cubicBezTo>
                  <a:pt x="132" y="125"/>
                  <a:pt x="132" y="112"/>
                  <a:pt x="132" y="107"/>
                </a:cubicBezTo>
                <a:cubicBezTo>
                  <a:pt x="132" y="102"/>
                  <a:pt x="131" y="90"/>
                  <a:pt x="128" y="91"/>
                </a:cubicBezTo>
                <a:cubicBezTo>
                  <a:pt x="128" y="91"/>
                  <a:pt x="124" y="87"/>
                  <a:pt x="118" y="86"/>
                </a:cubicBezTo>
                <a:cubicBezTo>
                  <a:pt x="115" y="86"/>
                  <a:pt x="103" y="78"/>
                  <a:pt x="103" y="78"/>
                </a:cubicBezTo>
                <a:cubicBezTo>
                  <a:pt x="101" y="77"/>
                  <a:pt x="99" y="76"/>
                  <a:pt x="99" y="76"/>
                </a:cubicBezTo>
                <a:cubicBezTo>
                  <a:pt x="99" y="76"/>
                  <a:pt x="97" y="70"/>
                  <a:pt x="9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4" y="66"/>
                  <a:pt x="94" y="66"/>
                  <a:pt x="94" y="66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8" y="57"/>
                  <a:pt x="99" y="53"/>
                </a:cubicBezTo>
                <a:cubicBezTo>
                  <a:pt x="100" y="50"/>
                  <a:pt x="100" y="49"/>
                  <a:pt x="100" y="49"/>
                </a:cubicBezTo>
                <a:cubicBezTo>
                  <a:pt x="100" y="49"/>
                  <a:pt x="101" y="50"/>
                  <a:pt x="101" y="49"/>
                </a:cubicBezTo>
                <a:cubicBezTo>
                  <a:pt x="102" y="47"/>
                  <a:pt x="103" y="44"/>
                  <a:pt x="103" y="42"/>
                </a:cubicBezTo>
                <a:cubicBezTo>
                  <a:pt x="103" y="40"/>
                  <a:pt x="103" y="35"/>
                  <a:pt x="101" y="34"/>
                </a:cubicBezTo>
                <a:cubicBezTo>
                  <a:pt x="101" y="34"/>
                  <a:pt x="103" y="31"/>
                  <a:pt x="102" y="26"/>
                </a:cubicBezTo>
                <a:cubicBezTo>
                  <a:pt x="101" y="20"/>
                  <a:pt x="100" y="18"/>
                  <a:pt x="99" y="17"/>
                </a:cubicBezTo>
                <a:cubicBezTo>
                  <a:pt x="97" y="15"/>
                  <a:pt x="97" y="13"/>
                  <a:pt x="98" y="12"/>
                </a:cubicBezTo>
                <a:cubicBezTo>
                  <a:pt x="99" y="11"/>
                  <a:pt x="98" y="11"/>
                  <a:pt x="97" y="11"/>
                </a:cubicBezTo>
                <a:cubicBezTo>
                  <a:pt x="95" y="11"/>
                  <a:pt x="94" y="10"/>
                  <a:pt x="92" y="9"/>
                </a:cubicBezTo>
                <a:cubicBezTo>
                  <a:pt x="90" y="8"/>
                  <a:pt x="89" y="8"/>
                  <a:pt x="89" y="8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7"/>
                  <a:pt x="89" y="7"/>
                  <a:pt x="88" y="7"/>
                </a:cubicBezTo>
                <a:cubicBezTo>
                  <a:pt x="88" y="8"/>
                  <a:pt x="89" y="5"/>
                  <a:pt x="90" y="5"/>
                </a:cubicBezTo>
                <a:cubicBezTo>
                  <a:pt x="90" y="4"/>
                  <a:pt x="89" y="5"/>
                  <a:pt x="89" y="5"/>
                </a:cubicBezTo>
                <a:cubicBezTo>
                  <a:pt x="89" y="5"/>
                  <a:pt x="90" y="3"/>
                  <a:pt x="91" y="3"/>
                </a:cubicBezTo>
                <a:cubicBezTo>
                  <a:pt x="91" y="2"/>
                  <a:pt x="89" y="3"/>
                  <a:pt x="89" y="3"/>
                </a:cubicBezTo>
                <a:cubicBezTo>
                  <a:pt x="89" y="3"/>
                  <a:pt x="88" y="3"/>
                  <a:pt x="87" y="4"/>
                </a:cubicBezTo>
                <a:cubicBezTo>
                  <a:pt x="86" y="4"/>
                  <a:pt x="86" y="4"/>
                  <a:pt x="87" y="3"/>
                </a:cubicBezTo>
                <a:cubicBezTo>
                  <a:pt x="88" y="1"/>
                  <a:pt x="86" y="3"/>
                  <a:pt x="86" y="3"/>
                </a:cubicBezTo>
                <a:cubicBezTo>
                  <a:pt x="85" y="4"/>
                  <a:pt x="85" y="5"/>
                  <a:pt x="84" y="5"/>
                </a:cubicBezTo>
                <a:cubicBezTo>
                  <a:pt x="83" y="5"/>
                  <a:pt x="84" y="4"/>
                  <a:pt x="85" y="3"/>
                </a:cubicBezTo>
                <a:cubicBezTo>
                  <a:pt x="86" y="2"/>
                  <a:pt x="84" y="3"/>
                  <a:pt x="84" y="3"/>
                </a:cubicBezTo>
                <a:cubicBezTo>
                  <a:pt x="84" y="3"/>
                  <a:pt x="84" y="2"/>
                  <a:pt x="85" y="2"/>
                </a:cubicBezTo>
                <a:cubicBezTo>
                  <a:pt x="85" y="1"/>
                  <a:pt x="85" y="2"/>
                  <a:pt x="84" y="2"/>
                </a:cubicBezTo>
                <a:cubicBezTo>
                  <a:pt x="84" y="2"/>
                  <a:pt x="83" y="3"/>
                  <a:pt x="83" y="2"/>
                </a:cubicBezTo>
                <a:cubicBezTo>
                  <a:pt x="84" y="1"/>
                  <a:pt x="83" y="2"/>
                  <a:pt x="82" y="3"/>
                </a:cubicBezTo>
                <a:cubicBezTo>
                  <a:pt x="81" y="4"/>
                  <a:pt x="81" y="5"/>
                  <a:pt x="81" y="4"/>
                </a:cubicBezTo>
                <a:cubicBezTo>
                  <a:pt x="80" y="4"/>
                  <a:pt x="81" y="4"/>
                  <a:pt x="81" y="3"/>
                </a:cubicBezTo>
                <a:cubicBezTo>
                  <a:pt x="82" y="2"/>
                  <a:pt x="81" y="3"/>
                  <a:pt x="80" y="3"/>
                </a:cubicBezTo>
                <a:cubicBezTo>
                  <a:pt x="80" y="3"/>
                  <a:pt x="79" y="4"/>
                  <a:pt x="79" y="4"/>
                </a:cubicBezTo>
                <a:cubicBezTo>
                  <a:pt x="79" y="3"/>
                  <a:pt x="79" y="3"/>
                  <a:pt x="80" y="2"/>
                </a:cubicBezTo>
                <a:cubicBezTo>
                  <a:pt x="80" y="2"/>
                  <a:pt x="80" y="2"/>
                  <a:pt x="79" y="3"/>
                </a:cubicBezTo>
                <a:cubicBezTo>
                  <a:pt x="79" y="3"/>
                  <a:pt x="78" y="4"/>
                  <a:pt x="78" y="4"/>
                </a:cubicBezTo>
                <a:cubicBezTo>
                  <a:pt x="78" y="3"/>
                  <a:pt x="78" y="3"/>
                  <a:pt x="79" y="2"/>
                </a:cubicBezTo>
                <a:cubicBezTo>
                  <a:pt x="80" y="1"/>
                  <a:pt x="78" y="2"/>
                  <a:pt x="78" y="2"/>
                </a:cubicBezTo>
                <a:cubicBezTo>
                  <a:pt x="77" y="3"/>
                  <a:pt x="77" y="3"/>
                  <a:pt x="77" y="2"/>
                </a:cubicBezTo>
                <a:cubicBezTo>
                  <a:pt x="78" y="1"/>
                  <a:pt x="78" y="1"/>
                  <a:pt x="78" y="0"/>
                </a:cubicBezTo>
                <a:cubicBezTo>
                  <a:pt x="78" y="0"/>
                  <a:pt x="78" y="1"/>
                  <a:pt x="77" y="1"/>
                </a:cubicBezTo>
                <a:cubicBezTo>
                  <a:pt x="77" y="1"/>
                  <a:pt x="76" y="2"/>
                  <a:pt x="76" y="2"/>
                </a:cubicBezTo>
                <a:cubicBezTo>
                  <a:pt x="76" y="2"/>
                  <a:pt x="75" y="2"/>
                  <a:pt x="75" y="2"/>
                </a:cubicBezTo>
                <a:cubicBezTo>
                  <a:pt x="74" y="3"/>
                  <a:pt x="74" y="2"/>
                  <a:pt x="75" y="2"/>
                </a:cubicBezTo>
                <a:cubicBezTo>
                  <a:pt x="75" y="1"/>
                  <a:pt x="74" y="2"/>
                  <a:pt x="74" y="2"/>
                </a:cubicBezTo>
                <a:cubicBezTo>
                  <a:pt x="74" y="2"/>
                  <a:pt x="73" y="2"/>
                  <a:pt x="73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3" y="1"/>
                  <a:pt x="73" y="1"/>
                  <a:pt x="73" y="1"/>
                </a:cubicBezTo>
                <a:cubicBezTo>
                  <a:pt x="73" y="1"/>
                  <a:pt x="72" y="3"/>
                  <a:pt x="71" y="3"/>
                </a:cubicBezTo>
                <a:cubicBezTo>
                  <a:pt x="71" y="4"/>
                  <a:pt x="70" y="5"/>
                  <a:pt x="70" y="5"/>
                </a:cubicBezTo>
                <a:cubicBezTo>
                  <a:pt x="70" y="5"/>
                  <a:pt x="70" y="4"/>
                  <a:pt x="71" y="3"/>
                </a:cubicBezTo>
                <a:cubicBezTo>
                  <a:pt x="71" y="1"/>
                  <a:pt x="71" y="1"/>
                  <a:pt x="70" y="2"/>
                </a:cubicBezTo>
                <a:cubicBezTo>
                  <a:pt x="69" y="4"/>
                  <a:pt x="69" y="6"/>
                  <a:pt x="69" y="6"/>
                </a:cubicBezTo>
                <a:cubicBezTo>
                  <a:pt x="69" y="6"/>
                  <a:pt x="68" y="6"/>
                  <a:pt x="67" y="7"/>
                </a:cubicBezTo>
                <a:cubicBezTo>
                  <a:pt x="67" y="8"/>
                  <a:pt x="65" y="9"/>
                  <a:pt x="66" y="7"/>
                </a:cubicBezTo>
                <a:cubicBezTo>
                  <a:pt x="66" y="6"/>
                  <a:pt x="66" y="5"/>
                  <a:pt x="66" y="5"/>
                </a:cubicBezTo>
                <a:cubicBezTo>
                  <a:pt x="66" y="5"/>
                  <a:pt x="66" y="7"/>
                  <a:pt x="65" y="7"/>
                </a:cubicBezTo>
                <a:cubicBezTo>
                  <a:pt x="65" y="8"/>
                  <a:pt x="63" y="9"/>
                  <a:pt x="62" y="10"/>
                </a:cubicBezTo>
                <a:cubicBezTo>
                  <a:pt x="61" y="10"/>
                  <a:pt x="61" y="11"/>
                  <a:pt x="60" y="11"/>
                </a:cubicBezTo>
                <a:cubicBezTo>
                  <a:pt x="60" y="12"/>
                  <a:pt x="60" y="12"/>
                  <a:pt x="60" y="12"/>
                </a:cubicBezTo>
                <a:cubicBezTo>
                  <a:pt x="61" y="11"/>
                  <a:pt x="62" y="10"/>
                  <a:pt x="62" y="11"/>
                </a:cubicBezTo>
                <a:cubicBezTo>
                  <a:pt x="62" y="12"/>
                  <a:pt x="60" y="13"/>
                  <a:pt x="59" y="14"/>
                </a:cubicBezTo>
                <a:cubicBezTo>
                  <a:pt x="58" y="14"/>
                  <a:pt x="57" y="15"/>
                  <a:pt x="57" y="16"/>
                </a:cubicBezTo>
                <a:cubicBezTo>
                  <a:pt x="56" y="17"/>
                  <a:pt x="57" y="16"/>
                  <a:pt x="57" y="16"/>
                </a:cubicBezTo>
                <a:cubicBezTo>
                  <a:pt x="58" y="15"/>
                  <a:pt x="60" y="14"/>
                  <a:pt x="61" y="14"/>
                </a:cubicBezTo>
                <a:cubicBezTo>
                  <a:pt x="61" y="14"/>
                  <a:pt x="61" y="15"/>
                  <a:pt x="61" y="15"/>
                </a:cubicBezTo>
                <a:cubicBezTo>
                  <a:pt x="60" y="16"/>
                  <a:pt x="59" y="17"/>
                  <a:pt x="58" y="19"/>
                </a:cubicBezTo>
                <a:cubicBezTo>
                  <a:pt x="57" y="20"/>
                  <a:pt x="57" y="21"/>
                  <a:pt x="56" y="23"/>
                </a:cubicBezTo>
                <a:cubicBezTo>
                  <a:pt x="56" y="24"/>
                  <a:pt x="56" y="24"/>
                  <a:pt x="56" y="25"/>
                </a:cubicBezTo>
                <a:cubicBezTo>
                  <a:pt x="55" y="26"/>
                  <a:pt x="56" y="24"/>
                  <a:pt x="56" y="24"/>
                </a:cubicBezTo>
                <a:cubicBezTo>
                  <a:pt x="56" y="24"/>
                  <a:pt x="56" y="26"/>
                  <a:pt x="56" y="27"/>
                </a:cubicBezTo>
                <a:cubicBezTo>
                  <a:pt x="56" y="29"/>
                  <a:pt x="56" y="32"/>
                  <a:pt x="56" y="34"/>
                </a:cubicBezTo>
                <a:cubicBezTo>
                  <a:pt x="57" y="36"/>
                  <a:pt x="57" y="38"/>
                  <a:pt x="57" y="38"/>
                </a:cubicBezTo>
                <a:cubicBezTo>
                  <a:pt x="57" y="38"/>
                  <a:pt x="56" y="39"/>
                  <a:pt x="56" y="40"/>
                </a:cubicBezTo>
                <a:cubicBezTo>
                  <a:pt x="56" y="41"/>
                  <a:pt x="56" y="42"/>
                  <a:pt x="56" y="42"/>
                </a:cubicBezTo>
                <a:cubicBezTo>
                  <a:pt x="57" y="43"/>
                  <a:pt x="57" y="44"/>
                  <a:pt x="57" y="45"/>
                </a:cubicBezTo>
                <a:cubicBezTo>
                  <a:pt x="57" y="46"/>
                  <a:pt x="58" y="49"/>
                  <a:pt x="59" y="50"/>
                </a:cubicBezTo>
                <a:cubicBezTo>
                  <a:pt x="59" y="51"/>
                  <a:pt x="60" y="51"/>
                  <a:pt x="61" y="51"/>
                </a:cubicBezTo>
                <a:cubicBezTo>
                  <a:pt x="61" y="51"/>
                  <a:pt x="62" y="56"/>
                  <a:pt x="63" y="58"/>
                </a:cubicBezTo>
                <a:cubicBezTo>
                  <a:pt x="65" y="60"/>
                  <a:pt x="65" y="60"/>
                  <a:pt x="65" y="60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67"/>
                  <a:pt x="65" y="67"/>
                  <a:pt x="64" y="67"/>
                </a:cubicBezTo>
                <a:cubicBezTo>
                  <a:pt x="64" y="68"/>
                  <a:pt x="63" y="71"/>
                  <a:pt x="62" y="71"/>
                </a:cubicBezTo>
                <a:cubicBezTo>
                  <a:pt x="61" y="72"/>
                  <a:pt x="56" y="73"/>
                  <a:pt x="50" y="75"/>
                </a:cubicBezTo>
                <a:cubicBezTo>
                  <a:pt x="44" y="77"/>
                  <a:pt x="29" y="81"/>
                  <a:pt x="27" y="82"/>
                </a:cubicBezTo>
                <a:cubicBezTo>
                  <a:pt x="27" y="82"/>
                  <a:pt x="26" y="82"/>
                  <a:pt x="25" y="84"/>
                </a:cubicBezTo>
                <a:cubicBezTo>
                  <a:pt x="24" y="85"/>
                  <a:pt x="19" y="99"/>
                  <a:pt x="18" y="103"/>
                </a:cubicBezTo>
                <a:cubicBezTo>
                  <a:pt x="18" y="106"/>
                  <a:pt x="16" y="110"/>
                  <a:pt x="15" y="113"/>
                </a:cubicBezTo>
                <a:cubicBezTo>
                  <a:pt x="14" y="116"/>
                  <a:pt x="13" y="121"/>
                  <a:pt x="13" y="125"/>
                </a:cubicBezTo>
                <a:cubicBezTo>
                  <a:pt x="13" y="125"/>
                  <a:pt x="10" y="132"/>
                  <a:pt x="8" y="138"/>
                </a:cubicBezTo>
                <a:cubicBezTo>
                  <a:pt x="6" y="144"/>
                  <a:pt x="7" y="151"/>
                  <a:pt x="7" y="151"/>
                </a:cubicBezTo>
                <a:cubicBezTo>
                  <a:pt x="7" y="151"/>
                  <a:pt x="4" y="155"/>
                  <a:pt x="3" y="170"/>
                </a:cubicBezTo>
                <a:cubicBezTo>
                  <a:pt x="1" y="184"/>
                  <a:pt x="2" y="199"/>
                  <a:pt x="1" y="204"/>
                </a:cubicBezTo>
                <a:cubicBezTo>
                  <a:pt x="1" y="208"/>
                  <a:pt x="0" y="222"/>
                  <a:pt x="0" y="222"/>
                </a:cubicBezTo>
                <a:cubicBezTo>
                  <a:pt x="2" y="220"/>
                  <a:pt x="2" y="220"/>
                  <a:pt x="2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" y="220"/>
                  <a:pt x="2" y="224"/>
                  <a:pt x="2" y="226"/>
                </a:cubicBezTo>
                <a:cubicBezTo>
                  <a:pt x="2" y="228"/>
                  <a:pt x="4" y="240"/>
                  <a:pt x="11" y="245"/>
                </a:cubicBezTo>
                <a:cubicBezTo>
                  <a:pt x="18" y="250"/>
                  <a:pt x="19" y="250"/>
                  <a:pt x="19" y="250"/>
                </a:cubicBezTo>
                <a:cubicBezTo>
                  <a:pt x="19" y="250"/>
                  <a:pt x="21" y="249"/>
                  <a:pt x="20" y="248"/>
                </a:cubicBezTo>
                <a:cubicBezTo>
                  <a:pt x="20" y="248"/>
                  <a:pt x="21" y="246"/>
                  <a:pt x="20" y="245"/>
                </a:cubicBezTo>
                <a:cubicBezTo>
                  <a:pt x="20" y="245"/>
                  <a:pt x="21" y="243"/>
                  <a:pt x="19" y="242"/>
                </a:cubicBezTo>
                <a:cubicBezTo>
                  <a:pt x="19" y="242"/>
                  <a:pt x="20" y="237"/>
                  <a:pt x="19" y="236"/>
                </a:cubicBezTo>
                <a:cubicBezTo>
                  <a:pt x="18" y="235"/>
                  <a:pt x="15" y="231"/>
                  <a:pt x="15" y="229"/>
                </a:cubicBezTo>
                <a:cubicBezTo>
                  <a:pt x="15" y="229"/>
                  <a:pt x="15" y="227"/>
                  <a:pt x="14" y="226"/>
                </a:cubicBezTo>
                <a:cubicBezTo>
                  <a:pt x="14" y="226"/>
                  <a:pt x="13" y="223"/>
                  <a:pt x="14" y="222"/>
                </a:cubicBezTo>
                <a:cubicBezTo>
                  <a:pt x="15" y="221"/>
                  <a:pt x="17" y="219"/>
                  <a:pt x="17" y="221"/>
                </a:cubicBezTo>
                <a:cubicBezTo>
                  <a:pt x="18" y="223"/>
                  <a:pt x="20" y="230"/>
                  <a:pt x="22" y="231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4" y="238"/>
                  <a:pt x="24" y="238"/>
                  <a:pt x="24" y="238"/>
                </a:cubicBezTo>
                <a:cubicBezTo>
                  <a:pt x="24" y="238"/>
                  <a:pt x="26" y="239"/>
                  <a:pt x="28" y="239"/>
                </a:cubicBezTo>
                <a:cubicBezTo>
                  <a:pt x="28" y="239"/>
                  <a:pt x="27" y="260"/>
                  <a:pt x="28" y="266"/>
                </a:cubicBezTo>
                <a:cubicBezTo>
                  <a:pt x="29" y="272"/>
                  <a:pt x="34" y="296"/>
                  <a:pt x="37" y="299"/>
                </a:cubicBezTo>
                <a:cubicBezTo>
                  <a:pt x="39" y="302"/>
                  <a:pt x="40" y="305"/>
                  <a:pt x="40" y="308"/>
                </a:cubicBezTo>
                <a:cubicBezTo>
                  <a:pt x="40" y="311"/>
                  <a:pt x="43" y="327"/>
                  <a:pt x="46" y="345"/>
                </a:cubicBezTo>
                <a:cubicBezTo>
                  <a:pt x="49" y="362"/>
                  <a:pt x="49" y="365"/>
                  <a:pt x="52" y="367"/>
                </a:cubicBezTo>
                <a:cubicBezTo>
                  <a:pt x="54" y="369"/>
                  <a:pt x="53" y="372"/>
                  <a:pt x="52" y="377"/>
                </a:cubicBezTo>
                <a:cubicBezTo>
                  <a:pt x="50" y="383"/>
                  <a:pt x="48" y="388"/>
                  <a:pt x="50" y="393"/>
                </a:cubicBezTo>
                <a:cubicBezTo>
                  <a:pt x="51" y="399"/>
                  <a:pt x="52" y="399"/>
                  <a:pt x="57" y="400"/>
                </a:cubicBezTo>
                <a:cubicBezTo>
                  <a:pt x="61" y="401"/>
                  <a:pt x="65" y="397"/>
                  <a:pt x="67" y="393"/>
                </a:cubicBezTo>
                <a:cubicBezTo>
                  <a:pt x="67" y="393"/>
                  <a:pt x="66" y="398"/>
                  <a:pt x="66" y="406"/>
                </a:cubicBezTo>
                <a:cubicBezTo>
                  <a:pt x="66" y="406"/>
                  <a:pt x="67" y="413"/>
                  <a:pt x="66" y="418"/>
                </a:cubicBezTo>
                <a:cubicBezTo>
                  <a:pt x="71" y="420"/>
                  <a:pt x="71" y="420"/>
                  <a:pt x="71" y="420"/>
                </a:cubicBezTo>
                <a:cubicBezTo>
                  <a:pt x="71" y="420"/>
                  <a:pt x="74" y="422"/>
                  <a:pt x="75" y="425"/>
                </a:cubicBezTo>
                <a:cubicBezTo>
                  <a:pt x="75" y="429"/>
                  <a:pt x="79" y="432"/>
                  <a:pt x="82" y="432"/>
                </a:cubicBezTo>
                <a:cubicBezTo>
                  <a:pt x="85" y="432"/>
                  <a:pt x="94" y="433"/>
                  <a:pt x="97" y="432"/>
                </a:cubicBezTo>
                <a:cubicBezTo>
                  <a:pt x="99" y="431"/>
                  <a:pt x="99" y="428"/>
                  <a:pt x="98" y="426"/>
                </a:cubicBezTo>
                <a:cubicBezTo>
                  <a:pt x="98" y="425"/>
                  <a:pt x="95" y="417"/>
                  <a:pt x="92" y="413"/>
                </a:cubicBezTo>
                <a:cubicBezTo>
                  <a:pt x="90" y="410"/>
                  <a:pt x="89" y="410"/>
                  <a:pt x="89" y="409"/>
                </a:cubicBezTo>
                <a:cubicBezTo>
                  <a:pt x="89" y="409"/>
                  <a:pt x="90" y="408"/>
                  <a:pt x="92" y="405"/>
                </a:cubicBezTo>
                <a:cubicBezTo>
                  <a:pt x="94" y="401"/>
                  <a:pt x="95" y="390"/>
                  <a:pt x="95" y="386"/>
                </a:cubicBezTo>
                <a:cubicBezTo>
                  <a:pt x="95" y="382"/>
                  <a:pt x="96" y="380"/>
                  <a:pt x="97" y="376"/>
                </a:cubicBezTo>
                <a:cubicBezTo>
                  <a:pt x="98" y="372"/>
                  <a:pt x="100" y="365"/>
                  <a:pt x="102" y="360"/>
                </a:cubicBezTo>
                <a:cubicBezTo>
                  <a:pt x="104" y="355"/>
                  <a:pt x="107" y="336"/>
                  <a:pt x="105" y="329"/>
                </a:cubicBezTo>
                <a:cubicBezTo>
                  <a:pt x="105" y="326"/>
                  <a:pt x="105" y="326"/>
                  <a:pt x="105" y="326"/>
                </a:cubicBezTo>
                <a:cubicBezTo>
                  <a:pt x="111" y="338"/>
                  <a:pt x="111" y="338"/>
                  <a:pt x="111" y="338"/>
                </a:cubicBezTo>
                <a:cubicBezTo>
                  <a:pt x="111" y="338"/>
                  <a:pt x="111" y="330"/>
                  <a:pt x="115" y="335"/>
                </a:cubicBezTo>
                <a:cubicBezTo>
                  <a:pt x="120" y="341"/>
                  <a:pt x="118" y="339"/>
                  <a:pt x="118" y="339"/>
                </a:cubicBezTo>
                <a:cubicBezTo>
                  <a:pt x="118" y="339"/>
                  <a:pt x="117" y="328"/>
                  <a:pt x="123" y="335"/>
                </a:cubicBezTo>
                <a:cubicBezTo>
                  <a:pt x="124" y="337"/>
                  <a:pt x="125" y="338"/>
                  <a:pt x="126" y="339"/>
                </a:cubicBezTo>
                <a:cubicBezTo>
                  <a:pt x="132" y="302"/>
                  <a:pt x="132" y="302"/>
                  <a:pt x="132" y="302"/>
                </a:cubicBezTo>
                <a:cubicBezTo>
                  <a:pt x="136" y="305"/>
                  <a:pt x="136" y="305"/>
                  <a:pt x="136" y="305"/>
                </a:cubicBezTo>
                <a:cubicBezTo>
                  <a:pt x="136" y="305"/>
                  <a:pt x="138" y="294"/>
                  <a:pt x="139" y="288"/>
                </a:cubicBezTo>
                <a:cubicBezTo>
                  <a:pt x="140" y="282"/>
                  <a:pt x="137" y="278"/>
                  <a:pt x="137" y="278"/>
                </a:cubicBezTo>
                <a:close/>
                <a:moveTo>
                  <a:pt x="41" y="157"/>
                </a:moveTo>
                <a:cubicBezTo>
                  <a:pt x="39" y="163"/>
                  <a:pt x="39" y="167"/>
                  <a:pt x="39" y="167"/>
                </a:cubicBezTo>
                <a:cubicBezTo>
                  <a:pt x="39" y="167"/>
                  <a:pt x="38" y="169"/>
                  <a:pt x="38" y="170"/>
                </a:cubicBezTo>
                <a:cubicBezTo>
                  <a:pt x="37" y="171"/>
                  <a:pt x="35" y="179"/>
                  <a:pt x="35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4" y="193"/>
                  <a:pt x="33" y="200"/>
                </a:cubicBezTo>
                <a:cubicBezTo>
                  <a:pt x="32" y="206"/>
                  <a:pt x="31" y="207"/>
                  <a:pt x="31" y="207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8" y="193"/>
                  <a:pt x="28" y="193"/>
                  <a:pt x="28" y="193"/>
                </a:cubicBezTo>
                <a:cubicBezTo>
                  <a:pt x="28" y="193"/>
                  <a:pt x="28" y="189"/>
                  <a:pt x="28" y="186"/>
                </a:cubicBezTo>
                <a:cubicBezTo>
                  <a:pt x="29" y="184"/>
                  <a:pt x="28" y="178"/>
                  <a:pt x="30" y="176"/>
                </a:cubicBezTo>
                <a:cubicBezTo>
                  <a:pt x="31" y="174"/>
                  <a:pt x="30" y="165"/>
                  <a:pt x="33" y="162"/>
                </a:cubicBezTo>
                <a:cubicBezTo>
                  <a:pt x="36" y="159"/>
                  <a:pt x="36" y="153"/>
                  <a:pt x="37" y="151"/>
                </a:cubicBezTo>
                <a:cubicBezTo>
                  <a:pt x="38" y="149"/>
                  <a:pt x="39" y="142"/>
                  <a:pt x="40" y="139"/>
                </a:cubicBezTo>
                <a:cubicBezTo>
                  <a:pt x="40" y="137"/>
                  <a:pt x="41" y="130"/>
                  <a:pt x="42" y="128"/>
                </a:cubicBezTo>
                <a:cubicBezTo>
                  <a:pt x="42" y="126"/>
                  <a:pt x="42" y="126"/>
                  <a:pt x="42" y="125"/>
                </a:cubicBezTo>
                <a:cubicBezTo>
                  <a:pt x="42" y="124"/>
                  <a:pt x="42" y="124"/>
                  <a:pt x="42" y="125"/>
                </a:cubicBezTo>
                <a:cubicBezTo>
                  <a:pt x="42" y="126"/>
                  <a:pt x="42" y="132"/>
                  <a:pt x="43" y="134"/>
                </a:cubicBezTo>
                <a:cubicBezTo>
                  <a:pt x="43" y="136"/>
                  <a:pt x="42" y="150"/>
                  <a:pt x="41" y="157"/>
                </a:cubicBezTo>
                <a:close/>
                <a:moveTo>
                  <a:pt x="76" y="364"/>
                </a:moveTo>
                <a:cubicBezTo>
                  <a:pt x="76" y="364"/>
                  <a:pt x="75" y="363"/>
                  <a:pt x="75" y="361"/>
                </a:cubicBezTo>
                <a:cubicBezTo>
                  <a:pt x="75" y="359"/>
                  <a:pt x="75" y="357"/>
                  <a:pt x="75" y="354"/>
                </a:cubicBezTo>
                <a:cubicBezTo>
                  <a:pt x="75" y="351"/>
                  <a:pt x="75" y="351"/>
                  <a:pt x="76" y="350"/>
                </a:cubicBezTo>
                <a:cubicBezTo>
                  <a:pt x="76" y="350"/>
                  <a:pt x="76" y="355"/>
                  <a:pt x="76" y="357"/>
                </a:cubicBezTo>
                <a:cubicBezTo>
                  <a:pt x="77" y="359"/>
                  <a:pt x="77" y="363"/>
                  <a:pt x="76" y="364"/>
                </a:cubicBezTo>
                <a:close/>
                <a:moveTo>
                  <a:pt x="82" y="273"/>
                </a:moveTo>
                <a:cubicBezTo>
                  <a:pt x="82" y="273"/>
                  <a:pt x="82" y="275"/>
                  <a:pt x="81" y="277"/>
                </a:cubicBezTo>
                <a:cubicBezTo>
                  <a:pt x="80" y="280"/>
                  <a:pt x="80" y="288"/>
                  <a:pt x="80" y="292"/>
                </a:cubicBezTo>
                <a:cubicBezTo>
                  <a:pt x="80" y="297"/>
                  <a:pt x="80" y="306"/>
                  <a:pt x="80" y="308"/>
                </a:cubicBezTo>
                <a:cubicBezTo>
                  <a:pt x="80" y="310"/>
                  <a:pt x="79" y="312"/>
                  <a:pt x="79" y="312"/>
                </a:cubicBezTo>
                <a:cubicBezTo>
                  <a:pt x="79" y="312"/>
                  <a:pt x="79" y="312"/>
                  <a:pt x="79" y="311"/>
                </a:cubicBezTo>
                <a:cubicBezTo>
                  <a:pt x="78" y="309"/>
                  <a:pt x="77" y="300"/>
                  <a:pt x="77" y="297"/>
                </a:cubicBezTo>
                <a:cubicBezTo>
                  <a:pt x="77" y="295"/>
                  <a:pt x="76" y="293"/>
                  <a:pt x="75" y="292"/>
                </a:cubicBezTo>
                <a:cubicBezTo>
                  <a:pt x="74" y="291"/>
                  <a:pt x="74" y="289"/>
                  <a:pt x="74" y="289"/>
                </a:cubicBezTo>
                <a:cubicBezTo>
                  <a:pt x="74" y="289"/>
                  <a:pt x="76" y="284"/>
                  <a:pt x="78" y="281"/>
                </a:cubicBezTo>
                <a:cubicBezTo>
                  <a:pt x="81" y="279"/>
                  <a:pt x="81" y="268"/>
                  <a:pt x="81" y="268"/>
                </a:cubicBezTo>
                <a:cubicBezTo>
                  <a:pt x="82" y="270"/>
                  <a:pt x="82" y="273"/>
                  <a:pt x="82" y="273"/>
                </a:cubicBezTo>
                <a:close/>
              </a:path>
            </a:pathLst>
          </a:cu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ヒラギノ角ゴ Pro W3" pitchFamily="1" charset="-128"/>
              <a:cs typeface="+mn-cs"/>
            </a:endParaRPr>
          </a:p>
        </p:txBody>
      </p:sp>
      <p:grpSp>
        <p:nvGrpSpPr>
          <p:cNvPr id="4" name="Group 48"/>
          <p:cNvGrpSpPr/>
          <p:nvPr/>
        </p:nvGrpSpPr>
        <p:grpSpPr bwMode="auto">
          <a:xfrm>
            <a:off x="4097941" y="4493136"/>
            <a:ext cx="539408" cy="1514485"/>
            <a:chOff x="2657475" y="2009775"/>
            <a:chExt cx="760413" cy="2846388"/>
          </a:xfr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grpSpPr>
        <p:sp>
          <p:nvSpPr>
            <p:cNvPr id="127" name="Freeform 13"/>
            <p:cNvSpPr>
              <a:spLocks/>
            </p:cNvSpPr>
            <p:nvPr/>
          </p:nvSpPr>
          <p:spPr bwMode="auto">
            <a:xfrm>
              <a:off x="2657475" y="2009775"/>
              <a:ext cx="760413" cy="2846388"/>
            </a:xfrm>
            <a:custGeom>
              <a:avLst/>
              <a:gdLst/>
              <a:ahLst/>
              <a:cxnLst>
                <a:cxn ang="0">
                  <a:pos x="164" y="402"/>
                </a:cxn>
                <a:cxn ang="0">
                  <a:pos x="160" y="352"/>
                </a:cxn>
                <a:cxn ang="0">
                  <a:pos x="161" y="247"/>
                </a:cxn>
                <a:cxn ang="0">
                  <a:pos x="192" y="185"/>
                </a:cxn>
                <a:cxn ang="0">
                  <a:pos x="193" y="136"/>
                </a:cxn>
                <a:cxn ang="0">
                  <a:pos x="167" y="122"/>
                </a:cxn>
                <a:cxn ang="0">
                  <a:pos x="161" y="97"/>
                </a:cxn>
                <a:cxn ang="0">
                  <a:pos x="156" y="76"/>
                </a:cxn>
                <a:cxn ang="0">
                  <a:pos x="157" y="66"/>
                </a:cxn>
                <a:cxn ang="0">
                  <a:pos x="160" y="56"/>
                </a:cxn>
                <a:cxn ang="0">
                  <a:pos x="156" y="38"/>
                </a:cxn>
                <a:cxn ang="0">
                  <a:pos x="140" y="12"/>
                </a:cxn>
                <a:cxn ang="0">
                  <a:pos x="110" y="0"/>
                </a:cxn>
                <a:cxn ang="0">
                  <a:pos x="95" y="8"/>
                </a:cxn>
                <a:cxn ang="0">
                  <a:pos x="87" y="17"/>
                </a:cxn>
                <a:cxn ang="0">
                  <a:pos x="80" y="53"/>
                </a:cxn>
                <a:cxn ang="0">
                  <a:pos x="75" y="57"/>
                </a:cxn>
                <a:cxn ang="0">
                  <a:pos x="77" y="59"/>
                </a:cxn>
                <a:cxn ang="0">
                  <a:pos x="82" y="64"/>
                </a:cxn>
                <a:cxn ang="0">
                  <a:pos x="87" y="82"/>
                </a:cxn>
                <a:cxn ang="0">
                  <a:pos x="106" y="107"/>
                </a:cxn>
                <a:cxn ang="0">
                  <a:pos x="108" y="118"/>
                </a:cxn>
                <a:cxn ang="0">
                  <a:pos x="81" y="130"/>
                </a:cxn>
                <a:cxn ang="0">
                  <a:pos x="77" y="144"/>
                </a:cxn>
                <a:cxn ang="0">
                  <a:pos x="74" y="145"/>
                </a:cxn>
                <a:cxn ang="0">
                  <a:pos x="66" y="141"/>
                </a:cxn>
                <a:cxn ang="0">
                  <a:pos x="56" y="160"/>
                </a:cxn>
                <a:cxn ang="0">
                  <a:pos x="40" y="204"/>
                </a:cxn>
                <a:cxn ang="0">
                  <a:pos x="30" y="225"/>
                </a:cxn>
                <a:cxn ang="0">
                  <a:pos x="17" y="241"/>
                </a:cxn>
                <a:cxn ang="0">
                  <a:pos x="17" y="264"/>
                </a:cxn>
                <a:cxn ang="0">
                  <a:pos x="24" y="273"/>
                </a:cxn>
                <a:cxn ang="0">
                  <a:pos x="18" y="280"/>
                </a:cxn>
                <a:cxn ang="0">
                  <a:pos x="8" y="291"/>
                </a:cxn>
                <a:cxn ang="0">
                  <a:pos x="19" y="316"/>
                </a:cxn>
                <a:cxn ang="0">
                  <a:pos x="24" y="316"/>
                </a:cxn>
                <a:cxn ang="0">
                  <a:pos x="31" y="316"/>
                </a:cxn>
                <a:cxn ang="0">
                  <a:pos x="36" y="313"/>
                </a:cxn>
                <a:cxn ang="0">
                  <a:pos x="36" y="344"/>
                </a:cxn>
                <a:cxn ang="0">
                  <a:pos x="35" y="380"/>
                </a:cxn>
                <a:cxn ang="0">
                  <a:pos x="38" y="384"/>
                </a:cxn>
                <a:cxn ang="0">
                  <a:pos x="45" y="462"/>
                </a:cxn>
                <a:cxn ang="0">
                  <a:pos x="28" y="573"/>
                </a:cxn>
                <a:cxn ang="0">
                  <a:pos x="24" y="647"/>
                </a:cxn>
                <a:cxn ang="0">
                  <a:pos x="20" y="688"/>
                </a:cxn>
                <a:cxn ang="0">
                  <a:pos x="6" y="745"/>
                </a:cxn>
                <a:cxn ang="0">
                  <a:pos x="13" y="757"/>
                </a:cxn>
                <a:cxn ang="0">
                  <a:pos x="50" y="755"/>
                </a:cxn>
                <a:cxn ang="0">
                  <a:pos x="73" y="736"/>
                </a:cxn>
                <a:cxn ang="0">
                  <a:pos x="80" y="701"/>
                </a:cxn>
                <a:cxn ang="0">
                  <a:pos x="90" y="702"/>
                </a:cxn>
                <a:cxn ang="0">
                  <a:pos x="104" y="694"/>
                </a:cxn>
                <a:cxn ang="0">
                  <a:pos x="131" y="691"/>
                </a:cxn>
                <a:cxn ang="0">
                  <a:pos x="130" y="695"/>
                </a:cxn>
                <a:cxn ang="0">
                  <a:pos x="133" y="695"/>
                </a:cxn>
                <a:cxn ang="0">
                  <a:pos x="134" y="690"/>
                </a:cxn>
                <a:cxn ang="0">
                  <a:pos x="148" y="689"/>
                </a:cxn>
                <a:cxn ang="0">
                  <a:pos x="141" y="637"/>
                </a:cxn>
                <a:cxn ang="0">
                  <a:pos x="130" y="546"/>
                </a:cxn>
                <a:cxn ang="0">
                  <a:pos x="122" y="484"/>
                </a:cxn>
                <a:cxn ang="0">
                  <a:pos x="136" y="442"/>
                </a:cxn>
                <a:cxn ang="0">
                  <a:pos x="154" y="400"/>
                </a:cxn>
                <a:cxn ang="0">
                  <a:pos x="164" y="402"/>
                </a:cxn>
              </a:cxnLst>
              <a:rect l="0" t="0" r="r" b="b"/>
              <a:pathLst>
                <a:path w="203" h="759">
                  <a:moveTo>
                    <a:pt x="164" y="402"/>
                  </a:moveTo>
                  <a:cubicBezTo>
                    <a:pt x="164" y="402"/>
                    <a:pt x="165" y="371"/>
                    <a:pt x="160" y="352"/>
                  </a:cubicBezTo>
                  <a:cubicBezTo>
                    <a:pt x="156" y="332"/>
                    <a:pt x="145" y="269"/>
                    <a:pt x="161" y="247"/>
                  </a:cubicBezTo>
                  <a:cubicBezTo>
                    <a:pt x="177" y="225"/>
                    <a:pt x="191" y="198"/>
                    <a:pt x="192" y="185"/>
                  </a:cubicBezTo>
                  <a:cubicBezTo>
                    <a:pt x="194" y="172"/>
                    <a:pt x="203" y="150"/>
                    <a:pt x="193" y="136"/>
                  </a:cubicBezTo>
                  <a:cubicBezTo>
                    <a:pt x="183" y="122"/>
                    <a:pt x="167" y="122"/>
                    <a:pt x="167" y="122"/>
                  </a:cubicBezTo>
                  <a:cubicBezTo>
                    <a:pt x="167" y="122"/>
                    <a:pt x="168" y="111"/>
                    <a:pt x="161" y="97"/>
                  </a:cubicBezTo>
                  <a:cubicBezTo>
                    <a:pt x="153" y="83"/>
                    <a:pt x="154" y="83"/>
                    <a:pt x="156" y="76"/>
                  </a:cubicBezTo>
                  <a:cubicBezTo>
                    <a:pt x="158" y="68"/>
                    <a:pt x="157" y="66"/>
                    <a:pt x="157" y="66"/>
                  </a:cubicBezTo>
                  <a:cubicBezTo>
                    <a:pt x="157" y="66"/>
                    <a:pt x="160" y="61"/>
                    <a:pt x="160" y="56"/>
                  </a:cubicBezTo>
                  <a:cubicBezTo>
                    <a:pt x="160" y="51"/>
                    <a:pt x="158" y="46"/>
                    <a:pt x="156" y="38"/>
                  </a:cubicBezTo>
                  <a:cubicBezTo>
                    <a:pt x="154" y="30"/>
                    <a:pt x="149" y="20"/>
                    <a:pt x="140" y="12"/>
                  </a:cubicBezTo>
                  <a:cubicBezTo>
                    <a:pt x="131" y="4"/>
                    <a:pt x="119" y="0"/>
                    <a:pt x="110" y="0"/>
                  </a:cubicBezTo>
                  <a:cubicBezTo>
                    <a:pt x="101" y="1"/>
                    <a:pt x="97" y="4"/>
                    <a:pt x="95" y="8"/>
                  </a:cubicBezTo>
                  <a:cubicBezTo>
                    <a:pt x="95" y="8"/>
                    <a:pt x="87" y="9"/>
                    <a:pt x="87" y="17"/>
                  </a:cubicBezTo>
                  <a:cubicBezTo>
                    <a:pt x="87" y="17"/>
                    <a:pt x="73" y="32"/>
                    <a:pt x="80" y="53"/>
                  </a:cubicBezTo>
                  <a:cubicBezTo>
                    <a:pt x="80" y="53"/>
                    <a:pt x="77" y="57"/>
                    <a:pt x="75" y="57"/>
                  </a:cubicBezTo>
                  <a:cubicBezTo>
                    <a:pt x="73" y="57"/>
                    <a:pt x="77" y="59"/>
                    <a:pt x="77" y="59"/>
                  </a:cubicBezTo>
                  <a:cubicBezTo>
                    <a:pt x="77" y="59"/>
                    <a:pt x="78" y="65"/>
                    <a:pt x="82" y="64"/>
                  </a:cubicBezTo>
                  <a:cubicBezTo>
                    <a:pt x="82" y="64"/>
                    <a:pt x="82" y="71"/>
                    <a:pt x="87" y="82"/>
                  </a:cubicBezTo>
                  <a:cubicBezTo>
                    <a:pt x="91" y="92"/>
                    <a:pt x="91" y="99"/>
                    <a:pt x="106" y="107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88" y="126"/>
                    <a:pt x="81" y="130"/>
                  </a:cubicBezTo>
                  <a:cubicBezTo>
                    <a:pt x="73" y="135"/>
                    <a:pt x="77" y="143"/>
                    <a:pt x="77" y="144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45"/>
                    <a:pt x="67" y="142"/>
                    <a:pt x="66" y="141"/>
                  </a:cubicBezTo>
                  <a:cubicBezTo>
                    <a:pt x="64" y="140"/>
                    <a:pt x="60" y="150"/>
                    <a:pt x="56" y="160"/>
                  </a:cubicBezTo>
                  <a:cubicBezTo>
                    <a:pt x="52" y="169"/>
                    <a:pt x="43" y="200"/>
                    <a:pt x="40" y="204"/>
                  </a:cubicBezTo>
                  <a:cubicBezTo>
                    <a:pt x="37" y="209"/>
                    <a:pt x="32" y="220"/>
                    <a:pt x="30" y="225"/>
                  </a:cubicBezTo>
                  <a:cubicBezTo>
                    <a:pt x="28" y="230"/>
                    <a:pt x="21" y="239"/>
                    <a:pt x="17" y="241"/>
                  </a:cubicBezTo>
                  <a:cubicBezTo>
                    <a:pt x="14" y="243"/>
                    <a:pt x="15" y="256"/>
                    <a:pt x="17" y="264"/>
                  </a:cubicBezTo>
                  <a:cubicBezTo>
                    <a:pt x="19" y="271"/>
                    <a:pt x="19" y="274"/>
                    <a:pt x="24" y="273"/>
                  </a:cubicBezTo>
                  <a:cubicBezTo>
                    <a:pt x="30" y="272"/>
                    <a:pt x="18" y="280"/>
                    <a:pt x="18" y="280"/>
                  </a:cubicBezTo>
                  <a:cubicBezTo>
                    <a:pt x="18" y="280"/>
                    <a:pt x="9" y="290"/>
                    <a:pt x="8" y="291"/>
                  </a:cubicBezTo>
                  <a:cubicBezTo>
                    <a:pt x="8" y="291"/>
                    <a:pt x="7" y="310"/>
                    <a:pt x="19" y="316"/>
                  </a:cubicBezTo>
                  <a:cubicBezTo>
                    <a:pt x="24" y="316"/>
                    <a:pt x="24" y="316"/>
                    <a:pt x="24" y="316"/>
                  </a:cubicBezTo>
                  <a:cubicBezTo>
                    <a:pt x="24" y="316"/>
                    <a:pt x="27" y="318"/>
                    <a:pt x="31" y="316"/>
                  </a:cubicBezTo>
                  <a:cubicBezTo>
                    <a:pt x="34" y="315"/>
                    <a:pt x="36" y="313"/>
                    <a:pt x="36" y="313"/>
                  </a:cubicBezTo>
                  <a:cubicBezTo>
                    <a:pt x="36" y="313"/>
                    <a:pt x="35" y="332"/>
                    <a:pt x="36" y="344"/>
                  </a:cubicBezTo>
                  <a:cubicBezTo>
                    <a:pt x="36" y="356"/>
                    <a:pt x="37" y="375"/>
                    <a:pt x="35" y="380"/>
                  </a:cubicBezTo>
                  <a:cubicBezTo>
                    <a:pt x="35" y="380"/>
                    <a:pt x="33" y="382"/>
                    <a:pt x="38" y="384"/>
                  </a:cubicBezTo>
                  <a:cubicBezTo>
                    <a:pt x="38" y="384"/>
                    <a:pt x="40" y="443"/>
                    <a:pt x="45" y="462"/>
                  </a:cubicBezTo>
                  <a:cubicBezTo>
                    <a:pt x="45" y="462"/>
                    <a:pt x="28" y="519"/>
                    <a:pt x="28" y="573"/>
                  </a:cubicBezTo>
                  <a:cubicBezTo>
                    <a:pt x="28" y="628"/>
                    <a:pt x="23" y="632"/>
                    <a:pt x="24" y="647"/>
                  </a:cubicBezTo>
                  <a:cubicBezTo>
                    <a:pt x="24" y="661"/>
                    <a:pt x="25" y="676"/>
                    <a:pt x="20" y="688"/>
                  </a:cubicBezTo>
                  <a:cubicBezTo>
                    <a:pt x="15" y="700"/>
                    <a:pt x="7" y="733"/>
                    <a:pt x="6" y="745"/>
                  </a:cubicBezTo>
                  <a:cubicBezTo>
                    <a:pt x="6" y="745"/>
                    <a:pt x="0" y="754"/>
                    <a:pt x="13" y="757"/>
                  </a:cubicBezTo>
                  <a:cubicBezTo>
                    <a:pt x="25" y="759"/>
                    <a:pt x="42" y="759"/>
                    <a:pt x="50" y="755"/>
                  </a:cubicBezTo>
                  <a:cubicBezTo>
                    <a:pt x="59" y="752"/>
                    <a:pt x="69" y="736"/>
                    <a:pt x="73" y="736"/>
                  </a:cubicBezTo>
                  <a:cubicBezTo>
                    <a:pt x="80" y="701"/>
                    <a:pt x="80" y="701"/>
                    <a:pt x="80" y="701"/>
                  </a:cubicBezTo>
                  <a:cubicBezTo>
                    <a:pt x="80" y="701"/>
                    <a:pt x="83" y="702"/>
                    <a:pt x="90" y="702"/>
                  </a:cubicBezTo>
                  <a:cubicBezTo>
                    <a:pt x="98" y="701"/>
                    <a:pt x="104" y="694"/>
                    <a:pt x="104" y="694"/>
                  </a:cubicBezTo>
                  <a:cubicBezTo>
                    <a:pt x="104" y="694"/>
                    <a:pt x="124" y="691"/>
                    <a:pt x="131" y="691"/>
                  </a:cubicBezTo>
                  <a:cubicBezTo>
                    <a:pt x="130" y="695"/>
                    <a:pt x="130" y="695"/>
                    <a:pt x="130" y="695"/>
                  </a:cubicBezTo>
                  <a:cubicBezTo>
                    <a:pt x="133" y="695"/>
                    <a:pt x="133" y="695"/>
                    <a:pt x="133" y="695"/>
                  </a:cubicBezTo>
                  <a:cubicBezTo>
                    <a:pt x="134" y="690"/>
                    <a:pt x="134" y="690"/>
                    <a:pt x="134" y="690"/>
                  </a:cubicBezTo>
                  <a:cubicBezTo>
                    <a:pt x="134" y="690"/>
                    <a:pt x="142" y="691"/>
                    <a:pt x="148" y="689"/>
                  </a:cubicBezTo>
                  <a:cubicBezTo>
                    <a:pt x="148" y="689"/>
                    <a:pt x="144" y="658"/>
                    <a:pt x="141" y="637"/>
                  </a:cubicBezTo>
                  <a:cubicBezTo>
                    <a:pt x="138" y="616"/>
                    <a:pt x="131" y="558"/>
                    <a:pt x="130" y="546"/>
                  </a:cubicBezTo>
                  <a:cubicBezTo>
                    <a:pt x="130" y="534"/>
                    <a:pt x="122" y="495"/>
                    <a:pt x="122" y="484"/>
                  </a:cubicBezTo>
                  <a:cubicBezTo>
                    <a:pt x="122" y="484"/>
                    <a:pt x="132" y="454"/>
                    <a:pt x="136" y="442"/>
                  </a:cubicBezTo>
                  <a:cubicBezTo>
                    <a:pt x="140" y="429"/>
                    <a:pt x="153" y="407"/>
                    <a:pt x="154" y="400"/>
                  </a:cubicBezTo>
                  <a:lnTo>
                    <a:pt x="164" y="4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8" name="Freeform 14"/>
            <p:cNvSpPr>
              <a:spLocks/>
            </p:cNvSpPr>
            <p:nvPr/>
          </p:nvSpPr>
          <p:spPr bwMode="auto">
            <a:xfrm>
              <a:off x="2867025" y="2395538"/>
              <a:ext cx="401638" cy="457200"/>
            </a:xfrm>
            <a:custGeom>
              <a:avLst/>
              <a:gdLst/>
              <a:ahLst/>
              <a:cxnLst>
                <a:cxn ang="0">
                  <a:pos x="78" y="31"/>
                </a:cxn>
                <a:cxn ang="0">
                  <a:pos x="93" y="19"/>
                </a:cxn>
                <a:cxn ang="0">
                  <a:pos x="90" y="24"/>
                </a:cxn>
                <a:cxn ang="0">
                  <a:pos x="107" y="17"/>
                </a:cxn>
                <a:cxn ang="0">
                  <a:pos x="97" y="2"/>
                </a:cxn>
                <a:cxn ang="0">
                  <a:pos x="85" y="4"/>
                </a:cxn>
                <a:cxn ang="0">
                  <a:pos x="63" y="17"/>
                </a:cxn>
                <a:cxn ang="0">
                  <a:pos x="54" y="21"/>
                </a:cxn>
                <a:cxn ang="0">
                  <a:pos x="52" y="15"/>
                </a:cxn>
                <a:cxn ang="0">
                  <a:pos x="25" y="27"/>
                </a:cxn>
                <a:cxn ang="0">
                  <a:pos x="21" y="41"/>
                </a:cxn>
                <a:cxn ang="0">
                  <a:pos x="18" y="42"/>
                </a:cxn>
                <a:cxn ang="0">
                  <a:pos x="17" y="44"/>
                </a:cxn>
                <a:cxn ang="0">
                  <a:pos x="11" y="48"/>
                </a:cxn>
                <a:cxn ang="0">
                  <a:pos x="27" y="43"/>
                </a:cxn>
                <a:cxn ang="0">
                  <a:pos x="28" y="47"/>
                </a:cxn>
                <a:cxn ang="0">
                  <a:pos x="23" y="58"/>
                </a:cxn>
                <a:cxn ang="0">
                  <a:pos x="11" y="70"/>
                </a:cxn>
                <a:cxn ang="0">
                  <a:pos x="4" y="85"/>
                </a:cxn>
                <a:cxn ang="0">
                  <a:pos x="3" y="122"/>
                </a:cxn>
                <a:cxn ang="0">
                  <a:pos x="8" y="91"/>
                </a:cxn>
                <a:cxn ang="0">
                  <a:pos x="42" y="51"/>
                </a:cxn>
                <a:cxn ang="0">
                  <a:pos x="70" y="25"/>
                </a:cxn>
                <a:cxn ang="0">
                  <a:pos x="78" y="31"/>
                </a:cxn>
              </a:cxnLst>
              <a:rect l="0" t="0" r="r" b="b"/>
              <a:pathLst>
                <a:path w="107" h="122">
                  <a:moveTo>
                    <a:pt x="78" y="31"/>
                  </a:moveTo>
                  <a:cubicBezTo>
                    <a:pt x="84" y="29"/>
                    <a:pt x="92" y="19"/>
                    <a:pt x="93" y="19"/>
                  </a:cubicBezTo>
                  <a:cubicBezTo>
                    <a:pt x="95" y="19"/>
                    <a:pt x="90" y="24"/>
                    <a:pt x="90" y="24"/>
                  </a:cubicBezTo>
                  <a:cubicBezTo>
                    <a:pt x="90" y="24"/>
                    <a:pt x="103" y="16"/>
                    <a:pt x="107" y="17"/>
                  </a:cubicBezTo>
                  <a:cubicBezTo>
                    <a:pt x="107" y="17"/>
                    <a:pt x="99" y="5"/>
                    <a:pt x="97" y="2"/>
                  </a:cubicBezTo>
                  <a:cubicBezTo>
                    <a:pt x="95" y="0"/>
                    <a:pt x="88" y="3"/>
                    <a:pt x="85" y="4"/>
                  </a:cubicBezTo>
                  <a:cubicBezTo>
                    <a:pt x="83" y="5"/>
                    <a:pt x="68" y="17"/>
                    <a:pt x="63" y="17"/>
                  </a:cubicBezTo>
                  <a:cubicBezTo>
                    <a:pt x="58" y="16"/>
                    <a:pt x="54" y="21"/>
                    <a:pt x="54" y="21"/>
                  </a:cubicBezTo>
                  <a:cubicBezTo>
                    <a:pt x="54" y="21"/>
                    <a:pt x="53" y="18"/>
                    <a:pt x="52" y="15"/>
                  </a:cubicBezTo>
                  <a:cubicBezTo>
                    <a:pt x="52" y="15"/>
                    <a:pt x="32" y="23"/>
                    <a:pt x="25" y="27"/>
                  </a:cubicBezTo>
                  <a:cubicBezTo>
                    <a:pt x="17" y="32"/>
                    <a:pt x="21" y="40"/>
                    <a:pt x="21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7" y="43"/>
                    <a:pt x="17" y="44"/>
                  </a:cubicBezTo>
                  <a:cubicBezTo>
                    <a:pt x="14" y="45"/>
                    <a:pt x="7" y="48"/>
                    <a:pt x="11" y="48"/>
                  </a:cubicBezTo>
                  <a:cubicBezTo>
                    <a:pt x="15" y="48"/>
                    <a:pt x="23" y="45"/>
                    <a:pt x="27" y="43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5" y="57"/>
                    <a:pt x="23" y="58"/>
                  </a:cubicBezTo>
                  <a:cubicBezTo>
                    <a:pt x="21" y="59"/>
                    <a:pt x="13" y="63"/>
                    <a:pt x="11" y="70"/>
                  </a:cubicBezTo>
                  <a:cubicBezTo>
                    <a:pt x="10" y="76"/>
                    <a:pt x="6" y="83"/>
                    <a:pt x="4" y="85"/>
                  </a:cubicBezTo>
                  <a:cubicBezTo>
                    <a:pt x="2" y="87"/>
                    <a:pt x="0" y="103"/>
                    <a:pt x="3" y="122"/>
                  </a:cubicBezTo>
                  <a:cubicBezTo>
                    <a:pt x="3" y="122"/>
                    <a:pt x="4" y="95"/>
                    <a:pt x="8" y="91"/>
                  </a:cubicBezTo>
                  <a:cubicBezTo>
                    <a:pt x="11" y="87"/>
                    <a:pt x="36" y="55"/>
                    <a:pt x="42" y="51"/>
                  </a:cubicBezTo>
                  <a:cubicBezTo>
                    <a:pt x="47" y="47"/>
                    <a:pt x="70" y="25"/>
                    <a:pt x="70" y="25"/>
                  </a:cubicBezTo>
                  <a:cubicBezTo>
                    <a:pt x="70" y="25"/>
                    <a:pt x="73" y="33"/>
                    <a:pt x="7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32" name="Freeform 15"/>
            <p:cNvSpPr>
              <a:spLocks/>
            </p:cNvSpPr>
            <p:nvPr/>
          </p:nvSpPr>
          <p:spPr bwMode="auto">
            <a:xfrm>
              <a:off x="2836863" y="2898775"/>
              <a:ext cx="209550" cy="17145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7" y="32"/>
                </a:cxn>
                <a:cxn ang="0">
                  <a:pos x="13" y="41"/>
                </a:cxn>
                <a:cxn ang="0">
                  <a:pos x="26" y="46"/>
                </a:cxn>
                <a:cxn ang="0">
                  <a:pos x="24" y="42"/>
                </a:cxn>
                <a:cxn ang="0">
                  <a:pos x="30" y="15"/>
                </a:cxn>
                <a:cxn ang="0">
                  <a:pos x="48" y="13"/>
                </a:cxn>
                <a:cxn ang="0">
                  <a:pos x="43" y="19"/>
                </a:cxn>
                <a:cxn ang="0">
                  <a:pos x="45" y="21"/>
                </a:cxn>
                <a:cxn ang="0">
                  <a:pos x="46" y="10"/>
                </a:cxn>
                <a:cxn ang="0">
                  <a:pos x="31" y="1"/>
                </a:cxn>
                <a:cxn ang="0">
                  <a:pos x="20" y="1"/>
                </a:cxn>
                <a:cxn ang="0">
                  <a:pos x="0" y="27"/>
                </a:cxn>
              </a:cxnLst>
              <a:rect l="0" t="0" r="r" b="b"/>
              <a:pathLst>
                <a:path w="56" h="46">
                  <a:moveTo>
                    <a:pt x="0" y="27"/>
                  </a:moveTo>
                  <a:cubicBezTo>
                    <a:pt x="0" y="27"/>
                    <a:pt x="3" y="32"/>
                    <a:pt x="7" y="32"/>
                  </a:cubicBezTo>
                  <a:cubicBezTo>
                    <a:pt x="7" y="32"/>
                    <a:pt x="11" y="39"/>
                    <a:pt x="13" y="41"/>
                  </a:cubicBezTo>
                  <a:cubicBezTo>
                    <a:pt x="16" y="42"/>
                    <a:pt x="26" y="46"/>
                    <a:pt x="26" y="46"/>
                  </a:cubicBezTo>
                  <a:cubicBezTo>
                    <a:pt x="26" y="46"/>
                    <a:pt x="25" y="45"/>
                    <a:pt x="24" y="42"/>
                  </a:cubicBezTo>
                  <a:cubicBezTo>
                    <a:pt x="22" y="38"/>
                    <a:pt x="24" y="20"/>
                    <a:pt x="30" y="15"/>
                  </a:cubicBezTo>
                  <a:cubicBezTo>
                    <a:pt x="35" y="11"/>
                    <a:pt x="46" y="11"/>
                    <a:pt x="48" y="13"/>
                  </a:cubicBezTo>
                  <a:cubicBezTo>
                    <a:pt x="49" y="14"/>
                    <a:pt x="46" y="20"/>
                    <a:pt x="43" y="19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56" y="17"/>
                    <a:pt x="46" y="10"/>
                  </a:cubicBezTo>
                  <a:cubicBezTo>
                    <a:pt x="36" y="4"/>
                    <a:pt x="31" y="1"/>
                    <a:pt x="31" y="1"/>
                  </a:cubicBezTo>
                  <a:cubicBezTo>
                    <a:pt x="31" y="1"/>
                    <a:pt x="24" y="1"/>
                    <a:pt x="20" y="1"/>
                  </a:cubicBezTo>
                  <a:cubicBezTo>
                    <a:pt x="17" y="1"/>
                    <a:pt x="6" y="0"/>
                    <a:pt x="0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33" name="Freeform 16"/>
            <p:cNvSpPr>
              <a:spLocks/>
            </p:cNvSpPr>
            <p:nvPr/>
          </p:nvSpPr>
          <p:spPr bwMode="auto">
            <a:xfrm>
              <a:off x="2900363" y="2973388"/>
              <a:ext cx="85725" cy="412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2" y="11"/>
                </a:cxn>
                <a:cxn ang="0">
                  <a:pos x="23" y="9"/>
                </a:cxn>
                <a:cxn ang="0">
                  <a:pos x="14" y="0"/>
                </a:cxn>
                <a:cxn ang="0">
                  <a:pos x="0" y="2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2682875" y="3067050"/>
              <a:ext cx="68263" cy="131763"/>
            </a:xfrm>
            <a:custGeom>
              <a:avLst/>
              <a:gdLst/>
              <a:ahLst/>
              <a:cxnLst>
                <a:cxn ang="0">
                  <a:pos x="12" y="34"/>
                </a:cxn>
                <a:cxn ang="0">
                  <a:pos x="17" y="34"/>
                </a:cxn>
                <a:cxn ang="0">
                  <a:pos x="18" y="35"/>
                </a:cxn>
                <a:cxn ang="0">
                  <a:pos x="9" y="20"/>
                </a:cxn>
                <a:cxn ang="0">
                  <a:pos x="10" y="0"/>
                </a:cxn>
                <a:cxn ang="0">
                  <a:pos x="1" y="9"/>
                </a:cxn>
                <a:cxn ang="0">
                  <a:pos x="12" y="34"/>
                </a:cxn>
              </a:cxnLst>
              <a:rect l="0" t="0" r="r" b="b"/>
              <a:pathLst>
                <a:path w="18" h="35">
                  <a:moveTo>
                    <a:pt x="12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14" y="31"/>
                    <a:pt x="11" y="26"/>
                    <a:pt x="9" y="20"/>
                  </a:cubicBezTo>
                  <a:cubicBezTo>
                    <a:pt x="8" y="14"/>
                    <a:pt x="9" y="5"/>
                    <a:pt x="10" y="0"/>
                  </a:cubicBezTo>
                  <a:cubicBezTo>
                    <a:pt x="7" y="3"/>
                    <a:pt x="2" y="8"/>
                    <a:pt x="1" y="9"/>
                  </a:cubicBezTo>
                  <a:cubicBezTo>
                    <a:pt x="1" y="9"/>
                    <a:pt x="0" y="28"/>
                    <a:pt x="12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</p:grpSp>
      <p:sp>
        <p:nvSpPr>
          <p:cNvPr id="110" name="Freeform 18"/>
          <p:cNvSpPr>
            <a:spLocks/>
          </p:cNvSpPr>
          <p:nvPr/>
        </p:nvSpPr>
        <p:spPr bwMode="auto">
          <a:xfrm>
            <a:off x="5326960" y="4451300"/>
            <a:ext cx="696125" cy="1566810"/>
          </a:xfrm>
          <a:custGeom>
            <a:avLst/>
            <a:gdLst/>
            <a:ahLst/>
            <a:cxnLst>
              <a:cxn ang="0">
                <a:pos x="8" y="238"/>
              </a:cxn>
              <a:cxn ang="0">
                <a:pos x="25" y="271"/>
              </a:cxn>
              <a:cxn ang="0">
                <a:pos x="10" y="414"/>
              </a:cxn>
              <a:cxn ang="0">
                <a:pos x="13" y="465"/>
              </a:cxn>
              <a:cxn ang="0">
                <a:pos x="33" y="493"/>
              </a:cxn>
              <a:cxn ang="0">
                <a:pos x="49" y="444"/>
              </a:cxn>
              <a:cxn ang="0">
                <a:pos x="71" y="311"/>
              </a:cxn>
              <a:cxn ang="0">
                <a:pos x="101" y="457"/>
              </a:cxn>
              <a:cxn ang="0">
                <a:pos x="149" y="465"/>
              </a:cxn>
              <a:cxn ang="0">
                <a:pos x="131" y="434"/>
              </a:cxn>
              <a:cxn ang="0">
                <a:pos x="123" y="378"/>
              </a:cxn>
              <a:cxn ang="0">
                <a:pos x="128" y="255"/>
              </a:cxn>
              <a:cxn ang="0">
                <a:pos x="133" y="211"/>
              </a:cxn>
              <a:cxn ang="0">
                <a:pos x="127" y="151"/>
              </a:cxn>
              <a:cxn ang="0">
                <a:pos x="114" y="103"/>
              </a:cxn>
              <a:cxn ang="0">
                <a:pos x="85" y="84"/>
              </a:cxn>
              <a:cxn ang="0">
                <a:pos x="86" y="75"/>
              </a:cxn>
              <a:cxn ang="0">
                <a:pos x="102" y="49"/>
              </a:cxn>
              <a:cxn ang="0">
                <a:pos x="106" y="38"/>
              </a:cxn>
              <a:cxn ang="0">
                <a:pos x="105" y="28"/>
              </a:cxn>
              <a:cxn ang="0">
                <a:pos x="102" y="23"/>
              </a:cxn>
              <a:cxn ang="0">
                <a:pos x="103" y="21"/>
              </a:cxn>
              <a:cxn ang="0">
                <a:pos x="104" y="20"/>
              </a:cxn>
              <a:cxn ang="0">
                <a:pos x="103" y="20"/>
              </a:cxn>
              <a:cxn ang="0">
                <a:pos x="102" y="16"/>
              </a:cxn>
              <a:cxn ang="0">
                <a:pos x="102" y="15"/>
              </a:cxn>
              <a:cxn ang="0">
                <a:pos x="101" y="12"/>
              </a:cxn>
              <a:cxn ang="0">
                <a:pos x="100" y="15"/>
              </a:cxn>
              <a:cxn ang="0">
                <a:pos x="99" y="11"/>
              </a:cxn>
              <a:cxn ang="0">
                <a:pos x="98" y="12"/>
              </a:cxn>
              <a:cxn ang="0">
                <a:pos x="97" y="9"/>
              </a:cxn>
              <a:cxn ang="0">
                <a:pos x="97" y="8"/>
              </a:cxn>
              <a:cxn ang="0">
                <a:pos x="97" y="7"/>
              </a:cxn>
              <a:cxn ang="0">
                <a:pos x="96" y="4"/>
              </a:cxn>
              <a:cxn ang="0">
                <a:pos x="95" y="7"/>
              </a:cxn>
              <a:cxn ang="0">
                <a:pos x="94" y="5"/>
              </a:cxn>
              <a:cxn ang="0">
                <a:pos x="93" y="6"/>
              </a:cxn>
              <a:cxn ang="0">
                <a:pos x="92" y="6"/>
              </a:cxn>
              <a:cxn ang="0">
                <a:pos x="90" y="2"/>
              </a:cxn>
              <a:cxn ang="0">
                <a:pos x="89" y="7"/>
              </a:cxn>
              <a:cxn ang="0">
                <a:pos x="86" y="4"/>
              </a:cxn>
              <a:cxn ang="0">
                <a:pos x="84" y="3"/>
              </a:cxn>
              <a:cxn ang="0">
                <a:pos x="84" y="3"/>
              </a:cxn>
              <a:cxn ang="0">
                <a:pos x="82" y="1"/>
              </a:cxn>
              <a:cxn ang="0">
                <a:pos x="83" y="5"/>
              </a:cxn>
              <a:cxn ang="0">
                <a:pos x="81" y="4"/>
              </a:cxn>
              <a:cxn ang="0">
                <a:pos x="79" y="4"/>
              </a:cxn>
              <a:cxn ang="0">
                <a:pos x="77" y="3"/>
              </a:cxn>
              <a:cxn ang="0">
                <a:pos x="75" y="4"/>
              </a:cxn>
              <a:cxn ang="0">
                <a:pos x="74" y="8"/>
              </a:cxn>
              <a:cxn ang="0">
                <a:pos x="75" y="7"/>
              </a:cxn>
              <a:cxn ang="0">
                <a:pos x="63" y="10"/>
              </a:cxn>
              <a:cxn ang="0">
                <a:pos x="62" y="15"/>
              </a:cxn>
              <a:cxn ang="0">
                <a:pos x="57" y="17"/>
              </a:cxn>
              <a:cxn ang="0">
                <a:pos x="52" y="28"/>
              </a:cxn>
              <a:cxn ang="0">
                <a:pos x="52" y="34"/>
              </a:cxn>
              <a:cxn ang="0">
                <a:pos x="50" y="46"/>
              </a:cxn>
              <a:cxn ang="0">
                <a:pos x="54" y="61"/>
              </a:cxn>
              <a:cxn ang="0">
                <a:pos x="54" y="72"/>
              </a:cxn>
              <a:cxn ang="0">
                <a:pos x="53" y="75"/>
              </a:cxn>
              <a:cxn ang="0">
                <a:pos x="13" y="95"/>
              </a:cxn>
              <a:cxn ang="0">
                <a:pos x="3" y="148"/>
              </a:cxn>
            </a:cxnLst>
            <a:rect l="0" t="0" r="r" b="b"/>
            <a:pathLst>
              <a:path w="164" h="494">
                <a:moveTo>
                  <a:pt x="3" y="199"/>
                </a:moveTo>
                <a:cubicBezTo>
                  <a:pt x="5" y="208"/>
                  <a:pt x="12" y="225"/>
                  <a:pt x="12" y="226"/>
                </a:cubicBezTo>
                <a:cubicBezTo>
                  <a:pt x="12" y="227"/>
                  <a:pt x="9" y="234"/>
                  <a:pt x="8" y="238"/>
                </a:cubicBezTo>
                <a:cubicBezTo>
                  <a:pt x="7" y="242"/>
                  <a:pt x="2" y="263"/>
                  <a:pt x="2" y="263"/>
                </a:cubicBezTo>
                <a:cubicBezTo>
                  <a:pt x="2" y="263"/>
                  <a:pt x="5" y="264"/>
                  <a:pt x="13" y="268"/>
                </a:cubicBezTo>
                <a:cubicBezTo>
                  <a:pt x="22" y="272"/>
                  <a:pt x="25" y="271"/>
                  <a:pt x="25" y="271"/>
                </a:cubicBezTo>
                <a:cubicBezTo>
                  <a:pt x="25" y="271"/>
                  <a:pt x="23" y="278"/>
                  <a:pt x="22" y="294"/>
                </a:cubicBezTo>
                <a:cubicBezTo>
                  <a:pt x="21" y="310"/>
                  <a:pt x="17" y="330"/>
                  <a:pt x="17" y="350"/>
                </a:cubicBezTo>
                <a:cubicBezTo>
                  <a:pt x="16" y="370"/>
                  <a:pt x="11" y="406"/>
                  <a:pt x="10" y="414"/>
                </a:cubicBezTo>
                <a:cubicBezTo>
                  <a:pt x="9" y="423"/>
                  <a:pt x="8" y="437"/>
                  <a:pt x="8" y="443"/>
                </a:cubicBezTo>
                <a:cubicBezTo>
                  <a:pt x="8" y="449"/>
                  <a:pt x="7" y="466"/>
                  <a:pt x="7" y="466"/>
                </a:cubicBezTo>
                <a:cubicBezTo>
                  <a:pt x="13" y="465"/>
                  <a:pt x="13" y="465"/>
                  <a:pt x="13" y="465"/>
                </a:cubicBezTo>
                <a:cubicBezTo>
                  <a:pt x="13" y="465"/>
                  <a:pt x="13" y="468"/>
                  <a:pt x="14" y="470"/>
                </a:cubicBezTo>
                <a:cubicBezTo>
                  <a:pt x="14" y="472"/>
                  <a:pt x="10" y="483"/>
                  <a:pt x="12" y="487"/>
                </a:cubicBezTo>
                <a:cubicBezTo>
                  <a:pt x="15" y="492"/>
                  <a:pt x="22" y="494"/>
                  <a:pt x="33" y="493"/>
                </a:cubicBezTo>
                <a:cubicBezTo>
                  <a:pt x="44" y="492"/>
                  <a:pt x="41" y="484"/>
                  <a:pt x="41" y="477"/>
                </a:cubicBezTo>
                <a:cubicBezTo>
                  <a:pt x="40" y="471"/>
                  <a:pt x="38" y="466"/>
                  <a:pt x="38" y="466"/>
                </a:cubicBezTo>
                <a:cubicBezTo>
                  <a:pt x="38" y="466"/>
                  <a:pt x="49" y="447"/>
                  <a:pt x="49" y="444"/>
                </a:cubicBezTo>
                <a:cubicBezTo>
                  <a:pt x="50" y="440"/>
                  <a:pt x="54" y="402"/>
                  <a:pt x="55" y="389"/>
                </a:cubicBezTo>
                <a:cubicBezTo>
                  <a:pt x="56" y="376"/>
                  <a:pt x="56" y="356"/>
                  <a:pt x="59" y="350"/>
                </a:cubicBezTo>
                <a:cubicBezTo>
                  <a:pt x="62" y="343"/>
                  <a:pt x="71" y="311"/>
                  <a:pt x="71" y="311"/>
                </a:cubicBezTo>
                <a:cubicBezTo>
                  <a:pt x="71" y="311"/>
                  <a:pt x="81" y="362"/>
                  <a:pt x="85" y="383"/>
                </a:cubicBezTo>
                <a:cubicBezTo>
                  <a:pt x="89" y="404"/>
                  <a:pt x="98" y="450"/>
                  <a:pt x="98" y="450"/>
                </a:cubicBezTo>
                <a:cubicBezTo>
                  <a:pt x="98" y="450"/>
                  <a:pt x="97" y="456"/>
                  <a:pt x="101" y="457"/>
                </a:cubicBezTo>
                <a:cubicBezTo>
                  <a:pt x="106" y="458"/>
                  <a:pt x="116" y="458"/>
                  <a:pt x="116" y="458"/>
                </a:cubicBezTo>
                <a:cubicBezTo>
                  <a:pt x="119" y="455"/>
                  <a:pt x="119" y="455"/>
                  <a:pt x="119" y="455"/>
                </a:cubicBezTo>
                <a:cubicBezTo>
                  <a:pt x="119" y="455"/>
                  <a:pt x="138" y="465"/>
                  <a:pt x="149" y="465"/>
                </a:cubicBezTo>
                <a:cubicBezTo>
                  <a:pt x="161" y="464"/>
                  <a:pt x="164" y="460"/>
                  <a:pt x="164" y="456"/>
                </a:cubicBezTo>
                <a:cubicBezTo>
                  <a:pt x="164" y="452"/>
                  <a:pt x="157" y="452"/>
                  <a:pt x="147" y="450"/>
                </a:cubicBezTo>
                <a:cubicBezTo>
                  <a:pt x="137" y="447"/>
                  <a:pt x="132" y="438"/>
                  <a:pt x="131" y="434"/>
                </a:cubicBezTo>
                <a:cubicBezTo>
                  <a:pt x="130" y="430"/>
                  <a:pt x="131" y="421"/>
                  <a:pt x="128" y="421"/>
                </a:cubicBezTo>
                <a:cubicBezTo>
                  <a:pt x="125" y="420"/>
                  <a:pt x="122" y="416"/>
                  <a:pt x="122" y="416"/>
                </a:cubicBezTo>
                <a:cubicBezTo>
                  <a:pt x="126" y="407"/>
                  <a:pt x="125" y="395"/>
                  <a:pt x="123" y="378"/>
                </a:cubicBezTo>
                <a:cubicBezTo>
                  <a:pt x="121" y="362"/>
                  <a:pt x="123" y="342"/>
                  <a:pt x="124" y="326"/>
                </a:cubicBezTo>
                <a:cubicBezTo>
                  <a:pt x="125" y="309"/>
                  <a:pt x="125" y="286"/>
                  <a:pt x="125" y="278"/>
                </a:cubicBezTo>
                <a:cubicBezTo>
                  <a:pt x="124" y="271"/>
                  <a:pt x="128" y="255"/>
                  <a:pt x="128" y="255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1" y="248"/>
                  <a:pt x="134" y="233"/>
                  <a:pt x="134" y="230"/>
                </a:cubicBezTo>
                <a:cubicBezTo>
                  <a:pt x="134" y="226"/>
                  <a:pt x="131" y="217"/>
                  <a:pt x="133" y="211"/>
                </a:cubicBezTo>
                <a:cubicBezTo>
                  <a:pt x="135" y="205"/>
                  <a:pt x="130" y="202"/>
                  <a:pt x="132" y="198"/>
                </a:cubicBezTo>
                <a:cubicBezTo>
                  <a:pt x="133" y="194"/>
                  <a:pt x="133" y="187"/>
                  <a:pt x="133" y="181"/>
                </a:cubicBezTo>
                <a:cubicBezTo>
                  <a:pt x="133" y="175"/>
                  <a:pt x="127" y="151"/>
                  <a:pt x="127" y="151"/>
                </a:cubicBezTo>
                <a:cubicBezTo>
                  <a:pt x="127" y="151"/>
                  <a:pt x="127" y="135"/>
                  <a:pt x="126" y="131"/>
                </a:cubicBezTo>
                <a:cubicBezTo>
                  <a:pt x="126" y="128"/>
                  <a:pt x="122" y="114"/>
                  <a:pt x="121" y="110"/>
                </a:cubicBezTo>
                <a:cubicBezTo>
                  <a:pt x="120" y="107"/>
                  <a:pt x="117" y="104"/>
                  <a:pt x="114" y="103"/>
                </a:cubicBezTo>
                <a:cubicBezTo>
                  <a:pt x="111" y="102"/>
                  <a:pt x="103" y="97"/>
                  <a:pt x="100" y="95"/>
                </a:cubicBezTo>
                <a:cubicBezTo>
                  <a:pt x="97" y="93"/>
                  <a:pt x="89" y="90"/>
                  <a:pt x="89" y="90"/>
                </a:cubicBezTo>
                <a:cubicBezTo>
                  <a:pt x="85" y="84"/>
                  <a:pt x="85" y="84"/>
                  <a:pt x="85" y="84"/>
                </a:cubicBezTo>
                <a:cubicBezTo>
                  <a:pt x="85" y="80"/>
                  <a:pt x="85" y="80"/>
                  <a:pt x="85" y="80"/>
                </a:cubicBezTo>
                <a:cubicBezTo>
                  <a:pt x="85" y="79"/>
                  <a:pt x="85" y="79"/>
                  <a:pt x="85" y="79"/>
                </a:cubicBezTo>
                <a:cubicBezTo>
                  <a:pt x="86" y="75"/>
                  <a:pt x="86" y="75"/>
                  <a:pt x="86" y="75"/>
                </a:cubicBezTo>
                <a:cubicBezTo>
                  <a:pt x="90" y="73"/>
                  <a:pt x="94" y="67"/>
                  <a:pt x="95" y="65"/>
                </a:cubicBezTo>
                <a:cubicBezTo>
                  <a:pt x="96" y="63"/>
                  <a:pt x="100" y="54"/>
                  <a:pt x="100" y="54"/>
                </a:cubicBezTo>
                <a:cubicBezTo>
                  <a:pt x="100" y="54"/>
                  <a:pt x="101" y="51"/>
                  <a:pt x="102" y="49"/>
                </a:cubicBezTo>
                <a:cubicBezTo>
                  <a:pt x="102" y="48"/>
                  <a:pt x="104" y="44"/>
                  <a:pt x="104" y="44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6" y="40"/>
                  <a:pt x="106" y="35"/>
                  <a:pt x="106" y="32"/>
                </a:cubicBezTo>
                <a:cubicBezTo>
                  <a:pt x="106" y="30"/>
                  <a:pt x="105" y="30"/>
                  <a:pt x="105" y="28"/>
                </a:cubicBezTo>
                <a:cubicBezTo>
                  <a:pt x="104" y="27"/>
                  <a:pt x="103" y="27"/>
                  <a:pt x="103" y="26"/>
                </a:cubicBezTo>
                <a:cubicBezTo>
                  <a:pt x="103" y="26"/>
                  <a:pt x="103" y="25"/>
                  <a:pt x="102" y="25"/>
                </a:cubicBezTo>
                <a:cubicBezTo>
                  <a:pt x="101" y="25"/>
                  <a:pt x="101" y="23"/>
                  <a:pt x="102" y="23"/>
                </a:cubicBezTo>
                <a:cubicBezTo>
                  <a:pt x="103" y="23"/>
                  <a:pt x="105" y="25"/>
                  <a:pt x="106" y="26"/>
                </a:cubicBezTo>
                <a:cubicBezTo>
                  <a:pt x="107" y="26"/>
                  <a:pt x="108" y="26"/>
                  <a:pt x="107" y="25"/>
                </a:cubicBezTo>
                <a:cubicBezTo>
                  <a:pt x="107" y="25"/>
                  <a:pt x="104" y="22"/>
                  <a:pt x="103" y="21"/>
                </a:cubicBezTo>
                <a:cubicBezTo>
                  <a:pt x="103" y="21"/>
                  <a:pt x="103" y="21"/>
                  <a:pt x="104" y="20"/>
                </a:cubicBezTo>
                <a:cubicBezTo>
                  <a:pt x="105" y="19"/>
                  <a:pt x="105" y="18"/>
                  <a:pt x="105" y="18"/>
                </a:cubicBezTo>
                <a:cubicBezTo>
                  <a:pt x="105" y="19"/>
                  <a:pt x="104" y="20"/>
                  <a:pt x="104" y="20"/>
                </a:cubicBezTo>
                <a:cubicBezTo>
                  <a:pt x="104" y="20"/>
                  <a:pt x="104" y="19"/>
                  <a:pt x="104" y="17"/>
                </a:cubicBezTo>
                <a:cubicBezTo>
                  <a:pt x="104" y="15"/>
                  <a:pt x="104" y="15"/>
                  <a:pt x="104" y="17"/>
                </a:cubicBezTo>
                <a:cubicBezTo>
                  <a:pt x="104" y="18"/>
                  <a:pt x="103" y="19"/>
                  <a:pt x="103" y="20"/>
                </a:cubicBezTo>
                <a:cubicBezTo>
                  <a:pt x="102" y="20"/>
                  <a:pt x="103" y="18"/>
                  <a:pt x="103" y="16"/>
                </a:cubicBezTo>
                <a:cubicBezTo>
                  <a:pt x="103" y="15"/>
                  <a:pt x="103" y="13"/>
                  <a:pt x="103" y="14"/>
                </a:cubicBezTo>
                <a:cubicBezTo>
                  <a:pt x="103" y="15"/>
                  <a:pt x="102" y="17"/>
                  <a:pt x="102" y="16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2" y="16"/>
                  <a:pt x="102" y="17"/>
                  <a:pt x="102" y="18"/>
                </a:cubicBezTo>
                <a:cubicBezTo>
                  <a:pt x="102" y="19"/>
                  <a:pt x="102" y="16"/>
                  <a:pt x="102" y="15"/>
                </a:cubicBezTo>
                <a:cubicBezTo>
                  <a:pt x="102" y="15"/>
                  <a:pt x="102" y="12"/>
                  <a:pt x="102" y="12"/>
                </a:cubicBezTo>
                <a:cubicBezTo>
                  <a:pt x="102" y="12"/>
                  <a:pt x="101" y="15"/>
                  <a:pt x="101" y="14"/>
                </a:cubicBezTo>
                <a:cubicBezTo>
                  <a:pt x="101" y="14"/>
                  <a:pt x="101" y="12"/>
                  <a:pt x="101" y="12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3"/>
                  <a:pt x="100" y="12"/>
                  <a:pt x="100" y="13"/>
                </a:cubicBezTo>
                <a:cubicBezTo>
                  <a:pt x="100" y="14"/>
                  <a:pt x="100" y="15"/>
                  <a:pt x="100" y="15"/>
                </a:cubicBezTo>
                <a:cubicBezTo>
                  <a:pt x="99" y="15"/>
                  <a:pt x="99" y="13"/>
                  <a:pt x="99" y="11"/>
                </a:cubicBezTo>
                <a:cubicBezTo>
                  <a:pt x="101" y="11"/>
                  <a:pt x="102" y="10"/>
                  <a:pt x="102" y="10"/>
                </a:cubicBezTo>
                <a:cubicBezTo>
                  <a:pt x="101" y="10"/>
                  <a:pt x="100" y="11"/>
                  <a:pt x="99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1"/>
                  <a:pt x="99" y="12"/>
                  <a:pt x="98" y="12"/>
                </a:cubicBezTo>
                <a:cubicBezTo>
                  <a:pt x="98" y="11"/>
                  <a:pt x="98" y="11"/>
                  <a:pt x="98" y="11"/>
                </a:cubicBezTo>
                <a:cubicBezTo>
                  <a:pt x="98" y="11"/>
                  <a:pt x="98" y="12"/>
                  <a:pt x="97" y="11"/>
                </a:cubicBezTo>
                <a:cubicBezTo>
                  <a:pt x="97" y="11"/>
                  <a:pt x="97" y="9"/>
                  <a:pt x="97" y="9"/>
                </a:cubicBezTo>
                <a:cubicBezTo>
                  <a:pt x="97" y="9"/>
                  <a:pt x="97" y="10"/>
                  <a:pt x="97" y="10"/>
                </a:cubicBezTo>
                <a:cubicBezTo>
                  <a:pt x="97" y="10"/>
                  <a:pt x="97" y="9"/>
                  <a:pt x="9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8" y="7"/>
                  <a:pt x="98" y="6"/>
                  <a:pt x="98" y="7"/>
                </a:cubicBezTo>
                <a:cubicBezTo>
                  <a:pt x="97" y="7"/>
                  <a:pt x="97" y="7"/>
                  <a:pt x="97" y="8"/>
                </a:cubicBezTo>
                <a:cubicBezTo>
                  <a:pt x="97" y="7"/>
                  <a:pt x="97" y="7"/>
                  <a:pt x="97" y="7"/>
                </a:cubicBezTo>
                <a:cubicBezTo>
                  <a:pt x="97" y="5"/>
                  <a:pt x="97" y="6"/>
                  <a:pt x="97" y="7"/>
                </a:cubicBezTo>
                <a:cubicBezTo>
                  <a:pt x="97" y="8"/>
                  <a:pt x="96" y="8"/>
                  <a:pt x="96" y="7"/>
                </a:cubicBezTo>
                <a:cubicBezTo>
                  <a:pt x="96" y="7"/>
                  <a:pt x="96" y="4"/>
                  <a:pt x="96" y="4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6"/>
                  <a:pt x="95" y="4"/>
                  <a:pt x="95" y="4"/>
                </a:cubicBezTo>
                <a:cubicBezTo>
                  <a:pt x="95" y="5"/>
                  <a:pt x="95" y="7"/>
                  <a:pt x="95" y="7"/>
                </a:cubicBezTo>
                <a:cubicBezTo>
                  <a:pt x="95" y="7"/>
                  <a:pt x="94" y="4"/>
                  <a:pt x="94" y="4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5"/>
                  <a:pt x="93" y="4"/>
                  <a:pt x="94" y="5"/>
                </a:cubicBezTo>
                <a:cubicBezTo>
                  <a:pt x="94" y="6"/>
                  <a:pt x="94" y="8"/>
                  <a:pt x="94" y="8"/>
                </a:cubicBezTo>
                <a:cubicBezTo>
                  <a:pt x="94" y="8"/>
                  <a:pt x="93" y="7"/>
                  <a:pt x="93" y="7"/>
                </a:cubicBezTo>
                <a:cubicBezTo>
                  <a:pt x="93" y="7"/>
                  <a:pt x="93" y="7"/>
                  <a:pt x="93" y="6"/>
                </a:cubicBezTo>
                <a:cubicBezTo>
                  <a:pt x="93" y="6"/>
                  <a:pt x="92" y="4"/>
                  <a:pt x="92" y="4"/>
                </a:cubicBezTo>
                <a:cubicBezTo>
                  <a:pt x="93" y="5"/>
                  <a:pt x="92" y="7"/>
                  <a:pt x="92" y="7"/>
                </a:cubicBezTo>
                <a:cubicBezTo>
                  <a:pt x="92" y="7"/>
                  <a:pt x="92" y="6"/>
                  <a:pt x="92" y="6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7"/>
                  <a:pt x="92" y="6"/>
                  <a:pt x="92" y="5"/>
                </a:cubicBezTo>
                <a:cubicBezTo>
                  <a:pt x="91" y="4"/>
                  <a:pt x="89" y="0"/>
                  <a:pt x="90" y="2"/>
                </a:cubicBezTo>
                <a:cubicBezTo>
                  <a:pt x="90" y="3"/>
                  <a:pt x="90" y="4"/>
                  <a:pt x="90" y="4"/>
                </a:cubicBezTo>
                <a:cubicBezTo>
                  <a:pt x="90" y="4"/>
                  <a:pt x="89" y="3"/>
                  <a:pt x="89" y="4"/>
                </a:cubicBezTo>
                <a:cubicBezTo>
                  <a:pt x="89" y="5"/>
                  <a:pt x="89" y="7"/>
                  <a:pt x="89" y="7"/>
                </a:cubicBezTo>
                <a:cubicBezTo>
                  <a:pt x="88" y="7"/>
                  <a:pt x="88" y="7"/>
                  <a:pt x="88" y="6"/>
                </a:cubicBezTo>
                <a:cubicBezTo>
                  <a:pt x="87" y="5"/>
                  <a:pt x="85" y="1"/>
                  <a:pt x="86" y="3"/>
                </a:cubicBezTo>
                <a:cubicBezTo>
                  <a:pt x="86" y="4"/>
                  <a:pt x="86" y="5"/>
                  <a:pt x="86" y="4"/>
                </a:cubicBezTo>
                <a:cubicBezTo>
                  <a:pt x="85" y="4"/>
                  <a:pt x="84" y="1"/>
                  <a:pt x="84" y="1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5" y="3"/>
                  <a:pt x="85" y="5"/>
                </a:cubicBezTo>
                <a:cubicBezTo>
                  <a:pt x="86" y="6"/>
                  <a:pt x="85" y="7"/>
                  <a:pt x="84" y="7"/>
                </a:cubicBezTo>
                <a:cubicBezTo>
                  <a:pt x="84" y="6"/>
                  <a:pt x="84" y="4"/>
                  <a:pt x="84" y="3"/>
                </a:cubicBezTo>
                <a:cubicBezTo>
                  <a:pt x="83" y="2"/>
                  <a:pt x="83" y="1"/>
                  <a:pt x="83" y="1"/>
                </a:cubicBezTo>
                <a:cubicBezTo>
                  <a:pt x="83" y="3"/>
                  <a:pt x="83" y="3"/>
                  <a:pt x="83" y="3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3" y="3"/>
                  <a:pt x="83" y="5"/>
                </a:cubicBezTo>
                <a:cubicBezTo>
                  <a:pt x="84" y="6"/>
                  <a:pt x="83" y="6"/>
                  <a:pt x="83" y="7"/>
                </a:cubicBezTo>
                <a:cubicBezTo>
                  <a:pt x="83" y="7"/>
                  <a:pt x="83" y="6"/>
                  <a:pt x="83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4"/>
                  <a:pt x="79" y="4"/>
                  <a:pt x="79" y="4"/>
                </a:cubicBezTo>
                <a:cubicBezTo>
                  <a:pt x="78" y="3"/>
                  <a:pt x="78" y="3"/>
                  <a:pt x="78" y="3"/>
                </a:cubicBezTo>
                <a:cubicBezTo>
                  <a:pt x="78" y="4"/>
                  <a:pt x="78" y="4"/>
                  <a:pt x="78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5"/>
                  <a:pt x="77" y="5"/>
                </a:cubicBezTo>
                <a:cubicBezTo>
                  <a:pt x="76" y="5"/>
                  <a:pt x="75" y="4"/>
                  <a:pt x="75" y="4"/>
                </a:cubicBezTo>
                <a:cubicBezTo>
                  <a:pt x="75" y="4"/>
                  <a:pt x="75" y="5"/>
                  <a:pt x="75" y="4"/>
                </a:cubicBezTo>
                <a:cubicBezTo>
                  <a:pt x="74" y="4"/>
                  <a:pt x="73" y="3"/>
                  <a:pt x="73" y="4"/>
                </a:cubicBezTo>
                <a:cubicBezTo>
                  <a:pt x="74" y="4"/>
                  <a:pt x="74" y="5"/>
                  <a:pt x="74" y="5"/>
                </a:cubicBezTo>
                <a:cubicBezTo>
                  <a:pt x="74" y="6"/>
                  <a:pt x="74" y="8"/>
                  <a:pt x="74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10"/>
                  <a:pt x="73" y="9"/>
                  <a:pt x="71" y="8"/>
                </a:cubicBezTo>
                <a:cubicBezTo>
                  <a:pt x="69" y="8"/>
                  <a:pt x="66" y="10"/>
                  <a:pt x="66" y="10"/>
                </a:cubicBezTo>
                <a:cubicBezTo>
                  <a:pt x="66" y="10"/>
                  <a:pt x="64" y="10"/>
                  <a:pt x="63" y="10"/>
                </a:cubicBezTo>
                <a:cubicBezTo>
                  <a:pt x="62" y="11"/>
                  <a:pt x="61" y="12"/>
                  <a:pt x="61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58" y="16"/>
                  <a:pt x="57" y="17"/>
                </a:cubicBezTo>
                <a:cubicBezTo>
                  <a:pt x="56" y="18"/>
                  <a:pt x="56" y="20"/>
                  <a:pt x="56" y="20"/>
                </a:cubicBezTo>
                <a:cubicBezTo>
                  <a:pt x="56" y="19"/>
                  <a:pt x="57" y="17"/>
                  <a:pt x="57" y="17"/>
                </a:cubicBezTo>
                <a:cubicBezTo>
                  <a:pt x="57" y="17"/>
                  <a:pt x="58" y="18"/>
                  <a:pt x="57" y="19"/>
                </a:cubicBezTo>
                <a:cubicBezTo>
                  <a:pt x="56" y="21"/>
                  <a:pt x="54" y="24"/>
                  <a:pt x="54" y="24"/>
                </a:cubicBezTo>
                <a:cubicBezTo>
                  <a:pt x="53" y="26"/>
                  <a:pt x="52" y="28"/>
                  <a:pt x="52" y="28"/>
                </a:cubicBezTo>
                <a:cubicBezTo>
                  <a:pt x="53" y="28"/>
                  <a:pt x="54" y="26"/>
                  <a:pt x="54" y="26"/>
                </a:cubicBezTo>
                <a:cubicBezTo>
                  <a:pt x="53" y="28"/>
                  <a:pt x="53" y="30"/>
                  <a:pt x="53" y="30"/>
                </a:cubicBezTo>
                <a:cubicBezTo>
                  <a:pt x="52" y="34"/>
                  <a:pt x="52" y="34"/>
                  <a:pt x="52" y="34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5"/>
                  <a:pt x="53" y="35"/>
                  <a:pt x="53" y="35"/>
                </a:cubicBezTo>
                <a:cubicBezTo>
                  <a:pt x="51" y="36"/>
                  <a:pt x="49" y="42"/>
                  <a:pt x="50" y="46"/>
                </a:cubicBezTo>
                <a:cubicBezTo>
                  <a:pt x="50" y="49"/>
                  <a:pt x="53" y="51"/>
                  <a:pt x="53" y="51"/>
                </a:cubicBezTo>
                <a:cubicBezTo>
                  <a:pt x="53" y="51"/>
                  <a:pt x="53" y="54"/>
                  <a:pt x="54" y="55"/>
                </a:cubicBezTo>
                <a:cubicBezTo>
                  <a:pt x="55" y="56"/>
                  <a:pt x="55" y="59"/>
                  <a:pt x="54" y="61"/>
                </a:cubicBezTo>
                <a:cubicBezTo>
                  <a:pt x="54" y="62"/>
                  <a:pt x="56" y="64"/>
                  <a:pt x="56" y="64"/>
                </a:cubicBezTo>
                <a:cubicBezTo>
                  <a:pt x="56" y="66"/>
                  <a:pt x="55" y="72"/>
                  <a:pt x="55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5"/>
                  <a:pt x="53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1" y="78"/>
                  <a:pt x="44" y="84"/>
                  <a:pt x="44" y="84"/>
                </a:cubicBezTo>
                <a:cubicBezTo>
                  <a:pt x="38" y="85"/>
                  <a:pt x="30" y="90"/>
                  <a:pt x="27" y="90"/>
                </a:cubicBezTo>
                <a:cubicBezTo>
                  <a:pt x="23" y="91"/>
                  <a:pt x="18" y="93"/>
                  <a:pt x="13" y="95"/>
                </a:cubicBezTo>
                <a:cubicBezTo>
                  <a:pt x="9" y="96"/>
                  <a:pt x="7" y="108"/>
                  <a:pt x="7" y="114"/>
                </a:cubicBezTo>
                <a:cubicBezTo>
                  <a:pt x="7" y="120"/>
                  <a:pt x="4" y="135"/>
                  <a:pt x="4" y="137"/>
                </a:cubicBezTo>
                <a:cubicBezTo>
                  <a:pt x="4" y="139"/>
                  <a:pt x="1" y="142"/>
                  <a:pt x="3" y="148"/>
                </a:cubicBezTo>
                <a:cubicBezTo>
                  <a:pt x="5" y="153"/>
                  <a:pt x="4" y="167"/>
                  <a:pt x="3" y="173"/>
                </a:cubicBezTo>
                <a:cubicBezTo>
                  <a:pt x="2" y="179"/>
                  <a:pt x="0" y="190"/>
                  <a:pt x="3" y="199"/>
                </a:cubicBezTo>
                <a:close/>
              </a:path>
            </a:pathLst>
          </a:cu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ヒラギノ角ゴ Pro W3" pitchFamily="1" charset="-128"/>
              <a:cs typeface="+mn-cs"/>
            </a:endParaRPr>
          </a:p>
        </p:txBody>
      </p:sp>
      <p:grpSp>
        <p:nvGrpSpPr>
          <p:cNvPr id="5" name="Group 41"/>
          <p:cNvGrpSpPr/>
          <p:nvPr/>
        </p:nvGrpSpPr>
        <p:grpSpPr bwMode="auto">
          <a:xfrm>
            <a:off x="4617468" y="4460605"/>
            <a:ext cx="646120" cy="1567999"/>
            <a:chOff x="3676650" y="2139950"/>
            <a:chExt cx="735013" cy="2378075"/>
          </a:xfr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grpSpPr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3676650" y="2139950"/>
              <a:ext cx="735013" cy="2378075"/>
            </a:xfrm>
            <a:custGeom>
              <a:avLst/>
              <a:gdLst/>
              <a:ahLst/>
              <a:cxnLst>
                <a:cxn ang="0">
                  <a:pos x="29" y="588"/>
                </a:cxn>
                <a:cxn ang="0">
                  <a:pos x="32" y="556"/>
                </a:cxn>
                <a:cxn ang="0">
                  <a:pos x="38" y="439"/>
                </a:cxn>
                <a:cxn ang="0">
                  <a:pos x="33" y="375"/>
                </a:cxn>
                <a:cxn ang="0">
                  <a:pos x="11" y="314"/>
                </a:cxn>
                <a:cxn ang="0">
                  <a:pos x="9" y="286"/>
                </a:cxn>
                <a:cxn ang="0">
                  <a:pos x="13" y="232"/>
                </a:cxn>
                <a:cxn ang="0">
                  <a:pos x="24" y="163"/>
                </a:cxn>
                <a:cxn ang="0">
                  <a:pos x="37" y="115"/>
                </a:cxn>
                <a:cxn ang="0">
                  <a:pos x="82" y="88"/>
                </a:cxn>
                <a:cxn ang="0">
                  <a:pos x="77" y="75"/>
                </a:cxn>
                <a:cxn ang="0">
                  <a:pos x="71" y="67"/>
                </a:cxn>
                <a:cxn ang="0">
                  <a:pos x="68" y="45"/>
                </a:cxn>
                <a:cxn ang="0">
                  <a:pos x="69" y="14"/>
                </a:cxn>
                <a:cxn ang="0">
                  <a:pos x="97" y="2"/>
                </a:cxn>
                <a:cxn ang="0">
                  <a:pos x="121" y="37"/>
                </a:cxn>
                <a:cxn ang="0">
                  <a:pos x="123" y="58"/>
                </a:cxn>
                <a:cxn ang="0">
                  <a:pos x="121" y="79"/>
                </a:cxn>
                <a:cxn ang="0">
                  <a:pos x="126" y="82"/>
                </a:cxn>
                <a:cxn ang="0">
                  <a:pos x="180" y="103"/>
                </a:cxn>
                <a:cxn ang="0">
                  <a:pos x="195" y="170"/>
                </a:cxn>
                <a:cxn ang="0">
                  <a:pos x="184" y="277"/>
                </a:cxn>
                <a:cxn ang="0">
                  <a:pos x="174" y="342"/>
                </a:cxn>
                <a:cxn ang="0">
                  <a:pos x="168" y="380"/>
                </a:cxn>
                <a:cxn ang="0">
                  <a:pos x="165" y="451"/>
                </a:cxn>
                <a:cxn ang="0">
                  <a:pos x="169" y="561"/>
                </a:cxn>
                <a:cxn ang="0">
                  <a:pos x="170" y="595"/>
                </a:cxn>
                <a:cxn ang="0">
                  <a:pos x="169" y="633"/>
                </a:cxn>
                <a:cxn ang="0">
                  <a:pos x="139" y="597"/>
                </a:cxn>
                <a:cxn ang="0">
                  <a:pos x="132" y="566"/>
                </a:cxn>
                <a:cxn ang="0">
                  <a:pos x="122" y="483"/>
                </a:cxn>
                <a:cxn ang="0">
                  <a:pos x="97" y="411"/>
                </a:cxn>
                <a:cxn ang="0">
                  <a:pos x="84" y="468"/>
                </a:cxn>
                <a:cxn ang="0">
                  <a:pos x="76" y="542"/>
                </a:cxn>
                <a:cxn ang="0">
                  <a:pos x="77" y="578"/>
                </a:cxn>
                <a:cxn ang="0">
                  <a:pos x="62" y="604"/>
                </a:cxn>
                <a:cxn ang="0">
                  <a:pos x="47" y="612"/>
                </a:cxn>
                <a:cxn ang="0">
                  <a:pos x="4" y="608"/>
                </a:cxn>
              </a:cxnLst>
              <a:rect l="0" t="0" r="r" b="b"/>
              <a:pathLst>
                <a:path w="196" h="634">
                  <a:moveTo>
                    <a:pt x="4" y="608"/>
                  </a:moveTo>
                  <a:cubicBezTo>
                    <a:pt x="6" y="604"/>
                    <a:pt x="19" y="593"/>
                    <a:pt x="29" y="588"/>
                  </a:cubicBezTo>
                  <a:cubicBezTo>
                    <a:pt x="29" y="588"/>
                    <a:pt x="25" y="574"/>
                    <a:pt x="30" y="571"/>
                  </a:cubicBezTo>
                  <a:cubicBezTo>
                    <a:pt x="34" y="569"/>
                    <a:pt x="36" y="569"/>
                    <a:pt x="32" y="556"/>
                  </a:cubicBezTo>
                  <a:cubicBezTo>
                    <a:pt x="28" y="544"/>
                    <a:pt x="24" y="531"/>
                    <a:pt x="27" y="514"/>
                  </a:cubicBezTo>
                  <a:cubicBezTo>
                    <a:pt x="30" y="497"/>
                    <a:pt x="38" y="443"/>
                    <a:pt x="38" y="439"/>
                  </a:cubicBezTo>
                  <a:cubicBezTo>
                    <a:pt x="38" y="435"/>
                    <a:pt x="34" y="416"/>
                    <a:pt x="34" y="408"/>
                  </a:cubicBezTo>
                  <a:cubicBezTo>
                    <a:pt x="34" y="399"/>
                    <a:pt x="33" y="375"/>
                    <a:pt x="33" y="375"/>
                  </a:cubicBezTo>
                  <a:cubicBezTo>
                    <a:pt x="33" y="375"/>
                    <a:pt x="23" y="364"/>
                    <a:pt x="19" y="347"/>
                  </a:cubicBezTo>
                  <a:cubicBezTo>
                    <a:pt x="14" y="330"/>
                    <a:pt x="11" y="314"/>
                    <a:pt x="11" y="314"/>
                  </a:cubicBezTo>
                  <a:cubicBezTo>
                    <a:pt x="11" y="314"/>
                    <a:pt x="10" y="313"/>
                    <a:pt x="9" y="311"/>
                  </a:cubicBezTo>
                  <a:cubicBezTo>
                    <a:pt x="7" y="309"/>
                    <a:pt x="9" y="295"/>
                    <a:pt x="9" y="286"/>
                  </a:cubicBezTo>
                  <a:cubicBezTo>
                    <a:pt x="9" y="277"/>
                    <a:pt x="10" y="266"/>
                    <a:pt x="12" y="258"/>
                  </a:cubicBezTo>
                  <a:cubicBezTo>
                    <a:pt x="14" y="251"/>
                    <a:pt x="13" y="238"/>
                    <a:pt x="13" y="232"/>
                  </a:cubicBezTo>
                  <a:cubicBezTo>
                    <a:pt x="13" y="227"/>
                    <a:pt x="16" y="203"/>
                    <a:pt x="18" y="194"/>
                  </a:cubicBezTo>
                  <a:cubicBezTo>
                    <a:pt x="20" y="186"/>
                    <a:pt x="23" y="168"/>
                    <a:pt x="24" y="163"/>
                  </a:cubicBezTo>
                  <a:cubicBezTo>
                    <a:pt x="24" y="159"/>
                    <a:pt x="27" y="139"/>
                    <a:pt x="28" y="133"/>
                  </a:cubicBezTo>
                  <a:cubicBezTo>
                    <a:pt x="29" y="126"/>
                    <a:pt x="29" y="117"/>
                    <a:pt x="37" y="115"/>
                  </a:cubicBezTo>
                  <a:cubicBezTo>
                    <a:pt x="44" y="112"/>
                    <a:pt x="71" y="100"/>
                    <a:pt x="73" y="99"/>
                  </a:cubicBezTo>
                  <a:cubicBezTo>
                    <a:pt x="73" y="99"/>
                    <a:pt x="79" y="88"/>
                    <a:pt x="82" y="88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78" y="78"/>
                    <a:pt x="77" y="75"/>
                  </a:cubicBezTo>
                  <a:cubicBezTo>
                    <a:pt x="75" y="73"/>
                    <a:pt x="74" y="66"/>
                    <a:pt x="74" y="66"/>
                  </a:cubicBezTo>
                  <a:cubicBezTo>
                    <a:pt x="74" y="66"/>
                    <a:pt x="73" y="68"/>
                    <a:pt x="71" y="67"/>
                  </a:cubicBezTo>
                  <a:cubicBezTo>
                    <a:pt x="70" y="66"/>
                    <a:pt x="67" y="62"/>
                    <a:pt x="66" y="60"/>
                  </a:cubicBezTo>
                  <a:cubicBezTo>
                    <a:pt x="65" y="57"/>
                    <a:pt x="62" y="43"/>
                    <a:pt x="68" y="45"/>
                  </a:cubicBezTo>
                  <a:cubicBezTo>
                    <a:pt x="68" y="45"/>
                    <a:pt x="65" y="31"/>
                    <a:pt x="65" y="27"/>
                  </a:cubicBezTo>
                  <a:cubicBezTo>
                    <a:pt x="65" y="23"/>
                    <a:pt x="65" y="18"/>
                    <a:pt x="69" y="14"/>
                  </a:cubicBezTo>
                  <a:cubicBezTo>
                    <a:pt x="73" y="11"/>
                    <a:pt x="73" y="8"/>
                    <a:pt x="79" y="5"/>
                  </a:cubicBezTo>
                  <a:cubicBezTo>
                    <a:pt x="85" y="2"/>
                    <a:pt x="90" y="0"/>
                    <a:pt x="97" y="2"/>
                  </a:cubicBezTo>
                  <a:cubicBezTo>
                    <a:pt x="105" y="3"/>
                    <a:pt x="119" y="8"/>
                    <a:pt x="120" y="25"/>
                  </a:cubicBezTo>
                  <a:cubicBezTo>
                    <a:pt x="120" y="25"/>
                    <a:pt x="121" y="33"/>
                    <a:pt x="121" y="37"/>
                  </a:cubicBezTo>
                  <a:cubicBezTo>
                    <a:pt x="121" y="37"/>
                    <a:pt x="126" y="34"/>
                    <a:pt x="127" y="41"/>
                  </a:cubicBezTo>
                  <a:cubicBezTo>
                    <a:pt x="128" y="48"/>
                    <a:pt x="128" y="59"/>
                    <a:pt x="123" y="58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3" y="81"/>
                  </a:cubicBezTo>
                  <a:cubicBezTo>
                    <a:pt x="123" y="81"/>
                    <a:pt x="124" y="79"/>
                    <a:pt x="126" y="82"/>
                  </a:cubicBezTo>
                  <a:cubicBezTo>
                    <a:pt x="127" y="84"/>
                    <a:pt x="131" y="91"/>
                    <a:pt x="138" y="93"/>
                  </a:cubicBezTo>
                  <a:cubicBezTo>
                    <a:pt x="145" y="95"/>
                    <a:pt x="175" y="102"/>
                    <a:pt x="180" y="103"/>
                  </a:cubicBezTo>
                  <a:cubicBezTo>
                    <a:pt x="184" y="104"/>
                    <a:pt x="186" y="108"/>
                    <a:pt x="187" y="114"/>
                  </a:cubicBezTo>
                  <a:cubicBezTo>
                    <a:pt x="188" y="121"/>
                    <a:pt x="194" y="163"/>
                    <a:pt x="195" y="170"/>
                  </a:cubicBezTo>
                  <a:cubicBezTo>
                    <a:pt x="196" y="176"/>
                    <a:pt x="195" y="199"/>
                    <a:pt x="194" y="208"/>
                  </a:cubicBezTo>
                  <a:cubicBezTo>
                    <a:pt x="193" y="217"/>
                    <a:pt x="189" y="263"/>
                    <a:pt x="184" y="277"/>
                  </a:cubicBezTo>
                  <a:cubicBezTo>
                    <a:pt x="184" y="277"/>
                    <a:pt x="187" y="313"/>
                    <a:pt x="183" y="340"/>
                  </a:cubicBezTo>
                  <a:cubicBezTo>
                    <a:pt x="183" y="340"/>
                    <a:pt x="180" y="343"/>
                    <a:pt x="174" y="342"/>
                  </a:cubicBezTo>
                  <a:cubicBezTo>
                    <a:pt x="169" y="341"/>
                    <a:pt x="169" y="341"/>
                    <a:pt x="169" y="341"/>
                  </a:cubicBezTo>
                  <a:cubicBezTo>
                    <a:pt x="169" y="341"/>
                    <a:pt x="170" y="370"/>
                    <a:pt x="168" y="380"/>
                  </a:cubicBezTo>
                  <a:cubicBezTo>
                    <a:pt x="166" y="389"/>
                    <a:pt x="170" y="409"/>
                    <a:pt x="170" y="422"/>
                  </a:cubicBezTo>
                  <a:cubicBezTo>
                    <a:pt x="170" y="434"/>
                    <a:pt x="165" y="447"/>
                    <a:pt x="165" y="451"/>
                  </a:cubicBezTo>
                  <a:cubicBezTo>
                    <a:pt x="165" y="455"/>
                    <a:pt x="168" y="518"/>
                    <a:pt x="168" y="529"/>
                  </a:cubicBezTo>
                  <a:cubicBezTo>
                    <a:pt x="169" y="540"/>
                    <a:pt x="171" y="556"/>
                    <a:pt x="169" y="561"/>
                  </a:cubicBezTo>
                  <a:cubicBezTo>
                    <a:pt x="169" y="561"/>
                    <a:pt x="177" y="571"/>
                    <a:pt x="174" y="580"/>
                  </a:cubicBezTo>
                  <a:cubicBezTo>
                    <a:pt x="172" y="589"/>
                    <a:pt x="170" y="595"/>
                    <a:pt x="170" y="595"/>
                  </a:cubicBezTo>
                  <a:cubicBezTo>
                    <a:pt x="170" y="595"/>
                    <a:pt x="179" y="607"/>
                    <a:pt x="180" y="616"/>
                  </a:cubicBezTo>
                  <a:cubicBezTo>
                    <a:pt x="181" y="625"/>
                    <a:pt x="183" y="633"/>
                    <a:pt x="169" y="633"/>
                  </a:cubicBezTo>
                  <a:cubicBezTo>
                    <a:pt x="154" y="634"/>
                    <a:pt x="147" y="632"/>
                    <a:pt x="143" y="626"/>
                  </a:cubicBezTo>
                  <a:cubicBezTo>
                    <a:pt x="140" y="620"/>
                    <a:pt x="136" y="612"/>
                    <a:pt x="139" y="597"/>
                  </a:cubicBezTo>
                  <a:cubicBezTo>
                    <a:pt x="139" y="597"/>
                    <a:pt x="133" y="593"/>
                    <a:pt x="132" y="585"/>
                  </a:cubicBezTo>
                  <a:cubicBezTo>
                    <a:pt x="131" y="577"/>
                    <a:pt x="132" y="570"/>
                    <a:pt x="132" y="566"/>
                  </a:cubicBezTo>
                  <a:cubicBezTo>
                    <a:pt x="133" y="563"/>
                    <a:pt x="127" y="562"/>
                    <a:pt x="128" y="551"/>
                  </a:cubicBezTo>
                  <a:cubicBezTo>
                    <a:pt x="128" y="540"/>
                    <a:pt x="129" y="514"/>
                    <a:pt x="122" y="483"/>
                  </a:cubicBezTo>
                  <a:cubicBezTo>
                    <a:pt x="115" y="452"/>
                    <a:pt x="115" y="448"/>
                    <a:pt x="112" y="443"/>
                  </a:cubicBezTo>
                  <a:cubicBezTo>
                    <a:pt x="110" y="438"/>
                    <a:pt x="97" y="411"/>
                    <a:pt x="97" y="411"/>
                  </a:cubicBezTo>
                  <a:cubicBezTo>
                    <a:pt x="97" y="411"/>
                    <a:pt x="96" y="436"/>
                    <a:pt x="92" y="443"/>
                  </a:cubicBezTo>
                  <a:cubicBezTo>
                    <a:pt x="88" y="449"/>
                    <a:pt x="84" y="457"/>
                    <a:pt x="84" y="468"/>
                  </a:cubicBezTo>
                  <a:cubicBezTo>
                    <a:pt x="84" y="478"/>
                    <a:pt x="79" y="501"/>
                    <a:pt x="77" y="511"/>
                  </a:cubicBezTo>
                  <a:cubicBezTo>
                    <a:pt x="76" y="521"/>
                    <a:pt x="75" y="533"/>
                    <a:pt x="76" y="542"/>
                  </a:cubicBezTo>
                  <a:cubicBezTo>
                    <a:pt x="76" y="550"/>
                    <a:pt x="81" y="550"/>
                    <a:pt x="80" y="564"/>
                  </a:cubicBezTo>
                  <a:cubicBezTo>
                    <a:pt x="80" y="577"/>
                    <a:pt x="80" y="574"/>
                    <a:pt x="77" y="578"/>
                  </a:cubicBezTo>
                  <a:cubicBezTo>
                    <a:pt x="74" y="583"/>
                    <a:pt x="80" y="595"/>
                    <a:pt x="74" y="598"/>
                  </a:cubicBezTo>
                  <a:cubicBezTo>
                    <a:pt x="68" y="601"/>
                    <a:pt x="62" y="604"/>
                    <a:pt x="62" y="604"/>
                  </a:cubicBezTo>
                  <a:cubicBezTo>
                    <a:pt x="58" y="600"/>
                    <a:pt x="58" y="600"/>
                    <a:pt x="58" y="600"/>
                  </a:cubicBezTo>
                  <a:cubicBezTo>
                    <a:pt x="58" y="600"/>
                    <a:pt x="54" y="607"/>
                    <a:pt x="47" y="612"/>
                  </a:cubicBezTo>
                  <a:cubicBezTo>
                    <a:pt x="40" y="617"/>
                    <a:pt x="26" y="622"/>
                    <a:pt x="13" y="617"/>
                  </a:cubicBezTo>
                  <a:cubicBezTo>
                    <a:pt x="0" y="613"/>
                    <a:pt x="3" y="611"/>
                    <a:pt x="4" y="60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3946525" y="2436813"/>
              <a:ext cx="192088" cy="420688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2"/>
                </a:cxn>
                <a:cxn ang="0">
                  <a:pos x="51" y="2"/>
                </a:cxn>
                <a:cxn ang="0">
                  <a:pos x="49" y="0"/>
                </a:cxn>
                <a:cxn ang="0">
                  <a:pos x="40" y="13"/>
                </a:cxn>
                <a:cxn ang="0">
                  <a:pos x="26" y="26"/>
                </a:cxn>
                <a:cxn ang="0">
                  <a:pos x="20" y="31"/>
                </a:cxn>
                <a:cxn ang="0">
                  <a:pos x="16" y="25"/>
                </a:cxn>
                <a:cxn ang="0">
                  <a:pos x="11" y="14"/>
                </a:cxn>
                <a:cxn ang="0">
                  <a:pos x="10" y="9"/>
                </a:cxn>
                <a:cxn ang="0">
                  <a:pos x="7" y="11"/>
                </a:cxn>
                <a:cxn ang="0">
                  <a:pos x="4" y="26"/>
                </a:cxn>
                <a:cxn ang="0">
                  <a:pos x="0" y="63"/>
                </a:cxn>
                <a:cxn ang="0">
                  <a:pos x="12" y="112"/>
                </a:cxn>
                <a:cxn ang="0">
                  <a:pos x="51" y="5"/>
                </a:cxn>
              </a:cxnLst>
              <a:rect l="0" t="0" r="r" b="b"/>
              <a:pathLst>
                <a:path w="51" h="112">
                  <a:moveTo>
                    <a:pt x="51" y="5"/>
                  </a:moveTo>
                  <a:cubicBezTo>
                    <a:pt x="51" y="3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7" y="6"/>
                    <a:pt x="43" y="10"/>
                    <a:pt x="40" y="13"/>
                  </a:cubicBezTo>
                  <a:cubicBezTo>
                    <a:pt x="35" y="17"/>
                    <a:pt x="29" y="23"/>
                    <a:pt x="26" y="26"/>
                  </a:cubicBezTo>
                  <a:cubicBezTo>
                    <a:pt x="23" y="29"/>
                    <a:pt x="20" y="31"/>
                    <a:pt x="20" y="31"/>
                  </a:cubicBezTo>
                  <a:cubicBezTo>
                    <a:pt x="20" y="31"/>
                    <a:pt x="20" y="31"/>
                    <a:pt x="16" y="25"/>
                  </a:cubicBezTo>
                  <a:cubicBezTo>
                    <a:pt x="11" y="19"/>
                    <a:pt x="11" y="14"/>
                    <a:pt x="11" y="14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8" y="16"/>
                    <a:pt x="6" y="21"/>
                    <a:pt x="4" y="26"/>
                  </a:cubicBezTo>
                  <a:cubicBezTo>
                    <a:pt x="1" y="34"/>
                    <a:pt x="0" y="45"/>
                    <a:pt x="0" y="63"/>
                  </a:cubicBezTo>
                  <a:cubicBezTo>
                    <a:pt x="0" y="81"/>
                    <a:pt x="12" y="112"/>
                    <a:pt x="12" y="112"/>
                  </a:cubicBezTo>
                  <a:cubicBezTo>
                    <a:pt x="19" y="85"/>
                    <a:pt x="50" y="9"/>
                    <a:pt x="5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2" name="Freeform 24"/>
            <p:cNvSpPr>
              <a:spLocks/>
            </p:cNvSpPr>
            <p:nvPr/>
          </p:nvSpPr>
          <p:spPr bwMode="auto">
            <a:xfrm>
              <a:off x="3954463" y="2549525"/>
              <a:ext cx="90488" cy="307975"/>
            </a:xfrm>
            <a:custGeom>
              <a:avLst/>
              <a:gdLst/>
              <a:ahLst/>
              <a:cxnLst>
                <a:cxn ang="0">
                  <a:pos x="10" y="82"/>
                </a:cxn>
                <a:cxn ang="0">
                  <a:pos x="24" y="42"/>
                </a:cxn>
                <a:cxn ang="0">
                  <a:pos x="21" y="26"/>
                </a:cxn>
                <a:cxn ang="0">
                  <a:pos x="20" y="15"/>
                </a:cxn>
                <a:cxn ang="0">
                  <a:pos x="23" y="4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2" y="6"/>
                </a:cxn>
                <a:cxn ang="0">
                  <a:pos x="12" y="17"/>
                </a:cxn>
                <a:cxn ang="0">
                  <a:pos x="5" y="30"/>
                </a:cxn>
                <a:cxn ang="0">
                  <a:pos x="0" y="49"/>
                </a:cxn>
                <a:cxn ang="0">
                  <a:pos x="10" y="82"/>
                </a:cxn>
              </a:cxnLst>
              <a:rect l="0" t="0" r="r" b="b"/>
              <a:pathLst>
                <a:path w="24" h="82">
                  <a:moveTo>
                    <a:pt x="10" y="82"/>
                  </a:moveTo>
                  <a:cubicBezTo>
                    <a:pt x="13" y="73"/>
                    <a:pt x="18" y="58"/>
                    <a:pt x="24" y="42"/>
                  </a:cubicBezTo>
                  <a:cubicBezTo>
                    <a:pt x="23" y="37"/>
                    <a:pt x="21" y="28"/>
                    <a:pt x="21" y="26"/>
                  </a:cubicBezTo>
                  <a:cubicBezTo>
                    <a:pt x="21" y="23"/>
                    <a:pt x="22" y="19"/>
                    <a:pt x="20" y="15"/>
                  </a:cubicBezTo>
                  <a:cubicBezTo>
                    <a:pt x="18" y="11"/>
                    <a:pt x="23" y="4"/>
                    <a:pt x="23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3"/>
                    <a:pt x="15" y="0"/>
                    <a:pt x="15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4" y="12"/>
                    <a:pt x="12" y="17"/>
                  </a:cubicBezTo>
                  <a:cubicBezTo>
                    <a:pt x="10" y="21"/>
                    <a:pt x="7" y="24"/>
                    <a:pt x="5" y="30"/>
                  </a:cubicBezTo>
                  <a:cubicBezTo>
                    <a:pt x="4" y="34"/>
                    <a:pt x="2" y="43"/>
                    <a:pt x="0" y="49"/>
                  </a:cubicBezTo>
                  <a:cubicBezTo>
                    <a:pt x="4" y="65"/>
                    <a:pt x="10" y="82"/>
                    <a:pt x="10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3957638" y="3059113"/>
              <a:ext cx="277813" cy="322263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9" y="30"/>
                </a:cxn>
                <a:cxn ang="0">
                  <a:pos x="67" y="42"/>
                </a:cxn>
                <a:cxn ang="0">
                  <a:pos x="59" y="59"/>
                </a:cxn>
                <a:cxn ang="0">
                  <a:pos x="61" y="60"/>
                </a:cxn>
                <a:cxn ang="0">
                  <a:pos x="51" y="64"/>
                </a:cxn>
                <a:cxn ang="0">
                  <a:pos x="39" y="72"/>
                </a:cxn>
                <a:cxn ang="0">
                  <a:pos x="29" y="78"/>
                </a:cxn>
                <a:cxn ang="0">
                  <a:pos x="30" y="84"/>
                </a:cxn>
                <a:cxn ang="0">
                  <a:pos x="45" y="76"/>
                </a:cxn>
                <a:cxn ang="0">
                  <a:pos x="49" y="83"/>
                </a:cxn>
                <a:cxn ang="0">
                  <a:pos x="40" y="86"/>
                </a:cxn>
                <a:cxn ang="0">
                  <a:pos x="6" y="82"/>
                </a:cxn>
                <a:cxn ang="0">
                  <a:pos x="2" y="77"/>
                </a:cxn>
                <a:cxn ang="0">
                  <a:pos x="11" y="13"/>
                </a:cxn>
                <a:cxn ang="0">
                  <a:pos x="15" y="0"/>
                </a:cxn>
                <a:cxn ang="0">
                  <a:pos x="74" y="10"/>
                </a:cxn>
              </a:cxnLst>
              <a:rect l="0" t="0" r="r" b="b"/>
              <a:pathLst>
                <a:path w="74" h="86">
                  <a:moveTo>
                    <a:pt x="74" y="10"/>
                  </a:moveTo>
                  <a:cubicBezTo>
                    <a:pt x="74" y="10"/>
                    <a:pt x="69" y="26"/>
                    <a:pt x="69" y="30"/>
                  </a:cubicBezTo>
                  <a:cubicBezTo>
                    <a:pt x="69" y="34"/>
                    <a:pt x="69" y="36"/>
                    <a:pt x="67" y="42"/>
                  </a:cubicBezTo>
                  <a:cubicBezTo>
                    <a:pt x="64" y="49"/>
                    <a:pt x="59" y="59"/>
                    <a:pt x="59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56" y="62"/>
                    <a:pt x="51" y="64"/>
                  </a:cubicBezTo>
                  <a:cubicBezTo>
                    <a:pt x="47" y="66"/>
                    <a:pt x="40" y="71"/>
                    <a:pt x="39" y="72"/>
                  </a:cubicBezTo>
                  <a:cubicBezTo>
                    <a:pt x="37" y="72"/>
                    <a:pt x="31" y="77"/>
                    <a:pt x="29" y="78"/>
                  </a:cubicBezTo>
                  <a:cubicBezTo>
                    <a:pt x="26" y="78"/>
                    <a:pt x="23" y="84"/>
                    <a:pt x="30" y="84"/>
                  </a:cubicBezTo>
                  <a:cubicBezTo>
                    <a:pt x="36" y="83"/>
                    <a:pt x="41" y="76"/>
                    <a:pt x="45" y="76"/>
                  </a:cubicBezTo>
                  <a:cubicBezTo>
                    <a:pt x="49" y="75"/>
                    <a:pt x="51" y="80"/>
                    <a:pt x="49" y="83"/>
                  </a:cubicBezTo>
                  <a:cubicBezTo>
                    <a:pt x="48" y="85"/>
                    <a:pt x="46" y="86"/>
                    <a:pt x="40" y="86"/>
                  </a:cubicBezTo>
                  <a:cubicBezTo>
                    <a:pt x="34" y="86"/>
                    <a:pt x="6" y="82"/>
                    <a:pt x="6" y="82"/>
                  </a:cubicBezTo>
                  <a:cubicBezTo>
                    <a:pt x="6" y="82"/>
                    <a:pt x="3" y="82"/>
                    <a:pt x="2" y="77"/>
                  </a:cubicBezTo>
                  <a:cubicBezTo>
                    <a:pt x="0" y="72"/>
                    <a:pt x="9" y="25"/>
                    <a:pt x="11" y="13"/>
                  </a:cubicBezTo>
                  <a:cubicBezTo>
                    <a:pt x="13" y="1"/>
                    <a:pt x="12" y="0"/>
                    <a:pt x="15" y="0"/>
                  </a:cubicBezTo>
                  <a:cubicBezTo>
                    <a:pt x="18" y="0"/>
                    <a:pt x="61" y="7"/>
                    <a:pt x="7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4254500" y="3182938"/>
              <a:ext cx="123825" cy="2444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8" y="9"/>
                </a:cxn>
                <a:cxn ang="0">
                  <a:pos x="22" y="43"/>
                </a:cxn>
                <a:cxn ang="0">
                  <a:pos x="12" y="43"/>
                </a:cxn>
                <a:cxn ang="0">
                  <a:pos x="5" y="42"/>
                </a:cxn>
                <a:cxn ang="0">
                  <a:pos x="0" y="59"/>
                </a:cxn>
                <a:cxn ang="0">
                  <a:pos x="15" y="63"/>
                </a:cxn>
                <a:cxn ang="0">
                  <a:pos x="15" y="63"/>
                </a:cxn>
                <a:cxn ang="0">
                  <a:pos x="20" y="64"/>
                </a:cxn>
                <a:cxn ang="0">
                  <a:pos x="29" y="62"/>
                </a:cxn>
                <a:cxn ang="0">
                  <a:pos x="30" y="0"/>
                </a:cxn>
              </a:cxnLst>
              <a:rect l="0" t="0" r="r" b="b"/>
              <a:pathLst>
                <a:path w="33" h="65">
                  <a:moveTo>
                    <a:pt x="30" y="0"/>
                  </a:moveTo>
                  <a:cubicBezTo>
                    <a:pt x="30" y="3"/>
                    <a:pt x="29" y="6"/>
                    <a:pt x="28" y="9"/>
                  </a:cubicBezTo>
                  <a:cubicBezTo>
                    <a:pt x="25" y="24"/>
                    <a:pt x="22" y="43"/>
                    <a:pt x="22" y="43"/>
                  </a:cubicBezTo>
                  <a:cubicBezTo>
                    <a:pt x="22" y="43"/>
                    <a:pt x="16" y="44"/>
                    <a:pt x="12" y="43"/>
                  </a:cubicBezTo>
                  <a:cubicBezTo>
                    <a:pt x="9" y="43"/>
                    <a:pt x="5" y="42"/>
                    <a:pt x="5" y="42"/>
                  </a:cubicBezTo>
                  <a:cubicBezTo>
                    <a:pt x="5" y="42"/>
                    <a:pt x="3" y="51"/>
                    <a:pt x="0" y="5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20" y="64"/>
                  </a:cubicBezTo>
                  <a:cubicBezTo>
                    <a:pt x="26" y="65"/>
                    <a:pt x="29" y="62"/>
                    <a:pt x="29" y="62"/>
                  </a:cubicBezTo>
                  <a:cubicBezTo>
                    <a:pt x="33" y="39"/>
                    <a:pt x="31" y="8"/>
                    <a:pt x="3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4186238" y="3281363"/>
              <a:ext cx="120650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5" y="11"/>
                </a:cxn>
                <a:cxn ang="0">
                  <a:pos x="23" y="16"/>
                </a:cxn>
                <a:cxn ang="0">
                  <a:pos x="32" y="13"/>
                </a:cxn>
                <a:cxn ang="0">
                  <a:pos x="17" y="5"/>
                </a:cxn>
                <a:cxn ang="0">
                  <a:pos x="0" y="0"/>
                </a:cxn>
              </a:cxnLst>
              <a:rect l="0" t="0" r="r" b="b"/>
              <a:pathLst>
                <a:path w="32" h="1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9" y="8"/>
                    <a:pt x="25" y="11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32" y="17"/>
                    <a:pt x="32" y="13"/>
                  </a:cubicBezTo>
                  <a:cubicBezTo>
                    <a:pt x="32" y="10"/>
                    <a:pt x="22" y="6"/>
                    <a:pt x="17" y="5"/>
                  </a:cubicBezTo>
                  <a:cubicBezTo>
                    <a:pt x="13" y="3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3706813" y="3281363"/>
              <a:ext cx="109538" cy="412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21" y="6"/>
                </a:cxn>
                <a:cxn ang="0">
                  <a:pos x="26" y="11"/>
                </a:cxn>
                <a:cxn ang="0">
                  <a:pos x="25" y="1"/>
                </a:cxn>
                <a:cxn ang="0">
                  <a:pos x="6" y="2"/>
                </a:cxn>
                <a:cxn ang="0">
                  <a:pos x="0" y="6"/>
                </a:cxn>
              </a:cxnLst>
              <a:rect l="0" t="0" r="r" b="b"/>
              <a:pathLst>
                <a:path w="29" h="11">
                  <a:moveTo>
                    <a:pt x="0" y="6"/>
                  </a:moveTo>
                  <a:cubicBezTo>
                    <a:pt x="0" y="7"/>
                    <a:pt x="0" y="7"/>
                    <a:pt x="1" y="7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7"/>
                  </a:cubicBezTo>
                  <a:cubicBezTo>
                    <a:pt x="4" y="5"/>
                    <a:pt x="16" y="4"/>
                    <a:pt x="21" y="6"/>
                  </a:cubicBezTo>
                  <a:cubicBezTo>
                    <a:pt x="26" y="9"/>
                    <a:pt x="26" y="11"/>
                    <a:pt x="26" y="11"/>
                  </a:cubicBezTo>
                  <a:cubicBezTo>
                    <a:pt x="29" y="7"/>
                    <a:pt x="29" y="2"/>
                    <a:pt x="25" y="1"/>
                  </a:cubicBezTo>
                  <a:cubicBezTo>
                    <a:pt x="21" y="0"/>
                    <a:pt x="12" y="1"/>
                    <a:pt x="6" y="2"/>
                  </a:cubicBezTo>
                  <a:cubicBezTo>
                    <a:pt x="2" y="3"/>
                    <a:pt x="1" y="5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</p:grpSp>
      <p:grpSp>
        <p:nvGrpSpPr>
          <p:cNvPr id="6" name="Group 43"/>
          <p:cNvGrpSpPr/>
          <p:nvPr/>
        </p:nvGrpSpPr>
        <p:grpSpPr bwMode="auto">
          <a:xfrm>
            <a:off x="2108765" y="4472203"/>
            <a:ext cx="634585" cy="1596589"/>
            <a:chOff x="6492875" y="2643188"/>
            <a:chExt cx="555625" cy="1863725"/>
          </a:xfr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grpSpPr>
        <p:sp>
          <p:nvSpPr>
            <p:cNvPr id="114" name="Freeform 29"/>
            <p:cNvSpPr>
              <a:spLocks noEditPoints="1"/>
            </p:cNvSpPr>
            <p:nvPr/>
          </p:nvSpPr>
          <p:spPr bwMode="auto">
            <a:xfrm>
              <a:off x="6492875" y="2643188"/>
              <a:ext cx="555625" cy="1863725"/>
            </a:xfrm>
            <a:custGeom>
              <a:avLst/>
              <a:gdLst/>
              <a:ahLst/>
              <a:cxnLst>
                <a:cxn ang="0">
                  <a:pos x="135" y="117"/>
                </a:cxn>
                <a:cxn ang="0">
                  <a:pos x="121" y="91"/>
                </a:cxn>
                <a:cxn ang="0">
                  <a:pos x="121" y="87"/>
                </a:cxn>
                <a:cxn ang="0">
                  <a:pos x="122" y="85"/>
                </a:cxn>
                <a:cxn ang="0">
                  <a:pos x="114" y="88"/>
                </a:cxn>
                <a:cxn ang="0">
                  <a:pos x="111" y="86"/>
                </a:cxn>
                <a:cxn ang="0">
                  <a:pos x="112" y="77"/>
                </a:cxn>
                <a:cxn ang="0">
                  <a:pos x="112" y="75"/>
                </a:cxn>
                <a:cxn ang="0">
                  <a:pos x="88" y="17"/>
                </a:cxn>
                <a:cxn ang="0">
                  <a:pos x="62" y="7"/>
                </a:cxn>
                <a:cxn ang="0">
                  <a:pos x="45" y="29"/>
                </a:cxn>
                <a:cxn ang="0">
                  <a:pos x="37" y="51"/>
                </a:cxn>
                <a:cxn ang="0">
                  <a:pos x="34" y="76"/>
                </a:cxn>
                <a:cxn ang="0">
                  <a:pos x="35" y="92"/>
                </a:cxn>
                <a:cxn ang="0">
                  <a:pos x="21" y="98"/>
                </a:cxn>
                <a:cxn ang="0">
                  <a:pos x="24" y="99"/>
                </a:cxn>
                <a:cxn ang="0">
                  <a:pos x="12" y="107"/>
                </a:cxn>
                <a:cxn ang="0">
                  <a:pos x="5" y="164"/>
                </a:cxn>
                <a:cxn ang="0">
                  <a:pos x="30" y="210"/>
                </a:cxn>
                <a:cxn ang="0">
                  <a:pos x="26" y="224"/>
                </a:cxn>
                <a:cxn ang="0">
                  <a:pos x="27" y="226"/>
                </a:cxn>
                <a:cxn ang="0">
                  <a:pos x="21" y="267"/>
                </a:cxn>
                <a:cxn ang="0">
                  <a:pos x="21" y="273"/>
                </a:cxn>
                <a:cxn ang="0">
                  <a:pos x="37" y="385"/>
                </a:cxn>
                <a:cxn ang="0">
                  <a:pos x="42" y="481"/>
                </a:cxn>
                <a:cxn ang="0">
                  <a:pos x="54" y="488"/>
                </a:cxn>
                <a:cxn ang="0">
                  <a:pos x="74" y="447"/>
                </a:cxn>
                <a:cxn ang="0">
                  <a:pos x="70" y="353"/>
                </a:cxn>
                <a:cxn ang="0">
                  <a:pos x="72" y="315"/>
                </a:cxn>
                <a:cxn ang="0">
                  <a:pos x="81" y="346"/>
                </a:cxn>
                <a:cxn ang="0">
                  <a:pos x="79" y="484"/>
                </a:cxn>
                <a:cxn ang="0">
                  <a:pos x="108" y="481"/>
                </a:cxn>
                <a:cxn ang="0">
                  <a:pos x="123" y="342"/>
                </a:cxn>
                <a:cxn ang="0">
                  <a:pos x="134" y="268"/>
                </a:cxn>
                <a:cxn ang="0">
                  <a:pos x="126" y="218"/>
                </a:cxn>
                <a:cxn ang="0">
                  <a:pos x="123" y="198"/>
                </a:cxn>
                <a:cxn ang="0">
                  <a:pos x="145" y="175"/>
                </a:cxn>
                <a:cxn ang="0">
                  <a:pos x="30" y="100"/>
                </a:cxn>
                <a:cxn ang="0">
                  <a:pos x="30" y="99"/>
                </a:cxn>
                <a:cxn ang="0">
                  <a:pos x="35" y="174"/>
                </a:cxn>
                <a:cxn ang="0">
                  <a:pos x="33" y="167"/>
                </a:cxn>
                <a:cxn ang="0">
                  <a:pos x="36" y="83"/>
                </a:cxn>
                <a:cxn ang="0">
                  <a:pos x="38" y="71"/>
                </a:cxn>
                <a:cxn ang="0">
                  <a:pos x="38" y="63"/>
                </a:cxn>
                <a:cxn ang="0">
                  <a:pos x="38" y="61"/>
                </a:cxn>
                <a:cxn ang="0">
                  <a:pos x="38" y="63"/>
                </a:cxn>
                <a:cxn ang="0">
                  <a:pos x="41" y="50"/>
                </a:cxn>
                <a:cxn ang="0">
                  <a:pos x="38" y="55"/>
                </a:cxn>
                <a:cxn ang="0">
                  <a:pos x="42" y="41"/>
                </a:cxn>
                <a:cxn ang="0">
                  <a:pos x="111" y="63"/>
                </a:cxn>
                <a:cxn ang="0">
                  <a:pos x="109" y="61"/>
                </a:cxn>
                <a:cxn ang="0">
                  <a:pos x="107" y="55"/>
                </a:cxn>
                <a:cxn ang="0">
                  <a:pos x="111" y="63"/>
                </a:cxn>
                <a:cxn ang="0">
                  <a:pos x="104" y="51"/>
                </a:cxn>
                <a:cxn ang="0">
                  <a:pos x="105" y="52"/>
                </a:cxn>
                <a:cxn ang="0">
                  <a:pos x="109" y="71"/>
                </a:cxn>
              </a:cxnLst>
              <a:rect l="0" t="0" r="r" b="b"/>
              <a:pathLst>
                <a:path w="148" h="497">
                  <a:moveTo>
                    <a:pt x="139" y="141"/>
                  </a:moveTo>
                  <a:cubicBezTo>
                    <a:pt x="139" y="136"/>
                    <a:pt x="135" y="117"/>
                    <a:pt x="135" y="117"/>
                  </a:cubicBezTo>
                  <a:cubicBezTo>
                    <a:pt x="135" y="115"/>
                    <a:pt x="132" y="96"/>
                    <a:pt x="130" y="94"/>
                  </a:cubicBezTo>
                  <a:cubicBezTo>
                    <a:pt x="128" y="92"/>
                    <a:pt x="121" y="91"/>
                    <a:pt x="121" y="91"/>
                  </a:cubicBezTo>
                  <a:cubicBezTo>
                    <a:pt x="123" y="89"/>
                    <a:pt x="124" y="86"/>
                    <a:pt x="124" y="86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5" y="84"/>
                    <a:pt x="124" y="81"/>
                    <a:pt x="124" y="81"/>
                  </a:cubicBezTo>
                  <a:cubicBezTo>
                    <a:pt x="124" y="83"/>
                    <a:pt x="122" y="85"/>
                    <a:pt x="122" y="85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0" y="86"/>
                    <a:pt x="114" y="88"/>
                    <a:pt x="114" y="88"/>
                  </a:cubicBezTo>
                  <a:cubicBezTo>
                    <a:pt x="114" y="88"/>
                    <a:pt x="117" y="86"/>
                    <a:pt x="116" y="85"/>
                  </a:cubicBezTo>
                  <a:cubicBezTo>
                    <a:pt x="115" y="84"/>
                    <a:pt x="111" y="86"/>
                    <a:pt x="111" y="86"/>
                  </a:cubicBezTo>
                  <a:cubicBezTo>
                    <a:pt x="111" y="84"/>
                    <a:pt x="111" y="83"/>
                    <a:pt x="111" y="81"/>
                  </a:cubicBezTo>
                  <a:cubicBezTo>
                    <a:pt x="111" y="80"/>
                    <a:pt x="112" y="78"/>
                    <a:pt x="112" y="77"/>
                  </a:cubicBezTo>
                  <a:cubicBezTo>
                    <a:pt x="112" y="79"/>
                    <a:pt x="112" y="80"/>
                    <a:pt x="113" y="80"/>
                  </a:cubicBezTo>
                  <a:cubicBezTo>
                    <a:pt x="113" y="79"/>
                    <a:pt x="112" y="77"/>
                    <a:pt x="112" y="75"/>
                  </a:cubicBezTo>
                  <a:cubicBezTo>
                    <a:pt x="113" y="71"/>
                    <a:pt x="114" y="64"/>
                    <a:pt x="108" y="53"/>
                  </a:cubicBezTo>
                  <a:cubicBezTo>
                    <a:pt x="101" y="39"/>
                    <a:pt x="95" y="24"/>
                    <a:pt x="88" y="17"/>
                  </a:cubicBezTo>
                  <a:cubicBezTo>
                    <a:pt x="85" y="14"/>
                    <a:pt x="82" y="11"/>
                    <a:pt x="79" y="8"/>
                  </a:cubicBezTo>
                  <a:cubicBezTo>
                    <a:pt x="68" y="0"/>
                    <a:pt x="62" y="7"/>
                    <a:pt x="62" y="7"/>
                  </a:cubicBezTo>
                  <a:cubicBezTo>
                    <a:pt x="61" y="6"/>
                    <a:pt x="54" y="11"/>
                    <a:pt x="51" y="16"/>
                  </a:cubicBezTo>
                  <a:cubicBezTo>
                    <a:pt x="49" y="19"/>
                    <a:pt x="47" y="24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39" y="39"/>
                    <a:pt x="37" y="51"/>
                  </a:cubicBezTo>
                  <a:cubicBezTo>
                    <a:pt x="36" y="55"/>
                    <a:pt x="35" y="60"/>
                    <a:pt x="36" y="64"/>
                  </a:cubicBezTo>
                  <a:cubicBezTo>
                    <a:pt x="35" y="67"/>
                    <a:pt x="34" y="72"/>
                    <a:pt x="34" y="76"/>
                  </a:cubicBezTo>
                  <a:cubicBezTo>
                    <a:pt x="34" y="81"/>
                    <a:pt x="35" y="85"/>
                    <a:pt x="36" y="87"/>
                  </a:cubicBezTo>
                  <a:cubicBezTo>
                    <a:pt x="35" y="89"/>
                    <a:pt x="35" y="91"/>
                    <a:pt x="35" y="92"/>
                  </a:cubicBezTo>
                  <a:cubicBezTo>
                    <a:pt x="35" y="92"/>
                    <a:pt x="34" y="93"/>
                    <a:pt x="34" y="93"/>
                  </a:cubicBezTo>
                  <a:cubicBezTo>
                    <a:pt x="30" y="96"/>
                    <a:pt x="26" y="98"/>
                    <a:pt x="21" y="98"/>
                  </a:cubicBezTo>
                  <a:cubicBezTo>
                    <a:pt x="16" y="98"/>
                    <a:pt x="17" y="99"/>
                    <a:pt x="18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4" y="106"/>
                    <a:pt x="12" y="107"/>
                  </a:cubicBezTo>
                  <a:cubicBezTo>
                    <a:pt x="5" y="110"/>
                    <a:pt x="7" y="119"/>
                    <a:pt x="7" y="127"/>
                  </a:cubicBezTo>
                  <a:cubicBezTo>
                    <a:pt x="7" y="134"/>
                    <a:pt x="6" y="155"/>
                    <a:pt x="5" y="164"/>
                  </a:cubicBezTo>
                  <a:cubicBezTo>
                    <a:pt x="5" y="174"/>
                    <a:pt x="0" y="181"/>
                    <a:pt x="5" y="194"/>
                  </a:cubicBezTo>
                  <a:cubicBezTo>
                    <a:pt x="10" y="207"/>
                    <a:pt x="30" y="210"/>
                    <a:pt x="30" y="210"/>
                  </a:cubicBezTo>
                  <a:cubicBezTo>
                    <a:pt x="30" y="211"/>
                    <a:pt x="30" y="212"/>
                    <a:pt x="29" y="214"/>
                  </a:cubicBezTo>
                  <a:cubicBezTo>
                    <a:pt x="28" y="218"/>
                    <a:pt x="26" y="224"/>
                    <a:pt x="26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5"/>
                    <a:pt x="27" y="226"/>
                    <a:pt x="27" y="226"/>
                  </a:cubicBezTo>
                  <a:cubicBezTo>
                    <a:pt x="26" y="231"/>
                    <a:pt x="25" y="239"/>
                    <a:pt x="24" y="243"/>
                  </a:cubicBezTo>
                  <a:cubicBezTo>
                    <a:pt x="23" y="247"/>
                    <a:pt x="21" y="262"/>
                    <a:pt x="21" y="267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1" y="273"/>
                    <a:pt x="21" y="273"/>
                    <a:pt x="21" y="273"/>
                  </a:cubicBezTo>
                  <a:cubicBezTo>
                    <a:pt x="22" y="276"/>
                    <a:pt x="24" y="298"/>
                    <a:pt x="28" y="320"/>
                  </a:cubicBezTo>
                  <a:cubicBezTo>
                    <a:pt x="33" y="343"/>
                    <a:pt x="37" y="374"/>
                    <a:pt x="37" y="385"/>
                  </a:cubicBezTo>
                  <a:cubicBezTo>
                    <a:pt x="37" y="396"/>
                    <a:pt x="39" y="430"/>
                    <a:pt x="40" y="447"/>
                  </a:cubicBezTo>
                  <a:cubicBezTo>
                    <a:pt x="41" y="465"/>
                    <a:pt x="42" y="481"/>
                    <a:pt x="42" y="481"/>
                  </a:cubicBezTo>
                  <a:cubicBezTo>
                    <a:pt x="44" y="483"/>
                    <a:pt x="44" y="483"/>
                    <a:pt x="44" y="483"/>
                  </a:cubicBezTo>
                  <a:cubicBezTo>
                    <a:pt x="44" y="483"/>
                    <a:pt x="46" y="488"/>
                    <a:pt x="54" y="488"/>
                  </a:cubicBezTo>
                  <a:cubicBezTo>
                    <a:pt x="62" y="488"/>
                    <a:pt x="69" y="479"/>
                    <a:pt x="71" y="471"/>
                  </a:cubicBezTo>
                  <a:cubicBezTo>
                    <a:pt x="74" y="464"/>
                    <a:pt x="72" y="459"/>
                    <a:pt x="74" y="447"/>
                  </a:cubicBezTo>
                  <a:cubicBezTo>
                    <a:pt x="76" y="436"/>
                    <a:pt x="73" y="392"/>
                    <a:pt x="73" y="384"/>
                  </a:cubicBezTo>
                  <a:cubicBezTo>
                    <a:pt x="73" y="375"/>
                    <a:pt x="70" y="353"/>
                    <a:pt x="70" y="353"/>
                  </a:cubicBezTo>
                  <a:cubicBezTo>
                    <a:pt x="70" y="353"/>
                    <a:pt x="68" y="358"/>
                    <a:pt x="70" y="351"/>
                  </a:cubicBezTo>
                  <a:cubicBezTo>
                    <a:pt x="73" y="345"/>
                    <a:pt x="72" y="315"/>
                    <a:pt x="72" y="315"/>
                  </a:cubicBezTo>
                  <a:cubicBezTo>
                    <a:pt x="76" y="304"/>
                    <a:pt x="76" y="304"/>
                    <a:pt x="76" y="304"/>
                  </a:cubicBezTo>
                  <a:cubicBezTo>
                    <a:pt x="76" y="304"/>
                    <a:pt x="79" y="328"/>
                    <a:pt x="81" y="346"/>
                  </a:cubicBezTo>
                  <a:cubicBezTo>
                    <a:pt x="82" y="364"/>
                    <a:pt x="82" y="420"/>
                    <a:pt x="82" y="433"/>
                  </a:cubicBezTo>
                  <a:cubicBezTo>
                    <a:pt x="81" y="445"/>
                    <a:pt x="79" y="484"/>
                    <a:pt x="79" y="484"/>
                  </a:cubicBezTo>
                  <a:cubicBezTo>
                    <a:pt x="79" y="484"/>
                    <a:pt x="77" y="494"/>
                    <a:pt x="89" y="495"/>
                  </a:cubicBezTo>
                  <a:cubicBezTo>
                    <a:pt x="102" y="497"/>
                    <a:pt x="108" y="481"/>
                    <a:pt x="108" y="481"/>
                  </a:cubicBezTo>
                  <a:cubicBezTo>
                    <a:pt x="112" y="473"/>
                    <a:pt x="117" y="389"/>
                    <a:pt x="118" y="382"/>
                  </a:cubicBezTo>
                  <a:cubicBezTo>
                    <a:pt x="118" y="375"/>
                    <a:pt x="114" y="363"/>
                    <a:pt x="123" y="342"/>
                  </a:cubicBezTo>
                  <a:cubicBezTo>
                    <a:pt x="132" y="322"/>
                    <a:pt x="131" y="270"/>
                    <a:pt x="131" y="270"/>
                  </a:cubicBezTo>
                  <a:cubicBezTo>
                    <a:pt x="134" y="268"/>
                    <a:pt x="134" y="268"/>
                    <a:pt x="134" y="268"/>
                  </a:cubicBezTo>
                  <a:cubicBezTo>
                    <a:pt x="134" y="260"/>
                    <a:pt x="124" y="219"/>
                    <a:pt x="124" y="219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5" y="216"/>
                    <a:pt x="117" y="198"/>
                    <a:pt x="117" y="198"/>
                  </a:cubicBezTo>
                  <a:cubicBezTo>
                    <a:pt x="117" y="198"/>
                    <a:pt x="120" y="198"/>
                    <a:pt x="123" y="198"/>
                  </a:cubicBezTo>
                  <a:cubicBezTo>
                    <a:pt x="127" y="199"/>
                    <a:pt x="130" y="192"/>
                    <a:pt x="135" y="191"/>
                  </a:cubicBezTo>
                  <a:cubicBezTo>
                    <a:pt x="141" y="190"/>
                    <a:pt x="143" y="179"/>
                    <a:pt x="145" y="175"/>
                  </a:cubicBezTo>
                  <a:cubicBezTo>
                    <a:pt x="148" y="171"/>
                    <a:pt x="139" y="141"/>
                    <a:pt x="139" y="141"/>
                  </a:cubicBezTo>
                  <a:close/>
                  <a:moveTo>
                    <a:pt x="30" y="100"/>
                  </a:moveTo>
                  <a:cubicBezTo>
                    <a:pt x="28" y="101"/>
                    <a:pt x="26" y="102"/>
                    <a:pt x="24" y="103"/>
                  </a:cubicBezTo>
                  <a:cubicBezTo>
                    <a:pt x="25" y="102"/>
                    <a:pt x="28" y="99"/>
                    <a:pt x="30" y="99"/>
                  </a:cubicBezTo>
                  <a:cubicBezTo>
                    <a:pt x="31" y="99"/>
                    <a:pt x="31" y="100"/>
                    <a:pt x="30" y="100"/>
                  </a:cubicBezTo>
                  <a:close/>
                  <a:moveTo>
                    <a:pt x="35" y="174"/>
                  </a:moveTo>
                  <a:cubicBezTo>
                    <a:pt x="35" y="177"/>
                    <a:pt x="32" y="179"/>
                    <a:pt x="32" y="179"/>
                  </a:cubicBezTo>
                  <a:cubicBezTo>
                    <a:pt x="33" y="176"/>
                    <a:pt x="33" y="167"/>
                    <a:pt x="33" y="167"/>
                  </a:cubicBezTo>
                  <a:cubicBezTo>
                    <a:pt x="34" y="169"/>
                    <a:pt x="36" y="172"/>
                    <a:pt x="35" y="174"/>
                  </a:cubicBezTo>
                  <a:close/>
                  <a:moveTo>
                    <a:pt x="36" y="83"/>
                  </a:moveTo>
                  <a:cubicBezTo>
                    <a:pt x="36" y="81"/>
                    <a:pt x="35" y="74"/>
                    <a:pt x="37" y="67"/>
                  </a:cubicBezTo>
                  <a:cubicBezTo>
                    <a:pt x="37" y="68"/>
                    <a:pt x="37" y="70"/>
                    <a:pt x="38" y="71"/>
                  </a:cubicBezTo>
                  <a:cubicBezTo>
                    <a:pt x="38" y="75"/>
                    <a:pt x="37" y="79"/>
                    <a:pt x="36" y="83"/>
                  </a:cubicBezTo>
                  <a:close/>
                  <a:moveTo>
                    <a:pt x="38" y="63"/>
                  </a:moveTo>
                  <a:cubicBezTo>
                    <a:pt x="38" y="64"/>
                    <a:pt x="38" y="65"/>
                    <a:pt x="38" y="65"/>
                  </a:cubicBezTo>
                  <a:cubicBezTo>
                    <a:pt x="38" y="64"/>
                    <a:pt x="38" y="62"/>
                    <a:pt x="38" y="61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60"/>
                    <a:pt x="38" y="62"/>
                    <a:pt x="38" y="63"/>
                  </a:cubicBezTo>
                  <a:close/>
                  <a:moveTo>
                    <a:pt x="42" y="43"/>
                  </a:moveTo>
                  <a:cubicBezTo>
                    <a:pt x="42" y="46"/>
                    <a:pt x="41" y="48"/>
                    <a:pt x="41" y="50"/>
                  </a:cubicBezTo>
                  <a:cubicBezTo>
                    <a:pt x="40" y="51"/>
                    <a:pt x="40" y="51"/>
                    <a:pt x="40" y="52"/>
                  </a:cubicBezTo>
                  <a:cubicBezTo>
                    <a:pt x="39" y="53"/>
                    <a:pt x="39" y="54"/>
                    <a:pt x="38" y="55"/>
                  </a:cubicBezTo>
                  <a:cubicBezTo>
                    <a:pt x="38" y="54"/>
                    <a:pt x="39" y="53"/>
                    <a:pt x="39" y="52"/>
                  </a:cubicBezTo>
                  <a:cubicBezTo>
                    <a:pt x="40" y="48"/>
                    <a:pt x="41" y="44"/>
                    <a:pt x="42" y="41"/>
                  </a:cubicBezTo>
                  <a:cubicBezTo>
                    <a:pt x="42" y="42"/>
                    <a:pt x="42" y="42"/>
                    <a:pt x="42" y="43"/>
                  </a:cubicBezTo>
                  <a:close/>
                  <a:moveTo>
                    <a:pt x="111" y="63"/>
                  </a:moveTo>
                  <a:cubicBezTo>
                    <a:pt x="111" y="65"/>
                    <a:pt x="111" y="67"/>
                    <a:pt x="111" y="68"/>
                  </a:cubicBezTo>
                  <a:cubicBezTo>
                    <a:pt x="111" y="66"/>
                    <a:pt x="110" y="63"/>
                    <a:pt x="109" y="61"/>
                  </a:cubicBezTo>
                  <a:cubicBezTo>
                    <a:pt x="109" y="59"/>
                    <a:pt x="108" y="57"/>
                    <a:pt x="107" y="56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1"/>
                    <a:pt x="105" y="49"/>
                    <a:pt x="105" y="49"/>
                  </a:cubicBezTo>
                  <a:cubicBezTo>
                    <a:pt x="105" y="49"/>
                    <a:pt x="110" y="60"/>
                    <a:pt x="111" y="63"/>
                  </a:cubicBezTo>
                  <a:close/>
                  <a:moveTo>
                    <a:pt x="109" y="71"/>
                  </a:moveTo>
                  <a:cubicBezTo>
                    <a:pt x="108" y="65"/>
                    <a:pt x="106" y="58"/>
                    <a:pt x="104" y="51"/>
                  </a:cubicBezTo>
                  <a:cubicBezTo>
                    <a:pt x="104" y="51"/>
                    <a:pt x="104" y="52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52"/>
                    <a:pt x="110" y="65"/>
                    <a:pt x="110" y="69"/>
                  </a:cubicBezTo>
                  <a:cubicBezTo>
                    <a:pt x="110" y="70"/>
                    <a:pt x="109" y="71"/>
                    <a:pt x="109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15" name="Freeform 30"/>
            <p:cNvSpPr>
              <a:spLocks/>
            </p:cNvSpPr>
            <p:nvPr/>
          </p:nvSpPr>
          <p:spPr bwMode="auto">
            <a:xfrm>
              <a:off x="6556375" y="2992438"/>
              <a:ext cx="252413" cy="292100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58" y="11"/>
                </a:cxn>
                <a:cxn ang="0">
                  <a:pos x="63" y="1"/>
                </a:cxn>
                <a:cxn ang="0">
                  <a:pos x="60" y="5"/>
                </a:cxn>
                <a:cxn ang="0">
                  <a:pos x="53" y="10"/>
                </a:cxn>
                <a:cxn ang="0">
                  <a:pos x="49" y="22"/>
                </a:cxn>
                <a:cxn ang="0">
                  <a:pos x="44" y="15"/>
                </a:cxn>
                <a:cxn ang="0">
                  <a:pos x="35" y="8"/>
                </a:cxn>
                <a:cxn ang="0">
                  <a:pos x="32" y="3"/>
                </a:cxn>
                <a:cxn ang="0">
                  <a:pos x="34" y="1"/>
                </a:cxn>
                <a:cxn ang="0">
                  <a:pos x="30" y="3"/>
                </a:cxn>
                <a:cxn ang="0">
                  <a:pos x="19" y="10"/>
                </a:cxn>
                <a:cxn ang="0">
                  <a:pos x="11" y="9"/>
                </a:cxn>
                <a:cxn ang="0">
                  <a:pos x="18" y="6"/>
                </a:cxn>
                <a:cxn ang="0">
                  <a:pos x="5" y="11"/>
                </a:cxn>
                <a:cxn ang="0">
                  <a:pos x="0" y="15"/>
                </a:cxn>
                <a:cxn ang="0">
                  <a:pos x="21" y="12"/>
                </a:cxn>
                <a:cxn ang="0">
                  <a:pos x="24" y="13"/>
                </a:cxn>
                <a:cxn ang="0">
                  <a:pos x="35" y="18"/>
                </a:cxn>
                <a:cxn ang="0">
                  <a:pos x="55" y="78"/>
                </a:cxn>
                <a:cxn ang="0">
                  <a:pos x="62" y="40"/>
                </a:cxn>
                <a:cxn ang="0">
                  <a:pos x="67" y="7"/>
                </a:cxn>
                <a:cxn ang="0">
                  <a:pos x="61" y="11"/>
                </a:cxn>
                <a:cxn ang="0">
                  <a:pos x="62" y="7"/>
                </a:cxn>
              </a:cxnLst>
              <a:rect l="0" t="0" r="r" b="b"/>
              <a:pathLst>
                <a:path w="67" h="78">
                  <a:moveTo>
                    <a:pt x="62" y="7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63" y="6"/>
                    <a:pt x="63" y="1"/>
                  </a:cubicBezTo>
                  <a:cubicBezTo>
                    <a:pt x="63" y="1"/>
                    <a:pt x="63" y="4"/>
                    <a:pt x="60" y="5"/>
                  </a:cubicBezTo>
                  <a:cubicBezTo>
                    <a:pt x="57" y="6"/>
                    <a:pt x="56" y="7"/>
                    <a:pt x="53" y="10"/>
                  </a:cubicBezTo>
                  <a:cubicBezTo>
                    <a:pt x="51" y="13"/>
                    <a:pt x="49" y="22"/>
                    <a:pt x="49" y="22"/>
                  </a:cubicBezTo>
                  <a:cubicBezTo>
                    <a:pt x="49" y="22"/>
                    <a:pt x="49" y="20"/>
                    <a:pt x="44" y="15"/>
                  </a:cubicBezTo>
                  <a:cubicBezTo>
                    <a:pt x="40" y="10"/>
                    <a:pt x="38" y="10"/>
                    <a:pt x="35" y="8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3" y="0"/>
                    <a:pt x="30" y="3"/>
                  </a:cubicBezTo>
                  <a:cubicBezTo>
                    <a:pt x="27" y="6"/>
                    <a:pt x="23" y="10"/>
                    <a:pt x="19" y="10"/>
                  </a:cubicBezTo>
                  <a:cubicBezTo>
                    <a:pt x="14" y="10"/>
                    <a:pt x="7" y="11"/>
                    <a:pt x="11" y="9"/>
                  </a:cubicBezTo>
                  <a:cubicBezTo>
                    <a:pt x="14" y="8"/>
                    <a:pt x="20" y="7"/>
                    <a:pt x="18" y="6"/>
                  </a:cubicBezTo>
                  <a:cubicBezTo>
                    <a:pt x="17" y="6"/>
                    <a:pt x="11" y="8"/>
                    <a:pt x="5" y="11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5"/>
                    <a:pt x="17" y="15"/>
                    <a:pt x="21" y="12"/>
                  </a:cubicBezTo>
                  <a:cubicBezTo>
                    <a:pt x="25" y="8"/>
                    <a:pt x="24" y="13"/>
                    <a:pt x="24" y="13"/>
                  </a:cubicBezTo>
                  <a:cubicBezTo>
                    <a:pt x="24" y="13"/>
                    <a:pt x="25" y="17"/>
                    <a:pt x="35" y="18"/>
                  </a:cubicBezTo>
                  <a:cubicBezTo>
                    <a:pt x="35" y="18"/>
                    <a:pt x="44" y="65"/>
                    <a:pt x="55" y="78"/>
                  </a:cubicBezTo>
                  <a:cubicBezTo>
                    <a:pt x="55" y="78"/>
                    <a:pt x="59" y="54"/>
                    <a:pt x="62" y="40"/>
                  </a:cubicBezTo>
                  <a:cubicBezTo>
                    <a:pt x="64" y="27"/>
                    <a:pt x="67" y="7"/>
                    <a:pt x="67" y="7"/>
                  </a:cubicBezTo>
                  <a:cubicBezTo>
                    <a:pt x="67" y="7"/>
                    <a:pt x="64" y="8"/>
                    <a:pt x="61" y="11"/>
                  </a:cubicBez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16" name="Freeform 31"/>
            <p:cNvSpPr>
              <a:spLocks/>
            </p:cNvSpPr>
            <p:nvPr/>
          </p:nvSpPr>
          <p:spPr bwMode="auto">
            <a:xfrm>
              <a:off x="6784975" y="3059113"/>
              <a:ext cx="214313" cy="244475"/>
            </a:xfrm>
            <a:custGeom>
              <a:avLst/>
              <a:gdLst/>
              <a:ahLst/>
              <a:cxnLst>
                <a:cxn ang="0">
                  <a:pos x="5" y="61"/>
                </a:cxn>
                <a:cxn ang="0">
                  <a:pos x="0" y="56"/>
                </a:cxn>
                <a:cxn ang="0">
                  <a:pos x="2" y="50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55" y="38"/>
                </a:cxn>
                <a:cxn ang="0">
                  <a:pos x="56" y="42"/>
                </a:cxn>
                <a:cxn ang="0">
                  <a:pos x="49" y="51"/>
                </a:cxn>
                <a:cxn ang="0">
                  <a:pos x="42" y="52"/>
                </a:cxn>
                <a:cxn ang="0">
                  <a:pos x="24" y="49"/>
                </a:cxn>
                <a:cxn ang="0">
                  <a:pos x="23" y="50"/>
                </a:cxn>
                <a:cxn ang="0">
                  <a:pos x="17" y="48"/>
                </a:cxn>
                <a:cxn ang="0">
                  <a:pos x="13" y="48"/>
                </a:cxn>
                <a:cxn ang="0">
                  <a:pos x="18" y="55"/>
                </a:cxn>
                <a:cxn ang="0">
                  <a:pos x="19" y="58"/>
                </a:cxn>
                <a:cxn ang="0">
                  <a:pos x="12" y="63"/>
                </a:cxn>
                <a:cxn ang="0">
                  <a:pos x="5" y="61"/>
                </a:cxn>
              </a:cxnLst>
              <a:rect l="0" t="0" r="r" b="b"/>
              <a:pathLst>
                <a:path w="57" h="65">
                  <a:moveTo>
                    <a:pt x="5" y="61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4"/>
                    <a:pt x="2" y="50"/>
                  </a:cubicBezTo>
                  <a:cubicBezTo>
                    <a:pt x="4" y="46"/>
                    <a:pt x="23" y="4"/>
                    <a:pt x="23" y="3"/>
                  </a:cubicBezTo>
                  <a:cubicBezTo>
                    <a:pt x="24" y="1"/>
                    <a:pt x="26" y="0"/>
                    <a:pt x="28" y="2"/>
                  </a:cubicBezTo>
                  <a:cubicBezTo>
                    <a:pt x="29" y="4"/>
                    <a:pt x="55" y="38"/>
                    <a:pt x="55" y="38"/>
                  </a:cubicBezTo>
                  <a:cubicBezTo>
                    <a:pt x="55" y="38"/>
                    <a:pt x="57" y="40"/>
                    <a:pt x="56" y="42"/>
                  </a:cubicBezTo>
                  <a:cubicBezTo>
                    <a:pt x="55" y="44"/>
                    <a:pt x="49" y="51"/>
                    <a:pt x="49" y="51"/>
                  </a:cubicBezTo>
                  <a:cubicBezTo>
                    <a:pt x="49" y="51"/>
                    <a:pt x="44" y="53"/>
                    <a:pt x="42" y="52"/>
                  </a:cubicBezTo>
                  <a:cubicBezTo>
                    <a:pt x="40" y="52"/>
                    <a:pt x="24" y="49"/>
                    <a:pt x="24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19" y="50"/>
                    <a:pt x="17" y="48"/>
                  </a:cubicBezTo>
                  <a:cubicBezTo>
                    <a:pt x="14" y="46"/>
                    <a:pt x="13" y="46"/>
                    <a:pt x="13" y="48"/>
                  </a:cubicBezTo>
                  <a:cubicBezTo>
                    <a:pt x="13" y="49"/>
                    <a:pt x="13" y="54"/>
                    <a:pt x="18" y="55"/>
                  </a:cubicBezTo>
                  <a:cubicBezTo>
                    <a:pt x="18" y="55"/>
                    <a:pt x="20" y="55"/>
                    <a:pt x="19" y="58"/>
                  </a:cubicBezTo>
                  <a:cubicBezTo>
                    <a:pt x="19" y="62"/>
                    <a:pt x="16" y="63"/>
                    <a:pt x="12" y="63"/>
                  </a:cubicBezTo>
                  <a:cubicBezTo>
                    <a:pt x="9" y="62"/>
                    <a:pt x="8" y="65"/>
                    <a:pt x="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17" name="Freeform 32"/>
            <p:cNvSpPr>
              <a:spLocks/>
            </p:cNvSpPr>
            <p:nvPr/>
          </p:nvSpPr>
          <p:spPr bwMode="auto">
            <a:xfrm>
              <a:off x="6853238" y="3265488"/>
              <a:ext cx="49213" cy="1047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18"/>
                </a:cxn>
                <a:cxn ang="0">
                  <a:pos x="6" y="24"/>
                </a:cxn>
                <a:cxn ang="0">
                  <a:pos x="1" y="25"/>
                </a:cxn>
                <a:cxn ang="0">
                  <a:pos x="2" y="27"/>
                </a:cxn>
                <a:cxn ang="0">
                  <a:pos x="10" y="26"/>
                </a:cxn>
                <a:cxn ang="0">
                  <a:pos x="13" y="17"/>
                </a:cxn>
                <a:cxn ang="0">
                  <a:pos x="10" y="0"/>
                </a:cxn>
              </a:cxnLst>
              <a:rect l="0" t="0" r="r" b="b"/>
              <a:pathLst>
                <a:path w="13" h="28">
                  <a:moveTo>
                    <a:pt x="10" y="0"/>
                  </a:moveTo>
                  <a:cubicBezTo>
                    <a:pt x="10" y="0"/>
                    <a:pt x="10" y="14"/>
                    <a:pt x="7" y="18"/>
                  </a:cubicBezTo>
                  <a:cubicBezTo>
                    <a:pt x="7" y="18"/>
                    <a:pt x="5" y="21"/>
                    <a:pt x="6" y="24"/>
                  </a:cubicBezTo>
                  <a:cubicBezTo>
                    <a:pt x="6" y="24"/>
                    <a:pt x="3" y="26"/>
                    <a:pt x="1" y="25"/>
                  </a:cubicBezTo>
                  <a:cubicBezTo>
                    <a:pt x="1" y="25"/>
                    <a:pt x="0" y="27"/>
                    <a:pt x="2" y="27"/>
                  </a:cubicBezTo>
                  <a:cubicBezTo>
                    <a:pt x="4" y="27"/>
                    <a:pt x="7" y="28"/>
                    <a:pt x="10" y="26"/>
                  </a:cubicBezTo>
                  <a:cubicBezTo>
                    <a:pt x="12" y="24"/>
                    <a:pt x="13" y="20"/>
                    <a:pt x="13" y="17"/>
                  </a:cubicBezTo>
                  <a:cubicBezTo>
                    <a:pt x="13" y="15"/>
                    <a:pt x="13" y="5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18" name="Freeform 33"/>
            <p:cNvSpPr>
              <a:spLocks/>
            </p:cNvSpPr>
            <p:nvPr/>
          </p:nvSpPr>
          <p:spPr bwMode="auto">
            <a:xfrm>
              <a:off x="6762750" y="3344863"/>
              <a:ext cx="22225" cy="936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4" y="23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0"/>
                </a:cxn>
              </a:cxnLst>
              <a:rect l="0" t="0" r="r" b="b"/>
              <a:pathLst>
                <a:path w="6" h="25">
                  <a:moveTo>
                    <a:pt x="4" y="0"/>
                  </a:moveTo>
                  <a:cubicBezTo>
                    <a:pt x="4" y="0"/>
                    <a:pt x="6" y="11"/>
                    <a:pt x="6" y="12"/>
                  </a:cubicBezTo>
                  <a:cubicBezTo>
                    <a:pt x="6" y="13"/>
                    <a:pt x="4" y="15"/>
                    <a:pt x="3" y="17"/>
                  </a:cubicBezTo>
                  <a:cubicBezTo>
                    <a:pt x="3" y="18"/>
                    <a:pt x="4" y="21"/>
                    <a:pt x="4" y="23"/>
                  </a:cubicBezTo>
                  <a:cubicBezTo>
                    <a:pt x="5" y="24"/>
                    <a:pt x="4" y="25"/>
                    <a:pt x="3" y="25"/>
                  </a:cubicBezTo>
                  <a:cubicBezTo>
                    <a:pt x="2" y="25"/>
                    <a:pt x="0" y="19"/>
                    <a:pt x="0" y="17"/>
                  </a:cubicBezTo>
                  <a:cubicBezTo>
                    <a:pt x="1" y="15"/>
                    <a:pt x="3" y="2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19" name="Freeform 34"/>
            <p:cNvSpPr>
              <a:spLocks/>
            </p:cNvSpPr>
            <p:nvPr/>
          </p:nvSpPr>
          <p:spPr bwMode="auto">
            <a:xfrm>
              <a:off x="6916738" y="3386138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ヒラギノ角ゴ Pro W3" pitchFamily="1" charset="-128"/>
                <a:cs typeface="+mn-cs"/>
              </a:endParaRPr>
            </a:p>
          </p:txBody>
        </p:sp>
      </p:grpSp>
      <p:sp>
        <p:nvSpPr>
          <p:cNvPr id="113" name="Freeform 39"/>
          <p:cNvSpPr>
            <a:spLocks noEditPoints="1"/>
          </p:cNvSpPr>
          <p:nvPr/>
        </p:nvSpPr>
        <p:spPr bwMode="auto">
          <a:xfrm>
            <a:off x="3534638" y="4464808"/>
            <a:ext cx="538096" cy="1527789"/>
          </a:xfrm>
          <a:custGeom>
            <a:avLst/>
            <a:gdLst/>
            <a:ahLst/>
            <a:cxnLst>
              <a:cxn ang="0">
                <a:pos x="84" y="65"/>
              </a:cxn>
              <a:cxn ang="0">
                <a:pos x="74" y="62"/>
              </a:cxn>
              <a:cxn ang="0">
                <a:pos x="72" y="62"/>
              </a:cxn>
              <a:cxn ang="0">
                <a:pos x="71" y="62"/>
              </a:cxn>
              <a:cxn ang="0">
                <a:pos x="70" y="62"/>
              </a:cxn>
              <a:cxn ang="0">
                <a:pos x="70" y="61"/>
              </a:cxn>
              <a:cxn ang="0">
                <a:pos x="69" y="60"/>
              </a:cxn>
              <a:cxn ang="0">
                <a:pos x="62" y="51"/>
              </a:cxn>
              <a:cxn ang="0">
                <a:pos x="61" y="50"/>
              </a:cxn>
              <a:cxn ang="0">
                <a:pos x="60" y="50"/>
              </a:cxn>
              <a:cxn ang="0">
                <a:pos x="60" y="50"/>
              </a:cxn>
              <a:cxn ang="0">
                <a:pos x="63" y="39"/>
              </a:cxn>
              <a:cxn ang="0">
                <a:pos x="67" y="25"/>
              </a:cxn>
              <a:cxn ang="0">
                <a:pos x="51" y="0"/>
              </a:cxn>
              <a:cxn ang="0">
                <a:pos x="31" y="24"/>
              </a:cxn>
              <a:cxn ang="0">
                <a:pos x="33" y="35"/>
              </a:cxn>
              <a:cxn ang="0">
                <a:pos x="33" y="26"/>
              </a:cxn>
              <a:cxn ang="0">
                <a:pos x="36" y="38"/>
              </a:cxn>
              <a:cxn ang="0">
                <a:pos x="38" y="37"/>
              </a:cxn>
              <a:cxn ang="0">
                <a:pos x="41" y="46"/>
              </a:cxn>
              <a:cxn ang="0">
                <a:pos x="40" y="46"/>
              </a:cxn>
              <a:cxn ang="0">
                <a:pos x="39" y="46"/>
              </a:cxn>
              <a:cxn ang="0">
                <a:pos x="38" y="46"/>
              </a:cxn>
              <a:cxn ang="0">
                <a:pos x="38" y="46"/>
              </a:cxn>
              <a:cxn ang="0">
                <a:pos x="37" y="47"/>
              </a:cxn>
              <a:cxn ang="0">
                <a:pos x="37" y="47"/>
              </a:cxn>
              <a:cxn ang="0">
                <a:pos x="36" y="48"/>
              </a:cxn>
              <a:cxn ang="0">
                <a:pos x="35" y="49"/>
              </a:cxn>
              <a:cxn ang="0">
                <a:pos x="35" y="50"/>
              </a:cxn>
              <a:cxn ang="0">
                <a:pos x="34" y="52"/>
              </a:cxn>
              <a:cxn ang="0">
                <a:pos x="34" y="53"/>
              </a:cxn>
              <a:cxn ang="0">
                <a:pos x="33" y="53"/>
              </a:cxn>
              <a:cxn ang="0">
                <a:pos x="33" y="54"/>
              </a:cxn>
              <a:cxn ang="0">
                <a:pos x="32" y="54"/>
              </a:cxn>
              <a:cxn ang="0">
                <a:pos x="31" y="54"/>
              </a:cxn>
              <a:cxn ang="0">
                <a:pos x="5" y="96"/>
              </a:cxn>
              <a:cxn ang="0">
                <a:pos x="6" y="169"/>
              </a:cxn>
              <a:cxn ang="0">
                <a:pos x="16" y="223"/>
              </a:cxn>
              <a:cxn ang="0">
                <a:pos x="17" y="276"/>
              </a:cxn>
              <a:cxn ang="0">
                <a:pos x="17" y="328"/>
              </a:cxn>
              <a:cxn ang="0">
                <a:pos x="35" y="332"/>
              </a:cxn>
              <a:cxn ang="0">
                <a:pos x="52" y="326"/>
              </a:cxn>
              <a:cxn ang="0">
                <a:pos x="72" y="232"/>
              </a:cxn>
              <a:cxn ang="0">
                <a:pos x="76" y="132"/>
              </a:cxn>
              <a:cxn ang="0">
                <a:pos x="90" y="101"/>
              </a:cxn>
              <a:cxn ang="0">
                <a:pos x="36" y="285"/>
              </a:cxn>
              <a:cxn ang="0">
                <a:pos x="45" y="191"/>
              </a:cxn>
              <a:cxn ang="0">
                <a:pos x="44" y="267"/>
              </a:cxn>
            </a:cxnLst>
            <a:rect l="0" t="0" r="r" b="b"/>
            <a:pathLst>
              <a:path w="90" h="339">
                <a:moveTo>
                  <a:pt x="90" y="101"/>
                </a:moveTo>
                <a:cubicBezTo>
                  <a:pt x="89" y="96"/>
                  <a:pt x="86" y="75"/>
                  <a:pt x="87" y="71"/>
                </a:cubicBezTo>
                <a:cubicBezTo>
                  <a:pt x="88" y="67"/>
                  <a:pt x="86" y="66"/>
                  <a:pt x="84" y="65"/>
                </a:cubicBezTo>
                <a:cubicBezTo>
                  <a:pt x="82" y="65"/>
                  <a:pt x="80" y="63"/>
                  <a:pt x="80" y="63"/>
                </a:cubicBezTo>
                <a:cubicBezTo>
                  <a:pt x="80" y="63"/>
                  <a:pt x="82" y="59"/>
                  <a:pt x="79" y="60"/>
                </a:cubicBezTo>
                <a:cubicBezTo>
                  <a:pt x="77" y="61"/>
                  <a:pt x="74" y="62"/>
                  <a:pt x="74" y="62"/>
                </a:cubicBezTo>
                <a:cubicBezTo>
                  <a:pt x="74" y="62"/>
                  <a:pt x="73" y="62"/>
                  <a:pt x="73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2"/>
                  <a:pt x="70" y="62"/>
                  <a:pt x="70" y="61"/>
                </a:cubicBezTo>
                <a:cubicBezTo>
                  <a:pt x="70" y="61"/>
                  <a:pt x="70" y="61"/>
                  <a:pt x="70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69" y="61"/>
                  <a:pt x="69" y="61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7" y="56"/>
                  <a:pt x="64" y="56"/>
                  <a:pt x="64" y="56"/>
                </a:cubicBezTo>
                <a:cubicBezTo>
                  <a:pt x="64" y="56"/>
                  <a:pt x="64" y="53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43"/>
                  <a:pt x="60" y="41"/>
                </a:cubicBezTo>
                <a:cubicBezTo>
                  <a:pt x="61" y="38"/>
                  <a:pt x="63" y="34"/>
                  <a:pt x="63" y="34"/>
                </a:cubicBezTo>
                <a:cubicBezTo>
                  <a:pt x="63" y="34"/>
                  <a:pt x="64" y="37"/>
                  <a:pt x="63" y="39"/>
                </a:cubicBezTo>
                <a:cubicBezTo>
                  <a:pt x="62" y="41"/>
                  <a:pt x="66" y="38"/>
                  <a:pt x="66" y="34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8" y="26"/>
                  <a:pt x="67" y="25"/>
                </a:cubicBezTo>
                <a:cubicBezTo>
                  <a:pt x="67" y="25"/>
                  <a:pt x="68" y="21"/>
                  <a:pt x="67" y="19"/>
                </a:cubicBezTo>
                <a:cubicBezTo>
                  <a:pt x="65" y="16"/>
                  <a:pt x="64" y="12"/>
                  <a:pt x="62" y="8"/>
                </a:cubicBezTo>
                <a:cubicBezTo>
                  <a:pt x="59" y="4"/>
                  <a:pt x="54" y="0"/>
                  <a:pt x="51" y="0"/>
                </a:cubicBezTo>
                <a:cubicBezTo>
                  <a:pt x="49" y="0"/>
                  <a:pt x="43" y="0"/>
                  <a:pt x="38" y="5"/>
                </a:cubicBezTo>
                <a:cubicBezTo>
                  <a:pt x="36" y="8"/>
                  <a:pt x="34" y="11"/>
                  <a:pt x="33" y="15"/>
                </a:cubicBezTo>
                <a:cubicBezTo>
                  <a:pt x="32" y="17"/>
                  <a:pt x="31" y="20"/>
                  <a:pt x="31" y="24"/>
                </a:cubicBezTo>
                <a:cubicBezTo>
                  <a:pt x="30" y="30"/>
                  <a:pt x="31" y="35"/>
                  <a:pt x="33" y="37"/>
                </a:cubicBezTo>
                <a:cubicBezTo>
                  <a:pt x="35" y="40"/>
                  <a:pt x="37" y="40"/>
                  <a:pt x="36" y="40"/>
                </a:cubicBezTo>
                <a:cubicBezTo>
                  <a:pt x="36" y="39"/>
                  <a:pt x="34" y="38"/>
                  <a:pt x="33" y="35"/>
                </a:cubicBezTo>
                <a:cubicBezTo>
                  <a:pt x="31" y="33"/>
                  <a:pt x="31" y="29"/>
                  <a:pt x="32" y="25"/>
                </a:cubicBezTo>
                <a:cubicBezTo>
                  <a:pt x="32" y="24"/>
                  <a:pt x="32" y="22"/>
                  <a:pt x="32" y="21"/>
                </a:cubicBezTo>
                <a:cubicBezTo>
                  <a:pt x="32" y="23"/>
                  <a:pt x="32" y="24"/>
                  <a:pt x="33" y="26"/>
                </a:cubicBezTo>
                <a:cubicBezTo>
                  <a:pt x="33" y="26"/>
                  <a:pt x="32" y="33"/>
                  <a:pt x="35" y="34"/>
                </a:cubicBezTo>
                <a:cubicBezTo>
                  <a:pt x="35" y="34"/>
                  <a:pt x="35" y="35"/>
                  <a:pt x="36" y="36"/>
                </a:cubicBezTo>
                <a:cubicBezTo>
                  <a:pt x="36" y="37"/>
                  <a:pt x="36" y="37"/>
                  <a:pt x="36" y="38"/>
                </a:cubicBezTo>
                <a:cubicBezTo>
                  <a:pt x="37" y="40"/>
                  <a:pt x="37" y="41"/>
                  <a:pt x="37" y="41"/>
                </a:cubicBezTo>
                <a:cubicBezTo>
                  <a:pt x="38" y="40"/>
                  <a:pt x="37" y="38"/>
                  <a:pt x="37" y="37"/>
                </a:cubicBezTo>
                <a:cubicBezTo>
                  <a:pt x="37" y="37"/>
                  <a:pt x="37" y="37"/>
                  <a:pt x="38" y="37"/>
                </a:cubicBezTo>
                <a:cubicBezTo>
                  <a:pt x="38" y="37"/>
                  <a:pt x="39" y="42"/>
                  <a:pt x="41" y="43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8" y="46"/>
                  <a:pt x="38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7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50"/>
                </a:cubicBezTo>
                <a:cubicBezTo>
                  <a:pt x="35" y="50"/>
                  <a:pt x="34" y="51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3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28" y="55"/>
                  <a:pt x="24" y="53"/>
                  <a:pt x="17" y="55"/>
                </a:cubicBezTo>
                <a:cubicBezTo>
                  <a:pt x="10" y="56"/>
                  <a:pt x="9" y="57"/>
                  <a:pt x="8" y="63"/>
                </a:cubicBezTo>
                <a:cubicBezTo>
                  <a:pt x="7" y="69"/>
                  <a:pt x="5" y="92"/>
                  <a:pt x="5" y="96"/>
                </a:cubicBezTo>
                <a:cubicBezTo>
                  <a:pt x="5" y="100"/>
                  <a:pt x="2" y="116"/>
                  <a:pt x="13" y="118"/>
                </a:cubicBezTo>
                <a:cubicBezTo>
                  <a:pt x="13" y="118"/>
                  <a:pt x="2" y="156"/>
                  <a:pt x="1" y="163"/>
                </a:cubicBezTo>
                <a:cubicBezTo>
                  <a:pt x="1" y="163"/>
                  <a:pt x="0" y="165"/>
                  <a:pt x="6" y="169"/>
                </a:cubicBezTo>
                <a:cubicBezTo>
                  <a:pt x="6" y="169"/>
                  <a:pt x="8" y="182"/>
                  <a:pt x="7" y="185"/>
                </a:cubicBezTo>
                <a:cubicBezTo>
                  <a:pt x="7" y="187"/>
                  <a:pt x="9" y="191"/>
                  <a:pt x="10" y="195"/>
                </a:cubicBezTo>
                <a:cubicBezTo>
                  <a:pt x="10" y="200"/>
                  <a:pt x="16" y="223"/>
                  <a:pt x="16" y="223"/>
                </a:cubicBezTo>
                <a:cubicBezTo>
                  <a:pt x="16" y="223"/>
                  <a:pt x="13" y="231"/>
                  <a:pt x="15" y="241"/>
                </a:cubicBezTo>
                <a:cubicBezTo>
                  <a:pt x="15" y="241"/>
                  <a:pt x="16" y="246"/>
                  <a:pt x="13" y="250"/>
                </a:cubicBezTo>
                <a:cubicBezTo>
                  <a:pt x="11" y="254"/>
                  <a:pt x="15" y="270"/>
                  <a:pt x="17" y="276"/>
                </a:cubicBezTo>
                <a:cubicBezTo>
                  <a:pt x="18" y="281"/>
                  <a:pt x="16" y="287"/>
                  <a:pt x="18" y="294"/>
                </a:cubicBezTo>
                <a:cubicBezTo>
                  <a:pt x="21" y="301"/>
                  <a:pt x="17" y="309"/>
                  <a:pt x="16" y="312"/>
                </a:cubicBezTo>
                <a:cubicBezTo>
                  <a:pt x="15" y="314"/>
                  <a:pt x="17" y="328"/>
                  <a:pt x="17" y="328"/>
                </a:cubicBezTo>
                <a:cubicBezTo>
                  <a:pt x="18" y="329"/>
                  <a:pt x="18" y="329"/>
                  <a:pt x="18" y="329"/>
                </a:cubicBezTo>
                <a:cubicBezTo>
                  <a:pt x="18" y="329"/>
                  <a:pt x="16" y="334"/>
                  <a:pt x="24" y="336"/>
                </a:cubicBezTo>
                <a:cubicBezTo>
                  <a:pt x="33" y="339"/>
                  <a:pt x="35" y="334"/>
                  <a:pt x="35" y="332"/>
                </a:cubicBezTo>
                <a:cubicBezTo>
                  <a:pt x="36" y="331"/>
                  <a:pt x="38" y="317"/>
                  <a:pt x="39" y="315"/>
                </a:cubicBezTo>
                <a:cubicBezTo>
                  <a:pt x="39" y="315"/>
                  <a:pt x="41" y="318"/>
                  <a:pt x="41" y="322"/>
                </a:cubicBezTo>
                <a:cubicBezTo>
                  <a:pt x="41" y="322"/>
                  <a:pt x="44" y="328"/>
                  <a:pt x="52" y="326"/>
                </a:cubicBezTo>
                <a:cubicBezTo>
                  <a:pt x="59" y="324"/>
                  <a:pt x="59" y="319"/>
                  <a:pt x="59" y="319"/>
                </a:cubicBezTo>
                <a:cubicBezTo>
                  <a:pt x="59" y="319"/>
                  <a:pt x="71" y="291"/>
                  <a:pt x="70" y="278"/>
                </a:cubicBezTo>
                <a:cubicBezTo>
                  <a:pt x="70" y="265"/>
                  <a:pt x="71" y="239"/>
                  <a:pt x="72" y="232"/>
                </a:cubicBezTo>
                <a:cubicBezTo>
                  <a:pt x="73" y="225"/>
                  <a:pt x="82" y="173"/>
                  <a:pt x="82" y="173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83" y="172"/>
                  <a:pt x="77" y="138"/>
                  <a:pt x="76" y="132"/>
                </a:cubicBezTo>
                <a:cubicBezTo>
                  <a:pt x="74" y="125"/>
                  <a:pt x="74" y="123"/>
                  <a:pt x="77" y="121"/>
                </a:cubicBezTo>
                <a:cubicBezTo>
                  <a:pt x="80" y="119"/>
                  <a:pt x="84" y="120"/>
                  <a:pt x="87" y="114"/>
                </a:cubicBezTo>
                <a:cubicBezTo>
                  <a:pt x="89" y="107"/>
                  <a:pt x="90" y="106"/>
                  <a:pt x="90" y="101"/>
                </a:cubicBezTo>
                <a:close/>
                <a:moveTo>
                  <a:pt x="44" y="267"/>
                </a:moveTo>
                <a:cubicBezTo>
                  <a:pt x="42" y="276"/>
                  <a:pt x="38" y="299"/>
                  <a:pt x="38" y="299"/>
                </a:cubicBezTo>
                <a:cubicBezTo>
                  <a:pt x="36" y="285"/>
                  <a:pt x="36" y="285"/>
                  <a:pt x="36" y="285"/>
                </a:cubicBezTo>
                <a:cubicBezTo>
                  <a:pt x="36" y="285"/>
                  <a:pt x="40" y="273"/>
                  <a:pt x="40" y="267"/>
                </a:cubicBezTo>
                <a:cubicBezTo>
                  <a:pt x="40" y="262"/>
                  <a:pt x="39" y="245"/>
                  <a:pt x="41" y="237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45" y="191"/>
                  <a:pt x="45" y="206"/>
                  <a:pt x="45" y="212"/>
                </a:cubicBezTo>
                <a:cubicBezTo>
                  <a:pt x="46" y="218"/>
                  <a:pt x="45" y="233"/>
                  <a:pt x="46" y="234"/>
                </a:cubicBezTo>
                <a:cubicBezTo>
                  <a:pt x="48" y="236"/>
                  <a:pt x="46" y="257"/>
                  <a:pt x="44" y="267"/>
                </a:cubicBezTo>
                <a:close/>
              </a:path>
            </a:pathLst>
          </a:cu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ヒラギノ角ゴ Pro W3" pitchFamily="1" charset="-128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 animBg="1"/>
      <p:bldP spid="183" grpId="0" animBg="1"/>
      <p:bldP spid="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iStock_000003776577Small.png"/>
          <p:cNvPicPr>
            <a:picLocks noChangeAspect="1"/>
          </p:cNvPicPr>
          <p:nvPr/>
        </p:nvPicPr>
        <p:blipFill>
          <a:blip r:embed="rId3">
            <a:lum bright="40000" contrast="20000"/>
          </a:blip>
          <a:srcRect/>
          <a:stretch>
            <a:fillRect/>
          </a:stretch>
        </p:blipFill>
        <p:spPr bwMode="auto">
          <a:xfrm>
            <a:off x="2180393" y="1818940"/>
            <a:ext cx="9341682" cy="466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4"/>
          <p:cNvSpPr>
            <a:spLocks noGrp="1"/>
          </p:cNvSpPr>
          <p:nvPr>
            <p:ph type="title"/>
          </p:nvPr>
        </p:nvSpPr>
        <p:spPr>
          <a:xfrm>
            <a:off x="14938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Ease of Management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38143" y="4161940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>
                <a:cs typeface="Arial" pitchFamily="34" charset="0"/>
              </a:rPr>
              <a:t>Reuse existing </a:t>
            </a:r>
            <a:r>
              <a:rPr lang="en-US" sz="1800" dirty="0" smtClean="0">
                <a:cs typeface="Arial" pitchFamily="34" charset="0"/>
              </a:rPr>
              <a:t>Performance testing </a:t>
            </a:r>
            <a:r>
              <a:rPr lang="en-US" sz="1800" dirty="0">
                <a:cs typeface="Arial" pitchFamily="34" charset="0"/>
              </a:rPr>
              <a:t>assets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38143" y="2118181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>
                <a:cs typeface="Arial" pitchFamily="34" charset="0"/>
              </a:rPr>
              <a:t>Control </a:t>
            </a:r>
            <a:r>
              <a:rPr lang="en-US" sz="1800" dirty="0" smtClean="0">
                <a:cs typeface="Arial" pitchFamily="34" charset="0"/>
              </a:rPr>
              <a:t>tests with </a:t>
            </a:r>
            <a:r>
              <a:rPr lang="en-US" sz="1800" dirty="0">
                <a:cs typeface="Arial" pitchFamily="34" charset="0"/>
              </a:rPr>
              <a:t>powerful management tool</a:t>
            </a: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3814688" y="2312695"/>
            <a:ext cx="3660659" cy="472744"/>
            <a:chOff x="3027814" y="2446473"/>
            <a:chExt cx="2905019" cy="499452"/>
          </a:xfrm>
        </p:grpSpPr>
        <p:sp>
          <p:nvSpPr>
            <p:cNvPr id="53" name="AutoShape 16"/>
            <p:cNvSpPr>
              <a:spLocks noChangeArrowheads="1"/>
            </p:cNvSpPr>
            <p:nvPr/>
          </p:nvSpPr>
          <p:spPr bwMode="auto">
            <a:xfrm rot="10800000">
              <a:off x="3027814" y="2446473"/>
              <a:ext cx="2905019" cy="4994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85098"/>
                    <a:invGamma/>
                    <a:alpha val="81000"/>
                  </a:schemeClr>
                </a:gs>
                <a:gs pos="100000">
                  <a:schemeClr val="tx2">
                    <a:alpha val="27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800"/>
            </a:p>
          </p:txBody>
        </p:sp>
        <p:sp>
          <p:nvSpPr>
            <p:cNvPr id="21593" name="Rectangle 55"/>
            <p:cNvSpPr>
              <a:spLocks noChangeArrowheads="1"/>
            </p:cNvSpPr>
            <p:nvPr/>
          </p:nvSpPr>
          <p:spPr bwMode="auto">
            <a:xfrm>
              <a:off x="3512265" y="2510896"/>
              <a:ext cx="2379864" cy="32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chemeClr val="bg1"/>
                  </a:solidFill>
                </a:rPr>
                <a:t>Add instances to a test</a:t>
              </a: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98437" y="4957544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/>
              <a:t>Performance Test tool</a:t>
            </a:r>
            <a:endParaRPr lang="en-US" sz="1800" b="1" dirty="0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28979" y="4888026"/>
            <a:ext cx="2243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/>
              <a:t>Cloud  based Offering</a:t>
            </a:r>
            <a:endParaRPr lang="en-US" sz="1800" b="1" dirty="0"/>
          </a:p>
        </p:txBody>
      </p: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3814688" y="2837969"/>
            <a:ext cx="3660659" cy="523220"/>
            <a:chOff x="3027814" y="3001402"/>
            <a:chExt cx="2905019" cy="554443"/>
          </a:xfrm>
        </p:grpSpPr>
        <p:sp>
          <p:nvSpPr>
            <p:cNvPr id="54" name="AutoShape 16"/>
            <p:cNvSpPr>
              <a:spLocks noChangeArrowheads="1"/>
            </p:cNvSpPr>
            <p:nvPr/>
          </p:nvSpPr>
          <p:spPr bwMode="auto">
            <a:xfrm rot="10800000">
              <a:off x="3027814" y="3002992"/>
              <a:ext cx="2905019" cy="499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85098"/>
                    <a:invGamma/>
                    <a:alpha val="81000"/>
                  </a:schemeClr>
                </a:gs>
                <a:gs pos="100000">
                  <a:schemeClr val="tx2">
                    <a:alpha val="27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800"/>
            </a:p>
          </p:txBody>
        </p:sp>
        <p:sp>
          <p:nvSpPr>
            <p:cNvPr id="21591" name="Rectangle 64"/>
            <p:cNvSpPr>
              <a:spLocks noChangeArrowheads="1"/>
            </p:cNvSpPr>
            <p:nvPr/>
          </p:nvSpPr>
          <p:spPr bwMode="auto">
            <a:xfrm>
              <a:off x="4045160" y="3001402"/>
              <a:ext cx="1846968" cy="554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chemeClr val="bg1"/>
                  </a:solidFill>
                </a:rPr>
                <a:t>Configure Cloud agents for VU’s</a:t>
              </a:r>
            </a:p>
          </p:txBody>
        </p:sp>
      </p:grpSp>
      <p:sp>
        <p:nvSpPr>
          <p:cNvPr id="154" name="Right Arrow 215"/>
          <p:cNvSpPr>
            <a:spLocks noChangeArrowheads="1"/>
          </p:cNvSpPr>
          <p:nvPr/>
        </p:nvSpPr>
        <p:spPr bwMode="auto">
          <a:xfrm>
            <a:off x="3365054" y="4929582"/>
            <a:ext cx="2098389" cy="589137"/>
          </a:xfrm>
          <a:prstGeom prst="rightArrow">
            <a:avLst>
              <a:gd name="adj1" fmla="val 73692"/>
              <a:gd name="adj2" fmla="val 4836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latin typeface="+mj-lt"/>
              <a:ea typeface="ヒラギノ角ゴ Pro W3"/>
              <a:cs typeface="ヒラギノ角ゴ Pro W3"/>
            </a:endParaRPr>
          </a:p>
        </p:txBody>
      </p:sp>
      <p:sp>
        <p:nvSpPr>
          <p:cNvPr id="155" name="Right Arrow 215"/>
          <p:cNvSpPr>
            <a:spLocks noChangeArrowheads="1"/>
          </p:cNvSpPr>
          <p:nvPr/>
        </p:nvSpPr>
        <p:spPr bwMode="auto">
          <a:xfrm rot="10800000">
            <a:off x="2235734" y="4929581"/>
            <a:ext cx="2037346" cy="589137"/>
          </a:xfrm>
          <a:prstGeom prst="rightArrow">
            <a:avLst>
              <a:gd name="adj1" fmla="val 73692"/>
              <a:gd name="adj2" fmla="val 4836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latin typeface="+mj-lt"/>
              <a:ea typeface="ヒラギノ角ゴ Pro W3"/>
              <a:cs typeface="ヒラギノ角ゴ Pro W3"/>
            </a:endParaRPr>
          </a:p>
        </p:txBody>
      </p:sp>
      <p:grpSp>
        <p:nvGrpSpPr>
          <p:cNvPr id="4" name="Group 155"/>
          <p:cNvGrpSpPr>
            <a:grpSpLocks/>
          </p:cNvGrpSpPr>
          <p:nvPr/>
        </p:nvGrpSpPr>
        <p:grpSpPr bwMode="auto">
          <a:xfrm>
            <a:off x="3170572" y="4628392"/>
            <a:ext cx="1380249" cy="1124081"/>
            <a:chOff x="2250049" y="4920175"/>
            <a:chExt cx="1094917" cy="1188862"/>
          </a:xfrm>
        </p:grpSpPr>
        <p:grpSp>
          <p:nvGrpSpPr>
            <p:cNvPr id="5" name="Group 86"/>
            <p:cNvGrpSpPr>
              <a:grpSpLocks/>
            </p:cNvGrpSpPr>
            <p:nvPr/>
          </p:nvGrpSpPr>
          <p:grpSpPr bwMode="auto">
            <a:xfrm rot="-546226">
              <a:off x="2250049" y="4926231"/>
              <a:ext cx="870857" cy="1182806"/>
              <a:chOff x="881477" y="4944397"/>
              <a:chExt cx="870857" cy="1182806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881477" y="4944397"/>
                <a:ext cx="870857" cy="118280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/>
              </a:scene3d>
              <a:sp3d extrusionH="6350"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Arial" charset="0"/>
                  <a:ea typeface="ヒラギノ角ゴ Pro W3" pitchFamily="1" charset="-128"/>
                  <a:cs typeface="+mn-cs"/>
                </a:endParaRPr>
              </a:p>
            </p:txBody>
          </p:sp>
          <p:cxnSp>
            <p:nvCxnSpPr>
              <p:cNvPr id="21574" name="Straight Connector 70"/>
              <p:cNvCxnSpPr>
                <a:cxnSpLocks noChangeShapeType="1"/>
              </p:cNvCxnSpPr>
              <p:nvPr/>
            </p:nvCxnSpPr>
            <p:spPr bwMode="auto">
              <a:xfrm>
                <a:off x="962845" y="504433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5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962845" y="509884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6" name="Straight Connector 72"/>
              <p:cNvCxnSpPr>
                <a:cxnSpLocks noChangeShapeType="1"/>
              </p:cNvCxnSpPr>
              <p:nvPr/>
            </p:nvCxnSpPr>
            <p:spPr bwMode="auto">
              <a:xfrm>
                <a:off x="962845" y="51533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7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962845" y="52078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8" name="Straight Connector 74"/>
              <p:cNvCxnSpPr>
                <a:cxnSpLocks noChangeShapeType="1"/>
              </p:cNvCxnSpPr>
              <p:nvPr/>
            </p:nvCxnSpPr>
            <p:spPr bwMode="auto">
              <a:xfrm>
                <a:off x="962845" y="526234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9" name="Straight Connector 75"/>
              <p:cNvCxnSpPr>
                <a:cxnSpLocks noChangeShapeType="1"/>
              </p:cNvCxnSpPr>
              <p:nvPr/>
            </p:nvCxnSpPr>
            <p:spPr bwMode="auto">
              <a:xfrm>
                <a:off x="962845" y="531684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0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962845" y="540767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1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962845" y="545612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2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962845" y="550456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3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962845" y="556512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4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962845" y="566806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962845" y="572257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962845" y="5771015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962845" y="58315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8" name="Straight Connector 84"/>
              <p:cNvCxnSpPr>
                <a:cxnSpLocks noChangeShapeType="1"/>
              </p:cNvCxnSpPr>
              <p:nvPr/>
            </p:nvCxnSpPr>
            <p:spPr bwMode="auto">
              <a:xfrm>
                <a:off x="962845" y="58860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89" name="Straight Connector 85"/>
              <p:cNvCxnSpPr>
                <a:cxnSpLocks noChangeShapeType="1"/>
              </p:cNvCxnSpPr>
              <p:nvPr/>
            </p:nvCxnSpPr>
            <p:spPr bwMode="auto">
              <a:xfrm>
                <a:off x="962845" y="60132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87"/>
            <p:cNvGrpSpPr>
              <a:grpSpLocks/>
            </p:cNvGrpSpPr>
            <p:nvPr/>
          </p:nvGrpSpPr>
          <p:grpSpPr bwMode="auto">
            <a:xfrm rot="-338597">
              <a:off x="2359052" y="4926231"/>
              <a:ext cx="870857" cy="1182806"/>
              <a:chOff x="881477" y="4944397"/>
              <a:chExt cx="870857" cy="1182806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881477" y="4944397"/>
                <a:ext cx="870857" cy="118280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/>
              </a:scene3d>
              <a:sp3d extrusionH="6350"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Arial" charset="0"/>
                  <a:ea typeface="ヒラギノ角ゴ Pro W3" pitchFamily="1" charset="-128"/>
                  <a:cs typeface="+mn-cs"/>
                </a:endParaRPr>
              </a:p>
            </p:txBody>
          </p:sp>
          <p:cxnSp>
            <p:nvCxnSpPr>
              <p:cNvPr id="21555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962845" y="504433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6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962845" y="509884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7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962845" y="51533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8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962845" y="52078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9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962845" y="526234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0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962845" y="531684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1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962845" y="540767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2" name="Straight Connector 99"/>
              <p:cNvCxnSpPr>
                <a:cxnSpLocks noChangeShapeType="1"/>
              </p:cNvCxnSpPr>
              <p:nvPr/>
            </p:nvCxnSpPr>
            <p:spPr bwMode="auto">
              <a:xfrm>
                <a:off x="962845" y="545612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3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962845" y="550456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4" name="Straight Connector 101"/>
              <p:cNvCxnSpPr>
                <a:cxnSpLocks noChangeShapeType="1"/>
              </p:cNvCxnSpPr>
              <p:nvPr/>
            </p:nvCxnSpPr>
            <p:spPr bwMode="auto">
              <a:xfrm>
                <a:off x="962845" y="556512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5" name="Straight Connector 102"/>
              <p:cNvCxnSpPr>
                <a:cxnSpLocks noChangeShapeType="1"/>
              </p:cNvCxnSpPr>
              <p:nvPr/>
            </p:nvCxnSpPr>
            <p:spPr bwMode="auto">
              <a:xfrm>
                <a:off x="962845" y="566806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6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962845" y="572257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7" name="Straight Connector 104"/>
              <p:cNvCxnSpPr>
                <a:cxnSpLocks noChangeShapeType="1"/>
              </p:cNvCxnSpPr>
              <p:nvPr/>
            </p:nvCxnSpPr>
            <p:spPr bwMode="auto">
              <a:xfrm>
                <a:off x="962845" y="5771015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8" name="Straight Connector 105"/>
              <p:cNvCxnSpPr>
                <a:cxnSpLocks noChangeShapeType="1"/>
              </p:cNvCxnSpPr>
              <p:nvPr/>
            </p:nvCxnSpPr>
            <p:spPr bwMode="auto">
              <a:xfrm>
                <a:off x="962845" y="58315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69" name="Straight Connector 106"/>
              <p:cNvCxnSpPr>
                <a:cxnSpLocks noChangeShapeType="1"/>
              </p:cNvCxnSpPr>
              <p:nvPr/>
            </p:nvCxnSpPr>
            <p:spPr bwMode="auto">
              <a:xfrm>
                <a:off x="962845" y="58860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70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962845" y="60132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2474109" y="4920175"/>
              <a:ext cx="870857" cy="1182806"/>
              <a:chOff x="881477" y="4944397"/>
              <a:chExt cx="870857" cy="1182806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881477" y="4944397"/>
                <a:ext cx="870857" cy="118280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/>
              </a:scene3d>
              <a:sp3d extrusionH="6350"/>
            </p:spPr>
            <p:txBody>
              <a:bodyPr/>
              <a:lstStyle/>
              <a:p>
                <a:pPr eaLnBrk="0" hangingPunct="0">
                  <a:defRPr/>
                </a:pPr>
                <a:endParaRPr lang="en-GB">
                  <a:latin typeface="Arial" charset="0"/>
                  <a:ea typeface="ヒラギノ角ゴ Pro W3" pitchFamily="1" charset="-128"/>
                  <a:cs typeface="+mn-cs"/>
                </a:endParaRPr>
              </a:p>
            </p:txBody>
          </p:sp>
          <p:cxnSp>
            <p:nvCxnSpPr>
              <p:cNvPr id="21536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962845" y="504433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7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962845" y="509884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8" name="Straight Connector 130"/>
              <p:cNvCxnSpPr>
                <a:cxnSpLocks noChangeShapeType="1"/>
              </p:cNvCxnSpPr>
              <p:nvPr/>
            </p:nvCxnSpPr>
            <p:spPr bwMode="auto">
              <a:xfrm>
                <a:off x="962845" y="51533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39" name="Straight Connector 134"/>
              <p:cNvCxnSpPr>
                <a:cxnSpLocks noChangeShapeType="1"/>
              </p:cNvCxnSpPr>
              <p:nvPr/>
            </p:nvCxnSpPr>
            <p:spPr bwMode="auto">
              <a:xfrm>
                <a:off x="962845" y="52078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0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962845" y="526234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1" name="Straight Connector 136"/>
              <p:cNvCxnSpPr>
                <a:cxnSpLocks noChangeShapeType="1"/>
              </p:cNvCxnSpPr>
              <p:nvPr/>
            </p:nvCxnSpPr>
            <p:spPr bwMode="auto">
              <a:xfrm>
                <a:off x="962845" y="531684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2" name="Straight Connector 138"/>
              <p:cNvCxnSpPr>
                <a:cxnSpLocks noChangeShapeType="1"/>
              </p:cNvCxnSpPr>
              <p:nvPr/>
            </p:nvCxnSpPr>
            <p:spPr bwMode="auto">
              <a:xfrm>
                <a:off x="962845" y="540767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3" name="Straight Connector 139"/>
              <p:cNvCxnSpPr>
                <a:cxnSpLocks noChangeShapeType="1"/>
              </p:cNvCxnSpPr>
              <p:nvPr/>
            </p:nvCxnSpPr>
            <p:spPr bwMode="auto">
              <a:xfrm>
                <a:off x="962845" y="545612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4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962845" y="5504567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5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962845" y="5565123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6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962845" y="5668069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7" name="Straight Connector 144"/>
              <p:cNvCxnSpPr>
                <a:cxnSpLocks noChangeShapeType="1"/>
              </p:cNvCxnSpPr>
              <p:nvPr/>
            </p:nvCxnSpPr>
            <p:spPr bwMode="auto">
              <a:xfrm>
                <a:off x="962845" y="5722570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8" name="Straight Connector 145"/>
              <p:cNvCxnSpPr>
                <a:cxnSpLocks noChangeShapeType="1"/>
              </p:cNvCxnSpPr>
              <p:nvPr/>
            </p:nvCxnSpPr>
            <p:spPr bwMode="auto">
              <a:xfrm>
                <a:off x="962845" y="5771015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49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962845" y="58315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0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962845" y="5886072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51" name="Straight Connector 152"/>
              <p:cNvCxnSpPr>
                <a:cxnSpLocks noChangeShapeType="1"/>
              </p:cNvCxnSpPr>
              <p:nvPr/>
            </p:nvCxnSpPr>
            <p:spPr bwMode="auto">
              <a:xfrm>
                <a:off x="962845" y="6013241"/>
                <a:ext cx="67823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2744495" y="5935568"/>
            <a:ext cx="1606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1"/>
                </a:solidFill>
              </a:rPr>
              <a:t>Existing Scripts</a:t>
            </a:r>
          </a:p>
        </p:txBody>
      </p:sp>
      <p:grpSp>
        <p:nvGrpSpPr>
          <p:cNvPr id="8" name="Group 159"/>
          <p:cNvGrpSpPr>
            <a:grpSpLocks/>
          </p:cNvGrpSpPr>
          <p:nvPr/>
        </p:nvGrpSpPr>
        <p:grpSpPr bwMode="auto">
          <a:xfrm>
            <a:off x="3814688" y="3358736"/>
            <a:ext cx="3660659" cy="523220"/>
            <a:chOff x="3027814" y="3552464"/>
            <a:chExt cx="2905019" cy="554442"/>
          </a:xfrm>
        </p:grpSpPr>
        <p:sp>
          <p:nvSpPr>
            <p:cNvPr id="55" name="AutoShape 16"/>
            <p:cNvSpPr>
              <a:spLocks noChangeArrowheads="1"/>
            </p:cNvSpPr>
            <p:nvPr/>
          </p:nvSpPr>
          <p:spPr bwMode="auto">
            <a:xfrm rot="10800000">
              <a:off x="3027814" y="3560416"/>
              <a:ext cx="2905019" cy="499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shade val="85098"/>
                    <a:invGamma/>
                    <a:alpha val="81000"/>
                  </a:schemeClr>
                </a:gs>
                <a:gs pos="100000">
                  <a:schemeClr val="tx2">
                    <a:alpha val="2700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800"/>
            </a:p>
          </p:txBody>
        </p:sp>
        <p:sp>
          <p:nvSpPr>
            <p:cNvPr id="21529" name="Rectangle 65"/>
            <p:cNvSpPr>
              <a:spLocks noChangeArrowheads="1"/>
            </p:cNvSpPr>
            <p:nvPr/>
          </p:nvSpPr>
          <p:spPr bwMode="auto">
            <a:xfrm>
              <a:off x="3766601" y="3552464"/>
              <a:ext cx="2125528" cy="55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400">
                  <a:solidFill>
                    <a:schemeClr val="bg1"/>
                  </a:solidFill>
                </a:rPr>
                <a:t>Manage tests – not cloud infrastructure</a:t>
              </a:r>
            </a:p>
          </p:txBody>
        </p:sp>
      </p:grpSp>
      <p:pic>
        <p:nvPicPr>
          <p:cNvPr id="52" name="Picture 3" descr="C:\Documents and Settings\grechberger\My Documents\Borland\Product Management\Cloud\Screenshots\WorkloadConfigDialog.png"/>
          <p:cNvPicPr>
            <a:picLocks noChangeAspect="1" noChangeArrowheads="1"/>
          </p:cNvPicPr>
          <p:nvPr/>
        </p:nvPicPr>
        <p:blipFill>
          <a:blip r:embed="rId4" cstate="print"/>
          <a:srcRect b="39125"/>
          <a:stretch>
            <a:fillRect/>
          </a:stretch>
        </p:blipFill>
        <p:spPr bwMode="auto">
          <a:xfrm>
            <a:off x="343372" y="2026584"/>
            <a:ext cx="4181522" cy="1957886"/>
          </a:xfrm>
          <a:prstGeom prst="rect">
            <a:avLst/>
          </a:prstGeom>
          <a:noFill/>
          <a:scene3d>
            <a:camera prst="perspectiveRelaxedModerately"/>
            <a:lightRig rig="twoPt" dir="t"/>
          </a:scene3d>
          <a:sp3d extrusionH="76200"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iStock_000003776577Small.png"/>
          <p:cNvPicPr>
            <a:picLocks noChangeAspect="1"/>
          </p:cNvPicPr>
          <p:nvPr/>
        </p:nvPicPr>
        <p:blipFill>
          <a:blip r:embed="rId3">
            <a:lum bright="40000" contrast="20000"/>
          </a:blip>
          <a:srcRect/>
          <a:stretch>
            <a:fillRect/>
          </a:stretch>
        </p:blipFill>
        <p:spPr bwMode="auto">
          <a:xfrm>
            <a:off x="2180393" y="1818940"/>
            <a:ext cx="9341682" cy="466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4"/>
          <p:cNvSpPr>
            <a:spLocks noGrp="1"/>
          </p:cNvSpPr>
          <p:nvPr>
            <p:ph type="title"/>
          </p:nvPr>
        </p:nvSpPr>
        <p:spPr>
          <a:xfrm>
            <a:off x="14176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Controlled Costs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38143" y="4161940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>
                <a:cs typeface="Arial" pitchFamily="34" charset="0"/>
              </a:rPr>
              <a:t>Match costs with business reasons for testing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38143" y="2118181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>
                <a:cs typeface="Arial" pitchFamily="34" charset="0"/>
              </a:rPr>
              <a:t>When your application fails during test, you </a:t>
            </a:r>
            <a:r>
              <a:rPr lang="en-US" sz="1800" dirty="0" smtClean="0">
                <a:cs typeface="Arial" pitchFamily="34" charset="0"/>
              </a:rPr>
              <a:t>should </a:t>
            </a:r>
            <a:r>
              <a:rPr lang="en-US" sz="1800" dirty="0">
                <a:cs typeface="Arial" pitchFamily="34" charset="0"/>
              </a:rPr>
              <a:t>pay </a:t>
            </a:r>
            <a:r>
              <a:rPr lang="en-US" sz="1800" dirty="0" smtClean="0">
                <a:cs typeface="Arial" pitchFamily="34" charset="0"/>
              </a:rPr>
              <a:t> only for </a:t>
            </a:r>
            <a:r>
              <a:rPr lang="en-US" sz="1800" dirty="0">
                <a:cs typeface="Arial" pitchFamily="34" charset="0"/>
              </a:rPr>
              <a:t>what you’ve used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152388" y="2155114"/>
            <a:ext cx="4910885" cy="3354234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  <a:alpha val="0"/>
                </a:schemeClr>
              </a:gs>
              <a:gs pos="10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rot="16200000" flipV="1">
            <a:off x="337958" y="3714922"/>
            <a:ext cx="3580850" cy="800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078375" y="5519853"/>
            <a:ext cx="5280951" cy="2101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393237" y="4892124"/>
            <a:ext cx="562380" cy="5762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000844" y="4531939"/>
            <a:ext cx="562380" cy="93648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12252" y="4099716"/>
            <a:ext cx="562380" cy="136870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04647" y="4387864"/>
            <a:ext cx="562380" cy="10805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5608450" y="4233499"/>
            <a:ext cx="562380" cy="12349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197040" y="4686303"/>
            <a:ext cx="562380" cy="7821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bliqueTopRight"/>
            <a:lightRig rig="balanced" dir="t"/>
          </a:scene3d>
          <a:sp3d extrusionH="635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2392432" y="2390736"/>
            <a:ext cx="4444800" cy="12006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120742" y="5545366"/>
            <a:ext cx="712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Time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3454623" y="2453769"/>
            <a:ext cx="1658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accent1"/>
                </a:solidFill>
              </a:rPr>
              <a:t>VU Goal Level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00055" y="2195636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200,000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00055" y="2973037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150,000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00055" y="3750438"/>
            <a:ext cx="94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100,000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62085" y="4526339"/>
            <a:ext cx="827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50,000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1190216" y="5303741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0</a:t>
            </a:r>
          </a:p>
        </p:txBody>
      </p:sp>
      <p:pic>
        <p:nvPicPr>
          <p:cNvPr id="122" name="Picture 2" descr="C:\Documents and Settings\petermo\Local Settings\Temporary Internet Files\Content.IE5\33JY0P12\MC900432537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1197" y="3841985"/>
            <a:ext cx="596107" cy="44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" name="TextBox 124"/>
          <p:cNvSpPr txBox="1">
            <a:spLocks noChangeArrowheads="1"/>
          </p:cNvSpPr>
          <p:nvPr/>
        </p:nvSpPr>
        <p:spPr bwMode="auto">
          <a:xfrm rot="-5400000">
            <a:off x="1043480" y="3720721"/>
            <a:ext cx="1553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Virtual Users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3685665" y="3419921"/>
            <a:ext cx="2149387" cy="581145"/>
            <a:chOff x="2925382" y="3617595"/>
            <a:chExt cx="1704755" cy="615121"/>
          </a:xfrm>
        </p:grpSpPr>
        <p:sp>
          <p:nvSpPr>
            <p:cNvPr id="22558" name="Right Arrow 127"/>
            <p:cNvSpPr>
              <a:spLocks noChangeArrowheads="1"/>
            </p:cNvSpPr>
            <p:nvPr/>
          </p:nvSpPr>
          <p:spPr bwMode="auto">
            <a:xfrm rot="1036144">
              <a:off x="3341686" y="3699316"/>
              <a:ext cx="1288451" cy="5334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22559" name="TextBox 122"/>
            <p:cNvSpPr txBox="1">
              <a:spLocks noChangeArrowheads="1"/>
            </p:cNvSpPr>
            <p:nvPr/>
          </p:nvSpPr>
          <p:spPr bwMode="auto">
            <a:xfrm rot="1104128">
              <a:off x="2925382" y="3617595"/>
              <a:ext cx="1189266" cy="35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Application fails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14896 -0.05738 L -8.33333E-6 2.79037E-6 " pathEditMode="relative" ptsTypes="AA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59462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 bwMode="auto">
          <a:xfrm>
            <a:off x="0" y="1785923"/>
            <a:ext cx="11522075" cy="8644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8437" name="Title 4"/>
          <p:cNvSpPr>
            <a:spLocks noGrp="1"/>
          </p:cNvSpPr>
          <p:nvPr>
            <p:ph type="title"/>
          </p:nvPr>
        </p:nvSpPr>
        <p:spPr>
          <a:xfrm>
            <a:off x="16462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Enterprise Coverage</a:t>
            </a:r>
          </a:p>
        </p:txBody>
      </p:sp>
      <p:sp>
        <p:nvSpPr>
          <p:cNvPr id="42" name="Cloud Callout 41"/>
          <p:cNvSpPr/>
          <p:nvPr/>
        </p:nvSpPr>
        <p:spPr>
          <a:xfrm>
            <a:off x="5064970" y="1797592"/>
            <a:ext cx="3915293" cy="1774547"/>
          </a:xfrm>
          <a:prstGeom prst="cloudCallout">
            <a:avLst>
              <a:gd name="adj1" fmla="val -22970"/>
              <a:gd name="adj2" fmla="val 11859"/>
            </a:avLst>
          </a:prstGeom>
          <a:gradFill>
            <a:gsLst>
              <a:gs pos="0">
                <a:schemeClr val="bg1">
                  <a:alpha val="58000"/>
                </a:schemeClr>
              </a:gs>
              <a:gs pos="18000">
                <a:schemeClr val="bg1">
                  <a:alpha val="38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932529" y="2989545"/>
            <a:ext cx="959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accent1"/>
                </a:solidFill>
              </a:rPr>
              <a:t>Manage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9103640" y="2362221"/>
            <a:ext cx="1370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/>
              <a:t>Cloud-based</a:t>
            </a:r>
          </a:p>
          <a:p>
            <a:pPr eaLnBrk="0" hangingPunct="0"/>
            <a:r>
              <a:rPr lang="en-US" sz="1800" b="1"/>
              <a:t>Application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529357" y="3408262"/>
            <a:ext cx="5453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Loads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647018" y="1949508"/>
            <a:ext cx="29145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 smtClean="0"/>
              <a:t>XYZ Enterprise </a:t>
            </a:r>
            <a:r>
              <a:rPr lang="en-US" sz="1200" b="1" dirty="0"/>
              <a:t>Cloud Services</a:t>
            </a:r>
          </a:p>
        </p:txBody>
      </p:sp>
      <p:sp>
        <p:nvSpPr>
          <p:cNvPr id="94" name="AutoShape 29"/>
          <p:cNvSpPr>
            <a:spLocks noChangeArrowheads="1"/>
          </p:cNvSpPr>
          <p:nvPr/>
        </p:nvSpPr>
        <p:spPr bwMode="auto">
          <a:xfrm>
            <a:off x="2865437" y="1839125"/>
            <a:ext cx="2667000" cy="688613"/>
          </a:xfrm>
          <a:prstGeom prst="roundRect">
            <a:avLst>
              <a:gd name="adj" fmla="val 18831"/>
            </a:avLst>
          </a:prstGeom>
          <a:solidFill>
            <a:schemeClr val="accent1">
              <a:alpha val="79999"/>
            </a:schemeClr>
          </a:solidFill>
          <a:ln w="28575">
            <a:solidFill>
              <a:schemeClr val="accent3"/>
            </a:solidFill>
            <a:round/>
            <a:headEnd/>
            <a:tailEnd/>
          </a:ln>
          <a:effectLst>
            <a:glow rad="63500">
              <a:schemeClr val="bg2">
                <a:lumMod val="5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38100" h="38100" prst="artDeco"/>
            <a:contourClr>
              <a:srgbClr val="FFFFFF"/>
            </a:contourClr>
          </a:sp3d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2000" dirty="0" smtClean="0">
                <a:solidFill>
                  <a:schemeClr val="bg1"/>
                </a:solidFill>
                <a:ea typeface="ヒラギノ角ゴ Pro W3" pitchFamily="1" charset="-128"/>
                <a:cs typeface="+mn-cs"/>
              </a:rPr>
              <a:t>Cloud-Based Test </a:t>
            </a:r>
            <a:r>
              <a:rPr lang="en-GB" sz="2000" dirty="0">
                <a:solidFill>
                  <a:schemeClr val="bg1"/>
                </a:solidFill>
                <a:ea typeface="ヒラギノ角ゴ Pro W3" pitchFamily="1" charset="-128"/>
                <a:cs typeface="+mn-cs"/>
              </a:rPr>
              <a:t>Agents</a:t>
            </a:r>
          </a:p>
        </p:txBody>
      </p:sp>
      <p:sp>
        <p:nvSpPr>
          <p:cNvPr id="95" name="Right Arrow 94"/>
          <p:cNvSpPr>
            <a:spLocks noChangeArrowheads="1"/>
          </p:cNvSpPr>
          <p:nvPr/>
        </p:nvSpPr>
        <p:spPr bwMode="auto">
          <a:xfrm rot="-3704629">
            <a:off x="3881884" y="3087209"/>
            <a:ext cx="1869966" cy="672121"/>
          </a:xfrm>
          <a:prstGeom prst="rightArrow">
            <a:avLst>
              <a:gd name="adj1" fmla="val 50000"/>
              <a:gd name="adj2" fmla="val 50028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96" name="Right Arrow 95"/>
          <p:cNvSpPr>
            <a:spLocks noChangeArrowheads="1"/>
          </p:cNvSpPr>
          <p:nvPr/>
        </p:nvSpPr>
        <p:spPr bwMode="auto">
          <a:xfrm>
            <a:off x="5655019" y="4007070"/>
            <a:ext cx="1104199" cy="223616"/>
          </a:xfrm>
          <a:prstGeom prst="rightArrow">
            <a:avLst>
              <a:gd name="adj1" fmla="val 50000"/>
              <a:gd name="adj2" fmla="val 49979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373" y="2284181"/>
            <a:ext cx="1046189" cy="7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67907">
            <a:off x="8329805" y="2200454"/>
            <a:ext cx="309084" cy="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extrusionH="6350"/>
        </p:spPr>
      </p:pic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645197" y="2537812"/>
            <a:ext cx="5453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Loads</a:t>
            </a:r>
          </a:p>
        </p:txBody>
      </p:sp>
      <p:sp>
        <p:nvSpPr>
          <p:cNvPr id="102" name="Right Arrow 101"/>
          <p:cNvSpPr>
            <a:spLocks noChangeArrowheads="1"/>
          </p:cNvSpPr>
          <p:nvPr/>
        </p:nvSpPr>
        <p:spPr bwMode="auto">
          <a:xfrm>
            <a:off x="6517174" y="2375729"/>
            <a:ext cx="1104199" cy="223615"/>
          </a:xfrm>
          <a:prstGeom prst="rightArrow">
            <a:avLst>
              <a:gd name="adj1" fmla="val 50000"/>
              <a:gd name="adj2" fmla="val 49979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03" name="Right Arrow 102"/>
          <p:cNvSpPr>
            <a:spLocks noChangeArrowheads="1"/>
          </p:cNvSpPr>
          <p:nvPr/>
        </p:nvSpPr>
        <p:spPr bwMode="auto">
          <a:xfrm>
            <a:off x="6517174" y="2753924"/>
            <a:ext cx="1104199" cy="223615"/>
          </a:xfrm>
          <a:prstGeom prst="rightArrow">
            <a:avLst>
              <a:gd name="adj1" fmla="val 50000"/>
              <a:gd name="adj2" fmla="val 49979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5601009" y="2275176"/>
            <a:ext cx="1006182" cy="699361"/>
            <a:chOff x="272504" y="3024837"/>
            <a:chExt cx="798573" cy="739012"/>
          </a:xfrm>
        </p:grpSpPr>
        <p:pic>
          <p:nvPicPr>
            <p:cNvPr id="18473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6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6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5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7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6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8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5404974" y="2938519"/>
            <a:ext cx="1144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/>
              <a:t>Virtual Users</a:t>
            </a: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 rot="5400000">
            <a:off x="6548790" y="3259985"/>
            <a:ext cx="826928" cy="298054"/>
          </a:xfrm>
          <a:prstGeom prst="rightArrow">
            <a:avLst>
              <a:gd name="adj1" fmla="val 50000"/>
              <a:gd name="adj2" fmla="val 49889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 rot="5400000">
            <a:off x="6968866" y="3259985"/>
            <a:ext cx="826928" cy="298054"/>
          </a:xfrm>
          <a:prstGeom prst="rightArrow">
            <a:avLst>
              <a:gd name="adj1" fmla="val 50000"/>
              <a:gd name="adj2" fmla="val 49889"/>
            </a:avLst>
          </a:prstGeom>
          <a:gradFill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1646237" y="3927475"/>
            <a:ext cx="8351837" cy="1647825"/>
            <a:chOff x="1287463" y="4081463"/>
            <a:chExt cx="6827837" cy="1647825"/>
          </a:xfrm>
        </p:grpSpPr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1287463" y="4081463"/>
              <a:ext cx="6827837" cy="1647825"/>
            </a:xfrm>
            <a:prstGeom prst="round1Rect">
              <a:avLst/>
            </a:prstGeom>
            <a:solidFill>
              <a:schemeClr val="bg1">
                <a:alpha val="89803"/>
              </a:schemeClr>
            </a:solidFill>
            <a:ln w="9525">
              <a:solidFill>
                <a:srgbClr val="00376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6186488" y="4256088"/>
              <a:ext cx="17875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Internet-facing</a:t>
              </a:r>
            </a:p>
            <a:p>
              <a:pPr eaLnBrk="0" hangingPunct="0"/>
              <a:r>
                <a:rPr lang="en-US" sz="1800" b="1"/>
                <a:t>Application</a:t>
              </a:r>
            </a:p>
          </p:txBody>
        </p:sp>
        <p:grpSp>
          <p:nvGrpSpPr>
            <p:cNvPr id="63" name="Group 88"/>
            <p:cNvGrpSpPr>
              <a:grpSpLocks/>
            </p:cNvGrpSpPr>
            <p:nvPr/>
          </p:nvGrpSpPr>
          <p:grpSpPr bwMode="auto">
            <a:xfrm>
              <a:off x="1452565" y="4144955"/>
              <a:ext cx="800101" cy="739773"/>
              <a:chOff x="272504" y="3024837"/>
              <a:chExt cx="798573" cy="739012"/>
            </a:xfrm>
          </p:grpSpPr>
          <p:pic>
            <p:nvPicPr>
              <p:cNvPr id="74" name="Picture 2" descr="D:\WORK\2010\EYEFUL\MICROFOCUS\Job Ref 1189- Fidelity\Artwork\ppt-elements\people.png"/>
              <p:cNvPicPr>
                <a:picLocks noChangeAspect="1" noChangeArrowheads="1"/>
              </p:cNvPicPr>
              <p:nvPr/>
            </p:nvPicPr>
            <p:blipFill>
              <a:blip r:embed="rId6"/>
              <a:srcRect r="78809"/>
              <a:stretch>
                <a:fillRect/>
              </a:stretch>
            </p:blipFill>
            <p:spPr bwMode="auto">
              <a:xfrm>
                <a:off x="694654" y="3031757"/>
                <a:ext cx="225802" cy="711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 descr="D:\WORK\2010\EYEFUL\MICROFOCUS\Job Ref 1189- Fidelity\Artwork\ppt-elements\people.png"/>
              <p:cNvPicPr>
                <a:picLocks noChangeAspect="1" noChangeArrowheads="1"/>
              </p:cNvPicPr>
              <p:nvPr/>
            </p:nvPicPr>
            <p:blipFill>
              <a:blip r:embed="rId6"/>
              <a:srcRect l="21628" r="49535"/>
              <a:stretch>
                <a:fillRect/>
              </a:stretch>
            </p:blipFill>
            <p:spPr bwMode="auto">
              <a:xfrm>
                <a:off x="462744" y="3043474"/>
                <a:ext cx="306605" cy="710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2" descr="D:\WORK\2010\EYEFUL\MICROFOCUS\Job Ref 1189- Fidelity\Artwork\ppt-elements\people.png"/>
              <p:cNvPicPr>
                <a:picLocks noChangeAspect="1" noChangeArrowheads="1"/>
              </p:cNvPicPr>
              <p:nvPr/>
            </p:nvPicPr>
            <p:blipFill>
              <a:blip r:embed="rId7"/>
              <a:srcRect l="79738"/>
              <a:stretch>
                <a:fillRect/>
              </a:stretch>
            </p:blipFill>
            <p:spPr bwMode="auto">
              <a:xfrm>
                <a:off x="851545" y="3039926"/>
                <a:ext cx="219532" cy="723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2" descr="D:\WORK\2010\EYEFUL\MICROFOCUS\Job Ref 1189- Fidelity\Artwork\ppt-elements\people.png"/>
              <p:cNvPicPr>
                <a:picLocks noChangeAspect="1" noChangeArrowheads="1"/>
              </p:cNvPicPr>
              <p:nvPr/>
            </p:nvPicPr>
            <p:blipFill>
              <a:blip r:embed="rId8"/>
              <a:srcRect l="50900" r="20699"/>
              <a:stretch>
                <a:fillRect/>
              </a:stretch>
            </p:blipFill>
            <p:spPr bwMode="auto">
              <a:xfrm>
                <a:off x="272504" y="3024837"/>
                <a:ext cx="305096" cy="717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4" name="AutoShape 29"/>
            <p:cNvSpPr>
              <a:spLocks noChangeArrowheads="1"/>
            </p:cNvSpPr>
            <p:nvPr/>
          </p:nvSpPr>
          <p:spPr bwMode="auto">
            <a:xfrm>
              <a:off x="2573642" y="4668213"/>
              <a:ext cx="1851154" cy="553264"/>
            </a:xfrm>
            <a:prstGeom prst="roundRect">
              <a:avLst>
                <a:gd name="adj" fmla="val 18831"/>
              </a:avLst>
            </a:prstGeom>
            <a:solidFill>
              <a:schemeClr val="accent1">
                <a:alpha val="79999"/>
              </a:schemeClr>
            </a:solidFill>
            <a:ln w="28575">
              <a:solidFill>
                <a:schemeClr val="accent3"/>
              </a:solidFill>
              <a:round/>
              <a:headEnd/>
              <a:tailEnd/>
            </a:ln>
            <a:effectLst>
              <a:glow rad="63500">
                <a:schemeClr val="bg2">
                  <a:lumMod val="50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38100" h="38100" prst="artDeco"/>
              <a:contourClr>
                <a:srgbClr val="FFFFFF"/>
              </a:contourClr>
            </a:sp3d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GB" sz="2000" dirty="0" smtClean="0">
                  <a:solidFill>
                    <a:schemeClr val="bg1"/>
                  </a:solidFill>
                  <a:ea typeface="ヒラギノ角ゴ Pro W3" pitchFamily="1" charset="-128"/>
                </a:rPr>
                <a:t>Performance Test tool</a:t>
              </a:r>
              <a:endParaRPr lang="en-GB" sz="2000" dirty="0">
                <a:solidFill>
                  <a:schemeClr val="bg1"/>
                </a:solidFill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65" name="Right Arrow 64"/>
            <p:cNvSpPr>
              <a:spLocks noChangeArrowheads="1"/>
            </p:cNvSpPr>
            <p:nvPr/>
          </p:nvSpPr>
          <p:spPr bwMode="auto">
            <a:xfrm>
              <a:off x="4487863" y="4819650"/>
              <a:ext cx="876300" cy="236538"/>
            </a:xfrm>
            <a:prstGeom prst="rightArrow">
              <a:avLst>
                <a:gd name="adj1" fmla="val 50000"/>
                <a:gd name="adj2" fmla="val 49979"/>
              </a:avLst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66" name="Right Arrow 65"/>
            <p:cNvSpPr>
              <a:spLocks noChangeArrowheads="1"/>
            </p:cNvSpPr>
            <p:nvPr/>
          </p:nvSpPr>
          <p:spPr bwMode="auto">
            <a:xfrm>
              <a:off x="4487863" y="5316538"/>
              <a:ext cx="876300" cy="236537"/>
            </a:xfrm>
            <a:prstGeom prst="rightArrow">
              <a:avLst>
                <a:gd name="adj1" fmla="val 50000"/>
                <a:gd name="adj2" fmla="val 49979"/>
              </a:avLst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41950" y="4246563"/>
              <a:ext cx="661988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6186488" y="4953000"/>
              <a:ext cx="17875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/>
                <a:t>Internet-facing</a:t>
              </a:r>
            </a:p>
            <a:p>
              <a:pPr eaLnBrk="0" hangingPunct="0"/>
              <a:r>
                <a:rPr lang="en-US" sz="1800" b="1"/>
                <a:t>Application</a:t>
              </a: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41950" y="4941888"/>
              <a:ext cx="661988" cy="67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367907">
              <a:off x="5914194" y="4768029"/>
              <a:ext cx="245291" cy="41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/>
            </a:scene3d>
            <a:sp3d extrusionH="6350"/>
          </p:spPr>
        </p:pic>
        <p:sp>
          <p:nvSpPr>
            <p:cNvPr id="73" name="Right Arrow 72"/>
            <p:cNvSpPr>
              <a:spLocks noChangeArrowheads="1"/>
            </p:cNvSpPr>
            <p:nvPr/>
          </p:nvSpPr>
          <p:spPr bwMode="auto">
            <a:xfrm>
              <a:off x="4487863" y="4384675"/>
              <a:ext cx="876300" cy="236538"/>
            </a:xfrm>
            <a:prstGeom prst="rightArrow">
              <a:avLst>
                <a:gd name="adj1" fmla="val 50000"/>
                <a:gd name="adj2" fmla="val 49979"/>
              </a:avLst>
            </a:prstGeom>
            <a:gradFill rotWithShape="0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874837" y="4765675"/>
            <a:ext cx="1144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/>
              <a:t>Virtual Users</a:t>
            </a: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67907">
            <a:off x="7230010" y="3975634"/>
            <a:ext cx="300041" cy="41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extrusionH="6350"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8" grpId="0"/>
      <p:bldP spid="82" grpId="0"/>
      <p:bldP spid="95" grpId="0" animBg="1"/>
      <p:bldP spid="96" grpId="0" animBg="1"/>
      <p:bldP spid="101" grpId="0"/>
      <p:bldP spid="102" grpId="0" animBg="1"/>
      <p:bldP spid="103" grpId="0" animBg="1"/>
      <p:bldP spid="109" grpId="0"/>
      <p:bldP spid="111" grpId="0" animBg="1"/>
      <p:bldP spid="112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18186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417637" y="443089"/>
            <a:ext cx="7905424" cy="36018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The Optimum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637" y="1412875"/>
            <a:ext cx="922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Solution should not be exclusively Cloud based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No capabilities for managers to diagnose identified issues in an application</a:t>
            </a:r>
          </a:p>
          <a:p>
            <a:pPr lvl="1">
              <a:buFont typeface="Arial" pitchFamily="34" charset="0"/>
              <a:buChar char="•"/>
            </a:pPr>
            <a:r>
              <a:rPr lang="en-IN" sz="2400" dirty="0" smtClean="0"/>
              <a:t>If a transaction is non-</a:t>
            </a:r>
            <a:r>
              <a:rPr lang="en-IN" sz="2400" dirty="0" err="1" smtClean="0"/>
              <a:t>performant</a:t>
            </a:r>
            <a:r>
              <a:rPr lang="en-IN" sz="2400" dirty="0" smtClean="0"/>
              <a:t> or a system doesn’t scale, you need more than response times and other related metrics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You need deep-dive information to show what occurred in the application.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You need to identify which transactions, workloads, or code are consuming high levels of resources and resulting in scalability issues</a:t>
            </a:r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 flipV="1">
            <a:off x="884237" y="5070473"/>
            <a:ext cx="9753600" cy="914401"/>
          </a:xfrm>
          <a:prstGeom prst="round1Rect">
            <a:avLst>
              <a:gd name="adj" fmla="val 15266"/>
            </a:avLst>
          </a:prstGeom>
          <a:solidFill>
            <a:schemeClr val="tx2">
              <a:alpha val="79999"/>
            </a:schemeClr>
          </a:solidFill>
          <a:ln w="28575">
            <a:solidFill>
              <a:schemeClr val="bg1"/>
            </a:solidFill>
            <a:round/>
            <a:headEnd/>
            <a:tailEnd/>
          </a:ln>
          <a:effectLst>
            <a:glow rad="63500">
              <a:srgbClr val="2C2C2C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38100" h="38100" prst="artDeco"/>
            <a:contourClr>
              <a:srgbClr val="FFFFFF"/>
            </a:contourClr>
          </a:sp3d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sz="1600" b="1" dirty="0">
              <a:solidFill>
                <a:schemeClr val="bg1"/>
              </a:solidFill>
              <a:ea typeface="ヒラギノ角ゴ Pro W3" pitchFamily="1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0437" y="5146675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An approach that offers both Cloud-based load generation and onsite monitoring and diagnostics is the most reliable approach for this </a:t>
            </a:r>
            <a:endParaRPr lang="en-IN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5" descr="iStock_000003776577Small.png"/>
          <p:cNvPicPr>
            <a:picLocks noChangeAspect="1"/>
          </p:cNvPicPr>
          <p:nvPr/>
        </p:nvPicPr>
        <p:blipFill>
          <a:blip r:embed="rId3">
            <a:lum bright="40000" contrast="20000"/>
          </a:blip>
          <a:srcRect/>
          <a:stretch>
            <a:fillRect/>
          </a:stretch>
        </p:blipFill>
        <p:spPr bwMode="auto">
          <a:xfrm>
            <a:off x="2180393" y="1818940"/>
            <a:ext cx="9341682" cy="466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6701207" y="4511332"/>
            <a:ext cx="1184213" cy="741383"/>
            <a:chOff x="4919622" y="4563691"/>
            <a:chExt cx="938948" cy="783749"/>
          </a:xfrm>
        </p:grpSpPr>
        <p:sp>
          <p:nvSpPr>
            <p:cNvPr id="144" name="Rounded Rectangle 143"/>
            <p:cNvSpPr/>
            <p:nvPr/>
          </p:nvSpPr>
          <p:spPr>
            <a:xfrm rot="5400000">
              <a:off x="4997221" y="4486092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45" name="Text Box 8"/>
            <p:cNvSpPr txBox="1">
              <a:spLocks noChangeArrowheads="1"/>
            </p:cNvSpPr>
            <p:nvPr/>
          </p:nvSpPr>
          <p:spPr bwMode="auto">
            <a:xfrm>
              <a:off x="5194011" y="4866720"/>
              <a:ext cx="599531" cy="19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noProof="1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EAI SOA</a:t>
              </a:r>
            </a:p>
          </p:txBody>
        </p:sp>
      </p:grp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6701207" y="3640882"/>
            <a:ext cx="1184213" cy="741383"/>
            <a:chOff x="4919622" y="3643153"/>
            <a:chExt cx="938948" cy="783749"/>
          </a:xfrm>
        </p:grpSpPr>
        <p:sp>
          <p:nvSpPr>
            <p:cNvPr id="142" name="Rounded Rectangle 141"/>
            <p:cNvSpPr/>
            <p:nvPr/>
          </p:nvSpPr>
          <p:spPr>
            <a:xfrm rot="5400000">
              <a:off x="4997221" y="3565554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43" name="Text Box 8"/>
            <p:cNvSpPr txBox="1">
              <a:spLocks noChangeArrowheads="1"/>
            </p:cNvSpPr>
            <p:nvPr/>
          </p:nvSpPr>
          <p:spPr bwMode="auto">
            <a:xfrm>
              <a:off x="5194011" y="3946182"/>
              <a:ext cx="599531" cy="19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noProof="1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DBMS</a:t>
              </a:r>
            </a:p>
          </p:txBody>
        </p:sp>
      </p:grp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2058372" y="2419250"/>
            <a:ext cx="988178" cy="886959"/>
            <a:chOff x="1235295" y="2350438"/>
            <a:chExt cx="783749" cy="938948"/>
          </a:xfrm>
        </p:grpSpPr>
        <p:sp>
          <p:nvSpPr>
            <p:cNvPr id="133" name="Rounded Rectangle 132"/>
            <p:cNvSpPr/>
            <p:nvPr/>
          </p:nvSpPr>
          <p:spPr>
            <a:xfrm>
              <a:off x="1235295" y="2350438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327314" y="2380625"/>
              <a:ext cx="599711" cy="36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dirty="0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Web/RIA/RC</a:t>
              </a:r>
              <a:endParaRPr lang="de-AT" sz="1050" noProof="1">
                <a:solidFill>
                  <a:srgbClr val="003768"/>
                </a:solidFill>
                <a:latin typeface="Futura Md BT"/>
                <a:ea typeface="ヒラギノ角ゴ Pro W3" pitchFamily="1" charset="-128"/>
                <a:cs typeface="+mn-cs"/>
              </a:endParaRPr>
            </a:p>
          </p:txBody>
        </p:sp>
      </p:grpSp>
      <p:grpSp>
        <p:nvGrpSpPr>
          <p:cNvPr id="5" name="Group 146"/>
          <p:cNvGrpSpPr>
            <a:grpSpLocks/>
          </p:cNvGrpSpPr>
          <p:nvPr/>
        </p:nvGrpSpPr>
        <p:grpSpPr bwMode="auto">
          <a:xfrm>
            <a:off x="3148568" y="2419250"/>
            <a:ext cx="988178" cy="886959"/>
            <a:chOff x="2100600" y="2350438"/>
            <a:chExt cx="783749" cy="938948"/>
          </a:xfrm>
        </p:grpSpPr>
        <p:sp>
          <p:nvSpPr>
            <p:cNvPr id="134" name="Rounded Rectangle 133"/>
            <p:cNvSpPr/>
            <p:nvPr/>
          </p:nvSpPr>
          <p:spPr>
            <a:xfrm>
              <a:off x="2100600" y="2350438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37" name="Text Box 8"/>
            <p:cNvSpPr txBox="1">
              <a:spLocks noChangeArrowheads="1"/>
            </p:cNvSpPr>
            <p:nvPr/>
          </p:nvSpPr>
          <p:spPr bwMode="auto">
            <a:xfrm>
              <a:off x="2186273" y="2380625"/>
              <a:ext cx="599711" cy="19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dirty="0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Java</a:t>
              </a:r>
              <a:endParaRPr lang="de-AT" sz="1050" noProof="1">
                <a:solidFill>
                  <a:srgbClr val="003768"/>
                </a:solidFill>
                <a:latin typeface="Futura Md BT"/>
                <a:ea typeface="ヒラギノ角ゴ Pro W3" pitchFamily="1" charset="-128"/>
                <a:cs typeface="+mn-cs"/>
              </a:endParaRPr>
            </a:p>
          </p:txBody>
        </p:sp>
      </p:grpSp>
      <p:grpSp>
        <p:nvGrpSpPr>
          <p:cNvPr id="6" name="Group 147"/>
          <p:cNvGrpSpPr>
            <a:grpSpLocks/>
          </p:cNvGrpSpPr>
          <p:nvPr/>
        </p:nvGrpSpPr>
        <p:grpSpPr bwMode="auto">
          <a:xfrm>
            <a:off x="4526816" y="2419250"/>
            <a:ext cx="986177" cy="886959"/>
            <a:chOff x="3192969" y="2350438"/>
            <a:chExt cx="783749" cy="938948"/>
          </a:xfrm>
        </p:grpSpPr>
        <p:sp>
          <p:nvSpPr>
            <p:cNvPr id="135" name="Rounded Rectangle 134"/>
            <p:cNvSpPr/>
            <p:nvPr/>
          </p:nvSpPr>
          <p:spPr>
            <a:xfrm>
              <a:off x="3192969" y="2350438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38" name="Text Box 8"/>
            <p:cNvSpPr txBox="1">
              <a:spLocks noChangeArrowheads="1"/>
            </p:cNvSpPr>
            <p:nvPr/>
          </p:nvSpPr>
          <p:spPr bwMode="auto">
            <a:xfrm>
              <a:off x="3261328" y="2380625"/>
              <a:ext cx="599338" cy="19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noProof="1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.NET</a:t>
              </a: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6073094" y="2419250"/>
            <a:ext cx="986178" cy="886959"/>
            <a:chOff x="4420351" y="2350438"/>
            <a:chExt cx="783749" cy="938948"/>
          </a:xfrm>
        </p:grpSpPr>
        <p:sp>
          <p:nvSpPr>
            <p:cNvPr id="136" name="Rounded Rectangle 135"/>
            <p:cNvSpPr/>
            <p:nvPr/>
          </p:nvSpPr>
          <p:spPr>
            <a:xfrm>
              <a:off x="4420351" y="2350438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39" name="Text Box 8"/>
            <p:cNvSpPr txBox="1">
              <a:spLocks noChangeArrowheads="1"/>
            </p:cNvSpPr>
            <p:nvPr/>
          </p:nvSpPr>
          <p:spPr bwMode="auto">
            <a:xfrm>
              <a:off x="4499839" y="2380625"/>
              <a:ext cx="599338" cy="19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noProof="1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Legacy</a:t>
              </a:r>
            </a:p>
          </p:txBody>
        </p:sp>
      </p:grpSp>
      <p:grpSp>
        <p:nvGrpSpPr>
          <p:cNvPr id="8" name="Group 149"/>
          <p:cNvGrpSpPr>
            <a:grpSpLocks/>
          </p:cNvGrpSpPr>
          <p:nvPr/>
        </p:nvGrpSpPr>
        <p:grpSpPr bwMode="auto">
          <a:xfrm>
            <a:off x="6701208" y="2725408"/>
            <a:ext cx="1184213" cy="739883"/>
            <a:chOff x="4919623" y="2673520"/>
            <a:chExt cx="938948" cy="783749"/>
          </a:xfrm>
        </p:grpSpPr>
        <p:sp>
          <p:nvSpPr>
            <p:cNvPr id="140" name="Rounded Rectangle 139"/>
            <p:cNvSpPr/>
            <p:nvPr/>
          </p:nvSpPr>
          <p:spPr>
            <a:xfrm rot="5400000">
              <a:off x="4997222" y="2595921"/>
              <a:ext cx="783749" cy="938948"/>
            </a:xfrm>
            <a:prstGeom prst="roundRect">
              <a:avLst>
                <a:gd name="adj" fmla="val 1892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41" name="Text Box 8"/>
            <p:cNvSpPr txBox="1">
              <a:spLocks noChangeArrowheads="1"/>
            </p:cNvSpPr>
            <p:nvPr/>
          </p:nvSpPr>
          <p:spPr bwMode="auto">
            <a:xfrm>
              <a:off x="5194011" y="2908804"/>
              <a:ext cx="599531" cy="19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>
              <a:spAutoFit/>
            </a:bodyPr>
            <a:lstStyle/>
            <a:p>
              <a:pPr algn="ctr" eaLnBrk="0" hangingPunct="0">
                <a:defRPr/>
              </a:pPr>
              <a:r>
                <a:rPr lang="de-AT" sz="1050" noProof="1">
                  <a:solidFill>
                    <a:srgbClr val="003768"/>
                  </a:solidFill>
                  <a:latin typeface="Futura Md BT"/>
                  <a:ea typeface="ヒラギノ角ゴ Pro W3" pitchFamily="1" charset="-128"/>
                  <a:cs typeface="+mn-cs"/>
                </a:rPr>
                <a:t>CICS MQ</a:t>
              </a:r>
            </a:p>
          </p:txBody>
        </p:sp>
      </p:grpSp>
      <p:sp>
        <p:nvSpPr>
          <p:cNvPr id="24586" name="Title 4"/>
          <p:cNvSpPr>
            <a:spLocks noGrp="1"/>
          </p:cNvSpPr>
          <p:nvPr>
            <p:ph type="title"/>
          </p:nvPr>
        </p:nvSpPr>
        <p:spPr>
          <a:xfrm>
            <a:off x="17986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Rapid Issue Resolution</a:t>
            </a:r>
          </a:p>
        </p:txBody>
      </p:sp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12054171" y="1340193"/>
            <a:ext cx="530076" cy="20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pPr eaLnBrk="0" hangingPunct="0"/>
            <a:r>
              <a:rPr lang="de-AT" sz="1200">
                <a:solidFill>
                  <a:srgbClr val="7BADBF"/>
                </a:solidFill>
                <a:latin typeface="Futura Md BT"/>
              </a:rPr>
              <a:t>Legacy</a:t>
            </a:r>
            <a:endParaRPr lang="de-AT" sz="1200" noProof="1">
              <a:solidFill>
                <a:srgbClr val="7BADBF"/>
              </a:solidFill>
              <a:latin typeface="Futura Md BT"/>
            </a:endParaRPr>
          </a:p>
        </p:txBody>
      </p:sp>
      <p:sp>
        <p:nvSpPr>
          <p:cNvPr id="53" name="AutoShape 9"/>
          <p:cNvSpPr>
            <a:spLocks noChangeArrowheads="1"/>
          </p:cNvSpPr>
          <p:nvPr/>
        </p:nvSpPr>
        <p:spPr bwMode="auto">
          <a:xfrm>
            <a:off x="5993712" y="2941439"/>
            <a:ext cx="757990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5993712" y="3850631"/>
            <a:ext cx="757990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>
            <a:off x="1960457" y="4761577"/>
            <a:ext cx="757990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6" name="AutoShape 13"/>
          <p:cNvSpPr>
            <a:spLocks noChangeArrowheads="1"/>
          </p:cNvSpPr>
          <p:nvPr/>
        </p:nvSpPr>
        <p:spPr bwMode="auto">
          <a:xfrm>
            <a:off x="3055849" y="4761577"/>
            <a:ext cx="760328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auto">
          <a:xfrm>
            <a:off x="4386492" y="4761577"/>
            <a:ext cx="757990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8" name="AutoShape 15"/>
          <p:cNvSpPr>
            <a:spLocks noChangeArrowheads="1"/>
          </p:cNvSpPr>
          <p:nvPr/>
        </p:nvSpPr>
        <p:spPr bwMode="auto">
          <a:xfrm>
            <a:off x="1960457" y="3850631"/>
            <a:ext cx="757990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59" name="AutoShape 16"/>
          <p:cNvSpPr>
            <a:spLocks noChangeArrowheads="1"/>
          </p:cNvSpPr>
          <p:nvPr/>
        </p:nvSpPr>
        <p:spPr bwMode="auto">
          <a:xfrm>
            <a:off x="3172304" y="3850631"/>
            <a:ext cx="760328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60" name="AutoShape 17"/>
          <p:cNvSpPr>
            <a:spLocks noChangeArrowheads="1"/>
          </p:cNvSpPr>
          <p:nvPr/>
        </p:nvSpPr>
        <p:spPr bwMode="auto">
          <a:xfrm>
            <a:off x="4386492" y="3850631"/>
            <a:ext cx="757990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61" name="AutoShape 18"/>
          <p:cNvSpPr>
            <a:spLocks noChangeArrowheads="1"/>
          </p:cNvSpPr>
          <p:nvPr/>
        </p:nvSpPr>
        <p:spPr bwMode="auto">
          <a:xfrm>
            <a:off x="1960457" y="2941438"/>
            <a:ext cx="757990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62" name="AutoShape 19"/>
          <p:cNvSpPr>
            <a:spLocks noChangeArrowheads="1"/>
          </p:cNvSpPr>
          <p:nvPr/>
        </p:nvSpPr>
        <p:spPr bwMode="auto">
          <a:xfrm>
            <a:off x="3055849" y="2941438"/>
            <a:ext cx="760328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63" name="AutoShape 20"/>
          <p:cNvSpPr>
            <a:spLocks noChangeArrowheads="1"/>
          </p:cNvSpPr>
          <p:nvPr/>
        </p:nvSpPr>
        <p:spPr bwMode="auto">
          <a:xfrm>
            <a:off x="4386492" y="2941438"/>
            <a:ext cx="757990" cy="568684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sp>
        <p:nvSpPr>
          <p:cNvPr id="89" name="AutoShape 39"/>
          <p:cNvSpPr>
            <a:spLocks noChangeArrowheads="1"/>
          </p:cNvSpPr>
          <p:nvPr/>
        </p:nvSpPr>
        <p:spPr bwMode="ltGray">
          <a:xfrm>
            <a:off x="6169111" y="3950041"/>
            <a:ext cx="424076" cy="309160"/>
          </a:xfrm>
          <a:prstGeom prst="can">
            <a:avLst>
              <a:gd name="adj" fmla="val 23296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IN" sz="1600" noProof="1">
              <a:solidFill>
                <a:srgbClr val="FFFFFF"/>
              </a:solidFill>
              <a:latin typeface="Tahoma" pitchFamily="34" charset="0"/>
            </a:endParaRP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6135106" y="3046575"/>
            <a:ext cx="512092" cy="268639"/>
            <a:chOff x="3955" y="1598"/>
            <a:chExt cx="219" cy="153"/>
          </a:xfrm>
        </p:grpSpPr>
        <p:sp>
          <p:nvSpPr>
            <p:cNvPr id="24651" name="AutoShape 41"/>
            <p:cNvSpPr>
              <a:spLocks noChangeArrowheads="1"/>
            </p:cNvSpPr>
            <p:nvPr/>
          </p:nvSpPr>
          <p:spPr bwMode="ltGray">
            <a:xfrm>
              <a:off x="3955" y="1598"/>
              <a:ext cx="219" cy="153"/>
            </a:xfrm>
            <a:prstGeom prst="parallelogram">
              <a:avLst>
                <a:gd name="adj" fmla="val 11762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4652" name="Line 42"/>
            <p:cNvSpPr>
              <a:spLocks noChangeShapeType="1"/>
            </p:cNvSpPr>
            <p:nvPr/>
          </p:nvSpPr>
          <p:spPr bwMode="ltGray">
            <a:xfrm>
              <a:off x="4001" y="1640"/>
              <a:ext cx="134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53" name="Line 43"/>
            <p:cNvSpPr>
              <a:spLocks noChangeShapeType="1"/>
            </p:cNvSpPr>
            <p:nvPr/>
          </p:nvSpPr>
          <p:spPr bwMode="ltGray">
            <a:xfrm>
              <a:off x="3993" y="1665"/>
              <a:ext cx="139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54" name="Line 44"/>
            <p:cNvSpPr>
              <a:spLocks noChangeShapeType="1"/>
            </p:cNvSpPr>
            <p:nvPr/>
          </p:nvSpPr>
          <p:spPr bwMode="ltGray">
            <a:xfrm>
              <a:off x="3987" y="1695"/>
              <a:ext cx="139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3" name="AutoShape 215"/>
          <p:cNvSpPr>
            <a:spLocks noChangeArrowheads="1"/>
          </p:cNvSpPr>
          <p:nvPr/>
        </p:nvSpPr>
        <p:spPr bwMode="auto">
          <a:xfrm>
            <a:off x="5993712" y="4759822"/>
            <a:ext cx="757990" cy="570438"/>
          </a:xfrm>
          <a:prstGeom prst="roundRect">
            <a:avLst>
              <a:gd name="adj" fmla="val 9019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  <a:alpha val="76000"/>
                </a:srgbClr>
              </a:gs>
              <a:gs pos="100000">
                <a:srgbClr val="003768">
                  <a:shade val="100000"/>
                  <a:satMod val="115000"/>
                  <a:alpha val="76000"/>
                </a:srgbClr>
              </a:gs>
            </a:gsLst>
            <a:lin ang="13500000" scaled="1"/>
            <a:tileRect/>
          </a:gradFill>
          <a:ln w="9525">
            <a:round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003768"/>
            </a:extrusionClr>
          </a:sp3d>
        </p:spPr>
        <p:txBody>
          <a:bodyPr wrap="none" lIns="18000" tIns="10800" rIns="18000" bIns="10800" anchor="ctr">
            <a:flatTx/>
          </a:bodyPr>
          <a:lstStyle/>
          <a:p>
            <a:pPr eaLnBrk="0" hangingPunct="0">
              <a:defRPr/>
            </a:pPr>
            <a:endParaRPr lang="en-US">
              <a:ea typeface="ヒラギノ角ゴ Pro W3" pitchFamily="1" charset="-128"/>
              <a:cs typeface="+mn-cs"/>
            </a:endParaRPr>
          </a:p>
        </p:txBody>
      </p: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6215120" y="4841502"/>
            <a:ext cx="422075" cy="318164"/>
            <a:chOff x="975" y="1208"/>
            <a:chExt cx="317" cy="317"/>
          </a:xfrm>
        </p:grpSpPr>
        <p:sp>
          <p:nvSpPr>
            <p:cNvPr id="24649" name="AutoShape 217"/>
            <p:cNvSpPr>
              <a:spLocks noChangeArrowheads="1"/>
            </p:cNvSpPr>
            <p:nvPr/>
          </p:nvSpPr>
          <p:spPr bwMode="ltGray">
            <a:xfrm>
              <a:off x="975" y="1208"/>
              <a:ext cx="317" cy="317"/>
            </a:xfrm>
            <a:prstGeom prst="star16">
              <a:avLst>
                <a:gd name="adj" fmla="val 40931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4650" name="Oval 218"/>
            <p:cNvSpPr>
              <a:spLocks noChangeArrowheads="1"/>
            </p:cNvSpPr>
            <p:nvPr/>
          </p:nvSpPr>
          <p:spPr bwMode="ltGray">
            <a:xfrm>
              <a:off x="1087" y="1319"/>
              <a:ext cx="90" cy="90"/>
            </a:xfrm>
            <a:prstGeom prst="ellips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14" name="AutoShape 322"/>
          <p:cNvSpPr>
            <a:spLocks noChangeArrowheads="1"/>
          </p:cNvSpPr>
          <p:nvPr/>
        </p:nvSpPr>
        <p:spPr bwMode="auto">
          <a:xfrm>
            <a:off x="4772860" y="2872485"/>
            <a:ext cx="1632294" cy="442674"/>
          </a:xfrm>
          <a:prstGeom prst="wedgeRoundRectCallout">
            <a:avLst>
              <a:gd name="adj1" fmla="val -43710"/>
              <a:gd name="adj2" fmla="val 144780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163 Calls to Database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(24 sec</a:t>
            </a:r>
            <a:r>
              <a:rPr lang="en-US" sz="1400" dirty="0">
                <a:solidFill>
                  <a:schemeClr val="bg1"/>
                </a:solidFill>
                <a:latin typeface="Futura Md BT"/>
              </a:rPr>
              <a:t>)</a:t>
            </a:r>
          </a:p>
        </p:txBody>
      </p:sp>
      <p:sp>
        <p:nvSpPr>
          <p:cNvPr id="115" name="AutoShape 323"/>
          <p:cNvSpPr>
            <a:spLocks noChangeArrowheads="1"/>
          </p:cNvSpPr>
          <p:nvPr/>
        </p:nvSpPr>
        <p:spPr bwMode="auto">
          <a:xfrm>
            <a:off x="2554461" y="1680869"/>
            <a:ext cx="2086375" cy="612934"/>
          </a:xfrm>
          <a:prstGeom prst="wedgeRoundRectCallout">
            <a:avLst>
              <a:gd name="adj1" fmla="val 912"/>
              <a:gd name="adj2" fmla="val 214023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latin typeface="Futura Md BT"/>
              </a:rPr>
              <a:t>85,000 Objects</a:t>
            </a:r>
          </a:p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latin typeface="Futura Md BT"/>
              </a:rPr>
              <a:t>over SOA calls</a:t>
            </a:r>
            <a:br>
              <a:rPr lang="en-US" sz="1200">
                <a:solidFill>
                  <a:schemeClr val="bg1"/>
                </a:solidFill>
                <a:latin typeface="Futura Md BT"/>
              </a:rPr>
            </a:br>
            <a:r>
              <a:rPr lang="en-US" sz="1200">
                <a:solidFill>
                  <a:schemeClr val="bg1"/>
                </a:solidFill>
                <a:latin typeface="Futura Md BT"/>
              </a:rPr>
              <a:t>(19 sec)</a:t>
            </a:r>
          </a:p>
        </p:txBody>
      </p:sp>
      <p:sp>
        <p:nvSpPr>
          <p:cNvPr id="116" name="AutoShape 324"/>
          <p:cNvSpPr>
            <a:spLocks noChangeArrowheads="1"/>
          </p:cNvSpPr>
          <p:nvPr/>
        </p:nvSpPr>
        <p:spPr bwMode="auto">
          <a:xfrm>
            <a:off x="3226582" y="5354767"/>
            <a:ext cx="1536277" cy="817245"/>
          </a:xfrm>
          <a:prstGeom prst="wedgeRoundRectCallout">
            <a:avLst>
              <a:gd name="adj1" fmla="val -90236"/>
              <a:gd name="adj2" fmla="val -105579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Poor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Component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Performance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(10 sec)</a:t>
            </a:r>
          </a:p>
        </p:txBody>
      </p:sp>
      <p:sp>
        <p:nvSpPr>
          <p:cNvPr id="117" name="AutoShape 325"/>
          <p:cNvSpPr>
            <a:spLocks noChangeArrowheads="1"/>
          </p:cNvSpPr>
          <p:nvPr/>
        </p:nvSpPr>
        <p:spPr bwMode="auto">
          <a:xfrm>
            <a:off x="1858336" y="2638363"/>
            <a:ext cx="1722310" cy="408623"/>
          </a:xfrm>
          <a:prstGeom prst="wedgeRoundRectCallout">
            <a:avLst>
              <a:gd name="adj1" fmla="val 38516"/>
              <a:gd name="adj2" fmla="val 305358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latin typeface="Futura Md BT"/>
              </a:rPr>
              <a:t>Memory</a:t>
            </a:r>
          </a:p>
          <a:p>
            <a:pPr algn="ctr" eaLnBrk="0" hangingPunct="0">
              <a:defRPr/>
            </a:pPr>
            <a:r>
              <a:rPr lang="en-US" sz="1200">
                <a:solidFill>
                  <a:schemeClr val="bg1"/>
                </a:solidFill>
                <a:latin typeface="Futura Md BT"/>
              </a:rPr>
              <a:t>Leak</a:t>
            </a:r>
          </a:p>
        </p:txBody>
      </p:sp>
      <p:sp>
        <p:nvSpPr>
          <p:cNvPr id="118" name="AutoShape 326"/>
          <p:cNvSpPr>
            <a:spLocks noChangeArrowheads="1"/>
          </p:cNvSpPr>
          <p:nvPr/>
        </p:nvSpPr>
        <p:spPr bwMode="auto">
          <a:xfrm>
            <a:off x="4844872" y="5405793"/>
            <a:ext cx="1880339" cy="408623"/>
          </a:xfrm>
          <a:prstGeom prst="wedgeRoundRectCallout">
            <a:avLst>
              <a:gd name="adj1" fmla="val -68159"/>
              <a:gd name="adj2" fmla="val -394136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Synchronization issue (15 sec)</a:t>
            </a:r>
          </a:p>
        </p:txBody>
      </p:sp>
      <p:sp>
        <p:nvSpPr>
          <p:cNvPr id="119" name="AutoShape 327"/>
          <p:cNvSpPr>
            <a:spLocks noChangeArrowheads="1"/>
          </p:cNvSpPr>
          <p:nvPr/>
        </p:nvSpPr>
        <p:spPr bwMode="auto">
          <a:xfrm>
            <a:off x="1452261" y="5527675"/>
            <a:ext cx="1720310" cy="272415"/>
          </a:xfrm>
          <a:prstGeom prst="wedgeRoundRectCallout">
            <a:avLst>
              <a:gd name="adj1" fmla="val 9351"/>
              <a:gd name="adj2" fmla="val -192414"/>
              <a:gd name="adj3" fmla="val 1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600" dirty="0" smtClean="0">
                <a:solidFill>
                  <a:schemeClr val="bg1"/>
                </a:solidFill>
                <a:latin typeface="Futura Md BT"/>
                <a:ea typeface="ヒラギノ角ゴ Pro W3" pitchFamily="1" charset="-128"/>
                <a:cs typeface="+mn-cs"/>
              </a:rPr>
              <a:t>Traversed path</a:t>
            </a:r>
            <a:endParaRPr lang="en-US" sz="1600" dirty="0">
              <a:solidFill>
                <a:schemeClr val="bg1"/>
              </a:solidFill>
              <a:latin typeface="Futura Md BT"/>
              <a:ea typeface="ヒラギノ角ゴ Pro W3" pitchFamily="1" charset="-128"/>
              <a:cs typeface="+mn-cs"/>
            </a:endParaRPr>
          </a:p>
        </p:txBody>
      </p:sp>
      <p:sp>
        <p:nvSpPr>
          <p:cNvPr id="120" name="AutoShape 336"/>
          <p:cNvSpPr>
            <a:spLocks noChangeArrowheads="1"/>
          </p:cNvSpPr>
          <p:nvPr/>
        </p:nvSpPr>
        <p:spPr bwMode="auto">
          <a:xfrm>
            <a:off x="130025" y="3088596"/>
            <a:ext cx="2722490" cy="544830"/>
          </a:xfrm>
          <a:prstGeom prst="wedgeRoundRectCallout">
            <a:avLst>
              <a:gd name="adj1" fmla="val 39007"/>
              <a:gd name="adj2" fmla="val 134482"/>
              <a:gd name="adj3" fmla="val 16667"/>
            </a:avLst>
          </a:prstGeom>
          <a:gradFill flip="none" rotWithShape="1">
            <a:gsLst>
              <a:gs pos="0">
                <a:srgbClr val="003768">
                  <a:shade val="30000"/>
                  <a:satMod val="115000"/>
                </a:srgbClr>
              </a:gs>
              <a:gs pos="50000">
                <a:srgbClr val="003768">
                  <a:shade val="67500"/>
                  <a:satMod val="115000"/>
                </a:srgbClr>
              </a:gs>
              <a:gs pos="100000">
                <a:srgbClr val="003768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Futura Md BT"/>
              </a:rPr>
              <a:t>Context</a:t>
            </a:r>
            <a:br>
              <a:rPr lang="en-US" sz="1200" dirty="0">
                <a:solidFill>
                  <a:schemeClr val="bg1"/>
                </a:solidFill>
                <a:latin typeface="Futura Md BT"/>
              </a:rPr>
            </a:br>
            <a:r>
              <a:rPr lang="en-US" sz="1000" dirty="0">
                <a:solidFill>
                  <a:schemeClr val="bg1"/>
                </a:solidFill>
                <a:latin typeface="Futura Lt BT"/>
              </a:rPr>
              <a:t>log messages, exceptions, </a:t>
            </a:r>
            <a:br>
              <a:rPr lang="en-US" sz="1000" dirty="0">
                <a:solidFill>
                  <a:schemeClr val="bg1"/>
                </a:solidFill>
                <a:latin typeface="Futura Lt BT"/>
              </a:rPr>
            </a:br>
            <a:r>
              <a:rPr lang="en-US" sz="1000" dirty="0">
                <a:solidFill>
                  <a:schemeClr val="bg1"/>
                </a:solidFill>
                <a:latin typeface="Futura Lt BT"/>
              </a:rPr>
              <a:t>method arguments, …</a:t>
            </a:r>
          </a:p>
        </p:txBody>
      </p:sp>
      <p:sp>
        <p:nvSpPr>
          <p:cNvPr id="82" name="Freeform 38"/>
          <p:cNvSpPr>
            <a:spLocks/>
          </p:cNvSpPr>
          <p:nvPr/>
        </p:nvSpPr>
        <p:spPr bwMode="auto">
          <a:xfrm>
            <a:off x="1346244" y="3156131"/>
            <a:ext cx="4644836" cy="1943504"/>
          </a:xfrm>
          <a:custGeom>
            <a:avLst/>
            <a:gdLst>
              <a:gd name="T0" fmla="*/ 0 w 1958"/>
              <a:gd name="T1" fmla="*/ 2147483647 h 1092"/>
              <a:gd name="T2" fmla="*/ 2147483647 w 1958"/>
              <a:gd name="T3" fmla="*/ 2147483647 h 1092"/>
              <a:gd name="T4" fmla="*/ 2147483647 w 1958"/>
              <a:gd name="T5" fmla="*/ 2147483647 h 1092"/>
              <a:gd name="T6" fmla="*/ 2147483647 w 1958"/>
              <a:gd name="T7" fmla="*/ 2147483647 h 1092"/>
              <a:gd name="T8" fmla="*/ 2147483647 w 1958"/>
              <a:gd name="T9" fmla="*/ 0 h 1092"/>
              <a:gd name="T10" fmla="*/ 2147483647 w 1958"/>
              <a:gd name="T11" fmla="*/ 0 h 1092"/>
              <a:gd name="T12" fmla="*/ 2147483647 w 1958"/>
              <a:gd name="T13" fmla="*/ 2147483647 h 1092"/>
              <a:gd name="T14" fmla="*/ 2147483647 w 1958"/>
              <a:gd name="T15" fmla="*/ 2147483647 h 10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58"/>
              <a:gd name="T25" fmla="*/ 0 h 1092"/>
              <a:gd name="T26" fmla="*/ 1958 w 1958"/>
              <a:gd name="T27" fmla="*/ 1092 h 10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58" h="1092">
                <a:moveTo>
                  <a:pt x="0" y="1092"/>
                </a:moveTo>
                <a:lnTo>
                  <a:pt x="495" y="1092"/>
                </a:lnTo>
                <a:lnTo>
                  <a:pt x="492" y="546"/>
                </a:lnTo>
                <a:lnTo>
                  <a:pt x="972" y="543"/>
                </a:lnTo>
                <a:lnTo>
                  <a:pt x="972" y="0"/>
                </a:lnTo>
                <a:lnTo>
                  <a:pt x="1398" y="0"/>
                </a:lnTo>
                <a:lnTo>
                  <a:pt x="1398" y="552"/>
                </a:lnTo>
                <a:lnTo>
                  <a:pt x="1958" y="553"/>
                </a:lnTo>
              </a:path>
            </a:pathLst>
          </a:custGeom>
          <a:ln w="76200"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lIns="18000" tIns="10800" rIns="18000" bIns="10800" anchor="ctr"/>
          <a:lstStyle/>
          <a:p>
            <a:endParaRPr lang="en-IN"/>
          </a:p>
        </p:txBody>
      </p:sp>
      <p:grpSp>
        <p:nvGrpSpPr>
          <p:cNvPr id="11" name="Group 152"/>
          <p:cNvGrpSpPr>
            <a:grpSpLocks/>
          </p:cNvGrpSpPr>
          <p:nvPr/>
        </p:nvGrpSpPr>
        <p:grpSpPr bwMode="auto">
          <a:xfrm flipH="1">
            <a:off x="344063" y="4109123"/>
            <a:ext cx="1174212" cy="816422"/>
            <a:chOff x="272504" y="3024837"/>
            <a:chExt cx="798573" cy="739012"/>
          </a:xfrm>
        </p:grpSpPr>
        <p:pic>
          <p:nvPicPr>
            <p:cNvPr id="24645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4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6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4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7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5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8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6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57"/>
          <p:cNvGrpSpPr>
            <a:grpSpLocks/>
          </p:cNvGrpSpPr>
          <p:nvPr/>
        </p:nvGrpSpPr>
        <p:grpSpPr bwMode="auto">
          <a:xfrm>
            <a:off x="152028" y="4461806"/>
            <a:ext cx="1496269" cy="1038537"/>
            <a:chOff x="272504" y="3024837"/>
            <a:chExt cx="798573" cy="739012"/>
          </a:xfrm>
        </p:grpSpPr>
        <p:pic>
          <p:nvPicPr>
            <p:cNvPr id="24641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4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2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4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3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5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4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6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65"/>
          <p:cNvGrpSpPr>
            <a:grpSpLocks/>
          </p:cNvGrpSpPr>
          <p:nvPr/>
        </p:nvGrpSpPr>
        <p:grpSpPr bwMode="auto">
          <a:xfrm>
            <a:off x="7045269" y="1763412"/>
            <a:ext cx="4306776" cy="1752906"/>
            <a:chOff x="5591479" y="1864599"/>
            <a:chExt cx="3417509" cy="1854370"/>
          </a:xfrm>
        </p:grpSpPr>
        <p:sp>
          <p:nvSpPr>
            <p:cNvPr id="165" name="Rounded Rectangle 164"/>
            <p:cNvSpPr/>
            <p:nvPr/>
          </p:nvSpPr>
          <p:spPr>
            <a:xfrm>
              <a:off x="5591479" y="1864599"/>
              <a:ext cx="3417509" cy="1854370"/>
            </a:xfrm>
            <a:prstGeom prst="roundRect">
              <a:avLst>
                <a:gd name="adj" fmla="val 7999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  <a:alpha val="0"/>
                  </a:schemeClr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4640" name="TextBox 163"/>
            <p:cNvSpPr txBox="1">
              <a:spLocks noChangeArrowheads="1"/>
            </p:cNvSpPr>
            <p:nvPr/>
          </p:nvSpPr>
          <p:spPr bwMode="auto">
            <a:xfrm>
              <a:off x="5671388" y="1925367"/>
              <a:ext cx="3254192" cy="683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Locate and understand issues to speed resolution</a:t>
              </a:r>
            </a:p>
          </p:txBody>
        </p:sp>
      </p:grpSp>
      <p:pic>
        <p:nvPicPr>
          <p:cNvPr id="16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8437" y="2388349"/>
            <a:ext cx="3325300" cy="20741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scene3d>
            <a:camera prst="perspectiveAbove"/>
            <a:lightRig rig="twoPt" dir="t"/>
          </a:scene3d>
          <a:sp3d extrusionH="120650">
            <a:extrusionClr>
              <a:schemeClr val="bg1">
                <a:lumMod val="50000"/>
              </a:schemeClr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42 0.11036 L -1.66667E-6 3.79454E-7 " pathEditMode="relative" ptsTypes="AA">
                                      <p:cBhvr>
                                        <p:cTn id="16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3142697" y="2538256"/>
            <a:ext cx="5236684" cy="571504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Arial"/>
                <a:cs typeface="Arial"/>
              </a:rPr>
              <a:t>Thank You</a:t>
            </a:r>
            <a:endParaRPr lang="en-US" sz="44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spcBef>
                <a:spcPts val="6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spcBef>
                <a:spcPts val="6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  <a:hlinkClick r:id="rId3"/>
            </a:endParaRPr>
          </a:p>
          <a:p>
            <a:pPr marL="342900" indent="-342900" algn="ctr"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/>
                <a:cs typeface="Arial"/>
                <a:hlinkClick r:id="rId3"/>
              </a:rPr>
              <a:t>keerthi.kulkarni@microfocus.com</a:t>
            </a: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18186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437013" y="315163"/>
            <a:ext cx="7905424" cy="360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9037" y="1565275"/>
            <a:ext cx="922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Understanding  “The Cloud”?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Why move to Cloud?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Testing Philosophy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Challenges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Guidelines to select a Cloud based solution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Optimum Approach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Questions?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18186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437013" y="315163"/>
            <a:ext cx="7905424" cy="360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“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Cloud”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837" y="1456333"/>
            <a:ext cx="9906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Cloud Computing –</a:t>
            </a:r>
            <a:r>
              <a:rPr lang="en-US" sz="2800" dirty="0" smtClean="0"/>
              <a:t> model for Software development, deployment and delivery, providing real-time delivery of products, services and solutions over the Internet</a:t>
            </a:r>
          </a:p>
          <a:p>
            <a:endParaRPr lang="en-US" sz="2800" dirty="0" smtClean="0"/>
          </a:p>
          <a:p>
            <a:r>
              <a:rPr lang="en-US" sz="2800" b="1" dirty="0" smtClean="0"/>
              <a:t>Cloud Services – </a:t>
            </a:r>
            <a:r>
              <a:rPr lang="en-US" sz="2800" dirty="0" smtClean="0"/>
              <a:t>model for providing commercial and business applications, services and solutions that are delivered and consumed in real-time over the Internet</a:t>
            </a:r>
          </a:p>
          <a:p>
            <a:endParaRPr lang="en-US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818186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437013" y="315163"/>
            <a:ext cx="7905424" cy="3601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Understanding “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Cloud”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837" y="1336675"/>
            <a:ext cx="9906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Cloud Services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Offsite, provided by third-party vendor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Accessible globally over internet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Managed services – no implementation and maintenance effort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Provisioning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Cost – based on usage 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Shared resources – Standard software editions</a:t>
            </a:r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717675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93837" y="346075"/>
            <a:ext cx="7391400" cy="584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Why move to the Cloud?</a:t>
            </a:r>
            <a:endParaRPr lang="en-I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437" y="1108075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b="1" dirty="0" smtClean="0"/>
              <a:t>Massive Computing Power: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Cloud infrastructure providers are built on the world’s largest </a:t>
            </a:r>
            <a:r>
              <a:rPr lang="en-IN" dirty="0" err="1" smtClean="0"/>
              <a:t>datacenters</a:t>
            </a:r>
            <a:r>
              <a:rPr lang="en-IN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This allows them to marshal gigantic quantities of computing power as-needed. </a:t>
            </a:r>
          </a:p>
          <a:p>
            <a:endParaRPr lang="en-IN" b="1" dirty="0" smtClean="0"/>
          </a:p>
          <a:p>
            <a:r>
              <a:rPr lang="en-IN" b="1" dirty="0" smtClean="0"/>
              <a:t>Improved Cost Basis: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Cloud providers focus on offering access to highly efficient computing resources.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They have not only economies of scale but also a dedicated focus on providing these infrastructures.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These efficiencies can be passed on to you so your company can focus less on managing hardware and more on what differentiates you. </a:t>
            </a:r>
          </a:p>
          <a:p>
            <a:endParaRPr lang="en-IN" b="1" dirty="0" smtClean="0"/>
          </a:p>
          <a:p>
            <a:r>
              <a:rPr lang="en-IN" b="1" dirty="0" smtClean="0"/>
              <a:t>Elastic Pricing Models: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/>
              <a:t>Based on usage. This means that you pay for what you use as you use it, avoiding large upfront costs.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717675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70037" y="42227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Testing Philosophy – Will it change?</a:t>
            </a:r>
            <a:endParaRPr lang="en-I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37" y="1565275"/>
            <a:ext cx="883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Alignment with Business / Requirements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Risk Based Testing – Prioritization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Test Planning – Plans, Test cases, Scripts etc.,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Defect / Issue Management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Project Metrics Collection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L1.png"/>
          <p:cNvPicPr>
            <a:picLocks noChangeAspect="1"/>
          </p:cNvPicPr>
          <p:nvPr/>
        </p:nvPicPr>
        <p:blipFill>
          <a:blip r:embed="rId3"/>
          <a:srcRect t="4909" r="235" b="542"/>
          <a:stretch>
            <a:fillRect/>
          </a:stretch>
        </p:blipFill>
        <p:spPr bwMode="auto">
          <a:xfrm>
            <a:off x="1548280" y="1717675"/>
            <a:ext cx="9973796" cy="4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6237" y="4471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Challenges – While testing from the Cloud</a:t>
            </a:r>
            <a:endParaRPr lang="en-IN" sz="3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37" y="1641475"/>
            <a:ext cx="1005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Multiple environments – </a:t>
            </a:r>
            <a:r>
              <a:rPr lang="en-US" sz="2400" dirty="0" smtClean="0"/>
              <a:t>Integration issues</a:t>
            </a:r>
            <a:endParaRPr lang="en-US" sz="28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Test Data Management – </a:t>
            </a:r>
            <a:r>
              <a:rPr lang="en-US" sz="2400" dirty="0" smtClean="0"/>
              <a:t>Data creation, Data masking</a:t>
            </a:r>
            <a:endParaRPr lang="en-US" sz="28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Security concerns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Regulatory and Legal Compliance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Defect Isolation and Resolution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Dependency on “Third party services” – </a:t>
            </a:r>
            <a:r>
              <a:rPr lang="en-US" sz="2400" dirty="0" smtClean="0"/>
              <a:t>Roles and Responsibilities</a:t>
            </a:r>
            <a:endParaRPr lang="en-US" sz="2800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template-front-02-02.jpg"/>
          <p:cNvPicPr>
            <a:picLocks noChangeAspect="1"/>
          </p:cNvPicPr>
          <p:nvPr/>
        </p:nvPicPr>
        <p:blipFill>
          <a:blip r:embed="rId3" cstate="print"/>
          <a:srcRect l="42714" t="21939"/>
          <a:stretch>
            <a:fillRect/>
          </a:stretch>
        </p:blipFill>
        <p:spPr>
          <a:xfrm>
            <a:off x="4919134" y="1422400"/>
            <a:ext cx="6597344" cy="5060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4329" y="2737414"/>
            <a:ext cx="8189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175B8E"/>
                </a:solidFill>
                <a:latin typeface="Calibri (Headings)"/>
                <a:cs typeface="Calibri (Headings)"/>
              </a:rPr>
              <a:t>Guidelines to select a Cloud based solution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 (Headings)"/>
              <a:cs typeface="Calibri (Headings)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1437" y="346075"/>
            <a:ext cx="1685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164" y="1730395"/>
            <a:ext cx="5847052" cy="26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366608" y="3618371"/>
            <a:ext cx="866155" cy="601810"/>
            <a:chOff x="272504" y="3024837"/>
            <a:chExt cx="798573" cy="739012"/>
          </a:xfrm>
        </p:grpSpPr>
        <p:pic>
          <p:nvPicPr>
            <p:cNvPr id="19507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4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8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5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9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6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10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7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1446262" y="2083076"/>
            <a:ext cx="1066191" cy="510264"/>
          </a:xfrm>
          <a:prstGeom prst="ellipse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pic>
        <p:nvPicPr>
          <p:cNvPr id="19461" name="Picture 35" descr="iStock_000003776577Small.png"/>
          <p:cNvPicPr>
            <a:picLocks noChangeAspect="1"/>
          </p:cNvPicPr>
          <p:nvPr/>
        </p:nvPicPr>
        <p:blipFill>
          <a:blip r:embed="rId8">
            <a:lum bright="40000" contrast="20000"/>
          </a:blip>
          <a:srcRect/>
          <a:stretch>
            <a:fillRect/>
          </a:stretch>
        </p:blipFill>
        <p:spPr bwMode="auto">
          <a:xfrm>
            <a:off x="2180393" y="1818940"/>
            <a:ext cx="9341682" cy="466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itle 4"/>
          <p:cNvSpPr>
            <a:spLocks noGrp="1"/>
          </p:cNvSpPr>
          <p:nvPr>
            <p:ph type="title"/>
          </p:nvPr>
        </p:nvSpPr>
        <p:spPr>
          <a:xfrm>
            <a:off x="1722437" y="443089"/>
            <a:ext cx="7905424" cy="36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Distributed availability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38143" y="4161940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 smtClean="0">
                <a:cs typeface="Arial" pitchFamily="34" charset="0"/>
              </a:rPr>
              <a:t>Accessible across globe and pay just for what is needed 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638143" y="2118181"/>
            <a:ext cx="3205695" cy="1862178"/>
          </a:xfrm>
          <a:prstGeom prst="roundRect">
            <a:avLst>
              <a:gd name="adj" fmla="val 820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Ins="36000" anchor="ctr"/>
          <a:lstStyle/>
          <a:p>
            <a:pPr eaLnBrk="0" hangingPunct="0">
              <a:defRPr/>
            </a:pPr>
            <a:r>
              <a:rPr lang="en-US" sz="1800" dirty="0" smtClean="0">
                <a:cs typeface="Arial" pitchFamily="34" charset="0"/>
              </a:rPr>
              <a:t>Peak Demand vary based on Geography and Schedule</a:t>
            </a:r>
            <a:endParaRPr lang="en-US" sz="1800" dirty="0">
              <a:cs typeface="Arial" pitchFamily="34" charset="0"/>
            </a:endParaRPr>
          </a:p>
        </p:txBody>
      </p:sp>
      <p:sp>
        <p:nvSpPr>
          <p:cNvPr id="49" name="Right Arrow 215"/>
          <p:cNvSpPr>
            <a:spLocks noChangeArrowheads="1"/>
          </p:cNvSpPr>
          <p:nvPr/>
        </p:nvSpPr>
        <p:spPr bwMode="auto">
          <a:xfrm>
            <a:off x="-114456" y="4345133"/>
            <a:ext cx="7668665" cy="1465552"/>
          </a:xfrm>
          <a:prstGeom prst="rightArrow">
            <a:avLst>
              <a:gd name="adj1" fmla="val 79522"/>
              <a:gd name="adj2" fmla="val 34763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latin typeface="+mj-lt"/>
              <a:ea typeface="ヒラギノ角ゴ Pro W3"/>
              <a:cs typeface="ヒラギノ角ゴ Pro W3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 flipH="1">
            <a:off x="3242584" y="3888510"/>
            <a:ext cx="1176212" cy="816422"/>
            <a:chOff x="272504" y="3024837"/>
            <a:chExt cx="798573" cy="739012"/>
          </a:xfrm>
        </p:grpSpPr>
        <p:pic>
          <p:nvPicPr>
            <p:cNvPr id="19503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9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4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9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5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0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6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1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52550" y="4241191"/>
            <a:ext cx="1494270" cy="1038537"/>
            <a:chOff x="272504" y="3024837"/>
            <a:chExt cx="798573" cy="739012"/>
          </a:xfrm>
        </p:grpSpPr>
        <p:pic>
          <p:nvPicPr>
            <p:cNvPr id="19499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9"/>
            <a:srcRect r="78809"/>
            <a:stretch>
              <a:fillRect/>
            </a:stretch>
          </p:blipFill>
          <p:spPr bwMode="auto">
            <a:xfrm>
              <a:off x="694654" y="3031757"/>
              <a:ext cx="225802" cy="71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0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9"/>
            <a:srcRect l="21628" r="49535"/>
            <a:stretch>
              <a:fillRect/>
            </a:stretch>
          </p:blipFill>
          <p:spPr bwMode="auto">
            <a:xfrm>
              <a:off x="462744" y="3043474"/>
              <a:ext cx="306605" cy="710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1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0"/>
            <a:srcRect l="79738"/>
            <a:stretch>
              <a:fillRect/>
            </a:stretch>
          </p:blipFill>
          <p:spPr bwMode="auto">
            <a:xfrm>
              <a:off x="851545" y="3039926"/>
              <a:ext cx="219532" cy="7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02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1"/>
            <a:srcRect l="50900" r="20699"/>
            <a:stretch>
              <a:fillRect/>
            </a:stretch>
          </p:blipFill>
          <p:spPr bwMode="auto">
            <a:xfrm>
              <a:off x="272504" y="3024837"/>
              <a:ext cx="305096" cy="71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" name="Picture 2" descr="D:\WORK\2010\EYEFUL\MICROFOCUS\Job Ref 1189- Fidelity\Artwork\ppt-elements\people.png"/>
          <p:cNvPicPr>
            <a:picLocks noChangeAspect="1" noChangeArrowheads="1"/>
          </p:cNvPicPr>
          <p:nvPr/>
        </p:nvPicPr>
        <p:blipFill>
          <a:blip r:embed="rId9"/>
          <a:srcRect l="21628" r="49535"/>
          <a:stretch>
            <a:fillRect/>
          </a:stretch>
        </p:blipFill>
        <p:spPr bwMode="auto">
          <a:xfrm>
            <a:off x="1464264" y="4233689"/>
            <a:ext cx="574104" cy="9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 descr="D:\WORK\2010\EYEFUL\MICROFOCUS\Job Ref 1189- Fidelity\Artwork\ppt-elements\people.png"/>
          <p:cNvPicPr>
            <a:picLocks noChangeAspect="1" noChangeArrowheads="1"/>
          </p:cNvPicPr>
          <p:nvPr/>
        </p:nvPicPr>
        <p:blipFill>
          <a:blip r:embed="rId12"/>
          <a:srcRect l="20699" r="50900"/>
          <a:stretch>
            <a:fillRect/>
          </a:stretch>
        </p:blipFill>
        <p:spPr bwMode="auto">
          <a:xfrm>
            <a:off x="5717030" y="4218680"/>
            <a:ext cx="570103" cy="100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196216" y="5227202"/>
            <a:ext cx="112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800" b="1">
                <a:solidFill>
                  <a:srgbClr val="003768"/>
                </a:solidFill>
              </a:rPr>
              <a:t>May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256587" y="5227202"/>
            <a:ext cx="112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800" b="1">
                <a:solidFill>
                  <a:srgbClr val="003768"/>
                </a:solidFill>
              </a:rPr>
              <a:t>June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452983" y="5227202"/>
            <a:ext cx="112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800" b="1">
                <a:solidFill>
                  <a:srgbClr val="003768"/>
                </a:solidFill>
              </a:rPr>
              <a:t>July</a:t>
            </a:r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1698307" y="2051561"/>
            <a:ext cx="466083" cy="451733"/>
            <a:chOff x="1127080" y="1872396"/>
            <a:chExt cx="501791" cy="647440"/>
          </a:xfrm>
        </p:grpSpPr>
        <p:pic>
          <p:nvPicPr>
            <p:cNvPr id="19496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3"/>
            <a:srcRect l="50900" r="20699"/>
            <a:stretch>
              <a:fillRect/>
            </a:stretch>
          </p:blipFill>
          <p:spPr bwMode="auto">
            <a:xfrm>
              <a:off x="1392149" y="1872396"/>
              <a:ext cx="236722" cy="55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7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4"/>
            <a:srcRect l="79738"/>
            <a:stretch>
              <a:fillRect/>
            </a:stretch>
          </p:blipFill>
          <p:spPr bwMode="auto">
            <a:xfrm>
              <a:off x="1256174" y="1915041"/>
              <a:ext cx="183406" cy="60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8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r="78809"/>
            <a:stretch>
              <a:fillRect/>
            </a:stretch>
          </p:blipFill>
          <p:spPr bwMode="auto">
            <a:xfrm>
              <a:off x="1127080" y="1945727"/>
              <a:ext cx="17519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850155" y="2036553"/>
            <a:ext cx="1068192" cy="510264"/>
          </a:xfrm>
          <a:prstGeom prst="ellipse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3046550" y="2042556"/>
            <a:ext cx="1068192" cy="510264"/>
          </a:xfrm>
          <a:prstGeom prst="ellipse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5242946" y="3144125"/>
            <a:ext cx="1066191" cy="510264"/>
          </a:xfrm>
          <a:prstGeom prst="ellipse">
            <a:avLst/>
          </a:prstGeom>
          <a:solidFill>
            <a:schemeClr val="tx1">
              <a:alpha val="2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1110200" y="1917992"/>
            <a:ext cx="646116" cy="453234"/>
            <a:chOff x="936506" y="1872396"/>
            <a:chExt cx="692365" cy="647440"/>
          </a:xfrm>
        </p:grpSpPr>
        <p:pic>
          <p:nvPicPr>
            <p:cNvPr id="19492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3"/>
            <a:srcRect l="50900" r="20699"/>
            <a:stretch>
              <a:fillRect/>
            </a:stretch>
          </p:blipFill>
          <p:spPr bwMode="auto">
            <a:xfrm>
              <a:off x="1392149" y="1872396"/>
              <a:ext cx="236722" cy="55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3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4"/>
            <a:srcRect l="79738"/>
            <a:stretch>
              <a:fillRect/>
            </a:stretch>
          </p:blipFill>
          <p:spPr bwMode="auto">
            <a:xfrm>
              <a:off x="1256174" y="1915041"/>
              <a:ext cx="183406" cy="60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4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r="78809"/>
            <a:stretch>
              <a:fillRect/>
            </a:stretch>
          </p:blipFill>
          <p:spPr bwMode="auto">
            <a:xfrm>
              <a:off x="1127080" y="1945727"/>
              <a:ext cx="17519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5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l="21628" r="49535"/>
            <a:stretch>
              <a:fillRect/>
            </a:stretch>
          </p:blipFill>
          <p:spPr bwMode="auto">
            <a:xfrm>
              <a:off x="936506" y="1904326"/>
              <a:ext cx="237893" cy="55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32"/>
          <p:cNvGrpSpPr>
            <a:grpSpLocks/>
          </p:cNvGrpSpPr>
          <p:nvPr/>
        </p:nvGrpSpPr>
        <p:grpSpPr bwMode="auto">
          <a:xfrm>
            <a:off x="3346603" y="1958513"/>
            <a:ext cx="470084" cy="429222"/>
            <a:chOff x="936506" y="1904326"/>
            <a:chExt cx="503074" cy="615510"/>
          </a:xfrm>
        </p:grpSpPr>
        <p:pic>
          <p:nvPicPr>
            <p:cNvPr id="19489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4"/>
            <a:srcRect l="79738"/>
            <a:stretch>
              <a:fillRect/>
            </a:stretch>
          </p:blipFill>
          <p:spPr bwMode="auto">
            <a:xfrm>
              <a:off x="1256174" y="1915041"/>
              <a:ext cx="183406" cy="60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r="78809"/>
            <a:stretch>
              <a:fillRect/>
            </a:stretch>
          </p:blipFill>
          <p:spPr bwMode="auto">
            <a:xfrm>
              <a:off x="1127080" y="1945727"/>
              <a:ext cx="17519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l="21628" r="49535"/>
            <a:stretch>
              <a:fillRect/>
            </a:stretch>
          </p:blipFill>
          <p:spPr bwMode="auto">
            <a:xfrm>
              <a:off x="936506" y="1904326"/>
              <a:ext cx="237893" cy="55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37"/>
          <p:cNvGrpSpPr>
            <a:grpSpLocks/>
          </p:cNvGrpSpPr>
          <p:nvPr/>
        </p:nvGrpSpPr>
        <p:grpSpPr bwMode="auto">
          <a:xfrm>
            <a:off x="5557001" y="3055579"/>
            <a:ext cx="466085" cy="451734"/>
            <a:chOff x="1127080" y="1872396"/>
            <a:chExt cx="501791" cy="647440"/>
          </a:xfrm>
        </p:grpSpPr>
        <p:pic>
          <p:nvPicPr>
            <p:cNvPr id="19486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3"/>
            <a:srcRect l="50900" r="20699"/>
            <a:stretch>
              <a:fillRect/>
            </a:stretch>
          </p:blipFill>
          <p:spPr bwMode="auto">
            <a:xfrm>
              <a:off x="1392149" y="1872396"/>
              <a:ext cx="236722" cy="556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4"/>
            <a:srcRect l="79738"/>
            <a:stretch>
              <a:fillRect/>
            </a:stretch>
          </p:blipFill>
          <p:spPr bwMode="auto">
            <a:xfrm>
              <a:off x="1256174" y="1915041"/>
              <a:ext cx="183406" cy="60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2" descr="D:\WORK\2010\EYEFUL\MICROFOCUS\Job Ref 1189- Fidelity\Artwork\ppt-elements\people.png"/>
            <p:cNvPicPr>
              <a:picLocks noChangeAspect="1" noChangeArrowheads="1"/>
            </p:cNvPicPr>
            <p:nvPr/>
          </p:nvPicPr>
          <p:blipFill>
            <a:blip r:embed="rId15"/>
            <a:srcRect r="78809"/>
            <a:stretch>
              <a:fillRect/>
            </a:stretch>
          </p:blipFill>
          <p:spPr bwMode="auto">
            <a:xfrm>
              <a:off x="1127080" y="1945727"/>
              <a:ext cx="175198" cy="55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68" grpId="0"/>
      <p:bldP spid="69" grpId="0"/>
      <p:bldP spid="70" grpId="0"/>
      <p:bldP spid="143" grpId="0" animBg="1"/>
      <p:bldP spid="145" grpId="0" animBg="1"/>
      <p:bldP spid="1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566</Words>
  <Application>Microsoft Office PowerPoint</Application>
  <PresentationFormat>Custom</PresentationFormat>
  <Paragraphs>144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Distributed availability</vt:lpstr>
      <vt:lpstr>Support for relevant Technologies</vt:lpstr>
      <vt:lpstr>Ease of Management</vt:lpstr>
      <vt:lpstr>Controlled Costs</vt:lpstr>
      <vt:lpstr>Enterprise Coverage</vt:lpstr>
      <vt:lpstr>Slide 14</vt:lpstr>
      <vt:lpstr>Rapid Issue Resolution</vt:lpstr>
      <vt:lpstr>Slide 16</vt:lpstr>
    </vt:vector>
  </TitlesOfParts>
  <Company>Micro Focus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Testing - Future of Testing</dc:title>
  <dc:subject>Cloud Testing - Guidelines and Approach</dc:subject>
  <dc:creator>Keerthi Kulkarni</dc:creator>
  <cp:keywords>Cloud Testing</cp:keywords>
  <cp:lastModifiedBy>Keerthi Kulkarni</cp:lastModifiedBy>
  <cp:revision>73</cp:revision>
  <dcterms:created xsi:type="dcterms:W3CDTF">2010-06-25T04:53:14Z</dcterms:created>
  <dcterms:modified xsi:type="dcterms:W3CDTF">2011-01-27T15:43:56Z</dcterms:modified>
</cp:coreProperties>
</file>