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6" r:id="rId4"/>
    <p:sldId id="257" r:id="rId5"/>
    <p:sldId id="258" r:id="rId6"/>
    <p:sldId id="274" r:id="rId7"/>
    <p:sldId id="277" r:id="rId8"/>
    <p:sldId id="259" r:id="rId9"/>
    <p:sldId id="261" r:id="rId10"/>
    <p:sldId id="260" r:id="rId11"/>
    <p:sldId id="267" r:id="rId12"/>
    <p:sldId id="262" r:id="rId13"/>
    <p:sldId id="266" r:id="rId14"/>
    <p:sldId id="273" r:id="rId15"/>
    <p:sldId id="275" r:id="rId16"/>
    <p:sldId id="276" r:id="rId17"/>
    <p:sldId id="278" r:id="rId18"/>
    <p:sldId id="268" r:id="rId19"/>
    <p:sldId id="269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5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5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4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0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0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1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8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903C-32D9-4C62-933E-F8C0C3F3FB1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AE25-8131-470F-9F72-75D728761C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57298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1752600" cy="365125"/>
          </a:xfrm>
        </p:spPr>
        <p:txBody>
          <a:bodyPr/>
          <a:lstStyle/>
          <a:p>
            <a:pPr>
              <a:defRPr/>
            </a:pPr>
            <a:fld id="{5B6AD305-3F2A-4575-B71A-224B5F3615E5}" type="slidenum">
              <a:rPr lang="en-US"/>
              <a:pPr>
                <a:defRPr/>
              </a:pPr>
              <a:t>1</a:t>
            </a:fld>
            <a:endParaRPr lang="en-US"/>
          </a:p>
        </p:txBody>
      </p:sp>
      <p:grpSp>
        <p:nvGrpSpPr>
          <p:cNvPr id="8" name="Gruppe 299"/>
          <p:cNvGrpSpPr>
            <a:grpSpLocks/>
          </p:cNvGrpSpPr>
          <p:nvPr/>
        </p:nvGrpSpPr>
        <p:grpSpPr bwMode="auto">
          <a:xfrm>
            <a:off x="3417888" y="2840038"/>
            <a:ext cx="1022350" cy="1109662"/>
            <a:chOff x="473201" y="2942956"/>
            <a:chExt cx="953523" cy="1036016"/>
          </a:xfrm>
        </p:grpSpPr>
        <p:sp>
          <p:nvSpPr>
            <p:cNvPr id="9" name="Ellipse 300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0" name="Ellipse 301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1" name="Ellipse 302"/>
            <p:cNvSpPr>
              <a:spLocks noChangeArrowheads="1"/>
            </p:cNvSpPr>
            <p:nvPr/>
          </p:nvSpPr>
          <p:spPr bwMode="auto">
            <a:xfrm>
              <a:off x="590170" y="2966670"/>
              <a:ext cx="698855" cy="515785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12" name="Gruppe 295"/>
          <p:cNvGrpSpPr>
            <a:grpSpLocks/>
          </p:cNvGrpSpPr>
          <p:nvPr/>
        </p:nvGrpSpPr>
        <p:grpSpPr bwMode="auto">
          <a:xfrm>
            <a:off x="1916113" y="2787650"/>
            <a:ext cx="881062" cy="957263"/>
            <a:chOff x="473201" y="2942956"/>
            <a:chExt cx="953523" cy="1036016"/>
          </a:xfrm>
        </p:grpSpPr>
        <p:sp>
          <p:nvSpPr>
            <p:cNvPr id="13" name="Ellipse 296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4" name="Ellipse 297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5" name="Ellipse 298"/>
            <p:cNvSpPr>
              <a:spLocks noChangeArrowheads="1"/>
            </p:cNvSpPr>
            <p:nvPr/>
          </p:nvSpPr>
          <p:spPr bwMode="auto">
            <a:xfrm>
              <a:off x="590029" y="2967009"/>
              <a:ext cx="699250" cy="515431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16" name="Gruppe 291"/>
          <p:cNvGrpSpPr>
            <a:grpSpLocks/>
          </p:cNvGrpSpPr>
          <p:nvPr/>
        </p:nvGrpSpPr>
        <p:grpSpPr bwMode="auto">
          <a:xfrm>
            <a:off x="1219200" y="2119313"/>
            <a:ext cx="720725" cy="782637"/>
            <a:chOff x="473201" y="2942956"/>
            <a:chExt cx="953523" cy="1036016"/>
          </a:xfrm>
        </p:grpSpPr>
        <p:sp>
          <p:nvSpPr>
            <p:cNvPr id="17" name="Ellipse 292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8" name="Ellipse 293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9" name="Ellipse 294"/>
            <p:cNvSpPr>
              <a:spLocks noChangeArrowheads="1"/>
            </p:cNvSpPr>
            <p:nvPr/>
          </p:nvSpPr>
          <p:spPr bwMode="auto">
            <a:xfrm>
              <a:off x="590816" y="2966071"/>
              <a:ext cx="697290" cy="516958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20" name="Group 75"/>
          <p:cNvGrpSpPr>
            <a:grpSpLocks/>
          </p:cNvGrpSpPr>
          <p:nvPr/>
        </p:nvGrpSpPr>
        <p:grpSpPr bwMode="auto">
          <a:xfrm>
            <a:off x="3155950" y="4022725"/>
            <a:ext cx="5702300" cy="1920875"/>
            <a:chOff x="3155950" y="4022725"/>
            <a:chExt cx="5702300" cy="1920875"/>
          </a:xfrm>
        </p:grpSpPr>
        <p:sp>
          <p:nvSpPr>
            <p:cNvPr id="21" name="Ellipse 160"/>
            <p:cNvSpPr>
              <a:spLocks noChangeArrowheads="1"/>
            </p:cNvSpPr>
            <p:nvPr/>
          </p:nvSpPr>
          <p:spPr bwMode="auto">
            <a:xfrm>
              <a:off x="3155950" y="4022725"/>
              <a:ext cx="5702300" cy="1920875"/>
            </a:xfrm>
            <a:prstGeom prst="ellipse">
              <a:avLst/>
            </a:prstGeom>
            <a:gradFill rotWithShape="1">
              <a:gsLst>
                <a:gs pos="0">
                  <a:srgbClr val="3A3A3A"/>
                </a:gs>
                <a:gs pos="100000">
                  <a:srgbClr val="171717"/>
                </a:gs>
              </a:gsLst>
              <a:lin ang="5400000"/>
            </a:gradFill>
            <a:ln w="9525">
              <a:solidFill>
                <a:srgbClr val="C1C2C4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  <p:sp>
          <p:nvSpPr>
            <p:cNvPr id="22" name="Ellipse 161"/>
            <p:cNvSpPr>
              <a:spLocks noChangeArrowheads="1"/>
            </p:cNvSpPr>
            <p:nvPr/>
          </p:nvSpPr>
          <p:spPr bwMode="auto">
            <a:xfrm>
              <a:off x="3484563" y="4124325"/>
              <a:ext cx="5086350" cy="16271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7D8D9"/>
                </a:gs>
              </a:gsLst>
              <a:lin ang="5400000"/>
            </a:gradFill>
            <a:ln w="9525">
              <a:solidFill>
                <a:srgbClr val="C1C2C4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23" name="Gruppe 271"/>
          <p:cNvGrpSpPr>
            <a:grpSpLocks/>
          </p:cNvGrpSpPr>
          <p:nvPr/>
        </p:nvGrpSpPr>
        <p:grpSpPr bwMode="auto">
          <a:xfrm>
            <a:off x="1016000" y="3465513"/>
            <a:ext cx="985838" cy="1069975"/>
            <a:chOff x="473201" y="2942956"/>
            <a:chExt cx="953523" cy="1036016"/>
          </a:xfrm>
        </p:grpSpPr>
        <p:sp>
          <p:nvSpPr>
            <p:cNvPr id="24" name="Ellipse 272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25" name="Ellipse 273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26" name="Ellipse 274"/>
            <p:cNvSpPr>
              <a:spLocks noChangeArrowheads="1"/>
            </p:cNvSpPr>
            <p:nvPr/>
          </p:nvSpPr>
          <p:spPr bwMode="auto">
            <a:xfrm>
              <a:off x="589896" y="2966012"/>
              <a:ext cx="698636" cy="516471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27" name="Gruppe 283"/>
          <p:cNvGrpSpPr>
            <a:grpSpLocks/>
          </p:cNvGrpSpPr>
          <p:nvPr/>
        </p:nvGrpSpPr>
        <p:grpSpPr bwMode="auto">
          <a:xfrm>
            <a:off x="2130425" y="1387475"/>
            <a:ext cx="568325" cy="615950"/>
            <a:chOff x="473201" y="2942956"/>
            <a:chExt cx="953523" cy="1036016"/>
          </a:xfrm>
        </p:grpSpPr>
        <p:sp>
          <p:nvSpPr>
            <p:cNvPr id="28" name="Ellipse 284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29" name="Ellipse 285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30" name="Ellipse 286"/>
            <p:cNvSpPr>
              <a:spLocks noChangeArrowheads="1"/>
            </p:cNvSpPr>
            <p:nvPr/>
          </p:nvSpPr>
          <p:spPr bwMode="auto">
            <a:xfrm>
              <a:off x="590394" y="2966988"/>
              <a:ext cx="697830" cy="515337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31" name="Gruppe 287"/>
          <p:cNvGrpSpPr>
            <a:grpSpLocks/>
          </p:cNvGrpSpPr>
          <p:nvPr/>
        </p:nvGrpSpPr>
        <p:grpSpPr bwMode="auto">
          <a:xfrm>
            <a:off x="2457450" y="1597025"/>
            <a:ext cx="568325" cy="617538"/>
            <a:chOff x="473201" y="2942956"/>
            <a:chExt cx="953523" cy="1036016"/>
          </a:xfrm>
        </p:grpSpPr>
        <p:sp>
          <p:nvSpPr>
            <p:cNvPr id="32" name="Ellipse 288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33" name="Ellipse 289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34" name="Ellipse 290"/>
            <p:cNvSpPr>
              <a:spLocks noChangeArrowheads="1"/>
            </p:cNvSpPr>
            <p:nvPr/>
          </p:nvSpPr>
          <p:spPr bwMode="auto">
            <a:xfrm>
              <a:off x="590394" y="2966926"/>
              <a:ext cx="697830" cy="516676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35" name="Group 40"/>
          <p:cNvGrpSpPr>
            <a:grpSpLocks/>
          </p:cNvGrpSpPr>
          <p:nvPr/>
        </p:nvGrpSpPr>
        <p:grpSpPr bwMode="auto">
          <a:xfrm>
            <a:off x="4495800" y="1981200"/>
            <a:ext cx="3300413" cy="3446463"/>
            <a:chOff x="4495800" y="1981200"/>
            <a:chExt cx="3300413" cy="3446463"/>
          </a:xfrm>
        </p:grpSpPr>
        <p:grpSp>
          <p:nvGrpSpPr>
            <p:cNvPr id="36" name="Gruppe 303"/>
            <p:cNvGrpSpPr>
              <a:grpSpLocks/>
            </p:cNvGrpSpPr>
            <p:nvPr/>
          </p:nvGrpSpPr>
          <p:grpSpPr bwMode="auto">
            <a:xfrm>
              <a:off x="4572000" y="1981200"/>
              <a:ext cx="3128963" cy="3446463"/>
              <a:chOff x="6450252" y="3628868"/>
              <a:chExt cx="1336199" cy="1472226"/>
            </a:xfrm>
          </p:grpSpPr>
          <p:sp>
            <p:nvSpPr>
              <p:cNvPr id="38" name="Ellipse 257"/>
              <p:cNvSpPr/>
              <p:nvPr/>
            </p:nvSpPr>
            <p:spPr bwMode="auto">
              <a:xfrm>
                <a:off x="6450252" y="3628868"/>
                <a:ext cx="1336199" cy="1334824"/>
              </a:xfrm>
              <a:prstGeom prst="ellipse">
                <a:avLst/>
              </a:prstGeom>
              <a:gradFill flip="none" rotWithShape="1">
                <a:gsLst>
                  <a:gs pos="0">
                    <a:srgbClr val="8071B4"/>
                  </a:gs>
                  <a:gs pos="100000">
                    <a:srgbClr val="6C5BA9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6C5BA9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noProof="1">
                  <a:solidFill>
                    <a:srgbClr val="FFFFFF"/>
                  </a:solidFill>
                  <a:latin typeface="Candar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39" name="Ellipse 259"/>
              <p:cNvSpPr>
                <a:spLocks noChangeArrowheads="1"/>
              </p:cNvSpPr>
              <p:nvPr/>
            </p:nvSpPr>
            <p:spPr bwMode="auto">
              <a:xfrm>
                <a:off x="6629575" y="3671731"/>
                <a:ext cx="983900" cy="72072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noProof="1">
                  <a:solidFill>
                    <a:srgbClr val="FFFFFF"/>
                  </a:solidFill>
                  <a:latin typeface="Candara" pitchFamily="34" charset="0"/>
                </a:endParaRPr>
              </a:p>
            </p:txBody>
          </p:sp>
          <p:sp>
            <p:nvSpPr>
              <p:cNvPr id="40" name="Ellipse 256"/>
              <p:cNvSpPr/>
              <p:nvPr/>
            </p:nvSpPr>
            <p:spPr bwMode="auto">
              <a:xfrm>
                <a:off x="6500591" y="4838907"/>
                <a:ext cx="1198946" cy="26218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noProof="1">
                  <a:solidFill>
                    <a:srgbClr val="FFFFFF"/>
                  </a:solidFill>
                  <a:latin typeface="Candara" pitchFamily="34" charset="0"/>
                  <a:ea typeface="ＭＳ Ｐゴシック" pitchFamily="-111" charset="-128"/>
                </a:endParaRPr>
              </a:p>
            </p:txBody>
          </p:sp>
        </p:grpSp>
        <p:sp>
          <p:nvSpPr>
            <p:cNvPr id="37" name="Tekstboks 86"/>
            <p:cNvSpPr txBox="1">
              <a:spLocks noChangeArrowheads="1"/>
            </p:cNvSpPr>
            <p:nvPr/>
          </p:nvSpPr>
          <p:spPr bwMode="auto">
            <a:xfrm>
              <a:off x="4495800" y="2514600"/>
              <a:ext cx="3300413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sz="2000" noProof="1" smtClean="0">
                <a:solidFill>
                  <a:srgbClr val="FFFCF9"/>
                </a:solidFill>
                <a:latin typeface="Candara" pitchFamily="34" charset="0"/>
              </a:endParaRPr>
            </a:p>
            <a:p>
              <a:pPr algn="ctr" eaLnBrk="1" hangingPunct="1"/>
              <a:endParaRPr lang="en-US" sz="2000" noProof="1">
                <a:solidFill>
                  <a:srgbClr val="FFFCF9"/>
                </a:solidFill>
                <a:latin typeface="Candara" pitchFamily="34" charset="0"/>
              </a:endParaRPr>
            </a:p>
            <a:p>
              <a:pPr algn="ctr" eaLnBrk="1" hangingPunct="1"/>
              <a:r>
                <a:rPr lang="en-US" sz="2400" noProof="1" smtClean="0">
                  <a:solidFill>
                    <a:srgbClr val="FFFCF9"/>
                  </a:solidFill>
                  <a:latin typeface="Candara" pitchFamily="34" charset="0"/>
                </a:rPr>
                <a:t>Cost Effective</a:t>
              </a:r>
            </a:p>
            <a:p>
              <a:pPr algn="ctr" eaLnBrk="1" hangingPunct="1"/>
              <a:r>
                <a:rPr lang="en-US" sz="2400" noProof="1" smtClean="0">
                  <a:solidFill>
                    <a:srgbClr val="FFFCF9"/>
                  </a:solidFill>
                  <a:latin typeface="Candara" pitchFamily="34" charset="0"/>
                </a:rPr>
                <a:t>Marketing Strategies</a:t>
              </a:r>
            </a:p>
            <a:p>
              <a:pPr algn="ctr" eaLnBrk="1" hangingPunct="1"/>
              <a:r>
                <a:rPr lang="en-US" sz="2400" noProof="1" smtClean="0">
                  <a:solidFill>
                    <a:srgbClr val="FFFCF9"/>
                  </a:solidFill>
                  <a:latin typeface="Candara" pitchFamily="34" charset="0"/>
                </a:rPr>
                <a:t>For StartUps</a:t>
              </a:r>
              <a:endParaRPr lang="en-US" sz="2400" noProof="1">
                <a:solidFill>
                  <a:srgbClr val="FFFCF9"/>
                </a:solidFill>
                <a:latin typeface="Candara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14282" y="5429264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Ramesh</a:t>
            </a:r>
            <a:r>
              <a:rPr lang="en-US" dirty="0" smtClean="0"/>
              <a:t> </a:t>
            </a:r>
            <a:r>
              <a:rPr lang="en-US" dirty="0" err="1" smtClean="0"/>
              <a:t>Kharbanda</a:t>
            </a:r>
            <a:endParaRPr lang="en-US" dirty="0" smtClean="0"/>
          </a:p>
          <a:p>
            <a:r>
              <a:rPr lang="en-US" dirty="0" smtClean="0"/>
              <a:t>Chief Operating Officer</a:t>
            </a:r>
          </a:p>
          <a:p>
            <a:r>
              <a:rPr lang="en-US" dirty="0" smtClean="0"/>
              <a:t>TVS Automobile Solutions Limited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239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3" tmFilter="0, 0; 0.125,0.2665; 0.25,0.4; 0.375,0.465; 0.5,0.5;  0.625,0.535; 0.75,0.6; 0.875,0.7335; 1,1">
                                          <p:stCondLst>
                                            <p:cond delay="33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2" decel="50000">
                                          <p:stCondLst>
                                            <p:cond delay="33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4">
                                          <p:stCondLst>
                                            <p:cond delay="65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2" decel="50000">
                                          <p:stCondLst>
                                            <p:cond delay="67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4">
                                          <p:stCondLst>
                                            <p:cond delay="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2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4">
                                          <p:stCondLst>
                                            <p:cond delay="90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2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4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56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3" tmFilter="0, 0; 0.125,0.2665; 0.25,0.4; 0.375,0.465; 0.5,0.5;  0.625,0.535; 0.75,0.6; 0.875,0.7335; 1,1">
                                          <p:stCondLst>
                                            <p:cond delay="16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32" tmFilter="0, 0; 0.125,0.2665; 0.25,0.4; 0.375,0.465; 0.5,0.5;  0.625,0.535; 0.75,0.6; 0.875,0.7335; 1,1">
                                          <p:stCondLst>
                                            <p:cond delay="33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11" tmFilter="0, 0; 0.125,0.2665; 0.25,0.4; 0.375,0.465; 0.5,0.5;  0.625,0.535; 0.75,0.6; 0.875,0.7335; 1,1">
                                          <p:stCondLst>
                                            <p:cond delay="414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70">
                                          <p:stCondLst>
                                            <p:cond delay="162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411" decel="50000">
                                          <p:stCondLst>
                                            <p:cond delay="16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0">
                                          <p:stCondLst>
                                            <p:cond delay="32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411" decel="50000">
                                          <p:stCondLst>
                                            <p:cond delay="335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0">
                                          <p:stCondLst>
                                            <p:cond delay="41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411" decel="50000">
                                          <p:stCondLst>
                                            <p:cond delay="417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0">
                                          <p:stCondLst>
                                            <p:cond delay="452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411" decel="50000">
                                          <p:stCondLst>
                                            <p:cond delay="458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8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74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98" tmFilter="0, 0; 0.125,0.2665; 0.25,0.4; 0.375,0.465; 0.5,0.5;  0.625,0.535; 0.75,0.6; 0.875,0.7335; 1,1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99" tmFilter="0, 0; 0.125,0.2665; 0.25,0.4; 0.375,0.465; 0.5,0.5;  0.625,0.535; 0.75,0.6; 0.875,0.7335; 1,1">
                                          <p:stCondLst>
                                            <p:cond delay="199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46" tmFilter="0, 0; 0.125,0.2665; 0.25,0.4; 0.375,0.465; 0.5,0.5;  0.625,0.535; 0.75,0.6; 0.875,0.7335; 1,1">
                                          <p:stCondLst>
                                            <p:cond delay="248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42">
                                          <p:stCondLst>
                                            <p:cond delay="9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246" decel="50000">
                                          <p:stCondLst>
                                            <p:cond delay="101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42">
                                          <p:stCondLst>
                                            <p:cond delay="197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246" decel="50000">
                                          <p:stCondLst>
                                            <p:cond delay="20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42">
                                          <p:stCondLst>
                                            <p:cond delay="246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246" decel="50000">
                                          <p:stCondLst>
                                            <p:cond delay="250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42">
                                          <p:stCondLst>
                                            <p:cond delay="27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246" decel="50000">
                                          <p:stCondLst>
                                            <p:cond delay="275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5" tmFilter="0, 0; 0.125,0.2665; 0.25,0.4; 0.375,0.465; 0.5,0.5;  0.625,0.535; 0.75,0.6; 0.875,0.7335; 1,1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3" tmFilter="0, 0; 0.125,0.2665; 0.25,0.4; 0.375,0.465; 0.5,0.5;  0.625,0.535; 0.75,0.6; 0.875,0.7335; 1,1">
                                          <p:stCondLst>
                                            <p:cond delay="132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8">
                                          <p:stCondLst>
                                            <p:cond delay="6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4" decel="50000">
                                          <p:stCondLst>
                                            <p:cond delay="67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8">
                                          <p:stCondLst>
                                            <p:cond delay="131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4" decel="50000">
                                          <p:stCondLst>
                                            <p:cond delay="134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8">
                                          <p:stCondLst>
                                            <p:cond delay="164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4" decel="50000">
                                          <p:stCondLst>
                                            <p:cond delay="167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8">
                                          <p:stCondLst>
                                            <p:cond delay="18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4" decel="50000">
                                          <p:stCondLst>
                                            <p:cond delay="183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3" tmFilter="0, 0; 0.125,0.2665; 0.25,0.4; 0.375,0.465; 0.5,0.5;  0.625,0.535; 0.75,0.6; 0.875,0.7335; 1,1">
                                          <p:stCondLst>
                                            <p:cond delay="33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2" decel="50000">
                                          <p:stCondLst>
                                            <p:cond delay="33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4">
                                          <p:stCondLst>
                                            <p:cond delay="65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2" decel="50000">
                                          <p:stCondLst>
                                            <p:cond delay="67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4">
                                          <p:stCondLst>
                                            <p:cond delay="82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2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4">
                                          <p:stCondLst>
                                            <p:cond delay="90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2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279229">
            <a:off x="1204255" y="4727575"/>
            <a:ext cx="2009775" cy="1624012"/>
          </a:xfrm>
          <a:prstGeom prst="rect">
            <a:avLst/>
          </a:prstGeom>
          <a:solidFill>
            <a:srgbClr val="8071B4"/>
          </a:solidFill>
          <a:ln w="101600" cap="flat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Belief in what you are working on</a:t>
            </a:r>
          </a:p>
        </p:txBody>
      </p:sp>
      <p:sp>
        <p:nvSpPr>
          <p:cNvPr id="10" name="Rectangle 9"/>
          <p:cNvSpPr/>
          <p:nvPr/>
        </p:nvSpPr>
        <p:spPr>
          <a:xfrm rot="21331216">
            <a:off x="739311" y="1947212"/>
            <a:ext cx="2009775" cy="16256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Action </a:t>
            </a:r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401046">
            <a:off x="3516776" y="1143230"/>
            <a:ext cx="2009775" cy="1625600"/>
          </a:xfrm>
          <a:prstGeom prst="rect">
            <a:avLst/>
          </a:prstGeom>
          <a:solidFill>
            <a:srgbClr val="EE1C25"/>
          </a:solidFill>
          <a:ln w="101600" cap="flat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Creativity</a:t>
            </a:r>
          </a:p>
        </p:txBody>
      </p:sp>
      <p:sp>
        <p:nvSpPr>
          <p:cNvPr id="12" name="Rectangle 11"/>
          <p:cNvSpPr/>
          <p:nvPr/>
        </p:nvSpPr>
        <p:spPr>
          <a:xfrm rot="21438781">
            <a:off x="6666363" y="1906809"/>
            <a:ext cx="2008187" cy="16240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01600" cap="flat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378236">
            <a:off x="6060453" y="4754186"/>
            <a:ext cx="2009775" cy="16256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Persistence, Relentless follow up, Passionate about an </a:t>
            </a:r>
            <a:r>
              <a:rPr lang="en-US" dirty="0" smtClean="0"/>
              <a:t>idea</a:t>
            </a:r>
            <a:endParaRPr lang="en-US" dirty="0"/>
          </a:p>
        </p:txBody>
      </p:sp>
      <p:grpSp>
        <p:nvGrpSpPr>
          <p:cNvPr id="14" name="Group 111"/>
          <p:cNvGrpSpPr>
            <a:grpSpLocks/>
          </p:cNvGrpSpPr>
          <p:nvPr/>
        </p:nvGrpSpPr>
        <p:grpSpPr bwMode="auto">
          <a:xfrm>
            <a:off x="1288392" y="4495800"/>
            <a:ext cx="430213" cy="373062"/>
            <a:chOff x="4678361" y="1274769"/>
            <a:chExt cx="4795838" cy="4159135"/>
          </a:xfrm>
        </p:grpSpPr>
        <p:pic>
          <p:nvPicPr>
            <p:cNvPr id="15" name="Picture 115" descr="pin3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17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18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19" name="Ellipse 103"/>
              <p:cNvSpPr>
                <a:spLocks noChangeArrowheads="1"/>
              </p:cNvSpPr>
              <p:nvPr/>
            </p:nvSpPr>
            <p:spPr bwMode="auto">
              <a:xfrm>
                <a:off x="7169121" y="4788850"/>
                <a:ext cx="986984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</p:grpSp>
      </p:grpSp>
      <p:grpSp>
        <p:nvGrpSpPr>
          <p:cNvPr id="20" name="Group 111"/>
          <p:cNvGrpSpPr>
            <a:grpSpLocks/>
          </p:cNvGrpSpPr>
          <p:nvPr/>
        </p:nvGrpSpPr>
        <p:grpSpPr bwMode="auto">
          <a:xfrm>
            <a:off x="809161" y="1726550"/>
            <a:ext cx="430213" cy="373062"/>
            <a:chOff x="4678361" y="1274769"/>
            <a:chExt cx="4795838" cy="4159135"/>
          </a:xfrm>
        </p:grpSpPr>
        <p:pic>
          <p:nvPicPr>
            <p:cNvPr id="21" name="Picture 115" descr="pin3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3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24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25" name="Ellipse 103"/>
              <p:cNvSpPr>
                <a:spLocks noChangeArrowheads="1"/>
              </p:cNvSpPr>
              <p:nvPr/>
            </p:nvSpPr>
            <p:spPr bwMode="auto">
              <a:xfrm>
                <a:off x="7169121" y="4788850"/>
                <a:ext cx="986984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</p:grpSp>
      </p:grpSp>
      <p:grpSp>
        <p:nvGrpSpPr>
          <p:cNvPr id="26" name="Group 111"/>
          <p:cNvGrpSpPr>
            <a:grpSpLocks/>
          </p:cNvGrpSpPr>
          <p:nvPr/>
        </p:nvGrpSpPr>
        <p:grpSpPr bwMode="auto">
          <a:xfrm rot="5598484">
            <a:off x="4578814" y="944792"/>
            <a:ext cx="430212" cy="373063"/>
            <a:chOff x="4678361" y="1274769"/>
            <a:chExt cx="4795838" cy="4159135"/>
          </a:xfrm>
        </p:grpSpPr>
        <p:pic>
          <p:nvPicPr>
            <p:cNvPr id="27" name="Picture 115" descr="pin3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8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9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30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31" name="Ellipse 103"/>
              <p:cNvSpPr>
                <a:spLocks noChangeArrowheads="1"/>
              </p:cNvSpPr>
              <p:nvPr/>
            </p:nvSpPr>
            <p:spPr bwMode="auto">
              <a:xfrm>
                <a:off x="7169121" y="4788850"/>
                <a:ext cx="986984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</p:grpSp>
      </p:grpSp>
      <p:grpSp>
        <p:nvGrpSpPr>
          <p:cNvPr id="32" name="Group 111"/>
          <p:cNvGrpSpPr>
            <a:grpSpLocks/>
          </p:cNvGrpSpPr>
          <p:nvPr/>
        </p:nvGrpSpPr>
        <p:grpSpPr bwMode="auto">
          <a:xfrm rot="6289304">
            <a:off x="7383913" y="1660747"/>
            <a:ext cx="430212" cy="373062"/>
            <a:chOff x="4678361" y="1274769"/>
            <a:chExt cx="4795838" cy="4159135"/>
          </a:xfrm>
        </p:grpSpPr>
        <p:pic>
          <p:nvPicPr>
            <p:cNvPr id="33" name="Picture 115" descr="pin3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35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36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37" name="Ellipse 103"/>
              <p:cNvSpPr>
                <a:spLocks noChangeArrowheads="1"/>
              </p:cNvSpPr>
              <p:nvPr/>
            </p:nvSpPr>
            <p:spPr bwMode="auto">
              <a:xfrm>
                <a:off x="7169121" y="4788850"/>
                <a:ext cx="986984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</p:grpSp>
      </p:grpSp>
      <p:grpSp>
        <p:nvGrpSpPr>
          <p:cNvPr id="38" name="Group 111"/>
          <p:cNvGrpSpPr>
            <a:grpSpLocks/>
          </p:cNvGrpSpPr>
          <p:nvPr/>
        </p:nvGrpSpPr>
        <p:grpSpPr bwMode="auto">
          <a:xfrm rot="6640669">
            <a:off x="7273304" y="4576385"/>
            <a:ext cx="430212" cy="373063"/>
            <a:chOff x="4678361" y="1274769"/>
            <a:chExt cx="4795838" cy="4159135"/>
          </a:xfrm>
        </p:grpSpPr>
        <p:pic>
          <p:nvPicPr>
            <p:cNvPr id="39" name="Picture 115" descr="pin3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4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4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  <p:sp>
            <p:nvSpPr>
              <p:cNvPr id="43" name="Ellipse 103"/>
              <p:cNvSpPr>
                <a:spLocks noChangeArrowheads="1"/>
              </p:cNvSpPr>
              <p:nvPr/>
            </p:nvSpPr>
            <p:spPr bwMode="auto">
              <a:xfrm>
                <a:off x="7169121" y="4788850"/>
                <a:ext cx="986984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4B606"/>
                  </a:solidFill>
                  <a:latin typeface="Calibri" pitchFamily="-111" charset="0"/>
                </a:endParaRPr>
              </a:p>
            </p:txBody>
          </p:sp>
        </p:grpSp>
      </p:grpSp>
      <p:sp>
        <p:nvSpPr>
          <p:cNvPr id="44" name="Rectangle 43"/>
          <p:cNvSpPr/>
          <p:nvPr/>
        </p:nvSpPr>
        <p:spPr bwMode="auto">
          <a:xfrm>
            <a:off x="3505200" y="3086729"/>
            <a:ext cx="2109127" cy="178148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/>
            <a:r>
              <a:rPr lang="en-US" noProof="1">
                <a:solidFill>
                  <a:schemeClr val="bg1"/>
                </a:solidFill>
                <a:latin typeface="Candara" pitchFamily="34" charset="0"/>
              </a:rPr>
              <a:t>Fundamental blocks for a successful </a:t>
            </a:r>
          </a:p>
          <a:p>
            <a:pPr algn="ctr"/>
            <a:r>
              <a:rPr lang="en-US" noProof="1">
                <a:solidFill>
                  <a:schemeClr val="bg1"/>
                </a:solidFill>
                <a:latin typeface="Candara" pitchFamily="34" charset="0"/>
              </a:rPr>
              <a:t>start </a:t>
            </a:r>
            <a:r>
              <a:rPr lang="en-US" noProof="1" smtClean="0">
                <a:solidFill>
                  <a:schemeClr val="bg1"/>
                </a:solidFill>
                <a:latin typeface="Candara" pitchFamily="34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29478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496 -0.11864 L 3.33333E-6 -1.76688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5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76 0.27567 L 1.38889E-6 -3.9130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-13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0.27758 L -3.33333E-6 1.58917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1387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51 0.10301 L -2.77778E-7 -7.40741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516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3 -0.30111 L -3.05556E-6 -4.57909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15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Successful Marketing Strategies for </a:t>
            </a:r>
            <a:r>
              <a:rPr lang="en-US" dirty="0" err="1">
                <a:solidFill>
                  <a:schemeClr val="bg1"/>
                </a:solidFill>
              </a:rPr>
              <a:t>StartUps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Set aside some budget for Marketing and Promotions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While the budget would depend on nature of product, generally 5-10% of net sales is considered good for a start up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Identify your Customer Segment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The Dell story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Dell found his key marketing strategy as a 12 year old kid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Paper subscription selling – trend noticed in type of buyers – Either people shifted in new homes or newly married couple likely buyers – focused on these to get business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Success of Dell lies today in </a:t>
            </a:r>
            <a:r>
              <a:rPr lang="en-US" dirty="0" smtClean="0">
                <a:solidFill>
                  <a:srgbClr val="FF0000"/>
                </a:solidFill>
              </a:rPr>
              <a:t>market segmentation </a:t>
            </a:r>
            <a:r>
              <a:rPr lang="en-US" dirty="0" smtClean="0"/>
              <a:t>and </a:t>
            </a:r>
            <a:r>
              <a:rPr lang="en-US" dirty="0" err="1" smtClean="0"/>
              <a:t>specialised</a:t>
            </a:r>
            <a:r>
              <a:rPr lang="en-US" dirty="0" smtClean="0"/>
              <a:t> strategies for that segment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714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8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/>
              <a:t>Develop a USP – develop a compelling value proposition</a:t>
            </a:r>
          </a:p>
          <a:p>
            <a:pPr marL="742950" lvl="2" indent="-342900" algn="l">
              <a:buFont typeface="Arial" pitchFamily="34" charset="0"/>
              <a:buChar char="•"/>
            </a:pPr>
            <a:r>
              <a:rPr lang="en-US" dirty="0" smtClean="0"/>
              <a:t>Identify your competitors and their offerings</a:t>
            </a:r>
          </a:p>
          <a:p>
            <a:pPr marL="742950" lvl="2" indent="-342900" algn="l">
              <a:buFont typeface="Arial" pitchFamily="34" charset="0"/>
              <a:buChar char="•"/>
            </a:pPr>
            <a:r>
              <a:rPr lang="en-US" dirty="0" smtClean="0"/>
              <a:t>RIL Petroleum business success story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Identify what your product / service does for the customer and communicate it well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Every product has to provide some benefit to customer – tangible or intangible. Identify same for your product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-24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/>
              <a:t>You need not have all superior features in your product. Maintain parity and build huge lead in one or two features over competitors and communicate well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TVS rural bus service (1912) – magnet fitted vehicle to remove nails on the way, food service to </a:t>
            </a:r>
            <a:r>
              <a:rPr lang="en-US" dirty="0" err="1" smtClean="0"/>
              <a:t>passangers</a:t>
            </a:r>
            <a:r>
              <a:rPr lang="en-US" dirty="0" smtClean="0"/>
              <a:t>, servicing after every run ( </a:t>
            </a:r>
            <a:r>
              <a:rPr lang="en-US" dirty="0" err="1" smtClean="0"/>
              <a:t>Punctuality+comfort+Reliability</a:t>
            </a:r>
            <a:r>
              <a:rPr lang="en-US" dirty="0" smtClean="0"/>
              <a:t>)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 RIL petroleum story – </a:t>
            </a:r>
            <a:r>
              <a:rPr lang="en-US" dirty="0" err="1" smtClean="0"/>
              <a:t>Transconnect</a:t>
            </a:r>
            <a:r>
              <a:rPr lang="en-US" dirty="0" smtClean="0"/>
              <a:t> + Q &amp; Q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Dell – superior value chain leveraged to market latest technology at lower prices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0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/>
              <a:t>Excellent customer service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/>
              <a:t>If u are just starting, make sure to have a celebration (opening) involving local prominent figures and media coverage. </a:t>
            </a:r>
            <a:endParaRPr lang="en-US" dirty="0"/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Ensure turnout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This free/ minimal cost publicity creates initial awareness &amp; enthusiasm in team</a:t>
            </a:r>
          </a:p>
          <a:p>
            <a:pPr marL="1257300" lvl="3" indent="-342900" algn="l">
              <a:buFont typeface="Arial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 RIL </a:t>
            </a:r>
            <a:r>
              <a:rPr lang="en-US" dirty="0" err="1" smtClean="0"/>
              <a:t>petrolium</a:t>
            </a:r>
            <a:r>
              <a:rPr lang="en-US" dirty="0" smtClean="0"/>
              <a:t> day 1 launch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4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/>
              <a:t>Build a brand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Brand promise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err="1" smtClean="0"/>
              <a:t>Colour</a:t>
            </a:r>
            <a:r>
              <a:rPr lang="en-US" dirty="0" smtClean="0"/>
              <a:t> scheme, logo, brand identity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Use above everywhere possible – at every customer touch point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Live the brand promise/ brand experience at every customer touch point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Do not overstate benefits of product/ services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3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Castrol Story</a:t>
            </a:r>
          </a:p>
          <a:p>
            <a:pPr marL="1257300" lvl="3" indent="-342900" algn="l">
              <a:buFont typeface="Arial" pitchFamily="34" charset="0"/>
              <a:buChar char="•"/>
            </a:pPr>
            <a:r>
              <a:rPr lang="en-US" dirty="0" smtClean="0"/>
              <a:t>Phase 1 - Segmentation and Innovation (packs) </a:t>
            </a:r>
          </a:p>
          <a:p>
            <a:pPr marL="1257300" lvl="3" indent="-342900" algn="l">
              <a:buFont typeface="Arial" pitchFamily="34" charset="0"/>
              <a:buChar char="•"/>
            </a:pPr>
            <a:r>
              <a:rPr lang="en-US" dirty="0" smtClean="0"/>
              <a:t>Phase 2 – Build on distribution as differentiation</a:t>
            </a:r>
          </a:p>
          <a:p>
            <a:pPr marL="1257300" lvl="3" indent="-342900" algn="l">
              <a:buFont typeface="Arial" pitchFamily="34" charset="0"/>
              <a:buChar char="•"/>
            </a:pPr>
            <a:r>
              <a:rPr lang="en-US" dirty="0" smtClean="0"/>
              <a:t>Phase 3 – Customer service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8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Drive customer acquisition. That is what gets bread &amp; butter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Use multiple channels to acquire customers. Evaluate channel cost. Focus on channels with least cost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Use tried &amp; tested methods – </a:t>
            </a:r>
            <a:r>
              <a:rPr lang="en-US" dirty="0" err="1" smtClean="0"/>
              <a:t>brouchers</a:t>
            </a:r>
            <a:r>
              <a:rPr lang="en-US" dirty="0" smtClean="0"/>
              <a:t>, </a:t>
            </a:r>
            <a:r>
              <a:rPr lang="en-US" dirty="0" err="1" smtClean="0"/>
              <a:t>sms</a:t>
            </a:r>
            <a:r>
              <a:rPr lang="en-US" dirty="0" smtClean="0"/>
              <a:t>, e-mails, direct mailers</a:t>
            </a:r>
          </a:p>
          <a:p>
            <a:pPr lvl="1" indent="-457200" algn="l">
              <a:buFont typeface="Arial" pitchFamily="34" charset="0"/>
              <a:buChar char="•"/>
            </a:pPr>
            <a:r>
              <a:rPr lang="en-US" dirty="0"/>
              <a:t>Generate Referrals. One of the least cost </a:t>
            </a:r>
            <a:r>
              <a:rPr lang="en-US" dirty="0" smtClean="0"/>
              <a:t>methods</a:t>
            </a:r>
          </a:p>
          <a:p>
            <a:pPr lvl="1" indent="-457200" algn="l">
              <a:buFont typeface="Arial" pitchFamily="34" charset="0"/>
              <a:buChar char="•"/>
            </a:pPr>
            <a:r>
              <a:rPr lang="en-US" dirty="0" smtClean="0"/>
              <a:t>Excellent follow up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Build Retention programs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Build and use customer data effectively for target marketing – cross selling and up selling</a:t>
            </a:r>
          </a:p>
        </p:txBody>
      </p:sp>
    </p:spTree>
    <p:extLst>
      <p:ext uri="{BB962C8B-B14F-4D97-AF65-F5344CB8AC3E}">
        <p14:creationId xmlns:p14="http://schemas.microsoft.com/office/powerpoint/2010/main" val="9488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Use networking. Use personal contacts, family relations, friend circle, business contacts  – can give desired breaks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Use PR. Get close to who writes about your industry. Maintain relationships with such journalists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Launch a website – use it as a traffic puller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Show a personal face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Make it enjoyable, use online customer engagement techniques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Avoid ATL till u reach a critical mass. BTL may be more effective. This however depends on product category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Adopt Viral Marketing </a:t>
            </a:r>
            <a:r>
              <a:rPr lang="en-US" dirty="0" err="1" smtClean="0"/>
              <a:t>ie</a:t>
            </a:r>
            <a:r>
              <a:rPr lang="en-US" dirty="0" smtClean="0"/>
              <a:t> Use social media-invest time connecting with people who can someday be your brand ambassadors – Twitter, create a </a:t>
            </a:r>
            <a:r>
              <a:rPr lang="en-US" dirty="0" err="1" smtClean="0"/>
              <a:t>facebook</a:t>
            </a:r>
            <a:r>
              <a:rPr lang="en-US" dirty="0" smtClean="0"/>
              <a:t> group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Create and promote contents about industry than product</a:t>
            </a:r>
          </a:p>
          <a:p>
            <a:pPr algn="l"/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Contents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4478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Candara" pitchFamily="34" charset="0"/>
              </a:rPr>
              <a:t>Learnings</a:t>
            </a:r>
            <a:r>
              <a:rPr lang="en-US" sz="2400" b="1" dirty="0" smtClean="0">
                <a:solidFill>
                  <a:schemeClr val="tx1"/>
                </a:solidFill>
                <a:latin typeface="Candara" pitchFamily="34" charset="0"/>
              </a:rPr>
              <a:t> from some startups which became Giants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Candara" pitchFamily="34" charset="0"/>
              </a:rPr>
              <a:t>What are some of the fundamental blocks of successful Startups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Candara" pitchFamily="34" charset="0"/>
              </a:rPr>
              <a:t>Successful Marketing Strategies for </a:t>
            </a:r>
            <a:r>
              <a:rPr lang="en-US" sz="2400" b="1" dirty="0" err="1" smtClean="0">
                <a:solidFill>
                  <a:schemeClr val="tx1"/>
                </a:solidFill>
                <a:latin typeface="Candara" pitchFamily="34" charset="0"/>
              </a:rPr>
              <a:t>StartUps</a:t>
            </a:r>
            <a:endParaRPr lang="en-US" sz="2400" b="1" dirty="0" smtClean="0">
              <a:solidFill>
                <a:schemeClr val="tx1"/>
              </a:solidFill>
              <a:latin typeface="Candar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80000"/>
              <a:defRPr/>
            </a:pPr>
            <a:endParaRPr lang="en-US" sz="2400" b="1" dirty="0" smtClean="0">
              <a:solidFill>
                <a:schemeClr val="tx1"/>
              </a:solidFill>
              <a:latin typeface="Candar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80000"/>
              <a:defRPr/>
            </a:pPr>
            <a:endParaRPr lang="en-US" sz="2000" b="1" dirty="0" smtClean="0">
              <a:solidFill>
                <a:schemeClr val="tx1"/>
              </a:solidFill>
              <a:latin typeface="Candar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80000"/>
              <a:defRPr/>
            </a:pPr>
            <a:endParaRPr lang="en-US" sz="2000" b="1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182880" indent="-182880">
              <a:lnSpc>
                <a:spcPct val="150000"/>
              </a:lnSpc>
              <a:spcBef>
                <a:spcPts val="0"/>
              </a:spcBef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62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38300"/>
            <a:ext cx="6675437" cy="3086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79512" y="5229200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Ramesh Kharbanda</a:t>
            </a:r>
          </a:p>
          <a:p>
            <a:r>
              <a:rPr lang="en-US" dirty="0" smtClean="0"/>
              <a:t>Chief Operating Officer</a:t>
            </a:r>
          </a:p>
          <a:p>
            <a:r>
              <a:rPr lang="en-US" dirty="0" smtClean="0"/>
              <a:t>TVS Automobile Solutions Limited</a:t>
            </a:r>
          </a:p>
          <a:p>
            <a:r>
              <a:rPr lang="en-US" dirty="0" smtClean="0"/>
              <a:t>Phone # 96000 27349</a:t>
            </a:r>
          </a:p>
          <a:p>
            <a:r>
              <a:rPr lang="en-US" dirty="0" smtClean="0"/>
              <a:t>Mail : rameshkharbanda@tvs.in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26876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b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Research has shown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Many successful entrepreneurs spend little time in elaborate researching and </a:t>
            </a:r>
            <a:r>
              <a:rPr lang="en-US" dirty="0" err="1" smtClean="0"/>
              <a:t>analysing</a:t>
            </a:r>
            <a:endParaRPr lang="en-US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Over analysis may actually kill opportunities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All ventures merit some analysis and planning. Successful entrepreneurs do not take risk blindly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They use quick and economical approach to approach the business and the market</a:t>
            </a:r>
          </a:p>
          <a:p>
            <a:pPr lvl="1" algn="l"/>
            <a:r>
              <a:rPr lang="en-US" dirty="0" smtClean="0"/>
              <a:t>						</a:t>
            </a:r>
            <a:r>
              <a:rPr lang="en-US" sz="2100" dirty="0" smtClean="0"/>
              <a:t>source : </a:t>
            </a:r>
            <a:r>
              <a:rPr lang="en-US" sz="2100" dirty="0" smtClean="0"/>
              <a:t>HBR</a:t>
            </a:r>
            <a:endParaRPr lang="en-US" sz="2100" dirty="0"/>
          </a:p>
          <a:p>
            <a:pPr lvl="1" algn="l"/>
            <a:endParaRPr lang="en-US" sz="1900" dirty="0" smtClean="0"/>
          </a:p>
          <a:p>
            <a:pPr lvl="1" algn="l"/>
            <a:endParaRPr lang="en-US" sz="2000" b="1" dirty="0" smtClean="0">
              <a:solidFill>
                <a:schemeClr val="tx1"/>
              </a:solidFill>
              <a:latin typeface="Candara" pitchFamily="34" charset="0"/>
            </a:endParaRPr>
          </a:p>
          <a:p>
            <a:pPr lvl="1" algn="l"/>
            <a:endParaRPr lang="en-US" sz="2000" b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84014" y="4797152"/>
            <a:ext cx="7072362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b="1" dirty="0" smtClean="0"/>
              <a:t>ACTION ORIENTATION – INTEGRATE ACTION AND ANALYSIS</a:t>
            </a:r>
          </a:p>
        </p:txBody>
      </p:sp>
    </p:spTree>
    <p:extLst>
      <p:ext uri="{BB962C8B-B14F-4D97-AF65-F5344CB8AC3E}">
        <p14:creationId xmlns:p14="http://schemas.microsoft.com/office/powerpoint/2010/main" val="230614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How ideas are solicited by successful  entrepreneurs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284312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b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Replicated or modified an idea</a:t>
            </a:r>
          </a:p>
          <a:p>
            <a:pPr algn="l"/>
            <a:r>
              <a:rPr lang="en-US" dirty="0" smtClean="0"/>
              <a:t>    encountered through previous          71%</a:t>
            </a:r>
          </a:p>
          <a:p>
            <a:pPr algn="l"/>
            <a:r>
              <a:rPr lang="en-US" dirty="0" smtClean="0"/>
              <a:t>    employment</a:t>
            </a:r>
          </a:p>
          <a:p>
            <a:pPr algn="l"/>
            <a:r>
              <a:rPr lang="en-US" dirty="0" smtClean="0"/>
              <a:t>Discovered </a:t>
            </a:r>
            <a:r>
              <a:rPr lang="en-US" dirty="0" err="1" smtClean="0"/>
              <a:t>serendipitiously</a:t>
            </a:r>
            <a:r>
              <a:rPr lang="en-US" dirty="0" smtClean="0"/>
              <a:t>                20%</a:t>
            </a:r>
          </a:p>
          <a:p>
            <a:pPr lvl="1" algn="l"/>
            <a:r>
              <a:rPr lang="en-US" dirty="0" smtClean="0"/>
              <a:t>Built temp job into business  7%</a:t>
            </a:r>
          </a:p>
          <a:p>
            <a:pPr lvl="1" algn="l"/>
            <a:r>
              <a:rPr lang="en-US" dirty="0" smtClean="0"/>
              <a:t>Read about industry                4%</a:t>
            </a:r>
          </a:p>
          <a:p>
            <a:pPr lvl="1" algn="l"/>
            <a:r>
              <a:rPr lang="en-US" dirty="0" smtClean="0"/>
              <a:t>Developed family member’s  2%</a:t>
            </a:r>
          </a:p>
          <a:p>
            <a:pPr lvl="1" algn="l"/>
            <a:r>
              <a:rPr lang="en-US" dirty="0" smtClean="0"/>
              <a:t>     idea</a:t>
            </a:r>
          </a:p>
          <a:p>
            <a:pPr lvl="1" algn="l"/>
            <a:r>
              <a:rPr lang="en-US" dirty="0" smtClean="0"/>
              <a:t>Wanted as an individual         6%</a:t>
            </a:r>
          </a:p>
          <a:p>
            <a:pPr lvl="1" algn="l"/>
            <a:r>
              <a:rPr lang="en-US" dirty="0" smtClean="0"/>
              <a:t>    consumer</a:t>
            </a:r>
          </a:p>
          <a:p>
            <a:pPr algn="l"/>
            <a:r>
              <a:rPr lang="en-US" dirty="0" smtClean="0"/>
              <a:t>Developed through systematic             4%</a:t>
            </a:r>
          </a:p>
          <a:p>
            <a:pPr algn="l"/>
            <a:r>
              <a:rPr lang="en-US" dirty="0" smtClean="0"/>
              <a:t>    Research</a:t>
            </a:r>
          </a:p>
          <a:p>
            <a:pPr algn="l"/>
            <a:endParaRPr lang="en-US" dirty="0" smtClean="0"/>
          </a:p>
          <a:p>
            <a:pPr marL="0" lvl="1" algn="l"/>
            <a:r>
              <a:rPr lang="en-US" sz="2100" dirty="0" smtClean="0"/>
              <a:t>Data source : HBR</a:t>
            </a:r>
            <a:endParaRPr lang="en-US" dirty="0" smtClean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5857884" y="2000240"/>
            <a:ext cx="2786082" cy="3500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INNOVATION &amp; CREATIVITY ARE COMMON ELEMENTS</a:t>
            </a:r>
          </a:p>
        </p:txBody>
      </p:sp>
    </p:spTree>
    <p:extLst>
      <p:ext uri="{BB962C8B-B14F-4D97-AF65-F5344CB8AC3E}">
        <p14:creationId xmlns:p14="http://schemas.microsoft.com/office/powerpoint/2010/main" val="321637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algn="l">
              <a:lnSpc>
                <a:spcPct val="150000"/>
              </a:lnSpc>
              <a:spcBef>
                <a:spcPts val="0"/>
              </a:spcBef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mtClean="0"/>
              <a:t>Examples of some successful entrepreneurial ventures…</a:t>
            </a:r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Federal Express </a:t>
            </a:r>
          </a:p>
          <a:p>
            <a:pPr lvl="1" algn="l"/>
            <a:r>
              <a:rPr lang="en-US" dirty="0" smtClean="0"/>
              <a:t>Fred Smith (founder) was </a:t>
            </a:r>
            <a:r>
              <a:rPr lang="en-US" dirty="0" smtClean="0">
                <a:solidFill>
                  <a:srgbClr val="FF0000"/>
                </a:solidFill>
              </a:rPr>
              <a:t>creative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imaginative </a:t>
            </a:r>
            <a:r>
              <a:rPr lang="en-US" dirty="0" smtClean="0"/>
              <a:t>enough to </a:t>
            </a:r>
            <a:r>
              <a:rPr lang="en-US" dirty="0" err="1" smtClean="0"/>
              <a:t>recognise</a:t>
            </a:r>
            <a:r>
              <a:rPr lang="en-US" dirty="0" smtClean="0"/>
              <a:t> that customer would pay a premium for reliable over night delivery. This was backed by </a:t>
            </a:r>
            <a:r>
              <a:rPr lang="en-US" dirty="0" smtClean="0">
                <a:solidFill>
                  <a:srgbClr val="FF0000"/>
                </a:solidFill>
              </a:rPr>
              <a:t>Execution </a:t>
            </a:r>
            <a:r>
              <a:rPr lang="en-US" dirty="0" smtClean="0"/>
              <a:t>(own fleet of aircrafts, ads, team/offices on ground, direct mails </a:t>
            </a:r>
            <a:r>
              <a:rPr lang="en-US" dirty="0" err="1" smtClean="0"/>
              <a:t>etc</a:t>
            </a:r>
            <a:r>
              <a:rPr lang="en-US" dirty="0" smtClean="0"/>
              <a:t>). His </a:t>
            </a:r>
            <a:r>
              <a:rPr lang="en-US" dirty="0" smtClean="0">
                <a:solidFill>
                  <a:srgbClr val="FF0000"/>
                </a:solidFill>
              </a:rPr>
              <a:t>persistence </a:t>
            </a:r>
            <a:r>
              <a:rPr lang="en-US" dirty="0" smtClean="0"/>
              <a:t>despite initial losses paid him off well</a:t>
            </a:r>
          </a:p>
        </p:txBody>
      </p:sp>
    </p:spTree>
    <p:extLst>
      <p:ext uri="{BB962C8B-B14F-4D97-AF65-F5344CB8AC3E}">
        <p14:creationId xmlns:p14="http://schemas.microsoft.com/office/powerpoint/2010/main" val="128073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28586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/>
              <a:t>Microsoft</a:t>
            </a:r>
          </a:p>
          <a:p>
            <a:pPr lvl="1" algn="l"/>
            <a:r>
              <a:rPr lang="en-US" sz="2000" dirty="0" smtClean="0"/>
              <a:t>Bill Gate turned Microsoft into a multi billion dollar company without a breakthrough product but by </a:t>
            </a:r>
            <a:r>
              <a:rPr lang="en-US" sz="2000" dirty="0" smtClean="0">
                <a:solidFill>
                  <a:srgbClr val="FF0000"/>
                </a:solidFill>
              </a:rPr>
              <a:t>leveraging external changes</a:t>
            </a:r>
            <a:r>
              <a:rPr lang="en-US" sz="2000" dirty="0" smtClean="0"/>
              <a:t> in the environment. Microsoft was launched in 1975 to sell some </a:t>
            </a:r>
            <a:r>
              <a:rPr lang="en-US" sz="2000" dirty="0" err="1" smtClean="0"/>
              <a:t>softwares</a:t>
            </a:r>
            <a:r>
              <a:rPr lang="en-US" sz="2000" dirty="0" smtClean="0"/>
              <a:t>. In 1980, they got a contract from IBM to provide an operating system. They bought the same from Seattle computer and modified it to an earlier version of now MS DOS. Huge success of 1-2-3 spreadsheet which ran on DOS machines only helped </a:t>
            </a:r>
            <a:r>
              <a:rPr lang="en-US" sz="2000" dirty="0" err="1" smtClean="0"/>
              <a:t>microsoft</a:t>
            </a:r>
            <a:r>
              <a:rPr lang="en-US" sz="2000" dirty="0" smtClean="0"/>
              <a:t> become a dominant supplier of operating systems</a:t>
            </a:r>
          </a:p>
          <a:p>
            <a:pPr lvl="1" algn="l"/>
            <a:r>
              <a:rPr lang="en-US" sz="2000" dirty="0" smtClean="0"/>
              <a:t>     </a:t>
            </a:r>
          </a:p>
          <a:p>
            <a:pPr lvl="1" algn="l"/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000100" y="4929198"/>
            <a:ext cx="7286676" cy="92869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CREATIVITY CAN BE USED TO LEVERAGE EXTERNAL ENVIRONMENT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8839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57298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TVS group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Early 1930’s – </a:t>
            </a:r>
            <a:r>
              <a:rPr lang="en-US" dirty="0" err="1" smtClean="0">
                <a:solidFill>
                  <a:schemeClr val="tx1"/>
                </a:solidFill>
              </a:rPr>
              <a:t>Zamindars</a:t>
            </a:r>
            <a:r>
              <a:rPr lang="en-US" dirty="0" smtClean="0">
                <a:solidFill>
                  <a:schemeClr val="tx1"/>
                </a:solidFill>
              </a:rPr>
              <a:t> in south </a:t>
            </a:r>
            <a:r>
              <a:rPr lang="en-US" dirty="0" err="1" smtClean="0">
                <a:solidFill>
                  <a:schemeClr val="tx1"/>
                </a:solidFill>
              </a:rPr>
              <a:t>chennai</a:t>
            </a:r>
            <a:r>
              <a:rPr lang="en-US" dirty="0" smtClean="0">
                <a:solidFill>
                  <a:schemeClr val="tx1"/>
                </a:solidFill>
              </a:rPr>
              <a:t> preferred horse drawn carts over cars – TVS took dealership for GM – Selling cars wasn’t easy to them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Innovative strategies </a:t>
            </a:r>
            <a:r>
              <a:rPr lang="en-US" dirty="0" smtClean="0">
                <a:solidFill>
                  <a:schemeClr val="tx1"/>
                </a:solidFill>
              </a:rPr>
              <a:t>introduced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Chauffer driven Chevrolet car would be sent to </a:t>
            </a:r>
            <a:r>
              <a:rPr lang="en-US" dirty="0" err="1" smtClean="0">
                <a:solidFill>
                  <a:schemeClr val="tx1"/>
                </a:solidFill>
              </a:rPr>
              <a:t>Zamindar’s</a:t>
            </a:r>
            <a:r>
              <a:rPr lang="en-US" dirty="0" smtClean="0">
                <a:solidFill>
                  <a:schemeClr val="tx1"/>
                </a:solidFill>
              </a:rPr>
              <a:t> house for free use for a week. Family would become used to comfort and most cases it would result in sale (Today – TEST DRIVE)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Innovative campaigns launched – Drive-in in your horse cart and drive back in a car ( Today – EXCHANGE OFFERS)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24X7 service, Mobile service vans introduced as early as in 1964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3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/>
              <a:t>Mckinsey</a:t>
            </a:r>
            <a:r>
              <a:rPr lang="en-US" dirty="0" smtClean="0"/>
              <a:t> &amp; Co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err="1" smtClean="0"/>
              <a:t>Mckinsey</a:t>
            </a:r>
            <a:r>
              <a:rPr lang="en-US" dirty="0" smtClean="0"/>
              <a:t> &amp; Co grew from a simple idea of high quality advice for top managers and idea was </a:t>
            </a:r>
            <a:r>
              <a:rPr lang="en-US" dirty="0" err="1" smtClean="0">
                <a:solidFill>
                  <a:srgbClr val="FF0000"/>
                </a:solidFill>
              </a:rPr>
              <a:t>relentelesly</a:t>
            </a:r>
            <a:r>
              <a:rPr lang="en-US" dirty="0" smtClean="0">
                <a:solidFill>
                  <a:srgbClr val="FF0000"/>
                </a:solidFill>
              </a:rPr>
              <a:t> followed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 noChangeArrowheads="1"/>
          </p:cNvSpPr>
          <p:nvPr/>
        </p:nvSpPr>
        <p:spPr>
          <a:xfrm>
            <a:off x="228600" y="1371600"/>
            <a:ext cx="8610600" cy="4953000"/>
          </a:xfrm>
          <a:prstGeom prst="round2Diag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9144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100" y="-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4851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1752600" cy="365125"/>
          </a:xfrm>
        </p:spPr>
        <p:txBody>
          <a:bodyPr/>
          <a:lstStyle/>
          <a:p>
            <a:pPr>
              <a:defRPr/>
            </a:pPr>
            <a:fld id="{5B6AD305-3F2A-4575-B71A-224B5F3615E5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pSp>
        <p:nvGrpSpPr>
          <p:cNvPr id="10" name="Gruppe 299"/>
          <p:cNvGrpSpPr>
            <a:grpSpLocks/>
          </p:cNvGrpSpPr>
          <p:nvPr/>
        </p:nvGrpSpPr>
        <p:grpSpPr bwMode="auto">
          <a:xfrm>
            <a:off x="3417888" y="2840038"/>
            <a:ext cx="1022350" cy="1109662"/>
            <a:chOff x="473201" y="2942956"/>
            <a:chExt cx="953523" cy="1036016"/>
          </a:xfrm>
        </p:grpSpPr>
        <p:sp>
          <p:nvSpPr>
            <p:cNvPr id="11" name="Ellipse 300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2" name="Ellipse 301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3" name="Ellipse 302"/>
            <p:cNvSpPr>
              <a:spLocks noChangeArrowheads="1"/>
            </p:cNvSpPr>
            <p:nvPr/>
          </p:nvSpPr>
          <p:spPr bwMode="auto">
            <a:xfrm>
              <a:off x="590170" y="2966670"/>
              <a:ext cx="698855" cy="515785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14" name="Gruppe 295"/>
          <p:cNvGrpSpPr>
            <a:grpSpLocks/>
          </p:cNvGrpSpPr>
          <p:nvPr/>
        </p:nvGrpSpPr>
        <p:grpSpPr bwMode="auto">
          <a:xfrm>
            <a:off x="1916113" y="2787650"/>
            <a:ext cx="881062" cy="957263"/>
            <a:chOff x="473201" y="2942956"/>
            <a:chExt cx="953523" cy="1036016"/>
          </a:xfrm>
        </p:grpSpPr>
        <p:sp>
          <p:nvSpPr>
            <p:cNvPr id="15" name="Ellipse 296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6" name="Ellipse 297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17" name="Ellipse 298"/>
            <p:cNvSpPr>
              <a:spLocks noChangeArrowheads="1"/>
            </p:cNvSpPr>
            <p:nvPr/>
          </p:nvSpPr>
          <p:spPr bwMode="auto">
            <a:xfrm>
              <a:off x="590029" y="2967009"/>
              <a:ext cx="699250" cy="515431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18" name="Gruppe 291"/>
          <p:cNvGrpSpPr>
            <a:grpSpLocks/>
          </p:cNvGrpSpPr>
          <p:nvPr/>
        </p:nvGrpSpPr>
        <p:grpSpPr bwMode="auto">
          <a:xfrm>
            <a:off x="1219200" y="2119313"/>
            <a:ext cx="720725" cy="782637"/>
            <a:chOff x="473201" y="2942956"/>
            <a:chExt cx="953523" cy="1036016"/>
          </a:xfrm>
        </p:grpSpPr>
        <p:sp>
          <p:nvSpPr>
            <p:cNvPr id="19" name="Ellipse 292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20" name="Ellipse 293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21" name="Ellipse 294"/>
            <p:cNvSpPr>
              <a:spLocks noChangeArrowheads="1"/>
            </p:cNvSpPr>
            <p:nvPr/>
          </p:nvSpPr>
          <p:spPr bwMode="auto">
            <a:xfrm>
              <a:off x="590816" y="2966071"/>
              <a:ext cx="697290" cy="516958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22" name="Group 75"/>
          <p:cNvGrpSpPr>
            <a:grpSpLocks/>
          </p:cNvGrpSpPr>
          <p:nvPr/>
        </p:nvGrpSpPr>
        <p:grpSpPr bwMode="auto">
          <a:xfrm>
            <a:off x="3155950" y="4022725"/>
            <a:ext cx="5702300" cy="1920875"/>
            <a:chOff x="3155950" y="4022725"/>
            <a:chExt cx="5702300" cy="1920875"/>
          </a:xfrm>
        </p:grpSpPr>
        <p:sp>
          <p:nvSpPr>
            <p:cNvPr id="23" name="Ellipse 160"/>
            <p:cNvSpPr>
              <a:spLocks noChangeArrowheads="1"/>
            </p:cNvSpPr>
            <p:nvPr/>
          </p:nvSpPr>
          <p:spPr bwMode="auto">
            <a:xfrm>
              <a:off x="3155950" y="4022725"/>
              <a:ext cx="5702300" cy="1920875"/>
            </a:xfrm>
            <a:prstGeom prst="ellipse">
              <a:avLst/>
            </a:prstGeom>
            <a:gradFill rotWithShape="1">
              <a:gsLst>
                <a:gs pos="0">
                  <a:srgbClr val="3A3A3A"/>
                </a:gs>
                <a:gs pos="100000">
                  <a:srgbClr val="171717"/>
                </a:gs>
              </a:gsLst>
              <a:lin ang="5400000"/>
            </a:gradFill>
            <a:ln w="9525">
              <a:solidFill>
                <a:srgbClr val="C1C2C4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  <p:sp>
          <p:nvSpPr>
            <p:cNvPr id="24" name="Ellipse 161"/>
            <p:cNvSpPr>
              <a:spLocks noChangeArrowheads="1"/>
            </p:cNvSpPr>
            <p:nvPr/>
          </p:nvSpPr>
          <p:spPr bwMode="auto">
            <a:xfrm>
              <a:off x="3484563" y="4124325"/>
              <a:ext cx="5086350" cy="16271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7D8D9"/>
                </a:gs>
              </a:gsLst>
              <a:lin ang="5400000"/>
            </a:gradFill>
            <a:ln w="9525">
              <a:solidFill>
                <a:srgbClr val="C1C2C4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25" name="Gruppe 271"/>
          <p:cNvGrpSpPr>
            <a:grpSpLocks/>
          </p:cNvGrpSpPr>
          <p:nvPr/>
        </p:nvGrpSpPr>
        <p:grpSpPr bwMode="auto">
          <a:xfrm>
            <a:off x="1016000" y="3465513"/>
            <a:ext cx="985838" cy="1069975"/>
            <a:chOff x="473201" y="2942956"/>
            <a:chExt cx="953523" cy="1036016"/>
          </a:xfrm>
        </p:grpSpPr>
        <p:sp>
          <p:nvSpPr>
            <p:cNvPr id="26" name="Ellipse 272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27" name="Ellipse 273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28" name="Ellipse 274"/>
            <p:cNvSpPr>
              <a:spLocks noChangeArrowheads="1"/>
            </p:cNvSpPr>
            <p:nvPr/>
          </p:nvSpPr>
          <p:spPr bwMode="auto">
            <a:xfrm>
              <a:off x="589896" y="2966012"/>
              <a:ext cx="698636" cy="516471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29" name="Gruppe 283"/>
          <p:cNvGrpSpPr>
            <a:grpSpLocks/>
          </p:cNvGrpSpPr>
          <p:nvPr/>
        </p:nvGrpSpPr>
        <p:grpSpPr bwMode="auto">
          <a:xfrm>
            <a:off x="2130425" y="1387475"/>
            <a:ext cx="568325" cy="615950"/>
            <a:chOff x="473201" y="2942956"/>
            <a:chExt cx="953523" cy="1036016"/>
          </a:xfrm>
        </p:grpSpPr>
        <p:sp>
          <p:nvSpPr>
            <p:cNvPr id="30" name="Ellipse 284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31" name="Ellipse 285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32" name="Ellipse 286"/>
            <p:cNvSpPr>
              <a:spLocks noChangeArrowheads="1"/>
            </p:cNvSpPr>
            <p:nvPr/>
          </p:nvSpPr>
          <p:spPr bwMode="auto">
            <a:xfrm>
              <a:off x="590394" y="2966988"/>
              <a:ext cx="697830" cy="515337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33" name="Gruppe 287"/>
          <p:cNvGrpSpPr>
            <a:grpSpLocks/>
          </p:cNvGrpSpPr>
          <p:nvPr/>
        </p:nvGrpSpPr>
        <p:grpSpPr bwMode="auto">
          <a:xfrm>
            <a:off x="2457450" y="1597025"/>
            <a:ext cx="568325" cy="617538"/>
            <a:chOff x="473201" y="2942956"/>
            <a:chExt cx="953523" cy="1036016"/>
          </a:xfrm>
        </p:grpSpPr>
        <p:sp>
          <p:nvSpPr>
            <p:cNvPr id="34" name="Ellipse 288"/>
            <p:cNvSpPr/>
            <p:nvPr/>
          </p:nvSpPr>
          <p:spPr bwMode="auto">
            <a:xfrm>
              <a:off x="517728" y="3793752"/>
              <a:ext cx="846720" cy="18522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35" name="Ellipse 289"/>
            <p:cNvSpPr/>
            <p:nvPr/>
          </p:nvSpPr>
          <p:spPr bwMode="auto">
            <a:xfrm>
              <a:off x="473201" y="2942956"/>
              <a:ext cx="953523" cy="953523"/>
            </a:xfrm>
            <a:prstGeom prst="ellipse">
              <a:avLst/>
            </a:prstGeom>
            <a:gradFill flip="none" rotWithShape="1">
              <a:gsLst>
                <a:gs pos="100000">
                  <a:srgbClr val="E6E6E6"/>
                </a:gs>
                <a:gs pos="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D7D8D9"/>
              </a:solidFill>
              <a:prstDash val="solid"/>
            </a:ln>
            <a:effectLst>
              <a:innerShdw blurRad="269875" dist="114300" dir="5640000">
                <a:srgbClr val="000000">
                  <a:alpha val="13000"/>
                </a:srgbClr>
              </a:innerShdw>
            </a:effectLst>
          </p:spPr>
          <p:txBody>
            <a:bodyPr anchor="ctr"/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Calibri" pitchFamily="-111" charset="0"/>
                <a:buAutoNum type="arabicPeriod"/>
                <a:defRPr/>
              </a:pPr>
              <a:endParaRPr lang="en-US" noProof="1">
                <a:solidFill>
                  <a:srgbClr val="FFFFFF"/>
                </a:solidFill>
                <a:latin typeface="Candara" pitchFamily="34" charset="0"/>
                <a:ea typeface="ＭＳ Ｐゴシック" pitchFamily="-111" charset="-128"/>
              </a:endParaRPr>
            </a:p>
          </p:txBody>
        </p:sp>
        <p:sp>
          <p:nvSpPr>
            <p:cNvPr id="36" name="Ellipse 290"/>
            <p:cNvSpPr>
              <a:spLocks noChangeArrowheads="1"/>
            </p:cNvSpPr>
            <p:nvPr/>
          </p:nvSpPr>
          <p:spPr bwMode="auto">
            <a:xfrm>
              <a:off x="590394" y="2966926"/>
              <a:ext cx="697830" cy="516676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>
                <a:buFont typeface="Calibri" pitchFamily="34" charset="0"/>
                <a:buAutoNum type="arabicPeriod"/>
              </a:pPr>
              <a:endParaRPr lang="en-US" noProof="1">
                <a:solidFill>
                  <a:srgbClr val="FFFFFF"/>
                </a:solidFill>
                <a:latin typeface="Candara" pitchFamily="34" charset="0"/>
              </a:endParaRPr>
            </a:p>
          </p:txBody>
        </p:sp>
      </p:grpSp>
      <p:grpSp>
        <p:nvGrpSpPr>
          <p:cNvPr id="37" name="Group 40"/>
          <p:cNvGrpSpPr>
            <a:grpSpLocks/>
          </p:cNvGrpSpPr>
          <p:nvPr/>
        </p:nvGrpSpPr>
        <p:grpSpPr bwMode="auto">
          <a:xfrm>
            <a:off x="4495800" y="1981200"/>
            <a:ext cx="3300413" cy="3446463"/>
            <a:chOff x="4495800" y="1981200"/>
            <a:chExt cx="3300413" cy="3446463"/>
          </a:xfrm>
        </p:grpSpPr>
        <p:grpSp>
          <p:nvGrpSpPr>
            <p:cNvPr id="38" name="Gruppe 303"/>
            <p:cNvGrpSpPr>
              <a:grpSpLocks/>
            </p:cNvGrpSpPr>
            <p:nvPr/>
          </p:nvGrpSpPr>
          <p:grpSpPr bwMode="auto">
            <a:xfrm>
              <a:off x="4572000" y="1981200"/>
              <a:ext cx="3128963" cy="3446463"/>
              <a:chOff x="6450252" y="3628868"/>
              <a:chExt cx="1336199" cy="1472226"/>
            </a:xfrm>
          </p:grpSpPr>
          <p:sp>
            <p:nvSpPr>
              <p:cNvPr id="40" name="Ellipse 257"/>
              <p:cNvSpPr/>
              <p:nvPr/>
            </p:nvSpPr>
            <p:spPr bwMode="auto">
              <a:xfrm>
                <a:off x="6450252" y="3628868"/>
                <a:ext cx="1336199" cy="1334824"/>
              </a:xfrm>
              <a:prstGeom prst="ellipse">
                <a:avLst/>
              </a:prstGeom>
              <a:gradFill flip="none" rotWithShape="1">
                <a:gsLst>
                  <a:gs pos="0">
                    <a:srgbClr val="8071B4"/>
                  </a:gs>
                  <a:gs pos="100000">
                    <a:srgbClr val="6C5BA9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6C5BA9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noProof="1">
                  <a:solidFill>
                    <a:srgbClr val="FFFFFF"/>
                  </a:solidFill>
                  <a:latin typeface="Candar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1" name="Ellipse 259"/>
              <p:cNvSpPr>
                <a:spLocks noChangeArrowheads="1"/>
              </p:cNvSpPr>
              <p:nvPr/>
            </p:nvSpPr>
            <p:spPr bwMode="auto">
              <a:xfrm>
                <a:off x="6629575" y="3671731"/>
                <a:ext cx="983900" cy="72072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noProof="1">
                  <a:solidFill>
                    <a:srgbClr val="FFFFFF"/>
                  </a:solidFill>
                  <a:latin typeface="Candara" pitchFamily="34" charset="0"/>
                </a:endParaRPr>
              </a:p>
            </p:txBody>
          </p:sp>
          <p:sp>
            <p:nvSpPr>
              <p:cNvPr id="42" name="Ellipse 256"/>
              <p:cNvSpPr/>
              <p:nvPr/>
            </p:nvSpPr>
            <p:spPr bwMode="auto">
              <a:xfrm>
                <a:off x="6500591" y="4838907"/>
                <a:ext cx="1198946" cy="26218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noProof="1">
                  <a:solidFill>
                    <a:srgbClr val="FFFFFF"/>
                  </a:solidFill>
                  <a:latin typeface="Candara" pitchFamily="34" charset="0"/>
                  <a:ea typeface="ＭＳ Ｐゴシック" pitchFamily="-111" charset="-128"/>
                </a:endParaRPr>
              </a:p>
            </p:txBody>
          </p:sp>
        </p:grpSp>
        <p:sp>
          <p:nvSpPr>
            <p:cNvPr id="39" name="Tekstboks 86"/>
            <p:cNvSpPr txBox="1">
              <a:spLocks noChangeArrowheads="1"/>
            </p:cNvSpPr>
            <p:nvPr/>
          </p:nvSpPr>
          <p:spPr bwMode="auto">
            <a:xfrm>
              <a:off x="4495800" y="2514600"/>
              <a:ext cx="3300413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sz="2000" noProof="1" smtClean="0">
                <a:solidFill>
                  <a:srgbClr val="FFFCF9"/>
                </a:solidFill>
                <a:latin typeface="Candara" pitchFamily="34" charset="0"/>
              </a:endParaRPr>
            </a:p>
            <a:p>
              <a:pPr algn="ctr" eaLnBrk="1" hangingPunct="1"/>
              <a:endParaRPr lang="en-US" sz="2000" noProof="1">
                <a:solidFill>
                  <a:srgbClr val="FFFCF9"/>
                </a:solidFill>
                <a:latin typeface="Candara" pitchFamily="34" charset="0"/>
              </a:endParaRPr>
            </a:p>
            <a:p>
              <a:pPr algn="ctr" eaLnBrk="1" hangingPunct="1"/>
              <a:r>
                <a:rPr lang="en-US" sz="2000" noProof="1" smtClean="0">
                  <a:solidFill>
                    <a:srgbClr val="FFFCF9"/>
                  </a:solidFill>
                  <a:latin typeface="Candara" pitchFamily="34" charset="0"/>
                </a:rPr>
                <a:t>Summarising </a:t>
              </a:r>
            </a:p>
            <a:p>
              <a:pPr algn="ctr" eaLnBrk="1" hangingPunct="1"/>
              <a:r>
                <a:rPr lang="en-US" sz="2000" noProof="1" smtClean="0">
                  <a:solidFill>
                    <a:srgbClr val="FFFCF9"/>
                  </a:solidFill>
                  <a:latin typeface="Candara" pitchFamily="34" charset="0"/>
                </a:rPr>
                <a:t>Some of the Fundamental blocks for a successful </a:t>
              </a:r>
            </a:p>
            <a:p>
              <a:pPr algn="ctr" eaLnBrk="1" hangingPunct="1"/>
              <a:r>
                <a:rPr lang="en-US" sz="2000" noProof="1" smtClean="0">
                  <a:solidFill>
                    <a:srgbClr val="FFFCF9"/>
                  </a:solidFill>
                  <a:latin typeface="Candara" pitchFamily="34" charset="0"/>
                </a:rPr>
                <a:t>start up</a:t>
              </a:r>
              <a:endParaRPr lang="en-US" sz="2000" noProof="1">
                <a:solidFill>
                  <a:srgbClr val="FFFCF9"/>
                </a:solidFill>
                <a:latin typeface="Candar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40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3" tmFilter="0, 0; 0.125,0.2665; 0.25,0.4; 0.375,0.465; 0.5,0.5;  0.625,0.535; 0.75,0.6; 0.875,0.7335; 1,1">
                                          <p:stCondLst>
                                            <p:cond delay="33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2" decel="50000">
                                          <p:stCondLst>
                                            <p:cond delay="33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4">
                                          <p:stCondLst>
                                            <p:cond delay="65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2" decel="50000">
                                          <p:stCondLst>
                                            <p:cond delay="67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4">
                                          <p:stCondLst>
                                            <p:cond delay="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2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4">
                                          <p:stCondLst>
                                            <p:cond delay="90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2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4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56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3" tmFilter="0, 0; 0.125,0.2665; 0.25,0.4; 0.375,0.465; 0.5,0.5;  0.625,0.535; 0.75,0.6; 0.875,0.7335; 1,1">
                                          <p:stCondLst>
                                            <p:cond delay="16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32" tmFilter="0, 0; 0.125,0.2665; 0.25,0.4; 0.375,0.465; 0.5,0.5;  0.625,0.535; 0.75,0.6; 0.875,0.7335; 1,1">
                                          <p:stCondLst>
                                            <p:cond delay="33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11" tmFilter="0, 0; 0.125,0.2665; 0.25,0.4; 0.375,0.465; 0.5,0.5;  0.625,0.535; 0.75,0.6; 0.875,0.7335; 1,1">
                                          <p:stCondLst>
                                            <p:cond delay="414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70">
                                          <p:stCondLst>
                                            <p:cond delay="162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411" decel="50000">
                                          <p:stCondLst>
                                            <p:cond delay="16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0">
                                          <p:stCondLst>
                                            <p:cond delay="328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411" decel="50000">
                                          <p:stCondLst>
                                            <p:cond delay="335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0">
                                          <p:stCondLst>
                                            <p:cond delay="41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411" decel="50000">
                                          <p:stCondLst>
                                            <p:cond delay="417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0">
                                          <p:stCondLst>
                                            <p:cond delay="452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411" decel="50000">
                                          <p:stCondLst>
                                            <p:cond delay="458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8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74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98" tmFilter="0, 0; 0.125,0.2665; 0.25,0.4; 0.375,0.465; 0.5,0.5;  0.625,0.535; 0.75,0.6; 0.875,0.7335; 1,1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99" tmFilter="0, 0; 0.125,0.2665; 0.25,0.4; 0.375,0.465; 0.5,0.5;  0.625,0.535; 0.75,0.6; 0.875,0.7335; 1,1">
                                          <p:stCondLst>
                                            <p:cond delay="199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46" tmFilter="0, 0; 0.125,0.2665; 0.25,0.4; 0.375,0.465; 0.5,0.5;  0.625,0.535; 0.75,0.6; 0.875,0.7335; 1,1">
                                          <p:stCondLst>
                                            <p:cond delay="248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42">
                                          <p:stCondLst>
                                            <p:cond delay="9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246" decel="50000">
                                          <p:stCondLst>
                                            <p:cond delay="101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42">
                                          <p:stCondLst>
                                            <p:cond delay="197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246" decel="50000">
                                          <p:stCondLst>
                                            <p:cond delay="20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42">
                                          <p:stCondLst>
                                            <p:cond delay="246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246" decel="50000">
                                          <p:stCondLst>
                                            <p:cond delay="250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42">
                                          <p:stCondLst>
                                            <p:cond delay="27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246" decel="50000">
                                          <p:stCondLst>
                                            <p:cond delay="275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5" tmFilter="0, 0; 0.125,0.2665; 0.25,0.4; 0.375,0.465; 0.5,0.5;  0.625,0.535; 0.75,0.6; 0.875,0.7335; 1,1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3" tmFilter="0, 0; 0.125,0.2665; 0.25,0.4; 0.375,0.465; 0.5,0.5;  0.625,0.535; 0.75,0.6; 0.875,0.7335; 1,1">
                                          <p:stCondLst>
                                            <p:cond delay="132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8">
                                          <p:stCondLst>
                                            <p:cond delay="6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4" decel="50000">
                                          <p:stCondLst>
                                            <p:cond delay="67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8">
                                          <p:stCondLst>
                                            <p:cond delay="131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4" decel="50000">
                                          <p:stCondLst>
                                            <p:cond delay="1343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8">
                                          <p:stCondLst>
                                            <p:cond delay="1643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4" decel="50000">
                                          <p:stCondLst>
                                            <p:cond delay="167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8">
                                          <p:stCondLst>
                                            <p:cond delay="18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4" decel="50000">
                                          <p:stCondLst>
                                            <p:cond delay="183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3" tmFilter="0, 0; 0.125,0.2665; 0.25,0.4; 0.375,0.465; 0.5,0.5;  0.625,0.535; 0.75,0.6; 0.875,0.7335; 1,1">
                                          <p:stCondLst>
                                            <p:cond delay="333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3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2" decel="50000">
                                          <p:stCondLst>
                                            <p:cond delay="33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4">
                                          <p:stCondLst>
                                            <p:cond delay="65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2" decel="50000">
                                          <p:stCondLst>
                                            <p:cond delay="67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4">
                                          <p:stCondLst>
                                            <p:cond delay="82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2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4">
                                          <p:stCondLst>
                                            <p:cond delay="90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2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1035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`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Ramesh</dc:creator>
  <cp:lastModifiedBy>Ramesh</cp:lastModifiedBy>
  <cp:revision>42</cp:revision>
  <dcterms:created xsi:type="dcterms:W3CDTF">2011-09-15T16:53:51Z</dcterms:created>
  <dcterms:modified xsi:type="dcterms:W3CDTF">2011-09-23T11:33:28Z</dcterms:modified>
</cp:coreProperties>
</file>