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8" r:id="rId1"/>
  </p:sldMasterIdLst>
  <p:notesMasterIdLst>
    <p:notesMasterId r:id="rId94"/>
  </p:notesMasterIdLst>
  <p:sldIdLst>
    <p:sldId id="935" r:id="rId2"/>
    <p:sldId id="972" r:id="rId3"/>
    <p:sldId id="973" r:id="rId4"/>
    <p:sldId id="974" r:id="rId5"/>
    <p:sldId id="975" r:id="rId6"/>
    <p:sldId id="976" r:id="rId7"/>
    <p:sldId id="977" r:id="rId8"/>
    <p:sldId id="978" r:id="rId9"/>
    <p:sldId id="1054" r:id="rId10"/>
    <p:sldId id="980" r:id="rId11"/>
    <p:sldId id="981" r:id="rId12"/>
    <p:sldId id="982" r:id="rId13"/>
    <p:sldId id="983" r:id="rId14"/>
    <p:sldId id="984" r:id="rId15"/>
    <p:sldId id="985" r:id="rId16"/>
    <p:sldId id="1055" r:id="rId17"/>
    <p:sldId id="987" r:id="rId18"/>
    <p:sldId id="988" r:id="rId19"/>
    <p:sldId id="989" r:id="rId20"/>
    <p:sldId id="990" r:id="rId21"/>
    <p:sldId id="991" r:id="rId22"/>
    <p:sldId id="1056" r:id="rId23"/>
    <p:sldId id="993" r:id="rId24"/>
    <p:sldId id="1057" r:id="rId25"/>
    <p:sldId id="995" r:id="rId26"/>
    <p:sldId id="1058" r:id="rId27"/>
    <p:sldId id="997" r:id="rId28"/>
    <p:sldId id="1059" r:id="rId29"/>
    <p:sldId id="999" r:id="rId30"/>
    <p:sldId id="1000" r:id="rId31"/>
    <p:sldId id="1001" r:id="rId32"/>
    <p:sldId id="1002" r:id="rId33"/>
    <p:sldId id="1003" r:id="rId34"/>
    <p:sldId id="1060" r:id="rId35"/>
    <p:sldId id="1005" r:id="rId36"/>
    <p:sldId id="1006" r:id="rId37"/>
    <p:sldId id="1007" r:id="rId38"/>
    <p:sldId id="1008" r:id="rId39"/>
    <p:sldId id="1009" r:id="rId40"/>
    <p:sldId id="1010" r:id="rId41"/>
    <p:sldId id="1011" r:id="rId42"/>
    <p:sldId id="1012" r:id="rId43"/>
    <p:sldId id="1013" r:id="rId44"/>
    <p:sldId id="1014" r:id="rId45"/>
    <p:sldId id="1015" r:id="rId46"/>
    <p:sldId id="1016" r:id="rId47"/>
    <p:sldId id="1061" r:id="rId48"/>
    <p:sldId id="1018" r:id="rId49"/>
    <p:sldId id="1019" r:id="rId50"/>
    <p:sldId id="1020" r:id="rId51"/>
    <p:sldId id="1062" r:id="rId52"/>
    <p:sldId id="1022" r:id="rId53"/>
    <p:sldId id="1023" r:id="rId54"/>
    <p:sldId id="1024" r:id="rId55"/>
    <p:sldId id="1025" r:id="rId56"/>
    <p:sldId id="1026" r:id="rId57"/>
    <p:sldId id="1069" r:id="rId58"/>
    <p:sldId id="1028" r:id="rId59"/>
    <p:sldId id="1029" r:id="rId60"/>
    <p:sldId id="1030" r:id="rId61"/>
    <p:sldId id="1031" r:id="rId62"/>
    <p:sldId id="1063" r:id="rId63"/>
    <p:sldId id="1033" r:id="rId64"/>
    <p:sldId id="1034" r:id="rId65"/>
    <p:sldId id="1035" r:id="rId66"/>
    <p:sldId id="1036" r:id="rId67"/>
    <p:sldId id="1064" r:id="rId68"/>
    <p:sldId id="1038" r:id="rId69"/>
    <p:sldId id="1070" r:id="rId70"/>
    <p:sldId id="1040" r:id="rId71"/>
    <p:sldId id="1041" r:id="rId72"/>
    <p:sldId id="1065" r:id="rId73"/>
    <p:sldId id="1043" r:id="rId74"/>
    <p:sldId id="1066" r:id="rId75"/>
    <p:sldId id="1045" r:id="rId76"/>
    <p:sldId id="1067" r:id="rId77"/>
    <p:sldId id="1047" r:id="rId78"/>
    <p:sldId id="1048" r:id="rId79"/>
    <p:sldId id="1049" r:id="rId80"/>
    <p:sldId id="1050" r:id="rId81"/>
    <p:sldId id="1051" r:id="rId82"/>
    <p:sldId id="1052" r:id="rId83"/>
    <p:sldId id="1068" r:id="rId84"/>
    <p:sldId id="958" r:id="rId85"/>
    <p:sldId id="967" r:id="rId86"/>
    <p:sldId id="963" r:id="rId87"/>
    <p:sldId id="964" r:id="rId88"/>
    <p:sldId id="965" r:id="rId89"/>
    <p:sldId id="966" r:id="rId90"/>
    <p:sldId id="968" r:id="rId91"/>
    <p:sldId id="969" r:id="rId92"/>
    <p:sldId id="970" r:id="rId93"/>
  </p:sldIdLst>
  <p:sldSz cx="10972800" cy="8229600" type="B4JIS"/>
  <p:notesSz cx="6858000" cy="9144000"/>
  <p:defaultTextStyle>
    <a:defPPr>
      <a:defRPr lang="en-US"/>
    </a:defPPr>
    <a:lvl1pPr algn="l" rtl="0" fontAlgn="base">
      <a:spcBef>
        <a:spcPct val="0"/>
      </a:spcBef>
      <a:spcAft>
        <a:spcPct val="0"/>
      </a:spcAft>
      <a:defRPr sz="5000" kern="1200">
        <a:solidFill>
          <a:srgbClr val="000000"/>
        </a:solidFill>
        <a:latin typeface="Gill Sans"/>
        <a:ea typeface="ヒラギノ角ゴ ProN W3"/>
        <a:cs typeface="ヒラギノ角ゴ ProN W3"/>
        <a:sym typeface="Gill Sans"/>
      </a:defRPr>
    </a:lvl1pPr>
    <a:lvl2pPr marL="548596" algn="l" rtl="0" fontAlgn="base">
      <a:spcBef>
        <a:spcPct val="0"/>
      </a:spcBef>
      <a:spcAft>
        <a:spcPct val="0"/>
      </a:spcAft>
      <a:defRPr sz="5000" kern="1200">
        <a:solidFill>
          <a:srgbClr val="000000"/>
        </a:solidFill>
        <a:latin typeface="Gill Sans"/>
        <a:ea typeface="ヒラギノ角ゴ ProN W3"/>
        <a:cs typeface="ヒラギノ角ゴ ProN W3"/>
        <a:sym typeface="Gill Sans"/>
      </a:defRPr>
    </a:lvl2pPr>
    <a:lvl3pPr marL="1097192" algn="l" rtl="0" fontAlgn="base">
      <a:spcBef>
        <a:spcPct val="0"/>
      </a:spcBef>
      <a:spcAft>
        <a:spcPct val="0"/>
      </a:spcAft>
      <a:defRPr sz="5000" kern="1200">
        <a:solidFill>
          <a:srgbClr val="000000"/>
        </a:solidFill>
        <a:latin typeface="Gill Sans"/>
        <a:ea typeface="ヒラギノ角ゴ ProN W3"/>
        <a:cs typeface="ヒラギノ角ゴ ProN W3"/>
        <a:sym typeface="Gill Sans"/>
      </a:defRPr>
    </a:lvl3pPr>
    <a:lvl4pPr marL="1645788" algn="l" rtl="0" fontAlgn="base">
      <a:spcBef>
        <a:spcPct val="0"/>
      </a:spcBef>
      <a:spcAft>
        <a:spcPct val="0"/>
      </a:spcAft>
      <a:defRPr sz="5000" kern="1200">
        <a:solidFill>
          <a:srgbClr val="000000"/>
        </a:solidFill>
        <a:latin typeface="Gill Sans"/>
        <a:ea typeface="ヒラギノ角ゴ ProN W3"/>
        <a:cs typeface="ヒラギノ角ゴ ProN W3"/>
        <a:sym typeface="Gill Sans"/>
      </a:defRPr>
    </a:lvl4pPr>
    <a:lvl5pPr marL="2194385" algn="l" rtl="0" fontAlgn="base">
      <a:spcBef>
        <a:spcPct val="0"/>
      </a:spcBef>
      <a:spcAft>
        <a:spcPct val="0"/>
      </a:spcAft>
      <a:defRPr sz="5000" kern="1200">
        <a:solidFill>
          <a:srgbClr val="000000"/>
        </a:solidFill>
        <a:latin typeface="Gill Sans"/>
        <a:ea typeface="ヒラギノ角ゴ ProN W3"/>
        <a:cs typeface="ヒラギノ角ゴ ProN W3"/>
        <a:sym typeface="Gill Sans"/>
      </a:defRPr>
    </a:lvl5pPr>
    <a:lvl6pPr marL="2742982" algn="l" defTabSz="1097192" rtl="0" eaLnBrk="1" latinLnBrk="0" hangingPunct="1">
      <a:defRPr sz="5000" kern="1200">
        <a:solidFill>
          <a:srgbClr val="000000"/>
        </a:solidFill>
        <a:latin typeface="Gill Sans"/>
        <a:ea typeface="ヒラギノ角ゴ ProN W3"/>
        <a:cs typeface="ヒラギノ角ゴ ProN W3"/>
        <a:sym typeface="Gill Sans"/>
      </a:defRPr>
    </a:lvl6pPr>
    <a:lvl7pPr marL="3291576" algn="l" defTabSz="1097192" rtl="0" eaLnBrk="1" latinLnBrk="0" hangingPunct="1">
      <a:defRPr sz="5000" kern="1200">
        <a:solidFill>
          <a:srgbClr val="000000"/>
        </a:solidFill>
        <a:latin typeface="Gill Sans"/>
        <a:ea typeface="ヒラギノ角ゴ ProN W3"/>
        <a:cs typeface="ヒラギノ角ゴ ProN W3"/>
        <a:sym typeface="Gill Sans"/>
      </a:defRPr>
    </a:lvl7pPr>
    <a:lvl8pPr marL="3840173" algn="l" defTabSz="1097192" rtl="0" eaLnBrk="1" latinLnBrk="0" hangingPunct="1">
      <a:defRPr sz="5000" kern="1200">
        <a:solidFill>
          <a:srgbClr val="000000"/>
        </a:solidFill>
        <a:latin typeface="Gill Sans"/>
        <a:ea typeface="ヒラギノ角ゴ ProN W3"/>
        <a:cs typeface="ヒラギノ角ゴ ProN W3"/>
        <a:sym typeface="Gill Sans"/>
      </a:defRPr>
    </a:lvl8pPr>
    <a:lvl9pPr marL="4388770" algn="l" defTabSz="1097192" rtl="0" eaLnBrk="1" latinLnBrk="0" hangingPunct="1">
      <a:defRPr sz="5000" kern="1200">
        <a:solidFill>
          <a:srgbClr val="000000"/>
        </a:solidFill>
        <a:latin typeface="Gill Sans"/>
        <a:ea typeface="ヒラギノ角ゴ ProN W3"/>
        <a:cs typeface="ヒラギノ角ゴ ProN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CC"/>
    <a:srgbClr val="339966"/>
    <a:srgbClr val="000000"/>
    <a:srgbClr val="996633"/>
    <a:srgbClr val="808080"/>
    <a:srgbClr val="FFCCFF"/>
    <a:srgbClr val="FFFF99"/>
    <a:srgbClr val="CCFFCC"/>
    <a:srgbClr val="99FF66"/>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39" autoAdjust="0"/>
    <p:restoredTop sz="86387" autoAdjust="0"/>
  </p:normalViewPr>
  <p:slideViewPr>
    <p:cSldViewPr>
      <p:cViewPr>
        <p:scale>
          <a:sx n="68" d="100"/>
          <a:sy n="68" d="100"/>
        </p:scale>
        <p:origin x="408" y="768"/>
      </p:cViewPr>
      <p:guideLst>
        <p:guide orient="horz" pos="2362"/>
        <p:guide/>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11778"/>
    </p:cViewPr>
  </p:sorterViewPr>
  <p:notesViewPr>
    <p:cSldViewPr>
      <p:cViewPr varScale="1">
        <p:scale>
          <a:sx n="55" d="100"/>
          <a:sy n="55" d="100"/>
        </p:scale>
        <p:origin x="-256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Gill Sans" charset="0"/>
                <a:ea typeface="ヒラギノ角ゴ ProN W3" charset="-128"/>
                <a:cs typeface="+mn-cs"/>
                <a:sym typeface="Gill Sans"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Gill Sans" charset="0"/>
                <a:ea typeface="ヒラギノ角ゴ ProN W3" charset="-128"/>
                <a:cs typeface="+mn-cs"/>
                <a:sym typeface="Gill Sans" charset="0"/>
              </a:defRPr>
            </a:lvl1pPr>
          </a:lstStyle>
          <a:p>
            <a:pPr>
              <a:defRPr/>
            </a:pPr>
            <a:fld id="{297ABF5F-E821-4C7B-8560-7F8DC7EB801F}" type="datetime1">
              <a:rPr lang="en-US"/>
              <a:pPr>
                <a:defRPr/>
              </a:pPr>
              <a:t>11/26/2011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Gill Sans" charset="0"/>
                <a:ea typeface="ヒラギノ角ゴ ProN W3" charset="-128"/>
                <a:cs typeface="+mn-cs"/>
                <a:sym typeface="Gill Sans"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Gill Sans" charset="0"/>
                <a:ea typeface="ヒラギノ角ゴ ProN W3" charset="-128"/>
                <a:cs typeface="+mn-cs"/>
                <a:sym typeface="Gill Sans" charset="0"/>
              </a:defRPr>
            </a:lvl1pPr>
          </a:lstStyle>
          <a:p>
            <a:pPr>
              <a:defRPr/>
            </a:pPr>
            <a:fld id="{AF71B912-CF92-4E81-9F8E-783907DD85E1}" type="slidenum">
              <a:rPr lang="en-US"/>
              <a:pPr>
                <a:defRPr/>
              </a:pPr>
              <a:t>‹#›</a:t>
            </a:fld>
            <a:endParaRPr lang="en-US"/>
          </a:p>
        </p:txBody>
      </p:sp>
    </p:spTree>
    <p:extLst>
      <p:ext uri="{BB962C8B-B14F-4D97-AF65-F5344CB8AC3E}">
        <p14:creationId xmlns:p14="http://schemas.microsoft.com/office/powerpoint/2010/main" xmlns="" val="3506008123"/>
      </p:ext>
    </p:extLst>
  </p:cSld>
  <p:clrMap bg1="lt1" tx1="dk1" bg2="lt2" tx2="dk2" accent1="accent1" accent2="accent2" accent3="accent3" accent4="accent4" accent5="accent5" accent6="accent6" hlink="hlink" folHlink="folHlink"/>
  <p:notesStyle>
    <a:lvl1pPr algn="l" defTabSz="548596" rtl="0" eaLnBrk="0" fontAlgn="base" hangingPunct="0">
      <a:spcBef>
        <a:spcPct val="30000"/>
      </a:spcBef>
      <a:spcAft>
        <a:spcPct val="0"/>
      </a:spcAft>
      <a:defRPr sz="1400" kern="1200">
        <a:solidFill>
          <a:schemeClr val="tx1"/>
        </a:solidFill>
        <a:latin typeface="+mn-lt"/>
        <a:ea typeface="MS PGothic" pitchFamily="34" charset="-128"/>
        <a:cs typeface="ＭＳ Ｐゴシック" charset="-128"/>
      </a:defRPr>
    </a:lvl1pPr>
    <a:lvl2pPr marL="548596" algn="l" defTabSz="548596" rtl="0" eaLnBrk="0" fontAlgn="base" hangingPunct="0">
      <a:spcBef>
        <a:spcPct val="30000"/>
      </a:spcBef>
      <a:spcAft>
        <a:spcPct val="0"/>
      </a:spcAft>
      <a:defRPr sz="1400" kern="1200">
        <a:solidFill>
          <a:schemeClr val="tx1"/>
        </a:solidFill>
        <a:latin typeface="+mn-lt"/>
        <a:ea typeface="MS PGothic" pitchFamily="34" charset="-128"/>
        <a:cs typeface="+mn-cs"/>
      </a:defRPr>
    </a:lvl2pPr>
    <a:lvl3pPr marL="1097192" algn="l" defTabSz="548596" rtl="0" eaLnBrk="0" fontAlgn="base" hangingPunct="0">
      <a:spcBef>
        <a:spcPct val="30000"/>
      </a:spcBef>
      <a:spcAft>
        <a:spcPct val="0"/>
      </a:spcAft>
      <a:defRPr sz="1400" kern="1200">
        <a:solidFill>
          <a:schemeClr val="tx1"/>
        </a:solidFill>
        <a:latin typeface="+mn-lt"/>
        <a:ea typeface="MS PGothic" pitchFamily="34" charset="-128"/>
        <a:cs typeface="+mn-cs"/>
      </a:defRPr>
    </a:lvl3pPr>
    <a:lvl4pPr marL="1645788" algn="l" defTabSz="548596" rtl="0" eaLnBrk="0" fontAlgn="base" hangingPunct="0">
      <a:spcBef>
        <a:spcPct val="30000"/>
      </a:spcBef>
      <a:spcAft>
        <a:spcPct val="0"/>
      </a:spcAft>
      <a:defRPr sz="1400" kern="1200">
        <a:solidFill>
          <a:schemeClr val="tx1"/>
        </a:solidFill>
        <a:latin typeface="+mn-lt"/>
        <a:ea typeface="MS PGothic" pitchFamily="34" charset="-128"/>
        <a:cs typeface="+mn-cs"/>
      </a:defRPr>
    </a:lvl4pPr>
    <a:lvl5pPr marL="2194385" algn="l" defTabSz="548596" rtl="0" eaLnBrk="0" fontAlgn="base" hangingPunct="0">
      <a:spcBef>
        <a:spcPct val="30000"/>
      </a:spcBef>
      <a:spcAft>
        <a:spcPct val="0"/>
      </a:spcAft>
      <a:defRPr sz="1400" kern="1200">
        <a:solidFill>
          <a:schemeClr val="tx1"/>
        </a:solidFill>
        <a:latin typeface="+mn-lt"/>
        <a:ea typeface="MS PGothic" pitchFamily="34" charset="-128"/>
        <a:cs typeface="+mn-cs"/>
      </a:defRPr>
    </a:lvl5pPr>
    <a:lvl6pPr marL="2742982" algn="l" defTabSz="548596" rtl="0" eaLnBrk="1" latinLnBrk="0" hangingPunct="1">
      <a:defRPr sz="1400" kern="1200">
        <a:solidFill>
          <a:schemeClr val="tx1"/>
        </a:solidFill>
        <a:latin typeface="+mn-lt"/>
        <a:ea typeface="+mn-ea"/>
        <a:cs typeface="+mn-cs"/>
      </a:defRPr>
    </a:lvl6pPr>
    <a:lvl7pPr marL="3291576" algn="l" defTabSz="548596" rtl="0" eaLnBrk="1" latinLnBrk="0" hangingPunct="1">
      <a:defRPr sz="1400" kern="1200">
        <a:solidFill>
          <a:schemeClr val="tx1"/>
        </a:solidFill>
        <a:latin typeface="+mn-lt"/>
        <a:ea typeface="+mn-ea"/>
        <a:cs typeface="+mn-cs"/>
      </a:defRPr>
    </a:lvl7pPr>
    <a:lvl8pPr marL="3840173" algn="l" defTabSz="548596" rtl="0" eaLnBrk="1" latinLnBrk="0" hangingPunct="1">
      <a:defRPr sz="1400" kern="1200">
        <a:solidFill>
          <a:schemeClr val="tx1"/>
        </a:solidFill>
        <a:latin typeface="+mn-lt"/>
        <a:ea typeface="+mn-ea"/>
        <a:cs typeface="+mn-cs"/>
      </a:defRPr>
    </a:lvl8pPr>
    <a:lvl9pPr marL="4388770" algn="l" defTabSz="54859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51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57</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62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D2F739E-3480-43B8-A396-37322AD4457E}" type="slidenum">
              <a:rPr lang="en-US" smtClean="0">
                <a:ea typeface="MS PGothic" pitchFamily="34" charset="-128"/>
              </a:rPr>
              <a:pPr/>
              <a:t>64</a:t>
            </a:fld>
            <a:endParaRPr lang="en-US" smtClean="0">
              <a:ea typeface="MS PGothic" pitchFamily="34"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67</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69</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72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E8705E4-C7EE-410F-8262-190F2DAF6490}" type="slidenum">
              <a:rPr lang="en-US" smtClean="0">
                <a:ea typeface="MS PGothic" pitchFamily="34" charset="-128"/>
              </a:rPr>
              <a:pPr/>
              <a:t>73</a:t>
            </a:fld>
            <a:endParaRPr lang="en-US" smtClean="0">
              <a:ea typeface="MS PGothic" pitchFamily="34" charset="-128"/>
            </a:endParaRPr>
          </a:p>
        </p:txBody>
      </p:sp>
      <p:sp>
        <p:nvSpPr>
          <p:cNvPr id="90115" name="Rectangle 2"/>
          <p:cNvSpPr>
            <a:spLocks noGrp="1" noRot="1" noChangeAspect="1" noChangeArrowheads="1" noTextEdit="1"/>
          </p:cNvSpPr>
          <p:nvPr>
            <p:ph type="sldImg"/>
          </p:nvPr>
        </p:nvSpPr>
        <p:spPr>
          <a:xfrm>
            <a:off x="1158875" y="682625"/>
            <a:ext cx="4541838" cy="3406775"/>
          </a:xfrm>
          <a:solidFill>
            <a:srgbClr val="FFFFFF"/>
          </a:solidFill>
          <a:ln/>
        </p:spPr>
      </p:sp>
      <p:sp>
        <p:nvSpPr>
          <p:cNvPr id="90116" name="Rectangle 3"/>
          <p:cNvSpPr>
            <a:spLocks noGrp="1" noChangeArrowheads="1"/>
          </p:cNvSpPr>
          <p:nvPr>
            <p:ph type="body" idx="1"/>
          </p:nvPr>
        </p:nvSpPr>
        <p:spPr>
          <a:xfrm>
            <a:off x="914400" y="4318000"/>
            <a:ext cx="5029200" cy="4164013"/>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74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A891D6F-A535-49E6-909F-57A26A1D9DB3}" type="slidenum">
              <a:rPr lang="en-US" smtClean="0">
                <a:ea typeface="MS PGothic" pitchFamily="34" charset="-128"/>
              </a:rPr>
              <a:pPr/>
              <a:t>75</a:t>
            </a:fld>
            <a:endParaRPr lang="en-US" smtClean="0">
              <a:ea typeface="MS PGothic" pitchFamily="34" charset="-128"/>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9</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76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83</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16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22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24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26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28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34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463C-4DC4-4182-BD1A-517C758301DB}" type="slidenum">
              <a:rPr lang="en-US"/>
              <a:pPr/>
              <a:t>47</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4"/>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574" indent="0" algn="ctr">
              <a:buNone/>
              <a:defRPr>
                <a:solidFill>
                  <a:schemeClr val="tx1">
                    <a:tint val="75000"/>
                  </a:schemeClr>
                </a:solidFill>
              </a:defRPr>
            </a:lvl2pPr>
            <a:lvl3pPr marL="1097148" indent="0" algn="ctr">
              <a:buNone/>
              <a:defRPr>
                <a:solidFill>
                  <a:schemeClr val="tx1">
                    <a:tint val="75000"/>
                  </a:schemeClr>
                </a:solidFill>
              </a:defRPr>
            </a:lvl3pPr>
            <a:lvl4pPr marL="1645722" indent="0" algn="ctr">
              <a:buNone/>
              <a:defRPr>
                <a:solidFill>
                  <a:schemeClr val="tx1">
                    <a:tint val="75000"/>
                  </a:schemeClr>
                </a:solidFill>
              </a:defRPr>
            </a:lvl4pPr>
            <a:lvl5pPr marL="2194297" indent="0" algn="ctr">
              <a:buNone/>
              <a:defRPr>
                <a:solidFill>
                  <a:schemeClr val="tx1">
                    <a:tint val="75000"/>
                  </a:schemeClr>
                </a:solidFill>
              </a:defRPr>
            </a:lvl5pPr>
            <a:lvl6pPr marL="2742872" indent="0" algn="ctr">
              <a:buNone/>
              <a:defRPr>
                <a:solidFill>
                  <a:schemeClr val="tx1">
                    <a:tint val="75000"/>
                  </a:schemeClr>
                </a:solidFill>
              </a:defRPr>
            </a:lvl6pPr>
            <a:lvl7pPr marL="3291444" indent="0" algn="ctr">
              <a:buNone/>
              <a:defRPr>
                <a:solidFill>
                  <a:schemeClr val="tx1">
                    <a:tint val="75000"/>
                  </a:schemeClr>
                </a:solidFill>
              </a:defRPr>
            </a:lvl7pPr>
            <a:lvl8pPr marL="3840019" indent="0" algn="ctr">
              <a:buNone/>
              <a:defRPr>
                <a:solidFill>
                  <a:schemeClr val="tx1">
                    <a:tint val="75000"/>
                  </a:schemeClr>
                </a:solidFill>
              </a:defRPr>
            </a:lvl8pPr>
            <a:lvl9pPr marL="43885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DF6120-F1F0-4C60-9FE9-39AC71A9C79D}" type="datetimeFigureOut">
              <a:rPr lang="en-US" smtClean="0"/>
              <a:pPr/>
              <a:t>11/26/2011</a:t>
            </a:fld>
            <a:endParaRPr lang="en-US" sz="1900"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43FDE90A-54EC-4F32-BDB9-FF4217B9FB7D}" type="slidenum">
              <a:rPr lang="en-US" smtClean="0"/>
              <a:pPr>
                <a:defRPr/>
              </a:pPr>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F6120-F1F0-4C60-9FE9-39AC71A9C79D}" type="datetimeFigureOut">
              <a:rPr lang="en-US" smtClean="0"/>
              <a:pPr/>
              <a:t>11/26/2011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43FDE90A-54EC-4F32-BDB9-FF4217B9FB7D}" type="slidenum">
              <a:rPr lang="en-US" smtClean="0"/>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5956" y="396240"/>
            <a:ext cx="2962274"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9130" y="396240"/>
            <a:ext cx="8703946"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F6120-F1F0-4C60-9FE9-39AC71A9C79D}" type="datetimeFigureOut">
              <a:rPr lang="en-US" smtClean="0"/>
              <a:pPr/>
              <a:t>11/26/2011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43FDE90A-54EC-4F32-BDB9-FF4217B9FB7D}" type="slidenum">
              <a:rPr lang="en-US" smtClean="0"/>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F6120-F1F0-4C60-9FE9-39AC71A9C79D}" type="datetimeFigureOut">
              <a:rPr lang="en-US" smtClean="0"/>
              <a:pPr/>
              <a:t>11/26/2011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7" name="Rectangle 13"/>
          <p:cNvSpPr>
            <a:spLocks noChangeArrowheads="1"/>
          </p:cNvSpPr>
          <p:nvPr userDrawn="1"/>
        </p:nvSpPr>
        <p:spPr bwMode="auto">
          <a:xfrm>
            <a:off x="0" y="0"/>
            <a:ext cx="10972800" cy="365760"/>
          </a:xfrm>
          <a:prstGeom prst="rect">
            <a:avLst/>
          </a:prstGeom>
          <a:solidFill>
            <a:srgbClr val="47B4AA"/>
          </a:solidFill>
          <a:ln w="25400">
            <a:noFill/>
            <a:round/>
            <a:headEnd/>
            <a:tailEnd/>
          </a:ln>
        </p:spPr>
        <p:txBody>
          <a:bodyPr lIns="109718" tIns="54860" rIns="109718" bIns="54860"/>
          <a:lstStyle/>
          <a:p>
            <a:pPr algn="ctr"/>
            <a:endParaRPr lang="en-US">
              <a:solidFill>
                <a:srgbClr val="63C1B8"/>
              </a:solidFill>
            </a:endParaRPr>
          </a:p>
        </p:txBody>
      </p:sp>
      <p:cxnSp>
        <p:nvCxnSpPr>
          <p:cNvPr id="8" name="Straight Connector 7"/>
          <p:cNvCxnSpPr>
            <a:cxnSpLocks noChangeShapeType="1"/>
          </p:cNvCxnSpPr>
          <p:nvPr userDrawn="1"/>
        </p:nvCxnSpPr>
        <p:spPr bwMode="auto">
          <a:xfrm>
            <a:off x="0" y="7680960"/>
            <a:ext cx="10972800" cy="1906"/>
          </a:xfrm>
          <a:prstGeom prst="line">
            <a:avLst/>
          </a:prstGeom>
          <a:noFill/>
          <a:ln w="10160" algn="ctr">
            <a:solidFill>
              <a:srgbClr val="E9C84D"/>
            </a:solidFill>
            <a:round/>
            <a:headEnd/>
            <a:tailEnd/>
          </a:ln>
        </p:spPr>
      </p:cxnSp>
      <p:pic>
        <p:nvPicPr>
          <p:cNvPr id="9" name="Picture 10"/>
          <p:cNvPicPr>
            <a:picLocks noChangeAspect="1"/>
          </p:cNvPicPr>
          <p:nvPr userDrawn="1"/>
        </p:nvPicPr>
        <p:blipFill>
          <a:blip r:embed="rId2"/>
          <a:srcRect/>
          <a:stretch>
            <a:fillRect/>
          </a:stretch>
        </p:blipFill>
        <p:spPr bwMode="auto">
          <a:xfrm>
            <a:off x="9601200" y="7774306"/>
            <a:ext cx="815340" cy="196214"/>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5" name="Rectangle 6"/>
          <p:cNvSpPr>
            <a:spLocks/>
          </p:cNvSpPr>
          <p:nvPr userDrawn="1"/>
        </p:nvSpPr>
        <p:spPr bwMode="auto">
          <a:xfrm>
            <a:off x="0" y="0"/>
            <a:ext cx="10988040" cy="8229600"/>
          </a:xfrm>
          <a:prstGeom prst="rect">
            <a:avLst/>
          </a:prstGeom>
          <a:solidFill>
            <a:srgbClr val="2AA69A"/>
          </a:solidFill>
          <a:ln w="9525">
            <a:solidFill>
              <a:srgbClr val="FFFFFF">
                <a:lumMod val="65000"/>
              </a:srgbClr>
            </a:solidFill>
            <a:round/>
            <a:headEnd/>
            <a:tailEnd/>
          </a:ln>
        </p:spPr>
        <p:txBody>
          <a:bodyPr lIns="0" tIns="0" rIns="0" bIns="0"/>
          <a:lstStyle/>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a:p>
            <a:pPr marL="0" marR="0" lvl="0" indent="0" algn="ctr" defTabSz="9143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AA69A"/>
              </a:solidFill>
              <a:effectLst/>
              <a:uLnTx/>
              <a:uFillTx/>
              <a:latin typeface="Gill Sans" charset="0"/>
              <a:ea typeface="ヒラギノ角ゴ ProN W3" charset="-128"/>
              <a:cs typeface="+mn-cs"/>
              <a:sym typeface="Gill Sans" charset="0"/>
            </a:endParaRPr>
          </a:p>
        </p:txBody>
      </p:sp>
      <p:pic>
        <p:nvPicPr>
          <p:cNvPr id="6" name="Picture 10"/>
          <p:cNvPicPr>
            <a:picLocks noChangeAspect="1"/>
          </p:cNvPicPr>
          <p:nvPr userDrawn="1"/>
        </p:nvPicPr>
        <p:blipFill>
          <a:blip r:embed="rId2"/>
          <a:srcRect/>
          <a:stretch>
            <a:fillRect/>
          </a:stretch>
        </p:blipFill>
        <p:spPr bwMode="auto">
          <a:xfrm>
            <a:off x="4274820" y="91440"/>
            <a:ext cx="2423160" cy="213360"/>
          </a:xfrm>
          <a:prstGeom prst="rect">
            <a:avLst/>
          </a:prstGeom>
          <a:noFill/>
          <a:ln w="9525">
            <a:noFill/>
            <a:miter lim="800000"/>
            <a:headEnd/>
            <a:tailEnd/>
          </a:ln>
        </p:spPr>
      </p:pic>
      <p:sp>
        <p:nvSpPr>
          <p:cNvPr id="7" name="Rectangle 6"/>
          <p:cNvSpPr>
            <a:spLocks/>
          </p:cNvSpPr>
          <p:nvPr userDrawn="1"/>
        </p:nvSpPr>
        <p:spPr bwMode="auto">
          <a:xfrm>
            <a:off x="0" y="2834640"/>
            <a:ext cx="10988040" cy="1463040"/>
          </a:xfrm>
          <a:prstGeom prst="rect">
            <a:avLst/>
          </a:prstGeom>
          <a:solidFill>
            <a:schemeClr val="bg1"/>
          </a:solidFill>
          <a:ln w="9525">
            <a:noFill/>
            <a:round/>
            <a:headEnd/>
            <a:tailEnd/>
          </a:ln>
        </p:spPr>
        <p:txBody>
          <a:bodyPr lIns="0" tIns="0" rIns="0" bIns="0"/>
          <a:lstStyle/>
          <a:p>
            <a:pPr algn="ctr"/>
            <a:endParaRPr lang="en-US" dirty="0"/>
          </a:p>
        </p:txBody>
      </p:sp>
      <p:sp>
        <p:nvSpPr>
          <p:cNvPr id="8" name="Title 13"/>
          <p:cNvSpPr txBox="1">
            <a:spLocks/>
          </p:cNvSpPr>
          <p:nvPr userDrawn="1"/>
        </p:nvSpPr>
        <p:spPr bwMode="auto">
          <a:xfrm>
            <a:off x="561976" y="3078480"/>
            <a:ext cx="9326880" cy="1097280"/>
          </a:xfrm>
          <a:prstGeom prst="rect">
            <a:avLst/>
          </a:prstGeom>
          <a:noFill/>
          <a:ln w="12700">
            <a:noFill/>
            <a:miter lim="800000"/>
            <a:headEnd/>
            <a:tailEnd/>
          </a:ln>
        </p:spPr>
        <p:txBody>
          <a:bodyPr lIns="45716" tIns="45716" rIns="45716" bIns="45716"/>
          <a:lstStyle/>
          <a:p>
            <a:endParaRPr lang="en-US" sz="3100" b="1" dirty="0">
              <a:solidFill>
                <a:schemeClr val="tx1"/>
              </a:solidFill>
              <a:latin typeface="DIN-MediumAlternate"/>
              <a:sym typeface="Arial Narrow"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4"/>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574" indent="0">
              <a:buNone/>
              <a:defRPr sz="2200">
                <a:solidFill>
                  <a:schemeClr val="tx1">
                    <a:tint val="75000"/>
                  </a:schemeClr>
                </a:solidFill>
              </a:defRPr>
            </a:lvl2pPr>
            <a:lvl3pPr marL="1097148" indent="0">
              <a:buNone/>
              <a:defRPr sz="1900">
                <a:solidFill>
                  <a:schemeClr val="tx1">
                    <a:tint val="75000"/>
                  </a:schemeClr>
                </a:solidFill>
              </a:defRPr>
            </a:lvl3pPr>
            <a:lvl4pPr marL="1645722" indent="0">
              <a:buNone/>
              <a:defRPr sz="1700">
                <a:solidFill>
                  <a:schemeClr val="tx1">
                    <a:tint val="75000"/>
                  </a:schemeClr>
                </a:solidFill>
              </a:defRPr>
            </a:lvl4pPr>
            <a:lvl5pPr marL="2194297" indent="0">
              <a:buNone/>
              <a:defRPr sz="1700">
                <a:solidFill>
                  <a:schemeClr val="tx1">
                    <a:tint val="75000"/>
                  </a:schemeClr>
                </a:solidFill>
              </a:defRPr>
            </a:lvl5pPr>
            <a:lvl6pPr marL="2742872" indent="0">
              <a:buNone/>
              <a:defRPr sz="1700">
                <a:solidFill>
                  <a:schemeClr val="tx1">
                    <a:tint val="75000"/>
                  </a:schemeClr>
                </a:solidFill>
              </a:defRPr>
            </a:lvl6pPr>
            <a:lvl7pPr marL="3291444" indent="0">
              <a:buNone/>
              <a:defRPr sz="1700">
                <a:solidFill>
                  <a:schemeClr val="tx1">
                    <a:tint val="75000"/>
                  </a:schemeClr>
                </a:solidFill>
              </a:defRPr>
            </a:lvl7pPr>
            <a:lvl8pPr marL="3840019" indent="0">
              <a:buNone/>
              <a:defRPr sz="1700">
                <a:solidFill>
                  <a:schemeClr val="tx1">
                    <a:tint val="75000"/>
                  </a:schemeClr>
                </a:solidFill>
              </a:defRPr>
            </a:lvl8pPr>
            <a:lvl9pPr marL="4388594"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F6120-F1F0-4C60-9FE9-39AC71A9C79D}" type="datetimeFigureOut">
              <a:rPr lang="en-US" smtClean="0"/>
              <a:pPr/>
              <a:t>11/26/2011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401E312A-69C9-41D4-B7F6-B53E888FE409}" type="slidenum">
              <a:rPr lang="en-US" smtClean="0"/>
              <a:pPr>
                <a:defRPr/>
              </a:pPr>
              <a:t>‹#›</a:t>
            </a:fld>
            <a:endParaRPr lang="en-US"/>
          </a:p>
        </p:txBody>
      </p:sp>
      <p:sp>
        <p:nvSpPr>
          <p:cNvPr id="7" name="Rectangle 13"/>
          <p:cNvSpPr>
            <a:spLocks noChangeArrowheads="1"/>
          </p:cNvSpPr>
          <p:nvPr userDrawn="1"/>
        </p:nvSpPr>
        <p:spPr bwMode="auto">
          <a:xfrm>
            <a:off x="0" y="0"/>
            <a:ext cx="10972800" cy="365760"/>
          </a:xfrm>
          <a:prstGeom prst="rect">
            <a:avLst/>
          </a:prstGeom>
          <a:solidFill>
            <a:srgbClr val="47B4AA"/>
          </a:solidFill>
          <a:ln w="25400">
            <a:noFill/>
            <a:round/>
            <a:headEnd/>
            <a:tailEnd/>
          </a:ln>
        </p:spPr>
        <p:txBody>
          <a:bodyPr lIns="109718" tIns="54860" rIns="109718" bIns="54860"/>
          <a:lstStyle/>
          <a:p>
            <a:pPr algn="ctr"/>
            <a:endParaRPr lang="en-US">
              <a:solidFill>
                <a:srgbClr val="63C1B8"/>
              </a:solidFill>
            </a:endParaRPr>
          </a:p>
        </p:txBody>
      </p:sp>
      <p:cxnSp>
        <p:nvCxnSpPr>
          <p:cNvPr id="8" name="Straight Connector 8"/>
          <p:cNvCxnSpPr>
            <a:cxnSpLocks noChangeShapeType="1"/>
          </p:cNvCxnSpPr>
          <p:nvPr userDrawn="1"/>
        </p:nvCxnSpPr>
        <p:spPr bwMode="auto">
          <a:xfrm>
            <a:off x="0" y="7680960"/>
            <a:ext cx="10972800" cy="1906"/>
          </a:xfrm>
          <a:prstGeom prst="line">
            <a:avLst/>
          </a:prstGeom>
          <a:noFill/>
          <a:ln w="10160" algn="ctr">
            <a:solidFill>
              <a:srgbClr val="E9C84D"/>
            </a:solidFill>
            <a:round/>
            <a:headEnd/>
            <a:tailEnd/>
          </a:ln>
        </p:spPr>
      </p:cxnSp>
      <p:pic>
        <p:nvPicPr>
          <p:cNvPr id="9" name="Picture 8"/>
          <p:cNvPicPr>
            <a:picLocks noChangeAspect="1"/>
          </p:cNvPicPr>
          <p:nvPr userDrawn="1"/>
        </p:nvPicPr>
        <p:blipFill>
          <a:blip r:embed="rId2"/>
          <a:srcRect/>
          <a:stretch>
            <a:fillRect/>
          </a:stretch>
        </p:blipFill>
        <p:spPr bwMode="auto">
          <a:xfrm>
            <a:off x="9601200" y="7774306"/>
            <a:ext cx="815340" cy="196214"/>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9134" y="2305050"/>
            <a:ext cx="5833110" cy="6517006"/>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75124" y="2305050"/>
            <a:ext cx="5833110" cy="6517006"/>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F6120-F1F0-4C60-9FE9-39AC71A9C79D}" type="datetimeFigureOut">
              <a:rPr lang="en-US" smtClean="0"/>
              <a:pPr/>
              <a:t>11/26/2011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43FDE90A-54EC-4F32-BDB9-FF4217B9FB7D}" type="slidenum">
              <a:rPr lang="en-US" smtClean="0"/>
              <a:pPr>
                <a:defRPr/>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9566"/>
            <a:ext cx="987552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842136"/>
            <a:ext cx="4848226" cy="767714"/>
          </a:xfrm>
        </p:spPr>
        <p:txBody>
          <a:bodyPr anchor="b"/>
          <a:lstStyle>
            <a:lvl1pPr marL="0" indent="0">
              <a:buNone/>
              <a:defRPr sz="2900" b="1"/>
            </a:lvl1pPr>
            <a:lvl2pPr marL="548574" indent="0">
              <a:buNone/>
              <a:defRPr sz="2400" b="1"/>
            </a:lvl2pPr>
            <a:lvl3pPr marL="1097148" indent="0">
              <a:buNone/>
              <a:defRPr sz="2200" b="1"/>
            </a:lvl3pPr>
            <a:lvl4pPr marL="1645722" indent="0">
              <a:buNone/>
              <a:defRPr sz="1900" b="1"/>
            </a:lvl4pPr>
            <a:lvl5pPr marL="2194297" indent="0">
              <a:buNone/>
              <a:defRPr sz="1900" b="1"/>
            </a:lvl5pPr>
            <a:lvl6pPr marL="2742872" indent="0">
              <a:buNone/>
              <a:defRPr sz="1900" b="1"/>
            </a:lvl6pPr>
            <a:lvl7pPr marL="3291444" indent="0">
              <a:buNone/>
              <a:defRPr sz="1900" b="1"/>
            </a:lvl7pPr>
            <a:lvl8pPr marL="3840019" indent="0">
              <a:buNone/>
              <a:defRPr sz="1900" b="1"/>
            </a:lvl8pPr>
            <a:lvl9pPr marL="4388594"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48640" y="2609850"/>
            <a:ext cx="4848226" cy="474154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4" y="1842136"/>
            <a:ext cx="4850130" cy="767714"/>
          </a:xfrm>
        </p:spPr>
        <p:txBody>
          <a:bodyPr anchor="b"/>
          <a:lstStyle>
            <a:lvl1pPr marL="0" indent="0">
              <a:buNone/>
              <a:defRPr sz="2900" b="1"/>
            </a:lvl1pPr>
            <a:lvl2pPr marL="548574" indent="0">
              <a:buNone/>
              <a:defRPr sz="2400" b="1"/>
            </a:lvl2pPr>
            <a:lvl3pPr marL="1097148" indent="0">
              <a:buNone/>
              <a:defRPr sz="2200" b="1"/>
            </a:lvl3pPr>
            <a:lvl4pPr marL="1645722" indent="0">
              <a:buNone/>
              <a:defRPr sz="1900" b="1"/>
            </a:lvl4pPr>
            <a:lvl5pPr marL="2194297" indent="0">
              <a:buNone/>
              <a:defRPr sz="1900" b="1"/>
            </a:lvl5pPr>
            <a:lvl6pPr marL="2742872" indent="0">
              <a:buNone/>
              <a:defRPr sz="1900" b="1"/>
            </a:lvl6pPr>
            <a:lvl7pPr marL="3291444" indent="0">
              <a:buNone/>
              <a:defRPr sz="1900" b="1"/>
            </a:lvl7pPr>
            <a:lvl8pPr marL="3840019" indent="0">
              <a:buNone/>
              <a:defRPr sz="1900" b="1"/>
            </a:lvl8pPr>
            <a:lvl9pPr marL="4388594"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574034" y="2609850"/>
            <a:ext cx="4850130" cy="474154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F6120-F1F0-4C60-9FE9-39AC71A9C79D}" type="datetimeFigureOut">
              <a:rPr lang="en-US" smtClean="0"/>
              <a:pPr/>
              <a:t>11/26/2011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43FDE90A-54EC-4F32-BDB9-FF4217B9FB7D}" type="slidenum">
              <a:rPr lang="en-US" smtClean="0"/>
              <a:pPr>
                <a:defRPr/>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F6120-F1F0-4C60-9FE9-39AC71A9C79D}" type="datetimeFigureOut">
              <a:rPr lang="en-US" smtClean="0"/>
              <a:pPr/>
              <a:t>11/26/2011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43FDE90A-54EC-4F32-BDB9-FF4217B9FB7D}" type="slidenum">
              <a:rPr lang="en-US" smtClean="0"/>
              <a:pPr>
                <a:defRPr/>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F6120-F1F0-4C60-9FE9-39AC71A9C79D}" type="datetimeFigureOut">
              <a:rPr lang="en-US" smtClean="0"/>
              <a:pPr/>
              <a:t>11/26/2011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43FDE90A-54EC-4F32-BDB9-FF4217B9FB7D}" type="slidenum">
              <a:rPr lang="en-US" smtClean="0"/>
              <a:pPr>
                <a:defRPr/>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700"/>
            </a:lvl1pPr>
            <a:lvl2pPr marL="548574" indent="0">
              <a:buNone/>
              <a:defRPr sz="1400"/>
            </a:lvl2pPr>
            <a:lvl3pPr marL="1097148" indent="0">
              <a:buNone/>
              <a:defRPr sz="1200"/>
            </a:lvl3pPr>
            <a:lvl4pPr marL="1645722" indent="0">
              <a:buNone/>
              <a:defRPr sz="1100"/>
            </a:lvl4pPr>
            <a:lvl5pPr marL="2194297" indent="0">
              <a:buNone/>
              <a:defRPr sz="1100"/>
            </a:lvl5pPr>
            <a:lvl6pPr marL="2742872" indent="0">
              <a:buNone/>
              <a:defRPr sz="1100"/>
            </a:lvl6pPr>
            <a:lvl7pPr marL="3291444" indent="0">
              <a:buNone/>
              <a:defRPr sz="1100"/>
            </a:lvl7pPr>
            <a:lvl8pPr marL="3840019" indent="0">
              <a:buNone/>
              <a:defRPr sz="1100"/>
            </a:lvl8pPr>
            <a:lvl9pPr marL="438859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pPr/>
              <a:t>11/26/2011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43FDE90A-54EC-4F32-BDB9-FF4217B9FB7D}" type="slidenum">
              <a:rPr lang="en-US" smtClean="0"/>
              <a:pPr>
                <a:defRPr/>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a:lstStyle>
            <a:lvl1pPr marL="0" indent="0">
              <a:buNone/>
              <a:defRPr sz="3800"/>
            </a:lvl1pPr>
            <a:lvl2pPr marL="548574" indent="0">
              <a:buNone/>
              <a:defRPr sz="3400"/>
            </a:lvl2pPr>
            <a:lvl3pPr marL="1097148" indent="0">
              <a:buNone/>
              <a:defRPr sz="2900"/>
            </a:lvl3pPr>
            <a:lvl4pPr marL="1645722" indent="0">
              <a:buNone/>
              <a:defRPr sz="2400"/>
            </a:lvl4pPr>
            <a:lvl5pPr marL="2194297" indent="0">
              <a:buNone/>
              <a:defRPr sz="2400"/>
            </a:lvl5pPr>
            <a:lvl6pPr marL="2742872" indent="0">
              <a:buNone/>
              <a:defRPr sz="2400"/>
            </a:lvl6pPr>
            <a:lvl7pPr marL="3291444" indent="0">
              <a:buNone/>
              <a:defRPr sz="2400"/>
            </a:lvl7pPr>
            <a:lvl8pPr marL="3840019" indent="0">
              <a:buNone/>
              <a:defRPr sz="2400"/>
            </a:lvl8pPr>
            <a:lvl9pPr marL="4388594" indent="0">
              <a:buNone/>
              <a:defRPr sz="2400"/>
            </a:lvl9pPr>
          </a:lstStyle>
          <a:p>
            <a:endParaRPr lang="en-US"/>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700"/>
            </a:lvl1pPr>
            <a:lvl2pPr marL="548574" indent="0">
              <a:buNone/>
              <a:defRPr sz="1400"/>
            </a:lvl2pPr>
            <a:lvl3pPr marL="1097148" indent="0">
              <a:buNone/>
              <a:defRPr sz="1200"/>
            </a:lvl3pPr>
            <a:lvl4pPr marL="1645722" indent="0">
              <a:buNone/>
              <a:defRPr sz="1100"/>
            </a:lvl4pPr>
            <a:lvl5pPr marL="2194297" indent="0">
              <a:buNone/>
              <a:defRPr sz="1100"/>
            </a:lvl5pPr>
            <a:lvl6pPr marL="2742872" indent="0">
              <a:buNone/>
              <a:defRPr sz="1100"/>
            </a:lvl6pPr>
            <a:lvl7pPr marL="3291444" indent="0">
              <a:buNone/>
              <a:defRPr sz="1100"/>
            </a:lvl7pPr>
            <a:lvl8pPr marL="3840019" indent="0">
              <a:buNone/>
              <a:defRPr sz="1100"/>
            </a:lvl8pPr>
            <a:lvl9pPr marL="438859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pPr/>
              <a:t>11/26/2011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43FDE90A-54EC-4F32-BDB9-FF4217B9FB7D}" type="slidenum">
              <a:rPr lang="en-US" smtClean="0"/>
              <a:pPr>
                <a:defRPr/>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329566"/>
            <a:ext cx="9875520" cy="1371600"/>
          </a:xfrm>
          <a:prstGeom prst="rect">
            <a:avLst/>
          </a:prstGeom>
        </p:spPr>
        <p:txBody>
          <a:bodyPr vert="horz" lIns="109714" tIns="54858" rIns="109714" bIns="5485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920240"/>
            <a:ext cx="9875520" cy="5431156"/>
          </a:xfrm>
          <a:prstGeom prst="rect">
            <a:avLst/>
          </a:prstGeom>
        </p:spPr>
        <p:txBody>
          <a:bodyPr vert="horz" lIns="109714" tIns="54858" rIns="109714" bIns="548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7627624"/>
            <a:ext cx="2560320" cy="438150"/>
          </a:xfrm>
          <a:prstGeom prst="rect">
            <a:avLst/>
          </a:prstGeom>
        </p:spPr>
        <p:txBody>
          <a:bodyPr vert="horz" lIns="109714" tIns="54858" rIns="109714" bIns="54858" rtlCol="0" anchor="ctr"/>
          <a:lstStyle>
            <a:lvl1pPr algn="l">
              <a:defRPr sz="1400">
                <a:solidFill>
                  <a:schemeClr val="tx1">
                    <a:tint val="75000"/>
                  </a:schemeClr>
                </a:solidFill>
              </a:defRPr>
            </a:lvl1pPr>
          </a:lstStyle>
          <a:p>
            <a:fld id="{ACDF6120-F1F0-4C60-9FE9-39AC71A9C79D}" type="datetimeFigureOut">
              <a:rPr lang="en-US" smtClean="0"/>
              <a:pPr/>
              <a:t>11/26/2011</a:t>
            </a:fld>
            <a:endParaRPr lang="en-US" sz="1700" dirty="0">
              <a:solidFill>
                <a:schemeClr val="tx2"/>
              </a:solidFill>
            </a:endParaRPr>
          </a:p>
        </p:txBody>
      </p:sp>
      <p:sp>
        <p:nvSpPr>
          <p:cNvPr id="5" name="Footer Placeholder 4"/>
          <p:cNvSpPr>
            <a:spLocks noGrp="1"/>
          </p:cNvSpPr>
          <p:nvPr>
            <p:ph type="ftr" sz="quarter" idx="3"/>
          </p:nvPr>
        </p:nvSpPr>
        <p:spPr>
          <a:xfrm>
            <a:off x="3749040" y="7627624"/>
            <a:ext cx="3474720" cy="438150"/>
          </a:xfrm>
          <a:prstGeom prst="rect">
            <a:avLst/>
          </a:prstGeom>
        </p:spPr>
        <p:txBody>
          <a:bodyPr vert="horz" lIns="109714" tIns="54858" rIns="109714" bIns="54858" rtlCol="0" anchor="ctr"/>
          <a:lstStyle>
            <a:lvl1pPr algn="ctr">
              <a:defRPr sz="1400">
                <a:solidFill>
                  <a:schemeClr val="tx1">
                    <a:tint val="75000"/>
                  </a:schemeClr>
                </a:solidFill>
              </a:defRPr>
            </a:lvl1pPr>
          </a:lstStyle>
          <a:p>
            <a:pPr algn="r" eaLnBrk="1" latinLnBrk="0" hangingPunct="1"/>
            <a:endParaRPr kumimoji="0" lang="en-US" sz="1700" dirty="0">
              <a:solidFill>
                <a:schemeClr val="tx2"/>
              </a:solidFill>
            </a:endParaRPr>
          </a:p>
        </p:txBody>
      </p:sp>
      <p:sp>
        <p:nvSpPr>
          <p:cNvPr id="6" name="Slide Number Placeholder 5"/>
          <p:cNvSpPr>
            <a:spLocks noGrp="1"/>
          </p:cNvSpPr>
          <p:nvPr>
            <p:ph type="sldNum" sz="quarter" idx="4"/>
          </p:nvPr>
        </p:nvSpPr>
        <p:spPr>
          <a:xfrm>
            <a:off x="7863840" y="7627624"/>
            <a:ext cx="2560320" cy="438150"/>
          </a:xfrm>
          <a:prstGeom prst="rect">
            <a:avLst/>
          </a:prstGeom>
        </p:spPr>
        <p:txBody>
          <a:bodyPr vert="horz" lIns="109714" tIns="54858" rIns="109714" bIns="54858" rtlCol="0" anchor="ctr"/>
          <a:lstStyle>
            <a:lvl1pPr algn="r">
              <a:defRPr sz="1400">
                <a:solidFill>
                  <a:schemeClr val="tx1">
                    <a:tint val="75000"/>
                  </a:schemeClr>
                </a:solidFill>
              </a:defRPr>
            </a:lvl1pPr>
          </a:lstStyle>
          <a:p>
            <a:pPr>
              <a:defRPr/>
            </a:pPr>
            <a:fld id="{43FDE90A-54EC-4F32-BDB9-FF4217B9FB7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826" r:id="rId28"/>
    <p:sldLayoutId id="2147483827" r:id="rId29"/>
  </p:sldLayoutIdLst>
  <p:hf hdr="0" ftr="0" dt="0"/>
  <p:txStyles>
    <p:titleStyle>
      <a:lvl1pPr algn="ctr" defTabSz="1097148" rtl="0" eaLnBrk="1" latinLnBrk="0" hangingPunct="1">
        <a:spcBef>
          <a:spcPct val="0"/>
        </a:spcBef>
        <a:buNone/>
        <a:defRPr sz="5300" kern="1200">
          <a:solidFill>
            <a:schemeClr val="tx1"/>
          </a:solidFill>
          <a:latin typeface="+mj-lt"/>
          <a:ea typeface="+mj-ea"/>
          <a:cs typeface="+mj-cs"/>
        </a:defRPr>
      </a:lvl1pPr>
    </p:titleStyle>
    <p:bodyStyle>
      <a:lvl1pPr marL="411430" indent="-411430" algn="l" defTabSz="1097148"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432" indent="-342860" algn="l" defTabSz="1097148"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436" indent="-274288" algn="l" defTabSz="1097148"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010" indent="-274288" algn="l" defTabSz="1097148"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585" indent="-274288" algn="l" defTabSz="1097148"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159" indent="-274288" algn="l" defTabSz="109714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732" indent="-274288" algn="l" defTabSz="109714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307" indent="-274288" algn="l" defTabSz="109714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882" indent="-274288" algn="l" defTabSz="109714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148" rtl="0" eaLnBrk="1" latinLnBrk="0" hangingPunct="1">
        <a:defRPr sz="2200" kern="1200">
          <a:solidFill>
            <a:schemeClr val="tx1"/>
          </a:solidFill>
          <a:latin typeface="+mn-lt"/>
          <a:ea typeface="+mn-ea"/>
          <a:cs typeface="+mn-cs"/>
        </a:defRPr>
      </a:lvl1pPr>
      <a:lvl2pPr marL="548574" algn="l" defTabSz="1097148" rtl="0" eaLnBrk="1" latinLnBrk="0" hangingPunct="1">
        <a:defRPr sz="2200" kern="1200">
          <a:solidFill>
            <a:schemeClr val="tx1"/>
          </a:solidFill>
          <a:latin typeface="+mn-lt"/>
          <a:ea typeface="+mn-ea"/>
          <a:cs typeface="+mn-cs"/>
        </a:defRPr>
      </a:lvl2pPr>
      <a:lvl3pPr marL="1097148" algn="l" defTabSz="1097148" rtl="0" eaLnBrk="1" latinLnBrk="0" hangingPunct="1">
        <a:defRPr sz="2200" kern="1200">
          <a:solidFill>
            <a:schemeClr val="tx1"/>
          </a:solidFill>
          <a:latin typeface="+mn-lt"/>
          <a:ea typeface="+mn-ea"/>
          <a:cs typeface="+mn-cs"/>
        </a:defRPr>
      </a:lvl3pPr>
      <a:lvl4pPr marL="1645722" algn="l" defTabSz="1097148" rtl="0" eaLnBrk="1" latinLnBrk="0" hangingPunct="1">
        <a:defRPr sz="2200" kern="1200">
          <a:solidFill>
            <a:schemeClr val="tx1"/>
          </a:solidFill>
          <a:latin typeface="+mn-lt"/>
          <a:ea typeface="+mn-ea"/>
          <a:cs typeface="+mn-cs"/>
        </a:defRPr>
      </a:lvl4pPr>
      <a:lvl5pPr marL="2194297" algn="l" defTabSz="1097148" rtl="0" eaLnBrk="1" latinLnBrk="0" hangingPunct="1">
        <a:defRPr sz="2200" kern="1200">
          <a:solidFill>
            <a:schemeClr val="tx1"/>
          </a:solidFill>
          <a:latin typeface="+mn-lt"/>
          <a:ea typeface="+mn-ea"/>
          <a:cs typeface="+mn-cs"/>
        </a:defRPr>
      </a:lvl5pPr>
      <a:lvl6pPr marL="2742872" algn="l" defTabSz="1097148" rtl="0" eaLnBrk="1" latinLnBrk="0" hangingPunct="1">
        <a:defRPr sz="2200" kern="1200">
          <a:solidFill>
            <a:schemeClr val="tx1"/>
          </a:solidFill>
          <a:latin typeface="+mn-lt"/>
          <a:ea typeface="+mn-ea"/>
          <a:cs typeface="+mn-cs"/>
        </a:defRPr>
      </a:lvl6pPr>
      <a:lvl7pPr marL="3291444" algn="l" defTabSz="1097148" rtl="0" eaLnBrk="1" latinLnBrk="0" hangingPunct="1">
        <a:defRPr sz="2200" kern="1200">
          <a:solidFill>
            <a:schemeClr val="tx1"/>
          </a:solidFill>
          <a:latin typeface="+mn-lt"/>
          <a:ea typeface="+mn-ea"/>
          <a:cs typeface="+mn-cs"/>
        </a:defRPr>
      </a:lvl7pPr>
      <a:lvl8pPr marL="3840019" algn="l" defTabSz="1097148" rtl="0" eaLnBrk="1" latinLnBrk="0" hangingPunct="1">
        <a:defRPr sz="2200" kern="1200">
          <a:solidFill>
            <a:schemeClr val="tx1"/>
          </a:solidFill>
          <a:latin typeface="+mn-lt"/>
          <a:ea typeface="+mn-ea"/>
          <a:cs typeface="+mn-cs"/>
        </a:defRPr>
      </a:lvl8pPr>
      <a:lvl9pPr marL="4388594" algn="l" defTabSz="1097148"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7.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228600" y="3200400"/>
            <a:ext cx="9326880" cy="792480"/>
          </a:xfrm>
          <a:prstGeom prst="rect">
            <a:avLst/>
          </a:prstGeom>
          <a:noFill/>
          <a:ln w="12700">
            <a:noFill/>
            <a:miter lim="800000"/>
            <a:headEnd/>
            <a:tailEnd/>
          </a:ln>
        </p:spPr>
        <p:txBody>
          <a:bodyPr lIns="45716" tIns="45716" rIns="45716" bIns="45716"/>
          <a:lstStyle/>
          <a:p>
            <a:r>
              <a:rPr lang="en-US" sz="3200" b="1" dirty="0" smtClean="0">
                <a:solidFill>
                  <a:schemeClr val="accent5">
                    <a:lumMod val="75000"/>
                  </a:schemeClr>
                </a:solidFill>
              </a:rPr>
              <a:t>What’s ailing retail today</a:t>
            </a:r>
            <a:endParaRPr lang="en-US" sz="3100" b="1" dirty="0">
              <a:solidFill>
                <a:schemeClr val="accent5">
                  <a:lumMod val="75000"/>
                </a:schemeClr>
              </a:solidFill>
              <a:latin typeface="DIN-MediumAlternate"/>
              <a:sym typeface="Arial Narrow" pitchFamily="34" charset="0"/>
            </a:endParaRPr>
          </a:p>
        </p:txBody>
      </p:sp>
      <p:sp>
        <p:nvSpPr>
          <p:cNvPr id="2" name="TextBox 1"/>
          <p:cNvSpPr txBox="1"/>
          <p:nvPr/>
        </p:nvSpPr>
        <p:spPr>
          <a:xfrm>
            <a:off x="228601" y="7543800"/>
            <a:ext cx="2416103" cy="369328"/>
          </a:xfrm>
          <a:prstGeom prst="rect">
            <a:avLst/>
          </a:prstGeom>
          <a:noFill/>
        </p:spPr>
        <p:txBody>
          <a:bodyPr wrap="none" lIns="91436" tIns="45718" rIns="91436" bIns="45718" rtlCol="0">
            <a:spAutoFit/>
          </a:bodyPr>
          <a:lstStyle/>
          <a:p>
            <a:r>
              <a:rPr lang="en-US" sz="1800" b="1" dirty="0" smtClean="0"/>
              <a:t>26th November 2011</a:t>
            </a:r>
            <a:endParaRPr lang="en-IN" sz="1800" b="1" dirty="0"/>
          </a:p>
        </p:txBody>
      </p:sp>
      <p:sp>
        <p:nvSpPr>
          <p:cNvPr id="4" name="Title 13"/>
          <p:cNvSpPr txBox="1">
            <a:spLocks/>
          </p:cNvSpPr>
          <p:nvPr/>
        </p:nvSpPr>
        <p:spPr bwMode="auto">
          <a:xfrm>
            <a:off x="304800" y="4876800"/>
            <a:ext cx="9677400" cy="792480"/>
          </a:xfrm>
          <a:prstGeom prst="rect">
            <a:avLst/>
          </a:prstGeom>
          <a:noFill/>
          <a:ln w="12700">
            <a:noFill/>
            <a:miter lim="800000"/>
            <a:headEnd/>
            <a:tailEnd/>
          </a:ln>
        </p:spPr>
        <p:txBody>
          <a:bodyPr lIns="45716" tIns="45716" rIns="45716" bIns="45716"/>
          <a:lstStyle/>
          <a:p>
            <a:r>
              <a:rPr lang="en-US" sz="2400" b="1" dirty="0" smtClean="0">
                <a:solidFill>
                  <a:schemeClr val="bg1"/>
                </a:solidFill>
                <a:latin typeface="DIN-MediumAlternate"/>
                <a:sym typeface="Arial Narrow" pitchFamily="34" charset="0"/>
              </a:rPr>
              <a:t>A presentation made to Silicon India Strategic Marketing Summit </a:t>
            </a:r>
          </a:p>
          <a:p>
            <a:r>
              <a:rPr lang="en-US" sz="2400" b="1" dirty="0" smtClean="0">
                <a:solidFill>
                  <a:schemeClr val="bg1"/>
                </a:solidFill>
                <a:latin typeface="DIN-MediumAlternate"/>
                <a:sym typeface="Arial Narrow" pitchFamily="34" charset="0"/>
              </a:rPr>
              <a:t>on 26</a:t>
            </a:r>
            <a:r>
              <a:rPr lang="en-US" sz="2400" b="1" baseline="30000" dirty="0" smtClean="0">
                <a:solidFill>
                  <a:schemeClr val="bg1"/>
                </a:solidFill>
                <a:latin typeface="DIN-MediumAlternate"/>
                <a:sym typeface="Arial Narrow" pitchFamily="34" charset="0"/>
              </a:rPr>
              <a:t>th</a:t>
            </a:r>
            <a:r>
              <a:rPr lang="en-US" sz="2400" b="1" dirty="0" smtClean="0">
                <a:solidFill>
                  <a:schemeClr val="bg1"/>
                </a:solidFill>
                <a:latin typeface="DIN-MediumAlternate"/>
                <a:sym typeface="Arial Narrow" pitchFamily="34" charset="0"/>
              </a:rPr>
              <a:t> November 2011 </a:t>
            </a:r>
            <a:endParaRPr lang="en-US" sz="2400" b="1" dirty="0">
              <a:solidFill>
                <a:schemeClr val="bg1"/>
              </a:solidFill>
              <a:latin typeface="DIN-MediumAlternate"/>
              <a:sym typeface="Arial Narrow" pitchFamily="34" charset="0"/>
            </a:endParaRP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smtClean="0"/>
              <a:t>That’s why you get questions like this:</a:t>
            </a:r>
          </a:p>
        </p:txBody>
      </p:sp>
      <p:sp>
        <p:nvSpPr>
          <p:cNvPr id="4" name="Oval Callout 3"/>
          <p:cNvSpPr>
            <a:spLocks noChangeArrowheads="1"/>
          </p:cNvSpPr>
          <p:nvPr/>
        </p:nvSpPr>
        <p:spPr bwMode="auto">
          <a:xfrm>
            <a:off x="600076" y="2314576"/>
            <a:ext cx="7629524" cy="1885950"/>
          </a:xfrm>
          <a:prstGeom prst="wedgeEllipseCallout">
            <a:avLst>
              <a:gd name="adj1" fmla="val -54685"/>
              <a:gd name="adj2" fmla="val 49968"/>
            </a:avLst>
          </a:prstGeom>
          <a:solidFill>
            <a:schemeClr val="accent1"/>
          </a:solidFill>
          <a:ln w="9525" algn="ctr">
            <a:solidFill>
              <a:schemeClr val="tx1"/>
            </a:solidFill>
            <a:round/>
            <a:headEnd/>
            <a:tailEnd/>
          </a:ln>
        </p:spPr>
        <p:txBody>
          <a:bodyPr lIns="109723" tIns="54862" rIns="109723" bIns="54862"/>
          <a:lstStyle/>
          <a:p>
            <a:r>
              <a:rPr lang="en-US" sz="2200" dirty="0"/>
              <a:t>I have a Food World, a Spencer’s, a Reliance Fresh and a More within 500 </a:t>
            </a:r>
            <a:r>
              <a:rPr lang="en-US" sz="2200" dirty="0" smtClean="0"/>
              <a:t>meters </a:t>
            </a:r>
            <a:r>
              <a:rPr lang="en-US" sz="2200" dirty="0"/>
              <a:t>of my house – where do I go for a </a:t>
            </a:r>
            <a:r>
              <a:rPr lang="en-US" sz="2200" dirty="0" smtClean="0"/>
              <a:t>box </a:t>
            </a:r>
            <a:r>
              <a:rPr lang="en-US" sz="2200" dirty="0"/>
              <a:t>of Close-up?”</a:t>
            </a:r>
          </a:p>
        </p:txBody>
      </p:sp>
      <p:sp>
        <p:nvSpPr>
          <p:cNvPr id="6" name="Oval Callout 3"/>
          <p:cNvSpPr>
            <a:spLocks noChangeArrowheads="1"/>
          </p:cNvSpPr>
          <p:nvPr/>
        </p:nvSpPr>
        <p:spPr bwMode="auto">
          <a:xfrm>
            <a:off x="3086100" y="4200526"/>
            <a:ext cx="7286626" cy="1895474"/>
          </a:xfrm>
          <a:prstGeom prst="wedgeEllipseCallout">
            <a:avLst>
              <a:gd name="adj1" fmla="val 47481"/>
              <a:gd name="adj2" fmla="val 72769"/>
            </a:avLst>
          </a:prstGeom>
          <a:solidFill>
            <a:srgbClr val="FFE1E1"/>
          </a:solidFill>
          <a:ln w="9525" algn="ctr">
            <a:solidFill>
              <a:schemeClr val="tx1"/>
            </a:solidFill>
            <a:round/>
            <a:headEnd/>
            <a:tailEnd/>
          </a:ln>
        </p:spPr>
        <p:txBody>
          <a:bodyPr lIns="109723" tIns="54862" rIns="109723" bIns="54862"/>
          <a:lstStyle/>
          <a:p>
            <a:r>
              <a:rPr lang="en-US" sz="2200" dirty="0" smtClean="0"/>
              <a:t>Hey! </a:t>
            </a:r>
            <a:r>
              <a:rPr lang="en-US" sz="2200" dirty="0"/>
              <a:t>I’m entitled to go </a:t>
            </a:r>
            <a:r>
              <a:rPr lang="en-US" sz="2200" dirty="0" smtClean="0"/>
              <a:t>5-star - so </a:t>
            </a:r>
            <a:r>
              <a:rPr lang="en-US" sz="2200" dirty="0"/>
              <a:t>Taj, Oberoi, Welcomgroup, </a:t>
            </a:r>
            <a:r>
              <a:rPr lang="en-US" sz="2200" dirty="0" smtClean="0"/>
              <a:t>Leela - anything </a:t>
            </a:r>
            <a:r>
              <a:rPr lang="en-US" sz="2200" dirty="0"/>
              <a:t>goes for </a:t>
            </a:r>
            <a:r>
              <a:rPr lang="en-US" sz="2200" dirty="0" smtClean="0"/>
              <a:t>me. </a:t>
            </a:r>
            <a:r>
              <a:rPr lang="en-US" sz="2200" dirty="0"/>
              <a:t>W</a:t>
            </a:r>
            <a:r>
              <a:rPr lang="en-US" sz="2200" dirty="0" smtClean="0"/>
              <a:t>hat’s </a:t>
            </a:r>
            <a:r>
              <a:rPr lang="en-US" sz="2200" dirty="0"/>
              <a:t>the big difference?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mtClean="0"/>
              <a:t>Branding an experience versus branding a product</a:t>
            </a:r>
          </a:p>
        </p:txBody>
      </p:sp>
      <p:sp>
        <p:nvSpPr>
          <p:cNvPr id="3" name="Content Placeholder 2"/>
          <p:cNvSpPr>
            <a:spLocks noGrp="1"/>
          </p:cNvSpPr>
          <p:nvPr>
            <p:ph idx="1"/>
          </p:nvPr>
        </p:nvSpPr>
        <p:spPr/>
        <p:txBody>
          <a:bodyPr>
            <a:normAutofit lnSpcReduction="10000"/>
          </a:bodyPr>
          <a:lstStyle/>
          <a:p>
            <a:r>
              <a:rPr lang="en-GB" smtClean="0"/>
              <a:t>Consumer goods manufacturers offer something  tangible which consumers can see, touch, feel </a:t>
            </a:r>
          </a:p>
          <a:p>
            <a:pPr lvl="1"/>
            <a:r>
              <a:rPr lang="en-GB" smtClean="0"/>
              <a:t>Making the brand easier for a consumer to understand</a:t>
            </a:r>
          </a:p>
          <a:p>
            <a:pPr lvl="1"/>
            <a:r>
              <a:rPr lang="en-GB" smtClean="0"/>
              <a:t>Even when differences between brands are narrow, consumers can see differences more easily – though they may find them to be narrow</a:t>
            </a:r>
            <a:endParaRPr lang="en-US" smtClean="0"/>
          </a:p>
          <a:p>
            <a:r>
              <a:rPr lang="en-GB" smtClean="0"/>
              <a:t>The retailer has a more difficult time as a service needs to be experienced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But . . .</a:t>
            </a:r>
          </a:p>
        </p:txBody>
      </p:sp>
      <p:sp>
        <p:nvSpPr>
          <p:cNvPr id="3" name="Content Placeholder 2"/>
          <p:cNvSpPr>
            <a:spLocks noGrp="1"/>
          </p:cNvSpPr>
          <p:nvPr>
            <p:ph idx="1"/>
          </p:nvPr>
        </p:nvSpPr>
        <p:spPr/>
        <p:txBody>
          <a:bodyPr>
            <a:normAutofit fontScale="92500"/>
          </a:bodyPr>
          <a:lstStyle/>
          <a:p>
            <a:r>
              <a:rPr lang="en-US" smtClean="0"/>
              <a:t>It takes about 60 seconds to feel the difference and know how one retailer stacks up against another</a:t>
            </a:r>
          </a:p>
          <a:p>
            <a:r>
              <a:rPr lang="en-US" smtClean="0"/>
              <a:t>There is a need to make every customer, even when there are millions, feel human, unique and </a:t>
            </a:r>
            <a:r>
              <a:rPr lang="en-US" u="sng" smtClean="0"/>
              <a:t>important</a:t>
            </a:r>
            <a:r>
              <a:rPr lang="en-US" smtClean="0"/>
              <a:t> for those 60 seconds</a:t>
            </a:r>
          </a:p>
          <a:p>
            <a:r>
              <a:rPr lang="en-US" smtClean="0"/>
              <a:t>Which involves “a relentless focus on the intangibles”</a:t>
            </a:r>
          </a:p>
          <a:p>
            <a:r>
              <a:rPr lang="en-US" smtClean="0"/>
              <a:t>But the “intangibles” must be dictated by your brand</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3657601"/>
            <a:ext cx="9326880" cy="1634490"/>
          </a:xfrm>
        </p:spPr>
        <p:txBody>
          <a:bodyPr/>
          <a:lstStyle/>
          <a:p>
            <a:r>
              <a:rPr lang="en-US" dirty="0" smtClean="0"/>
              <a:t>So what is a brand?</a:t>
            </a: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 definition</a:t>
            </a:r>
          </a:p>
        </p:txBody>
      </p:sp>
      <p:sp>
        <p:nvSpPr>
          <p:cNvPr id="3" name="Content Placeholder 2"/>
          <p:cNvSpPr>
            <a:spLocks noGrp="1"/>
          </p:cNvSpPr>
          <p:nvPr>
            <p:ph idx="1"/>
          </p:nvPr>
        </p:nvSpPr>
        <p:spPr/>
        <p:txBody>
          <a:bodyPr/>
          <a:lstStyle/>
          <a:p>
            <a:pPr eaLnBrk="1" hangingPunct="1"/>
            <a:r>
              <a:rPr lang="en-US" dirty="0" smtClean="0"/>
              <a:t>A brand is a bundle of functional benefits and added values that some people value enough to buy into repeatedly.</a:t>
            </a:r>
          </a:p>
          <a:p>
            <a:pPr eaLnBrk="1" hangingPunct="1"/>
            <a:r>
              <a:rPr lang="en-US" dirty="0" smtClean="0"/>
              <a:t>The added values are normally a result of a </a:t>
            </a:r>
            <a:r>
              <a:rPr lang="en-US" b="1" dirty="0" smtClean="0">
                <a:solidFill>
                  <a:srgbClr val="33CCCC"/>
                </a:solidFill>
              </a:rPr>
              <a:t>strong, well-differentiated brand idea</a:t>
            </a:r>
          </a:p>
          <a:p>
            <a:pPr eaLnBrk="1" hangingPunct="1">
              <a:buFont typeface="Times" pitchFamily="-96" charset="0"/>
              <a:buNone/>
            </a:pPr>
            <a:endParaRPr lang="en-US" dirty="0" smtClean="0"/>
          </a:p>
          <a:p>
            <a:pPr eaLnBrk="1" hangingPunct="1">
              <a:buFont typeface="Times" pitchFamily="-96" charset="0"/>
              <a:buNone/>
            </a:pPr>
            <a:endParaRPr lang="en-US"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914400" y="3962401"/>
            <a:ext cx="9326880" cy="1634490"/>
          </a:xfrm>
        </p:spPr>
        <p:txBody>
          <a:bodyPr>
            <a:normAutofit fontScale="90000"/>
          </a:bodyPr>
          <a:lstStyle/>
          <a:p>
            <a:r>
              <a:rPr lang="en-US" dirty="0" smtClean="0"/>
              <a:t>This is what’s missing in </a:t>
            </a:r>
            <a:br>
              <a:rPr lang="en-US" dirty="0" smtClean="0"/>
            </a:br>
            <a:r>
              <a:rPr lang="en-US" dirty="0" smtClean="0"/>
              <a:t>most Indian retail brands</a:t>
            </a:r>
            <a:br>
              <a:rPr lang="en-US" dirty="0" smtClean="0"/>
            </a:br>
            <a:endParaRPr lang="en-US" dirty="0" smtClean="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26880" cy="762000"/>
          </a:xfrm>
          <a:prstGeom prst="rect">
            <a:avLst/>
          </a:prstGeom>
          <a:noFill/>
          <a:ln w="12700">
            <a:noFill/>
            <a:miter lim="800000"/>
            <a:headEnd/>
            <a:tailEnd/>
          </a:ln>
        </p:spPr>
        <p:txBody>
          <a:bodyPr lIns="45716" tIns="45716" rIns="45716" bIns="45716"/>
          <a:lstStyle/>
          <a:p>
            <a:r>
              <a:rPr lang="en-US" sz="3200" b="1" dirty="0" smtClean="0">
                <a:solidFill>
                  <a:schemeClr val="accent5">
                    <a:lumMod val="75000"/>
                  </a:schemeClr>
                </a:solidFill>
              </a:rPr>
              <a:t>Why every brand needs a unique idea</a:t>
            </a:r>
            <a:endParaRPr lang="en-US" sz="3100" b="1" dirty="0">
              <a:solidFill>
                <a:schemeClr val="accent5">
                  <a:lumMod val="75000"/>
                </a:schemeClr>
              </a:solidFill>
              <a:latin typeface="DIN-MediumAlternate"/>
              <a:sym typeface="Arial Narrow" pitchFamily="34" charset="0"/>
            </a:endParaRP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smtClean="0"/>
              <a:t>Emotion – the key to consumer behavior</a:t>
            </a:r>
            <a:endParaRPr lang="en-IN" smtClean="0"/>
          </a:p>
        </p:txBody>
      </p:sp>
      <p:sp>
        <p:nvSpPr>
          <p:cNvPr id="3" name="Content Placeholder 2"/>
          <p:cNvSpPr>
            <a:spLocks noGrp="1"/>
          </p:cNvSpPr>
          <p:nvPr>
            <p:ph idx="1"/>
          </p:nvPr>
        </p:nvSpPr>
        <p:spPr/>
        <p:txBody>
          <a:bodyPr>
            <a:normAutofit lnSpcReduction="10000"/>
          </a:bodyPr>
          <a:lstStyle/>
          <a:p>
            <a:pPr eaLnBrk="1" hangingPunct="1"/>
            <a:r>
              <a:rPr lang="en-US" smtClean="0"/>
              <a:t>Purchase decisions are </a:t>
            </a:r>
            <a:r>
              <a:rPr lang="en-US" b="1" smtClean="0"/>
              <a:t>never based on rational thought </a:t>
            </a:r>
            <a:r>
              <a:rPr lang="en-US" smtClean="0"/>
              <a:t>processes. Never</a:t>
            </a:r>
          </a:p>
          <a:p>
            <a:pPr eaLnBrk="1" hangingPunct="1"/>
            <a:r>
              <a:rPr lang="en-US" smtClean="0"/>
              <a:t>All consumer research and practical marketing experience has shown that </a:t>
            </a:r>
            <a:r>
              <a:rPr lang="en-US" b="1" smtClean="0"/>
              <a:t>emotions drive decisions and behavior</a:t>
            </a:r>
          </a:p>
          <a:p>
            <a:pPr lvl="2" eaLnBrk="1" hangingPunct="1"/>
            <a:r>
              <a:rPr lang="en-US" smtClean="0"/>
              <a:t>An international research has shown that </a:t>
            </a:r>
            <a:r>
              <a:rPr lang="en-US" b="1" smtClean="0"/>
              <a:t>emotions are twice as important </a:t>
            </a:r>
            <a:r>
              <a:rPr lang="en-US" smtClean="0"/>
              <a:t>as any other consideration when it comes to a buying decision</a:t>
            </a:r>
          </a:p>
          <a:p>
            <a:pPr lvl="2" eaLnBrk="1" hangingPunct="1"/>
            <a:r>
              <a:rPr lang="en-US" smtClean="0"/>
              <a:t>Only after making a decision emotionally do we call upon our powers of reasoning to rationalize our decisions – even terrible decisions</a:t>
            </a:r>
          </a:p>
          <a:p>
            <a:pPr eaLnBrk="1" hangingPunct="1"/>
            <a:endParaRPr lang="en-IN"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200565006-001.jpg"/>
          <p:cNvPicPr>
            <a:picLocks noChangeAspect="1"/>
          </p:cNvPicPr>
          <p:nvPr/>
        </p:nvPicPr>
        <p:blipFill>
          <a:blip r:embed="rId2"/>
          <a:srcRect b="1144"/>
          <a:stretch>
            <a:fillRect/>
          </a:stretch>
        </p:blipFill>
        <p:spPr bwMode="auto">
          <a:xfrm>
            <a:off x="5400676" y="0"/>
            <a:ext cx="5572124" cy="8229600"/>
          </a:xfrm>
          <a:prstGeom prst="rect">
            <a:avLst/>
          </a:prstGeom>
          <a:noFill/>
          <a:ln w="9525">
            <a:noFill/>
            <a:miter lim="800000"/>
            <a:headEnd/>
            <a:tailEnd/>
          </a:ln>
        </p:spPr>
      </p:pic>
      <p:pic>
        <p:nvPicPr>
          <p:cNvPr id="20483" name="Picture 5" descr="sb10066246bb-001.jpg"/>
          <p:cNvPicPr>
            <a:picLocks noChangeAspect="1"/>
          </p:cNvPicPr>
          <p:nvPr/>
        </p:nvPicPr>
        <p:blipFill>
          <a:blip r:embed="rId3"/>
          <a:srcRect/>
          <a:stretch>
            <a:fillRect/>
          </a:stretch>
        </p:blipFill>
        <p:spPr bwMode="auto">
          <a:xfrm>
            <a:off x="2" y="0"/>
            <a:ext cx="6176010" cy="8229600"/>
          </a:xfrm>
          <a:prstGeom prst="rect">
            <a:avLst/>
          </a:prstGeom>
          <a:noFill/>
          <a:ln w="9525">
            <a:noFill/>
            <a:miter lim="800000"/>
            <a:headEnd/>
            <a:tailEnd/>
          </a:ln>
        </p:spPr>
      </p:pic>
      <p:sp>
        <p:nvSpPr>
          <p:cNvPr id="7" name="Content Placeholder 6"/>
          <p:cNvSpPr>
            <a:spLocks noGrp="1"/>
          </p:cNvSpPr>
          <p:nvPr>
            <p:ph idx="1"/>
          </p:nvPr>
        </p:nvSpPr>
        <p:spPr>
          <a:xfrm>
            <a:off x="731522" y="2286000"/>
            <a:ext cx="9384030" cy="5303520"/>
          </a:xfrm>
          <a:solidFill>
            <a:srgbClr val="606060">
              <a:alpha val="40000"/>
            </a:srgbClr>
          </a:solidFill>
        </p:spPr>
        <p:txBody>
          <a:bodyPr/>
          <a:lstStyle/>
          <a:p>
            <a:pPr algn="ctr" eaLnBrk="1" hangingPunct="1">
              <a:buFont typeface="Times"/>
              <a:buNone/>
              <a:defRPr/>
            </a:pPr>
            <a:r>
              <a:rPr lang="en-US" sz="2900" b="1" dirty="0" smtClean="0">
                <a:solidFill>
                  <a:schemeClr val="bg1"/>
                </a:solidFill>
                <a:latin typeface="+mj-lt"/>
              </a:rPr>
              <a:t>Style is substance</a:t>
            </a:r>
          </a:p>
          <a:p>
            <a:pPr algn="ctr" eaLnBrk="1" hangingPunct="1">
              <a:buFont typeface="Times"/>
              <a:buNone/>
              <a:defRPr/>
            </a:pPr>
            <a:endParaRPr lang="en-US" sz="2900" b="1" dirty="0">
              <a:solidFill>
                <a:schemeClr val="bg1"/>
              </a:solidFill>
              <a:latin typeface="+mj-lt"/>
            </a:endParaRPr>
          </a:p>
          <a:p>
            <a:pPr algn="ctr" eaLnBrk="1" hangingPunct="1">
              <a:buFont typeface="Times"/>
              <a:buNone/>
              <a:defRPr/>
            </a:pPr>
            <a:r>
              <a:rPr lang="en-US" sz="2900" b="1" dirty="0" smtClean="0">
                <a:solidFill>
                  <a:schemeClr val="bg1"/>
                </a:solidFill>
                <a:latin typeface="+mj-lt"/>
              </a:rPr>
              <a:t>Fashion is function</a:t>
            </a:r>
          </a:p>
          <a:p>
            <a:pPr algn="ctr" eaLnBrk="1" hangingPunct="1">
              <a:buFont typeface="Times"/>
              <a:buNone/>
              <a:defRPr/>
            </a:pPr>
            <a:endParaRPr lang="en-US" sz="2900" b="1" dirty="0">
              <a:solidFill>
                <a:schemeClr val="bg1"/>
              </a:solidFill>
              <a:latin typeface="+mj-lt"/>
            </a:endParaRPr>
          </a:p>
          <a:p>
            <a:pPr algn="ctr" eaLnBrk="1" hangingPunct="1">
              <a:buFont typeface="Times"/>
              <a:buNone/>
              <a:defRPr/>
            </a:pPr>
            <a:r>
              <a:rPr lang="en-US" sz="2900" b="1" dirty="0" smtClean="0">
                <a:solidFill>
                  <a:schemeClr val="bg1"/>
                </a:solidFill>
                <a:latin typeface="+mj-lt"/>
              </a:rPr>
              <a:t>Feelings are the most important facts</a:t>
            </a:r>
          </a:p>
          <a:p>
            <a:pPr algn="ctr" eaLnBrk="1" hangingPunct="1">
              <a:buFont typeface="Times"/>
              <a:buNone/>
              <a:defRPr/>
            </a:pPr>
            <a:endParaRPr lang="en-US" sz="2900" b="1" dirty="0">
              <a:solidFill>
                <a:schemeClr val="bg1"/>
              </a:solidFill>
              <a:latin typeface="+mj-lt"/>
            </a:endParaRPr>
          </a:p>
          <a:p>
            <a:pPr algn="ctr" eaLnBrk="1" hangingPunct="1">
              <a:buFont typeface="Times"/>
              <a:buNone/>
              <a:defRPr/>
            </a:pPr>
            <a:r>
              <a:rPr lang="en-US" sz="2900" b="1" dirty="0" smtClean="0">
                <a:solidFill>
                  <a:schemeClr val="bg1"/>
                </a:solidFill>
                <a:latin typeface="+mj-lt"/>
              </a:rPr>
              <a:t>The soft stuff is the hardest stuff to get right</a:t>
            </a:r>
            <a:endParaRPr lang="en-IN" sz="2900" b="1" dirty="0">
              <a:solidFill>
                <a:schemeClr val="bg1"/>
              </a:solidFill>
              <a:latin typeface="+mj-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685800"/>
            <a:ext cx="9875520" cy="640080"/>
          </a:xfrm>
        </p:spPr>
        <p:txBody>
          <a:bodyPr>
            <a:normAutofit fontScale="90000"/>
          </a:bodyPr>
          <a:lstStyle/>
          <a:p>
            <a:pPr eaLnBrk="1" hangingPunct="1"/>
            <a:r>
              <a:rPr lang="en-US" dirty="0" smtClean="0"/>
              <a:t>Changing customer expectations</a:t>
            </a:r>
            <a:endParaRPr lang="en-IN" dirty="0" smtClean="0"/>
          </a:p>
        </p:txBody>
      </p:sp>
      <p:sp>
        <p:nvSpPr>
          <p:cNvPr id="3" name="Content Placeholder 2"/>
          <p:cNvSpPr>
            <a:spLocks noGrp="1"/>
          </p:cNvSpPr>
          <p:nvPr>
            <p:ph idx="1"/>
          </p:nvPr>
        </p:nvSpPr>
        <p:spPr>
          <a:xfrm>
            <a:off x="533400" y="1371600"/>
            <a:ext cx="9875520" cy="5212080"/>
          </a:xfrm>
        </p:spPr>
        <p:txBody>
          <a:bodyPr>
            <a:normAutofit fontScale="85000" lnSpcReduction="20000"/>
          </a:bodyPr>
          <a:lstStyle/>
          <a:p>
            <a:pPr algn="just" eaLnBrk="1" hangingPunct="1"/>
            <a:r>
              <a:rPr lang="en-US" dirty="0" smtClean="0"/>
              <a:t>35 years ago there were only three car brands available in India</a:t>
            </a:r>
          </a:p>
          <a:p>
            <a:pPr lvl="2" algn="just" eaLnBrk="1" hangingPunct="1"/>
            <a:r>
              <a:rPr lang="en-US" dirty="0" smtClean="0">
                <a:latin typeface="Calibri" pitchFamily="34" charset="0"/>
              </a:rPr>
              <a:t>Today there are upwards of 100 and people still complain about the quality of cars</a:t>
            </a:r>
          </a:p>
          <a:p>
            <a:pPr lvl="2" algn="just" eaLnBrk="1" hangingPunct="1"/>
            <a:r>
              <a:rPr lang="en-US" dirty="0" smtClean="0">
                <a:latin typeface="Calibri" pitchFamily="34" charset="0"/>
              </a:rPr>
              <a:t>All cars are either discounted or given to a customer with special concessions on financing or with extra free fittings</a:t>
            </a:r>
          </a:p>
          <a:p>
            <a:pPr algn="just" eaLnBrk="1" hangingPunct="1"/>
            <a:r>
              <a:rPr lang="en-US" dirty="0" smtClean="0"/>
              <a:t>In 1986 there were only 5 models of motorcycles available to the Indian consumer – and we were all enormously excited by the new 100cc bikes Hero-Honda, TVS-Suzuki and Escorts-Yamaha had launched</a:t>
            </a:r>
          </a:p>
          <a:p>
            <a:pPr lvl="2" algn="just" eaLnBrk="1" hangingPunct="1"/>
            <a:r>
              <a:rPr lang="en-US" dirty="0" smtClean="0">
                <a:latin typeface="Calibri" pitchFamily="34" charset="0"/>
              </a:rPr>
              <a:t>Now there are more than 200 motorcycles and variants in the market and manufacturers are pursuing the most venal tactics to win customers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Placeholder 4"/>
          <p:cNvSpPr>
            <a:spLocks noGrp="1"/>
          </p:cNvSpPr>
          <p:nvPr>
            <p:ph type="body" idx="1"/>
          </p:nvPr>
        </p:nvSpPr>
        <p:spPr/>
        <p:txBody>
          <a:bodyPr/>
          <a:lstStyle/>
          <a:p>
            <a:r>
              <a:rPr lang="en-US" b="1" dirty="0" smtClean="0"/>
              <a:t>Let’s do a little quiz . .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0025" lvl="1" indent="-280025" algn="just"/>
            <a:r>
              <a:rPr lang="en-US" dirty="0" smtClean="0"/>
              <a:t>Where our mothers were satisfied with Ponds Cold Cream, our wives are looking at a choice of over 250 different skin-care products from more than 10 brands</a:t>
            </a:r>
          </a:p>
          <a:p>
            <a:pPr marL="280025" lvl="1" indent="-280025" algn="just"/>
            <a:r>
              <a:rPr lang="en-US" dirty="0" smtClean="0"/>
              <a:t>In the 1970s, our choice of toothpaste was limited to Colgate, Close-Up and Promise – today, there are four variants of </a:t>
            </a:r>
            <a:r>
              <a:rPr lang="en-US" dirty="0" err="1" smtClean="0"/>
              <a:t>Pepsodent</a:t>
            </a:r>
            <a:r>
              <a:rPr lang="en-US" dirty="0" smtClean="0"/>
              <a:t> alone</a:t>
            </a:r>
          </a:p>
          <a:p>
            <a:pPr marL="280025" lvl="1" indent="-280025" algn="just"/>
            <a:endParaRPr lang="en-US" dirty="0" smtClean="0"/>
          </a:p>
          <a:p>
            <a:pPr algn="just" eaLnBrk="1" hangingPunct="1"/>
            <a:endParaRPr lang="en-IN" sz="2800"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Our standards are going up</a:t>
            </a:r>
            <a:endParaRPr lang="en-IN" smtClean="0"/>
          </a:p>
        </p:txBody>
      </p:sp>
      <p:sp>
        <p:nvSpPr>
          <p:cNvPr id="3" name="Content Placeholder 2"/>
          <p:cNvSpPr>
            <a:spLocks noGrp="1"/>
          </p:cNvSpPr>
          <p:nvPr>
            <p:ph idx="1"/>
          </p:nvPr>
        </p:nvSpPr>
        <p:spPr/>
        <p:txBody>
          <a:bodyPr>
            <a:normAutofit fontScale="92500" lnSpcReduction="20000"/>
          </a:bodyPr>
          <a:lstStyle/>
          <a:p>
            <a:pPr eaLnBrk="1" hangingPunct="1"/>
            <a:r>
              <a:rPr lang="en-US" smtClean="0"/>
              <a:t>A large percentage of today’s customers consider fast broadband a </a:t>
            </a:r>
            <a:r>
              <a:rPr lang="en-US" i="1" smtClean="0"/>
              <a:t>necessity</a:t>
            </a:r>
            <a:r>
              <a:rPr lang="en-US" smtClean="0"/>
              <a:t> – 24% in the United States and up to 12% in India</a:t>
            </a:r>
          </a:p>
          <a:p>
            <a:pPr eaLnBrk="1" hangingPunct="1"/>
            <a:r>
              <a:rPr lang="en-US" smtClean="0"/>
              <a:t>Most office workers consider air-conditioning a necessity – over 75% of Indian employees in the private sector</a:t>
            </a:r>
          </a:p>
          <a:p>
            <a:pPr eaLnBrk="1" hangingPunct="1"/>
            <a:r>
              <a:rPr lang="en-US" smtClean="0"/>
              <a:t>No research is available on this, but I’m willing to bet that these trends are catching up in India:</a:t>
            </a:r>
          </a:p>
          <a:p>
            <a:pPr lvl="2" eaLnBrk="1" hangingPunct="1"/>
            <a:r>
              <a:rPr lang="en-US" smtClean="0"/>
              <a:t>An ever-increasing number of customers believe air-conditioning is a necessity in a bank’s branch</a:t>
            </a:r>
          </a:p>
          <a:p>
            <a:pPr lvl="2" eaLnBrk="1" hangingPunct="1"/>
            <a:r>
              <a:rPr lang="en-US" smtClean="0"/>
              <a:t>Most customers are worried when a bank has no ATMs</a:t>
            </a:r>
          </a:p>
          <a:p>
            <a:pPr lvl="2" eaLnBrk="1" hangingPunct="1"/>
            <a:r>
              <a:rPr lang="en-US" smtClean="0"/>
              <a:t>Credit cards are increasingly being seen as a necessity</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72600" cy="1752600"/>
          </a:xfrm>
          <a:prstGeom prst="rect">
            <a:avLst/>
          </a:prstGeom>
          <a:noFill/>
          <a:ln w="12700">
            <a:noFill/>
            <a:miter lim="800000"/>
            <a:headEnd/>
            <a:tailEnd/>
          </a:ln>
        </p:spPr>
        <p:txBody>
          <a:bodyPr lIns="45716" tIns="45716" rIns="45716" bIns="45716"/>
          <a:lstStyle/>
          <a:p>
            <a:r>
              <a:rPr lang="en-US" sz="3200" b="1" dirty="0" smtClean="0">
                <a:solidFill>
                  <a:schemeClr val="accent5">
                    <a:lumMod val="75000"/>
                  </a:schemeClr>
                </a:solidFill>
              </a:rPr>
              <a:t>People are increasingly seeing what was considered a luxury as a necessity</a:t>
            </a:r>
            <a:endParaRPr lang="en-US" sz="3100" b="1" dirty="0">
              <a:solidFill>
                <a:schemeClr val="accent5">
                  <a:lumMod val="75000"/>
                </a:schemeClr>
              </a:solidFill>
              <a:latin typeface="DIN-MediumAlternate"/>
              <a:sym typeface="Arial Narrow" pitchFamily="34" charset="0"/>
            </a:endParaRPr>
          </a:p>
        </p:txBody>
      </p:sp>
      <p:sp>
        <p:nvSpPr>
          <p:cNvPr id="4" name="Subtitle 2"/>
          <p:cNvSpPr txBox="1">
            <a:spLocks/>
          </p:cNvSpPr>
          <p:nvPr/>
        </p:nvSpPr>
        <p:spPr>
          <a:xfrm>
            <a:off x="1295400" y="5486400"/>
            <a:ext cx="8503920" cy="640080"/>
          </a:xfrm>
          <a:prstGeom prst="rect">
            <a:avLst/>
          </a:prstGeom>
        </p:spPr>
        <p:txBody>
          <a:bodyPr lIns="91436" tIns="45718" rIns="91436" bIns="45718"/>
          <a:lstStyle/>
          <a:p>
            <a:pPr marL="411446" indent="-411446" defTabSz="914364">
              <a:spcBef>
                <a:spcPts val="480"/>
              </a:spcBef>
              <a:buClr>
                <a:srgbClr val="2AA69A"/>
              </a:buClr>
              <a:buSzPct val="100000"/>
              <a:buFont typeface="Arial" pitchFamily="34" charset="0"/>
              <a:buChar char="•"/>
              <a:defRPr/>
            </a:pPr>
            <a:r>
              <a:rPr lang="en-US" sz="2200" b="1" kern="0" dirty="0" smtClean="0">
                <a:solidFill>
                  <a:schemeClr val="bg1"/>
                </a:solidFill>
                <a:latin typeface="+mn-lt"/>
                <a:ea typeface="+mn-ea"/>
                <a:cs typeface="+mn-cs"/>
                <a:sym typeface="Arial Narrow" pitchFamily="34" charset="0"/>
              </a:rPr>
              <a:t>So how does that make a difference to brand strategy?</a:t>
            </a:r>
            <a:endParaRPr lang="en-IN" sz="2200" b="1" kern="0" dirty="0" smtClean="0">
              <a:solidFill>
                <a:schemeClr val="bg1"/>
              </a:solidFill>
              <a:latin typeface="+mn-lt"/>
              <a:ea typeface="+mn-ea"/>
              <a:cs typeface="+mn-cs"/>
              <a:sym typeface="Arial Narrow" pitchFamily="34" charset="0"/>
            </a:endParaRP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The brave new world of branding</a:t>
            </a:r>
            <a:endParaRPr lang="en-IN" smtClean="0"/>
          </a:p>
        </p:txBody>
      </p:sp>
      <p:sp>
        <p:nvSpPr>
          <p:cNvPr id="3" name="Content Placeholder 2"/>
          <p:cNvSpPr>
            <a:spLocks noGrp="1"/>
          </p:cNvSpPr>
          <p:nvPr>
            <p:ph idx="1"/>
          </p:nvPr>
        </p:nvSpPr>
        <p:spPr>
          <a:xfrm>
            <a:off x="533400" y="1905000"/>
            <a:ext cx="9875520" cy="5212080"/>
          </a:xfrm>
        </p:spPr>
        <p:txBody>
          <a:bodyPr>
            <a:normAutofit lnSpcReduction="10000"/>
          </a:bodyPr>
          <a:lstStyle/>
          <a:p>
            <a:pPr algn="just" eaLnBrk="1" hangingPunct="1"/>
            <a:r>
              <a:rPr lang="en-US" dirty="0" smtClean="0"/>
              <a:t>The earlier paradigm was “Fast, good or cheap – pick any 2”</a:t>
            </a:r>
          </a:p>
          <a:p>
            <a:pPr lvl="1" algn="just" eaLnBrk="1" hangingPunct="1"/>
            <a:r>
              <a:rPr lang="en-US" b="1" dirty="0" smtClean="0"/>
              <a:t>This no longer applies</a:t>
            </a:r>
            <a:r>
              <a:rPr lang="en-US" dirty="0" smtClean="0"/>
              <a:t>. </a:t>
            </a:r>
          </a:p>
          <a:p>
            <a:pPr lvl="1" algn="just" eaLnBrk="1" hangingPunct="1"/>
            <a:r>
              <a:rPr lang="en-US" dirty="0" smtClean="0"/>
              <a:t>Today’s customers want fast, good </a:t>
            </a:r>
            <a:r>
              <a:rPr lang="en-US" i="1" dirty="0" smtClean="0"/>
              <a:t>and </a:t>
            </a:r>
            <a:r>
              <a:rPr lang="en-US" dirty="0" smtClean="0"/>
              <a:t>cheap. No question of making that choice</a:t>
            </a:r>
          </a:p>
          <a:p>
            <a:pPr algn="just" eaLnBrk="1" hangingPunct="1"/>
            <a:r>
              <a:rPr lang="en-US" dirty="0" smtClean="0"/>
              <a:t>Which means that superficial is anything but</a:t>
            </a:r>
          </a:p>
          <a:p>
            <a:pPr lvl="1" algn="just" eaLnBrk="1" hangingPunct="1"/>
            <a:r>
              <a:rPr lang="en-US" dirty="0" smtClean="0"/>
              <a:t>Customers want the little things done better</a:t>
            </a:r>
          </a:p>
          <a:p>
            <a:pPr lvl="1" algn="just" eaLnBrk="1" hangingPunct="1"/>
            <a:r>
              <a:rPr lang="en-US" dirty="0" smtClean="0"/>
              <a:t>Competitive advantage will be built on elements once considered superficial</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26880" cy="762000"/>
          </a:xfrm>
          <a:prstGeom prst="rect">
            <a:avLst/>
          </a:prstGeom>
          <a:noFill/>
          <a:ln w="12700">
            <a:noFill/>
            <a:miter lim="800000"/>
            <a:headEnd/>
            <a:tailEnd/>
          </a:ln>
        </p:spPr>
        <p:txBody>
          <a:bodyPr lIns="45716" tIns="45716" rIns="45716" bIns="45716"/>
          <a:lstStyle/>
          <a:p>
            <a:endParaRPr lang="en-US" sz="3100" b="1" dirty="0">
              <a:solidFill>
                <a:schemeClr val="accent5">
                  <a:lumMod val="75000"/>
                </a:schemeClr>
              </a:solidFill>
              <a:latin typeface="DIN-MediumAlternate"/>
              <a:sym typeface="Arial Narrow" pitchFamily="34" charset="0"/>
            </a:endParaRPr>
          </a:p>
        </p:txBody>
      </p:sp>
      <p:sp>
        <p:nvSpPr>
          <p:cNvPr id="4" name="Title 1"/>
          <p:cNvSpPr txBox="1">
            <a:spLocks/>
          </p:cNvSpPr>
          <p:nvPr/>
        </p:nvSpPr>
        <p:spPr>
          <a:xfrm>
            <a:off x="304800" y="2971800"/>
            <a:ext cx="7772400" cy="1371600"/>
          </a:xfrm>
          <a:prstGeom prst="rect">
            <a:avLst/>
          </a:prstGeom>
        </p:spPr>
        <p:txBody>
          <a:bodyPr lIns="91436" tIns="45718" rIns="91436" bIns="45718"/>
          <a:lstStyle/>
          <a:p>
            <a:pPr marL="411463" indent="-411463"/>
            <a:r>
              <a:rPr lang="en-US" sz="3400" b="1" kern="0" dirty="0" smtClean="0">
                <a:solidFill>
                  <a:srgbClr val="33CCCC"/>
                </a:solidFill>
                <a:latin typeface="+mj-lt"/>
                <a:ea typeface="+mj-ea"/>
                <a:cs typeface="+mj-cs"/>
                <a:sym typeface="Arial Narrow" pitchFamily="34" charset="0"/>
              </a:rPr>
              <a:t>Simply, consumers want Fast + Good + </a:t>
            </a:r>
          </a:p>
          <a:p>
            <a:pPr marL="411463" indent="-411463"/>
            <a:r>
              <a:rPr lang="en-US" sz="3400" b="1" dirty="0" smtClean="0">
                <a:solidFill>
                  <a:srgbClr val="33CCCC"/>
                </a:solidFill>
              </a:rPr>
              <a:t>Cheap +   </a:t>
            </a:r>
            <a:endParaRPr lang="en-US" sz="3400" b="1" dirty="0" smtClean="0">
              <a:solidFill>
                <a:srgbClr val="33CCCC"/>
              </a:solidFill>
              <a:ea typeface="ＭＳ Ｐゴシック" pitchFamily="34" charset="-128"/>
            </a:endParaRPr>
          </a:p>
          <a:p>
            <a:pPr marL="411463" indent="-411463" defTabSz="914364">
              <a:defRPr/>
            </a:pPr>
            <a:r>
              <a:rPr lang="en-US" sz="3400" b="1" kern="0" dirty="0" smtClean="0">
                <a:solidFill>
                  <a:srgbClr val="33CCCC"/>
                </a:solidFill>
                <a:latin typeface="+mj-lt"/>
                <a:ea typeface="+mj-ea"/>
                <a:cs typeface="+mj-cs"/>
                <a:sym typeface="Arial Narrow" pitchFamily="34" charset="0"/>
              </a:rPr>
              <a:t> </a:t>
            </a:r>
            <a:endParaRPr lang="en-IN" sz="3400" b="1" kern="0" dirty="0" smtClean="0">
              <a:solidFill>
                <a:srgbClr val="33CCCC"/>
              </a:solidFill>
              <a:latin typeface="+mj-lt"/>
              <a:ea typeface="+mj-ea"/>
              <a:cs typeface="+mj-cs"/>
              <a:sym typeface="Arial Narrow" pitchFamily="34" charset="0"/>
            </a:endParaRPr>
          </a:p>
        </p:txBody>
      </p:sp>
      <p:sp>
        <p:nvSpPr>
          <p:cNvPr id="6" name="Rectangle 5"/>
          <p:cNvSpPr>
            <a:spLocks noChangeArrowheads="1"/>
          </p:cNvSpPr>
          <p:nvPr/>
        </p:nvSpPr>
        <p:spPr bwMode="auto">
          <a:xfrm>
            <a:off x="2133600" y="3505201"/>
            <a:ext cx="1971676" cy="628650"/>
          </a:xfrm>
          <a:prstGeom prst="rect">
            <a:avLst/>
          </a:prstGeom>
          <a:solidFill>
            <a:srgbClr val="FFFFFF">
              <a:alpha val="69803"/>
            </a:srgbClr>
          </a:solidFill>
          <a:ln w="9525">
            <a:noFill/>
            <a:miter lim="800000"/>
            <a:headEnd/>
            <a:tailEnd/>
          </a:ln>
        </p:spPr>
        <p:txBody>
          <a:bodyPr wrap="none" lIns="109723" tIns="54862" rIns="109723" bIns="54862">
            <a:spAutoFit/>
          </a:bodyPr>
          <a:lstStyle/>
          <a:p>
            <a:r>
              <a:rPr lang="en-US" sz="3400" b="1" dirty="0">
                <a:solidFill>
                  <a:srgbClr val="FF0000"/>
                </a:solidFill>
              </a:rPr>
              <a:t>X-Factor</a:t>
            </a: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38200" y="3886201"/>
            <a:ext cx="9326880" cy="1634490"/>
          </a:xfrm>
        </p:spPr>
        <p:txBody>
          <a:bodyPr/>
          <a:lstStyle/>
          <a:p>
            <a:r>
              <a:rPr lang="en-US" dirty="0" smtClean="0"/>
              <a:t>And the X-Factor is what </a:t>
            </a:r>
            <a:br>
              <a:rPr lang="en-US" dirty="0" smtClean="0"/>
            </a:br>
            <a:r>
              <a:rPr lang="en-US" dirty="0" smtClean="0"/>
              <a:t>makes a brand</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200400"/>
            <a:ext cx="10591800" cy="762000"/>
          </a:xfrm>
          <a:prstGeom prst="rect">
            <a:avLst/>
          </a:prstGeom>
          <a:noFill/>
          <a:ln w="12700">
            <a:noFill/>
            <a:miter lim="800000"/>
            <a:headEnd/>
            <a:tailEnd/>
          </a:ln>
        </p:spPr>
        <p:txBody>
          <a:bodyPr lIns="45716" tIns="45716" rIns="45716" bIns="45716"/>
          <a:lstStyle/>
          <a:p>
            <a:r>
              <a:rPr lang="en-US" sz="3200" b="1" dirty="0" smtClean="0">
                <a:solidFill>
                  <a:srgbClr val="33CCCC"/>
                </a:solidFill>
              </a:rPr>
              <a:t>What can be the X-Factor that’ll build a retail brand?</a:t>
            </a:r>
            <a:endParaRPr lang="en-US" sz="3100" b="1" dirty="0">
              <a:solidFill>
                <a:srgbClr val="33CCCC"/>
              </a:solidFill>
              <a:latin typeface="DIN-MediumAlternate"/>
              <a:sym typeface="Arial Narrow" pitchFamily="34" charset="0"/>
            </a:endParaRPr>
          </a:p>
        </p:txBody>
      </p:sp>
      <p:sp>
        <p:nvSpPr>
          <p:cNvPr id="3" name="Subtitle 4"/>
          <p:cNvSpPr txBox="1">
            <a:spLocks/>
          </p:cNvSpPr>
          <p:nvPr/>
        </p:nvSpPr>
        <p:spPr>
          <a:xfrm>
            <a:off x="685800" y="5257800"/>
            <a:ext cx="8503920" cy="640080"/>
          </a:xfrm>
          <a:prstGeom prst="rect">
            <a:avLst/>
          </a:prstGeom>
        </p:spPr>
        <p:txBody>
          <a:bodyPr lIns="91436" tIns="45718" rIns="91436" bIns="45718"/>
          <a:lstStyle/>
          <a:p>
            <a:pPr marL="411446" indent="-411446" defTabSz="914364">
              <a:spcBef>
                <a:spcPts val="480"/>
              </a:spcBef>
              <a:buClr>
                <a:srgbClr val="2AA69A"/>
              </a:buClr>
              <a:buSzPct val="100000"/>
              <a:defRPr/>
            </a:pPr>
            <a:r>
              <a:rPr lang="en-US" sz="2200" b="1" kern="0" dirty="0" smtClean="0">
                <a:solidFill>
                  <a:schemeClr val="bg1"/>
                </a:solidFill>
                <a:latin typeface="+mn-lt"/>
                <a:ea typeface="+mn-ea"/>
                <a:cs typeface="+mn-cs"/>
                <a:sym typeface="Arial Narrow" pitchFamily="34" charset="0"/>
              </a:rPr>
              <a:t>That’s the big question</a:t>
            </a:r>
            <a:endParaRPr lang="en-IN" sz="2200" b="1" kern="0" dirty="0" smtClean="0">
              <a:solidFill>
                <a:schemeClr val="bg1"/>
              </a:solidFill>
              <a:latin typeface="+mn-lt"/>
              <a:ea typeface="+mn-ea"/>
              <a:cs typeface="+mn-cs"/>
              <a:sym typeface="Arial Narrow" pitchFamily="34" charset="0"/>
            </a:endParaRP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 choice of X-Factors</a:t>
            </a:r>
            <a:endParaRPr lang="en-IN" smtClean="0"/>
          </a:p>
        </p:txBody>
      </p:sp>
      <p:sp>
        <p:nvSpPr>
          <p:cNvPr id="3" name="Content Placeholder 2"/>
          <p:cNvSpPr>
            <a:spLocks noGrp="1"/>
          </p:cNvSpPr>
          <p:nvPr>
            <p:ph idx="1"/>
          </p:nvPr>
        </p:nvSpPr>
        <p:spPr/>
        <p:txBody>
          <a:bodyPr/>
          <a:lstStyle/>
          <a:p>
            <a:pPr eaLnBrk="1" hangingPunct="1"/>
            <a:r>
              <a:rPr lang="en-US" smtClean="0"/>
              <a:t>There are a range of possible X-Factors to choose from, but they all involve two factors:</a:t>
            </a:r>
          </a:p>
          <a:p>
            <a:pPr lvl="3" eaLnBrk="1" hangingPunct="1"/>
            <a:r>
              <a:rPr lang="en-US" smtClean="0"/>
              <a:t>Internal buy-in</a:t>
            </a:r>
          </a:p>
          <a:p>
            <a:pPr lvl="3" eaLnBrk="1" hangingPunct="1"/>
            <a:r>
              <a:rPr lang="en-US" smtClean="0"/>
              <a:t>External desires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26880" cy="762000"/>
          </a:xfrm>
          <a:prstGeom prst="rect">
            <a:avLst/>
          </a:prstGeom>
          <a:noFill/>
          <a:ln w="12700">
            <a:noFill/>
            <a:miter lim="800000"/>
            <a:headEnd/>
            <a:tailEnd/>
          </a:ln>
        </p:spPr>
        <p:txBody>
          <a:bodyPr lIns="45716" tIns="45716" rIns="45716" bIns="45716"/>
          <a:lstStyle/>
          <a:p>
            <a:endParaRPr lang="en-US" sz="3100" b="1" dirty="0">
              <a:solidFill>
                <a:schemeClr val="accent5">
                  <a:lumMod val="75000"/>
                </a:schemeClr>
              </a:solidFill>
              <a:latin typeface="DIN-MediumAlternate"/>
              <a:sym typeface="Arial Narrow" pitchFamily="34" charset="0"/>
            </a:endParaRPr>
          </a:p>
        </p:txBody>
      </p:sp>
      <p:sp>
        <p:nvSpPr>
          <p:cNvPr id="3" name="Rectangle 2"/>
          <p:cNvSpPr/>
          <p:nvPr/>
        </p:nvSpPr>
        <p:spPr>
          <a:xfrm>
            <a:off x="228600" y="3200402"/>
            <a:ext cx="8610600" cy="646331"/>
          </a:xfrm>
          <a:prstGeom prst="rect">
            <a:avLst/>
          </a:prstGeom>
        </p:spPr>
        <p:txBody>
          <a:bodyPr wrap="square" lIns="91436" tIns="45718" rIns="91436" bIns="45718">
            <a:spAutoFit/>
          </a:bodyPr>
          <a:lstStyle/>
          <a:p>
            <a:r>
              <a:rPr lang="en-US" sz="3600" b="1" dirty="0" smtClean="0">
                <a:solidFill>
                  <a:srgbClr val="33CCCC"/>
                </a:solidFill>
                <a:latin typeface="Calibri" pitchFamily="34" charset="0"/>
              </a:rPr>
              <a:t>X-Factor = Responsibility</a:t>
            </a:r>
            <a:endParaRPr lang="en-US" sz="3600" b="1" dirty="0">
              <a:solidFill>
                <a:srgbClr val="33CCCC"/>
              </a:solidFill>
              <a:latin typeface="Calibri" pitchFamily="34" charset="0"/>
            </a:endParaRPr>
          </a:p>
        </p:txBody>
      </p:sp>
      <p:pic>
        <p:nvPicPr>
          <p:cNvPr id="4" name="Picture 4"/>
          <p:cNvPicPr>
            <a:picLocks noChangeAspect="1" noChangeArrowheads="1"/>
          </p:cNvPicPr>
          <p:nvPr/>
        </p:nvPicPr>
        <p:blipFill>
          <a:blip r:embed="rId3"/>
          <a:srcRect/>
          <a:stretch>
            <a:fillRect/>
          </a:stretch>
        </p:blipFill>
        <p:spPr bwMode="auto">
          <a:xfrm>
            <a:off x="7376160" y="2828926"/>
            <a:ext cx="3596640" cy="5400674"/>
          </a:xfrm>
          <a:prstGeom prst="rect">
            <a:avLst/>
          </a:prstGeom>
          <a:noFill/>
          <a:ln w="9525">
            <a:noFill/>
            <a:miter lim="800000"/>
            <a:headEnd/>
            <a:tailEnd/>
          </a:ln>
        </p:spPr>
      </p:pic>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Responsible – what it means</a:t>
            </a:r>
            <a:endParaRPr lang="en-IN" smtClean="0"/>
          </a:p>
        </p:txBody>
      </p:sp>
      <p:sp>
        <p:nvSpPr>
          <p:cNvPr id="3" name="Content Placeholder 2"/>
          <p:cNvSpPr>
            <a:spLocks noGrp="1"/>
          </p:cNvSpPr>
          <p:nvPr>
            <p:ph idx="1"/>
          </p:nvPr>
        </p:nvSpPr>
        <p:spPr/>
        <p:txBody>
          <a:bodyPr/>
          <a:lstStyle/>
          <a:p>
            <a:pPr eaLnBrk="1" hangingPunct="1"/>
            <a:r>
              <a:rPr lang="en-US" smtClean="0"/>
              <a:t>Paying heed to Corporate Social Responsibility to both environmental and ethical issues</a:t>
            </a:r>
          </a:p>
          <a:p>
            <a:pPr lvl="2" eaLnBrk="1" hangingPunct="1"/>
            <a:r>
              <a:rPr lang="en-US" smtClean="0"/>
              <a:t>A positioning based on how you treat the community in which you operate </a:t>
            </a:r>
            <a:r>
              <a:rPr lang="en-US" i="1" smtClean="0"/>
              <a:t>and </a:t>
            </a:r>
            <a:r>
              <a:rPr lang="en-US" smtClean="0"/>
              <a:t>where you source your raw material and labor</a:t>
            </a:r>
            <a:endParaRPr lang="en-IN"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normAutofit fontScale="90000"/>
          </a:bodyPr>
          <a:lstStyle/>
          <a:p>
            <a:r>
              <a:rPr lang="en-US" smtClean="0"/>
              <a:t>Which shop belongs to which brand?</a:t>
            </a:r>
          </a:p>
        </p:txBody>
      </p:sp>
      <p:pic>
        <p:nvPicPr>
          <p:cNvPr id="5123" name="Picture 2" descr="C:\Users\user2\AppData\Local\Microsoft\Windows\Temporary Internet Files\Content.Outlook\USCEN9M0\Panorama_2.jpg"/>
          <p:cNvPicPr>
            <a:picLocks noGrp="1" noChangeAspect="1" noChangeArrowheads="1"/>
          </p:cNvPicPr>
          <p:nvPr>
            <p:ph idx="1"/>
          </p:nvPr>
        </p:nvPicPr>
        <p:blipFill>
          <a:blip r:embed="rId2"/>
          <a:stretch>
            <a:fillRect/>
          </a:stretch>
        </p:blipFill>
        <p:spPr>
          <a:xfrm>
            <a:off x="0" y="2057400"/>
            <a:ext cx="10972800" cy="5105400"/>
          </a:xfrm>
          <a:noFill/>
        </p:spPr>
      </p:pic>
      <p:cxnSp>
        <p:nvCxnSpPr>
          <p:cNvPr id="9" name="Straight Connector 8"/>
          <p:cNvCxnSpPr>
            <a:stCxn id="5123" idx="0"/>
            <a:endCxn id="5123" idx="2"/>
          </p:cNvCxnSpPr>
          <p:nvPr/>
        </p:nvCxnSpPr>
        <p:spPr>
          <a:xfrm rot="16200000" flipH="1">
            <a:off x="2933700" y="4610100"/>
            <a:ext cx="51054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The Body Shop</a:t>
            </a:r>
          </a:p>
        </p:txBody>
      </p:sp>
      <p:sp>
        <p:nvSpPr>
          <p:cNvPr id="3" name="Content Placeholder 2"/>
          <p:cNvSpPr>
            <a:spLocks noGrp="1"/>
          </p:cNvSpPr>
          <p:nvPr>
            <p:ph idx="1"/>
          </p:nvPr>
        </p:nvSpPr>
        <p:spPr/>
        <p:txBody>
          <a:bodyPr>
            <a:normAutofit fontScale="92500" lnSpcReduction="10000"/>
          </a:bodyPr>
          <a:lstStyle/>
          <a:p>
            <a:pPr eaLnBrk="1" hangingPunct="1"/>
            <a:r>
              <a:rPr lang="en-US" smtClean="0"/>
              <a:t>The Body Shop has built a business </a:t>
            </a:r>
            <a:br>
              <a:rPr lang="en-US" smtClean="0"/>
            </a:br>
            <a:r>
              <a:rPr lang="en-US" smtClean="0"/>
              <a:t>on a reputation for social and </a:t>
            </a:r>
            <a:br>
              <a:rPr lang="en-US" smtClean="0"/>
            </a:br>
            <a:r>
              <a:rPr lang="en-US" smtClean="0"/>
              <a:t>environmental activism</a:t>
            </a:r>
          </a:p>
          <a:p>
            <a:pPr lvl="1" eaLnBrk="1" hangingPunct="1"/>
            <a:r>
              <a:rPr lang="en-US" smtClean="0"/>
              <a:t>It was banned in China because </a:t>
            </a:r>
            <a:br>
              <a:rPr lang="en-US" smtClean="0"/>
            </a:br>
            <a:r>
              <a:rPr lang="en-US" smtClean="0"/>
              <a:t>none of its products have been </a:t>
            </a:r>
            <a:br>
              <a:rPr lang="en-US" smtClean="0"/>
            </a:br>
            <a:r>
              <a:rPr lang="en-US" smtClean="0"/>
              <a:t>tested on animals</a:t>
            </a:r>
          </a:p>
          <a:p>
            <a:pPr lvl="1" eaLnBrk="1" hangingPunct="1"/>
            <a:r>
              <a:rPr lang="en-US" smtClean="0"/>
              <a:t>It formed an alliance with Greenpeace </a:t>
            </a:r>
            <a:br>
              <a:rPr lang="en-US" smtClean="0"/>
            </a:br>
            <a:r>
              <a:rPr lang="en-US" smtClean="0"/>
              <a:t>in 1986 for their ‘Save The Whales’ </a:t>
            </a:r>
            <a:br>
              <a:rPr lang="en-US" smtClean="0"/>
            </a:br>
            <a:r>
              <a:rPr lang="en-US" smtClean="0"/>
              <a:t>campaign</a:t>
            </a:r>
          </a:p>
          <a:p>
            <a:pPr lvl="1" eaLnBrk="1" hangingPunct="1"/>
            <a:r>
              <a:rPr lang="en-US" smtClean="0"/>
              <a:t>Even after a buy-out by L’Oreal, </a:t>
            </a:r>
            <a:br>
              <a:rPr lang="en-US" smtClean="0"/>
            </a:br>
            <a:r>
              <a:rPr lang="en-US" smtClean="0"/>
              <a:t>sales continue to grow</a:t>
            </a:r>
          </a:p>
          <a:p>
            <a:endParaRPr lang="en-US" smtClean="0"/>
          </a:p>
        </p:txBody>
      </p:sp>
      <p:pic>
        <p:nvPicPr>
          <p:cNvPr id="32772" name="Picture 2"/>
          <p:cNvPicPr>
            <a:picLocks noChangeAspect="1" noChangeArrowheads="1"/>
          </p:cNvPicPr>
          <p:nvPr/>
        </p:nvPicPr>
        <p:blipFill>
          <a:blip r:embed="rId2"/>
          <a:srcRect/>
          <a:stretch>
            <a:fillRect/>
          </a:stretch>
        </p:blipFill>
        <p:spPr bwMode="auto">
          <a:xfrm>
            <a:off x="7160859" y="2362200"/>
            <a:ext cx="3811941" cy="2590800"/>
          </a:xfrm>
          <a:prstGeom prst="rect">
            <a:avLst/>
          </a:prstGeom>
          <a:noFill/>
          <a:ln w="9525">
            <a:noFill/>
            <a:miter lim="800000"/>
            <a:headEnd/>
            <a:tailEnd/>
          </a:ln>
        </p:spPr>
      </p:pic>
      <p:pic>
        <p:nvPicPr>
          <p:cNvPr id="32773" name="Picture 2"/>
          <p:cNvPicPr>
            <a:picLocks noChangeAspect="1" noChangeArrowheads="1"/>
          </p:cNvPicPr>
          <p:nvPr/>
        </p:nvPicPr>
        <p:blipFill>
          <a:blip r:embed="rId3"/>
          <a:srcRect/>
          <a:stretch>
            <a:fillRect/>
          </a:stretch>
        </p:blipFill>
        <p:spPr bwMode="auto">
          <a:xfrm>
            <a:off x="8629650" y="5257800"/>
            <a:ext cx="2343150" cy="23431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Commonwealth Bank</a:t>
            </a:r>
            <a:endParaRPr lang="en-IN" smtClean="0"/>
          </a:p>
        </p:txBody>
      </p:sp>
      <p:sp>
        <p:nvSpPr>
          <p:cNvPr id="3" name="Content Placeholder 2"/>
          <p:cNvSpPr>
            <a:spLocks noGrp="1"/>
          </p:cNvSpPr>
          <p:nvPr>
            <p:ph idx="1"/>
          </p:nvPr>
        </p:nvSpPr>
        <p:spPr/>
        <p:txBody>
          <a:bodyPr/>
          <a:lstStyle/>
          <a:p>
            <a:pPr eaLnBrk="1" hangingPunct="1"/>
            <a:r>
              <a:rPr lang="en-US" smtClean="0"/>
              <a:t>In Australia the bank invests </a:t>
            </a:r>
            <a:br>
              <a:rPr lang="en-US" smtClean="0"/>
            </a:br>
            <a:r>
              <a:rPr lang="en-US" smtClean="0"/>
              <a:t>millions of dollars in helping </a:t>
            </a:r>
            <a:br>
              <a:rPr lang="en-US" smtClean="0"/>
            </a:br>
            <a:r>
              <a:rPr lang="en-US" smtClean="0"/>
              <a:t>young Australians to improve their </a:t>
            </a:r>
            <a:br>
              <a:rPr lang="en-US" smtClean="0"/>
            </a:br>
            <a:r>
              <a:rPr lang="en-US" smtClean="0"/>
              <a:t>financial literacy with seminars, </a:t>
            </a:r>
            <a:br>
              <a:rPr lang="en-US" smtClean="0"/>
            </a:br>
            <a:r>
              <a:rPr lang="en-US" smtClean="0"/>
              <a:t>websites and leaflets</a:t>
            </a:r>
          </a:p>
          <a:p>
            <a:pPr eaLnBrk="1" hangingPunct="1"/>
            <a:r>
              <a:rPr lang="en-US" smtClean="0"/>
              <a:t>(Apart from sponsoring cricket)</a:t>
            </a:r>
          </a:p>
          <a:p>
            <a:pPr eaLnBrk="1" hangingPunct="1"/>
            <a:r>
              <a:rPr lang="en-US" smtClean="0"/>
              <a:t>Deposits by the  youth have </a:t>
            </a:r>
            <a:br>
              <a:rPr lang="en-US" smtClean="0"/>
            </a:br>
            <a:r>
              <a:rPr lang="en-US" smtClean="0"/>
              <a:t>increased 55%</a:t>
            </a:r>
          </a:p>
        </p:txBody>
      </p:sp>
      <p:pic>
        <p:nvPicPr>
          <p:cNvPr id="33796" name="Picture 3"/>
          <p:cNvPicPr>
            <a:picLocks noChangeAspect="1" noChangeArrowheads="1"/>
          </p:cNvPicPr>
          <p:nvPr/>
        </p:nvPicPr>
        <p:blipFill>
          <a:blip r:embed="rId2"/>
          <a:srcRect/>
          <a:stretch>
            <a:fillRect/>
          </a:stretch>
        </p:blipFill>
        <p:spPr bwMode="auto">
          <a:xfrm>
            <a:off x="7255595" y="4800600"/>
            <a:ext cx="3717205" cy="2438400"/>
          </a:xfrm>
          <a:prstGeom prst="rect">
            <a:avLst/>
          </a:prstGeom>
          <a:noFill/>
          <a:ln w="9525">
            <a:noFill/>
            <a:miter lim="800000"/>
            <a:headEnd/>
            <a:tailEnd/>
          </a:ln>
        </p:spPr>
      </p:pic>
      <p:pic>
        <p:nvPicPr>
          <p:cNvPr id="145412" name="Picture 4"/>
          <p:cNvPicPr>
            <a:picLocks noChangeAspect="1" noChangeArrowheads="1"/>
          </p:cNvPicPr>
          <p:nvPr/>
        </p:nvPicPr>
        <p:blipFill>
          <a:blip r:embed="rId3"/>
          <a:srcRect/>
          <a:stretch>
            <a:fillRect/>
          </a:stretch>
        </p:blipFill>
        <p:spPr bwMode="auto">
          <a:xfrm>
            <a:off x="0" y="533400"/>
            <a:ext cx="2159000" cy="1524000"/>
          </a:xfrm>
          <a:prstGeom prst="rect">
            <a:avLst/>
          </a:prstGeom>
          <a:noFill/>
          <a:ln w="9525">
            <a:noFill/>
            <a:miter lim="800000"/>
            <a:headEnd/>
            <a:tailEnd/>
          </a:ln>
        </p:spPr>
      </p:pic>
      <p:pic>
        <p:nvPicPr>
          <p:cNvPr id="145413" name="Picture 5"/>
          <p:cNvPicPr>
            <a:picLocks noChangeAspect="1" noChangeArrowheads="1"/>
          </p:cNvPicPr>
          <p:nvPr/>
        </p:nvPicPr>
        <p:blipFill>
          <a:blip r:embed="rId4"/>
          <a:srcRect/>
          <a:stretch>
            <a:fillRect/>
          </a:stretch>
        </p:blipFill>
        <p:spPr bwMode="auto">
          <a:xfrm>
            <a:off x="4800600" y="6248400"/>
            <a:ext cx="1882974" cy="1329373"/>
          </a:xfrm>
          <a:prstGeom prst="rect">
            <a:avLst/>
          </a:prstGeom>
          <a:noFill/>
          <a:ln w="9525">
            <a:noFill/>
            <a:miter lim="800000"/>
            <a:headEnd/>
            <a:tailEnd/>
          </a:ln>
        </p:spPr>
      </p:pic>
      <p:pic>
        <p:nvPicPr>
          <p:cNvPr id="145414" name="Picture 6"/>
          <p:cNvPicPr>
            <a:picLocks noChangeAspect="1" noChangeArrowheads="1"/>
          </p:cNvPicPr>
          <p:nvPr/>
        </p:nvPicPr>
        <p:blipFill>
          <a:blip r:embed="rId5"/>
          <a:srcRect/>
          <a:stretch>
            <a:fillRect/>
          </a:stretch>
        </p:blipFill>
        <p:spPr bwMode="auto">
          <a:xfrm>
            <a:off x="7033095" y="1295400"/>
            <a:ext cx="3939705" cy="1944567"/>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54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454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54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04800" y="685800"/>
            <a:ext cx="9875520" cy="640080"/>
          </a:xfrm>
        </p:spPr>
        <p:txBody>
          <a:bodyPr>
            <a:normAutofit fontScale="90000"/>
          </a:bodyPr>
          <a:lstStyle/>
          <a:p>
            <a:r>
              <a:rPr lang="en-US" smtClean="0"/>
              <a:t>Burger King</a:t>
            </a:r>
          </a:p>
        </p:txBody>
      </p:sp>
      <p:sp>
        <p:nvSpPr>
          <p:cNvPr id="34819" name="Content Placeholder 2"/>
          <p:cNvSpPr>
            <a:spLocks noGrp="1"/>
          </p:cNvSpPr>
          <p:nvPr>
            <p:ph idx="1"/>
          </p:nvPr>
        </p:nvSpPr>
        <p:spPr>
          <a:xfrm>
            <a:off x="304800" y="1691640"/>
            <a:ext cx="9875520" cy="5212080"/>
          </a:xfrm>
        </p:spPr>
        <p:txBody>
          <a:bodyPr/>
          <a:lstStyle/>
          <a:p>
            <a:r>
              <a:rPr lang="en-US" dirty="0" smtClean="0"/>
              <a:t>The fast food giant announced it would source more eggs from free range chickens and pork from pen-based farms.</a:t>
            </a:r>
            <a:endParaRPr lang="en-IN" dirty="0" smtClean="0"/>
          </a:p>
        </p:txBody>
      </p:sp>
      <p:pic>
        <p:nvPicPr>
          <p:cNvPr id="34820" name="Picture 2"/>
          <p:cNvPicPr>
            <a:picLocks noChangeAspect="1" noChangeArrowheads="1"/>
          </p:cNvPicPr>
          <p:nvPr/>
        </p:nvPicPr>
        <p:blipFill>
          <a:blip r:embed="rId2"/>
          <a:srcRect/>
          <a:stretch>
            <a:fillRect/>
          </a:stretch>
        </p:blipFill>
        <p:spPr bwMode="auto">
          <a:xfrm>
            <a:off x="6858000" y="3352800"/>
            <a:ext cx="3696085" cy="3810000"/>
          </a:xfrm>
          <a:prstGeom prst="rect">
            <a:avLst/>
          </a:prstGeom>
          <a:noFill/>
          <a:ln w="9525">
            <a:noFill/>
            <a:miter lim="800000"/>
            <a:headEnd/>
            <a:tailEnd/>
          </a:ln>
        </p:spPr>
      </p:pic>
      <p:pic>
        <p:nvPicPr>
          <p:cNvPr id="34821" name="Picture 3"/>
          <p:cNvPicPr>
            <a:picLocks noChangeAspect="1" noChangeArrowheads="1"/>
          </p:cNvPicPr>
          <p:nvPr/>
        </p:nvPicPr>
        <p:blipFill>
          <a:blip r:embed="rId3"/>
          <a:srcRect/>
          <a:stretch>
            <a:fillRect/>
          </a:stretch>
        </p:blipFill>
        <p:spPr bwMode="auto">
          <a:xfrm>
            <a:off x="3733800" y="5562600"/>
            <a:ext cx="2682240" cy="2011680"/>
          </a:xfrm>
          <a:prstGeom prst="rect">
            <a:avLst/>
          </a:prstGeom>
          <a:noFill/>
          <a:ln w="9525">
            <a:noFill/>
            <a:miter lim="800000"/>
            <a:headEnd/>
            <a:tailEnd/>
          </a:ln>
        </p:spPr>
      </p:pic>
      <p:pic>
        <p:nvPicPr>
          <p:cNvPr id="34822" name="Picture 4"/>
          <p:cNvPicPr>
            <a:picLocks noChangeAspect="1" noChangeArrowheads="1"/>
          </p:cNvPicPr>
          <p:nvPr/>
        </p:nvPicPr>
        <p:blipFill>
          <a:blip r:embed="rId4"/>
          <a:srcRect/>
          <a:stretch>
            <a:fillRect/>
          </a:stretch>
        </p:blipFill>
        <p:spPr bwMode="auto">
          <a:xfrm>
            <a:off x="152400" y="3962400"/>
            <a:ext cx="3430906" cy="258318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62000"/>
            <a:ext cx="9875520" cy="640080"/>
          </a:xfrm>
        </p:spPr>
        <p:txBody>
          <a:bodyPr>
            <a:normAutofit fontScale="90000"/>
          </a:bodyPr>
          <a:lstStyle/>
          <a:p>
            <a:r>
              <a:rPr lang="en-US" dirty="0" smtClean="0"/>
              <a:t>How can you be seen as ‘responsible’</a:t>
            </a:r>
          </a:p>
        </p:txBody>
      </p:sp>
      <p:sp>
        <p:nvSpPr>
          <p:cNvPr id="3" name="Content Placeholder 2"/>
          <p:cNvSpPr>
            <a:spLocks noGrp="1"/>
          </p:cNvSpPr>
          <p:nvPr>
            <p:ph idx="1"/>
          </p:nvPr>
        </p:nvSpPr>
        <p:spPr>
          <a:xfrm>
            <a:off x="457200" y="1600200"/>
            <a:ext cx="9875520" cy="5212080"/>
          </a:xfrm>
        </p:spPr>
        <p:txBody>
          <a:bodyPr>
            <a:normAutofit fontScale="77500" lnSpcReduction="20000"/>
          </a:bodyPr>
          <a:lstStyle/>
          <a:p>
            <a:r>
              <a:rPr lang="en-US" dirty="0" smtClean="0"/>
              <a:t>How do you dispose of your garbage?</a:t>
            </a:r>
          </a:p>
          <a:p>
            <a:r>
              <a:rPr lang="en-US" dirty="0" smtClean="0"/>
              <a:t>How can you look like you’re socially responsible?</a:t>
            </a:r>
          </a:p>
          <a:p>
            <a:pPr lvl="1"/>
            <a:r>
              <a:rPr lang="en-US" dirty="0" smtClean="0"/>
              <a:t>By using recycled paper bags instead of plastic?</a:t>
            </a:r>
          </a:p>
          <a:p>
            <a:pPr lvl="1"/>
            <a:r>
              <a:rPr lang="en-US" dirty="0" smtClean="0"/>
              <a:t>By using solar power in your stores?</a:t>
            </a:r>
          </a:p>
          <a:p>
            <a:pPr lvl="1"/>
            <a:r>
              <a:rPr lang="en-US" dirty="0" smtClean="0"/>
              <a:t>By limiting the use of fossil fuels in your delivery vans or motorcycles – go battery operated?</a:t>
            </a:r>
          </a:p>
          <a:p>
            <a:r>
              <a:rPr lang="en-US" dirty="0" smtClean="0"/>
              <a:t>Can you hire the physically or intellectually challenged?</a:t>
            </a:r>
          </a:p>
          <a:p>
            <a:r>
              <a:rPr lang="en-US" dirty="0" smtClean="0"/>
              <a:t>Do you have ramps or elevators at all locations?</a:t>
            </a:r>
          </a:p>
          <a:p>
            <a:r>
              <a:rPr lang="en-US" dirty="0" smtClean="0"/>
              <a:t>Where do your delivery trucks park outside your store?</a:t>
            </a:r>
          </a:p>
          <a:p>
            <a:r>
              <a:rPr lang="en-US" dirty="0" smtClean="0"/>
              <a:t>Do you have parking for customers?</a:t>
            </a:r>
          </a:p>
          <a:p>
            <a:r>
              <a:rPr lang="en-US" dirty="0" smtClean="0"/>
              <a:t>What else? </a:t>
            </a:r>
          </a:p>
          <a:p>
            <a:r>
              <a:rPr lang="en-US" i="1" dirty="0" smtClean="0"/>
              <a:t>(A hint: ask your customers)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26880" cy="762000"/>
          </a:xfrm>
          <a:prstGeom prst="rect">
            <a:avLst/>
          </a:prstGeom>
          <a:noFill/>
          <a:ln w="12700">
            <a:noFill/>
            <a:miter lim="800000"/>
            <a:headEnd/>
            <a:tailEnd/>
          </a:ln>
        </p:spPr>
        <p:txBody>
          <a:bodyPr lIns="45716" tIns="45716" rIns="45716" bIns="45716"/>
          <a:lstStyle/>
          <a:p>
            <a:endParaRPr lang="en-US" sz="3100" b="1" dirty="0">
              <a:solidFill>
                <a:schemeClr val="accent5">
                  <a:lumMod val="75000"/>
                </a:schemeClr>
              </a:solidFill>
              <a:latin typeface="DIN-MediumAlternate"/>
              <a:sym typeface="Arial Narrow" pitchFamily="34" charset="0"/>
            </a:endParaRPr>
          </a:p>
        </p:txBody>
      </p:sp>
      <p:pic>
        <p:nvPicPr>
          <p:cNvPr id="3" name="Picture 4"/>
          <p:cNvPicPr>
            <a:picLocks noChangeAspect="1" noChangeArrowheads="1"/>
          </p:cNvPicPr>
          <p:nvPr/>
        </p:nvPicPr>
        <p:blipFill>
          <a:blip r:embed="rId3"/>
          <a:srcRect/>
          <a:stretch>
            <a:fillRect/>
          </a:stretch>
        </p:blipFill>
        <p:spPr bwMode="auto">
          <a:xfrm>
            <a:off x="6740668" y="2438401"/>
            <a:ext cx="4346513" cy="5791200"/>
          </a:xfrm>
          <a:prstGeom prst="rect">
            <a:avLst/>
          </a:prstGeom>
          <a:noFill/>
          <a:ln w="9525">
            <a:noFill/>
            <a:miter lim="800000"/>
            <a:headEnd/>
            <a:tailEnd/>
          </a:ln>
        </p:spPr>
      </p:pic>
      <p:sp>
        <p:nvSpPr>
          <p:cNvPr id="4" name="Rectangle 3"/>
          <p:cNvSpPr/>
          <p:nvPr/>
        </p:nvSpPr>
        <p:spPr>
          <a:xfrm>
            <a:off x="457201" y="3276602"/>
            <a:ext cx="4070345" cy="646331"/>
          </a:xfrm>
          <a:prstGeom prst="rect">
            <a:avLst/>
          </a:prstGeom>
        </p:spPr>
        <p:txBody>
          <a:bodyPr wrap="none" lIns="91436" tIns="45718" rIns="91436" bIns="45718">
            <a:spAutoFit/>
          </a:bodyPr>
          <a:lstStyle/>
          <a:p>
            <a:r>
              <a:rPr lang="en-US" sz="3600" b="1" dirty="0" smtClean="0">
                <a:solidFill>
                  <a:srgbClr val="33CCCC"/>
                </a:solidFill>
              </a:rPr>
              <a:t>X-Factor = beauty</a:t>
            </a:r>
            <a:endParaRPr lang="en-US" sz="3600" b="1" dirty="0">
              <a:solidFill>
                <a:srgbClr val="33CCCC"/>
              </a:solidFill>
            </a:endParaRP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Beauty – what it means</a:t>
            </a:r>
            <a:endParaRPr lang="en-IN" smtClean="0"/>
          </a:p>
        </p:txBody>
      </p:sp>
      <p:sp>
        <p:nvSpPr>
          <p:cNvPr id="37891" name="Content Placeholder 2"/>
          <p:cNvSpPr>
            <a:spLocks noGrp="1"/>
          </p:cNvSpPr>
          <p:nvPr>
            <p:ph idx="1"/>
          </p:nvPr>
        </p:nvSpPr>
        <p:spPr/>
        <p:txBody>
          <a:bodyPr/>
          <a:lstStyle/>
          <a:p>
            <a:pPr eaLnBrk="1" hangingPunct="1"/>
            <a:r>
              <a:rPr lang="en-US" smtClean="0"/>
              <a:t>There is evidence to prove that people buy beautiful things even when they are not as practical – preferring beauty to practicality</a:t>
            </a:r>
          </a:p>
          <a:p>
            <a:pPr lvl="2" eaLnBrk="1" hangingPunct="1"/>
            <a:r>
              <a:rPr lang="en-US" smtClean="0"/>
              <a:t>This would add up to a position where your product is quite simply more beautiful than the competition</a:t>
            </a:r>
            <a:endParaRPr lang="en-IN" smtClean="0"/>
          </a:p>
        </p:txBody>
      </p:sp>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3400" y="762000"/>
            <a:ext cx="9875520" cy="640080"/>
          </a:xfrm>
        </p:spPr>
        <p:txBody>
          <a:bodyPr>
            <a:normAutofit fontScale="90000"/>
          </a:bodyPr>
          <a:lstStyle/>
          <a:p>
            <a:pPr eaLnBrk="1" hangingPunct="1"/>
            <a:r>
              <a:rPr lang="en-US" dirty="0" smtClean="0"/>
              <a:t>The iPod</a:t>
            </a:r>
            <a:endParaRPr lang="en-IN" dirty="0" smtClean="0"/>
          </a:p>
        </p:txBody>
      </p:sp>
      <p:sp>
        <p:nvSpPr>
          <p:cNvPr id="38915" name="Content Placeholder 2"/>
          <p:cNvSpPr>
            <a:spLocks noGrp="1"/>
          </p:cNvSpPr>
          <p:nvPr>
            <p:ph idx="1"/>
          </p:nvPr>
        </p:nvSpPr>
        <p:spPr>
          <a:xfrm>
            <a:off x="533400" y="1828800"/>
            <a:ext cx="9875520" cy="5791200"/>
          </a:xfrm>
        </p:spPr>
        <p:txBody>
          <a:bodyPr/>
          <a:lstStyle/>
          <a:p>
            <a:pPr eaLnBrk="1" hangingPunct="1"/>
            <a:r>
              <a:rPr lang="en-US" dirty="0" smtClean="0"/>
              <a:t>Apple sells 25% more product than similar-featured mpeg players – simply because iPod is better looking</a:t>
            </a:r>
          </a:p>
        </p:txBody>
      </p:sp>
      <p:pic>
        <p:nvPicPr>
          <p:cNvPr id="38916" name="Picture 2"/>
          <p:cNvPicPr>
            <a:picLocks noChangeAspect="1" noChangeArrowheads="1"/>
          </p:cNvPicPr>
          <p:nvPr/>
        </p:nvPicPr>
        <p:blipFill>
          <a:blip r:embed="rId2"/>
          <a:srcRect/>
          <a:stretch>
            <a:fillRect/>
          </a:stretch>
        </p:blipFill>
        <p:spPr bwMode="auto">
          <a:xfrm>
            <a:off x="381001" y="3048000"/>
            <a:ext cx="6000750" cy="4726306"/>
          </a:xfrm>
          <a:prstGeom prst="rect">
            <a:avLst/>
          </a:prstGeom>
          <a:noFill/>
          <a:ln w="9525">
            <a:noFill/>
            <a:miter lim="800000"/>
            <a:headEnd/>
            <a:tailEnd/>
          </a:ln>
        </p:spPr>
      </p:pic>
      <p:pic>
        <p:nvPicPr>
          <p:cNvPr id="38917" name="Picture 3"/>
          <p:cNvPicPr>
            <a:picLocks noChangeAspect="1" noChangeArrowheads="1"/>
          </p:cNvPicPr>
          <p:nvPr/>
        </p:nvPicPr>
        <p:blipFill>
          <a:blip r:embed="rId3"/>
          <a:srcRect/>
          <a:stretch>
            <a:fillRect/>
          </a:stretch>
        </p:blipFill>
        <p:spPr bwMode="auto">
          <a:xfrm>
            <a:off x="6324601" y="3581401"/>
            <a:ext cx="4309110" cy="2828924"/>
          </a:xfrm>
          <a:prstGeom prst="rect">
            <a:avLst/>
          </a:prstGeom>
          <a:solidFill>
            <a:schemeClr val="bg1"/>
          </a:solid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685800"/>
            <a:ext cx="9875520" cy="640080"/>
          </a:xfrm>
        </p:spPr>
        <p:txBody>
          <a:bodyPr>
            <a:normAutofit fontScale="90000"/>
          </a:bodyPr>
          <a:lstStyle/>
          <a:p>
            <a:pPr eaLnBrk="1" hangingPunct="1"/>
            <a:r>
              <a:rPr lang="en-US" dirty="0" smtClean="0"/>
              <a:t>Samsung – the beautiful</a:t>
            </a:r>
            <a:endParaRPr lang="en-IN" dirty="0" smtClean="0"/>
          </a:p>
        </p:txBody>
      </p:sp>
      <p:sp>
        <p:nvSpPr>
          <p:cNvPr id="39942" name="Content Placeholder 2"/>
          <p:cNvSpPr>
            <a:spLocks noGrp="1"/>
          </p:cNvSpPr>
          <p:nvPr>
            <p:ph idx="1"/>
          </p:nvPr>
        </p:nvSpPr>
        <p:spPr>
          <a:xfrm>
            <a:off x="533400" y="1447800"/>
            <a:ext cx="9875520" cy="5212080"/>
          </a:xfrm>
        </p:spPr>
        <p:txBody>
          <a:bodyPr/>
          <a:lstStyle/>
          <a:p>
            <a:pPr eaLnBrk="1" hangingPunct="1"/>
            <a:r>
              <a:rPr lang="en-US" smtClean="0"/>
              <a:t>Samsung has changed its entire image in the US market – from a cheap Korean brand – by concentrating on design</a:t>
            </a:r>
            <a:endParaRPr lang="en-IN" smtClean="0"/>
          </a:p>
        </p:txBody>
      </p:sp>
      <p:pic>
        <p:nvPicPr>
          <p:cNvPr id="39939" name="Picture 2"/>
          <p:cNvPicPr>
            <a:picLocks noChangeAspect="1" noChangeArrowheads="1"/>
          </p:cNvPicPr>
          <p:nvPr/>
        </p:nvPicPr>
        <p:blipFill>
          <a:blip r:embed="rId2"/>
          <a:srcRect/>
          <a:stretch>
            <a:fillRect/>
          </a:stretch>
        </p:blipFill>
        <p:spPr bwMode="auto">
          <a:xfrm>
            <a:off x="1219200" y="3962400"/>
            <a:ext cx="3614777" cy="3124200"/>
          </a:xfrm>
          <a:prstGeom prst="rect">
            <a:avLst/>
          </a:prstGeom>
          <a:noFill/>
          <a:ln w="9525">
            <a:noFill/>
            <a:miter lim="800000"/>
            <a:headEnd/>
            <a:tailEnd/>
          </a:ln>
        </p:spPr>
      </p:pic>
      <p:pic>
        <p:nvPicPr>
          <p:cNvPr id="39940" name="Picture 3"/>
          <p:cNvPicPr>
            <a:picLocks noChangeAspect="1" noChangeArrowheads="1"/>
          </p:cNvPicPr>
          <p:nvPr/>
        </p:nvPicPr>
        <p:blipFill>
          <a:blip r:embed="rId3"/>
          <a:srcRect/>
          <a:stretch>
            <a:fillRect/>
          </a:stretch>
        </p:blipFill>
        <p:spPr bwMode="auto">
          <a:xfrm>
            <a:off x="6248400" y="2590800"/>
            <a:ext cx="3781426" cy="2362200"/>
          </a:xfrm>
          <a:prstGeom prst="rect">
            <a:avLst/>
          </a:prstGeom>
          <a:noFill/>
          <a:ln w="9525">
            <a:noFill/>
            <a:miter lim="800000"/>
            <a:headEnd/>
            <a:tailEnd/>
          </a:ln>
        </p:spPr>
      </p:pic>
      <p:pic>
        <p:nvPicPr>
          <p:cNvPr id="39941" name="Picture 4"/>
          <p:cNvPicPr>
            <a:picLocks noChangeAspect="1" noChangeArrowheads="1"/>
          </p:cNvPicPr>
          <p:nvPr/>
        </p:nvPicPr>
        <p:blipFill>
          <a:blip r:embed="rId4"/>
          <a:srcRect/>
          <a:stretch>
            <a:fillRect/>
          </a:stretch>
        </p:blipFill>
        <p:spPr bwMode="auto">
          <a:xfrm>
            <a:off x="5867400" y="4876800"/>
            <a:ext cx="3514726" cy="263652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9875520" cy="640080"/>
          </a:xfrm>
        </p:spPr>
        <p:txBody>
          <a:bodyPr>
            <a:normAutofit fontScale="90000"/>
          </a:bodyPr>
          <a:lstStyle/>
          <a:p>
            <a:pPr eaLnBrk="1" hangingPunct="1"/>
            <a:r>
              <a:rPr lang="en-US" dirty="0" smtClean="0"/>
              <a:t>Beautiful taps</a:t>
            </a:r>
            <a:endParaRPr lang="en-IN" dirty="0" smtClean="0"/>
          </a:p>
        </p:txBody>
      </p:sp>
      <p:sp>
        <p:nvSpPr>
          <p:cNvPr id="40963" name="Content Placeholder 2"/>
          <p:cNvSpPr>
            <a:spLocks noGrp="1"/>
          </p:cNvSpPr>
          <p:nvPr>
            <p:ph idx="1"/>
          </p:nvPr>
        </p:nvSpPr>
        <p:spPr>
          <a:xfrm>
            <a:off x="533400" y="1371600"/>
            <a:ext cx="9875520" cy="5212080"/>
          </a:xfrm>
        </p:spPr>
        <p:txBody>
          <a:bodyPr/>
          <a:lstStyle/>
          <a:p>
            <a:pPr eaLnBrk="1" hangingPunct="1"/>
            <a:r>
              <a:rPr lang="en-US" dirty="0" smtClean="0"/>
              <a:t>In India, </a:t>
            </a:r>
            <a:r>
              <a:rPr lang="en-US" dirty="0" err="1" smtClean="0"/>
              <a:t>Ranutrol-Hansa</a:t>
            </a:r>
            <a:r>
              <a:rPr lang="en-US" dirty="0" smtClean="0"/>
              <a:t> transformed the market for taps and plumbing equipment, so that, today, beauty is a key branding and product feature</a:t>
            </a:r>
            <a:endParaRPr lang="en-IN" dirty="0" smtClean="0"/>
          </a:p>
        </p:txBody>
      </p:sp>
      <p:pic>
        <p:nvPicPr>
          <p:cNvPr id="40965" name="Picture 3"/>
          <p:cNvPicPr>
            <a:picLocks noChangeAspect="1" noChangeArrowheads="1"/>
          </p:cNvPicPr>
          <p:nvPr/>
        </p:nvPicPr>
        <p:blipFill>
          <a:blip r:embed="rId2"/>
          <a:srcRect/>
          <a:stretch>
            <a:fillRect/>
          </a:stretch>
        </p:blipFill>
        <p:spPr bwMode="auto">
          <a:xfrm>
            <a:off x="5867400" y="3505200"/>
            <a:ext cx="2000250" cy="2000250"/>
          </a:xfrm>
          <a:prstGeom prst="rect">
            <a:avLst/>
          </a:prstGeom>
          <a:noFill/>
          <a:ln w="9525">
            <a:noFill/>
            <a:miter lim="800000"/>
            <a:headEnd/>
            <a:tailEnd/>
          </a:ln>
        </p:spPr>
      </p:pic>
      <p:pic>
        <p:nvPicPr>
          <p:cNvPr id="40966" name="Picture 4"/>
          <p:cNvPicPr>
            <a:picLocks noChangeAspect="1" noChangeArrowheads="1"/>
          </p:cNvPicPr>
          <p:nvPr/>
        </p:nvPicPr>
        <p:blipFill>
          <a:blip r:embed="rId3"/>
          <a:srcRect/>
          <a:stretch>
            <a:fillRect/>
          </a:stretch>
        </p:blipFill>
        <p:spPr bwMode="auto">
          <a:xfrm>
            <a:off x="3124200" y="5334000"/>
            <a:ext cx="2000250" cy="2000250"/>
          </a:xfrm>
          <a:prstGeom prst="rect">
            <a:avLst/>
          </a:prstGeom>
          <a:noFill/>
          <a:ln w="9525">
            <a:noFill/>
            <a:miter lim="800000"/>
            <a:headEnd/>
            <a:tailEnd/>
          </a:ln>
        </p:spPr>
      </p:pic>
      <p:pic>
        <p:nvPicPr>
          <p:cNvPr id="40967" name="Picture 5"/>
          <p:cNvPicPr>
            <a:picLocks noChangeAspect="1" noChangeArrowheads="1"/>
          </p:cNvPicPr>
          <p:nvPr/>
        </p:nvPicPr>
        <p:blipFill>
          <a:blip r:embed="rId4"/>
          <a:srcRect/>
          <a:stretch>
            <a:fillRect/>
          </a:stretch>
        </p:blipFill>
        <p:spPr bwMode="auto">
          <a:xfrm>
            <a:off x="457200" y="3886200"/>
            <a:ext cx="2000250" cy="2000250"/>
          </a:xfrm>
          <a:prstGeom prst="rect">
            <a:avLst/>
          </a:prstGeom>
          <a:noFill/>
          <a:ln w="9525">
            <a:noFill/>
            <a:miter lim="800000"/>
            <a:headEnd/>
            <a:tailEnd/>
          </a:ln>
        </p:spPr>
      </p:pic>
      <p:pic>
        <p:nvPicPr>
          <p:cNvPr id="40968" name="Picture 6"/>
          <p:cNvPicPr>
            <a:picLocks noChangeAspect="1" noChangeArrowheads="1"/>
          </p:cNvPicPr>
          <p:nvPr/>
        </p:nvPicPr>
        <p:blipFill>
          <a:blip r:embed="rId5"/>
          <a:srcRect/>
          <a:stretch>
            <a:fillRect/>
          </a:stretch>
        </p:blipFill>
        <p:spPr bwMode="auto">
          <a:xfrm>
            <a:off x="8458200" y="5257800"/>
            <a:ext cx="2000250" cy="200025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609600"/>
            <a:ext cx="9875520" cy="640080"/>
          </a:xfrm>
        </p:spPr>
        <p:txBody>
          <a:bodyPr>
            <a:normAutofit fontScale="90000"/>
          </a:bodyPr>
          <a:lstStyle/>
          <a:p>
            <a:pPr eaLnBrk="1" hangingPunct="1"/>
            <a:r>
              <a:rPr lang="en-US" smtClean="0"/>
              <a:t>The good ol’ 800</a:t>
            </a:r>
            <a:endParaRPr lang="en-IN" smtClean="0"/>
          </a:p>
        </p:txBody>
      </p:sp>
      <p:sp>
        <p:nvSpPr>
          <p:cNvPr id="41987" name="Content Placeholder 2"/>
          <p:cNvSpPr>
            <a:spLocks noGrp="1"/>
          </p:cNvSpPr>
          <p:nvPr>
            <p:ph idx="1"/>
          </p:nvPr>
        </p:nvSpPr>
        <p:spPr>
          <a:xfrm>
            <a:off x="533400" y="1447800"/>
            <a:ext cx="9875520" cy="5212080"/>
          </a:xfrm>
        </p:spPr>
        <p:txBody>
          <a:bodyPr/>
          <a:lstStyle/>
          <a:p>
            <a:pPr eaLnBrk="1" hangingPunct="1"/>
            <a:r>
              <a:rPr lang="en-US" dirty="0" smtClean="0"/>
              <a:t>One hypothesis suggests that </a:t>
            </a:r>
            <a:r>
              <a:rPr lang="en-US" dirty="0" err="1" smtClean="0"/>
              <a:t>Maruti</a:t>
            </a:r>
            <a:r>
              <a:rPr lang="en-US" dirty="0" smtClean="0"/>
              <a:t> made such an impact simply because even the tiny 800 simply </a:t>
            </a:r>
            <a:r>
              <a:rPr lang="en-US" i="1" dirty="0" smtClean="0"/>
              <a:t>looked</a:t>
            </a:r>
            <a:r>
              <a:rPr lang="en-US" dirty="0" smtClean="0"/>
              <a:t> so much better than either the Ambassador or the Premier </a:t>
            </a:r>
            <a:r>
              <a:rPr lang="en-US" dirty="0" err="1" smtClean="0"/>
              <a:t>Padmini</a:t>
            </a:r>
            <a:endParaRPr lang="en-IN" dirty="0" smtClean="0"/>
          </a:p>
        </p:txBody>
      </p:sp>
      <p:pic>
        <p:nvPicPr>
          <p:cNvPr id="41988" name="Picture 2"/>
          <p:cNvPicPr>
            <a:picLocks noChangeAspect="1" noChangeArrowheads="1"/>
          </p:cNvPicPr>
          <p:nvPr/>
        </p:nvPicPr>
        <p:blipFill>
          <a:blip r:embed="rId2"/>
          <a:srcRect/>
          <a:stretch>
            <a:fillRect/>
          </a:stretch>
        </p:blipFill>
        <p:spPr bwMode="auto">
          <a:xfrm>
            <a:off x="457200" y="4038600"/>
            <a:ext cx="5168110" cy="3429000"/>
          </a:xfrm>
          <a:prstGeom prst="rect">
            <a:avLst/>
          </a:prstGeom>
          <a:noFill/>
          <a:ln w="9525">
            <a:noFill/>
            <a:miter lim="800000"/>
            <a:headEnd/>
            <a:tailEnd/>
          </a:ln>
        </p:spPr>
      </p:pic>
      <p:pic>
        <p:nvPicPr>
          <p:cNvPr id="41989" name="Picture 3"/>
          <p:cNvPicPr>
            <a:picLocks noChangeAspect="1" noChangeArrowheads="1"/>
          </p:cNvPicPr>
          <p:nvPr/>
        </p:nvPicPr>
        <p:blipFill>
          <a:blip r:embed="rId3"/>
          <a:srcRect/>
          <a:stretch>
            <a:fillRect/>
          </a:stretch>
        </p:blipFill>
        <p:spPr bwMode="auto">
          <a:xfrm>
            <a:off x="6553200" y="3962400"/>
            <a:ext cx="3124200" cy="2212541"/>
          </a:xfrm>
          <a:prstGeom prst="rect">
            <a:avLst/>
          </a:prstGeom>
          <a:noFill/>
          <a:ln w="9525">
            <a:noFill/>
            <a:miter lim="800000"/>
            <a:headEnd/>
            <a:tailEnd/>
          </a:ln>
        </p:spPr>
      </p:pic>
      <p:pic>
        <p:nvPicPr>
          <p:cNvPr id="41990" name="Picture 4"/>
          <p:cNvPicPr>
            <a:picLocks noChangeAspect="1" noChangeArrowheads="1"/>
          </p:cNvPicPr>
          <p:nvPr/>
        </p:nvPicPr>
        <p:blipFill>
          <a:blip r:embed="rId4"/>
          <a:srcRect/>
          <a:stretch>
            <a:fillRect/>
          </a:stretch>
        </p:blipFill>
        <p:spPr bwMode="auto">
          <a:xfrm>
            <a:off x="7239000" y="6324600"/>
            <a:ext cx="2176095" cy="12954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304800"/>
            <a:ext cx="9875520" cy="640080"/>
          </a:xfrm>
        </p:spPr>
        <p:txBody>
          <a:bodyPr>
            <a:normAutofit fontScale="90000"/>
          </a:bodyPr>
          <a:lstStyle/>
          <a:p>
            <a:r>
              <a:rPr lang="en-US" dirty="0" smtClean="0"/>
              <a:t>Okay. Look closer</a:t>
            </a:r>
          </a:p>
        </p:txBody>
      </p:sp>
      <p:pic>
        <p:nvPicPr>
          <p:cNvPr id="6147" name="Picture 2" descr="C:\Users\user2\AppData\Local\Microsoft\Windows\Temporary Internet Files\Content.Outlook\USCEN9M0\Pandi - Pictures - Retail frontage_IMG_1859_Van Heusen.jpg"/>
          <p:cNvPicPr>
            <a:picLocks noGrp="1" noChangeAspect="1" noChangeArrowheads="1"/>
          </p:cNvPicPr>
          <p:nvPr>
            <p:ph idx="1"/>
          </p:nvPr>
        </p:nvPicPr>
        <p:blipFill>
          <a:blip r:embed="rId2"/>
          <a:srcRect/>
          <a:stretch>
            <a:fillRect/>
          </a:stretch>
        </p:blipFill>
        <p:spPr>
          <a:xfrm>
            <a:off x="228601" y="990600"/>
            <a:ext cx="10445669" cy="6553200"/>
          </a:xfr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smtClean="0"/>
              <a:t>Can your retail brand be more beautiful?</a:t>
            </a:r>
          </a:p>
        </p:txBody>
      </p:sp>
      <p:sp>
        <p:nvSpPr>
          <p:cNvPr id="3" name="Content Placeholder 2"/>
          <p:cNvSpPr>
            <a:spLocks noGrp="1"/>
          </p:cNvSpPr>
          <p:nvPr>
            <p:ph idx="1"/>
          </p:nvPr>
        </p:nvSpPr>
        <p:spPr/>
        <p:txBody>
          <a:bodyPr>
            <a:normAutofit fontScale="85000" lnSpcReduction="10000"/>
          </a:bodyPr>
          <a:lstStyle/>
          <a:p>
            <a:r>
              <a:rPr lang="en-US" smtClean="0"/>
              <a:t>Can the place simply ‘look’ much better?</a:t>
            </a:r>
          </a:p>
          <a:p>
            <a:r>
              <a:rPr lang="en-US" smtClean="0"/>
              <a:t>Can it have more space?</a:t>
            </a:r>
          </a:p>
          <a:p>
            <a:r>
              <a:rPr lang="en-US" smtClean="0"/>
              <a:t>Can you use white extensively?</a:t>
            </a:r>
          </a:p>
          <a:p>
            <a:r>
              <a:rPr lang="en-US" smtClean="0"/>
              <a:t>Can you reduce the amount of goods stocked so as to make the retail environment more aesthetically pleasing?</a:t>
            </a:r>
          </a:p>
          <a:p>
            <a:r>
              <a:rPr lang="en-US" smtClean="0"/>
              <a:t>Can you govern the quality of your staff by looks?</a:t>
            </a:r>
          </a:p>
          <a:p>
            <a:r>
              <a:rPr lang="en-US" smtClean="0"/>
              <a:t>Can you make sure your POS is of a superior quality?</a:t>
            </a:r>
          </a:p>
          <a:p>
            <a:r>
              <a:rPr lang="en-US" smtClean="0"/>
              <a:t>Can you make sure your staff’s uniforms are carefully designed?</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srcRect t="21809" b="14413"/>
          <a:stretch>
            <a:fillRect/>
          </a:stretch>
        </p:blipFill>
        <p:spPr bwMode="auto">
          <a:xfrm>
            <a:off x="0" y="2914650"/>
            <a:ext cx="10972800" cy="5314950"/>
          </a:xfrm>
          <a:prstGeom prst="rect">
            <a:avLst/>
          </a:prstGeom>
          <a:noFill/>
          <a:ln w="9525">
            <a:noFill/>
            <a:miter lim="800000"/>
            <a:headEnd/>
            <a:tailEnd/>
          </a:ln>
        </p:spPr>
      </p:pic>
      <p:sp>
        <p:nvSpPr>
          <p:cNvPr id="44035" name="Title 3"/>
          <p:cNvSpPr>
            <a:spLocks noGrp="1"/>
          </p:cNvSpPr>
          <p:nvPr>
            <p:ph type="ctrTitle"/>
          </p:nvPr>
        </p:nvSpPr>
        <p:spPr>
          <a:xfrm>
            <a:off x="609600" y="4267200"/>
            <a:ext cx="9326880" cy="1764030"/>
          </a:xfrm>
        </p:spPr>
        <p:txBody>
          <a:bodyPr/>
          <a:lstStyle/>
          <a:p>
            <a:pPr algn="l" eaLnBrk="1" hangingPunct="1"/>
            <a:r>
              <a:rPr lang="en-US" dirty="0" smtClean="0">
                <a:solidFill>
                  <a:schemeClr val="bg1"/>
                </a:solidFill>
                <a:latin typeface="Britannic Bold" pitchFamily="34" charset="0"/>
                <a:cs typeface="Aharoni" pitchFamily="2" charset="-79"/>
              </a:rPr>
              <a:t>X-Factor = Ease </a:t>
            </a:r>
            <a:endParaRPr lang="en-IN" dirty="0" smtClean="0">
              <a:solidFill>
                <a:schemeClr val="bg1"/>
              </a:solidFill>
              <a:latin typeface="Britannic Bold" pitchFamily="34" charset="0"/>
              <a:cs typeface="Aharoni" pitchFamily="2" charset="-79"/>
            </a:endParaRPr>
          </a:p>
        </p:txBody>
      </p:sp>
    </p:spTree>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Ease – what it means</a:t>
            </a:r>
            <a:endParaRPr lang="en-IN" smtClean="0"/>
          </a:p>
        </p:txBody>
      </p:sp>
      <p:sp>
        <p:nvSpPr>
          <p:cNvPr id="3" name="Content Placeholder 2"/>
          <p:cNvSpPr>
            <a:spLocks noGrp="1"/>
          </p:cNvSpPr>
          <p:nvPr>
            <p:ph idx="1"/>
          </p:nvPr>
        </p:nvSpPr>
        <p:spPr/>
        <p:txBody>
          <a:bodyPr/>
          <a:lstStyle/>
          <a:p>
            <a:pPr eaLnBrk="1" hangingPunct="1"/>
            <a:r>
              <a:rPr lang="en-US" smtClean="0"/>
              <a:t>Increasingly, people who feel they don’t have the mental energy to take certain decisions or actions will pay a premium for services that make things easier for them</a:t>
            </a:r>
          </a:p>
          <a:p>
            <a:pPr lvl="2" eaLnBrk="1" hangingPunct="1"/>
            <a:r>
              <a:rPr lang="en-US" smtClean="0"/>
              <a:t>This would add up to a position where your brand simply makes things </a:t>
            </a:r>
            <a:r>
              <a:rPr lang="en-US" i="1" smtClean="0"/>
              <a:t>easier</a:t>
            </a:r>
            <a:r>
              <a:rPr lang="en-US" smtClean="0"/>
              <a:t> for a consumer – it obviates the necessity for a decision or for any action</a:t>
            </a:r>
            <a:endParaRPr lang="en-IN"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762000"/>
            <a:ext cx="9875520" cy="640080"/>
          </a:xfrm>
        </p:spPr>
        <p:txBody>
          <a:bodyPr>
            <a:normAutofit fontScale="90000"/>
          </a:bodyPr>
          <a:lstStyle/>
          <a:p>
            <a:pPr eaLnBrk="1" hangingPunct="1"/>
            <a:r>
              <a:rPr lang="en-US" dirty="0" smtClean="0"/>
              <a:t>Pronto Valet parking</a:t>
            </a:r>
            <a:endParaRPr lang="en-IN" dirty="0" smtClean="0"/>
          </a:p>
        </p:txBody>
      </p:sp>
      <p:sp>
        <p:nvSpPr>
          <p:cNvPr id="46083" name="Content Placeholder 2"/>
          <p:cNvSpPr>
            <a:spLocks noGrp="1"/>
          </p:cNvSpPr>
          <p:nvPr>
            <p:ph idx="1"/>
          </p:nvPr>
        </p:nvSpPr>
        <p:spPr>
          <a:xfrm>
            <a:off x="533400" y="1600200"/>
            <a:ext cx="9875520" cy="5212080"/>
          </a:xfrm>
        </p:spPr>
        <p:txBody>
          <a:bodyPr/>
          <a:lstStyle/>
          <a:p>
            <a:pPr algn="just" eaLnBrk="1" hangingPunct="1"/>
            <a:r>
              <a:rPr lang="en-US" dirty="0" smtClean="0"/>
              <a:t>Pronto works at Sidney airport</a:t>
            </a:r>
          </a:p>
          <a:p>
            <a:pPr lvl="2" algn="just" eaLnBrk="1" hangingPunct="1"/>
            <a:r>
              <a:rPr lang="en-US" dirty="0" smtClean="0">
                <a:latin typeface="Calibri" pitchFamily="34" charset="0"/>
              </a:rPr>
              <a:t>They take your car and park it for as long as you need it to be parked – in a country where only a rare few people have drivers and would like to be back home soon instead of waiting for a taxi</a:t>
            </a:r>
          </a:p>
        </p:txBody>
      </p:sp>
      <p:grpSp>
        <p:nvGrpSpPr>
          <p:cNvPr id="2" name="Group 5"/>
          <p:cNvGrpSpPr>
            <a:grpSpLocks/>
          </p:cNvGrpSpPr>
          <p:nvPr/>
        </p:nvGrpSpPr>
        <p:grpSpPr bwMode="auto">
          <a:xfrm>
            <a:off x="5715001" y="4267200"/>
            <a:ext cx="4385310" cy="2971800"/>
            <a:chOff x="4500562" y="3500438"/>
            <a:chExt cx="3048010" cy="2026030"/>
          </a:xfrm>
        </p:grpSpPr>
        <p:pic>
          <p:nvPicPr>
            <p:cNvPr id="46085" name="Picture 3"/>
            <p:cNvPicPr>
              <a:picLocks noChangeAspect="1" noChangeArrowheads="1"/>
            </p:cNvPicPr>
            <p:nvPr/>
          </p:nvPicPr>
          <p:blipFill>
            <a:blip r:embed="rId2"/>
            <a:srcRect/>
            <a:stretch>
              <a:fillRect/>
            </a:stretch>
          </p:blipFill>
          <p:spPr bwMode="auto">
            <a:xfrm>
              <a:off x="4500562" y="3500438"/>
              <a:ext cx="3048010" cy="2026030"/>
            </a:xfrm>
            <a:prstGeom prst="rect">
              <a:avLst/>
            </a:prstGeom>
            <a:noFill/>
            <a:ln w="9525">
              <a:noFill/>
              <a:miter lim="800000"/>
              <a:headEnd/>
              <a:tailEnd/>
            </a:ln>
          </p:spPr>
        </p:pic>
        <p:pic>
          <p:nvPicPr>
            <p:cNvPr id="46086" name="Picture 2"/>
            <p:cNvPicPr>
              <a:picLocks noChangeAspect="1" noChangeArrowheads="1"/>
            </p:cNvPicPr>
            <p:nvPr/>
          </p:nvPicPr>
          <p:blipFill>
            <a:blip r:embed="rId3"/>
            <a:srcRect/>
            <a:stretch>
              <a:fillRect/>
            </a:stretch>
          </p:blipFill>
          <p:spPr bwMode="auto">
            <a:xfrm>
              <a:off x="4500562" y="3500438"/>
              <a:ext cx="928694" cy="928694"/>
            </a:xfrm>
            <a:prstGeom prst="rect">
              <a:avLst/>
            </a:prstGeom>
            <a:noFill/>
            <a:ln w="9525">
              <a:noFill/>
              <a:miter lim="800000"/>
              <a:headEnd/>
              <a:tailEnd/>
            </a:ln>
          </p:spPr>
        </p:pic>
      </p:grpSp>
    </p:spTree>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ChangeAspect="1" noChangeArrowheads="1"/>
          </p:cNvPicPr>
          <p:nvPr/>
        </p:nvPicPr>
        <p:blipFill>
          <a:blip r:embed="rId2"/>
          <a:srcRect/>
          <a:stretch>
            <a:fillRect/>
          </a:stretch>
        </p:blipFill>
        <p:spPr bwMode="auto">
          <a:xfrm rot="10800000" flipV="1">
            <a:off x="7696200" y="609600"/>
            <a:ext cx="2400300" cy="1920240"/>
          </a:xfrm>
          <a:prstGeom prst="rect">
            <a:avLst/>
          </a:prstGeom>
          <a:noFill/>
          <a:ln w="9525">
            <a:noFill/>
            <a:miter lim="800000"/>
            <a:headEnd/>
            <a:tailEnd/>
          </a:ln>
        </p:spPr>
      </p:pic>
      <p:sp>
        <p:nvSpPr>
          <p:cNvPr id="47108" name="Title 1"/>
          <p:cNvSpPr>
            <a:spLocks noGrp="1"/>
          </p:cNvSpPr>
          <p:nvPr>
            <p:ph type="title"/>
          </p:nvPr>
        </p:nvSpPr>
        <p:spPr/>
        <p:txBody>
          <a:bodyPr/>
          <a:lstStyle/>
          <a:p>
            <a:pPr eaLnBrk="1" hangingPunct="1"/>
            <a:r>
              <a:rPr lang="en-US" dirty="0" smtClean="0"/>
              <a:t>Lexus</a:t>
            </a:r>
            <a:endParaRPr lang="en-IN" dirty="0" smtClean="0"/>
          </a:p>
        </p:txBody>
      </p:sp>
      <p:sp>
        <p:nvSpPr>
          <p:cNvPr id="3" name="Content Placeholder 2"/>
          <p:cNvSpPr>
            <a:spLocks noGrp="1"/>
          </p:cNvSpPr>
          <p:nvPr>
            <p:ph idx="1"/>
          </p:nvPr>
        </p:nvSpPr>
        <p:spPr/>
        <p:txBody>
          <a:bodyPr/>
          <a:lstStyle/>
          <a:p>
            <a:pPr eaLnBrk="1" hangingPunct="1"/>
            <a:r>
              <a:rPr lang="en-US" dirty="0" smtClean="0"/>
              <a:t>Lexus Service standards</a:t>
            </a:r>
          </a:p>
          <a:p>
            <a:pPr lvl="3" eaLnBrk="1" hangingPunct="1"/>
            <a:r>
              <a:rPr lang="en-US" dirty="0" smtClean="0">
                <a:latin typeface="Calibri" pitchFamily="34" charset="0"/>
              </a:rPr>
              <a:t>Lexus picks up your car for service at home or at office</a:t>
            </a:r>
          </a:p>
          <a:p>
            <a:pPr lvl="3" eaLnBrk="1" hangingPunct="1"/>
            <a:r>
              <a:rPr lang="en-US" dirty="0" smtClean="0">
                <a:latin typeface="Calibri" pitchFamily="34" charset="0"/>
              </a:rPr>
              <a:t>They leave a brand-new replacement for you to use – the car that could be your next purchase</a:t>
            </a:r>
          </a:p>
          <a:p>
            <a:pPr lvl="3" eaLnBrk="1" hangingPunct="1"/>
            <a:r>
              <a:rPr lang="en-US" dirty="0" smtClean="0">
                <a:latin typeface="Calibri" pitchFamily="34" charset="0"/>
              </a:rPr>
              <a:t>They return the car clean with </a:t>
            </a:r>
            <a:r>
              <a:rPr lang="en-US" dirty="0" err="1" smtClean="0">
                <a:latin typeface="Calibri" pitchFamily="34" charset="0"/>
              </a:rPr>
              <a:t>Lindt</a:t>
            </a:r>
            <a:r>
              <a:rPr lang="en-US" dirty="0" smtClean="0">
                <a:latin typeface="Calibri" pitchFamily="34" charset="0"/>
              </a:rPr>
              <a:t> chocolates on the front seat</a:t>
            </a:r>
          </a:p>
          <a:p>
            <a:pPr lvl="1" eaLnBrk="1" hangingPunct="1"/>
            <a:r>
              <a:rPr lang="en-US" dirty="0" smtClean="0"/>
              <a:t>Lexus has also hooked up with public places to give special parking slots for Lexus owners (</a:t>
            </a:r>
            <a:r>
              <a:rPr lang="en-US" dirty="0" err="1" smtClean="0"/>
              <a:t>eg</a:t>
            </a:r>
            <a:r>
              <a:rPr lang="en-US" dirty="0" smtClean="0"/>
              <a:t>: the Sydney Opera House)</a:t>
            </a:r>
          </a:p>
        </p:txBody>
      </p:sp>
      <p:pic>
        <p:nvPicPr>
          <p:cNvPr id="47110" name="Picture 3"/>
          <p:cNvPicPr>
            <a:picLocks noChangeAspect="1" noChangeArrowheads="1"/>
          </p:cNvPicPr>
          <p:nvPr/>
        </p:nvPicPr>
        <p:blipFill>
          <a:blip r:embed="rId3"/>
          <a:srcRect/>
          <a:stretch>
            <a:fillRect/>
          </a:stretch>
        </p:blipFill>
        <p:spPr bwMode="auto">
          <a:xfrm>
            <a:off x="6553200" y="5715000"/>
            <a:ext cx="3284220" cy="18288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9875520" cy="5212080"/>
          </a:xfrm>
        </p:spPr>
        <p:txBody>
          <a:bodyPr>
            <a:normAutofit fontScale="92500" lnSpcReduction="10000"/>
          </a:bodyPr>
          <a:lstStyle/>
          <a:p>
            <a:pPr algn="just" eaLnBrk="1" hangingPunct="1">
              <a:buFont typeface="Times"/>
              <a:buChar char="•"/>
              <a:defRPr/>
            </a:pPr>
            <a:r>
              <a:rPr lang="en-US" dirty="0" smtClean="0"/>
              <a:t>Mercedes-Benz’s Airport Express </a:t>
            </a:r>
          </a:p>
          <a:p>
            <a:pPr lvl="1" algn="just" eaLnBrk="1" hangingPunct="1">
              <a:buFont typeface="Times"/>
              <a:buChar char="•"/>
              <a:defRPr/>
            </a:pPr>
            <a:r>
              <a:rPr lang="en-US" dirty="0" smtClean="0"/>
              <a:t>This is a combination of a dealership and a service station at major airports in Europe and Australia. </a:t>
            </a:r>
          </a:p>
          <a:p>
            <a:pPr lvl="3" algn="just" eaLnBrk="1" hangingPunct="1">
              <a:buFont typeface="Times"/>
              <a:buChar char="•"/>
              <a:defRPr/>
            </a:pPr>
            <a:r>
              <a:rPr lang="en-US" dirty="0" smtClean="0">
                <a:latin typeface="Calibri" pitchFamily="34" charset="0"/>
              </a:rPr>
              <a:t>People who travel regularly are likely to be in their target audience. But that’s not all, Mercedes-Benz also gives you an array of other services:</a:t>
            </a:r>
          </a:p>
          <a:p>
            <a:pPr lvl="5" algn="just">
              <a:defRPr/>
            </a:pPr>
            <a:r>
              <a:rPr lang="en-US" dirty="0" smtClean="0">
                <a:latin typeface="Calibri" pitchFamily="34" charset="0"/>
              </a:rPr>
              <a:t>They send any clothes you might have kept at the back of the car for dry-cleaning </a:t>
            </a:r>
          </a:p>
          <a:p>
            <a:pPr lvl="5" algn="just">
              <a:defRPr/>
            </a:pPr>
            <a:r>
              <a:rPr lang="en-US" dirty="0" smtClean="0">
                <a:latin typeface="Calibri" pitchFamily="34" charset="0"/>
              </a:rPr>
              <a:t>They arrange that your car comes to pick you up </a:t>
            </a:r>
          </a:p>
          <a:p>
            <a:pPr lvl="5" algn="just">
              <a:defRPr/>
            </a:pPr>
            <a:r>
              <a:rPr lang="en-US" dirty="0" smtClean="0">
                <a:latin typeface="Calibri" pitchFamily="34" charset="0"/>
              </a:rPr>
              <a:t>They give you a goodies bag for your travel (with chocolate, bottled water </a:t>
            </a:r>
            <a:r>
              <a:rPr lang="en-US" dirty="0" err="1" smtClean="0">
                <a:latin typeface="Calibri" pitchFamily="34" charset="0"/>
              </a:rPr>
              <a:t>meusli</a:t>
            </a:r>
            <a:r>
              <a:rPr lang="en-US" dirty="0" smtClean="0">
                <a:latin typeface="Calibri" pitchFamily="34" charset="0"/>
              </a:rPr>
              <a:t> bars and tea)</a:t>
            </a:r>
          </a:p>
          <a:p>
            <a:pPr lvl="1" algn="just" eaLnBrk="1" hangingPunct="1">
              <a:buFont typeface="Times"/>
              <a:buChar char="•"/>
              <a:defRPr/>
            </a:pPr>
            <a:r>
              <a:rPr lang="en-US" dirty="0" smtClean="0"/>
              <a:t>The result? Sales are running at </a:t>
            </a:r>
            <a:r>
              <a:rPr lang="en-US" i="1" dirty="0" smtClean="0"/>
              <a:t>twice </a:t>
            </a:r>
            <a:r>
              <a:rPr lang="en-US" dirty="0" smtClean="0"/>
              <a:t>the projected levels</a:t>
            </a:r>
            <a:endParaRPr lang="en-IN" dirty="0"/>
          </a:p>
        </p:txBody>
      </p:sp>
      <p:pic>
        <p:nvPicPr>
          <p:cNvPr id="48132" name="Picture 2"/>
          <p:cNvPicPr>
            <a:picLocks noChangeAspect="1" noChangeArrowheads="1"/>
          </p:cNvPicPr>
          <p:nvPr/>
        </p:nvPicPr>
        <p:blipFill>
          <a:blip r:embed="rId2"/>
          <a:srcRect/>
          <a:stretch>
            <a:fillRect/>
          </a:stretch>
        </p:blipFill>
        <p:spPr bwMode="auto">
          <a:xfrm>
            <a:off x="6858000" y="0"/>
            <a:ext cx="4114800" cy="2194561"/>
          </a:xfrm>
          <a:prstGeom prst="rect">
            <a:avLst/>
          </a:prstGeom>
          <a:noFill/>
          <a:ln w="9525">
            <a:noFill/>
            <a:miter lim="800000"/>
            <a:headEnd/>
            <a:tailEnd/>
          </a:ln>
        </p:spPr>
      </p:pic>
      <p:pic>
        <p:nvPicPr>
          <p:cNvPr id="48133" name="Picture 3"/>
          <p:cNvPicPr>
            <a:picLocks noChangeAspect="1" noChangeArrowheads="1"/>
          </p:cNvPicPr>
          <p:nvPr/>
        </p:nvPicPr>
        <p:blipFill>
          <a:blip r:embed="rId3"/>
          <a:srcRect/>
          <a:stretch>
            <a:fillRect/>
          </a:stretch>
        </p:blipFill>
        <p:spPr bwMode="auto">
          <a:xfrm>
            <a:off x="0" y="381000"/>
            <a:ext cx="1864483" cy="1828799"/>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762000"/>
            <a:ext cx="9875520" cy="640080"/>
          </a:xfrm>
        </p:spPr>
        <p:txBody>
          <a:bodyPr>
            <a:normAutofit fontScale="90000"/>
          </a:bodyPr>
          <a:lstStyle/>
          <a:p>
            <a:r>
              <a:rPr lang="en-US" dirty="0" smtClean="0"/>
              <a:t>Some questions for your retail brand</a:t>
            </a:r>
          </a:p>
        </p:txBody>
      </p:sp>
      <p:sp>
        <p:nvSpPr>
          <p:cNvPr id="3" name="Content Placeholder 2"/>
          <p:cNvSpPr>
            <a:spLocks noGrp="1"/>
          </p:cNvSpPr>
          <p:nvPr>
            <p:ph idx="1"/>
          </p:nvPr>
        </p:nvSpPr>
        <p:spPr/>
        <p:txBody>
          <a:bodyPr/>
          <a:lstStyle/>
          <a:p>
            <a:r>
              <a:rPr lang="en-US" dirty="0" smtClean="0"/>
              <a:t>Can your service standards mark you out as special?</a:t>
            </a:r>
          </a:p>
          <a:p>
            <a:r>
              <a:rPr lang="en-US" dirty="0" smtClean="0"/>
              <a:t>Can you think of adding details to your service so that people remember you?</a:t>
            </a:r>
          </a:p>
          <a:p>
            <a:r>
              <a:rPr lang="en-US" dirty="0" smtClean="0"/>
              <a:t>Can you think of doing things that no competitor does – but your customers would appreciate?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26880" cy="762000"/>
          </a:xfrm>
          <a:prstGeom prst="rect">
            <a:avLst/>
          </a:prstGeom>
          <a:noFill/>
          <a:ln w="12700">
            <a:noFill/>
            <a:miter lim="800000"/>
            <a:headEnd/>
            <a:tailEnd/>
          </a:ln>
        </p:spPr>
        <p:txBody>
          <a:bodyPr lIns="45716" tIns="45716" rIns="45716" bIns="45716"/>
          <a:lstStyle/>
          <a:p>
            <a:r>
              <a:rPr lang="en-US" sz="4400" b="1" dirty="0" smtClean="0">
                <a:solidFill>
                  <a:srgbClr val="33CCCC"/>
                </a:solidFill>
                <a:latin typeface="Calibri" pitchFamily="34" charset="0"/>
              </a:rPr>
              <a:t>X-Factor = location</a:t>
            </a:r>
            <a:endParaRPr lang="en-US" sz="4400" b="1" dirty="0">
              <a:solidFill>
                <a:srgbClr val="33CCCC"/>
              </a:solidFill>
              <a:latin typeface="Calibri" pitchFamily="34" charset="0"/>
              <a:sym typeface="Arial Narrow" pitchFamily="34" charset="0"/>
            </a:endParaRPr>
          </a:p>
        </p:txBody>
      </p:sp>
      <p:pic>
        <p:nvPicPr>
          <p:cNvPr id="3" name="Picture 4"/>
          <p:cNvPicPr>
            <a:picLocks noChangeAspect="1" noChangeArrowheads="1"/>
          </p:cNvPicPr>
          <p:nvPr/>
        </p:nvPicPr>
        <p:blipFill>
          <a:blip r:embed="rId3"/>
          <a:srcRect/>
          <a:stretch>
            <a:fillRect/>
          </a:stretch>
        </p:blipFill>
        <p:spPr bwMode="auto">
          <a:xfrm>
            <a:off x="7406640" y="2667001"/>
            <a:ext cx="3732326" cy="5562601"/>
          </a:xfrm>
          <a:prstGeom prst="rect">
            <a:avLst/>
          </a:prstGeom>
          <a:noFill/>
          <a:ln w="9525">
            <a:noFill/>
            <a:miter lim="800000"/>
            <a:headEnd/>
            <a:tailEnd/>
          </a:ln>
        </p:spPr>
      </p:pic>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Location – what it means</a:t>
            </a:r>
          </a:p>
        </p:txBody>
      </p:sp>
      <p:sp>
        <p:nvSpPr>
          <p:cNvPr id="43011" name="Content Placeholder 2"/>
          <p:cNvSpPr>
            <a:spLocks noGrp="1"/>
          </p:cNvSpPr>
          <p:nvPr>
            <p:ph idx="1"/>
          </p:nvPr>
        </p:nvSpPr>
        <p:spPr/>
        <p:txBody>
          <a:bodyPr/>
          <a:lstStyle/>
          <a:p>
            <a:pPr eaLnBrk="1" hangingPunct="1"/>
            <a:r>
              <a:rPr lang="en-US" smtClean="0"/>
              <a:t>Where the brand values are emphasized and underlined by the location of the store or retail outlet</a:t>
            </a:r>
          </a:p>
          <a:p>
            <a:pPr lvl="1" eaLnBrk="1" hangingPunct="1"/>
            <a:r>
              <a:rPr lang="en-US" smtClean="0"/>
              <a:t>For example, a location on Rue St. Honoré or Faubourg St. Honoré immediately makes a statement of class</a:t>
            </a:r>
          </a:p>
          <a:p>
            <a:pPr lvl="1" eaLnBrk="1" hangingPunct="1"/>
            <a:r>
              <a:rPr lang="en-US" smtClean="0"/>
              <a:t>If your store is at UB City next to Louis Vuitton, Chanel and Rolex, it lifts you to a different level from being next to Shoppers Stop</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 calcmode="lin" valueType="num">
                                      <p:cBhvr additive="base">
                                        <p:cTn id="17"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itle 1"/>
          <p:cNvSpPr>
            <a:spLocks noGrp="1"/>
          </p:cNvSpPr>
          <p:nvPr>
            <p:ph type="title"/>
          </p:nvPr>
        </p:nvSpPr>
        <p:spPr>
          <a:xfrm>
            <a:off x="1097280" y="304800"/>
            <a:ext cx="9875520" cy="1371600"/>
          </a:xfrm>
        </p:spPr>
        <p:txBody>
          <a:bodyPr/>
          <a:lstStyle/>
          <a:p>
            <a:r>
              <a:rPr lang="en-US" dirty="0" smtClean="0"/>
              <a:t>Club Med</a:t>
            </a:r>
            <a:endParaRPr lang="en-IN" dirty="0" smtClean="0"/>
          </a:p>
        </p:txBody>
      </p:sp>
      <p:sp>
        <p:nvSpPr>
          <p:cNvPr id="3" name="Content Placeholder 2"/>
          <p:cNvSpPr>
            <a:spLocks noGrp="1"/>
          </p:cNvSpPr>
          <p:nvPr>
            <p:ph idx="1"/>
          </p:nvPr>
        </p:nvSpPr>
        <p:spPr>
          <a:xfrm>
            <a:off x="304800" y="3200400"/>
            <a:ext cx="9875520" cy="4663440"/>
          </a:xfrm>
        </p:spPr>
        <p:txBody>
          <a:bodyPr>
            <a:normAutofit fontScale="92500" lnSpcReduction="10000"/>
          </a:bodyPr>
          <a:lstStyle/>
          <a:p>
            <a:r>
              <a:rPr lang="en-US" dirty="0" smtClean="0"/>
              <a:t>Club Med has built its entire brand on location</a:t>
            </a:r>
          </a:p>
          <a:p>
            <a:pPr lvl="1"/>
            <a:r>
              <a:rPr lang="en-US" dirty="0" smtClean="0"/>
              <a:t>Its locations are based on their positioning of being a romantic place to meet other singles like yourself </a:t>
            </a:r>
          </a:p>
          <a:p>
            <a:pPr lvl="1"/>
            <a:r>
              <a:rPr lang="en-US" dirty="0" smtClean="0"/>
              <a:t>Its locations are chosen to be appropriate for its customer base of </a:t>
            </a:r>
            <a:r>
              <a:rPr lang="en-US" dirty="0" err="1" smtClean="0"/>
              <a:t>yuppy</a:t>
            </a:r>
            <a:r>
              <a:rPr lang="en-US" dirty="0" smtClean="0"/>
              <a:t> Europeans and Americans</a:t>
            </a:r>
          </a:p>
          <a:p>
            <a:pPr lvl="1"/>
            <a:r>
              <a:rPr lang="en-US" dirty="0" smtClean="0"/>
              <a:t>The kind of entertainment provided is also about helping singles to meet</a:t>
            </a:r>
          </a:p>
          <a:p>
            <a:pPr lvl="1"/>
            <a:r>
              <a:rPr lang="en-US" dirty="0" smtClean="0"/>
              <a:t>It’s not the kind of place that’s meant for families and neither are the locations</a:t>
            </a:r>
          </a:p>
        </p:txBody>
      </p:sp>
      <p:pic>
        <p:nvPicPr>
          <p:cNvPr id="52230" name="Picture 5"/>
          <p:cNvPicPr>
            <a:picLocks noChangeAspect="1" noChangeArrowheads="1"/>
          </p:cNvPicPr>
          <p:nvPr/>
        </p:nvPicPr>
        <p:blipFill>
          <a:blip r:embed="rId2"/>
          <a:srcRect/>
          <a:stretch>
            <a:fillRect/>
          </a:stretch>
        </p:blipFill>
        <p:spPr bwMode="auto">
          <a:xfrm>
            <a:off x="4572000" y="1295400"/>
            <a:ext cx="3048000" cy="1965810"/>
          </a:xfrm>
          <a:prstGeom prst="rect">
            <a:avLst/>
          </a:prstGeom>
          <a:noFill/>
          <a:ln w="9525">
            <a:noFill/>
            <a:miter lim="800000"/>
            <a:headEnd/>
            <a:tailEnd/>
          </a:ln>
        </p:spPr>
      </p:pic>
      <p:pic>
        <p:nvPicPr>
          <p:cNvPr id="52231" name="Picture 6"/>
          <p:cNvPicPr>
            <a:picLocks noChangeAspect="1" noChangeArrowheads="1"/>
          </p:cNvPicPr>
          <p:nvPr/>
        </p:nvPicPr>
        <p:blipFill>
          <a:blip r:embed="rId3"/>
          <a:srcRect/>
          <a:stretch>
            <a:fillRect/>
          </a:stretch>
        </p:blipFill>
        <p:spPr bwMode="auto">
          <a:xfrm>
            <a:off x="8839200" y="304800"/>
            <a:ext cx="2133600" cy="2844802"/>
          </a:xfrm>
          <a:prstGeom prst="rect">
            <a:avLst/>
          </a:prstGeom>
          <a:noFill/>
          <a:ln w="9525">
            <a:noFill/>
            <a:miter lim="800000"/>
            <a:headEnd/>
            <a:tailEnd/>
          </a:ln>
        </p:spPr>
      </p:pic>
      <p:pic>
        <p:nvPicPr>
          <p:cNvPr id="52232" name="Picture 7"/>
          <p:cNvPicPr>
            <a:picLocks noChangeAspect="1" noChangeArrowheads="1"/>
          </p:cNvPicPr>
          <p:nvPr/>
        </p:nvPicPr>
        <p:blipFill>
          <a:blip r:embed="rId4"/>
          <a:srcRect/>
          <a:stretch>
            <a:fillRect/>
          </a:stretch>
        </p:blipFill>
        <p:spPr bwMode="auto">
          <a:xfrm>
            <a:off x="0" y="381000"/>
            <a:ext cx="3578860" cy="2743201"/>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457200"/>
            <a:ext cx="9875520" cy="640080"/>
          </a:xfrm>
        </p:spPr>
        <p:txBody>
          <a:bodyPr>
            <a:normAutofit fontScale="90000"/>
          </a:bodyPr>
          <a:lstStyle/>
          <a:p>
            <a:r>
              <a:rPr lang="en-US" dirty="0" smtClean="0"/>
              <a:t>And the other one . . .</a:t>
            </a:r>
          </a:p>
        </p:txBody>
      </p:sp>
      <p:pic>
        <p:nvPicPr>
          <p:cNvPr id="7171" name="Picture 2" descr="C:\Users\user2\AppData\Local\Microsoft\Windows\Temporary Internet Files\Content.Outlook\USCEN9M0\Pandi - Pictures - Retail frontage_IMG_1861_Giovani.jpg"/>
          <p:cNvPicPr>
            <a:picLocks noGrp="1" noChangeAspect="1" noChangeArrowheads="1"/>
          </p:cNvPicPr>
          <p:nvPr>
            <p:ph idx="1"/>
          </p:nvPr>
        </p:nvPicPr>
        <p:blipFill>
          <a:blip r:embed="rId2"/>
          <a:srcRect/>
          <a:stretch>
            <a:fillRect/>
          </a:stretch>
        </p:blipFill>
        <p:spPr>
          <a:xfrm>
            <a:off x="381001" y="990601"/>
            <a:ext cx="9906000" cy="6585718"/>
          </a:xfrm>
          <a:noFill/>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685800"/>
            <a:ext cx="9875520" cy="640080"/>
          </a:xfrm>
        </p:spPr>
        <p:txBody>
          <a:bodyPr>
            <a:normAutofit fontScale="90000"/>
          </a:bodyPr>
          <a:lstStyle/>
          <a:p>
            <a:r>
              <a:rPr lang="en-US" dirty="0" smtClean="0"/>
              <a:t>Some questions</a:t>
            </a:r>
          </a:p>
        </p:txBody>
      </p:sp>
      <p:sp>
        <p:nvSpPr>
          <p:cNvPr id="3" name="Content Placeholder 2"/>
          <p:cNvSpPr>
            <a:spLocks noGrp="1"/>
          </p:cNvSpPr>
          <p:nvPr>
            <p:ph idx="1"/>
          </p:nvPr>
        </p:nvSpPr>
        <p:spPr>
          <a:xfrm>
            <a:off x="533400" y="1600200"/>
            <a:ext cx="9875520" cy="5212080"/>
          </a:xfrm>
        </p:spPr>
        <p:txBody>
          <a:bodyPr>
            <a:normAutofit lnSpcReduction="10000"/>
          </a:bodyPr>
          <a:lstStyle/>
          <a:p>
            <a:pPr algn="just"/>
            <a:r>
              <a:rPr lang="en-US" dirty="0" smtClean="0"/>
              <a:t>Is your location a real brand-location or just an address?</a:t>
            </a:r>
          </a:p>
          <a:p>
            <a:pPr lvl="1" algn="just"/>
            <a:r>
              <a:rPr lang="en-US" dirty="0" smtClean="0"/>
              <a:t>Will your location make a difference to your brand?</a:t>
            </a:r>
          </a:p>
          <a:p>
            <a:pPr lvl="1" algn="just"/>
            <a:r>
              <a:rPr lang="en-US" dirty="0" smtClean="0"/>
              <a:t>Do you choose your location for the number of ‘footfalls’ or because it will make a difference to your brand?</a:t>
            </a:r>
          </a:p>
          <a:p>
            <a:pPr algn="just"/>
            <a:r>
              <a:rPr lang="en-US" dirty="0" smtClean="0"/>
              <a:t>In sum, is your location a brand decision or a sales decision?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26880" cy="762000"/>
          </a:xfrm>
          <a:prstGeom prst="rect">
            <a:avLst/>
          </a:prstGeom>
          <a:noFill/>
          <a:ln w="12700">
            <a:noFill/>
            <a:miter lim="800000"/>
            <a:headEnd/>
            <a:tailEnd/>
          </a:ln>
        </p:spPr>
        <p:txBody>
          <a:bodyPr lIns="45716" tIns="45716" rIns="45716" bIns="45716"/>
          <a:lstStyle/>
          <a:p>
            <a:r>
              <a:rPr lang="en-US" sz="3200" b="1" dirty="0" smtClean="0">
                <a:solidFill>
                  <a:srgbClr val="33CCCC"/>
                </a:solidFill>
              </a:rPr>
              <a:t>X-Factor = Fun</a:t>
            </a:r>
            <a:endParaRPr lang="en-US" sz="3100" b="1" dirty="0">
              <a:solidFill>
                <a:srgbClr val="33CCCC"/>
              </a:solidFill>
              <a:latin typeface="DIN-MediumAlternate"/>
              <a:sym typeface="Arial Narrow" pitchFamily="34" charset="0"/>
            </a:endParaRPr>
          </a:p>
        </p:txBody>
      </p:sp>
      <p:pic>
        <p:nvPicPr>
          <p:cNvPr id="3" name="Picture 4"/>
          <p:cNvPicPr>
            <a:picLocks noChangeAspect="1" noChangeArrowheads="1"/>
          </p:cNvPicPr>
          <p:nvPr/>
        </p:nvPicPr>
        <p:blipFill>
          <a:blip r:embed="rId3"/>
          <a:srcRect/>
          <a:stretch>
            <a:fillRect/>
          </a:stretch>
        </p:blipFill>
        <p:spPr bwMode="auto">
          <a:xfrm>
            <a:off x="7198997" y="2743201"/>
            <a:ext cx="3895540" cy="5486401"/>
          </a:xfrm>
          <a:prstGeom prst="rect">
            <a:avLst/>
          </a:prstGeom>
          <a:noFill/>
          <a:ln w="9525">
            <a:noFill/>
            <a:miter lim="800000"/>
            <a:headEnd/>
            <a:tailEnd/>
          </a:ln>
        </p:spPr>
      </p:pic>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609600"/>
            <a:ext cx="9875520" cy="640080"/>
          </a:xfrm>
        </p:spPr>
        <p:txBody>
          <a:bodyPr>
            <a:normAutofit fontScale="90000"/>
          </a:bodyPr>
          <a:lstStyle/>
          <a:p>
            <a:pPr eaLnBrk="1" hangingPunct="1"/>
            <a:r>
              <a:rPr lang="en-US" dirty="0" smtClean="0">
                <a:solidFill>
                  <a:schemeClr val="accent5">
                    <a:lumMod val="75000"/>
                  </a:schemeClr>
                </a:solidFill>
              </a:rPr>
              <a:t>Fun – what it means</a:t>
            </a:r>
            <a:endParaRPr lang="en-IN" dirty="0" smtClean="0">
              <a:solidFill>
                <a:schemeClr val="accent5">
                  <a:lumMod val="75000"/>
                </a:schemeClr>
              </a:solidFill>
            </a:endParaRPr>
          </a:p>
        </p:txBody>
      </p:sp>
      <p:sp>
        <p:nvSpPr>
          <p:cNvPr id="44035" name="Content Placeholder 2"/>
          <p:cNvSpPr>
            <a:spLocks noGrp="1"/>
          </p:cNvSpPr>
          <p:nvPr>
            <p:ph idx="1"/>
          </p:nvPr>
        </p:nvSpPr>
        <p:spPr>
          <a:xfrm>
            <a:off x="457200" y="1600200"/>
            <a:ext cx="9875520" cy="5212080"/>
          </a:xfrm>
        </p:spPr>
        <p:txBody>
          <a:bodyPr>
            <a:normAutofit fontScale="92500"/>
          </a:bodyPr>
          <a:lstStyle/>
          <a:p>
            <a:pPr algn="just" eaLnBrk="1" hangingPunct="1"/>
            <a:r>
              <a:rPr lang="en-US" dirty="0" smtClean="0"/>
              <a:t>Some products or services have substitutes and either regulation or cost structures prevent a meaningful cost difference </a:t>
            </a:r>
          </a:p>
          <a:p>
            <a:pPr algn="just" eaLnBrk="1" hangingPunct="1"/>
            <a:r>
              <a:rPr lang="en-US" dirty="0" smtClean="0"/>
              <a:t>In this case it makes sense to be more </a:t>
            </a:r>
            <a:r>
              <a:rPr lang="en-US" b="1" dirty="0" smtClean="0"/>
              <a:t>fun</a:t>
            </a:r>
            <a:r>
              <a:rPr lang="en-US" dirty="0" smtClean="0"/>
              <a:t> than other products in your category</a:t>
            </a:r>
          </a:p>
          <a:p>
            <a:pPr lvl="2" algn="just" eaLnBrk="1" hangingPunct="1"/>
            <a:r>
              <a:rPr lang="en-US" dirty="0" smtClean="0"/>
              <a:t>This would add up to a position where the product makes you smile with its communication and where every interaction you have with the brand is more fun</a:t>
            </a:r>
          </a:p>
          <a:p>
            <a:pPr lvl="2" algn="just" eaLnBrk="1" hangingPunct="1"/>
            <a:r>
              <a:rPr lang="en-US" dirty="0" smtClean="0"/>
              <a:t>It should always be in places where the consumer is having fun and it should give services that accentuate the idea</a:t>
            </a:r>
            <a:endParaRPr lang="en-IN"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685800"/>
            <a:ext cx="9875520" cy="640080"/>
          </a:xfrm>
        </p:spPr>
        <p:txBody>
          <a:bodyPr>
            <a:normAutofit fontScale="90000"/>
          </a:bodyPr>
          <a:lstStyle/>
          <a:p>
            <a:pPr eaLnBrk="1" hangingPunct="1"/>
            <a:r>
              <a:rPr lang="en-US" dirty="0" smtClean="0"/>
              <a:t>Virgin Airlines</a:t>
            </a:r>
            <a:endParaRPr lang="en-IN" dirty="0" smtClean="0"/>
          </a:p>
        </p:txBody>
      </p:sp>
      <p:sp>
        <p:nvSpPr>
          <p:cNvPr id="3" name="Content Placeholder 2"/>
          <p:cNvSpPr>
            <a:spLocks noGrp="1"/>
          </p:cNvSpPr>
          <p:nvPr>
            <p:ph idx="1"/>
          </p:nvPr>
        </p:nvSpPr>
        <p:spPr>
          <a:xfrm>
            <a:off x="533400" y="1524000"/>
            <a:ext cx="9875520" cy="5212080"/>
          </a:xfrm>
        </p:spPr>
        <p:txBody>
          <a:bodyPr/>
          <a:lstStyle/>
          <a:p>
            <a:pPr eaLnBrk="1" hangingPunct="1"/>
            <a:r>
              <a:rPr lang="en-US" dirty="0" smtClean="0"/>
              <a:t>Virgin Blue in Australia is fast, good and cheap, but it has made </a:t>
            </a:r>
            <a:r>
              <a:rPr lang="en-US" i="1" dirty="0" smtClean="0"/>
              <a:t>fun</a:t>
            </a:r>
            <a:r>
              <a:rPr lang="en-US" dirty="0" smtClean="0"/>
              <a:t> its main selling point</a:t>
            </a:r>
          </a:p>
          <a:p>
            <a:pPr lvl="2" eaLnBrk="1" hangingPunct="1"/>
            <a:r>
              <a:rPr lang="en-US" dirty="0" smtClean="0"/>
              <a:t>Jokey announcements by stewards</a:t>
            </a:r>
          </a:p>
          <a:p>
            <a:pPr lvl="2" eaLnBrk="1" hangingPunct="1"/>
            <a:r>
              <a:rPr lang="en-US" dirty="0" smtClean="0"/>
              <a:t>Practical jokes by stewardesses</a:t>
            </a:r>
          </a:p>
          <a:p>
            <a:pPr lvl="2" eaLnBrk="1" hangingPunct="1"/>
            <a:r>
              <a:rPr lang="en-US" dirty="0" smtClean="0"/>
              <a:t>The look of the crew’s uniforms</a:t>
            </a:r>
          </a:p>
        </p:txBody>
      </p:sp>
      <p:pic>
        <p:nvPicPr>
          <p:cNvPr id="56324" name="Picture 2"/>
          <p:cNvPicPr>
            <a:picLocks noChangeAspect="1" noChangeArrowheads="1"/>
          </p:cNvPicPr>
          <p:nvPr/>
        </p:nvPicPr>
        <p:blipFill>
          <a:blip r:embed="rId2"/>
          <a:srcRect/>
          <a:stretch>
            <a:fillRect/>
          </a:stretch>
        </p:blipFill>
        <p:spPr bwMode="auto">
          <a:xfrm>
            <a:off x="5572126" y="5334000"/>
            <a:ext cx="5400674" cy="2329814"/>
          </a:xfrm>
          <a:prstGeom prst="rect">
            <a:avLst/>
          </a:prstGeom>
          <a:noFill/>
          <a:ln w="9525">
            <a:noFill/>
            <a:miter lim="800000"/>
            <a:headEnd/>
            <a:tailEnd/>
          </a:ln>
        </p:spPr>
      </p:pic>
      <p:pic>
        <p:nvPicPr>
          <p:cNvPr id="56325" name="Picture 3"/>
          <p:cNvPicPr>
            <a:picLocks noChangeAspect="1" noChangeArrowheads="1"/>
          </p:cNvPicPr>
          <p:nvPr/>
        </p:nvPicPr>
        <p:blipFill>
          <a:blip r:embed="rId3"/>
          <a:srcRect b="11594"/>
          <a:stretch>
            <a:fillRect/>
          </a:stretch>
        </p:blipFill>
        <p:spPr bwMode="auto">
          <a:xfrm>
            <a:off x="7391400" y="2743200"/>
            <a:ext cx="3581400" cy="2375490"/>
          </a:xfrm>
          <a:prstGeom prst="rect">
            <a:avLst/>
          </a:prstGeom>
          <a:noFill/>
          <a:ln w="9525">
            <a:noFill/>
            <a:miter lim="800000"/>
            <a:headEnd/>
            <a:tailEnd/>
          </a:ln>
        </p:spPr>
      </p:pic>
      <p:pic>
        <p:nvPicPr>
          <p:cNvPr id="56326" name="Picture 4"/>
          <p:cNvPicPr>
            <a:picLocks noChangeAspect="1" noChangeArrowheads="1"/>
          </p:cNvPicPr>
          <p:nvPr/>
        </p:nvPicPr>
        <p:blipFill>
          <a:blip r:embed="rId4"/>
          <a:srcRect/>
          <a:stretch>
            <a:fillRect/>
          </a:stretch>
        </p:blipFill>
        <p:spPr bwMode="auto">
          <a:xfrm>
            <a:off x="2400300" y="5143502"/>
            <a:ext cx="3200400" cy="234315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Amul Butter</a:t>
            </a:r>
            <a:endParaRPr lang="en-IN" smtClean="0"/>
          </a:p>
        </p:txBody>
      </p:sp>
      <p:sp>
        <p:nvSpPr>
          <p:cNvPr id="3" name="Content Placeholder 2"/>
          <p:cNvSpPr>
            <a:spLocks noGrp="1"/>
          </p:cNvSpPr>
          <p:nvPr>
            <p:ph idx="1"/>
          </p:nvPr>
        </p:nvSpPr>
        <p:spPr>
          <a:xfrm>
            <a:off x="533400" y="2438400"/>
            <a:ext cx="9875520" cy="5212080"/>
          </a:xfrm>
        </p:spPr>
        <p:txBody>
          <a:bodyPr/>
          <a:lstStyle/>
          <a:p>
            <a:pPr eaLnBrk="1" hangingPunct="1"/>
            <a:r>
              <a:rPr lang="en-US" dirty="0" err="1" smtClean="0"/>
              <a:t>Amul</a:t>
            </a:r>
            <a:r>
              <a:rPr lang="en-US" dirty="0" smtClean="0"/>
              <a:t> butter has distinguished itself by being more </a:t>
            </a:r>
            <a:r>
              <a:rPr lang="en-US" i="1" dirty="0" smtClean="0"/>
              <a:t>fun</a:t>
            </a:r>
            <a:r>
              <a:rPr lang="en-US" dirty="0" smtClean="0"/>
              <a:t> than its competition with its now famous hoardings that comment on current affairs with an utterly-</a:t>
            </a:r>
            <a:r>
              <a:rPr lang="en-US" dirty="0" err="1" smtClean="0"/>
              <a:t>butterly</a:t>
            </a:r>
            <a:r>
              <a:rPr lang="en-US" dirty="0" smtClean="0"/>
              <a:t> pun</a:t>
            </a:r>
          </a:p>
        </p:txBody>
      </p:sp>
      <p:pic>
        <p:nvPicPr>
          <p:cNvPr id="157698" name="Picture 2"/>
          <p:cNvPicPr>
            <a:picLocks noChangeAspect="1" noChangeArrowheads="1"/>
          </p:cNvPicPr>
          <p:nvPr/>
        </p:nvPicPr>
        <p:blipFill>
          <a:blip r:embed="rId2"/>
          <a:srcRect/>
          <a:stretch>
            <a:fillRect/>
          </a:stretch>
        </p:blipFill>
        <p:spPr bwMode="auto">
          <a:xfrm>
            <a:off x="0" y="533400"/>
            <a:ext cx="3210128" cy="1676400"/>
          </a:xfrm>
          <a:prstGeom prst="rect">
            <a:avLst/>
          </a:prstGeom>
          <a:noFill/>
          <a:ln w="9525">
            <a:noFill/>
            <a:miter lim="800000"/>
            <a:headEnd/>
            <a:tailEnd/>
          </a:ln>
        </p:spPr>
      </p:pic>
      <p:pic>
        <p:nvPicPr>
          <p:cNvPr id="157699" name="Picture 3"/>
          <p:cNvPicPr>
            <a:picLocks noChangeAspect="1" noChangeArrowheads="1"/>
          </p:cNvPicPr>
          <p:nvPr/>
        </p:nvPicPr>
        <p:blipFill>
          <a:blip r:embed="rId3"/>
          <a:srcRect/>
          <a:stretch>
            <a:fillRect/>
          </a:stretch>
        </p:blipFill>
        <p:spPr bwMode="auto">
          <a:xfrm>
            <a:off x="0" y="5181600"/>
            <a:ext cx="4572000" cy="2286000"/>
          </a:xfrm>
          <a:prstGeom prst="rect">
            <a:avLst/>
          </a:prstGeom>
          <a:noFill/>
          <a:ln w="9525">
            <a:noFill/>
            <a:miter lim="800000"/>
            <a:headEnd/>
            <a:tailEnd/>
          </a:ln>
        </p:spPr>
      </p:pic>
      <p:pic>
        <p:nvPicPr>
          <p:cNvPr id="157700" name="Picture 4"/>
          <p:cNvPicPr>
            <a:picLocks noChangeAspect="1" noChangeArrowheads="1"/>
          </p:cNvPicPr>
          <p:nvPr/>
        </p:nvPicPr>
        <p:blipFill>
          <a:blip r:embed="rId4"/>
          <a:srcRect/>
          <a:stretch>
            <a:fillRect/>
          </a:stretch>
        </p:blipFill>
        <p:spPr bwMode="auto">
          <a:xfrm>
            <a:off x="6471284" y="5105400"/>
            <a:ext cx="4501516" cy="2314576"/>
          </a:xfrm>
          <a:prstGeom prst="rect">
            <a:avLst/>
          </a:prstGeom>
          <a:noFill/>
          <a:ln w="9525">
            <a:noFill/>
            <a:miter lim="800000"/>
            <a:headEnd/>
            <a:tailEnd/>
          </a:ln>
        </p:spPr>
      </p:pic>
      <p:pic>
        <p:nvPicPr>
          <p:cNvPr id="157701" name="Picture 5"/>
          <p:cNvPicPr>
            <a:picLocks noChangeAspect="1" noChangeArrowheads="1"/>
          </p:cNvPicPr>
          <p:nvPr/>
        </p:nvPicPr>
        <p:blipFill>
          <a:blip r:embed="rId5"/>
          <a:srcRect/>
          <a:stretch>
            <a:fillRect/>
          </a:stretch>
        </p:blipFill>
        <p:spPr bwMode="auto">
          <a:xfrm>
            <a:off x="7848600" y="533400"/>
            <a:ext cx="3124200" cy="15621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770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770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769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7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685800"/>
            <a:ext cx="9875520" cy="640080"/>
          </a:xfrm>
        </p:spPr>
        <p:txBody>
          <a:bodyPr>
            <a:normAutofit fontScale="90000"/>
          </a:bodyPr>
          <a:lstStyle/>
          <a:p>
            <a:pPr eaLnBrk="1" hangingPunct="1"/>
            <a:r>
              <a:rPr lang="en-US" dirty="0" smtClean="0"/>
              <a:t>Kingfisher</a:t>
            </a:r>
            <a:endParaRPr lang="en-IN" dirty="0" smtClean="0"/>
          </a:p>
        </p:txBody>
      </p:sp>
      <p:sp>
        <p:nvSpPr>
          <p:cNvPr id="3" name="Content Placeholder 2"/>
          <p:cNvSpPr>
            <a:spLocks noGrp="1"/>
          </p:cNvSpPr>
          <p:nvPr>
            <p:ph idx="1"/>
          </p:nvPr>
        </p:nvSpPr>
        <p:spPr>
          <a:xfrm>
            <a:off x="304800" y="1371600"/>
            <a:ext cx="9875520" cy="5212080"/>
          </a:xfrm>
        </p:spPr>
        <p:txBody>
          <a:bodyPr/>
          <a:lstStyle/>
          <a:p>
            <a:pPr eaLnBrk="1" hangingPunct="1"/>
            <a:r>
              <a:rPr lang="en-US" dirty="0" smtClean="0"/>
              <a:t>Kingfisher Airlines has translated fun as sexy so </a:t>
            </a:r>
            <a:br>
              <a:rPr lang="en-US" dirty="0" smtClean="0"/>
            </a:br>
            <a:r>
              <a:rPr lang="en-US" dirty="0" smtClean="0"/>
              <a:t>you have</a:t>
            </a:r>
          </a:p>
          <a:p>
            <a:pPr lvl="1"/>
            <a:r>
              <a:rPr lang="en-US" dirty="0" smtClean="0"/>
              <a:t>The infamous red uniforms, pearls and red shoes</a:t>
            </a:r>
          </a:p>
          <a:p>
            <a:pPr lvl="1" eaLnBrk="1" hangingPunct="1"/>
            <a:r>
              <a:rPr lang="en-US" dirty="0" smtClean="0"/>
              <a:t>Referring to customers as ‘guests’</a:t>
            </a:r>
          </a:p>
          <a:p>
            <a:pPr lvl="1" eaLnBrk="1" hangingPunct="1"/>
            <a:r>
              <a:rPr lang="en-US" dirty="0" smtClean="0"/>
              <a:t>The ‘in-flight entertainment system’ etc.</a:t>
            </a:r>
          </a:p>
        </p:txBody>
      </p:sp>
      <p:pic>
        <p:nvPicPr>
          <p:cNvPr id="58372" name="Picture 3" descr="kingfisher%20logo.jpg"/>
          <p:cNvPicPr>
            <a:picLocks noChangeAspect="1"/>
          </p:cNvPicPr>
          <p:nvPr/>
        </p:nvPicPr>
        <p:blipFill>
          <a:blip r:embed="rId2"/>
          <a:srcRect/>
          <a:stretch>
            <a:fillRect/>
          </a:stretch>
        </p:blipFill>
        <p:spPr bwMode="auto">
          <a:xfrm>
            <a:off x="2314576" y="5143500"/>
            <a:ext cx="3297554" cy="1910716"/>
          </a:xfrm>
          <a:prstGeom prst="rect">
            <a:avLst/>
          </a:prstGeom>
          <a:noFill/>
          <a:ln w="9525">
            <a:noFill/>
            <a:miter lim="800000"/>
            <a:headEnd/>
            <a:tailEnd/>
          </a:ln>
        </p:spPr>
      </p:pic>
      <p:pic>
        <p:nvPicPr>
          <p:cNvPr id="58373" name="Picture 4" descr="kingfisher_air_hostess_1.jpg"/>
          <p:cNvPicPr>
            <a:picLocks noChangeAspect="1"/>
          </p:cNvPicPr>
          <p:nvPr/>
        </p:nvPicPr>
        <p:blipFill>
          <a:blip r:embed="rId3"/>
          <a:srcRect/>
          <a:stretch>
            <a:fillRect/>
          </a:stretch>
        </p:blipFill>
        <p:spPr bwMode="auto">
          <a:xfrm>
            <a:off x="6671312" y="4724400"/>
            <a:ext cx="4301488" cy="2856819"/>
          </a:xfrm>
          <a:prstGeom prst="rect">
            <a:avLst/>
          </a:prstGeom>
          <a:noFill/>
          <a:ln w="9525">
            <a:noFill/>
            <a:miter lim="800000"/>
            <a:headEnd/>
            <a:tailEnd/>
          </a:ln>
        </p:spPr>
      </p:pic>
      <p:pic>
        <p:nvPicPr>
          <p:cNvPr id="58374" name="Picture 6" descr="sub_img_career.gif"/>
          <p:cNvPicPr>
            <a:picLocks noChangeAspect="1"/>
          </p:cNvPicPr>
          <p:nvPr/>
        </p:nvPicPr>
        <p:blipFill>
          <a:blip r:embed="rId4"/>
          <a:srcRect/>
          <a:stretch>
            <a:fillRect/>
          </a:stretch>
        </p:blipFill>
        <p:spPr bwMode="auto">
          <a:xfrm>
            <a:off x="1" y="4191000"/>
            <a:ext cx="914400" cy="35052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33400" y="685800"/>
            <a:ext cx="9875520" cy="640080"/>
          </a:xfrm>
        </p:spPr>
        <p:txBody>
          <a:bodyPr>
            <a:normAutofit fontScale="90000"/>
          </a:bodyPr>
          <a:lstStyle/>
          <a:p>
            <a:r>
              <a:rPr lang="en-US" dirty="0" smtClean="0"/>
              <a:t>How can your brand be more ‘fun’?</a:t>
            </a:r>
          </a:p>
        </p:txBody>
      </p:sp>
      <p:sp>
        <p:nvSpPr>
          <p:cNvPr id="3" name="Content Placeholder 2"/>
          <p:cNvSpPr>
            <a:spLocks noGrp="1"/>
          </p:cNvSpPr>
          <p:nvPr>
            <p:ph idx="1"/>
          </p:nvPr>
        </p:nvSpPr>
        <p:spPr>
          <a:xfrm>
            <a:off x="533400" y="1600200"/>
            <a:ext cx="9875520" cy="5212080"/>
          </a:xfrm>
        </p:spPr>
        <p:txBody>
          <a:bodyPr>
            <a:normAutofit fontScale="77500" lnSpcReduction="20000"/>
          </a:bodyPr>
          <a:lstStyle/>
          <a:p>
            <a:r>
              <a:rPr lang="en-US" dirty="0" smtClean="0"/>
              <a:t>First, how do you define fun?</a:t>
            </a:r>
          </a:p>
          <a:p>
            <a:pPr lvl="1"/>
            <a:r>
              <a:rPr lang="en-US" dirty="0" smtClean="0"/>
              <a:t>Adult?</a:t>
            </a:r>
          </a:p>
          <a:p>
            <a:pPr lvl="1"/>
            <a:r>
              <a:rPr lang="en-US" dirty="0" smtClean="0"/>
              <a:t>Sexy?</a:t>
            </a:r>
          </a:p>
          <a:p>
            <a:pPr lvl="1"/>
            <a:r>
              <a:rPr lang="en-US" dirty="0" smtClean="0"/>
              <a:t>Humorous?</a:t>
            </a:r>
          </a:p>
          <a:p>
            <a:pPr lvl="1"/>
            <a:r>
              <a:rPr lang="en-US" dirty="0" err="1" smtClean="0"/>
              <a:t>Kiddish</a:t>
            </a:r>
            <a:r>
              <a:rPr lang="en-US" dirty="0" smtClean="0"/>
              <a:t>?</a:t>
            </a:r>
          </a:p>
          <a:p>
            <a:r>
              <a:rPr lang="en-US" dirty="0" smtClean="0"/>
              <a:t>Could you have café theatre in your premises or rock shows?</a:t>
            </a:r>
          </a:p>
          <a:p>
            <a:r>
              <a:rPr lang="en-US" dirty="0" smtClean="0"/>
              <a:t>Could you change your people’s uniforms?</a:t>
            </a:r>
          </a:p>
          <a:p>
            <a:r>
              <a:rPr lang="en-US" dirty="0" smtClean="0"/>
              <a:t>Could you make your place more ‘surprising’ in some way?</a:t>
            </a:r>
          </a:p>
          <a:p>
            <a:r>
              <a:rPr lang="en-US" dirty="0" smtClean="0"/>
              <a:t>Could you make the place more noisy, more quiet, more musical, more child-friendly, more adult-attractive?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26880" cy="762000"/>
          </a:xfrm>
          <a:prstGeom prst="rect">
            <a:avLst/>
          </a:prstGeom>
          <a:noFill/>
          <a:ln w="12700">
            <a:noFill/>
            <a:miter lim="800000"/>
            <a:headEnd/>
            <a:tailEnd/>
          </a:ln>
        </p:spPr>
        <p:txBody>
          <a:bodyPr lIns="45716" tIns="45716" rIns="45716" bIns="45716"/>
          <a:lstStyle/>
          <a:p>
            <a:r>
              <a:rPr lang="en-US" sz="3200" b="1" dirty="0" smtClean="0">
                <a:solidFill>
                  <a:srgbClr val="33CCCC"/>
                </a:solidFill>
              </a:rPr>
              <a:t>X-Factor = Green</a:t>
            </a:r>
            <a:endParaRPr lang="en-US" sz="3100" b="1" dirty="0">
              <a:solidFill>
                <a:srgbClr val="33CCCC"/>
              </a:solidFill>
              <a:latin typeface="DIN-MediumAlternate"/>
              <a:sym typeface="Arial Narrow" pitchFamily="34" charset="0"/>
            </a:endParaRPr>
          </a:p>
        </p:txBody>
      </p:sp>
      <p:pic>
        <p:nvPicPr>
          <p:cNvPr id="4" name="Picture 4" descr="200560253-001.jpg"/>
          <p:cNvPicPr>
            <a:picLocks noChangeAspect="1"/>
          </p:cNvPicPr>
          <p:nvPr/>
        </p:nvPicPr>
        <p:blipFill>
          <a:blip r:embed="rId3"/>
          <a:srcRect/>
          <a:stretch>
            <a:fillRect/>
          </a:stretch>
        </p:blipFill>
        <p:spPr bwMode="auto">
          <a:xfrm>
            <a:off x="3810002" y="2590801"/>
            <a:ext cx="7229384" cy="5638800"/>
          </a:xfrm>
          <a:prstGeom prst="rect">
            <a:avLst/>
          </a:prstGeom>
          <a:noFill/>
          <a:ln w="9525">
            <a:noFill/>
            <a:miter lim="800000"/>
            <a:headEnd/>
            <a:tailEnd/>
          </a:ln>
        </p:spPr>
      </p:pic>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838200"/>
            <a:ext cx="9875520" cy="640080"/>
          </a:xfrm>
        </p:spPr>
        <p:txBody>
          <a:bodyPr>
            <a:normAutofit fontScale="90000"/>
          </a:bodyPr>
          <a:lstStyle/>
          <a:p>
            <a:pPr eaLnBrk="1" hangingPunct="1"/>
            <a:r>
              <a:rPr lang="en-US" dirty="0" smtClean="0"/>
              <a:t>Green – what it means</a:t>
            </a:r>
            <a:endParaRPr lang="en-IN" dirty="0" smtClean="0"/>
          </a:p>
        </p:txBody>
      </p:sp>
      <p:sp>
        <p:nvSpPr>
          <p:cNvPr id="3" name="Content Placeholder 2"/>
          <p:cNvSpPr>
            <a:spLocks noGrp="1"/>
          </p:cNvSpPr>
          <p:nvPr>
            <p:ph idx="1"/>
          </p:nvPr>
        </p:nvSpPr>
        <p:spPr>
          <a:xfrm>
            <a:off x="457200" y="1676400"/>
            <a:ext cx="9875520" cy="5212080"/>
          </a:xfrm>
        </p:spPr>
        <p:txBody>
          <a:bodyPr>
            <a:normAutofit fontScale="92500" lnSpcReduction="20000"/>
          </a:bodyPr>
          <a:lstStyle/>
          <a:p>
            <a:pPr algn="just" eaLnBrk="1" hangingPunct="1"/>
            <a:r>
              <a:rPr lang="en-US" dirty="0" smtClean="0"/>
              <a:t>Customers the world over are becoming more and more aware of environmental issues. Increasing numbers of affluent, time-stressed and upwardly mobile people are seeking the opportunity to control their personal contribution to the world’s pollution as a normal part of their daily routine. </a:t>
            </a:r>
          </a:p>
          <a:p>
            <a:pPr lvl="4" algn="just" eaLnBrk="1" hangingPunct="1"/>
            <a:r>
              <a:rPr lang="en-US" dirty="0" smtClean="0">
                <a:latin typeface="Calibri" pitchFamily="34" charset="0"/>
              </a:rPr>
              <a:t>By relieving them of part of their sense of guilt as conspicuous consumers, brands are not merely satisfying needs – they’re fulfilling </a:t>
            </a:r>
            <a:r>
              <a:rPr lang="en-US" i="1" dirty="0" smtClean="0">
                <a:latin typeface="Calibri" pitchFamily="34" charset="0"/>
              </a:rPr>
              <a:t>wants</a:t>
            </a:r>
          </a:p>
          <a:p>
            <a:pPr lvl="4" algn="just" eaLnBrk="1" hangingPunct="1"/>
            <a:endParaRPr lang="en-US" i="1" dirty="0" smtClean="0">
              <a:latin typeface="Calibri" pitchFamily="34" charset="0"/>
            </a:endParaRPr>
          </a:p>
          <a:p>
            <a:pPr lvl="1" algn="ctr" eaLnBrk="1" hangingPunct="1">
              <a:buNone/>
            </a:pPr>
            <a:r>
              <a:rPr lang="en-US" sz="3200" b="1" dirty="0" smtClean="0">
                <a:latin typeface="Calibri" pitchFamily="34" charset="0"/>
              </a:rPr>
              <a:t>The brand positioning here is a combination of guilt alleviation and stress relief – the easy way to go green, without really affecting your life-style</a:t>
            </a:r>
            <a:endParaRPr lang="en-IN" sz="3200" b="1" dirty="0" smtClean="0">
              <a:latin typeface="Calibri"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a:srcRect/>
          <a:stretch>
            <a:fillRect/>
          </a:stretch>
        </p:blipFill>
        <p:spPr bwMode="auto">
          <a:xfrm>
            <a:off x="8915400" y="6096000"/>
            <a:ext cx="2057400" cy="1542785"/>
          </a:xfrm>
          <a:prstGeom prst="rect">
            <a:avLst/>
          </a:prstGeom>
          <a:noFill/>
          <a:ln w="9525">
            <a:noFill/>
            <a:miter lim="800000"/>
            <a:headEnd/>
            <a:tailEnd/>
          </a:ln>
        </p:spPr>
      </p:pic>
      <p:sp>
        <p:nvSpPr>
          <p:cNvPr id="62467" name="Title 1"/>
          <p:cNvSpPr>
            <a:spLocks noGrp="1"/>
          </p:cNvSpPr>
          <p:nvPr>
            <p:ph type="title"/>
          </p:nvPr>
        </p:nvSpPr>
        <p:spPr>
          <a:xfrm>
            <a:off x="228600" y="914400"/>
            <a:ext cx="9875520" cy="640080"/>
          </a:xfrm>
        </p:spPr>
        <p:txBody>
          <a:bodyPr>
            <a:normAutofit fontScale="90000"/>
          </a:bodyPr>
          <a:lstStyle/>
          <a:p>
            <a:pPr eaLnBrk="1" hangingPunct="1"/>
            <a:r>
              <a:rPr lang="en-US" dirty="0" err="1" smtClean="0"/>
              <a:t>Walmart</a:t>
            </a:r>
            <a:r>
              <a:rPr lang="en-US" dirty="0" smtClean="0"/>
              <a:t> (Yes it’s gone green(?!))</a:t>
            </a:r>
            <a:endParaRPr lang="en-IN" dirty="0" smtClean="0"/>
          </a:p>
        </p:txBody>
      </p:sp>
      <p:sp>
        <p:nvSpPr>
          <p:cNvPr id="3" name="Content Placeholder 2"/>
          <p:cNvSpPr>
            <a:spLocks noGrp="1"/>
          </p:cNvSpPr>
          <p:nvPr>
            <p:ph idx="1"/>
          </p:nvPr>
        </p:nvSpPr>
        <p:spPr>
          <a:xfrm>
            <a:off x="609600" y="1676400"/>
            <a:ext cx="9875520" cy="5486400"/>
          </a:xfrm>
        </p:spPr>
        <p:txBody>
          <a:bodyPr/>
          <a:lstStyle/>
          <a:p>
            <a:r>
              <a:rPr lang="en-US" sz="2300" dirty="0" smtClean="0"/>
              <a:t>Wal-Mart grew to its current enormous size (over US$312 Billion turnover) by being the best combination of </a:t>
            </a:r>
            <a:r>
              <a:rPr lang="en-US" sz="2300" dirty="0" err="1" smtClean="0"/>
              <a:t>fast+good+cheap</a:t>
            </a:r>
            <a:endParaRPr lang="en-US" sz="2300" dirty="0" smtClean="0"/>
          </a:p>
          <a:p>
            <a:pPr eaLnBrk="1" hangingPunct="1"/>
            <a:r>
              <a:rPr lang="en-US" sz="2300" dirty="0" smtClean="0"/>
              <a:t>It was however an easily copied strategy and it began losing ground to competition</a:t>
            </a:r>
          </a:p>
          <a:p>
            <a:pPr eaLnBrk="1" hangingPunct="1"/>
            <a:r>
              <a:rPr lang="en-US" sz="2300" dirty="0" smtClean="0"/>
              <a:t>It began a ‘green’ agenda in 2004 as a ‘defensive strategy’</a:t>
            </a:r>
          </a:p>
          <a:p>
            <a:pPr eaLnBrk="1" hangingPunct="1"/>
            <a:r>
              <a:rPr lang="en-US" sz="2300" dirty="0" smtClean="0"/>
              <a:t>It is now corporate policy for several reasons:</a:t>
            </a:r>
          </a:p>
          <a:p>
            <a:pPr lvl="2" eaLnBrk="1" hangingPunct="1"/>
            <a:r>
              <a:rPr lang="en-US" sz="2300" dirty="0" smtClean="0">
                <a:latin typeface="Calibri" pitchFamily="34" charset="0"/>
              </a:rPr>
              <a:t>It has brought more customers to Wal-Mart</a:t>
            </a:r>
          </a:p>
          <a:p>
            <a:pPr lvl="2" eaLnBrk="1" hangingPunct="1"/>
            <a:r>
              <a:rPr lang="en-US" sz="2300" dirty="0" smtClean="0">
                <a:latin typeface="Calibri" pitchFamily="34" charset="0"/>
              </a:rPr>
              <a:t>Good public relations</a:t>
            </a:r>
          </a:p>
          <a:p>
            <a:pPr lvl="2" eaLnBrk="1" hangingPunct="1"/>
            <a:r>
              <a:rPr lang="en-US" sz="2300" dirty="0" smtClean="0">
                <a:latin typeface="Calibri" pitchFamily="34" charset="0"/>
              </a:rPr>
              <a:t>It has created heightened morale and productivity among its 1.2 million employees</a:t>
            </a:r>
          </a:p>
          <a:p>
            <a:pPr lvl="2" eaLnBrk="1" hangingPunct="1"/>
            <a:r>
              <a:rPr lang="en-US" sz="2300" dirty="0" smtClean="0">
                <a:latin typeface="Calibri" pitchFamily="34" charset="0"/>
              </a:rPr>
              <a:t>Millions of dollars in savings in lower energy, packaging and other costs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396"/>
                                        </p:tgtEl>
                                        <p:attrNameLst>
                                          <p:attrName>style.visibility</p:attrName>
                                        </p:attrNameLst>
                                      </p:cBhvr>
                                      <p:to>
                                        <p:strVal val="visible"/>
                                      </p:to>
                                    </p:set>
                                    <p:anim calcmode="lin" valueType="num">
                                      <p:cBhvr additive="base">
                                        <p:cTn id="11" dur="500" fill="hold"/>
                                        <p:tgtEl>
                                          <p:spTgt spid="59396"/>
                                        </p:tgtEl>
                                        <p:attrNameLst>
                                          <p:attrName>ppt_x</p:attrName>
                                        </p:attrNameLst>
                                      </p:cBhvr>
                                      <p:tavLst>
                                        <p:tav tm="0">
                                          <p:val>
                                            <p:strVal val="#ppt_x"/>
                                          </p:val>
                                        </p:tav>
                                        <p:tav tm="100000">
                                          <p:val>
                                            <p:strVal val="#ppt_x"/>
                                          </p:val>
                                        </p:tav>
                                      </p:tavLst>
                                    </p:anim>
                                    <p:anim calcmode="lin" valueType="num">
                                      <p:cBhvr additive="base">
                                        <p:cTn id="12"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04800"/>
            <a:ext cx="10972800" cy="1371600"/>
          </a:xfrm>
        </p:spPr>
        <p:txBody>
          <a:bodyPr>
            <a:normAutofit/>
          </a:bodyPr>
          <a:lstStyle/>
          <a:p>
            <a:r>
              <a:rPr lang="en-US" sz="4800" dirty="0" smtClean="0"/>
              <a:t>One is Giovani  and the other Van Heusen</a:t>
            </a:r>
          </a:p>
        </p:txBody>
      </p:sp>
      <p:sp>
        <p:nvSpPr>
          <p:cNvPr id="8195" name="Content Placeholder 2"/>
          <p:cNvSpPr>
            <a:spLocks noGrp="1"/>
          </p:cNvSpPr>
          <p:nvPr>
            <p:ph idx="1"/>
          </p:nvPr>
        </p:nvSpPr>
        <p:spPr/>
        <p:txBody>
          <a:bodyPr/>
          <a:lstStyle/>
          <a:p>
            <a:r>
              <a:rPr lang="en-US" dirty="0" smtClean="0"/>
              <a:t>These outlets are one shop apart on the same floor of the same mall</a:t>
            </a:r>
          </a:p>
          <a:p>
            <a:endParaRPr lang="en-US" dirty="0" smtClean="0"/>
          </a:p>
          <a:p>
            <a:endParaRPr lang="en-US" dirty="0" smtClean="0"/>
          </a:p>
          <a:p>
            <a:r>
              <a:rPr lang="en-US" dirty="0" smtClean="0"/>
              <a:t>If, as educated retailers it’s difficult to tell the difference . . .</a:t>
            </a:r>
          </a:p>
          <a:p>
            <a:endParaRPr lang="en-US" dirty="0" smtClean="0"/>
          </a:p>
          <a:p>
            <a:endParaRPr lang="en-US"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anim calcmode="lin" valueType="num">
                                      <p:cBhvr additive="base">
                                        <p:cTn id="13"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9875520" cy="6019800"/>
          </a:xfrm>
        </p:spPr>
        <p:txBody>
          <a:bodyPr>
            <a:normAutofit lnSpcReduction="10000"/>
          </a:bodyPr>
          <a:lstStyle/>
          <a:p>
            <a:pPr eaLnBrk="1" hangingPunct="1"/>
            <a:r>
              <a:rPr lang="en-US" sz="2800" dirty="0" smtClean="0"/>
              <a:t>Measures taken:</a:t>
            </a:r>
          </a:p>
          <a:p>
            <a:pPr lvl="2" eaLnBrk="1" hangingPunct="1"/>
            <a:r>
              <a:rPr lang="en-US" sz="2800" dirty="0" smtClean="0">
                <a:latin typeface="Calibri" pitchFamily="34" charset="0"/>
              </a:rPr>
              <a:t>25% increase in the efficiency of its truck fleet by 2010 and 100% increase by 2020</a:t>
            </a:r>
            <a:endParaRPr lang="en-IN" sz="2800" dirty="0" smtClean="0">
              <a:latin typeface="Calibri" pitchFamily="34" charset="0"/>
            </a:endParaRPr>
          </a:p>
          <a:p>
            <a:pPr lvl="2" eaLnBrk="1" hangingPunct="1"/>
            <a:r>
              <a:rPr lang="en-US" sz="2800" dirty="0" smtClean="0">
                <a:latin typeface="Calibri" pitchFamily="34" charset="0"/>
              </a:rPr>
              <a:t>30% decrease in store energy use</a:t>
            </a:r>
          </a:p>
          <a:p>
            <a:pPr lvl="2" eaLnBrk="1" hangingPunct="1"/>
            <a:r>
              <a:rPr lang="en-US" sz="2800" dirty="0" smtClean="0">
                <a:latin typeface="Calibri" pitchFamily="34" charset="0"/>
              </a:rPr>
              <a:t>25% reduction in solid waste</a:t>
            </a:r>
          </a:p>
          <a:p>
            <a:pPr lvl="2" eaLnBrk="1" hangingPunct="1"/>
            <a:r>
              <a:rPr lang="en-US" sz="2800" dirty="0" smtClean="0">
                <a:latin typeface="Calibri" pitchFamily="34" charset="0"/>
              </a:rPr>
              <a:t>It sources salmon only from sustainable fisheries </a:t>
            </a:r>
          </a:p>
          <a:p>
            <a:pPr lvl="2" eaLnBrk="1" hangingPunct="1"/>
            <a:r>
              <a:rPr lang="en-US" sz="2800" dirty="0" smtClean="0">
                <a:latin typeface="Calibri" pitchFamily="34" charset="0"/>
              </a:rPr>
              <a:t>It has 14 ‘sustainable value supplier networks’</a:t>
            </a:r>
          </a:p>
          <a:p>
            <a:pPr lvl="2" eaLnBrk="1" hangingPunct="1"/>
            <a:r>
              <a:rPr lang="en-US" sz="2800" dirty="0" smtClean="0">
                <a:latin typeface="Calibri" pitchFamily="34" charset="0"/>
              </a:rPr>
              <a:t>Organic cotton has been a huge success with consumers – and has resulted in a 20% increase in global organic cotton production</a:t>
            </a:r>
          </a:p>
          <a:p>
            <a:pPr lvl="1" eaLnBrk="1" hangingPunct="1"/>
            <a:r>
              <a:rPr lang="en-US" dirty="0" smtClean="0"/>
              <a:t>The results have prompted the US’s second-largest retailer, Home Depot, to go green too</a:t>
            </a:r>
            <a:endParaRPr lang="en-IN"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srcRect/>
          <a:stretch>
            <a:fillRect/>
          </a:stretch>
        </p:blipFill>
        <p:spPr bwMode="auto">
          <a:xfrm>
            <a:off x="8458200" y="609600"/>
            <a:ext cx="2514600" cy="3375660"/>
          </a:xfrm>
          <a:prstGeom prst="rect">
            <a:avLst/>
          </a:prstGeom>
          <a:noFill/>
          <a:ln w="9525">
            <a:noFill/>
            <a:miter lim="800000"/>
            <a:headEnd/>
            <a:tailEnd/>
          </a:ln>
        </p:spPr>
      </p:pic>
      <p:sp>
        <p:nvSpPr>
          <p:cNvPr id="64515" name="Title 1"/>
          <p:cNvSpPr>
            <a:spLocks noGrp="1"/>
          </p:cNvSpPr>
          <p:nvPr>
            <p:ph type="title"/>
          </p:nvPr>
        </p:nvSpPr>
        <p:spPr>
          <a:xfrm>
            <a:off x="457200" y="838200"/>
            <a:ext cx="9875520" cy="640080"/>
          </a:xfrm>
        </p:spPr>
        <p:txBody>
          <a:bodyPr>
            <a:normAutofit fontScale="90000"/>
          </a:bodyPr>
          <a:lstStyle/>
          <a:p>
            <a:pPr eaLnBrk="1" hangingPunct="1"/>
            <a:r>
              <a:rPr lang="en-US" dirty="0" smtClean="0"/>
              <a:t>BP – Beyond Petroleum</a:t>
            </a:r>
            <a:endParaRPr lang="en-IN" dirty="0" smtClean="0"/>
          </a:p>
        </p:txBody>
      </p:sp>
      <p:sp>
        <p:nvSpPr>
          <p:cNvPr id="3" name="Content Placeholder 2"/>
          <p:cNvSpPr>
            <a:spLocks noGrp="1"/>
          </p:cNvSpPr>
          <p:nvPr>
            <p:ph idx="1"/>
          </p:nvPr>
        </p:nvSpPr>
        <p:spPr>
          <a:xfrm>
            <a:off x="304800" y="2286000"/>
            <a:ext cx="8305800" cy="5212080"/>
          </a:xfrm>
        </p:spPr>
        <p:txBody>
          <a:bodyPr/>
          <a:lstStyle/>
          <a:p>
            <a:pPr algn="just" eaLnBrk="1" hangingPunct="1"/>
            <a:r>
              <a:rPr lang="en-US" sz="2300" dirty="0" smtClean="0"/>
              <a:t>In 1997, the company withdrew from the Global Climate Coalition, an oil industry organization dedicated to promoting climate change </a:t>
            </a:r>
            <a:r>
              <a:rPr lang="en-US" sz="2300" dirty="0" err="1" smtClean="0"/>
              <a:t>scepticism</a:t>
            </a:r>
            <a:endParaRPr lang="en-US" sz="2300" dirty="0" smtClean="0"/>
          </a:p>
          <a:p>
            <a:pPr eaLnBrk="1" hangingPunct="1"/>
            <a:r>
              <a:rPr lang="en-US" sz="2300" dirty="0" smtClean="0"/>
              <a:t>Measures taken:</a:t>
            </a:r>
          </a:p>
          <a:p>
            <a:pPr lvl="2" eaLnBrk="1" hangingPunct="1"/>
            <a:r>
              <a:rPr lang="en-US" sz="2300" dirty="0" smtClean="0"/>
              <a:t>BP have started making low-sulfur diesel</a:t>
            </a:r>
          </a:p>
          <a:p>
            <a:pPr lvl="2" eaLnBrk="1" hangingPunct="1"/>
            <a:r>
              <a:rPr lang="en-US" sz="2300" dirty="0" smtClean="0"/>
              <a:t>Have begun creating a network of hydrogen fuelling stations in California</a:t>
            </a:r>
          </a:p>
          <a:p>
            <a:pPr lvl="2" eaLnBrk="1" hangingPunct="1"/>
            <a:r>
              <a:rPr lang="en-US" sz="2300" dirty="0" smtClean="0"/>
              <a:t>Have purchased </a:t>
            </a:r>
            <a:r>
              <a:rPr lang="en-US" sz="2300" dirty="0" err="1" smtClean="0"/>
              <a:t>Solarex</a:t>
            </a:r>
            <a:r>
              <a:rPr lang="en-US" sz="2300" dirty="0" smtClean="0"/>
              <a:t> and now account for 20% of the world’s production of photo-voltaic panels</a:t>
            </a:r>
          </a:p>
          <a:p>
            <a:pPr lvl="2" eaLnBrk="1" hangingPunct="1"/>
            <a:r>
              <a:rPr lang="en-US" sz="2300" dirty="0" smtClean="0"/>
              <a:t>Have acquired a reputation for being the most ‘green’ among all the petroleum companies and a more desirable employer</a:t>
            </a:r>
            <a:endParaRPr lang="en-IN" sz="2300"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26880" cy="762000"/>
          </a:xfrm>
          <a:prstGeom prst="rect">
            <a:avLst/>
          </a:prstGeom>
          <a:noFill/>
          <a:ln w="12700">
            <a:noFill/>
            <a:miter lim="800000"/>
            <a:headEnd/>
            <a:tailEnd/>
          </a:ln>
        </p:spPr>
        <p:txBody>
          <a:bodyPr lIns="45716" tIns="45716" rIns="45716" bIns="45716"/>
          <a:lstStyle/>
          <a:p>
            <a:r>
              <a:rPr lang="en-US" sz="3200" b="1" dirty="0" smtClean="0">
                <a:solidFill>
                  <a:srgbClr val="33CCCC"/>
                </a:solidFill>
              </a:rPr>
              <a:t>X-Factor = inaccessibility</a:t>
            </a:r>
            <a:endParaRPr lang="en-US" sz="3100" b="1" dirty="0">
              <a:solidFill>
                <a:srgbClr val="33CCCC"/>
              </a:solidFill>
              <a:latin typeface="DIN-MediumAlternate"/>
              <a:sym typeface="Arial Narrow" pitchFamily="34" charset="0"/>
            </a:endParaRPr>
          </a:p>
        </p:txBody>
      </p:sp>
      <p:pic>
        <p:nvPicPr>
          <p:cNvPr id="3" name="Picture 4"/>
          <p:cNvPicPr>
            <a:picLocks noChangeAspect="1" noChangeArrowheads="1"/>
          </p:cNvPicPr>
          <p:nvPr/>
        </p:nvPicPr>
        <p:blipFill>
          <a:blip r:embed="rId3"/>
          <a:srcRect/>
          <a:stretch>
            <a:fillRect/>
          </a:stretch>
        </p:blipFill>
        <p:spPr bwMode="auto">
          <a:xfrm>
            <a:off x="7217641" y="2438401"/>
            <a:ext cx="3856649" cy="5791200"/>
          </a:xfrm>
          <a:prstGeom prst="rect">
            <a:avLst/>
          </a:prstGeom>
          <a:noFill/>
          <a:ln w="9525">
            <a:noFill/>
            <a:miter lim="800000"/>
            <a:headEnd/>
            <a:tailEnd/>
          </a:ln>
        </p:spPr>
      </p:pic>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Accessibility – what it means</a:t>
            </a:r>
          </a:p>
        </p:txBody>
      </p:sp>
      <p:sp>
        <p:nvSpPr>
          <p:cNvPr id="66563" name="Content Placeholder 2"/>
          <p:cNvSpPr>
            <a:spLocks noGrp="1"/>
          </p:cNvSpPr>
          <p:nvPr>
            <p:ph idx="1"/>
          </p:nvPr>
        </p:nvSpPr>
        <p:spPr/>
        <p:txBody>
          <a:bodyPr/>
          <a:lstStyle/>
          <a:p>
            <a:pPr eaLnBrk="1" hangingPunct="1"/>
            <a:r>
              <a:rPr lang="en-US" smtClean="0"/>
              <a:t>Sometimes a brand’s value comes out of the fact that it is not easily available – that accessibility is limited</a:t>
            </a:r>
          </a:p>
        </p:txBody>
      </p:sp>
    </p:spTree>
  </p:cSld>
  <p:clrMapOvr>
    <a:masterClrMapping/>
  </p:clrMapOvr>
  <p:transition spd="med">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Exclusivity that leads to passion</a:t>
            </a:r>
          </a:p>
        </p:txBody>
      </p:sp>
      <p:sp>
        <p:nvSpPr>
          <p:cNvPr id="60419" name="Rectangle 3"/>
          <p:cNvSpPr>
            <a:spLocks noGrp="1" noChangeArrowheads="1"/>
          </p:cNvSpPr>
          <p:nvPr>
            <p:ph idx="1"/>
          </p:nvPr>
        </p:nvSpPr>
        <p:spPr/>
        <p:txBody>
          <a:bodyPr>
            <a:normAutofit lnSpcReduction="10000"/>
          </a:bodyPr>
          <a:lstStyle/>
          <a:p>
            <a:pPr eaLnBrk="1" hangingPunct="1"/>
            <a:r>
              <a:rPr lang="en-US" smtClean="0"/>
              <a:t>Gmail had a big promise: 1GB of space</a:t>
            </a:r>
          </a:p>
          <a:p>
            <a:pPr eaLnBrk="1" hangingPunct="1"/>
            <a:r>
              <a:rPr lang="en-US" smtClean="0"/>
              <a:t>Launched in a ‘beta’ version</a:t>
            </a:r>
          </a:p>
          <a:p>
            <a:pPr eaLnBrk="1" hangingPunct="1"/>
            <a:r>
              <a:rPr lang="en-US" smtClean="0"/>
              <a:t>Getting a Gmail account was by invitation only</a:t>
            </a:r>
          </a:p>
          <a:p>
            <a:pPr eaLnBrk="1" hangingPunct="1"/>
            <a:r>
              <a:rPr lang="en-US" smtClean="0"/>
              <a:t>Getting an invitation became a cachet - indicated some kind of superior knowledge about the world-wide web</a:t>
            </a:r>
          </a:p>
          <a:p>
            <a:pPr eaLnBrk="1" hangingPunct="1"/>
            <a:r>
              <a:rPr lang="en-US" smtClean="0"/>
              <a:t>With no advertising, no publicity, no PR, within 2 years, Gmail became a major player in the email space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838200"/>
            <a:ext cx="9875520" cy="640080"/>
          </a:xfrm>
        </p:spPr>
        <p:txBody>
          <a:bodyPr>
            <a:normAutofit fontScale="90000"/>
          </a:bodyPr>
          <a:lstStyle/>
          <a:p>
            <a:r>
              <a:rPr lang="en-US" dirty="0" smtClean="0"/>
              <a:t>Exclusivity adds intrigue</a:t>
            </a:r>
          </a:p>
        </p:txBody>
      </p:sp>
      <p:sp>
        <p:nvSpPr>
          <p:cNvPr id="3" name="Content Placeholder 2"/>
          <p:cNvSpPr>
            <a:spLocks noGrp="1"/>
          </p:cNvSpPr>
          <p:nvPr>
            <p:ph idx="1"/>
          </p:nvPr>
        </p:nvSpPr>
        <p:spPr>
          <a:xfrm>
            <a:off x="533400" y="1600200"/>
            <a:ext cx="9875520" cy="5212080"/>
          </a:xfrm>
        </p:spPr>
        <p:txBody>
          <a:bodyPr>
            <a:normAutofit fontScale="92500" lnSpcReduction="20000"/>
          </a:bodyPr>
          <a:lstStyle/>
          <a:p>
            <a:r>
              <a:rPr lang="en-US" dirty="0" smtClean="0"/>
              <a:t>Cartier only allows a limited number of people into its store at one time – it’ll never be crowded</a:t>
            </a:r>
          </a:p>
          <a:p>
            <a:r>
              <a:rPr lang="en-US" dirty="0" smtClean="0"/>
              <a:t>It is deliberately exclusive</a:t>
            </a:r>
          </a:p>
          <a:p>
            <a:r>
              <a:rPr lang="en-US" dirty="0" smtClean="0"/>
              <a:t>They have a limited range of products – some of their designs date back almost a century</a:t>
            </a:r>
          </a:p>
          <a:p>
            <a:pPr lvl="1"/>
            <a:r>
              <a:rPr lang="en-US" dirty="0" smtClean="0"/>
              <a:t>The </a:t>
            </a:r>
            <a:r>
              <a:rPr lang="en-US" dirty="0" err="1" smtClean="0"/>
              <a:t>Baignoire</a:t>
            </a:r>
            <a:r>
              <a:rPr lang="en-US" dirty="0" smtClean="0"/>
              <a:t> and </a:t>
            </a:r>
            <a:r>
              <a:rPr lang="en-US" dirty="0" err="1" smtClean="0"/>
              <a:t>Tortue</a:t>
            </a:r>
            <a:r>
              <a:rPr lang="en-US" dirty="0" smtClean="0"/>
              <a:t> models were launched in 1912 and the Tank debuted in 1917</a:t>
            </a:r>
          </a:p>
          <a:p>
            <a:r>
              <a:rPr lang="en-US" dirty="0" smtClean="0"/>
              <a:t>Their products are </a:t>
            </a:r>
            <a:br>
              <a:rPr lang="en-US" dirty="0" smtClean="0"/>
            </a:br>
            <a:r>
              <a:rPr lang="en-US" dirty="0" smtClean="0"/>
              <a:t>extremely </a:t>
            </a:r>
            <a:br>
              <a:rPr lang="en-US" dirty="0" smtClean="0"/>
            </a:br>
            <a:r>
              <a:rPr lang="en-US" dirty="0" smtClean="0"/>
              <a:t>expensive</a:t>
            </a:r>
          </a:p>
        </p:txBody>
      </p:sp>
      <p:pic>
        <p:nvPicPr>
          <p:cNvPr id="68612" name="Picture 2"/>
          <p:cNvPicPr>
            <a:picLocks noChangeAspect="1" noChangeArrowheads="1"/>
          </p:cNvPicPr>
          <p:nvPr/>
        </p:nvPicPr>
        <p:blipFill>
          <a:blip r:embed="rId2"/>
          <a:srcRect/>
          <a:stretch>
            <a:fillRect/>
          </a:stretch>
        </p:blipFill>
        <p:spPr bwMode="auto">
          <a:xfrm>
            <a:off x="6874776" y="4800600"/>
            <a:ext cx="4098024" cy="2743200"/>
          </a:xfrm>
          <a:prstGeom prst="rect">
            <a:avLst/>
          </a:prstGeom>
          <a:noFill/>
          <a:ln w="9525">
            <a:noFill/>
            <a:miter lim="800000"/>
            <a:headEnd/>
            <a:tailEnd/>
          </a:ln>
        </p:spPr>
      </p:pic>
      <p:pic>
        <p:nvPicPr>
          <p:cNvPr id="68613" name="Picture 3"/>
          <p:cNvPicPr>
            <a:picLocks noChangeAspect="1" noChangeArrowheads="1"/>
          </p:cNvPicPr>
          <p:nvPr/>
        </p:nvPicPr>
        <p:blipFill>
          <a:blip r:embed="rId3"/>
          <a:srcRect/>
          <a:stretch>
            <a:fillRect/>
          </a:stretch>
        </p:blipFill>
        <p:spPr bwMode="auto">
          <a:xfrm>
            <a:off x="3810000" y="5486400"/>
            <a:ext cx="2575560" cy="206692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14400" y="4191001"/>
            <a:ext cx="9326880" cy="1634490"/>
          </a:xfrm>
        </p:spPr>
        <p:txBody>
          <a:bodyPr/>
          <a:lstStyle/>
          <a:p>
            <a:pPr eaLnBrk="1" hangingPunct="1"/>
            <a:r>
              <a:rPr lang="en-US" dirty="0" smtClean="0">
                <a:latin typeface="Calibri" pitchFamily="34" charset="0"/>
              </a:rPr>
              <a:t>In short, glamour and inaccessibility</a:t>
            </a:r>
          </a:p>
        </p:txBody>
      </p:sp>
    </p:spTree>
  </p:cSld>
  <p:clrMapOvr>
    <a:masterClrMapping/>
  </p:clrMapOvr>
  <p:transition spd="med">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26880" cy="762000"/>
          </a:xfrm>
          <a:prstGeom prst="rect">
            <a:avLst/>
          </a:prstGeom>
          <a:noFill/>
          <a:ln w="12700">
            <a:noFill/>
            <a:miter lim="800000"/>
            <a:headEnd/>
            <a:tailEnd/>
          </a:ln>
        </p:spPr>
        <p:txBody>
          <a:bodyPr lIns="45716" tIns="45716" rIns="45716" bIns="45716"/>
          <a:lstStyle/>
          <a:p>
            <a:r>
              <a:rPr lang="en-US" sz="3200" b="1" dirty="0" smtClean="0">
                <a:solidFill>
                  <a:srgbClr val="33CCCC"/>
                </a:solidFill>
              </a:rPr>
              <a:t>To summarize</a:t>
            </a:r>
            <a:endParaRPr lang="en-US" sz="3100" b="1" dirty="0">
              <a:solidFill>
                <a:srgbClr val="33CCCC"/>
              </a:solidFill>
              <a:latin typeface="DIN-MediumAlternate"/>
              <a:sym typeface="Arial Narrow" pitchFamily="34" charset="0"/>
            </a:endParaRP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2"/>
          <a:srcRect/>
          <a:stretch>
            <a:fillRect/>
          </a:stretch>
        </p:blipFill>
        <p:spPr bwMode="auto">
          <a:xfrm>
            <a:off x="6400800" y="1398391"/>
            <a:ext cx="4572000" cy="5916810"/>
          </a:xfrm>
          <a:prstGeom prst="rect">
            <a:avLst/>
          </a:prstGeom>
          <a:noFill/>
          <a:ln w="9525">
            <a:noFill/>
            <a:miter lim="800000"/>
            <a:headEnd/>
            <a:tailEnd/>
          </a:ln>
        </p:spPr>
      </p:pic>
      <p:sp>
        <p:nvSpPr>
          <p:cNvPr id="71683" name="Title 1"/>
          <p:cNvSpPr>
            <a:spLocks noGrp="1"/>
          </p:cNvSpPr>
          <p:nvPr>
            <p:ph type="title"/>
          </p:nvPr>
        </p:nvSpPr>
        <p:spPr/>
        <p:txBody>
          <a:bodyPr>
            <a:normAutofit fontScale="90000"/>
          </a:bodyPr>
          <a:lstStyle/>
          <a:p>
            <a:pPr eaLnBrk="1" hangingPunct="1"/>
            <a:r>
              <a:rPr lang="en-US" smtClean="0"/>
              <a:t>There are numerous possible X-Factors </a:t>
            </a:r>
            <a:endParaRPr lang="en-IN" smtClean="0"/>
          </a:p>
        </p:txBody>
      </p:sp>
      <p:sp>
        <p:nvSpPr>
          <p:cNvPr id="78851" name="Content Placeholder 2"/>
          <p:cNvSpPr>
            <a:spLocks noGrp="1"/>
          </p:cNvSpPr>
          <p:nvPr>
            <p:ph idx="1"/>
          </p:nvPr>
        </p:nvSpPr>
        <p:spPr/>
        <p:txBody>
          <a:bodyPr>
            <a:normAutofit lnSpcReduction="10000"/>
          </a:bodyPr>
          <a:lstStyle/>
          <a:p>
            <a:pPr eaLnBrk="1" hangingPunct="1"/>
            <a:r>
              <a:rPr lang="en-US" dirty="0" smtClean="0"/>
              <a:t>Responsibility</a:t>
            </a:r>
          </a:p>
          <a:p>
            <a:pPr eaLnBrk="1" hangingPunct="1"/>
            <a:r>
              <a:rPr lang="en-US" dirty="0" smtClean="0"/>
              <a:t>Beauty</a:t>
            </a:r>
          </a:p>
          <a:p>
            <a:pPr eaLnBrk="1" hangingPunct="1"/>
            <a:r>
              <a:rPr lang="en-US" dirty="0" smtClean="0"/>
              <a:t>Ease</a:t>
            </a:r>
          </a:p>
          <a:p>
            <a:pPr eaLnBrk="1" hangingPunct="1"/>
            <a:r>
              <a:rPr lang="en-US" dirty="0" smtClean="0"/>
              <a:t>Location</a:t>
            </a:r>
          </a:p>
          <a:p>
            <a:pPr eaLnBrk="1" hangingPunct="1"/>
            <a:r>
              <a:rPr lang="en-US" dirty="0" smtClean="0"/>
              <a:t>Fun</a:t>
            </a:r>
          </a:p>
          <a:p>
            <a:pPr eaLnBrk="1" hangingPunct="1"/>
            <a:r>
              <a:rPr lang="en-US" dirty="0" smtClean="0"/>
              <a:t>Green</a:t>
            </a:r>
          </a:p>
          <a:p>
            <a:pPr eaLnBrk="1" hangingPunct="1"/>
            <a:r>
              <a:rPr lang="en-US" dirty="0" smtClean="0"/>
              <a:t>Availability</a:t>
            </a:r>
          </a:p>
          <a:p>
            <a:pPr eaLnBrk="1" hangingPunct="1"/>
            <a:r>
              <a:rPr lang="en-US" dirty="0" smtClean="0"/>
              <a:t>To these you could add </a:t>
            </a:r>
            <a:endParaRPr lang="en-US" dirty="0"/>
          </a:p>
          <a:p>
            <a:pPr eaLnBrk="1" hangingPunct="1">
              <a:lnSpc>
                <a:spcPts val="1200"/>
              </a:lnSpc>
              <a:buNone/>
            </a:pPr>
            <a:r>
              <a:rPr lang="en-US" dirty="0" smtClean="0"/>
              <a:t>    several more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 calcmode="lin" valueType="num">
                                      <p:cBhvr additive="base">
                                        <p:cTn id="31" dur="5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8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8851">
                                            <p:txEl>
                                              <p:pRg st="5" end="5"/>
                                            </p:txEl>
                                          </p:spTgt>
                                        </p:tgtEl>
                                        <p:attrNameLst>
                                          <p:attrName>style.visibility</p:attrName>
                                        </p:attrNameLst>
                                      </p:cBhvr>
                                      <p:to>
                                        <p:strVal val="visible"/>
                                      </p:to>
                                    </p:set>
                                    <p:anim calcmode="lin" valueType="num">
                                      <p:cBhvr additive="base">
                                        <p:cTn id="37" dur="5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8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8851">
                                            <p:txEl>
                                              <p:pRg st="6" end="6"/>
                                            </p:txEl>
                                          </p:spTgt>
                                        </p:tgtEl>
                                        <p:attrNameLst>
                                          <p:attrName>style.visibility</p:attrName>
                                        </p:attrNameLst>
                                      </p:cBhvr>
                                      <p:to>
                                        <p:strVal val="visible"/>
                                      </p:to>
                                    </p:set>
                                    <p:anim calcmode="lin" valueType="num">
                                      <p:cBhvr additive="base">
                                        <p:cTn id="43" dur="500" fill="hold"/>
                                        <p:tgtEl>
                                          <p:spTgt spid="788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8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8851">
                                            <p:txEl>
                                              <p:pRg st="7" end="7"/>
                                            </p:txEl>
                                          </p:spTgt>
                                        </p:tgtEl>
                                        <p:attrNameLst>
                                          <p:attrName>style.visibility</p:attrName>
                                        </p:attrNameLst>
                                      </p:cBhvr>
                                      <p:to>
                                        <p:strVal val="visible"/>
                                      </p:to>
                                    </p:set>
                                    <p:anim calcmode="lin" valueType="num">
                                      <p:cBhvr additive="base">
                                        <p:cTn id="49" dur="500" fill="hold"/>
                                        <p:tgtEl>
                                          <p:spTgt spid="7885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88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8851">
                                            <p:txEl>
                                              <p:pRg st="8" end="8"/>
                                            </p:txEl>
                                          </p:spTgt>
                                        </p:tgtEl>
                                        <p:attrNameLst>
                                          <p:attrName>style.visibility</p:attrName>
                                        </p:attrNameLst>
                                      </p:cBhvr>
                                      <p:to>
                                        <p:strVal val="visible"/>
                                      </p:to>
                                    </p:set>
                                    <p:anim calcmode="lin" valueType="num">
                                      <p:cBhvr additive="base">
                                        <p:cTn id="55" dur="500" fill="hold"/>
                                        <p:tgtEl>
                                          <p:spTgt spid="7885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88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9326880" cy="762000"/>
          </a:xfrm>
          <a:prstGeom prst="rect">
            <a:avLst/>
          </a:prstGeom>
          <a:noFill/>
          <a:ln w="12700">
            <a:noFill/>
            <a:miter lim="800000"/>
            <a:headEnd/>
            <a:tailEnd/>
          </a:ln>
        </p:spPr>
        <p:txBody>
          <a:bodyPr lIns="45716" tIns="45716" rIns="45716" bIns="45716"/>
          <a:lstStyle/>
          <a:p>
            <a:endParaRPr lang="en-US" sz="3100" b="1" dirty="0">
              <a:solidFill>
                <a:schemeClr val="accent5">
                  <a:lumMod val="75000"/>
                </a:schemeClr>
              </a:solidFill>
              <a:latin typeface="DIN-MediumAlternate"/>
              <a:sym typeface="Arial Narrow" pitchFamily="34" charset="0"/>
            </a:endParaRPr>
          </a:p>
        </p:txBody>
      </p:sp>
      <p:pic>
        <p:nvPicPr>
          <p:cNvPr id="3" name="Picture 2"/>
          <p:cNvPicPr>
            <a:picLocks noChangeAspect="1" noChangeArrowheads="1"/>
          </p:cNvPicPr>
          <p:nvPr/>
        </p:nvPicPr>
        <p:blipFill>
          <a:blip r:embed="rId3"/>
          <a:srcRect/>
          <a:stretch>
            <a:fillRect/>
          </a:stretch>
        </p:blipFill>
        <p:spPr bwMode="auto">
          <a:xfrm>
            <a:off x="5425440" y="380999"/>
            <a:ext cx="5547360" cy="7848601"/>
          </a:xfrm>
          <a:prstGeom prst="rect">
            <a:avLst/>
          </a:prstGeom>
          <a:noFill/>
          <a:ln w="9525">
            <a:noFill/>
            <a:miter lim="800000"/>
            <a:headEnd/>
            <a:tailEnd/>
          </a:ln>
        </p:spPr>
      </p:pic>
      <p:sp>
        <p:nvSpPr>
          <p:cNvPr id="4" name="Rectangle 3"/>
          <p:cNvSpPr/>
          <p:nvPr/>
        </p:nvSpPr>
        <p:spPr>
          <a:xfrm>
            <a:off x="0" y="2819401"/>
            <a:ext cx="6096000" cy="1089524"/>
          </a:xfrm>
          <a:prstGeom prst="rect">
            <a:avLst/>
          </a:prstGeom>
        </p:spPr>
        <p:txBody>
          <a:bodyPr wrap="square" lIns="91436" tIns="45718" rIns="91436" bIns="45718">
            <a:spAutoFit/>
          </a:bodyPr>
          <a:lstStyle/>
          <a:p>
            <a:r>
              <a:rPr lang="en-US" sz="3200" b="1" dirty="0" smtClean="0">
                <a:solidFill>
                  <a:srgbClr val="33CCCC"/>
                </a:solidFill>
                <a:latin typeface="Calibri" pitchFamily="34" charset="0"/>
              </a:rPr>
              <a:t>So how do you decide what’s relevant to </a:t>
            </a:r>
            <a:r>
              <a:rPr lang="en-US" sz="3200" b="1" u="sng" dirty="0" smtClean="0">
                <a:solidFill>
                  <a:srgbClr val="33CCCC"/>
                </a:solidFill>
                <a:latin typeface="Calibri" pitchFamily="34" charset="0"/>
              </a:rPr>
              <a:t>your</a:t>
            </a:r>
            <a:r>
              <a:rPr lang="en-US" sz="3200" b="1" dirty="0" smtClean="0">
                <a:solidFill>
                  <a:srgbClr val="33CCCC"/>
                </a:solidFill>
                <a:latin typeface="Calibri" pitchFamily="34" charset="0"/>
              </a:rPr>
              <a:t> customers?</a:t>
            </a:r>
            <a:endParaRPr lang="en-US" sz="3200" b="1" dirty="0">
              <a:solidFill>
                <a:srgbClr val="33CCCC"/>
              </a:solidFill>
              <a:latin typeface="Calibri" pitchFamily="34" charset="0"/>
            </a:endParaRPr>
          </a:p>
        </p:txBody>
      </p:sp>
      <p:sp>
        <p:nvSpPr>
          <p:cNvPr id="5" name="TextBox 6"/>
          <p:cNvSpPr txBox="1">
            <a:spLocks noChangeArrowheads="1"/>
          </p:cNvSpPr>
          <p:nvPr/>
        </p:nvSpPr>
        <p:spPr bwMode="auto">
          <a:xfrm rot="-885026">
            <a:off x="6429376" y="1497332"/>
            <a:ext cx="428624" cy="849630"/>
          </a:xfrm>
          <a:prstGeom prst="rect">
            <a:avLst/>
          </a:prstGeom>
          <a:noFill/>
          <a:ln w="9525">
            <a:noFill/>
            <a:miter lim="800000"/>
            <a:headEnd/>
            <a:tailEnd/>
          </a:ln>
        </p:spPr>
        <p:txBody>
          <a:bodyPr lIns="109723" tIns="54862" rIns="109723" bIns="54862">
            <a:spAutoFit/>
          </a:bodyPr>
          <a:lstStyle/>
          <a:p>
            <a:r>
              <a:rPr lang="en-US" sz="4800" b="1" dirty="0">
                <a:solidFill>
                  <a:srgbClr val="FFE1E1"/>
                </a:solidFill>
              </a:rPr>
              <a:t>?</a:t>
            </a:r>
          </a:p>
        </p:txBody>
      </p:sp>
      <p:sp>
        <p:nvSpPr>
          <p:cNvPr id="6" name="TextBox 8"/>
          <p:cNvSpPr txBox="1">
            <a:spLocks noChangeArrowheads="1"/>
          </p:cNvSpPr>
          <p:nvPr/>
        </p:nvSpPr>
        <p:spPr bwMode="auto">
          <a:xfrm>
            <a:off x="7972426" y="2"/>
            <a:ext cx="428624" cy="849630"/>
          </a:xfrm>
          <a:prstGeom prst="rect">
            <a:avLst/>
          </a:prstGeom>
          <a:noFill/>
          <a:ln w="9525">
            <a:noFill/>
            <a:miter lim="800000"/>
            <a:headEnd/>
            <a:tailEnd/>
          </a:ln>
        </p:spPr>
        <p:txBody>
          <a:bodyPr lIns="109723" tIns="54862" rIns="109723" bIns="54862">
            <a:spAutoFit/>
          </a:bodyPr>
          <a:lstStyle/>
          <a:p>
            <a:r>
              <a:rPr lang="en-US" sz="4800" b="1" dirty="0">
                <a:solidFill>
                  <a:srgbClr val="00B050"/>
                </a:solidFill>
              </a:rPr>
              <a:t>?</a:t>
            </a:r>
          </a:p>
        </p:txBody>
      </p:sp>
      <p:sp>
        <p:nvSpPr>
          <p:cNvPr id="7" name="TextBox 9"/>
          <p:cNvSpPr txBox="1">
            <a:spLocks noChangeArrowheads="1"/>
          </p:cNvSpPr>
          <p:nvPr/>
        </p:nvSpPr>
        <p:spPr bwMode="auto">
          <a:xfrm rot="-801729">
            <a:off x="6343650" y="428626"/>
            <a:ext cx="428626" cy="849630"/>
          </a:xfrm>
          <a:prstGeom prst="rect">
            <a:avLst/>
          </a:prstGeom>
          <a:noFill/>
          <a:ln w="9525">
            <a:noFill/>
            <a:miter lim="800000"/>
            <a:headEnd/>
            <a:tailEnd/>
          </a:ln>
        </p:spPr>
        <p:txBody>
          <a:bodyPr lIns="109723" tIns="54862" rIns="109723" bIns="54862">
            <a:spAutoFit/>
          </a:bodyPr>
          <a:lstStyle/>
          <a:p>
            <a:r>
              <a:rPr lang="en-US" sz="4800" b="1" dirty="0">
                <a:solidFill>
                  <a:srgbClr val="FF0000"/>
                </a:solidFill>
              </a:rPr>
              <a:t>?</a:t>
            </a:r>
          </a:p>
        </p:txBody>
      </p:sp>
      <p:sp>
        <p:nvSpPr>
          <p:cNvPr id="8" name="TextBox 10"/>
          <p:cNvSpPr txBox="1">
            <a:spLocks noChangeArrowheads="1"/>
          </p:cNvSpPr>
          <p:nvPr/>
        </p:nvSpPr>
        <p:spPr bwMode="auto">
          <a:xfrm rot="-872964">
            <a:off x="7200900" y="342902"/>
            <a:ext cx="428626" cy="849630"/>
          </a:xfrm>
          <a:prstGeom prst="rect">
            <a:avLst/>
          </a:prstGeom>
          <a:noFill/>
          <a:ln w="9525">
            <a:noFill/>
            <a:miter lim="800000"/>
            <a:headEnd/>
            <a:tailEnd/>
          </a:ln>
        </p:spPr>
        <p:txBody>
          <a:bodyPr lIns="109723" tIns="54862" rIns="109723" bIns="54862">
            <a:spAutoFit/>
          </a:bodyPr>
          <a:lstStyle/>
          <a:p>
            <a:r>
              <a:rPr lang="en-US" sz="4800" b="1" dirty="0">
                <a:solidFill>
                  <a:srgbClr val="002060"/>
                </a:solidFill>
              </a:rPr>
              <a:t>?</a:t>
            </a:r>
          </a:p>
        </p:txBody>
      </p:sp>
      <p:sp>
        <p:nvSpPr>
          <p:cNvPr id="9" name="TextBox 11"/>
          <p:cNvSpPr txBox="1">
            <a:spLocks noChangeArrowheads="1"/>
          </p:cNvSpPr>
          <p:nvPr/>
        </p:nvSpPr>
        <p:spPr bwMode="auto">
          <a:xfrm>
            <a:off x="8401050" y="85726"/>
            <a:ext cx="428626" cy="701040"/>
          </a:xfrm>
          <a:prstGeom prst="rect">
            <a:avLst/>
          </a:prstGeom>
          <a:noFill/>
          <a:ln w="9525">
            <a:noFill/>
            <a:miter lim="800000"/>
            <a:headEnd/>
            <a:tailEnd/>
          </a:ln>
        </p:spPr>
        <p:txBody>
          <a:bodyPr lIns="109723" tIns="54862" rIns="109723" bIns="54862">
            <a:spAutoFit/>
          </a:bodyPr>
          <a:lstStyle/>
          <a:p>
            <a:r>
              <a:rPr lang="en-US" sz="3800" b="1" dirty="0">
                <a:solidFill>
                  <a:srgbClr val="FFFF00"/>
                </a:solidFill>
              </a:rPr>
              <a:t>?</a:t>
            </a:r>
          </a:p>
        </p:txBody>
      </p:sp>
      <p:sp>
        <p:nvSpPr>
          <p:cNvPr id="11" name="TextBox 12"/>
          <p:cNvSpPr txBox="1">
            <a:spLocks noChangeArrowheads="1"/>
          </p:cNvSpPr>
          <p:nvPr/>
        </p:nvSpPr>
        <p:spPr bwMode="auto">
          <a:xfrm rot="2372531">
            <a:off x="9425940" y="2198370"/>
            <a:ext cx="428626" cy="702946"/>
          </a:xfrm>
          <a:prstGeom prst="rect">
            <a:avLst/>
          </a:prstGeom>
          <a:noFill/>
          <a:ln w="9525">
            <a:noFill/>
            <a:miter lim="800000"/>
            <a:headEnd/>
            <a:tailEnd/>
          </a:ln>
        </p:spPr>
        <p:txBody>
          <a:bodyPr lIns="109723" tIns="54862" rIns="109723" bIns="54862">
            <a:spAutoFit/>
          </a:bodyPr>
          <a:lstStyle/>
          <a:p>
            <a:r>
              <a:rPr lang="en-US" sz="3800" b="1" dirty="0">
                <a:solidFill>
                  <a:srgbClr val="FFC000"/>
                </a:solidFill>
              </a:rPr>
              <a:t>?</a:t>
            </a:r>
          </a:p>
        </p:txBody>
      </p:sp>
      <p:sp>
        <p:nvSpPr>
          <p:cNvPr id="12" name="TextBox 13"/>
          <p:cNvSpPr txBox="1">
            <a:spLocks noChangeArrowheads="1"/>
          </p:cNvSpPr>
          <p:nvPr/>
        </p:nvSpPr>
        <p:spPr bwMode="auto">
          <a:xfrm rot="1422649">
            <a:off x="9001126" y="268606"/>
            <a:ext cx="428624" cy="702944"/>
          </a:xfrm>
          <a:prstGeom prst="rect">
            <a:avLst/>
          </a:prstGeom>
          <a:noFill/>
          <a:ln w="9525">
            <a:noFill/>
            <a:miter lim="800000"/>
            <a:headEnd/>
            <a:tailEnd/>
          </a:ln>
        </p:spPr>
        <p:txBody>
          <a:bodyPr lIns="109723" tIns="54862" rIns="109723" bIns="54862">
            <a:spAutoFit/>
          </a:bodyPr>
          <a:lstStyle/>
          <a:p>
            <a:r>
              <a:rPr lang="en-US" sz="3800" b="1" dirty="0">
                <a:solidFill>
                  <a:srgbClr val="00B0F0"/>
                </a:solidFill>
              </a:rPr>
              <a:t>?</a:t>
            </a:r>
          </a:p>
        </p:txBody>
      </p:sp>
      <p:sp>
        <p:nvSpPr>
          <p:cNvPr id="13" name="TextBox 14"/>
          <p:cNvSpPr txBox="1">
            <a:spLocks noChangeArrowheads="1"/>
          </p:cNvSpPr>
          <p:nvPr/>
        </p:nvSpPr>
        <p:spPr bwMode="auto">
          <a:xfrm rot="-1017150">
            <a:off x="6772276" y="929640"/>
            <a:ext cx="428624" cy="923926"/>
          </a:xfrm>
          <a:prstGeom prst="rect">
            <a:avLst/>
          </a:prstGeom>
          <a:noFill/>
          <a:ln w="9525">
            <a:noFill/>
            <a:miter lim="800000"/>
            <a:headEnd/>
            <a:tailEnd/>
          </a:ln>
        </p:spPr>
        <p:txBody>
          <a:bodyPr lIns="109723" tIns="54862" rIns="109723" bIns="54862">
            <a:spAutoFit/>
          </a:bodyPr>
          <a:lstStyle/>
          <a:p>
            <a:r>
              <a:rPr lang="en-US" sz="5300" b="1" dirty="0">
                <a:solidFill>
                  <a:srgbClr val="0070C0"/>
                </a:solidFill>
              </a:rPr>
              <a:t>?</a:t>
            </a:r>
          </a:p>
        </p:txBody>
      </p:sp>
      <p:sp>
        <p:nvSpPr>
          <p:cNvPr id="14" name="TextBox 15"/>
          <p:cNvSpPr txBox="1">
            <a:spLocks noChangeArrowheads="1"/>
          </p:cNvSpPr>
          <p:nvPr/>
        </p:nvSpPr>
        <p:spPr bwMode="auto">
          <a:xfrm rot="685888">
            <a:off x="9330690" y="1663066"/>
            <a:ext cx="428626" cy="775334"/>
          </a:xfrm>
          <a:prstGeom prst="rect">
            <a:avLst/>
          </a:prstGeom>
          <a:noFill/>
          <a:ln w="9525">
            <a:noFill/>
            <a:miter lim="800000"/>
            <a:headEnd/>
            <a:tailEnd/>
          </a:ln>
        </p:spPr>
        <p:txBody>
          <a:bodyPr lIns="109723" tIns="54862" rIns="109723" bIns="54862">
            <a:spAutoFit/>
          </a:bodyPr>
          <a:lstStyle/>
          <a:p>
            <a:r>
              <a:rPr lang="en-US" sz="4300" b="1" dirty="0">
                <a:solidFill>
                  <a:srgbClr val="FEA0C4"/>
                </a:solidFill>
              </a:rPr>
              <a:t>?</a:t>
            </a:r>
          </a:p>
        </p:txBody>
      </p:sp>
      <p:sp>
        <p:nvSpPr>
          <p:cNvPr id="15" name="TextBox 16"/>
          <p:cNvSpPr txBox="1">
            <a:spLocks noChangeArrowheads="1"/>
          </p:cNvSpPr>
          <p:nvPr/>
        </p:nvSpPr>
        <p:spPr bwMode="auto">
          <a:xfrm rot="802908">
            <a:off x="9444990" y="754380"/>
            <a:ext cx="428626" cy="923926"/>
          </a:xfrm>
          <a:prstGeom prst="rect">
            <a:avLst/>
          </a:prstGeom>
          <a:noFill/>
          <a:ln w="9525">
            <a:noFill/>
            <a:miter lim="800000"/>
            <a:headEnd/>
            <a:tailEnd/>
          </a:ln>
        </p:spPr>
        <p:txBody>
          <a:bodyPr lIns="109723" tIns="54862" rIns="109723" bIns="54862">
            <a:spAutoFit/>
          </a:bodyPr>
          <a:lstStyle/>
          <a:p>
            <a:r>
              <a:rPr lang="en-US" sz="5300" b="1" dirty="0">
                <a:solidFill>
                  <a:srgbClr val="92D050"/>
                </a:solidFill>
              </a:rPr>
              <a:t>?</a:t>
            </a: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381000" y="3048001"/>
            <a:ext cx="9326880" cy="1634490"/>
          </a:xfrm>
        </p:spPr>
        <p:txBody>
          <a:bodyPr>
            <a:normAutofit fontScale="90000"/>
          </a:bodyPr>
          <a:lstStyle/>
          <a:p>
            <a:r>
              <a:rPr lang="en-US" dirty="0" smtClean="0"/>
              <a:t>(Pity the poor </a:t>
            </a:r>
            <a:br>
              <a:rPr lang="en-US" dirty="0" smtClean="0"/>
            </a:br>
            <a:r>
              <a:rPr lang="en-US" dirty="0" smtClean="0"/>
              <a:t>consumer)</a:t>
            </a:r>
            <a:br>
              <a:rPr lang="en-US" dirty="0" smtClean="0"/>
            </a:br>
            <a:endParaRPr lang="en-US" dirty="0" smtClean="0"/>
          </a:p>
        </p:txBody>
      </p:sp>
      <p:pic>
        <p:nvPicPr>
          <p:cNvPr id="9220" name="Picture 2"/>
          <p:cNvPicPr>
            <a:picLocks noChangeAspect="1" noChangeArrowheads="1"/>
          </p:cNvPicPr>
          <p:nvPr/>
        </p:nvPicPr>
        <p:blipFill>
          <a:blip r:embed="rId2"/>
          <a:srcRect/>
          <a:stretch>
            <a:fillRect/>
          </a:stretch>
        </p:blipFill>
        <p:spPr bwMode="auto">
          <a:xfrm>
            <a:off x="5400676" y="457200"/>
            <a:ext cx="5572124" cy="7086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33400" y="838200"/>
            <a:ext cx="9875520" cy="640080"/>
          </a:xfrm>
        </p:spPr>
        <p:txBody>
          <a:bodyPr>
            <a:normAutofit fontScale="90000"/>
          </a:bodyPr>
          <a:lstStyle/>
          <a:p>
            <a:r>
              <a:rPr lang="en-US" dirty="0" smtClean="0"/>
              <a:t>There are two ways</a:t>
            </a:r>
          </a:p>
        </p:txBody>
      </p:sp>
      <p:sp>
        <p:nvSpPr>
          <p:cNvPr id="3" name="Content Placeholder 2"/>
          <p:cNvSpPr>
            <a:spLocks noGrp="1"/>
          </p:cNvSpPr>
          <p:nvPr>
            <p:ph idx="1"/>
          </p:nvPr>
        </p:nvSpPr>
        <p:spPr>
          <a:xfrm>
            <a:off x="533400" y="1600200"/>
            <a:ext cx="9875520" cy="5212080"/>
          </a:xfrm>
        </p:spPr>
        <p:txBody>
          <a:bodyPr/>
          <a:lstStyle/>
          <a:p>
            <a:r>
              <a:rPr lang="en-US" dirty="0" smtClean="0"/>
              <a:t>Luck, gut-feel, instincts or sheer development over time – it all boils down to the same thing . . .</a:t>
            </a:r>
          </a:p>
          <a:p>
            <a:r>
              <a:rPr lang="en-US" dirty="0" smtClean="0"/>
              <a:t>The proverbial crap-shoot</a:t>
            </a:r>
          </a:p>
          <a:p>
            <a:endParaRPr lang="en-US" dirty="0" smtClean="0"/>
          </a:p>
        </p:txBody>
      </p:sp>
      <p:pic>
        <p:nvPicPr>
          <p:cNvPr id="112642" name="Picture 2"/>
          <p:cNvPicPr>
            <a:picLocks noChangeAspect="1" noChangeArrowheads="1"/>
          </p:cNvPicPr>
          <p:nvPr/>
        </p:nvPicPr>
        <p:blipFill>
          <a:blip r:embed="rId2"/>
          <a:srcRect/>
          <a:stretch>
            <a:fillRect/>
          </a:stretch>
        </p:blipFill>
        <p:spPr bwMode="auto">
          <a:xfrm>
            <a:off x="7395569" y="2819400"/>
            <a:ext cx="3577231" cy="476631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fill="hold"/>
                                        <p:tgtEl>
                                          <p:spTgt spid="112642"/>
                                        </p:tgtEl>
                                        <p:attrNameLst>
                                          <p:attrName>ppt_x</p:attrName>
                                        </p:attrNameLst>
                                      </p:cBhvr>
                                      <p:tavLst>
                                        <p:tav tm="0">
                                          <p:val>
                                            <p:strVal val="#ppt_x"/>
                                          </p:val>
                                        </p:tav>
                                        <p:tav tm="100000">
                                          <p:val>
                                            <p:strVal val="#ppt_x"/>
                                          </p:val>
                                        </p:tav>
                                      </p:tavLst>
                                    </p:anim>
                                    <p:anim calcmode="lin" valueType="num">
                                      <p:cBhvr additive="base">
                                        <p:cTn id="8" dur="500" fill="hold"/>
                                        <p:tgtEl>
                                          <p:spTgt spid="1126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33400" y="838200"/>
            <a:ext cx="9875520" cy="640080"/>
          </a:xfrm>
        </p:spPr>
        <p:txBody>
          <a:bodyPr>
            <a:normAutofit fontScale="90000"/>
          </a:bodyPr>
          <a:lstStyle/>
          <a:p>
            <a:r>
              <a:rPr lang="en-US" dirty="0" smtClean="0"/>
              <a:t>We believe</a:t>
            </a:r>
          </a:p>
        </p:txBody>
      </p:sp>
      <p:sp>
        <p:nvSpPr>
          <p:cNvPr id="3" name="Content Placeholder 2"/>
          <p:cNvSpPr>
            <a:spLocks noGrp="1"/>
          </p:cNvSpPr>
          <p:nvPr>
            <p:ph idx="1"/>
          </p:nvPr>
        </p:nvSpPr>
        <p:spPr>
          <a:xfrm>
            <a:off x="533400" y="1600200"/>
            <a:ext cx="9875520" cy="5212080"/>
          </a:xfrm>
        </p:spPr>
        <p:txBody>
          <a:bodyPr/>
          <a:lstStyle/>
          <a:p>
            <a:r>
              <a:rPr lang="en-US" dirty="0" smtClean="0"/>
              <a:t>The only way to arrive at a strong brand is through a robust strategy</a:t>
            </a:r>
          </a:p>
          <a:p>
            <a:r>
              <a:rPr lang="en-US" dirty="0" smtClean="0"/>
              <a:t>And the only way to arrive at a robust strategy is through a scientific process, which is:</a:t>
            </a:r>
          </a:p>
          <a:p>
            <a:pPr lvl="1"/>
            <a:r>
              <a:rPr lang="en-US" dirty="0" smtClean="0"/>
              <a:t>Logical</a:t>
            </a:r>
          </a:p>
          <a:p>
            <a:pPr lvl="1"/>
            <a:r>
              <a:rPr lang="en-US" dirty="0" smtClean="0"/>
              <a:t>Verifiable</a:t>
            </a:r>
          </a:p>
          <a:p>
            <a:pPr lvl="1"/>
            <a:r>
              <a:rPr lang="en-US" dirty="0" smtClean="0"/>
              <a:t>Takes a 360</a:t>
            </a:r>
            <a:r>
              <a:rPr lang="en-US" baseline="30000" dirty="0" smtClean="0"/>
              <a:t>o</a:t>
            </a:r>
            <a:r>
              <a:rPr lang="en-US" dirty="0" smtClean="0"/>
              <a:t>  perspective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124200"/>
            <a:ext cx="10287000" cy="1219200"/>
          </a:xfrm>
          <a:prstGeom prst="rect">
            <a:avLst/>
          </a:prstGeom>
          <a:noFill/>
          <a:ln w="12700">
            <a:noFill/>
            <a:miter lim="800000"/>
            <a:headEnd/>
            <a:tailEnd/>
          </a:ln>
        </p:spPr>
        <p:txBody>
          <a:bodyPr lIns="45716" tIns="45716" rIns="45716" bIns="45716"/>
          <a:lstStyle/>
          <a:p>
            <a:r>
              <a:rPr lang="en-US" sz="3200" b="1" dirty="0" smtClean="0">
                <a:solidFill>
                  <a:srgbClr val="33CCCC"/>
                </a:solidFill>
              </a:rPr>
              <a:t>A 360</a:t>
            </a:r>
            <a:r>
              <a:rPr lang="en-US" sz="3200" b="1" baseline="30000" dirty="0" smtClean="0">
                <a:solidFill>
                  <a:srgbClr val="33CCCC"/>
                </a:solidFill>
              </a:rPr>
              <a:t>o</a:t>
            </a:r>
            <a:r>
              <a:rPr lang="en-US" sz="3200" b="1" dirty="0" smtClean="0">
                <a:solidFill>
                  <a:srgbClr val="33CCCC"/>
                </a:solidFill>
              </a:rPr>
              <a:t>  perspective involves </a:t>
            </a:r>
            <a:br>
              <a:rPr lang="en-US" sz="3200" b="1" dirty="0" smtClean="0">
                <a:solidFill>
                  <a:srgbClr val="33CCCC"/>
                </a:solidFill>
              </a:rPr>
            </a:br>
            <a:r>
              <a:rPr lang="en-US" sz="3200" b="1" dirty="0" smtClean="0">
                <a:solidFill>
                  <a:srgbClr val="33CCCC"/>
                </a:solidFill>
              </a:rPr>
              <a:t>acquiring knowledge about …..</a:t>
            </a:r>
            <a:endParaRPr lang="en-US" sz="3100" b="1" dirty="0">
              <a:solidFill>
                <a:srgbClr val="33CCCC"/>
              </a:solidFill>
              <a:latin typeface="DIN-MediumAlternate"/>
              <a:sym typeface="Arial Narrow" pitchFamily="34" charset="0"/>
            </a:endParaRP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200501920-001"/>
          <p:cNvPicPr>
            <a:picLocks noChangeAspect="1" noChangeArrowheads="1"/>
          </p:cNvPicPr>
          <p:nvPr/>
        </p:nvPicPr>
        <p:blipFill>
          <a:blip r:embed="rId4"/>
          <a:srcRect l="8824" r="2940"/>
          <a:stretch>
            <a:fillRect/>
          </a:stretch>
        </p:blipFill>
        <p:spPr bwMode="auto">
          <a:xfrm>
            <a:off x="2" y="-51434"/>
            <a:ext cx="5520690" cy="4166236"/>
          </a:xfrm>
          <a:prstGeom prst="rect">
            <a:avLst/>
          </a:prstGeom>
          <a:noFill/>
          <a:ln w="9525">
            <a:noFill/>
            <a:miter lim="800000"/>
            <a:headEnd/>
            <a:tailEnd/>
          </a:ln>
        </p:spPr>
      </p:pic>
      <p:sp>
        <p:nvSpPr>
          <p:cNvPr id="522243" name="Rectangle 3"/>
          <p:cNvSpPr>
            <a:spLocks noGrp="1" noChangeArrowheads="1"/>
          </p:cNvSpPr>
          <p:nvPr>
            <p:ph type="title"/>
          </p:nvPr>
        </p:nvSpPr>
        <p:spPr>
          <a:xfrm>
            <a:off x="533400" y="0"/>
            <a:ext cx="4497706" cy="920114"/>
          </a:xfrm>
        </p:spPr>
        <p:txBody>
          <a:bodyPr>
            <a:normAutofit/>
          </a:bodyPr>
          <a:lstStyle/>
          <a:p>
            <a:r>
              <a:rPr lang="fr-FR" sz="2500" b="1" dirty="0" err="1" smtClean="0">
                <a:solidFill>
                  <a:schemeClr val="bg1"/>
                </a:solidFill>
              </a:rPr>
              <a:t>Realistic</a:t>
            </a:r>
            <a:r>
              <a:rPr lang="fr-FR" sz="2500" b="1" dirty="0" smtClean="0">
                <a:solidFill>
                  <a:schemeClr val="bg1"/>
                </a:solidFill>
              </a:rPr>
              <a:t> </a:t>
            </a:r>
            <a:r>
              <a:rPr lang="fr-FR" sz="2500" b="1" dirty="0" err="1" smtClean="0">
                <a:solidFill>
                  <a:schemeClr val="bg1"/>
                </a:solidFill>
              </a:rPr>
              <a:t>market</a:t>
            </a:r>
            <a:r>
              <a:rPr lang="fr-FR" sz="2500" b="1" dirty="0" smtClean="0">
                <a:solidFill>
                  <a:schemeClr val="bg1"/>
                </a:solidFill>
              </a:rPr>
              <a:t> </a:t>
            </a:r>
            <a:r>
              <a:rPr lang="fr-FR" sz="2500" b="1" dirty="0" err="1" smtClean="0">
                <a:solidFill>
                  <a:schemeClr val="bg1"/>
                </a:solidFill>
              </a:rPr>
              <a:t>potential</a:t>
            </a:r>
            <a:endParaRPr lang="fr-FR" sz="2500" b="1" dirty="0" smtClean="0">
              <a:solidFill>
                <a:schemeClr val="bg1"/>
              </a:solidFill>
            </a:endParaRPr>
          </a:p>
        </p:txBody>
      </p:sp>
      <p:pic>
        <p:nvPicPr>
          <p:cNvPr id="4" name="Picture 2" descr="200407824-003"/>
          <p:cNvPicPr>
            <a:picLocks noChangeAspect="1" noChangeArrowheads="1"/>
          </p:cNvPicPr>
          <p:nvPr/>
        </p:nvPicPr>
        <p:blipFill>
          <a:blip r:embed="rId5"/>
          <a:srcRect/>
          <a:stretch>
            <a:fillRect/>
          </a:stretch>
        </p:blipFill>
        <p:spPr bwMode="auto">
          <a:xfrm>
            <a:off x="5488306" y="0"/>
            <a:ext cx="5484494" cy="4114800"/>
          </a:xfrm>
          <a:prstGeom prst="rect">
            <a:avLst/>
          </a:prstGeom>
          <a:noFill/>
          <a:ln w="9525">
            <a:noFill/>
            <a:miter lim="800000"/>
            <a:headEnd/>
            <a:tailEnd/>
          </a:ln>
        </p:spPr>
      </p:pic>
      <p:sp>
        <p:nvSpPr>
          <p:cNvPr id="5" name="Rectangle 3"/>
          <p:cNvSpPr txBox="1">
            <a:spLocks noChangeArrowheads="1"/>
          </p:cNvSpPr>
          <p:nvPr/>
        </p:nvSpPr>
        <p:spPr bwMode="auto">
          <a:xfrm>
            <a:off x="6686550" y="3343276"/>
            <a:ext cx="4029076" cy="685800"/>
          </a:xfrm>
          <a:prstGeom prst="rect">
            <a:avLst/>
          </a:prstGeom>
          <a:noFill/>
          <a:ln w="9525">
            <a:noFill/>
            <a:miter lim="800000"/>
            <a:headEnd/>
            <a:tailEnd/>
          </a:ln>
        </p:spPr>
        <p:txBody>
          <a:bodyPr lIns="109723" tIns="54862" rIns="109723" bIns="54862"/>
          <a:lstStyle/>
          <a:p>
            <a:pPr>
              <a:defRPr/>
            </a:pPr>
            <a:r>
              <a:rPr lang="fr-FR" sz="2500" b="1" kern="0" dirty="0">
                <a:solidFill>
                  <a:schemeClr val="tx1"/>
                </a:solidFill>
                <a:latin typeface="+mj-lt"/>
                <a:ea typeface="+mj-ea"/>
                <a:cs typeface="+mj-cs"/>
              </a:rPr>
              <a:t>Consumer insights</a:t>
            </a:r>
          </a:p>
        </p:txBody>
      </p:sp>
      <p:pic>
        <p:nvPicPr>
          <p:cNvPr id="6" name="Picture 2" descr="200460841-004"/>
          <p:cNvPicPr>
            <a:picLocks noChangeAspect="1" noChangeArrowheads="1"/>
          </p:cNvPicPr>
          <p:nvPr/>
        </p:nvPicPr>
        <p:blipFill>
          <a:blip r:embed="rId6"/>
          <a:srcRect l="729" r="11383" b="1347"/>
          <a:stretch>
            <a:fillRect/>
          </a:stretch>
        </p:blipFill>
        <p:spPr bwMode="auto">
          <a:xfrm>
            <a:off x="2" y="4029076"/>
            <a:ext cx="5619750" cy="4200524"/>
          </a:xfrm>
          <a:prstGeom prst="rect">
            <a:avLst/>
          </a:prstGeom>
          <a:noFill/>
          <a:ln w="9525">
            <a:noFill/>
            <a:miter lim="800000"/>
            <a:headEnd/>
            <a:tailEnd/>
          </a:ln>
        </p:spPr>
      </p:pic>
      <p:sp>
        <p:nvSpPr>
          <p:cNvPr id="7" name="Rectangle 3"/>
          <p:cNvSpPr txBox="1">
            <a:spLocks noChangeArrowheads="1"/>
          </p:cNvSpPr>
          <p:nvPr/>
        </p:nvSpPr>
        <p:spPr bwMode="auto">
          <a:xfrm>
            <a:off x="857250" y="4972050"/>
            <a:ext cx="3086100" cy="685800"/>
          </a:xfrm>
          <a:prstGeom prst="rect">
            <a:avLst/>
          </a:prstGeom>
          <a:noFill/>
          <a:ln w="9525">
            <a:noFill/>
            <a:miter lim="800000"/>
            <a:headEnd/>
            <a:tailEnd/>
          </a:ln>
        </p:spPr>
        <p:txBody>
          <a:bodyPr lIns="109723" tIns="54862" rIns="109723" bIns="54862"/>
          <a:lstStyle/>
          <a:p>
            <a:pPr>
              <a:defRPr/>
            </a:pPr>
            <a:r>
              <a:rPr lang="fr-FR" sz="2500" b="1" kern="0" dirty="0">
                <a:solidFill>
                  <a:schemeClr val="bg1"/>
                </a:solidFill>
                <a:latin typeface="+mj-lt"/>
                <a:ea typeface="+mj-ea"/>
                <a:cs typeface="+mj-cs"/>
              </a:rPr>
              <a:t>The environnent</a:t>
            </a:r>
          </a:p>
        </p:txBody>
      </p:sp>
      <p:pic>
        <p:nvPicPr>
          <p:cNvPr id="8" name="Picture 2" descr="200492387-001"/>
          <p:cNvPicPr>
            <a:picLocks noChangeAspect="1" noChangeArrowheads="1"/>
          </p:cNvPicPr>
          <p:nvPr/>
        </p:nvPicPr>
        <p:blipFill>
          <a:blip r:embed="rId7"/>
          <a:srcRect/>
          <a:stretch>
            <a:fillRect/>
          </a:stretch>
        </p:blipFill>
        <p:spPr bwMode="auto">
          <a:xfrm>
            <a:off x="5486400" y="4029076"/>
            <a:ext cx="5486400" cy="4204334"/>
          </a:xfrm>
          <a:prstGeom prst="rect">
            <a:avLst/>
          </a:prstGeom>
          <a:noFill/>
          <a:ln w="9525">
            <a:noFill/>
            <a:miter lim="800000"/>
            <a:headEnd/>
            <a:tailEnd/>
          </a:ln>
        </p:spPr>
      </p:pic>
      <p:sp>
        <p:nvSpPr>
          <p:cNvPr id="9" name="Rectangle 3"/>
          <p:cNvSpPr txBox="1">
            <a:spLocks noChangeArrowheads="1"/>
          </p:cNvSpPr>
          <p:nvPr/>
        </p:nvSpPr>
        <p:spPr bwMode="auto">
          <a:xfrm>
            <a:off x="5743576" y="4286250"/>
            <a:ext cx="5229224" cy="685800"/>
          </a:xfrm>
          <a:prstGeom prst="rect">
            <a:avLst/>
          </a:prstGeom>
          <a:noFill/>
          <a:ln w="9525">
            <a:noFill/>
            <a:miter lim="800000"/>
            <a:headEnd/>
            <a:tailEnd/>
          </a:ln>
        </p:spPr>
        <p:txBody>
          <a:bodyPr lIns="109723" tIns="54862" rIns="109723" bIns="54862"/>
          <a:lstStyle/>
          <a:p>
            <a:pPr>
              <a:defRPr/>
            </a:pPr>
            <a:r>
              <a:rPr lang="en-US" sz="2500" b="1" kern="0" dirty="0">
                <a:solidFill>
                  <a:schemeClr val="bg1"/>
                </a:solidFill>
                <a:latin typeface="+mj-lt"/>
                <a:ea typeface="+mj-ea"/>
                <a:cs typeface="+mj-cs"/>
              </a:rPr>
              <a:t>A company’s internal strengths</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22243"/>
                                        </p:tgtEl>
                                        <p:attrNameLst>
                                          <p:attrName>style.visibility</p:attrName>
                                        </p:attrNameLst>
                                      </p:cBhvr>
                                      <p:to>
                                        <p:strVal val="visible"/>
                                      </p:to>
                                    </p:set>
                                    <p:anim calcmode="lin" valueType="num">
                                      <p:cBhvr additive="base">
                                        <p:cTn id="7" dur="500" fill="hold"/>
                                        <p:tgtEl>
                                          <p:spTgt spid="522243"/>
                                        </p:tgtEl>
                                        <p:attrNameLst>
                                          <p:attrName>ppt_x</p:attrName>
                                        </p:attrNameLst>
                                      </p:cBhvr>
                                      <p:tavLst>
                                        <p:tav tm="0">
                                          <p:val>
                                            <p:strVal val="0-#ppt_w/2"/>
                                          </p:val>
                                        </p:tav>
                                        <p:tav tm="100000">
                                          <p:val>
                                            <p:strVal val="#ppt_x"/>
                                          </p:val>
                                        </p:tav>
                                      </p:tavLst>
                                    </p:anim>
                                    <p:anim calcmode="lin" valueType="num">
                                      <p:cBhvr additive="base">
                                        <p:cTn id="8" dur="500" fill="hold"/>
                                        <p:tgtEl>
                                          <p:spTgt spid="52224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93186"/>
                                        </p:tgtEl>
                                        <p:attrNameLst>
                                          <p:attrName>style.visibility</p:attrName>
                                        </p:attrNameLst>
                                      </p:cBhvr>
                                      <p:to>
                                        <p:strVal val="visible"/>
                                      </p:to>
                                    </p:set>
                                    <p:anim calcmode="lin" valueType="num">
                                      <p:cBhvr additive="base">
                                        <p:cTn id="11" dur="500" fill="hold"/>
                                        <p:tgtEl>
                                          <p:spTgt spid="93186"/>
                                        </p:tgtEl>
                                        <p:attrNameLst>
                                          <p:attrName>ppt_x</p:attrName>
                                        </p:attrNameLst>
                                      </p:cBhvr>
                                      <p:tavLst>
                                        <p:tav tm="0">
                                          <p:val>
                                            <p:strVal val="0-#ppt_w/2"/>
                                          </p:val>
                                        </p:tav>
                                        <p:tav tm="100000">
                                          <p:val>
                                            <p:strVal val="#ppt_x"/>
                                          </p:val>
                                        </p:tav>
                                      </p:tavLst>
                                    </p:anim>
                                    <p:anim calcmode="lin" valueType="num">
                                      <p:cBhvr additive="base">
                                        <p:cTn id="12" dur="500" fill="hold"/>
                                        <p:tgtEl>
                                          <p:spTgt spid="9318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p:bldP spid="5" grpId="0"/>
      <p:bldP spid="7"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3276600"/>
            <a:ext cx="9326880" cy="762000"/>
          </a:xfrm>
          <a:prstGeom prst="rect">
            <a:avLst/>
          </a:prstGeom>
          <a:noFill/>
          <a:ln w="12700">
            <a:noFill/>
            <a:miter lim="800000"/>
            <a:headEnd/>
            <a:tailEnd/>
          </a:ln>
        </p:spPr>
        <p:txBody>
          <a:bodyPr lIns="45716" tIns="45716" rIns="45716" bIns="45716"/>
          <a:lstStyle/>
          <a:p>
            <a:r>
              <a:rPr lang="en-US" sz="3200" b="1" dirty="0" smtClean="0">
                <a:solidFill>
                  <a:srgbClr val="33CCCC"/>
                </a:solidFill>
              </a:rPr>
              <a:t>Using a methodology that is:</a:t>
            </a:r>
            <a:endParaRPr lang="en-US" sz="3100" b="1" dirty="0">
              <a:solidFill>
                <a:srgbClr val="33CCCC"/>
              </a:solidFill>
              <a:latin typeface="DIN-MediumAlternate"/>
              <a:sym typeface="Arial Narrow" pitchFamily="34" charset="0"/>
            </a:endParaRP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870747-001"/>
          <p:cNvPicPr>
            <a:picLocks noChangeAspect="1" noChangeArrowheads="1"/>
          </p:cNvPicPr>
          <p:nvPr/>
        </p:nvPicPr>
        <p:blipFill>
          <a:blip r:embed="rId4"/>
          <a:srcRect l="5417" r="7912"/>
          <a:stretch>
            <a:fillRect/>
          </a:stretch>
        </p:blipFill>
        <p:spPr bwMode="auto">
          <a:xfrm>
            <a:off x="0" y="0"/>
            <a:ext cx="10972800" cy="8229600"/>
          </a:xfrm>
          <a:prstGeom prst="rect">
            <a:avLst/>
          </a:prstGeom>
          <a:noFill/>
          <a:ln w="9525">
            <a:noFill/>
            <a:miter lim="800000"/>
            <a:headEnd/>
            <a:tailEnd/>
          </a:ln>
        </p:spPr>
      </p:pic>
      <p:sp>
        <p:nvSpPr>
          <p:cNvPr id="9" name="Title 8"/>
          <p:cNvSpPr>
            <a:spLocks noGrp="1"/>
          </p:cNvSpPr>
          <p:nvPr>
            <p:ph type="ctrTitle"/>
          </p:nvPr>
        </p:nvSpPr>
        <p:spPr/>
        <p:txBody>
          <a:bodyPr>
            <a:normAutofit/>
          </a:bodyPr>
          <a:lstStyle/>
          <a:p>
            <a:r>
              <a:rPr lang="en-US" dirty="0" smtClean="0"/>
              <a:t>Scientific</a:t>
            </a:r>
            <a:br>
              <a:rPr lang="en-US" dirty="0" smtClean="0"/>
            </a:br>
            <a:endParaRPr lang="en-US" dirty="0" smtClean="0"/>
          </a:p>
        </p:txBody>
      </p:sp>
      <p:pic>
        <p:nvPicPr>
          <p:cNvPr id="11" name="Picture 2"/>
          <p:cNvPicPr>
            <a:picLocks noChangeAspect="1" noChangeArrowheads="1"/>
          </p:cNvPicPr>
          <p:nvPr/>
        </p:nvPicPr>
        <p:blipFill>
          <a:blip r:embed="rId5"/>
          <a:srcRect/>
          <a:stretch>
            <a:fillRect/>
          </a:stretch>
        </p:blipFill>
        <p:spPr bwMode="auto">
          <a:xfrm>
            <a:off x="0" y="2"/>
            <a:ext cx="10972800" cy="7829550"/>
          </a:xfrm>
          <a:prstGeom prst="rect">
            <a:avLst/>
          </a:prstGeom>
          <a:noFill/>
          <a:ln w="9525">
            <a:noFill/>
            <a:miter lim="800000"/>
            <a:headEnd/>
            <a:tailEnd/>
          </a:ln>
        </p:spPr>
      </p:pic>
      <p:sp>
        <p:nvSpPr>
          <p:cNvPr id="12" name="Text Box 3"/>
          <p:cNvSpPr txBox="1">
            <a:spLocks noChangeArrowheads="1"/>
          </p:cNvSpPr>
          <p:nvPr/>
        </p:nvSpPr>
        <p:spPr bwMode="auto">
          <a:xfrm>
            <a:off x="514350" y="3771901"/>
            <a:ext cx="4371976" cy="880241"/>
          </a:xfrm>
          <a:prstGeom prst="rect">
            <a:avLst/>
          </a:prstGeom>
          <a:noFill/>
          <a:ln w="9525">
            <a:noFill/>
            <a:miter lim="800000"/>
            <a:headEnd/>
            <a:tailEnd/>
          </a:ln>
        </p:spPr>
        <p:txBody>
          <a:bodyPr lIns="109723" tIns="54862" rIns="109723" bIns="54862">
            <a:spAutoFit/>
          </a:bodyPr>
          <a:lstStyle/>
          <a:p>
            <a:pPr algn="ctr">
              <a:spcBef>
                <a:spcPct val="50000"/>
              </a:spcBef>
              <a:defRPr/>
            </a:pPr>
            <a:r>
              <a:rPr lang="en-US" b="1" dirty="0">
                <a:latin typeface="+mj-lt"/>
              </a:rPr>
              <a:t>Transparent</a:t>
            </a:r>
            <a:endParaRPr lang="en-US" sz="3400" b="1" dirty="0">
              <a:latin typeface="+mj-lt"/>
            </a:endParaRPr>
          </a:p>
        </p:txBody>
      </p:sp>
      <p:pic>
        <p:nvPicPr>
          <p:cNvPr id="13" name="Picture 2" descr="200319066-001"/>
          <p:cNvPicPr>
            <a:picLocks noChangeAspect="1" noChangeArrowheads="1"/>
          </p:cNvPicPr>
          <p:nvPr/>
        </p:nvPicPr>
        <p:blipFill>
          <a:blip r:embed="rId6"/>
          <a:srcRect l="3957" t="26042" b="18382"/>
          <a:stretch>
            <a:fillRect/>
          </a:stretch>
        </p:blipFill>
        <p:spPr bwMode="auto">
          <a:xfrm>
            <a:off x="0" y="-76200"/>
            <a:ext cx="10972800" cy="8229600"/>
          </a:xfrm>
          <a:prstGeom prst="rect">
            <a:avLst/>
          </a:prstGeom>
          <a:noFill/>
          <a:ln w="9525">
            <a:noFill/>
            <a:miter lim="800000"/>
            <a:headEnd/>
            <a:tailEnd/>
          </a:ln>
        </p:spPr>
      </p:pic>
      <p:sp>
        <p:nvSpPr>
          <p:cNvPr id="14" name="Rectangle 3"/>
          <p:cNvSpPr txBox="1">
            <a:spLocks noChangeArrowheads="1"/>
          </p:cNvSpPr>
          <p:nvPr/>
        </p:nvSpPr>
        <p:spPr bwMode="auto">
          <a:xfrm>
            <a:off x="1280160" y="4297680"/>
            <a:ext cx="3777616" cy="760096"/>
          </a:xfrm>
          <a:prstGeom prst="rect">
            <a:avLst/>
          </a:prstGeom>
          <a:solidFill>
            <a:srgbClr val="000000">
              <a:alpha val="49019"/>
            </a:srgbClr>
          </a:solidFill>
          <a:ln w="9525">
            <a:noFill/>
            <a:miter lim="800000"/>
            <a:headEnd/>
            <a:tailEnd/>
          </a:ln>
        </p:spPr>
        <p:txBody>
          <a:bodyPr lIns="109723" tIns="54862" rIns="109723" bIns="54862"/>
          <a:lstStyle/>
          <a:p>
            <a:pPr algn="ctr" eaLnBrk="1" hangingPunct="1">
              <a:defRPr/>
            </a:pPr>
            <a:r>
              <a:rPr lang="en-US" b="1" kern="0" dirty="0">
                <a:solidFill>
                  <a:schemeClr val="bg1"/>
                </a:solidFill>
                <a:latin typeface="+mj-lt"/>
                <a:ea typeface="+mj-ea"/>
                <a:cs typeface="+mj-cs"/>
              </a:rPr>
              <a:t>And Process-Driven</a:t>
            </a: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274"/>
                                        </p:tgtEl>
                                        <p:attrNameLst>
                                          <p:attrName>style.visibility</p:attrName>
                                        </p:attrNameLst>
                                      </p:cBhvr>
                                      <p:to>
                                        <p:strVal val="visible"/>
                                      </p:to>
                                    </p:set>
                                    <p:anim calcmode="lin" valueType="num">
                                      <p:cBhvr additive="base">
                                        <p:cTn id="11" dur="500" fill="hold"/>
                                        <p:tgtEl>
                                          <p:spTgt spid="54274"/>
                                        </p:tgtEl>
                                        <p:attrNameLst>
                                          <p:attrName>ppt_x</p:attrName>
                                        </p:attrNameLst>
                                      </p:cBhvr>
                                      <p:tavLst>
                                        <p:tav tm="0">
                                          <p:val>
                                            <p:strVal val="#ppt_x"/>
                                          </p:val>
                                        </p:tav>
                                        <p:tav tm="100000">
                                          <p:val>
                                            <p:strVal val="#ppt_x"/>
                                          </p:val>
                                        </p:tav>
                                      </p:tavLst>
                                    </p:anim>
                                    <p:anim calcmode="lin" valueType="num">
                                      <p:cBhvr additive="base">
                                        <p:cTn id="12"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04800" y="3200400"/>
            <a:ext cx="9326880" cy="762000"/>
          </a:xfrm>
          <a:prstGeom prst="rect">
            <a:avLst/>
          </a:prstGeom>
          <a:noFill/>
          <a:ln w="12700">
            <a:noFill/>
            <a:miter lim="800000"/>
            <a:headEnd/>
            <a:tailEnd/>
          </a:ln>
        </p:spPr>
        <p:txBody>
          <a:bodyPr lIns="45716" tIns="45716" rIns="45716" bIns="45716"/>
          <a:lstStyle/>
          <a:p>
            <a:r>
              <a:rPr lang="en-US" sz="3200" b="1" dirty="0" smtClean="0">
                <a:solidFill>
                  <a:srgbClr val="33CCCC"/>
                </a:solidFill>
              </a:rPr>
              <a:t>Resulting in</a:t>
            </a:r>
            <a:endParaRPr lang="en-US" sz="3100" b="1" dirty="0">
              <a:solidFill>
                <a:srgbClr val="33CCCC"/>
              </a:solidFill>
              <a:latin typeface="DIN-MediumAlternate"/>
              <a:sym typeface="Arial Narrow" pitchFamily="34" charset="0"/>
            </a:endParaRP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014320.jpg"/>
          <p:cNvPicPr>
            <a:picLocks noChangeAspect="1"/>
          </p:cNvPicPr>
          <p:nvPr/>
        </p:nvPicPr>
        <p:blipFill>
          <a:blip r:embed="rId2"/>
          <a:srcRect/>
          <a:stretch>
            <a:fillRect/>
          </a:stretch>
        </p:blipFill>
        <p:spPr bwMode="auto">
          <a:xfrm>
            <a:off x="2314576" y="457200"/>
            <a:ext cx="6134764" cy="7086600"/>
          </a:xfrm>
          <a:prstGeom prst="rect">
            <a:avLst/>
          </a:prstGeom>
          <a:noFill/>
          <a:ln w="9525">
            <a:noFill/>
            <a:miter lim="800000"/>
            <a:headEnd/>
            <a:tailEnd/>
          </a:ln>
        </p:spPr>
      </p:pic>
      <p:sp>
        <p:nvSpPr>
          <p:cNvPr id="5" name="Title 4"/>
          <p:cNvSpPr>
            <a:spLocks noGrp="1"/>
          </p:cNvSpPr>
          <p:nvPr>
            <p:ph type="title"/>
          </p:nvPr>
        </p:nvSpPr>
        <p:spPr>
          <a:xfrm>
            <a:off x="1188720" y="6229350"/>
            <a:ext cx="8412480" cy="457200"/>
          </a:xfrm>
        </p:spPr>
        <p:txBody>
          <a:bodyPr>
            <a:normAutofit fontScale="90000"/>
          </a:bodyPr>
          <a:lstStyle/>
          <a:p>
            <a:pPr algn="ctr"/>
            <a:r>
              <a:rPr lang="en-US" sz="2900" u="sng" dirty="0" smtClean="0">
                <a:solidFill>
                  <a:srgbClr val="FF0000"/>
                </a:solidFill>
              </a:rPr>
              <a:t>Brand ideas</a:t>
            </a:r>
            <a:endParaRPr lang="en-US" sz="2900" dirty="0" smtClean="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3"/>
          <p:cNvSpPr>
            <a:spLocks noGrp="1"/>
          </p:cNvSpPr>
          <p:nvPr>
            <p:ph type="title"/>
          </p:nvPr>
        </p:nvSpPr>
        <p:spPr>
          <a:xfrm>
            <a:off x="609600" y="838200"/>
            <a:ext cx="9875520" cy="640080"/>
          </a:xfrm>
        </p:spPr>
        <p:txBody>
          <a:bodyPr>
            <a:normAutofit fontScale="90000"/>
          </a:bodyPr>
          <a:lstStyle/>
          <a:p>
            <a:r>
              <a:rPr lang="en-US" dirty="0" smtClean="0"/>
              <a:t>Vivid . . .</a:t>
            </a:r>
          </a:p>
        </p:txBody>
      </p:sp>
      <p:pic>
        <p:nvPicPr>
          <p:cNvPr id="81922" name="Content Placeholder 7" descr="sb10069990b-001.jpg"/>
          <p:cNvPicPr>
            <a:picLocks noGrp="1" noChangeAspect="1"/>
          </p:cNvPicPr>
          <p:nvPr>
            <p:ph idx="1"/>
          </p:nvPr>
        </p:nvPicPr>
        <p:blipFill>
          <a:blip r:embed="rId2"/>
          <a:srcRect r="8618"/>
          <a:stretch>
            <a:fillRect/>
          </a:stretch>
        </p:blipFill>
        <p:spPr>
          <a:xfrm>
            <a:off x="0" y="0"/>
            <a:ext cx="10972800" cy="8229600"/>
          </a:xfrm>
        </p:spPr>
      </p:pic>
      <p:sp>
        <p:nvSpPr>
          <p:cNvPr id="4" name="TextBox 3"/>
          <p:cNvSpPr txBox="1"/>
          <p:nvPr/>
        </p:nvSpPr>
        <p:spPr>
          <a:xfrm>
            <a:off x="1600200" y="1905000"/>
            <a:ext cx="1752600" cy="861774"/>
          </a:xfrm>
          <a:prstGeom prst="rect">
            <a:avLst/>
          </a:prstGeom>
          <a:noFill/>
        </p:spPr>
        <p:txBody>
          <a:bodyPr wrap="square" rtlCol="0">
            <a:spAutoFit/>
          </a:bodyPr>
          <a:lstStyle/>
          <a:p>
            <a:r>
              <a:rPr lang="en-US" dirty="0" smtClean="0"/>
              <a:t>Vivid</a:t>
            </a:r>
            <a:endParaRPr lang="en-US" dirty="0"/>
          </a:p>
        </p:txBody>
      </p:sp>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p:cNvSpPr>
            <a:spLocks noGrp="1"/>
          </p:cNvSpPr>
          <p:nvPr>
            <p:ph type="title"/>
          </p:nvPr>
        </p:nvSpPr>
        <p:spPr/>
        <p:txBody>
          <a:bodyPr/>
          <a:lstStyle/>
          <a:p>
            <a:r>
              <a:rPr lang="en-US" smtClean="0">
                <a:solidFill>
                  <a:schemeClr val="bg1"/>
                </a:solidFill>
              </a:rPr>
              <a:t>Flexible . . .</a:t>
            </a:r>
          </a:p>
        </p:txBody>
      </p:sp>
      <p:pic>
        <p:nvPicPr>
          <p:cNvPr id="82946" name="Content Placeholder 3" descr="200523182-003.jpg"/>
          <p:cNvPicPr>
            <a:picLocks noGrp="1" noChangeAspect="1"/>
          </p:cNvPicPr>
          <p:nvPr>
            <p:ph idx="1"/>
          </p:nvPr>
        </p:nvPicPr>
        <p:blipFill>
          <a:blip r:embed="rId2"/>
          <a:srcRect/>
          <a:stretch>
            <a:fillRect/>
          </a:stretch>
        </p:blipFill>
        <p:spPr>
          <a:xfrm>
            <a:off x="0" y="0"/>
            <a:ext cx="10972800" cy="8235316"/>
          </a:xfrm>
        </p:spPr>
      </p:pic>
      <p:sp>
        <p:nvSpPr>
          <p:cNvPr id="4" name="TextBox 3"/>
          <p:cNvSpPr txBox="1"/>
          <p:nvPr/>
        </p:nvSpPr>
        <p:spPr>
          <a:xfrm>
            <a:off x="5562600" y="914400"/>
            <a:ext cx="3048000" cy="861774"/>
          </a:xfrm>
          <a:prstGeom prst="rect">
            <a:avLst/>
          </a:prstGeom>
          <a:noFill/>
        </p:spPr>
        <p:txBody>
          <a:bodyPr wrap="square" rtlCol="0">
            <a:spAutoFit/>
          </a:bodyPr>
          <a:lstStyle/>
          <a:p>
            <a:r>
              <a:rPr lang="en-US" dirty="0" smtClean="0">
                <a:solidFill>
                  <a:schemeClr val="bg1"/>
                </a:solidFill>
              </a:rPr>
              <a:t>Flexible</a:t>
            </a:r>
            <a:endParaRPr lang="en-US"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453726-001.jpg"/>
          <p:cNvPicPr>
            <a:picLocks noChangeAspect="1"/>
          </p:cNvPicPr>
          <p:nvPr/>
        </p:nvPicPr>
        <p:blipFill>
          <a:blip r:embed="rId2"/>
          <a:srcRect l="7587" r="4138"/>
          <a:stretch>
            <a:fillRect/>
          </a:stretch>
        </p:blipFill>
        <p:spPr bwMode="auto">
          <a:xfrm>
            <a:off x="0" y="0"/>
            <a:ext cx="10972800" cy="8273416"/>
          </a:xfrm>
          <a:prstGeom prst="rect">
            <a:avLst/>
          </a:prstGeom>
          <a:noFill/>
          <a:ln w="9525">
            <a:noFill/>
            <a:miter lim="800000"/>
            <a:headEnd/>
            <a:tailEnd/>
          </a:ln>
        </p:spPr>
      </p:pic>
      <p:sp>
        <p:nvSpPr>
          <p:cNvPr id="2" name="Title 1"/>
          <p:cNvSpPr>
            <a:spLocks noGrp="1"/>
          </p:cNvSpPr>
          <p:nvPr>
            <p:ph type="title"/>
          </p:nvPr>
        </p:nvSpPr>
        <p:spPr>
          <a:xfrm>
            <a:off x="304800" y="685800"/>
            <a:ext cx="10287000" cy="1752600"/>
          </a:xfrm>
          <a:solidFill>
            <a:srgbClr val="DF814D">
              <a:alpha val="49019"/>
            </a:srgbClr>
          </a:solidFill>
        </p:spPr>
        <p:txBody>
          <a:bodyPr>
            <a:normAutofit/>
          </a:bodyPr>
          <a:lstStyle/>
          <a:p>
            <a:r>
              <a:rPr lang="en-US" dirty="0" smtClean="0">
                <a:solidFill>
                  <a:schemeClr val="bg1"/>
                </a:solidFill>
              </a:rPr>
              <a:t>And that’s what  is ailing retail today – branding (or the lack thereof)</a:t>
            </a:r>
          </a:p>
        </p:txBody>
      </p:sp>
      <p:sp>
        <p:nvSpPr>
          <p:cNvPr id="4100" name="Content Placeholder 9"/>
          <p:cNvSpPr>
            <a:spLocks noGrp="1"/>
          </p:cNvSpPr>
          <p:nvPr>
            <p:ph idx="1"/>
          </p:nvPr>
        </p:nvSpPr>
        <p:spPr>
          <a:xfrm>
            <a:off x="1066800" y="2895600"/>
            <a:ext cx="8412480" cy="3343274"/>
          </a:xfrm>
          <a:noFill/>
        </p:spPr>
        <p:txBody>
          <a:bodyPr>
            <a:normAutofit fontScale="77500" lnSpcReduction="20000"/>
          </a:bodyPr>
          <a:lstStyle/>
          <a:p>
            <a:r>
              <a:rPr lang="en-US" dirty="0" smtClean="0"/>
              <a:t>There is simply no differentiation</a:t>
            </a:r>
          </a:p>
          <a:p>
            <a:r>
              <a:rPr lang="en-US" dirty="0" smtClean="0"/>
              <a:t>There is a view that a mere brand name and the product range-price equation can substitute branding</a:t>
            </a:r>
          </a:p>
          <a:p>
            <a:r>
              <a:rPr lang="en-US" dirty="0" smtClean="0"/>
              <a:t>While consumer products have traditionally used huge amounts of research and therefore consumer insights, retail has just used a simplistic twin strategy: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xit" presetSubtype="0" fill="hold" nodeType="clickEffect">
                                  <p:stCondLst>
                                    <p:cond delay="0"/>
                                  </p:stCondLst>
                                  <p:childTnLst>
                                    <p:animEffect transition="out" filter="fade">
                                      <p:cBhvr>
                                        <p:cTn id="12" dur="2000" accel="50000">
                                          <p:stCondLst>
                                            <p:cond delay="0"/>
                                          </p:stCondLst>
                                        </p:cTn>
                                        <p:tgtEl>
                                          <p:spTgt spid="10242"/>
                                        </p:tgtEl>
                                      </p:cBhvr>
                                    </p:animEffect>
                                    <p:anim calcmode="lin" valueType="num">
                                      <p:cBhvr>
                                        <p:cTn id="13" dur="1000" accel="50000">
                                          <p:stCondLst>
                                            <p:cond delay="0"/>
                                          </p:stCondLst>
                                        </p:cTn>
                                        <p:tgtEl>
                                          <p:spTgt spid="10242"/>
                                        </p:tgtEl>
                                        <p:attrNameLst>
                                          <p:attrName>ppt_y</p:attrName>
                                        </p:attrNameLst>
                                      </p:cBhvr>
                                      <p:tavLst>
                                        <p:tav tm="0">
                                          <p:val>
                                            <p:strVal val="ppt_y"/>
                                          </p:val>
                                        </p:tav>
                                        <p:tav tm="100000">
                                          <p:val>
                                            <p:strVal val="ppt_y+.1"/>
                                          </p:val>
                                        </p:tav>
                                      </p:tavLst>
                                    </p:anim>
                                    <p:anim calcmode="lin" valueType="num">
                                      <p:cBhvr>
                                        <p:cTn id="14" dur="1000" decel="50000">
                                          <p:stCondLst>
                                            <p:cond delay="1000"/>
                                          </p:stCondLst>
                                        </p:cTn>
                                        <p:tgtEl>
                                          <p:spTgt spid="10242"/>
                                        </p:tgtEl>
                                        <p:attrNameLst>
                                          <p:attrName>ppt_y</p:attrName>
                                        </p:attrNameLst>
                                      </p:cBhvr>
                                      <p:tavLst>
                                        <p:tav tm="0">
                                          <p:val>
                                            <p:strVal val="ppt_y"/>
                                          </p:val>
                                        </p:tav>
                                        <p:tav tm="100000">
                                          <p:val>
                                            <p:strVal val="ppt_y-.1"/>
                                          </p:val>
                                        </p:tav>
                                      </p:tavLst>
                                    </p:anim>
                                    <p:anim calcmode="lin" valueType="num">
                                      <p:cBhvr>
                                        <p:cTn id="15" dur="1000" accel="50000">
                                          <p:stCondLst>
                                            <p:cond delay="1000"/>
                                          </p:stCondLst>
                                        </p:cTn>
                                        <p:tgtEl>
                                          <p:spTgt spid="10242"/>
                                        </p:tgtEl>
                                        <p:attrNameLst>
                                          <p:attrName>ppt_x</p:attrName>
                                        </p:attrNameLst>
                                      </p:cBhvr>
                                      <p:tavLst>
                                        <p:tav tm="0">
                                          <p:val>
                                            <p:strVal val="ppt_x"/>
                                          </p:val>
                                        </p:tav>
                                        <p:tav tm="100000">
                                          <p:val>
                                            <p:strVal val="ppt_x+.4"/>
                                          </p:val>
                                        </p:tav>
                                      </p:tavLst>
                                    </p:anim>
                                    <p:anim calcmode="lin" valueType="num">
                                      <p:cBhvr>
                                        <p:cTn id="16" dur="2000"/>
                                        <p:tgtEl>
                                          <p:spTgt spid="10242"/>
                                        </p:tgtEl>
                                        <p:attrNameLst>
                                          <p:attrName>ppt_h</p:attrName>
                                        </p:attrNameLst>
                                      </p:cBhvr>
                                      <p:tavLst>
                                        <p:tav tm="0">
                                          <p:val>
                                            <p:strVal val="ppt_h"/>
                                          </p:val>
                                        </p:tav>
                                        <p:tav tm="100000">
                                          <p:val>
                                            <p:strVal val="ppt_h"/>
                                          </p:val>
                                        </p:tav>
                                      </p:tavLst>
                                    </p:anim>
                                    <p:anim calcmode="lin" valueType="num">
                                      <p:cBhvr>
                                        <p:cTn id="17" dur="1000" accel="50000">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18" dur="1000" decel="50000">
                                          <p:stCondLst>
                                            <p:cond delay="1000"/>
                                          </p:stCondLst>
                                        </p:cTn>
                                        <p:tgtEl>
                                          <p:spTgt spid="10242"/>
                                        </p:tgtEl>
                                        <p:attrNameLst>
                                          <p:attrName>ppt_w</p:attrName>
                                        </p:attrNameLst>
                                      </p:cBhvr>
                                      <p:tavLst>
                                        <p:tav tm="0">
                                          <p:val>
                                            <p:strVal val="ppt_w"/>
                                          </p:val>
                                        </p:tav>
                                        <p:tav tm="100000">
                                          <p:val>
                                            <p:strVal val="ppt_w/.05"/>
                                          </p:val>
                                        </p:tav>
                                      </p:tavLst>
                                    </p:anim>
                                    <p:anim calcmode="lin" valueType="num">
                                      <p:cBhvr>
                                        <p:cTn id="19" dur="1000" accel="50000">
                                          <p:stCondLst>
                                            <p:cond delay="1000"/>
                                          </p:stCondLst>
                                        </p:cTn>
                                        <p:tgtEl>
                                          <p:spTgt spid="10242"/>
                                        </p:tgtEl>
                                        <p:attrNameLst>
                                          <p:attrName>style.rotation</p:attrName>
                                        </p:attrNameLst>
                                      </p:cBhvr>
                                      <p:tavLst>
                                        <p:tav tm="0">
                                          <p:val>
                                            <p:fltVal val="0"/>
                                          </p:val>
                                        </p:tav>
                                        <p:tav tm="100000">
                                          <p:val>
                                            <p:fltVal val="-90"/>
                                          </p:val>
                                        </p:tav>
                                      </p:tavLst>
                                    </p:anim>
                                    <p:set>
                                      <p:cBhvr>
                                        <p:cTn id="20" dur="1" fill="hold">
                                          <p:stCondLst>
                                            <p:cond delay="1999"/>
                                          </p:stCondLst>
                                        </p:cTn>
                                        <p:tgtEl>
                                          <p:spTgt spid="102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0">
                                            <p:txEl>
                                              <p:pRg st="0" end="0"/>
                                            </p:txEl>
                                          </p:spTgt>
                                        </p:tgtEl>
                                        <p:attrNameLst>
                                          <p:attrName>style.visibility</p:attrName>
                                        </p:attrNameLst>
                                      </p:cBhvr>
                                      <p:to>
                                        <p:strVal val="visible"/>
                                      </p:to>
                                    </p:set>
                                    <p:anim calcmode="lin" valueType="num">
                                      <p:cBhvr additive="base">
                                        <p:cTn id="25"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0">
                                            <p:txEl>
                                              <p:pRg st="1" end="1"/>
                                            </p:txEl>
                                          </p:spTgt>
                                        </p:tgtEl>
                                        <p:attrNameLst>
                                          <p:attrName>style.visibility</p:attrName>
                                        </p:attrNameLst>
                                      </p:cBhvr>
                                      <p:to>
                                        <p:strVal val="visible"/>
                                      </p:to>
                                    </p:set>
                                    <p:anim calcmode="lin" valueType="num">
                                      <p:cBhvr additive="base">
                                        <p:cTn id="31"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0">
                                            <p:txEl>
                                              <p:pRg st="2" end="2"/>
                                            </p:txEl>
                                          </p:spTgt>
                                        </p:tgtEl>
                                        <p:attrNameLst>
                                          <p:attrName>style.visibility</p:attrName>
                                        </p:attrNameLst>
                                      </p:cBhvr>
                                      <p:to>
                                        <p:strVal val="visible"/>
                                      </p:to>
                                    </p:set>
                                    <p:anim calcmode="lin" valueType="num">
                                      <p:cBhvr additive="base">
                                        <p:cTn id="37"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1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0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1"/>
          <p:cNvSpPr>
            <a:spLocks noGrp="1"/>
          </p:cNvSpPr>
          <p:nvPr>
            <p:ph type="title"/>
          </p:nvPr>
        </p:nvSpPr>
        <p:spPr>
          <a:xfrm>
            <a:off x="381000" y="609600"/>
            <a:ext cx="9875520" cy="640080"/>
          </a:xfrm>
        </p:spPr>
        <p:txBody>
          <a:bodyPr>
            <a:normAutofit fontScale="90000"/>
          </a:bodyPr>
          <a:lstStyle/>
          <a:p>
            <a:r>
              <a:rPr lang="en-US" smtClean="0">
                <a:solidFill>
                  <a:schemeClr val="bg1"/>
                </a:solidFill>
              </a:rPr>
              <a:t>Long-lasting ideas</a:t>
            </a:r>
          </a:p>
        </p:txBody>
      </p:sp>
      <p:pic>
        <p:nvPicPr>
          <p:cNvPr id="83970" name="Content Placeholder 3" descr="74433666.jpg"/>
          <p:cNvPicPr>
            <a:picLocks noGrp="1" noChangeAspect="1"/>
          </p:cNvPicPr>
          <p:nvPr>
            <p:ph idx="1"/>
          </p:nvPr>
        </p:nvPicPr>
        <p:blipFill>
          <a:blip r:embed="rId2"/>
          <a:srcRect/>
          <a:stretch>
            <a:fillRect/>
          </a:stretch>
        </p:blipFill>
        <p:spPr>
          <a:xfrm>
            <a:off x="0" y="0"/>
            <a:ext cx="10972800" cy="8229600"/>
          </a:xfrm>
        </p:spPr>
      </p:pic>
      <p:sp>
        <p:nvSpPr>
          <p:cNvPr id="4" name="TextBox 3"/>
          <p:cNvSpPr txBox="1"/>
          <p:nvPr/>
        </p:nvSpPr>
        <p:spPr>
          <a:xfrm>
            <a:off x="2667000" y="1828800"/>
            <a:ext cx="1828800" cy="861774"/>
          </a:xfrm>
          <a:prstGeom prst="rect">
            <a:avLst/>
          </a:prstGeom>
          <a:noFill/>
        </p:spPr>
        <p:txBody>
          <a:bodyPr wrap="square" rtlCol="0">
            <a:spAutoFit/>
          </a:bodyPr>
          <a:lstStyle/>
          <a:p>
            <a:endParaRPr lang="en-US" dirty="0"/>
          </a:p>
        </p:txBody>
      </p:sp>
      <p:sp>
        <p:nvSpPr>
          <p:cNvPr id="5" name="TextBox 4"/>
          <p:cNvSpPr txBox="1"/>
          <p:nvPr/>
        </p:nvSpPr>
        <p:spPr>
          <a:xfrm>
            <a:off x="0" y="1981200"/>
            <a:ext cx="5029200" cy="861774"/>
          </a:xfrm>
          <a:prstGeom prst="rect">
            <a:avLst/>
          </a:prstGeom>
          <a:noFill/>
        </p:spPr>
        <p:txBody>
          <a:bodyPr wrap="square" rtlCol="0">
            <a:spAutoFit/>
          </a:bodyPr>
          <a:lstStyle/>
          <a:p>
            <a:r>
              <a:rPr lang="en-US" dirty="0" smtClean="0">
                <a:solidFill>
                  <a:schemeClr val="bg1"/>
                </a:solidFill>
              </a:rPr>
              <a:t>And long-lasting</a:t>
            </a:r>
            <a:endParaRPr lang="en-US"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33400" y="762000"/>
            <a:ext cx="9875520" cy="640080"/>
          </a:xfrm>
        </p:spPr>
        <p:txBody>
          <a:bodyPr>
            <a:normAutofit fontScale="90000"/>
          </a:bodyPr>
          <a:lstStyle/>
          <a:p>
            <a:r>
              <a:rPr lang="en-US" dirty="0" smtClean="0"/>
              <a:t>We believe</a:t>
            </a:r>
          </a:p>
        </p:txBody>
      </p:sp>
      <p:sp>
        <p:nvSpPr>
          <p:cNvPr id="3" name="Content Placeholder 2"/>
          <p:cNvSpPr>
            <a:spLocks noGrp="1"/>
          </p:cNvSpPr>
          <p:nvPr>
            <p:ph idx="1"/>
          </p:nvPr>
        </p:nvSpPr>
        <p:spPr>
          <a:xfrm>
            <a:off x="533400" y="1828800"/>
            <a:ext cx="9875520" cy="5212080"/>
          </a:xfrm>
          <a:noFill/>
        </p:spPr>
        <p:txBody>
          <a:bodyPr>
            <a:normAutofit fontScale="92500" lnSpcReduction="20000"/>
          </a:bodyPr>
          <a:lstStyle/>
          <a:p>
            <a:pPr marL="9526" indent="-9526" algn="ctr">
              <a:buNone/>
            </a:pPr>
            <a:r>
              <a:rPr lang="en-US" dirty="0" smtClean="0"/>
              <a:t>A different brand idea will make a different brand</a:t>
            </a:r>
          </a:p>
          <a:p>
            <a:pPr marL="9526" indent="-9526" algn="ctr">
              <a:buNone/>
            </a:pPr>
            <a:r>
              <a:rPr lang="en-US" dirty="0" smtClean="0">
                <a:solidFill>
                  <a:srgbClr val="390069"/>
                </a:solidFill>
                <a:latin typeface="Wingdings 3" pitchFamily="18" charset="2"/>
              </a:rPr>
              <a:t>q</a:t>
            </a:r>
          </a:p>
          <a:p>
            <a:pPr marL="9526" indent="-9526" algn="ctr">
              <a:buNone/>
            </a:pPr>
            <a:r>
              <a:rPr lang="en-US" dirty="0" smtClean="0"/>
              <a:t>A different brand will necessarily involve a </a:t>
            </a:r>
            <a:br>
              <a:rPr lang="en-US" dirty="0" smtClean="0"/>
            </a:br>
            <a:r>
              <a:rPr lang="en-US" dirty="0" smtClean="0"/>
              <a:t>different brand experience</a:t>
            </a:r>
          </a:p>
          <a:p>
            <a:pPr marL="9526" indent="-9526" algn="ctr">
              <a:buNone/>
            </a:pPr>
            <a:r>
              <a:rPr lang="en-US" dirty="0" smtClean="0">
                <a:solidFill>
                  <a:srgbClr val="390069"/>
                </a:solidFill>
                <a:latin typeface="Wingdings 3" pitchFamily="18" charset="2"/>
              </a:rPr>
              <a:t>q</a:t>
            </a:r>
            <a:endParaRPr lang="en-US" dirty="0" smtClean="0">
              <a:solidFill>
                <a:srgbClr val="390069"/>
              </a:solidFill>
            </a:endParaRPr>
          </a:p>
          <a:p>
            <a:pPr marL="9526" indent="-9526" algn="ctr">
              <a:buNone/>
            </a:pPr>
            <a:r>
              <a:rPr lang="en-US" dirty="0" smtClean="0"/>
              <a:t>A different brand experience will mean that the consumer will be given a genuinely different choice</a:t>
            </a:r>
          </a:p>
          <a:p>
            <a:pPr marL="9526" indent="-9526" algn="ctr">
              <a:buNone/>
            </a:pPr>
            <a:r>
              <a:rPr lang="en-US" dirty="0" smtClean="0">
                <a:solidFill>
                  <a:srgbClr val="390069"/>
                </a:solidFill>
                <a:latin typeface="Wingdings 3" pitchFamily="18" charset="2"/>
              </a:rPr>
              <a:t>q</a:t>
            </a:r>
            <a:endParaRPr lang="en-US" dirty="0" smtClean="0">
              <a:solidFill>
                <a:srgbClr val="390069"/>
              </a:solidFill>
            </a:endParaRPr>
          </a:p>
          <a:p>
            <a:pPr marL="9526" indent="-9526" algn="ctr">
              <a:buNone/>
            </a:pPr>
            <a:r>
              <a:rPr lang="en-US" dirty="0" smtClean="0"/>
              <a:t>And the right to choose means that the consumer is likely to stay married to his choice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a:xfrm>
            <a:off x="914400" y="4038601"/>
            <a:ext cx="9326880" cy="1634490"/>
          </a:xfrm>
        </p:spPr>
        <p:txBody>
          <a:bodyPr>
            <a:normAutofit fontScale="90000"/>
          </a:bodyPr>
          <a:lstStyle/>
          <a:p>
            <a:r>
              <a:rPr lang="en-US" sz="4000" dirty="0" smtClean="0">
                <a:latin typeface="Calibri" pitchFamily="34" charset="0"/>
              </a:rPr>
              <a:t>In short, in retail, a genuine, different brand idea is of over-riding importance</a:t>
            </a:r>
          </a:p>
        </p:txBody>
      </p:sp>
    </p:spTree>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381000" y="2971800"/>
            <a:ext cx="8382000" cy="1066800"/>
          </a:xfrm>
          <a:prstGeom prst="rect">
            <a:avLst/>
          </a:prstGeom>
          <a:noFill/>
          <a:ln w="12700">
            <a:noFill/>
            <a:miter lim="800000"/>
            <a:headEnd/>
            <a:tailEnd/>
          </a:ln>
        </p:spPr>
        <p:txBody>
          <a:bodyPr lIns="45716" tIns="45716" rIns="45716" bIns="45716"/>
          <a:lstStyle/>
          <a:p>
            <a:r>
              <a:rPr lang="en-US" sz="3200" b="1" dirty="0" smtClean="0">
                <a:solidFill>
                  <a:srgbClr val="33CCCC"/>
                </a:solidFill>
              </a:rPr>
              <a:t>After all, what do you want to depend on for your success?</a:t>
            </a:r>
            <a:endParaRPr lang="en-US" sz="3100" b="1" dirty="0">
              <a:solidFill>
                <a:srgbClr val="33CCCC"/>
              </a:solidFill>
              <a:latin typeface="DIN-MediumAlternate"/>
              <a:sym typeface="Arial Narrow" pitchFamily="34" charset="0"/>
            </a:endParaRPr>
          </a:p>
        </p:txBody>
      </p:sp>
      <p:sp>
        <p:nvSpPr>
          <p:cNvPr id="3" name="Rectangle 2"/>
          <p:cNvSpPr/>
          <p:nvPr/>
        </p:nvSpPr>
        <p:spPr>
          <a:xfrm>
            <a:off x="381000" y="4648201"/>
            <a:ext cx="9372600" cy="523220"/>
          </a:xfrm>
          <a:prstGeom prst="rect">
            <a:avLst/>
          </a:prstGeom>
        </p:spPr>
        <p:txBody>
          <a:bodyPr wrap="square" lIns="91436" tIns="45718" rIns="91436" bIns="45718">
            <a:spAutoFit/>
          </a:bodyPr>
          <a:lstStyle/>
          <a:p>
            <a:r>
              <a:rPr lang="en-US" sz="2800" b="1" dirty="0" smtClean="0">
                <a:solidFill>
                  <a:schemeClr val="bg1"/>
                </a:solidFill>
                <a:latin typeface="Calibri" pitchFamily="34" charset="0"/>
              </a:rPr>
              <a:t>Your brand – or your Venture Capitalist?</a:t>
            </a: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30" y="4614867"/>
            <a:ext cx="9326880" cy="755344"/>
          </a:xfrm>
        </p:spPr>
        <p:txBody>
          <a:bodyPr>
            <a:normAutofit/>
          </a:bodyPr>
          <a:lstStyle/>
          <a:p>
            <a:r>
              <a:rPr lang="en-US" sz="4000" dirty="0" smtClean="0">
                <a:latin typeface="Calibri" pitchFamily="34" charset="0"/>
              </a:rPr>
              <a:t>Yours and ours.</a:t>
            </a:r>
            <a:endParaRPr lang="en-IN" sz="4000" dirty="0">
              <a:latin typeface="Calibri" pitchFamily="34" charset="0"/>
            </a:endParaRPr>
          </a:p>
        </p:txBody>
      </p:sp>
      <p:sp>
        <p:nvSpPr>
          <p:cNvPr id="3" name="Text Placeholder 2"/>
          <p:cNvSpPr>
            <a:spLocks noGrp="1"/>
          </p:cNvSpPr>
          <p:nvPr>
            <p:ph type="body" idx="1"/>
          </p:nvPr>
        </p:nvSpPr>
        <p:spPr>
          <a:xfrm>
            <a:off x="866776" y="3488056"/>
            <a:ext cx="9326880" cy="983934"/>
          </a:xfrm>
        </p:spPr>
        <p:txBody>
          <a:bodyPr/>
          <a:lstStyle/>
          <a:p>
            <a:r>
              <a:rPr lang="en-US" dirty="0" smtClean="0">
                <a:latin typeface="Calibri" pitchFamily="34" charset="0"/>
              </a:rPr>
              <a:t>Because Better Brands Lead To A Better Future.</a:t>
            </a:r>
            <a:endParaRPr lang="en-IN"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401E312A-69C9-41D4-B7F6-B53E888FE409}" type="slidenum">
              <a:rPr lang="en-US" smtClean="0"/>
              <a:pPr>
                <a:defRPr/>
              </a:pPr>
              <a:t>84</a:t>
            </a:fld>
            <a:endParaRPr lang="en-US"/>
          </a:p>
        </p:txBody>
      </p:sp>
    </p:spTree>
    <p:extLst>
      <p:ext uri="{BB962C8B-B14F-4D97-AF65-F5344CB8AC3E}">
        <p14:creationId xmlns:p14="http://schemas.microsoft.com/office/powerpoint/2010/main" xmlns="" val="284818873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9601"/>
            <a:ext cx="9326880" cy="1634490"/>
          </a:xfrm>
        </p:spPr>
        <p:txBody>
          <a:bodyPr/>
          <a:lstStyle/>
          <a:p>
            <a:r>
              <a:rPr lang="en-US" sz="4000" dirty="0" smtClean="0">
                <a:latin typeface="Calibri" pitchFamily="34" charset="0"/>
              </a:rPr>
              <a:t>More About </a:t>
            </a:r>
            <a:r>
              <a:rPr lang="en-US" sz="4000" dirty="0" err="1" smtClean="0">
                <a:latin typeface="Calibri" pitchFamily="34" charset="0"/>
              </a:rPr>
              <a:t>vertebrand</a:t>
            </a:r>
            <a:endParaRPr lang="en-IN" sz="4000" dirty="0">
              <a:latin typeface="Calibri" pitchFamily="34" charset="0"/>
            </a:endParaRPr>
          </a:p>
        </p:txBody>
      </p:sp>
      <p:sp>
        <p:nvSpPr>
          <p:cNvPr id="3" name="Text Placeholder 2"/>
          <p:cNvSpPr>
            <a:spLocks noGrp="1"/>
          </p:cNvSpPr>
          <p:nvPr>
            <p:ph type="body" idx="1"/>
          </p:nvPr>
        </p:nvSpPr>
        <p:spPr>
          <a:xfrm>
            <a:off x="866776" y="3488056"/>
            <a:ext cx="9326880" cy="931544"/>
          </a:xfrm>
        </p:spPr>
        <p:txBody>
          <a:bodyPr/>
          <a:lstStyle/>
          <a:p>
            <a:r>
              <a:rPr lang="en-US" dirty="0" smtClean="0"/>
              <a:t>appendix</a:t>
            </a:r>
            <a:endParaRPr lang="en-IN" dirty="0"/>
          </a:p>
        </p:txBody>
      </p:sp>
      <p:sp>
        <p:nvSpPr>
          <p:cNvPr id="4" name="Slide Number Placeholder 3"/>
          <p:cNvSpPr>
            <a:spLocks noGrp="1"/>
          </p:cNvSpPr>
          <p:nvPr>
            <p:ph type="sldNum" sz="quarter" idx="12"/>
          </p:nvPr>
        </p:nvSpPr>
        <p:spPr/>
        <p:txBody>
          <a:bodyPr/>
          <a:lstStyle/>
          <a:p>
            <a:pPr>
              <a:defRPr/>
            </a:pPr>
            <a:fld id="{401E312A-69C9-41D4-B7F6-B53E888FE409}" type="slidenum">
              <a:rPr lang="en-US" smtClean="0"/>
              <a:pPr>
                <a:defRPr/>
              </a:pPr>
              <a:t>85</a:t>
            </a:fld>
            <a:endParaRPr lang="en-US"/>
          </a:p>
        </p:txBody>
      </p:sp>
    </p:spTree>
    <p:extLst>
      <p:ext uri="{BB962C8B-B14F-4D97-AF65-F5344CB8AC3E}">
        <p14:creationId xmlns:p14="http://schemas.microsoft.com/office/powerpoint/2010/main" xmlns="" val="1751642947"/>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4"/>
          <p:cNvSpPr>
            <a:spLocks noGrp="1" noChangeArrowheads="1"/>
          </p:cNvSpPr>
          <p:nvPr>
            <p:ph idx="1"/>
          </p:nvPr>
        </p:nvSpPr>
        <p:spPr>
          <a:xfrm>
            <a:off x="485740" y="1042966"/>
            <a:ext cx="9875244" cy="5934074"/>
          </a:xfrm>
        </p:spPr>
        <p:txBody>
          <a:bodyPr>
            <a:noAutofit/>
          </a:bodyPr>
          <a:lstStyle/>
          <a:p>
            <a:pPr algn="just">
              <a:buClr>
                <a:srgbClr val="009999"/>
              </a:buClr>
              <a:defRPr/>
            </a:pPr>
            <a:r>
              <a:rPr lang="en-US" sz="2200" dirty="0" smtClean="0">
                <a:solidFill>
                  <a:srgbClr val="002060"/>
                </a:solidFill>
                <a:ea typeface="Calibri" pitchFamily="34" charset="0"/>
                <a:cs typeface="Arial" pitchFamily="34" charset="0"/>
              </a:rPr>
              <a:t>Raghu B Viswanath (Founder and MD)</a:t>
            </a:r>
          </a:p>
          <a:p>
            <a:pPr algn="just">
              <a:buClr>
                <a:srgbClr val="009999"/>
              </a:buClr>
              <a:buFont typeface="Arial" pitchFamily="34" charset="0"/>
              <a:buNone/>
              <a:defRPr/>
            </a:pPr>
            <a:r>
              <a:rPr lang="en-US" sz="2200" dirty="0" smtClean="0">
                <a:ea typeface="Calibri" pitchFamily="34" charset="0"/>
                <a:cs typeface="Arial" pitchFamily="34" charset="0"/>
              </a:rPr>
              <a:t>	Before establishing Vertebrand, Raghu spent over a decade at the helm of brand management at leading companies like SmithKline Beecham Consumer Healthcare and Titan. A celebrated speaker at brand summits across the world, his vision and astute business strategy have steered  many of India's biggest brands to the top of the ladder. </a:t>
            </a:r>
          </a:p>
          <a:p>
            <a:pPr algn="just">
              <a:buClr>
                <a:srgbClr val="009999"/>
              </a:buClr>
              <a:buFont typeface="Arial" pitchFamily="34" charset="0"/>
              <a:buNone/>
              <a:defRPr/>
            </a:pPr>
            <a:endParaRPr lang="en-US" sz="2200" dirty="0" smtClean="0">
              <a:ea typeface="Calibri" pitchFamily="34" charset="0"/>
              <a:cs typeface="Arial" pitchFamily="34" charset="0"/>
            </a:endParaRPr>
          </a:p>
          <a:p>
            <a:pPr algn="just">
              <a:buClr>
                <a:srgbClr val="009999"/>
              </a:buClr>
              <a:defRPr/>
            </a:pPr>
            <a:r>
              <a:rPr lang="en-US" sz="2200" dirty="0" smtClean="0">
                <a:solidFill>
                  <a:srgbClr val="002060"/>
                </a:solidFill>
                <a:ea typeface="Calibri" pitchFamily="34" charset="0"/>
                <a:cs typeface="Arial" pitchFamily="34" charset="0"/>
              </a:rPr>
              <a:t>Ronald J Palat (Management Advisor)</a:t>
            </a:r>
          </a:p>
          <a:p>
            <a:pPr algn="just">
              <a:buClr>
                <a:srgbClr val="009999"/>
              </a:buClr>
              <a:buFont typeface="Arial" pitchFamily="34" charset="0"/>
              <a:buNone/>
              <a:defRPr/>
            </a:pPr>
            <a:r>
              <a:rPr lang="en-US" sz="2200" dirty="0" smtClean="0">
                <a:ea typeface="Calibri" pitchFamily="34" charset="0"/>
                <a:cs typeface="Arial" pitchFamily="34" charset="0"/>
              </a:rPr>
              <a:t>	Among the pioneers of retail in India, Ronnie, as he is fondly called, introduced brands like Mother care to the country's big cities in, as far back as, the 1980s. With over 30 years' experience across apparel, luxury retail, consumer durables and technology, he has been a strategy consultant to a host of Indian and International organizations.</a:t>
            </a:r>
          </a:p>
        </p:txBody>
      </p:sp>
      <p:sp>
        <p:nvSpPr>
          <p:cNvPr id="2" name="Rectangle 13"/>
          <p:cNvSpPr>
            <a:spLocks noChangeArrowheads="1"/>
          </p:cNvSpPr>
          <p:nvPr/>
        </p:nvSpPr>
        <p:spPr bwMode="auto">
          <a:xfrm>
            <a:off x="0" y="0"/>
            <a:ext cx="10972800" cy="365760"/>
          </a:xfrm>
          <a:prstGeom prst="rect">
            <a:avLst/>
          </a:prstGeom>
          <a:solidFill>
            <a:srgbClr val="47B4AA"/>
          </a:solidFill>
          <a:ln w="25400">
            <a:noFill/>
            <a:round/>
            <a:headEnd/>
            <a:tailEnd/>
          </a:ln>
        </p:spPr>
        <p:txBody>
          <a:bodyPr lIns="91436" tIns="45718" rIns="91436" bIns="45718"/>
          <a:lstStyle/>
          <a:p>
            <a:endParaRPr lang="en-US" sz="2200" dirty="0">
              <a:latin typeface="Calibri" pitchFamily="34" charset="0"/>
            </a:endParaRPr>
          </a:p>
        </p:txBody>
      </p:sp>
      <p:cxnSp>
        <p:nvCxnSpPr>
          <p:cNvPr id="152580" name="Straight Connector 5"/>
          <p:cNvCxnSpPr>
            <a:cxnSpLocks noChangeShapeType="1"/>
          </p:cNvCxnSpPr>
          <p:nvPr/>
        </p:nvCxnSpPr>
        <p:spPr bwMode="auto">
          <a:xfrm>
            <a:off x="0" y="7680960"/>
            <a:ext cx="10972800" cy="1906"/>
          </a:xfrm>
          <a:prstGeom prst="line">
            <a:avLst/>
          </a:prstGeom>
          <a:noFill/>
          <a:ln w="10160" algn="ctr">
            <a:solidFill>
              <a:srgbClr val="E9C84D"/>
            </a:solidFill>
            <a:round/>
            <a:headEnd/>
            <a:tailEnd/>
          </a:ln>
        </p:spPr>
      </p:cxnSp>
      <p:pic>
        <p:nvPicPr>
          <p:cNvPr id="152581" name="Picture 6"/>
          <p:cNvPicPr>
            <a:picLocks noChangeAspect="1"/>
          </p:cNvPicPr>
          <p:nvPr/>
        </p:nvPicPr>
        <p:blipFill>
          <a:blip r:embed="rId2"/>
          <a:srcRect/>
          <a:stretch>
            <a:fillRect/>
          </a:stretch>
        </p:blipFill>
        <p:spPr bwMode="auto">
          <a:xfrm>
            <a:off x="9601547" y="7774306"/>
            <a:ext cx="815566" cy="196214"/>
          </a:xfrm>
          <a:prstGeom prst="rect">
            <a:avLst/>
          </a:prstGeom>
          <a:noFill/>
          <a:ln w="9525">
            <a:noFill/>
            <a:miter lim="800000"/>
            <a:headEnd/>
            <a:tailEnd/>
          </a:ln>
        </p:spPr>
      </p:pic>
    </p:spTree>
    <p:extLst>
      <p:ext uri="{BB962C8B-B14F-4D97-AF65-F5344CB8AC3E}">
        <p14:creationId xmlns:p14="http://schemas.microsoft.com/office/powerpoint/2010/main" xmlns="" val="344722865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4"/>
          <p:cNvSpPr>
            <a:spLocks noGrp="1" noChangeArrowheads="1"/>
          </p:cNvSpPr>
          <p:nvPr>
            <p:ph idx="1"/>
          </p:nvPr>
        </p:nvSpPr>
        <p:spPr>
          <a:xfrm>
            <a:off x="414302" y="900090"/>
            <a:ext cx="9875244" cy="5431154"/>
          </a:xfrm>
        </p:spPr>
        <p:txBody>
          <a:bodyPr>
            <a:noAutofit/>
          </a:bodyPr>
          <a:lstStyle/>
          <a:p>
            <a:pPr algn="just">
              <a:buClr>
                <a:srgbClr val="009999"/>
              </a:buClr>
              <a:defRPr/>
            </a:pPr>
            <a:r>
              <a:rPr lang="en-US" sz="2200" dirty="0" smtClean="0">
                <a:solidFill>
                  <a:srgbClr val="002060"/>
                </a:solidFill>
                <a:ea typeface="Calibri" pitchFamily="34" charset="0"/>
                <a:cs typeface="Arial" pitchFamily="34" charset="0"/>
              </a:rPr>
              <a:t>Nalin Khannaa (President)</a:t>
            </a:r>
          </a:p>
          <a:p>
            <a:pPr algn="just">
              <a:buClr>
                <a:srgbClr val="009999"/>
              </a:buClr>
              <a:buFont typeface="Arial" pitchFamily="34" charset="0"/>
              <a:buNone/>
              <a:defRPr/>
            </a:pPr>
            <a:r>
              <a:rPr lang="en-US" sz="2200" dirty="0" smtClean="0">
                <a:ea typeface="Calibri" pitchFamily="34" charset="0"/>
                <a:cs typeface="Arial" pitchFamily="34" charset="0"/>
              </a:rPr>
              <a:t>       Nalin brings expertise built over 30 years of experience in top management positions across industries like FMCG, Plantations, Commodities- Trading and Infrastructure. Prior to Vertebrand he has served as the CEO of Best and Crompton Engineering as well as Director and Chief Executive of Parry Agro Industries Ltd. </a:t>
            </a:r>
          </a:p>
          <a:p>
            <a:pPr algn="just">
              <a:buClr>
                <a:srgbClr val="009999"/>
              </a:buClr>
              <a:buFont typeface="Arial" pitchFamily="34" charset="0"/>
              <a:buNone/>
              <a:defRPr/>
            </a:pPr>
            <a:endParaRPr lang="en-US" sz="2200" dirty="0" smtClean="0">
              <a:ea typeface="Calibri" pitchFamily="34" charset="0"/>
              <a:cs typeface="Arial" pitchFamily="34" charset="0"/>
            </a:endParaRPr>
          </a:p>
          <a:p>
            <a:pPr algn="just">
              <a:buClr>
                <a:srgbClr val="009999"/>
              </a:buClr>
              <a:defRPr/>
            </a:pPr>
            <a:r>
              <a:rPr lang="en-US" sz="2200" dirty="0" smtClean="0">
                <a:solidFill>
                  <a:srgbClr val="002060"/>
                </a:solidFill>
                <a:ea typeface="Calibri" pitchFamily="34" charset="0"/>
                <a:cs typeface="Arial" pitchFamily="34" charset="0"/>
              </a:rPr>
              <a:t>Anustup Datta (Chief Strategy Officer)</a:t>
            </a:r>
          </a:p>
          <a:p>
            <a:pPr algn="just">
              <a:buClr>
                <a:srgbClr val="009999"/>
              </a:buClr>
              <a:buFont typeface="Arial" pitchFamily="34" charset="0"/>
              <a:buNone/>
              <a:defRPr/>
            </a:pPr>
            <a:r>
              <a:rPr lang="en-US" sz="2200" dirty="0" smtClean="0">
                <a:ea typeface="Calibri" pitchFamily="34" charset="0"/>
                <a:cs typeface="Arial" pitchFamily="34" charset="0"/>
              </a:rPr>
              <a:t>	</a:t>
            </a:r>
            <a:r>
              <a:rPr lang="en-US" sz="2200" dirty="0" err="1" smtClean="0">
                <a:ea typeface="Calibri" pitchFamily="34" charset="0"/>
                <a:cs typeface="Arial" pitchFamily="34" charset="0"/>
              </a:rPr>
              <a:t>Anustup's</a:t>
            </a:r>
            <a:r>
              <a:rPr lang="en-US" sz="2200" dirty="0" smtClean="0">
                <a:ea typeface="Calibri" pitchFamily="34" charset="0"/>
                <a:cs typeface="Arial" pitchFamily="34" charset="0"/>
              </a:rPr>
              <a:t> expertise lies in the areas of Brand Strategy, Brand Identity Creation, Corporate Planning and Market Research, honed over seventeen years in Titan, SmithKline Beecham Pharmaceuticals and Vertebrand. He also specializes in Brand Valuation, Brand Due Diligence and Brand-related M&amp;A, and has been guest faculty at several premier management institutes in the country.</a:t>
            </a:r>
          </a:p>
          <a:p>
            <a:pPr algn="just">
              <a:buClr>
                <a:srgbClr val="009999"/>
              </a:buClr>
              <a:buFont typeface="Arial" pitchFamily="34" charset="0"/>
              <a:buNone/>
              <a:defRPr/>
            </a:pPr>
            <a:endParaRPr lang="en-US" sz="2200" dirty="0" smtClean="0">
              <a:ea typeface="Calibri" pitchFamily="34" charset="0"/>
              <a:cs typeface="Arial" pitchFamily="34" charset="0"/>
            </a:endParaRPr>
          </a:p>
          <a:p>
            <a:pPr algn="just">
              <a:buClr>
                <a:srgbClr val="009999"/>
              </a:buClr>
              <a:buFont typeface="Arial" pitchFamily="34" charset="0"/>
              <a:buNone/>
              <a:defRPr/>
            </a:pPr>
            <a:endParaRPr lang="en-US" sz="2200" dirty="0" smtClean="0">
              <a:ea typeface="Calibri" pitchFamily="34" charset="0"/>
              <a:cs typeface="Arial" pitchFamily="34" charset="0"/>
            </a:endParaRPr>
          </a:p>
          <a:p>
            <a:pPr algn="just">
              <a:buClr>
                <a:srgbClr val="009999"/>
              </a:buClr>
              <a:buFont typeface="Arial" pitchFamily="34" charset="0"/>
              <a:buNone/>
              <a:defRPr/>
            </a:pPr>
            <a:endParaRPr lang="en-US" sz="2200" dirty="0" smtClean="0">
              <a:ea typeface="Calibri" pitchFamily="34" charset="0"/>
              <a:cs typeface="Arial" pitchFamily="34" charset="0"/>
            </a:endParaRPr>
          </a:p>
          <a:p>
            <a:pPr algn="just">
              <a:buClr>
                <a:srgbClr val="009999"/>
              </a:buClr>
              <a:defRPr/>
            </a:pPr>
            <a:endParaRPr lang="en-US" sz="2200" dirty="0" smtClean="0">
              <a:ea typeface="Calibri" pitchFamily="34" charset="0"/>
              <a:cs typeface="Arial" pitchFamily="34" charset="0"/>
            </a:endParaRPr>
          </a:p>
        </p:txBody>
      </p:sp>
      <p:sp>
        <p:nvSpPr>
          <p:cNvPr id="2" name="Rectangle 13"/>
          <p:cNvSpPr>
            <a:spLocks noChangeArrowheads="1"/>
          </p:cNvSpPr>
          <p:nvPr/>
        </p:nvSpPr>
        <p:spPr bwMode="auto">
          <a:xfrm>
            <a:off x="0" y="0"/>
            <a:ext cx="10972800" cy="365760"/>
          </a:xfrm>
          <a:prstGeom prst="rect">
            <a:avLst/>
          </a:prstGeom>
          <a:solidFill>
            <a:srgbClr val="47B4AA"/>
          </a:solidFill>
          <a:ln w="25400">
            <a:noFill/>
            <a:round/>
            <a:headEnd/>
            <a:tailEnd/>
          </a:ln>
        </p:spPr>
        <p:txBody>
          <a:bodyPr lIns="91436" tIns="45718" rIns="91436" bIns="45718"/>
          <a:lstStyle/>
          <a:p>
            <a:endParaRPr lang="en-US"/>
          </a:p>
        </p:txBody>
      </p:sp>
      <p:cxnSp>
        <p:nvCxnSpPr>
          <p:cNvPr id="153604" name="Straight Connector 5"/>
          <p:cNvCxnSpPr>
            <a:cxnSpLocks noChangeShapeType="1"/>
          </p:cNvCxnSpPr>
          <p:nvPr/>
        </p:nvCxnSpPr>
        <p:spPr bwMode="auto">
          <a:xfrm>
            <a:off x="0" y="7680960"/>
            <a:ext cx="10972800" cy="1906"/>
          </a:xfrm>
          <a:prstGeom prst="line">
            <a:avLst/>
          </a:prstGeom>
          <a:noFill/>
          <a:ln w="10160" algn="ctr">
            <a:solidFill>
              <a:srgbClr val="E9C84D"/>
            </a:solidFill>
            <a:round/>
            <a:headEnd/>
            <a:tailEnd/>
          </a:ln>
        </p:spPr>
      </p:cxnSp>
      <p:pic>
        <p:nvPicPr>
          <p:cNvPr id="153605" name="Picture 6"/>
          <p:cNvPicPr>
            <a:picLocks noChangeAspect="1"/>
          </p:cNvPicPr>
          <p:nvPr/>
        </p:nvPicPr>
        <p:blipFill>
          <a:blip r:embed="rId2"/>
          <a:srcRect/>
          <a:stretch>
            <a:fillRect/>
          </a:stretch>
        </p:blipFill>
        <p:spPr bwMode="auto">
          <a:xfrm>
            <a:off x="9601547" y="7774306"/>
            <a:ext cx="815566" cy="196214"/>
          </a:xfrm>
          <a:prstGeom prst="rect">
            <a:avLst/>
          </a:prstGeom>
          <a:noFill/>
          <a:ln w="9525">
            <a:noFill/>
            <a:miter lim="800000"/>
            <a:headEnd/>
            <a:tailEnd/>
          </a:ln>
        </p:spPr>
      </p:pic>
    </p:spTree>
    <p:extLst>
      <p:ext uri="{BB962C8B-B14F-4D97-AF65-F5344CB8AC3E}">
        <p14:creationId xmlns:p14="http://schemas.microsoft.com/office/powerpoint/2010/main" xmlns="" val="1627789032"/>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4"/>
          <p:cNvSpPr>
            <a:spLocks noGrp="1" noChangeArrowheads="1"/>
          </p:cNvSpPr>
          <p:nvPr>
            <p:ph idx="1"/>
          </p:nvPr>
        </p:nvSpPr>
        <p:spPr>
          <a:xfrm>
            <a:off x="485740" y="1042966"/>
            <a:ext cx="9875244" cy="5431154"/>
          </a:xfrm>
        </p:spPr>
        <p:txBody>
          <a:bodyPr>
            <a:noAutofit/>
          </a:bodyPr>
          <a:lstStyle/>
          <a:p>
            <a:pPr algn="just">
              <a:buClr>
                <a:srgbClr val="009999"/>
              </a:buClr>
              <a:defRPr/>
            </a:pPr>
            <a:r>
              <a:rPr lang="en-US" sz="2200" dirty="0" err="1" smtClean="0">
                <a:solidFill>
                  <a:srgbClr val="002060"/>
                </a:solidFill>
                <a:ea typeface="Calibri" pitchFamily="34" charset="0"/>
                <a:cs typeface="Arial" pitchFamily="34" charset="0"/>
              </a:rPr>
              <a:t>Parthasarathy</a:t>
            </a:r>
            <a:r>
              <a:rPr lang="en-US" sz="2200" dirty="0" smtClean="0">
                <a:solidFill>
                  <a:srgbClr val="002060"/>
                </a:solidFill>
                <a:ea typeface="Calibri" pitchFamily="34" charset="0"/>
                <a:cs typeface="Arial" pitchFamily="34" charset="0"/>
              </a:rPr>
              <a:t> </a:t>
            </a:r>
            <a:r>
              <a:rPr lang="en-US" sz="2200" dirty="0" err="1" smtClean="0">
                <a:solidFill>
                  <a:srgbClr val="002060"/>
                </a:solidFill>
                <a:ea typeface="Calibri" pitchFamily="34" charset="0"/>
                <a:cs typeface="Arial" pitchFamily="34" charset="0"/>
              </a:rPr>
              <a:t>Pingali</a:t>
            </a:r>
            <a:r>
              <a:rPr lang="en-US" sz="2200" dirty="0" smtClean="0">
                <a:solidFill>
                  <a:srgbClr val="002060"/>
                </a:solidFill>
                <a:ea typeface="Calibri" pitchFamily="34" charset="0"/>
                <a:cs typeface="Arial" pitchFamily="34" charset="0"/>
              </a:rPr>
              <a:t> (Chief Acquisition Officer)</a:t>
            </a:r>
          </a:p>
          <a:p>
            <a:pPr algn="just">
              <a:buClr>
                <a:srgbClr val="009999"/>
              </a:buClr>
              <a:buFont typeface="Arial" pitchFamily="34" charset="0"/>
              <a:buNone/>
              <a:defRPr/>
            </a:pPr>
            <a:r>
              <a:rPr lang="en-US" sz="2200" dirty="0" smtClean="0">
                <a:ea typeface="Calibri" pitchFamily="34" charset="0"/>
                <a:cs typeface="Arial" pitchFamily="34" charset="0"/>
              </a:rPr>
              <a:t>	A Mechanical Engineer by education, </a:t>
            </a:r>
            <a:r>
              <a:rPr lang="en-US" sz="2200" dirty="0" err="1" smtClean="0">
                <a:ea typeface="Calibri" pitchFamily="34" charset="0"/>
                <a:cs typeface="Arial" pitchFamily="34" charset="0"/>
              </a:rPr>
              <a:t>Parthasarathy</a:t>
            </a:r>
            <a:r>
              <a:rPr lang="en-US" sz="2200" dirty="0" smtClean="0">
                <a:ea typeface="Calibri" pitchFamily="34" charset="0"/>
                <a:cs typeface="Arial" pitchFamily="34" charset="0"/>
              </a:rPr>
              <a:t> draws from 30 years of learning in Sales, Marketing and Product Management while working with Escorts, Parry </a:t>
            </a:r>
            <a:r>
              <a:rPr lang="en-US" sz="2200" dirty="0" err="1" smtClean="0">
                <a:ea typeface="Calibri" pitchFamily="34" charset="0"/>
                <a:cs typeface="Arial" pitchFamily="34" charset="0"/>
              </a:rPr>
              <a:t>Engg</a:t>
            </a:r>
            <a:r>
              <a:rPr lang="en-US" sz="2200" dirty="0" smtClean="0">
                <a:ea typeface="Calibri" pitchFamily="34" charset="0"/>
                <a:cs typeface="Arial" pitchFamily="34" charset="0"/>
              </a:rPr>
              <a:t>., </a:t>
            </a:r>
            <a:r>
              <a:rPr lang="en-US" sz="2200" dirty="0" err="1" smtClean="0">
                <a:ea typeface="Calibri" pitchFamily="34" charset="0"/>
                <a:cs typeface="Arial" pitchFamily="34" charset="0"/>
              </a:rPr>
              <a:t>Kirloskar</a:t>
            </a:r>
            <a:r>
              <a:rPr lang="en-US" sz="2200" dirty="0" smtClean="0">
                <a:ea typeface="Calibri" pitchFamily="34" charset="0"/>
                <a:cs typeface="Arial" pitchFamily="34" charset="0"/>
              </a:rPr>
              <a:t> and Voltas. A B2B brand strategy specialist, he has significant domain expertise in import/export and marketing of industrial goods.</a:t>
            </a:r>
          </a:p>
          <a:p>
            <a:pPr algn="just">
              <a:buClr>
                <a:srgbClr val="009999"/>
              </a:buClr>
              <a:buFont typeface="Arial" pitchFamily="34" charset="0"/>
              <a:buNone/>
              <a:defRPr/>
            </a:pPr>
            <a:endParaRPr lang="en-US" sz="2200" dirty="0" smtClean="0">
              <a:ea typeface="Calibri" pitchFamily="34" charset="0"/>
              <a:cs typeface="Arial" pitchFamily="34" charset="0"/>
            </a:endParaRPr>
          </a:p>
          <a:p>
            <a:pPr algn="just">
              <a:buClr>
                <a:srgbClr val="009999"/>
              </a:buClr>
              <a:buFont typeface="Arial" pitchFamily="34" charset="0"/>
              <a:buNone/>
              <a:defRPr/>
            </a:pPr>
            <a:endParaRPr lang="en-US" sz="2200" dirty="0" smtClean="0">
              <a:ea typeface="Calibri" pitchFamily="34" charset="0"/>
              <a:cs typeface="Arial" pitchFamily="34" charset="0"/>
            </a:endParaRPr>
          </a:p>
          <a:p>
            <a:pPr algn="just">
              <a:buClr>
                <a:srgbClr val="009999"/>
              </a:buClr>
              <a:defRPr/>
            </a:pPr>
            <a:endParaRPr lang="en-US" sz="2200" dirty="0" smtClean="0">
              <a:ea typeface="Calibri" pitchFamily="34" charset="0"/>
              <a:cs typeface="Arial" pitchFamily="34" charset="0"/>
            </a:endParaRPr>
          </a:p>
          <a:p>
            <a:pPr algn="just">
              <a:buClr>
                <a:srgbClr val="009999"/>
              </a:buClr>
              <a:buFont typeface="Arial" pitchFamily="34" charset="0"/>
              <a:buNone/>
              <a:defRPr/>
            </a:pPr>
            <a:endParaRPr lang="en-US" sz="2200" dirty="0" smtClean="0">
              <a:ea typeface="Calibri" pitchFamily="34" charset="0"/>
              <a:cs typeface="Arial" pitchFamily="34" charset="0"/>
            </a:endParaRPr>
          </a:p>
          <a:p>
            <a:pPr algn="just">
              <a:buClr>
                <a:srgbClr val="009999"/>
              </a:buClr>
              <a:defRPr/>
            </a:pPr>
            <a:endParaRPr lang="en-US" sz="2200" dirty="0" smtClean="0">
              <a:ea typeface="Calibri" pitchFamily="34" charset="0"/>
              <a:cs typeface="Arial" pitchFamily="34" charset="0"/>
            </a:endParaRPr>
          </a:p>
        </p:txBody>
      </p:sp>
      <p:sp>
        <p:nvSpPr>
          <p:cNvPr id="2" name="Rectangle 13"/>
          <p:cNvSpPr>
            <a:spLocks noChangeArrowheads="1"/>
          </p:cNvSpPr>
          <p:nvPr/>
        </p:nvSpPr>
        <p:spPr bwMode="auto">
          <a:xfrm>
            <a:off x="0" y="0"/>
            <a:ext cx="10972800" cy="365760"/>
          </a:xfrm>
          <a:prstGeom prst="rect">
            <a:avLst/>
          </a:prstGeom>
          <a:solidFill>
            <a:srgbClr val="47B4AA"/>
          </a:solidFill>
          <a:ln w="25400">
            <a:noFill/>
            <a:round/>
            <a:headEnd/>
            <a:tailEnd/>
          </a:ln>
        </p:spPr>
        <p:txBody>
          <a:bodyPr lIns="91436" tIns="45718" rIns="91436" bIns="45718"/>
          <a:lstStyle/>
          <a:p>
            <a:endParaRPr lang="en-US"/>
          </a:p>
        </p:txBody>
      </p:sp>
      <p:cxnSp>
        <p:nvCxnSpPr>
          <p:cNvPr id="154628" name="Straight Connector 5"/>
          <p:cNvCxnSpPr>
            <a:cxnSpLocks noChangeShapeType="1"/>
          </p:cNvCxnSpPr>
          <p:nvPr/>
        </p:nvCxnSpPr>
        <p:spPr bwMode="auto">
          <a:xfrm>
            <a:off x="0" y="7680960"/>
            <a:ext cx="10972800" cy="1906"/>
          </a:xfrm>
          <a:prstGeom prst="line">
            <a:avLst/>
          </a:prstGeom>
          <a:noFill/>
          <a:ln w="10160" algn="ctr">
            <a:solidFill>
              <a:srgbClr val="E9C84D"/>
            </a:solidFill>
            <a:round/>
            <a:headEnd/>
            <a:tailEnd/>
          </a:ln>
        </p:spPr>
      </p:cxnSp>
      <p:pic>
        <p:nvPicPr>
          <p:cNvPr id="154629" name="Picture 6"/>
          <p:cNvPicPr>
            <a:picLocks noChangeAspect="1"/>
          </p:cNvPicPr>
          <p:nvPr/>
        </p:nvPicPr>
        <p:blipFill>
          <a:blip r:embed="rId2"/>
          <a:srcRect/>
          <a:stretch>
            <a:fillRect/>
          </a:stretch>
        </p:blipFill>
        <p:spPr bwMode="auto">
          <a:xfrm>
            <a:off x="9601547" y="7774306"/>
            <a:ext cx="815566" cy="196214"/>
          </a:xfrm>
          <a:prstGeom prst="rect">
            <a:avLst/>
          </a:prstGeom>
          <a:noFill/>
          <a:ln w="9525">
            <a:noFill/>
            <a:miter lim="800000"/>
            <a:headEnd/>
            <a:tailEnd/>
          </a:ln>
        </p:spPr>
      </p:pic>
    </p:spTree>
    <p:extLst>
      <p:ext uri="{BB962C8B-B14F-4D97-AF65-F5344CB8AC3E}">
        <p14:creationId xmlns:p14="http://schemas.microsoft.com/office/powerpoint/2010/main" xmlns="" val="25616444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a:spLocks noChangeArrowheads="1"/>
          </p:cNvSpPr>
          <p:nvPr/>
        </p:nvSpPr>
        <p:spPr bwMode="auto">
          <a:xfrm>
            <a:off x="0" y="1981200"/>
            <a:ext cx="10972800" cy="5029200"/>
          </a:xfrm>
          <a:prstGeom prst="rect">
            <a:avLst/>
          </a:prstGeom>
          <a:solidFill>
            <a:srgbClr val="47B4AA"/>
          </a:solidFill>
          <a:ln w="25400">
            <a:noFill/>
            <a:round/>
            <a:headEnd/>
            <a:tailEnd/>
          </a:ln>
        </p:spPr>
        <p:txBody>
          <a:bodyPr lIns="109723" tIns="54862" rIns="109723" bIns="54862"/>
          <a:lstStyle/>
          <a:p>
            <a:endParaRPr lang="en-US"/>
          </a:p>
        </p:txBody>
      </p:sp>
      <p:sp>
        <p:nvSpPr>
          <p:cNvPr id="27650" name="Rectangle 3"/>
          <p:cNvSpPr>
            <a:spLocks noGrp="1" noChangeArrowheads="1"/>
          </p:cNvSpPr>
          <p:nvPr>
            <p:ph type="title"/>
          </p:nvPr>
        </p:nvSpPr>
        <p:spPr/>
        <p:txBody>
          <a:bodyPr/>
          <a:lstStyle/>
          <a:p>
            <a:pPr eaLnBrk="1" hangingPunct="1"/>
            <a:r>
              <a:rPr lang="en-US" dirty="0" smtClean="0">
                <a:solidFill>
                  <a:srgbClr val="000000"/>
                </a:solidFill>
                <a:latin typeface="Calibri"/>
                <a:cs typeface="Calibri"/>
              </a:rPr>
              <a:t>Our mission</a:t>
            </a:r>
          </a:p>
        </p:txBody>
      </p:sp>
      <p:sp>
        <p:nvSpPr>
          <p:cNvPr id="59395" name="Rectangle 4"/>
          <p:cNvSpPr>
            <a:spLocks noGrp="1" noChangeArrowheads="1"/>
          </p:cNvSpPr>
          <p:nvPr>
            <p:ph idx="1"/>
          </p:nvPr>
        </p:nvSpPr>
        <p:spPr>
          <a:xfrm>
            <a:off x="457200" y="2133600"/>
            <a:ext cx="9875520" cy="1432560"/>
          </a:xfrm>
        </p:spPr>
        <p:txBody>
          <a:bodyPr vert="horz" wrap="none"/>
          <a:lstStyle/>
          <a:p>
            <a:pPr>
              <a:buClr>
                <a:srgbClr val="BFBFBF"/>
              </a:buClr>
              <a:buNone/>
            </a:pPr>
            <a:r>
              <a:rPr lang="en-US" sz="1900" dirty="0" smtClean="0">
                <a:latin typeface="Calibri"/>
                <a:cs typeface="Calibri"/>
              </a:rPr>
              <a:t>To create and grow brand value for businesses across diverse sectors, using a </a:t>
            </a:r>
          </a:p>
          <a:p>
            <a:pPr>
              <a:buClr>
                <a:srgbClr val="BFBFBF"/>
              </a:buClr>
              <a:buNone/>
            </a:pPr>
            <a:r>
              <a:rPr lang="en-US" sz="1900" dirty="0" smtClean="0">
                <a:latin typeface="Calibri"/>
                <a:cs typeface="Calibri"/>
              </a:rPr>
              <a:t>combination of passion and intellect through a true partnership engagement model with </a:t>
            </a:r>
          </a:p>
          <a:p>
            <a:pPr>
              <a:buClr>
                <a:srgbClr val="BFBFBF"/>
              </a:buClr>
              <a:buNone/>
            </a:pPr>
            <a:r>
              <a:rPr lang="en-US" sz="1900" dirty="0" smtClean="0">
                <a:latin typeface="Calibri"/>
                <a:cs typeface="Calibri"/>
              </a:rPr>
              <a:t>the client, sharing both risks and rewards.</a:t>
            </a:r>
          </a:p>
        </p:txBody>
      </p:sp>
      <p:sp>
        <p:nvSpPr>
          <p:cNvPr id="59396" name="Rectangle 13"/>
          <p:cNvSpPr>
            <a:spLocks noChangeArrowheads="1"/>
          </p:cNvSpPr>
          <p:nvPr/>
        </p:nvSpPr>
        <p:spPr bwMode="auto">
          <a:xfrm>
            <a:off x="0" y="0"/>
            <a:ext cx="10972800" cy="365760"/>
          </a:xfrm>
          <a:prstGeom prst="rect">
            <a:avLst/>
          </a:prstGeom>
          <a:solidFill>
            <a:srgbClr val="47B4AA"/>
          </a:solidFill>
          <a:ln w="25400">
            <a:noFill/>
            <a:round/>
            <a:headEnd/>
            <a:tailEnd/>
          </a:ln>
        </p:spPr>
        <p:txBody>
          <a:bodyPr lIns="109723" tIns="54862" rIns="109723" bIns="54862"/>
          <a:lstStyle/>
          <a:p>
            <a:endParaRPr lang="en-US"/>
          </a:p>
        </p:txBody>
      </p:sp>
      <p:cxnSp>
        <p:nvCxnSpPr>
          <p:cNvPr id="7" name="Straight Connector 6"/>
          <p:cNvCxnSpPr/>
          <p:nvPr/>
        </p:nvCxnSpPr>
        <p:spPr bwMode="auto">
          <a:xfrm>
            <a:off x="0" y="7680960"/>
            <a:ext cx="10972800" cy="1906"/>
          </a:xfrm>
          <a:prstGeom prst="line">
            <a:avLst/>
          </a:prstGeom>
          <a:solidFill>
            <a:schemeClr val="accent1"/>
          </a:solidFill>
          <a:ln w="10160" cap="flat" cmpd="sng" algn="ctr">
            <a:solidFill>
              <a:srgbClr val="E9C84D"/>
            </a:solidFill>
            <a:prstDash val="solid"/>
            <a:round/>
            <a:headEnd type="none" w="med" len="med"/>
            <a:tailEnd type="none" w="med" len="med"/>
          </a:ln>
          <a:effectLst/>
        </p:spPr>
      </p:cxn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
              <a:stretch>
                <a:fillRect/>
              </a:stretch>
            </p:blipFill>
          </mc:Choice>
          <mc:Fallback>
            <p:blipFill>
              <a:blip r:embed="rId2"/>
              <a:stretch>
                <a:fillRect/>
              </a:stretch>
            </p:blipFill>
          </mc:Fallback>
        </mc:AlternateContent>
        <p:spPr>
          <a:xfrm>
            <a:off x="9601202" y="7774307"/>
            <a:ext cx="815341" cy="195292"/>
          </a:xfrm>
          <a:prstGeom prst="rect">
            <a:avLst/>
          </a:prstGeom>
        </p:spPr>
      </p:pic>
      <p:pic>
        <p:nvPicPr>
          <p:cNvPr id="10" name="Picture 9" descr="fingerprint_white.psd"/>
          <p:cNvPicPr>
            <a:picLocks noChangeAspect="1"/>
          </p:cNvPicPr>
          <p:nvPr/>
        </p:nvPicPr>
        <p:blipFill>
          <a:blip r:embed="rId3">
            <a:alphaModFix amt="50000"/>
          </a:blip>
          <a:stretch>
            <a:fillRect/>
          </a:stretch>
        </p:blipFill>
        <p:spPr>
          <a:xfrm>
            <a:off x="4419600" y="-533400"/>
            <a:ext cx="5678424" cy="8229600"/>
          </a:xfrm>
          <a:prstGeom prst="rect">
            <a:avLst/>
          </a:prstGeom>
        </p:spPr>
      </p:pic>
    </p:spTree>
    <p:extLst>
      <p:ext uri="{BB962C8B-B14F-4D97-AF65-F5344CB8AC3E}">
        <p14:creationId xmlns:p14="http://schemas.microsoft.com/office/powerpoint/2010/main" xmlns="" val="20961027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3"/>
          <p:cNvSpPr txBox="1">
            <a:spLocks/>
          </p:cNvSpPr>
          <p:nvPr/>
        </p:nvSpPr>
        <p:spPr bwMode="auto">
          <a:xfrm>
            <a:off x="685800" y="2895600"/>
            <a:ext cx="9326880" cy="1447800"/>
          </a:xfrm>
          <a:prstGeom prst="rect">
            <a:avLst/>
          </a:prstGeom>
          <a:noFill/>
          <a:ln w="12700">
            <a:noFill/>
            <a:miter lim="800000"/>
            <a:headEnd/>
            <a:tailEnd/>
          </a:ln>
        </p:spPr>
        <p:txBody>
          <a:bodyPr lIns="45716" tIns="45716" rIns="45716" bIns="45716"/>
          <a:lstStyle/>
          <a:p>
            <a:r>
              <a:rPr lang="en-US" sz="3200" b="1" dirty="0" smtClean="0">
                <a:solidFill>
                  <a:schemeClr val="accent5">
                    <a:lumMod val="75000"/>
                  </a:schemeClr>
                </a:solidFill>
              </a:rPr>
              <a:t>Logo . . .</a:t>
            </a:r>
          </a:p>
          <a:p>
            <a:r>
              <a:rPr lang="en-US" sz="3200" b="1" kern="0" dirty="0" smtClean="0">
                <a:solidFill>
                  <a:schemeClr val="accent5">
                    <a:lumMod val="75000"/>
                  </a:schemeClr>
                </a:solidFill>
              </a:rPr>
              <a:t>And Location</a:t>
            </a:r>
          </a:p>
          <a:p>
            <a:endParaRPr lang="en-US" sz="3100" b="1" dirty="0">
              <a:solidFill>
                <a:schemeClr val="accent5">
                  <a:lumMod val="75000"/>
                </a:schemeClr>
              </a:solidFill>
              <a:latin typeface="DIN-MediumAlternate"/>
              <a:sym typeface="Arial Narrow" pitchFamily="34" charset="0"/>
            </a:endParaRPr>
          </a:p>
        </p:txBody>
      </p:sp>
    </p:spTree>
    <p:extLst>
      <p:ext uri="{BB962C8B-B14F-4D97-AF65-F5344CB8AC3E}">
        <p14:creationId xmlns:p14="http://schemas.microsoft.com/office/powerpoint/2010/main" xmlns="" val="97841835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3"/>
          <p:cNvSpPr>
            <a:spLocks noChangeArrowheads="1"/>
          </p:cNvSpPr>
          <p:nvPr/>
        </p:nvSpPr>
        <p:spPr bwMode="auto">
          <a:xfrm>
            <a:off x="0" y="0"/>
            <a:ext cx="10972800" cy="365760"/>
          </a:xfrm>
          <a:prstGeom prst="rect">
            <a:avLst/>
          </a:prstGeom>
          <a:solidFill>
            <a:srgbClr val="47B4AA"/>
          </a:solidFill>
          <a:ln w="25400">
            <a:noFill/>
            <a:round/>
            <a:headEnd/>
            <a:tailEnd/>
          </a:ln>
        </p:spPr>
        <p:txBody>
          <a:bodyPr lIns="109723" tIns="54862" rIns="109723" bIns="54862"/>
          <a:lstStyle/>
          <a:p>
            <a:endParaRPr lang="en-US"/>
          </a:p>
        </p:txBody>
      </p:sp>
      <p:sp>
        <p:nvSpPr>
          <p:cNvPr id="7" name="Rectangle 3"/>
          <p:cNvSpPr txBox="1">
            <a:spLocks noChangeArrowheads="1"/>
          </p:cNvSpPr>
          <p:nvPr/>
        </p:nvSpPr>
        <p:spPr bwMode="auto">
          <a:xfrm>
            <a:off x="548640" y="1188720"/>
            <a:ext cx="9875520" cy="640080"/>
          </a:xfrm>
          <a:prstGeom prst="rect">
            <a:avLst/>
          </a:prstGeom>
          <a:noFill/>
          <a:ln w="12700">
            <a:noFill/>
            <a:miter lim="800000"/>
            <a:headEnd/>
            <a:tailEnd/>
          </a:ln>
        </p:spPr>
        <p:txBody>
          <a:bodyPr vert="horz" wrap="square" lIns="45718" tIns="45718" rIns="45718" bIns="45718" numCol="1" anchor="ctr" anchorCtr="0" compatLnSpc="1">
            <a:prstTxWarp prst="textNoShape">
              <a:avLst/>
            </a:prstTxWarp>
          </a:bodyPr>
          <a:lstStyle/>
          <a:p>
            <a:pPr defTabSz="1097236">
              <a:defRPr/>
            </a:pPr>
            <a:r>
              <a:rPr lang="en-US" sz="2500" b="1" kern="0" dirty="0" smtClean="0">
                <a:latin typeface="Calibri"/>
                <a:ea typeface="+mj-ea"/>
                <a:cs typeface="Calibri"/>
                <a:sym typeface="Arial Narrow" charset="0"/>
              </a:rPr>
              <a:t>Industries we cater to:</a:t>
            </a:r>
          </a:p>
        </p:txBody>
      </p:sp>
      <p:sp>
        <p:nvSpPr>
          <p:cNvPr id="8" name="Rectangle 4"/>
          <p:cNvSpPr txBox="1">
            <a:spLocks noChangeArrowheads="1"/>
          </p:cNvSpPr>
          <p:nvPr/>
        </p:nvSpPr>
        <p:spPr bwMode="auto">
          <a:xfrm>
            <a:off x="548640" y="2194560"/>
            <a:ext cx="9875520" cy="4846320"/>
          </a:xfrm>
          <a:prstGeom prst="rect">
            <a:avLst/>
          </a:prstGeom>
          <a:noFill/>
          <a:ln w="12700">
            <a:noFill/>
            <a:miter lim="800000"/>
            <a:headEnd/>
            <a:tailEnd/>
          </a:ln>
        </p:spPr>
        <p:txBody>
          <a:bodyPr vert="horz" wrap="none" lIns="45718" tIns="45718" rIns="45718" bIns="45718" numCol="1" anchor="t" anchorCtr="0" compatLnSpc="1">
            <a:prstTxWarp prst="textNoShape">
              <a:avLst/>
            </a:prstTxWarp>
          </a:bodyPr>
          <a:lstStyle/>
          <a:p>
            <a:pPr marL="411463" indent="-411463" defTabSz="1097236" eaLnBrk="0" hangingPunct="0">
              <a:spcBef>
                <a:spcPts val="480"/>
              </a:spcBef>
              <a:buClr>
                <a:srgbClr val="33CCCC"/>
              </a:buClr>
              <a:buSzPct val="100000"/>
              <a:buFont typeface="Arial"/>
              <a:buChar char="•"/>
              <a:defRPr/>
            </a:pPr>
            <a:r>
              <a:rPr lang="en-US" sz="2200" kern="0" dirty="0" err="1" smtClean="0">
                <a:solidFill>
                  <a:schemeClr val="tx1"/>
                </a:solidFill>
                <a:latin typeface="Calibri"/>
                <a:ea typeface="+mn-ea"/>
                <a:cs typeface="Calibri"/>
                <a:sym typeface="Arial Narrow" charset="0"/>
              </a:rPr>
              <a:t>Agri</a:t>
            </a:r>
            <a:r>
              <a:rPr lang="en-US" sz="2200" kern="0" dirty="0" smtClean="0">
                <a:solidFill>
                  <a:schemeClr val="tx1"/>
                </a:solidFill>
                <a:latin typeface="Calibri"/>
                <a:ea typeface="+mn-ea"/>
                <a:cs typeface="Calibri"/>
                <a:sym typeface="Arial Narrow" charset="0"/>
              </a:rPr>
              <a:t> business and foods</a:t>
            </a:r>
          </a:p>
          <a:p>
            <a:pPr marL="411463" indent="-411463" defTabSz="1097236" eaLnBrk="0" hangingPunct="0">
              <a:spcBef>
                <a:spcPts val="480"/>
              </a:spcBef>
              <a:buClr>
                <a:srgbClr val="33CCCC"/>
              </a:buClr>
              <a:buSzPct val="100000"/>
              <a:buFont typeface="Arial"/>
              <a:buChar char="•"/>
              <a:defRPr/>
            </a:pPr>
            <a:r>
              <a:rPr lang="en-US" sz="2200" kern="0" dirty="0" smtClean="0">
                <a:solidFill>
                  <a:schemeClr val="tx1"/>
                </a:solidFill>
                <a:latin typeface="Calibri"/>
                <a:ea typeface="+mn-ea"/>
                <a:cs typeface="Calibri"/>
                <a:sym typeface="Arial Narrow" charset="0"/>
              </a:rPr>
              <a:t>Industrial products and services</a:t>
            </a:r>
          </a:p>
          <a:p>
            <a:pPr marL="411463" indent="-411463" defTabSz="1097236" eaLnBrk="0" hangingPunct="0">
              <a:spcBef>
                <a:spcPts val="480"/>
              </a:spcBef>
              <a:buClr>
                <a:srgbClr val="33CCCC"/>
              </a:buClr>
              <a:buSzPct val="100000"/>
              <a:buFont typeface="Arial"/>
              <a:buChar char="•"/>
              <a:defRPr/>
            </a:pPr>
            <a:r>
              <a:rPr lang="en-US" sz="2200" kern="0" dirty="0" smtClean="0">
                <a:solidFill>
                  <a:schemeClr val="tx1"/>
                </a:solidFill>
                <a:latin typeface="Calibri"/>
                <a:ea typeface="+mn-ea"/>
                <a:cs typeface="Calibri"/>
                <a:sym typeface="Arial Narrow" charset="0"/>
              </a:rPr>
              <a:t>Consumer and Retail</a:t>
            </a:r>
          </a:p>
          <a:p>
            <a:pPr marL="411463" indent="-411463" defTabSz="1097236" eaLnBrk="0" hangingPunct="0">
              <a:spcBef>
                <a:spcPts val="480"/>
              </a:spcBef>
              <a:buClr>
                <a:srgbClr val="33CCCC"/>
              </a:buClr>
              <a:buSzPct val="100000"/>
              <a:buFont typeface="Arial"/>
              <a:buChar char="•"/>
              <a:defRPr/>
            </a:pPr>
            <a:r>
              <a:rPr lang="en-US" sz="2200" kern="0" dirty="0" smtClean="0">
                <a:solidFill>
                  <a:schemeClr val="tx1"/>
                </a:solidFill>
                <a:latin typeface="Calibri"/>
                <a:ea typeface="+mn-ea"/>
                <a:cs typeface="Calibri"/>
                <a:sym typeface="Arial Narrow" charset="0"/>
              </a:rPr>
              <a:t>Fashion, Textile and Luxury</a:t>
            </a:r>
          </a:p>
          <a:p>
            <a:pPr marL="411463" indent="-411463" defTabSz="1097236" eaLnBrk="0" hangingPunct="0">
              <a:spcBef>
                <a:spcPts val="480"/>
              </a:spcBef>
              <a:buClr>
                <a:srgbClr val="33CCCC"/>
              </a:buClr>
              <a:buSzPct val="100000"/>
              <a:buFont typeface="Arial"/>
              <a:buChar char="•"/>
              <a:defRPr/>
            </a:pPr>
            <a:r>
              <a:rPr lang="en-US" sz="2200" kern="0" dirty="0" smtClean="0">
                <a:solidFill>
                  <a:schemeClr val="tx1"/>
                </a:solidFill>
                <a:latin typeface="Calibri"/>
                <a:ea typeface="+mn-ea"/>
                <a:cs typeface="Calibri"/>
                <a:sym typeface="Arial Narrow" charset="0"/>
              </a:rPr>
              <a:t>Auto and Auto Ancillaries</a:t>
            </a:r>
          </a:p>
          <a:p>
            <a:pPr marL="411463" indent="-411463" defTabSz="1097236" eaLnBrk="0" hangingPunct="0">
              <a:spcBef>
                <a:spcPts val="480"/>
              </a:spcBef>
              <a:buClr>
                <a:srgbClr val="33CCCC"/>
              </a:buClr>
              <a:buSzPct val="100000"/>
              <a:buFont typeface="Arial"/>
              <a:buChar char="•"/>
              <a:defRPr/>
            </a:pPr>
            <a:r>
              <a:rPr lang="en-US" sz="2200" kern="0" dirty="0" smtClean="0">
                <a:solidFill>
                  <a:schemeClr val="tx1"/>
                </a:solidFill>
                <a:latin typeface="Calibri"/>
                <a:ea typeface="+mn-ea"/>
                <a:cs typeface="Calibri"/>
                <a:sym typeface="Arial Narrow" charset="0"/>
              </a:rPr>
              <a:t>Healthcare</a:t>
            </a:r>
          </a:p>
          <a:p>
            <a:pPr marL="411463" indent="-411463" defTabSz="1097236" eaLnBrk="0" hangingPunct="0">
              <a:spcBef>
                <a:spcPts val="480"/>
              </a:spcBef>
              <a:buClr>
                <a:srgbClr val="33CCCC"/>
              </a:buClr>
              <a:buSzPct val="100000"/>
              <a:buFont typeface="Arial"/>
              <a:buChar char="•"/>
              <a:defRPr/>
            </a:pPr>
            <a:r>
              <a:rPr lang="en-US" sz="2200" kern="0" dirty="0" smtClean="0">
                <a:solidFill>
                  <a:schemeClr val="tx1"/>
                </a:solidFill>
                <a:latin typeface="Calibri"/>
                <a:ea typeface="+mn-ea"/>
                <a:cs typeface="Calibri"/>
                <a:sym typeface="Arial Narrow" charset="0"/>
              </a:rPr>
              <a:t>Technology and Telecom</a:t>
            </a:r>
          </a:p>
          <a:p>
            <a:pPr marL="411463" indent="-411463" defTabSz="1097236" eaLnBrk="0" hangingPunct="0">
              <a:spcBef>
                <a:spcPts val="480"/>
              </a:spcBef>
              <a:buClr>
                <a:srgbClr val="33CCCC"/>
              </a:buClr>
              <a:buSzPct val="100000"/>
              <a:buFont typeface="Arial"/>
              <a:buChar char="•"/>
              <a:defRPr/>
            </a:pPr>
            <a:r>
              <a:rPr lang="en-US" sz="2200" kern="0" dirty="0" smtClean="0">
                <a:solidFill>
                  <a:schemeClr val="tx1"/>
                </a:solidFill>
                <a:latin typeface="Calibri"/>
                <a:ea typeface="+mn-ea"/>
                <a:cs typeface="Calibri"/>
                <a:sym typeface="Arial Narrow" charset="0"/>
              </a:rPr>
              <a:t>Education, Entertainment and Hospitality</a:t>
            </a:r>
          </a:p>
        </p:txBody>
      </p:sp>
      <p:cxnSp>
        <p:nvCxnSpPr>
          <p:cNvPr id="6" name="Straight Connector 5"/>
          <p:cNvCxnSpPr/>
          <p:nvPr/>
        </p:nvCxnSpPr>
        <p:spPr bwMode="auto">
          <a:xfrm>
            <a:off x="0" y="7680960"/>
            <a:ext cx="10972800" cy="1906"/>
          </a:xfrm>
          <a:prstGeom prst="line">
            <a:avLst/>
          </a:prstGeom>
          <a:solidFill>
            <a:schemeClr val="accent1"/>
          </a:solidFill>
          <a:ln w="10160" cap="flat" cmpd="sng" algn="ctr">
            <a:solidFill>
              <a:srgbClr val="E9C84D"/>
            </a:solidFill>
            <a:prstDash val="solid"/>
            <a:round/>
            <a:headEnd type="none" w="med" len="med"/>
            <a:tailEnd type="none" w="med" len="med"/>
          </a:ln>
          <a:effectLst/>
        </p:spPr>
      </p:cxnSp>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
              <a:stretch>
                <a:fillRect/>
              </a:stretch>
            </p:blipFill>
          </mc:Choice>
          <mc:Fallback>
            <p:blipFill>
              <a:blip r:embed="rId2"/>
              <a:stretch>
                <a:fillRect/>
              </a:stretch>
            </p:blipFill>
          </mc:Fallback>
        </mc:AlternateContent>
        <p:spPr>
          <a:xfrm>
            <a:off x="9601202" y="7774307"/>
            <a:ext cx="815341" cy="195292"/>
          </a:xfrm>
          <a:prstGeom prst="rect">
            <a:avLst/>
          </a:prstGeom>
        </p:spPr>
      </p:pic>
    </p:spTree>
    <p:extLst>
      <p:ext uri="{BB962C8B-B14F-4D97-AF65-F5344CB8AC3E}">
        <p14:creationId xmlns:p14="http://schemas.microsoft.com/office/powerpoint/2010/main" xmlns="" val="401735108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628616" y="685776"/>
            <a:ext cx="9875520" cy="640080"/>
          </a:xfrm>
        </p:spPr>
        <p:txBody>
          <a:bodyPr>
            <a:normAutofit fontScale="90000"/>
          </a:bodyPr>
          <a:lstStyle/>
          <a:p>
            <a:pPr eaLnBrk="1" hangingPunct="1"/>
            <a:r>
              <a:rPr lang="en-US" dirty="0" smtClean="0">
                <a:solidFill>
                  <a:schemeClr val="tx1"/>
                </a:solidFill>
                <a:latin typeface="Calibri"/>
                <a:cs typeface="Calibri"/>
              </a:rPr>
              <a:t>Representative Client list</a:t>
            </a:r>
          </a:p>
        </p:txBody>
      </p:sp>
      <p:sp>
        <p:nvSpPr>
          <p:cNvPr id="54275" name="Rectangle 13"/>
          <p:cNvSpPr>
            <a:spLocks noChangeArrowheads="1"/>
          </p:cNvSpPr>
          <p:nvPr/>
        </p:nvSpPr>
        <p:spPr bwMode="auto">
          <a:xfrm>
            <a:off x="0" y="0"/>
            <a:ext cx="10972800" cy="365760"/>
          </a:xfrm>
          <a:prstGeom prst="rect">
            <a:avLst/>
          </a:prstGeom>
          <a:solidFill>
            <a:srgbClr val="47B4AA"/>
          </a:solidFill>
          <a:ln w="25400">
            <a:noFill/>
            <a:round/>
            <a:headEnd/>
            <a:tailEnd/>
          </a:ln>
        </p:spPr>
        <p:txBody>
          <a:bodyPr lIns="109723" tIns="54862" rIns="109723" bIns="54862"/>
          <a:lstStyle/>
          <a:p>
            <a:endParaRPr lang="en-US"/>
          </a:p>
        </p:txBody>
      </p:sp>
      <p:cxnSp>
        <p:nvCxnSpPr>
          <p:cNvPr id="39" name="Straight Connector 38"/>
          <p:cNvCxnSpPr/>
          <p:nvPr/>
        </p:nvCxnSpPr>
        <p:spPr bwMode="auto">
          <a:xfrm>
            <a:off x="0" y="7680960"/>
            <a:ext cx="10972800" cy="1906"/>
          </a:xfrm>
          <a:prstGeom prst="line">
            <a:avLst/>
          </a:prstGeom>
          <a:solidFill>
            <a:schemeClr val="accent1"/>
          </a:solidFill>
          <a:ln w="10160" cap="flat" cmpd="sng" algn="ctr">
            <a:solidFill>
              <a:srgbClr val="E9C84D"/>
            </a:solidFill>
            <a:prstDash val="solid"/>
            <a:round/>
            <a:headEnd type="none" w="med" len="med"/>
            <a:tailEnd type="none" w="med" len="med"/>
          </a:ln>
          <a:effectLst/>
        </p:spPr>
      </p:cxnSp>
      <p:pic>
        <p:nvPicPr>
          <p:cNvPr id="40" name="Picture 3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
              <a:stretch>
                <a:fillRect/>
              </a:stretch>
            </p:blipFill>
          </mc:Choice>
          <mc:Fallback>
            <p:blipFill>
              <a:blip r:embed="rId2"/>
              <a:stretch>
                <a:fillRect/>
              </a:stretch>
            </p:blipFill>
          </mc:Fallback>
        </mc:AlternateContent>
        <p:spPr>
          <a:xfrm>
            <a:off x="9601202" y="7774307"/>
            <a:ext cx="815341" cy="195292"/>
          </a:xfrm>
          <a:prstGeom prst="rect">
            <a:avLst/>
          </a:prstGeom>
        </p:spPr>
      </p:pic>
      <p:pic>
        <p:nvPicPr>
          <p:cNvPr id="8" name="Picture 7" descr="client 2.jpg"/>
          <p:cNvPicPr>
            <a:picLocks noChangeAspect="1"/>
          </p:cNvPicPr>
          <p:nvPr/>
        </p:nvPicPr>
        <p:blipFill>
          <a:blip r:embed="rId3"/>
          <a:stretch>
            <a:fillRect/>
          </a:stretch>
        </p:blipFill>
        <p:spPr>
          <a:xfrm>
            <a:off x="609601" y="1600200"/>
            <a:ext cx="9715568" cy="5435242"/>
          </a:xfrm>
          <a:prstGeom prst="rect">
            <a:avLst/>
          </a:prstGeom>
        </p:spPr>
      </p:pic>
    </p:spTree>
    <p:extLst>
      <p:ext uri="{BB962C8B-B14F-4D97-AF65-F5344CB8AC3E}">
        <p14:creationId xmlns:p14="http://schemas.microsoft.com/office/powerpoint/2010/main" xmlns="" val="822454876"/>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414302" y="685776"/>
            <a:ext cx="9875520" cy="640080"/>
          </a:xfrm>
        </p:spPr>
        <p:txBody>
          <a:bodyPr>
            <a:normAutofit fontScale="90000"/>
          </a:bodyPr>
          <a:lstStyle/>
          <a:p>
            <a:pPr eaLnBrk="1" hangingPunct="1"/>
            <a:r>
              <a:rPr lang="en-US" dirty="0" smtClean="0">
                <a:solidFill>
                  <a:schemeClr val="tx1"/>
                </a:solidFill>
                <a:latin typeface="Calibri"/>
                <a:cs typeface="Calibri"/>
              </a:rPr>
              <a:t>Representative Client list</a:t>
            </a:r>
          </a:p>
        </p:txBody>
      </p:sp>
      <p:sp>
        <p:nvSpPr>
          <p:cNvPr id="54275" name="Rectangle 13"/>
          <p:cNvSpPr>
            <a:spLocks noChangeArrowheads="1"/>
          </p:cNvSpPr>
          <p:nvPr/>
        </p:nvSpPr>
        <p:spPr bwMode="auto">
          <a:xfrm>
            <a:off x="0" y="0"/>
            <a:ext cx="10972800" cy="365760"/>
          </a:xfrm>
          <a:prstGeom prst="rect">
            <a:avLst/>
          </a:prstGeom>
          <a:solidFill>
            <a:srgbClr val="47B4AA"/>
          </a:solidFill>
          <a:ln w="25400">
            <a:noFill/>
            <a:round/>
            <a:headEnd/>
            <a:tailEnd/>
          </a:ln>
        </p:spPr>
        <p:txBody>
          <a:bodyPr lIns="109723" tIns="54862" rIns="109723" bIns="54862"/>
          <a:lstStyle/>
          <a:p>
            <a:endParaRPr lang="en-US"/>
          </a:p>
        </p:txBody>
      </p:sp>
      <p:cxnSp>
        <p:nvCxnSpPr>
          <p:cNvPr id="39" name="Straight Connector 38"/>
          <p:cNvCxnSpPr/>
          <p:nvPr/>
        </p:nvCxnSpPr>
        <p:spPr bwMode="auto">
          <a:xfrm>
            <a:off x="0" y="7680960"/>
            <a:ext cx="10972800" cy="1906"/>
          </a:xfrm>
          <a:prstGeom prst="line">
            <a:avLst/>
          </a:prstGeom>
          <a:solidFill>
            <a:schemeClr val="accent1"/>
          </a:solidFill>
          <a:ln w="10160" cap="flat" cmpd="sng" algn="ctr">
            <a:solidFill>
              <a:srgbClr val="E9C84D"/>
            </a:solidFill>
            <a:prstDash val="solid"/>
            <a:round/>
            <a:headEnd type="none" w="med" len="med"/>
            <a:tailEnd type="none" w="med" len="med"/>
          </a:ln>
          <a:effectLst/>
        </p:spPr>
      </p:cxnSp>
      <p:pic>
        <p:nvPicPr>
          <p:cNvPr id="40" name="Picture 3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
              <a:stretch>
                <a:fillRect/>
              </a:stretch>
            </p:blipFill>
          </mc:Choice>
          <mc:Fallback>
            <p:blipFill>
              <a:blip r:embed="rId2"/>
              <a:stretch>
                <a:fillRect/>
              </a:stretch>
            </p:blipFill>
          </mc:Fallback>
        </mc:AlternateContent>
        <p:spPr>
          <a:xfrm>
            <a:off x="9601202" y="7774307"/>
            <a:ext cx="815341" cy="195292"/>
          </a:xfrm>
          <a:prstGeom prst="rect">
            <a:avLst/>
          </a:prstGeom>
        </p:spPr>
      </p:pic>
      <p:pic>
        <p:nvPicPr>
          <p:cNvPr id="8" name="Picture 7" descr="client 2.jpg"/>
          <p:cNvPicPr>
            <a:picLocks noChangeAspect="1"/>
          </p:cNvPicPr>
          <p:nvPr/>
        </p:nvPicPr>
        <p:blipFill>
          <a:blip r:embed="rId3"/>
          <a:stretch>
            <a:fillRect/>
          </a:stretch>
        </p:blipFill>
        <p:spPr>
          <a:xfrm>
            <a:off x="533400" y="1524000"/>
            <a:ext cx="9858444" cy="5435242"/>
          </a:xfrm>
          <a:prstGeom prst="rect">
            <a:avLst/>
          </a:prstGeom>
        </p:spPr>
      </p:pic>
    </p:spTree>
    <p:extLst>
      <p:ext uri="{BB962C8B-B14F-4D97-AF65-F5344CB8AC3E}">
        <p14:creationId xmlns:p14="http://schemas.microsoft.com/office/powerpoint/2010/main" xmlns="" val="280197954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1.4|1.3|1.9|1.4|1.3|1.3"/>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15702</TotalTime>
  <Pages>0</Pages>
  <Words>3026</Words>
  <Characters>0</Characters>
  <Application>Microsoft Office PowerPoint</Application>
  <PresentationFormat>Custom</PresentationFormat>
  <Lines>0</Lines>
  <Paragraphs>365</Paragraphs>
  <Slides>92</Slides>
  <Notes>21</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Slide 1</vt:lpstr>
      <vt:lpstr>Slide 2</vt:lpstr>
      <vt:lpstr>Which shop belongs to which brand?</vt:lpstr>
      <vt:lpstr>Okay. Look closer</vt:lpstr>
      <vt:lpstr>And the other one . . .</vt:lpstr>
      <vt:lpstr>One is Giovani  and the other Van Heusen</vt:lpstr>
      <vt:lpstr>(Pity the poor  consumer) </vt:lpstr>
      <vt:lpstr>And that’s what  is ailing retail today – branding (or the lack thereof)</vt:lpstr>
      <vt:lpstr>Slide 9</vt:lpstr>
      <vt:lpstr>That’s why you get questions like this:</vt:lpstr>
      <vt:lpstr>Branding an experience versus branding a product</vt:lpstr>
      <vt:lpstr>But . . .</vt:lpstr>
      <vt:lpstr>So what is a brand?</vt:lpstr>
      <vt:lpstr>A definition</vt:lpstr>
      <vt:lpstr>This is what’s missing in  most Indian retail brands </vt:lpstr>
      <vt:lpstr>Slide 16</vt:lpstr>
      <vt:lpstr>Emotion – the key to consumer behavior</vt:lpstr>
      <vt:lpstr>Slide 18</vt:lpstr>
      <vt:lpstr>Changing customer expectations</vt:lpstr>
      <vt:lpstr>Slide 20</vt:lpstr>
      <vt:lpstr>Our standards are going up</vt:lpstr>
      <vt:lpstr>Slide 22</vt:lpstr>
      <vt:lpstr>The brave new world of branding</vt:lpstr>
      <vt:lpstr>Slide 24</vt:lpstr>
      <vt:lpstr>And the X-Factor is what  makes a brand</vt:lpstr>
      <vt:lpstr>Slide 26</vt:lpstr>
      <vt:lpstr>A choice of X-Factors</vt:lpstr>
      <vt:lpstr>Slide 28</vt:lpstr>
      <vt:lpstr>Responsible – what it means</vt:lpstr>
      <vt:lpstr>The Body Shop</vt:lpstr>
      <vt:lpstr>Commonwealth Bank</vt:lpstr>
      <vt:lpstr>Burger King</vt:lpstr>
      <vt:lpstr>How can you be seen as ‘responsible’</vt:lpstr>
      <vt:lpstr>Slide 34</vt:lpstr>
      <vt:lpstr>Beauty – what it means</vt:lpstr>
      <vt:lpstr>The iPod</vt:lpstr>
      <vt:lpstr>Samsung – the beautiful</vt:lpstr>
      <vt:lpstr>Beautiful taps</vt:lpstr>
      <vt:lpstr>The good ol’ 800</vt:lpstr>
      <vt:lpstr>Can your retail brand be more beautiful?</vt:lpstr>
      <vt:lpstr>X-Factor = Ease </vt:lpstr>
      <vt:lpstr>Ease – what it means</vt:lpstr>
      <vt:lpstr>Pronto Valet parking</vt:lpstr>
      <vt:lpstr>Lexus</vt:lpstr>
      <vt:lpstr>Slide 45</vt:lpstr>
      <vt:lpstr>Some questions for your retail brand</vt:lpstr>
      <vt:lpstr>Slide 47</vt:lpstr>
      <vt:lpstr>Location – what it means</vt:lpstr>
      <vt:lpstr>Club Med</vt:lpstr>
      <vt:lpstr>Some questions</vt:lpstr>
      <vt:lpstr>Slide 51</vt:lpstr>
      <vt:lpstr>Fun – what it means</vt:lpstr>
      <vt:lpstr>Virgin Airlines</vt:lpstr>
      <vt:lpstr>Amul Butter</vt:lpstr>
      <vt:lpstr>Kingfisher</vt:lpstr>
      <vt:lpstr>How can your brand be more ‘fun’?</vt:lpstr>
      <vt:lpstr>Slide 57</vt:lpstr>
      <vt:lpstr>Green – what it means</vt:lpstr>
      <vt:lpstr>Walmart (Yes it’s gone green(?!))</vt:lpstr>
      <vt:lpstr>Slide 60</vt:lpstr>
      <vt:lpstr>BP – Beyond Petroleum</vt:lpstr>
      <vt:lpstr>Slide 62</vt:lpstr>
      <vt:lpstr>Accessibility – what it means</vt:lpstr>
      <vt:lpstr>Exclusivity that leads to passion</vt:lpstr>
      <vt:lpstr>Exclusivity adds intrigue</vt:lpstr>
      <vt:lpstr>In short, glamour and inaccessibility</vt:lpstr>
      <vt:lpstr>Slide 67</vt:lpstr>
      <vt:lpstr>There are numerous possible X-Factors </vt:lpstr>
      <vt:lpstr>Slide 69</vt:lpstr>
      <vt:lpstr>There are two ways</vt:lpstr>
      <vt:lpstr>We believe</vt:lpstr>
      <vt:lpstr>Slide 72</vt:lpstr>
      <vt:lpstr>Realistic market potential</vt:lpstr>
      <vt:lpstr>Slide 74</vt:lpstr>
      <vt:lpstr>Scientific </vt:lpstr>
      <vt:lpstr>Slide 76</vt:lpstr>
      <vt:lpstr>Brand ideas</vt:lpstr>
      <vt:lpstr>Vivid . . .</vt:lpstr>
      <vt:lpstr>Flexible . . .</vt:lpstr>
      <vt:lpstr>Long-lasting ideas</vt:lpstr>
      <vt:lpstr>We believe</vt:lpstr>
      <vt:lpstr>In short, in retail, a genuine, different brand idea is of over-riding importance</vt:lpstr>
      <vt:lpstr>Slide 83</vt:lpstr>
      <vt:lpstr>Yours and ours.</vt:lpstr>
      <vt:lpstr>More About vertebrand</vt:lpstr>
      <vt:lpstr>Slide 86</vt:lpstr>
      <vt:lpstr>Slide 87</vt:lpstr>
      <vt:lpstr>Slide 88</vt:lpstr>
      <vt:lpstr>Our mission</vt:lpstr>
      <vt:lpstr>Slide 90</vt:lpstr>
      <vt:lpstr>Representative Client list</vt:lpstr>
      <vt:lpstr>Representative Client list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shonali .</dc:creator>
  <cp:lastModifiedBy>TOSHIBA</cp:lastModifiedBy>
  <cp:revision>2193</cp:revision>
  <dcterms:created xsi:type="dcterms:W3CDTF">2011-08-05T02:00:34Z</dcterms:created>
  <dcterms:modified xsi:type="dcterms:W3CDTF">2011-11-26T10:24:21Z</dcterms:modified>
</cp:coreProperties>
</file>