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1" r:id="rId3"/>
    <p:sldId id="305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6" r:id="rId16"/>
    <p:sldId id="308" r:id="rId17"/>
    <p:sldId id="309" r:id="rId18"/>
    <p:sldId id="310" r:id="rId19"/>
    <p:sldId id="311" r:id="rId20"/>
    <p:sldId id="31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D828D-9302-41AF-9A46-BF870BA12704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5CB56-76DC-4D89-A799-92F5F08D7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E59D-1174-4F16-A278-A5A62D67632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E59D-1174-4F16-A278-A5A62D67632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E59D-1174-4F16-A278-A5A62D67632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016E2-3101-4F92-8372-DBB83F05D5B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016E2-3101-4F92-8372-DBB83F05D5B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016E2-3101-4F92-8372-DBB83F05D5B3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016E2-3101-4F92-8372-DBB83F05D5B3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016E2-3101-4F92-8372-DBB83F05D5B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E59D-1174-4F16-A278-A5A62D67632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016E2-3101-4F92-8372-DBB83F05D5B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5CB56-76DC-4D89-A799-92F5F08D78D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9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9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95632"/>
            <a:fld id="{2117B496-E482-41AE-AEDE-30BB0858015B}" type="slidenum">
              <a:rPr lang="en-US">
                <a:solidFill>
                  <a:srgbClr val="000000"/>
                </a:solidFill>
              </a:rPr>
              <a:pPr defTabSz="895632"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E59D-1174-4F16-A278-A5A62D67632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E59D-1174-4F16-A278-A5A62D67632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E59D-1174-4F16-A278-A5A62D67632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E59D-1174-4F16-A278-A5A62D67632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E59D-1174-4F16-A278-A5A62D67632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E59D-1174-4F16-A278-A5A62D67632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Line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6330" y="493776"/>
            <a:ext cx="8473020" cy="57302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The Title of Slide Goes Here</a:t>
            </a:r>
            <a:endParaRPr lang="en-US" dirty="0"/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285749" y="973138"/>
            <a:ext cx="8476488" cy="38100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000" baseline="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rgbClr val="C00000"/>
                </a:solidFill>
              </a:defRPr>
            </a:lvl2pPr>
            <a:lvl3pPr>
              <a:buNone/>
              <a:defRPr>
                <a:solidFill>
                  <a:srgbClr val="C00000"/>
                </a:solidFill>
              </a:defRPr>
            </a:lvl3pPr>
            <a:lvl4pPr>
              <a:buNone/>
              <a:defRPr>
                <a:solidFill>
                  <a:srgbClr val="C00000"/>
                </a:solidFill>
              </a:defRPr>
            </a:lvl4pPr>
            <a:lvl5pPr>
              <a:buNone/>
              <a:defRPr>
                <a:solidFill>
                  <a:srgbClr val="C00000"/>
                </a:solidFill>
              </a:defRPr>
            </a:lvl5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1230"/>
              </a:buClr>
              <a:buSzTx/>
              <a:buFont typeface="Arial"/>
              <a:buNone/>
              <a:tabLst/>
            </a:pPr>
            <a:r>
              <a:rPr lang="en-US" dirty="0" smtClean="0"/>
              <a:t>Subtitle of bullet slide goes here and is sentence case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92608" y="1735138"/>
            <a:ext cx="8476488" cy="4447948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480"/>
              </a:spcBef>
              <a:buClr>
                <a:schemeClr val="tx1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Bef>
                <a:spcPts val="480"/>
              </a:spcBef>
              <a:buClr>
                <a:schemeClr val="tx1"/>
              </a:buClr>
              <a:buFont typeface="Lucida Grande"/>
              <a:buChar char="-"/>
              <a:defRPr/>
            </a:lvl2pPr>
            <a:lvl3pPr>
              <a:lnSpc>
                <a:spcPct val="100000"/>
              </a:lnSpc>
              <a:spcBef>
                <a:spcPts val="480"/>
              </a:spcBef>
              <a:buClr>
                <a:schemeClr val="tx1"/>
              </a:buClr>
              <a:buFont typeface="Arial"/>
              <a:buChar char="•"/>
              <a:defRPr/>
            </a:lvl3pPr>
            <a:lvl4pPr>
              <a:lnSpc>
                <a:spcPct val="100000"/>
              </a:lnSpc>
              <a:spcBef>
                <a:spcPts val="480"/>
              </a:spcBef>
              <a:buClr>
                <a:schemeClr val="tx2"/>
              </a:buClr>
              <a:buFont typeface="Arial"/>
              <a:buChar char="•"/>
              <a:defRPr/>
            </a:lvl4pPr>
            <a:lvl5pPr>
              <a:lnSpc>
                <a:spcPct val="100000"/>
              </a:lnSpc>
              <a:spcBef>
                <a:spcPts val="480"/>
              </a:spcBef>
              <a:buClr>
                <a:schemeClr val="tx2"/>
              </a:buClr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Line Title Sub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92608" y="1742397"/>
            <a:ext cx="4119735" cy="4426173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480"/>
              </a:spcBef>
              <a:buClr>
                <a:schemeClr val="tx1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Bef>
                <a:spcPts val="480"/>
              </a:spcBef>
              <a:buClr>
                <a:schemeClr val="tx1"/>
              </a:buClr>
              <a:buFont typeface="Lucida Grande"/>
              <a:buChar char="-"/>
              <a:defRPr/>
            </a:lvl2pPr>
            <a:lvl3pPr>
              <a:lnSpc>
                <a:spcPct val="100000"/>
              </a:lnSpc>
              <a:spcBef>
                <a:spcPts val="480"/>
              </a:spcBef>
              <a:buClr>
                <a:schemeClr val="tx1"/>
              </a:buClr>
              <a:buFont typeface="Arial"/>
              <a:buChar char="•"/>
              <a:defRPr/>
            </a:lvl3pPr>
            <a:lvl4pPr>
              <a:lnSpc>
                <a:spcPct val="100000"/>
              </a:lnSpc>
              <a:spcBef>
                <a:spcPts val="480"/>
              </a:spcBef>
              <a:buClr>
                <a:schemeClr val="tx2"/>
              </a:buClr>
              <a:buFont typeface="Arial"/>
              <a:buChar char="•"/>
              <a:defRPr/>
            </a:lvl4pPr>
            <a:lvl5pPr>
              <a:lnSpc>
                <a:spcPct val="100000"/>
              </a:lnSpc>
              <a:spcBef>
                <a:spcPts val="480"/>
              </a:spcBef>
              <a:buClr>
                <a:schemeClr val="tx2"/>
              </a:buClr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83164" y="1742397"/>
            <a:ext cx="4119735" cy="4426173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480"/>
              </a:spcBef>
              <a:buClr>
                <a:schemeClr val="tx1"/>
              </a:buClr>
              <a:buFont typeface="Arial"/>
              <a:buChar char="•"/>
              <a:defRPr/>
            </a:lvl1pPr>
            <a:lvl2pPr>
              <a:lnSpc>
                <a:spcPct val="100000"/>
              </a:lnSpc>
              <a:spcBef>
                <a:spcPts val="480"/>
              </a:spcBef>
              <a:buClr>
                <a:schemeClr val="tx1"/>
              </a:buClr>
              <a:buFont typeface="Lucida Grande"/>
              <a:buChar char="-"/>
              <a:defRPr/>
            </a:lvl2pPr>
            <a:lvl3pPr>
              <a:lnSpc>
                <a:spcPct val="100000"/>
              </a:lnSpc>
              <a:spcBef>
                <a:spcPts val="480"/>
              </a:spcBef>
              <a:buClr>
                <a:schemeClr val="tx1"/>
              </a:buClr>
              <a:buFont typeface="Arial"/>
              <a:buChar char="•"/>
              <a:defRPr/>
            </a:lvl3pPr>
            <a:lvl4pPr>
              <a:lnSpc>
                <a:spcPct val="100000"/>
              </a:lnSpc>
              <a:spcBef>
                <a:spcPts val="480"/>
              </a:spcBef>
              <a:buClr>
                <a:schemeClr val="tx2"/>
              </a:buClr>
              <a:buFont typeface="Arial"/>
              <a:buChar char="•"/>
              <a:defRPr/>
            </a:lvl4pPr>
            <a:lvl5pPr>
              <a:lnSpc>
                <a:spcPct val="100000"/>
              </a:lnSpc>
              <a:spcBef>
                <a:spcPts val="480"/>
              </a:spcBef>
              <a:buClr>
                <a:schemeClr val="tx2"/>
              </a:buClr>
              <a:buFont typeface="Arial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96330" y="493776"/>
            <a:ext cx="8473020" cy="57302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The Title of Slide Goes Here</a:t>
            </a:r>
            <a:endParaRPr lang="en-US" dirty="0"/>
          </a:p>
        </p:txBody>
      </p:sp>
      <p:sp>
        <p:nvSpPr>
          <p:cNvPr id="6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285749" y="973138"/>
            <a:ext cx="8476488" cy="38100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2000" baseline="0" dirty="0" smtClean="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>
                <a:solidFill>
                  <a:srgbClr val="C00000"/>
                </a:solidFill>
              </a:defRPr>
            </a:lvl2pPr>
            <a:lvl3pPr>
              <a:buNone/>
              <a:defRPr>
                <a:solidFill>
                  <a:srgbClr val="C00000"/>
                </a:solidFill>
              </a:defRPr>
            </a:lvl3pPr>
            <a:lvl4pPr>
              <a:buNone/>
              <a:defRPr>
                <a:solidFill>
                  <a:srgbClr val="C00000"/>
                </a:solidFill>
              </a:defRPr>
            </a:lvl4pPr>
            <a:lvl5pPr>
              <a:buNone/>
              <a:defRPr>
                <a:solidFill>
                  <a:srgbClr val="C00000"/>
                </a:solidFill>
              </a:defRPr>
            </a:lvl5pPr>
          </a:lstStyle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1230"/>
              </a:buClr>
              <a:buSzTx/>
              <a:buFont typeface="Arial"/>
              <a:buNone/>
              <a:tabLst/>
            </a:pPr>
            <a:r>
              <a:rPr lang="en-US" dirty="0" smtClean="0"/>
              <a:t>Subtitle of bullet slide goes here and is sentence case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kishore@hcl.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kishore9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Appliance-based architectures for high performance data intensive applications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Session at </a:t>
            </a:r>
            <a:r>
              <a:rPr lang="en-US" dirty="0" smtClean="0"/>
              <a:t>Silicon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Rajgopal Kishore</a:t>
            </a:r>
          </a:p>
          <a:p>
            <a:r>
              <a:rPr lang="en-US" dirty="0" smtClean="0"/>
              <a:t>Vice President and Global Head of BI &amp; Analytics, </a:t>
            </a:r>
          </a:p>
          <a:p>
            <a:r>
              <a:rPr lang="en-US" dirty="0" smtClean="0"/>
              <a:t>HCL Technologies</a:t>
            </a:r>
          </a:p>
          <a:p>
            <a:r>
              <a:rPr lang="en-US" dirty="0" smtClean="0">
                <a:hlinkClick r:id="rId3"/>
              </a:rPr>
              <a:t>rkishore@hcl.in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rkishore9@gmail.com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Designed to do one thing and one thing only</a:t>
            </a:r>
          </a:p>
          <a:p>
            <a:r>
              <a:rPr lang="en-US" sz="2800" dirty="0" smtClean="0"/>
              <a:t>Processing optimized to handle high-volume of data</a:t>
            </a:r>
          </a:p>
          <a:p>
            <a:r>
              <a:rPr lang="en-US" sz="2800" dirty="0" smtClean="0"/>
              <a:t>Data is process in parallel operations</a:t>
            </a:r>
            <a:br>
              <a:rPr lang="en-US" sz="2800" dirty="0" smtClean="0"/>
            </a:br>
            <a:r>
              <a:rPr lang="en-US" sz="2800" dirty="0" smtClean="0"/>
              <a:t>(mostly massively parallel operating units)</a:t>
            </a:r>
          </a:p>
          <a:p>
            <a:r>
              <a:rPr lang="en-US" sz="2800" dirty="0" smtClean="0"/>
              <a:t>System is resilient to data-growth and operations</a:t>
            </a:r>
          </a:p>
          <a:p>
            <a:r>
              <a:rPr lang="en-US" sz="2800" dirty="0" smtClean="0"/>
              <a:t>Highly tolerant to hardware and database failures</a:t>
            </a:r>
          </a:p>
          <a:p>
            <a:r>
              <a:rPr lang="en-US" sz="2800" dirty="0" smtClean="0"/>
              <a:t>Highly available</a:t>
            </a:r>
          </a:p>
          <a:p>
            <a:r>
              <a:rPr lang="en-US" sz="2800" dirty="0" smtClean="0"/>
              <a:t>Server units operates in isolation, so risk is local or less</a:t>
            </a:r>
          </a:p>
          <a:p>
            <a:r>
              <a:rPr lang="en-US" sz="2800" dirty="0" smtClean="0"/>
              <a:t>Pre-tuned for high query performance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ctr" anchorCtr="0">
            <a:normAutofit/>
          </a:bodyPr>
          <a:lstStyle/>
          <a:p>
            <a:pPr algn="l"/>
            <a:r>
              <a:rPr lang="en-US" sz="3600" dirty="0" smtClean="0"/>
              <a:t>Features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045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Integrated architecture</a:t>
            </a:r>
          </a:p>
          <a:p>
            <a:r>
              <a:rPr lang="en-US" sz="2800" dirty="0" smtClean="0"/>
              <a:t>More reporting and analytical capabilities</a:t>
            </a:r>
          </a:p>
          <a:p>
            <a:r>
              <a:rPr lang="en-US" sz="2800" dirty="0" smtClean="0"/>
              <a:t>Flexibility</a:t>
            </a:r>
          </a:p>
          <a:p>
            <a:r>
              <a:rPr lang="en-US" sz="2800" dirty="0" smtClean="0"/>
              <a:t>Less management (tuning and optimization)</a:t>
            </a:r>
          </a:p>
          <a:p>
            <a:r>
              <a:rPr lang="en-US" sz="2800" dirty="0" smtClean="0"/>
              <a:t>Operational BI</a:t>
            </a:r>
          </a:p>
          <a:p>
            <a:r>
              <a:rPr lang="en-US" sz="2800" dirty="0" smtClean="0"/>
              <a:t>Cost Reductions</a:t>
            </a:r>
          </a:p>
          <a:p>
            <a:endParaRPr lang="en-US" sz="2800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ctr" anchorCtr="0">
            <a:normAutofit/>
          </a:bodyPr>
          <a:lstStyle/>
          <a:p>
            <a:pPr algn="l"/>
            <a:r>
              <a:rPr lang="en-US" sz="3600" dirty="0" smtClean="0"/>
              <a:t>Advantages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5837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 algn="l"/>
            <a:r>
              <a:rPr lang="en-US" sz="3600" dirty="0" smtClean="0"/>
              <a:t>Key Players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85" y="1726281"/>
            <a:ext cx="5210773" cy="443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601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traditional DW appliances speeded up data access by 100x, processing times still remained a challenge.</a:t>
            </a:r>
          </a:p>
          <a:p>
            <a:endParaRPr lang="en-US" dirty="0" smtClean="0"/>
          </a:p>
          <a:p>
            <a:r>
              <a:rPr lang="en-US" dirty="0" smtClean="0"/>
              <a:t>Two ways out of this -	</a:t>
            </a:r>
          </a:p>
          <a:p>
            <a:pPr lvl="1"/>
            <a:r>
              <a:rPr lang="en-US" dirty="0" smtClean="0"/>
              <a:t>Take data closer to processing – in-memory!</a:t>
            </a:r>
          </a:p>
          <a:p>
            <a:pPr lvl="1"/>
            <a:r>
              <a:rPr lang="en-US" dirty="0" smtClean="0"/>
              <a:t>Take the processing closer to data – in-database!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this scenario…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processing on large dataset of a bank  using </a:t>
            </a:r>
            <a:r>
              <a:rPr lang="en-US" dirty="0" err="1" smtClean="0"/>
              <a:t>Teradata</a:t>
            </a:r>
            <a:r>
              <a:rPr lang="en-US" dirty="0" smtClean="0"/>
              <a:t> – 17 hours</a:t>
            </a:r>
          </a:p>
          <a:p>
            <a:endParaRPr lang="en-US" dirty="0" smtClean="0"/>
          </a:p>
          <a:p>
            <a:r>
              <a:rPr lang="en-US" dirty="0" smtClean="0"/>
              <a:t>Same processing using </a:t>
            </a:r>
            <a:r>
              <a:rPr lang="en-US" dirty="0" err="1" smtClean="0"/>
              <a:t>Teradata’s</a:t>
            </a:r>
            <a:r>
              <a:rPr lang="en-US" dirty="0" smtClean="0"/>
              <a:t> SAS </a:t>
            </a:r>
            <a:r>
              <a:rPr lang="en-US" dirty="0" err="1" smtClean="0"/>
              <a:t>apis</a:t>
            </a:r>
            <a:r>
              <a:rPr lang="en-US" dirty="0" smtClean="0"/>
              <a:t> – 3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"/>
          <p:cNvGrpSpPr/>
          <p:nvPr/>
        </p:nvGrpSpPr>
        <p:grpSpPr>
          <a:xfrm>
            <a:off x="249382" y="4143727"/>
            <a:ext cx="8667228" cy="1952273"/>
            <a:chOff x="249382" y="3192566"/>
            <a:chExt cx="8667228" cy="1392862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249382" y="3195783"/>
              <a:ext cx="8636000" cy="1385453"/>
            </a:xfrm>
            <a:prstGeom prst="roundRect">
              <a:avLst>
                <a:gd name="adj" fmla="val 9299"/>
              </a:avLst>
            </a:prstGeom>
            <a:gradFill flip="none" rotWithShape="1">
              <a:gsLst>
                <a:gs pos="0">
                  <a:srgbClr val="A3A3A3"/>
                </a:gs>
                <a:gs pos="100000">
                  <a:srgbClr val="DBDBDB"/>
                </a:gs>
              </a:gsLst>
              <a:lin ang="162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US" sz="1600" dirty="0" smtClean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23046" y="3323774"/>
              <a:ext cx="6193564" cy="110009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228600" lvl="1" indent="-114300" eaLnBrk="0" hangingPunct="0">
                <a:spcBef>
                  <a:spcPts val="600"/>
                </a:spcBef>
                <a:buClr>
                  <a:schemeClr val="tx1"/>
                </a:buClr>
                <a:buFont typeface="Arial" pitchFamily="34" charset="0"/>
                <a:buChar char="•"/>
                <a:defRPr/>
              </a:pPr>
              <a:r>
                <a:rPr lang="en-US" i="1" dirty="0" smtClean="0">
                  <a:latin typeface="+mj-lt"/>
                </a:rPr>
                <a:t>100% of analytics processing runs in-database, </a:t>
              </a:r>
              <a:r>
                <a:rPr lang="en-US" dirty="0" smtClean="0">
                  <a:latin typeface="+mj-lt"/>
                </a:rPr>
                <a:t>so processing is co-located with data</a:t>
              </a:r>
            </a:p>
            <a:p>
              <a:pPr marL="228600" lvl="1" indent="-114300" eaLnBrk="0" hangingPunct="0">
                <a:spcBef>
                  <a:spcPts val="600"/>
                </a:spcBef>
                <a:buClr>
                  <a:schemeClr val="tx1"/>
                </a:buClr>
                <a:buFont typeface="Arial" pitchFamily="34" charset="0"/>
                <a:buChar char="•"/>
                <a:defRPr/>
              </a:pPr>
              <a:r>
                <a:rPr lang="en-US" dirty="0" smtClean="0">
                  <a:latin typeface="+mj-lt"/>
                </a:rPr>
                <a:t>Eliminates need for massive data movement</a:t>
              </a:r>
            </a:p>
          </p:txBody>
        </p:sp>
        <p:sp>
          <p:nvSpPr>
            <p:cNvPr id="33" name="Round Same Side Corner Rectangle 32"/>
            <p:cNvSpPr/>
            <p:nvPr/>
          </p:nvSpPr>
          <p:spPr bwMode="auto">
            <a:xfrm rot="16200000">
              <a:off x="795549" y="2649622"/>
              <a:ext cx="1385454" cy="2477773"/>
            </a:xfrm>
            <a:prstGeom prst="round2SameRect">
              <a:avLst>
                <a:gd name="adj1" fmla="val 9818"/>
                <a:gd name="adj2" fmla="val 0"/>
              </a:avLst>
            </a:prstGeom>
            <a:gradFill flip="none" rotWithShape="1">
              <a:gsLst>
                <a:gs pos="1000">
                  <a:schemeClr val="tx2"/>
                </a:gs>
                <a:gs pos="100000">
                  <a:schemeClr val="tx2">
                    <a:lumMod val="50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  <a:latin typeface="+mj-lt"/>
                </a:rPr>
                <a:t>100% Processing</a:t>
              </a:r>
              <a:br>
                <a:rPr lang="en-US" sz="2800" b="1" dirty="0" smtClean="0">
                  <a:solidFill>
                    <a:schemeClr val="bg1"/>
                  </a:solidFill>
                  <a:latin typeface="+mj-lt"/>
                </a:rPr>
              </a:br>
              <a:r>
                <a:rPr lang="en-US" sz="2800" b="1" dirty="0" smtClean="0">
                  <a:solidFill>
                    <a:schemeClr val="bg1"/>
                  </a:solidFill>
                  <a:latin typeface="+mj-lt"/>
                </a:rPr>
                <a:t>In-database</a:t>
              </a:r>
            </a:p>
          </p:txBody>
        </p:sp>
        <p:cxnSp>
          <p:nvCxnSpPr>
            <p:cNvPr id="40" name="Straight Connector 39"/>
            <p:cNvCxnSpPr/>
            <p:nvPr/>
          </p:nvCxnSpPr>
          <p:spPr bwMode="auto">
            <a:xfrm rot="5400000">
              <a:off x="2030988" y="3888997"/>
              <a:ext cx="1392862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29"/>
          <p:cNvGrpSpPr/>
          <p:nvPr/>
        </p:nvGrpSpPr>
        <p:grpSpPr>
          <a:xfrm>
            <a:off x="249382" y="2133600"/>
            <a:ext cx="8636000" cy="1795756"/>
            <a:chOff x="249382" y="1754910"/>
            <a:chExt cx="8636000" cy="1387285"/>
          </a:xfrm>
        </p:grpSpPr>
        <p:grpSp>
          <p:nvGrpSpPr>
            <p:cNvPr id="6" name="Group 22"/>
            <p:cNvGrpSpPr/>
            <p:nvPr/>
          </p:nvGrpSpPr>
          <p:grpSpPr>
            <a:xfrm>
              <a:off x="249382" y="1754910"/>
              <a:ext cx="8636000" cy="1387285"/>
              <a:chOff x="249382" y="1754910"/>
              <a:chExt cx="8636000" cy="1387285"/>
            </a:xfrm>
          </p:grpSpPr>
          <p:grpSp>
            <p:nvGrpSpPr>
              <p:cNvPr id="7" name="Group 19"/>
              <p:cNvGrpSpPr/>
              <p:nvPr/>
            </p:nvGrpSpPr>
            <p:grpSpPr>
              <a:xfrm>
                <a:off x="249382" y="1754910"/>
                <a:ext cx="8636000" cy="1386351"/>
                <a:chOff x="249382" y="1754910"/>
                <a:chExt cx="8636000" cy="1386351"/>
              </a:xfrm>
            </p:grpSpPr>
            <p:sp>
              <p:nvSpPr>
                <p:cNvPr id="13" name="Rounded Rectangle 12"/>
                <p:cNvSpPr/>
                <p:nvPr/>
              </p:nvSpPr>
              <p:spPr bwMode="auto">
                <a:xfrm>
                  <a:off x="249382" y="1754910"/>
                  <a:ext cx="8636000" cy="1386351"/>
                </a:xfrm>
                <a:prstGeom prst="roundRect">
                  <a:avLst>
                    <a:gd name="adj" fmla="val 9299"/>
                  </a:avLst>
                </a:prstGeom>
                <a:gradFill flip="none" rotWithShape="1">
                  <a:gsLst>
                    <a:gs pos="0">
                      <a:srgbClr val="A3A3A3"/>
                    </a:gs>
                    <a:gs pos="100000">
                      <a:srgbClr val="DBDBDB"/>
                    </a:gs>
                  </a:gsLst>
                  <a:lin ang="16200000" scaled="1"/>
                  <a:tileRect/>
                </a:gra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600" dirty="0" smtClean="0"/>
                </a:p>
              </p:txBody>
            </p:sp>
            <p:sp>
              <p:nvSpPr>
                <p:cNvPr id="35" name="Round Same Side Corner Rectangle 34"/>
                <p:cNvSpPr/>
                <p:nvPr/>
              </p:nvSpPr>
              <p:spPr bwMode="auto">
                <a:xfrm rot="16200000">
                  <a:off x="795549" y="1208750"/>
                  <a:ext cx="1385454" cy="2477773"/>
                </a:xfrm>
                <a:prstGeom prst="round2SameRect">
                  <a:avLst>
                    <a:gd name="adj1" fmla="val 9818"/>
                    <a:gd name="adj2" fmla="val 0"/>
                  </a:avLst>
                </a:prstGeom>
                <a:gradFill flip="none" rotWithShape="1">
                  <a:gsLst>
                    <a:gs pos="1000">
                      <a:schemeClr val="tx2"/>
                    </a:gs>
                    <a:gs pos="100000">
                      <a:schemeClr val="tx2">
                        <a:lumMod val="50000"/>
                      </a:schemeClr>
                    </a:gs>
                  </a:gsLst>
                  <a:lin ang="10800000" scaled="1"/>
                  <a:tileRect/>
                </a:gradFill>
                <a:ln w="254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vert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400" b="1" dirty="0" smtClean="0">
                      <a:solidFill>
                        <a:schemeClr val="bg1"/>
                      </a:solidFill>
                      <a:latin typeface="+mj-lt"/>
                    </a:rPr>
                    <a:t> </a:t>
                  </a:r>
                  <a:r>
                    <a:rPr lang="en-US" sz="2800" b="1" dirty="0" smtClean="0">
                      <a:solidFill>
                        <a:schemeClr val="bg1"/>
                      </a:solidFill>
                      <a:latin typeface="+mj-lt"/>
                    </a:rPr>
                    <a:t>Automatic</a:t>
                  </a:r>
                  <a:br>
                    <a:rPr lang="en-US" sz="2800" b="1" dirty="0" smtClean="0">
                      <a:solidFill>
                        <a:schemeClr val="bg1"/>
                      </a:solidFill>
                      <a:latin typeface="+mj-lt"/>
                    </a:rPr>
                  </a:br>
                  <a:r>
                    <a:rPr lang="en-US" sz="2800" b="1" dirty="0" smtClean="0">
                      <a:solidFill>
                        <a:schemeClr val="bg1"/>
                      </a:solidFill>
                      <a:latin typeface="+mj-lt"/>
                    </a:rPr>
                    <a:t>Parallelization</a:t>
                  </a:r>
                  <a:endParaRPr lang="en-US" sz="2400" b="1" dirty="0" smtClean="0">
                    <a:solidFill>
                      <a:schemeClr val="bg1"/>
                    </a:solidFill>
                    <a:latin typeface="+mj-lt"/>
                  </a:endParaRPr>
                </a:p>
              </p:txBody>
            </p:sp>
          </p:grpSp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2034970" y="2449748"/>
                <a:ext cx="1384895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8" name="Text Placeholder 1"/>
            <p:cNvSpPr txBox="1">
              <a:spLocks/>
            </p:cNvSpPr>
            <p:nvPr/>
          </p:nvSpPr>
          <p:spPr>
            <a:xfrm>
              <a:off x="2726871" y="1857374"/>
              <a:ext cx="6041571" cy="1143000"/>
            </a:xfrm>
            <a:prstGeom prst="rect">
              <a:avLst/>
            </a:prstGeom>
          </p:spPr>
          <p:txBody>
            <a:bodyPr anchor="ctr"/>
            <a:lstStyle/>
            <a:p>
              <a:pPr marL="228600" lvl="1" indent="-114300">
                <a:spcBef>
                  <a:spcPts val="600"/>
                </a:spcBef>
                <a:buClr>
                  <a:schemeClr val="tx1"/>
                </a:buClr>
                <a:buFont typeface="Arial" pitchFamily="34" charset="0"/>
                <a:buChar char="•"/>
                <a:defRPr/>
              </a:pPr>
              <a:r>
                <a:rPr lang="en-US" i="1" dirty="0" smtClean="0">
                  <a:latin typeface="+mj-lt"/>
                </a:rPr>
                <a:t>Automatically parallelizes </a:t>
              </a:r>
              <a:r>
                <a:rPr lang="en-US" dirty="0" smtClean="0">
                  <a:latin typeface="+mj-lt"/>
                </a:rPr>
                <a:t>applications using Aster’s integrated</a:t>
              </a:r>
              <a:br>
                <a:rPr lang="en-US" dirty="0" smtClean="0">
                  <a:latin typeface="+mj-lt"/>
                </a:rPr>
              </a:br>
              <a:r>
                <a:rPr lang="en-US" dirty="0" smtClean="0">
                  <a:latin typeface="+mj-lt"/>
                </a:rPr>
                <a:t>analytics engines and SQL-MapReduce</a:t>
              </a:r>
            </a:p>
            <a:p>
              <a:pPr marL="228600" lvl="1" indent="-114300">
                <a:spcBef>
                  <a:spcPts val="600"/>
                </a:spcBef>
                <a:buClr>
                  <a:schemeClr val="tx1"/>
                </a:buClr>
                <a:buFont typeface="Arial" pitchFamily="34" charset="0"/>
                <a:buChar char="•"/>
                <a:defRPr/>
              </a:pPr>
              <a:r>
                <a:rPr lang="en-US" dirty="0" smtClean="0">
                  <a:latin typeface="+mj-lt"/>
                </a:rPr>
                <a:t>Parallelization is key for processing large volumes of data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224725" y="350639"/>
            <a:ext cx="86403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+mj-lt"/>
              </a:rPr>
              <a:t>An Example of such a DW Appliances - </a:t>
            </a:r>
            <a:r>
              <a:rPr lang="en-US" sz="3600" dirty="0" err="1" smtClean="0">
                <a:latin typeface="+mj-lt"/>
              </a:rPr>
              <a:t>AsterData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30" y="493776"/>
            <a:ext cx="8847670" cy="9692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Aster Data Analytic Foundation </a:t>
            </a:r>
            <a:r>
              <a:rPr lang="en-US" sz="2000" dirty="0" smtClean="0"/>
              <a:t>(1 of 2)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Examples of Business-Ready SQL-MapReduce Functions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569843" y="1905000"/>
          <a:ext cx="8040757" cy="4572001"/>
        </p:xfrm>
        <a:graphic>
          <a:graphicData uri="http://schemas.openxmlformats.org/drawingml/2006/table">
            <a:tbl>
              <a:tblPr/>
              <a:tblGrid>
                <a:gridCol w="2586839"/>
                <a:gridCol w="5453918"/>
              </a:tblGrid>
              <a:tr h="73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 W3" pitchFamily="26" charset="-128"/>
                          <a:cs typeface="+mn-cs"/>
                        </a:rPr>
                        <a:t>Modules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ヒラギノ角ゴ Pro W3" pitchFamily="26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41230"/>
                        </a:gs>
                        <a:gs pos="999">
                          <a:srgbClr val="C41230"/>
                        </a:gs>
                        <a:gs pos="100000">
                          <a:srgbClr val="62091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 W3" pitchFamily="26" charset="-128"/>
                          <a:cs typeface="+mn-cs"/>
                        </a:rPr>
                        <a:t>  Select Examples of Delivered, Business-ready SQL-MapReduce Functions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41230"/>
                        </a:gs>
                        <a:gs pos="999">
                          <a:srgbClr val="C41230"/>
                        </a:gs>
                        <a:gs pos="100000">
                          <a:srgbClr val="620918"/>
                        </a:gs>
                      </a:gsLst>
                      <a:lin ang="5400000"/>
                    </a:gradFill>
                  </a:tcPr>
                </a:tc>
              </a:tr>
              <a:tr h="1263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ヒラギノ角ゴ Pro W3" pitchFamily="26" charset="-128"/>
                        </a:rPr>
                        <a:t>Path Analysis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Discover patterns in rows of sequential data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ヒラギノ角ゴ Pro W3" pitchFamily="26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nPath:  </a:t>
                      </a: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complex sequential analysis for time series analysis and behavioral pattern analysis</a:t>
                      </a:r>
                    </a:p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Sessionization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: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Times New Roman"/>
                        </a:rPr>
                        <a:t>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dentifies sessions from time series data in a single pass over the data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B211">
                        <a:alpha val="27058"/>
                      </a:srgbClr>
                    </a:solidFill>
                  </a:tcPr>
                </a:tc>
              </a:tr>
              <a:tr h="1263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ヒラギノ角ゴ Pro W3" pitchFamily="26" charset="-128"/>
                        </a:rPr>
                        <a:t>Statistical Analysis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High-performance processing of common statistical calculations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ヒラギノ角ゴ Pro W3" pitchFamily="26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B211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Correlation: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calculation that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characterizes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the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strength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of the relation between different columns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Regression: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p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erforms linear or logistic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regression between an output variable and a set of input variables 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B211">
                        <a:alpha val="27058"/>
                      </a:srgbClr>
                    </a:solidFill>
                  </a:tcPr>
                </a:tc>
              </a:tr>
              <a:tr h="1306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ヒラギノ角ゴ Pro W3" pitchFamily="26" charset="-128"/>
                        </a:rPr>
                        <a:t>Relational Analysis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Discover important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relationships among data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ヒラギノ角ゴ Pro W3" pitchFamily="26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Basket analysis: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  c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reates configurable groupings of related items from transaction records in single pass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Graph analysis: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f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inds shortest path from a distinct node to all other nodes in a graph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B211">
                        <a:alpha val="27058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30" y="493776"/>
            <a:ext cx="8847670" cy="9692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Aster Data Analytic Foundation </a:t>
            </a:r>
            <a:r>
              <a:rPr lang="en-US" sz="2000" dirty="0" smtClean="0"/>
              <a:t>(2 of 2)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Examples of Business-Ready SQL-MapReduce Functions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798443" y="1752600"/>
          <a:ext cx="7812157" cy="4343401"/>
        </p:xfrm>
        <a:graphic>
          <a:graphicData uri="http://schemas.openxmlformats.org/drawingml/2006/table">
            <a:tbl>
              <a:tblPr/>
              <a:tblGrid>
                <a:gridCol w="2513294"/>
                <a:gridCol w="5298863"/>
              </a:tblGrid>
              <a:tr h="646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 W3" pitchFamily="26" charset="-128"/>
                          <a:cs typeface="+mn-cs"/>
                        </a:rPr>
                        <a:t>Modules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ヒラギノ角ゴ Pro W3" pitchFamily="26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41230"/>
                        </a:gs>
                        <a:gs pos="999">
                          <a:srgbClr val="C41230"/>
                        </a:gs>
                        <a:gs pos="100000">
                          <a:srgbClr val="62091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ヒラギノ角ゴ Pro W3" pitchFamily="26" charset="-128"/>
                          <a:cs typeface="+mn-cs"/>
                        </a:rPr>
                        <a:t>  Select Examples of Delivered, Business-ready SQL-MapReduce Functions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41230"/>
                        </a:gs>
                        <a:gs pos="999">
                          <a:srgbClr val="C41230"/>
                        </a:gs>
                        <a:gs pos="100000">
                          <a:srgbClr val="620918"/>
                        </a:gs>
                      </a:gsLst>
                      <a:lin ang="5400000"/>
                    </a:gradFill>
                  </a:tcPr>
                </a:tc>
              </a:tr>
              <a:tr h="1363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ヒラギノ角ゴ Pro W3" pitchFamily="26" charset="-128"/>
                        </a:rPr>
                        <a:t>Text Analysis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ヒラギノ角ゴ Pro W3" pitchFamily="26" charset="-128"/>
                        </a:rPr>
                        <a:t>Derive patterns in textual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Text Processing: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counts occurrences of words, identifies roots, &amp; tracks relative positions of words &amp; multi-word phrases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Text Partition: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analyzes text data over multiple rows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B211">
                        <a:alpha val="27058"/>
                      </a:srgbClr>
                    </a:solidFill>
                  </a:tcPr>
                </a:tc>
              </a:tr>
              <a:tr h="1125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ヒラギノ角ゴ Pro W3" pitchFamily="26" charset="-128"/>
                        </a:rPr>
                        <a:t>Cluster Analysis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Discover natural groupings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of data points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ヒラギノ角ゴ Pro W3" pitchFamily="26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B211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k-Means: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clusters data into a specified number of groupings</a:t>
                      </a:r>
                    </a:p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Minhash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:  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buckets highly-dimensional items for cluster analysis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B211">
                        <a:alpha val="27058"/>
                      </a:srgbClr>
                    </a:solidFill>
                  </a:tcPr>
                </a:tc>
              </a:tr>
              <a:tr h="1207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ヒラギノ角ゴ Pro W3" pitchFamily="26" charset="-128"/>
                        </a:rPr>
                        <a:t>Data Transformation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ヒラギノ角ゴ Pro W3" pitchFamily="26" charset="-128"/>
                          <a:cs typeface="Times New Roman"/>
                        </a:rPr>
                        <a:t>Transform data for more advanced analysis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ヒラギノ角ゴ Pro W3" pitchFamily="26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Unpack: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  extracts nested data for further analysis</a:t>
                      </a:r>
                    </a:p>
                    <a:p>
                      <a:pPr marL="117475" marR="0" lvl="0" indent="-1174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Multicase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+mn-cs"/>
                        </a:rPr>
                        <a:t>: 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case statement that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 supports row match for multiple cases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3B3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B211">
                        <a:alpha val="27058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nPath Function for time-series analysis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2"/>
          </p:nvPr>
        </p:nvSpPr>
        <p:spPr bwMode="auto">
          <a:xfrm>
            <a:off x="197429" y="1868941"/>
            <a:ext cx="4656849" cy="457675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475"/>
              </a:spcBef>
              <a:buNone/>
            </a:pPr>
            <a:r>
              <a:rPr lang="en-US" b="1" dirty="0" smtClean="0"/>
              <a:t>What this gives you:</a:t>
            </a:r>
          </a:p>
          <a:p>
            <a:pPr>
              <a:lnSpc>
                <a:spcPct val="90000"/>
              </a:lnSpc>
              <a:spcBef>
                <a:spcPts val="475"/>
              </a:spcBef>
              <a:buNone/>
            </a:pPr>
            <a:r>
              <a:rPr lang="en-US" sz="1600" dirty="0" smtClean="0"/>
              <a:t>-  Pattern detection via single pass over data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endParaRPr lang="en-US" sz="1600" dirty="0" smtClean="0"/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r>
              <a:rPr lang="en-US" sz="1600" dirty="0" smtClean="0"/>
              <a:t>Allows you to understand any</a:t>
            </a:r>
            <a:br>
              <a:rPr lang="en-US" sz="1600" dirty="0" smtClean="0"/>
            </a:br>
            <a:r>
              <a:rPr lang="en-US" sz="1600" dirty="0" smtClean="0"/>
              <a:t>trend that needs to be analyzed over a continuous period of time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endParaRPr lang="en-US" sz="1800" b="1" dirty="0" smtClean="0"/>
          </a:p>
          <a:p>
            <a:pPr>
              <a:lnSpc>
                <a:spcPct val="90000"/>
              </a:lnSpc>
              <a:spcBef>
                <a:spcPts val="475"/>
              </a:spcBef>
              <a:buNone/>
            </a:pPr>
            <a:r>
              <a:rPr lang="en-US" b="1" dirty="0" smtClean="0"/>
              <a:t>Example use cases:</a:t>
            </a:r>
          </a:p>
          <a:p>
            <a:pPr>
              <a:lnSpc>
                <a:spcPct val="90000"/>
              </a:lnSpc>
              <a:spcBef>
                <a:spcPts val="475"/>
              </a:spcBef>
              <a:buNone/>
            </a:pPr>
            <a:r>
              <a:rPr lang="en-US" sz="1600" dirty="0" smtClean="0"/>
              <a:t>- Web analytics– clickstream, golden path</a:t>
            </a:r>
          </a:p>
          <a:p>
            <a:pPr>
              <a:lnSpc>
                <a:spcPct val="90000"/>
              </a:lnSpc>
              <a:spcBef>
                <a:spcPts val="475"/>
              </a:spcBef>
              <a:buNone/>
            </a:pPr>
            <a:r>
              <a:rPr lang="en-US" sz="1600" dirty="0" smtClean="0"/>
              <a:t>- Telephone calling patterns</a:t>
            </a:r>
          </a:p>
          <a:p>
            <a:pPr>
              <a:lnSpc>
                <a:spcPct val="90000"/>
              </a:lnSpc>
              <a:spcBef>
                <a:spcPts val="475"/>
              </a:spcBef>
              <a:buNone/>
            </a:pPr>
            <a:r>
              <a:rPr lang="en-US" sz="1600" dirty="0" smtClean="0"/>
              <a:t>- Stock market trading sequences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endParaRPr lang="en-US" sz="1600" dirty="0" smtClean="0"/>
          </a:p>
          <a:p>
            <a:pPr>
              <a:lnSpc>
                <a:spcPct val="90000"/>
              </a:lnSpc>
              <a:spcBef>
                <a:spcPts val="475"/>
              </a:spcBef>
              <a:buFont typeface="Lucida Grande" pitchFamily="28" charset="0"/>
              <a:buChar char="-"/>
            </a:pPr>
            <a:endParaRPr lang="en-US" sz="1400" dirty="0" smtClean="0"/>
          </a:p>
          <a:p>
            <a:pPr>
              <a:lnSpc>
                <a:spcPct val="90000"/>
              </a:lnSpc>
              <a:spcBef>
                <a:spcPts val="475"/>
              </a:spcBef>
            </a:pPr>
            <a:endParaRPr lang="en-US" sz="1600" dirty="0" smtClean="0"/>
          </a:p>
        </p:txBody>
      </p:sp>
      <p:sp>
        <p:nvSpPr>
          <p:cNvPr id="5" name="Text Placeholder 39"/>
          <p:cNvSpPr>
            <a:spLocks noGrp="1"/>
          </p:cNvSpPr>
          <p:nvPr>
            <p:ph type="body" sz="quarter" idx="14"/>
          </p:nvPr>
        </p:nvSpPr>
        <p:spPr>
          <a:xfrm>
            <a:off x="285749" y="973138"/>
            <a:ext cx="8476488" cy="38100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Uncovering patterns in sequential steps</a:t>
            </a:r>
            <a:endParaRPr lang="en-US" dirty="0"/>
          </a:p>
          <a:p>
            <a:endParaRPr lang="en-US" dirty="0"/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4752109" y="1666874"/>
            <a:ext cx="4077566" cy="4484544"/>
          </a:xfrm>
          <a:prstGeom prst="roundRect">
            <a:avLst>
              <a:gd name="adj" fmla="val 2734"/>
            </a:avLst>
          </a:prstGeom>
          <a:solidFill>
            <a:srgbClr val="D1D1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752110" y="1666876"/>
            <a:ext cx="4086966" cy="465243"/>
          </a:xfrm>
          <a:prstGeom prst="roundRect">
            <a:avLst>
              <a:gd name="adj" fmla="val 18924"/>
            </a:avLst>
          </a:prstGeom>
          <a:gradFill>
            <a:gsLst>
              <a:gs pos="0">
                <a:srgbClr val="C00000"/>
              </a:gs>
              <a:gs pos="999">
                <a:srgbClr val="C41230"/>
              </a:gs>
              <a:gs pos="100000">
                <a:srgbClr val="620918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7528" y="4629141"/>
            <a:ext cx="3943506" cy="1328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7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9A0E25"/>
                </a:solidFill>
                <a:latin typeface="Arial" pitchFamily="34" charset="0"/>
              </a:rPr>
              <a:t>Complete Aster Data Application:</a:t>
            </a:r>
          </a:p>
          <a:p>
            <a:pPr marL="228600" indent="-228600">
              <a:spcBef>
                <a:spcPts val="48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00" kern="0" dirty="0" smtClean="0">
                <a:solidFill>
                  <a:srgbClr val="000000"/>
                </a:solidFill>
              </a:rPr>
              <a:t>Sessionization required to prepare data for path analysis</a:t>
            </a:r>
          </a:p>
          <a:p>
            <a:pPr marL="228600" indent="-228600">
              <a:spcBef>
                <a:spcPts val="48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00" kern="0" dirty="0" smtClean="0">
                <a:solidFill>
                  <a:srgbClr val="000000"/>
                </a:solidFill>
              </a:rPr>
              <a:t>nPath identifies marketing touches that drove revenue</a:t>
            </a:r>
            <a:endParaRPr lang="en-US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38256" y="1743075"/>
            <a:ext cx="410094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ts val="700"/>
              </a:spcBef>
              <a:spcAft>
                <a:spcPct val="0"/>
              </a:spcAft>
            </a:pPr>
            <a:r>
              <a:rPr lang="en-US" sz="1700" b="1" dirty="0" smtClean="0">
                <a:solidFill>
                  <a:srgbClr val="FFFFFF"/>
                </a:solidFill>
                <a:latin typeface="Arial" pitchFamily="34" charset="0"/>
              </a:rPr>
              <a:t>nPath in Use: Marketing Attribution</a:t>
            </a:r>
            <a:endParaRPr lang="en-US" sz="17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297112"/>
            <a:ext cx="3131127" cy="2233323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Basket Generator Function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2"/>
          </p:nvPr>
        </p:nvSpPr>
        <p:spPr bwMode="auto">
          <a:xfrm>
            <a:off x="136824" y="1766806"/>
            <a:ext cx="4627264" cy="457675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475"/>
              </a:spcBef>
              <a:buNone/>
            </a:pPr>
            <a:r>
              <a:rPr lang="en-US" b="1" dirty="0" smtClean="0"/>
              <a:t>What this gives you?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r>
              <a:rPr lang="en-US" sz="1600" dirty="0" smtClean="0"/>
              <a:t>Creates groupings of related items via single pass over data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endParaRPr lang="en-US" sz="1600" dirty="0" smtClean="0"/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r>
              <a:rPr lang="en-US" sz="1600" dirty="0" smtClean="0"/>
              <a:t>Allows you to increase or decrease basket size with a single parameter change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endParaRPr lang="en-US" sz="1600" dirty="0" smtClean="0"/>
          </a:p>
          <a:p>
            <a:pPr marL="0" indent="0">
              <a:lnSpc>
                <a:spcPct val="90000"/>
              </a:lnSpc>
              <a:spcBef>
                <a:spcPts val="475"/>
              </a:spcBef>
              <a:buNone/>
            </a:pPr>
            <a:r>
              <a:rPr lang="en-US" b="1" dirty="0" smtClean="0"/>
              <a:t>Example use cases: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r>
              <a:rPr lang="en-US" sz="1600" dirty="0" smtClean="0"/>
              <a:t>Retail market basket analysis</a:t>
            </a:r>
            <a:endParaRPr lang="en-US" sz="1600" b="1" dirty="0" smtClean="0"/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r>
              <a:rPr lang="en-US" sz="1600" dirty="0" smtClean="0"/>
              <a:t>People who bought x also bought y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 typeface="Lucida Grande" pitchFamily="28" charset="0"/>
              <a:buChar char="-"/>
            </a:pPr>
            <a:endParaRPr lang="en-US" sz="1600" dirty="0" smtClean="0"/>
          </a:p>
          <a:p>
            <a:pPr>
              <a:lnSpc>
                <a:spcPct val="90000"/>
              </a:lnSpc>
              <a:spcBef>
                <a:spcPts val="475"/>
              </a:spcBef>
            </a:pPr>
            <a:endParaRPr lang="en-US" sz="1800" dirty="0" smtClean="0"/>
          </a:p>
        </p:txBody>
      </p:sp>
      <p:sp>
        <p:nvSpPr>
          <p:cNvPr id="5" name="Text Placeholder 39"/>
          <p:cNvSpPr>
            <a:spLocks noGrp="1"/>
          </p:cNvSpPr>
          <p:nvPr>
            <p:ph type="body" sz="quarter" idx="14"/>
          </p:nvPr>
        </p:nvSpPr>
        <p:spPr>
          <a:xfrm>
            <a:off x="285749" y="973138"/>
            <a:ext cx="8476488" cy="38100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Extensible market basket analysis</a:t>
            </a:r>
            <a:endParaRPr lang="en-US" dirty="0"/>
          </a:p>
          <a:p>
            <a:endParaRPr lang="en-US" dirty="0"/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4764088" y="1666874"/>
            <a:ext cx="4065587" cy="4743451"/>
          </a:xfrm>
          <a:prstGeom prst="roundRect">
            <a:avLst>
              <a:gd name="adj" fmla="val 2734"/>
            </a:avLst>
          </a:prstGeom>
          <a:solidFill>
            <a:srgbClr val="D1D1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764088" y="1666876"/>
            <a:ext cx="4074988" cy="514349"/>
          </a:xfrm>
          <a:prstGeom prst="roundRect">
            <a:avLst>
              <a:gd name="adj" fmla="val 18924"/>
            </a:avLst>
          </a:prstGeom>
          <a:gradFill>
            <a:gsLst>
              <a:gs pos="0">
                <a:srgbClr val="C00000"/>
              </a:gs>
              <a:gs pos="999">
                <a:srgbClr val="C41230"/>
              </a:gs>
              <a:gs pos="100000">
                <a:srgbClr val="620918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64088" y="4933950"/>
            <a:ext cx="3986946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7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9A0E25"/>
                </a:solidFill>
                <a:latin typeface="Arial" pitchFamily="34" charset="0"/>
              </a:rPr>
              <a:t>Complete Aster Data Application:</a:t>
            </a:r>
          </a:p>
          <a:p>
            <a:pPr marL="171450" lvl="1" indent="-171450">
              <a:spcBef>
                <a:spcPts val="48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Evaluate effectiveness of marketing programs</a:t>
            </a:r>
          </a:p>
          <a:p>
            <a:pPr marL="171450" lvl="1" indent="-171450">
              <a:spcBef>
                <a:spcPts val="48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Launch customer recommendations feature</a:t>
            </a:r>
          </a:p>
          <a:p>
            <a:pPr marL="171450" lvl="1" indent="-171450">
              <a:spcBef>
                <a:spcPts val="48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</a:rPr>
              <a:t>Evaluate and improve product placement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64088" y="1743075"/>
            <a:ext cx="4075112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ts val="700"/>
              </a:spcBef>
              <a:spcAft>
                <a:spcPct val="0"/>
              </a:spcAft>
            </a:pPr>
            <a:r>
              <a:rPr lang="en-US" sz="1700" b="1" dirty="0" smtClean="0">
                <a:solidFill>
                  <a:srgbClr val="FFFFFF"/>
                </a:solidFill>
                <a:latin typeface="Arial" pitchFamily="34" charset="0"/>
              </a:rPr>
              <a:t>Basket Generator in Use</a:t>
            </a:r>
            <a:endParaRPr lang="en-US" sz="17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5491" y="2498689"/>
            <a:ext cx="3069528" cy="2319091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State of data</a:t>
            </a:r>
          </a:p>
          <a:p>
            <a:r>
              <a:rPr lang="en-US" sz="2800" dirty="0" smtClean="0"/>
              <a:t>Challenges</a:t>
            </a:r>
            <a:endParaRPr lang="en-US" sz="2800" dirty="0" smtClean="0"/>
          </a:p>
          <a:p>
            <a:r>
              <a:rPr lang="en-US" sz="2800" dirty="0" smtClean="0"/>
              <a:t>Need of the day</a:t>
            </a:r>
          </a:p>
          <a:p>
            <a:r>
              <a:rPr lang="en-US" sz="2800" dirty="0" smtClean="0"/>
              <a:t>Rise of the machines</a:t>
            </a:r>
          </a:p>
          <a:p>
            <a:r>
              <a:rPr lang="en-US" sz="2800" dirty="0" smtClean="0"/>
              <a:t>Features &amp; Advantages</a:t>
            </a:r>
          </a:p>
          <a:p>
            <a:r>
              <a:rPr lang="en-US" sz="2800" dirty="0" smtClean="0"/>
              <a:t>Key Players</a:t>
            </a:r>
          </a:p>
          <a:p>
            <a:endParaRPr lang="en-US" sz="2800" dirty="0" smtClean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ctr" anchorCtr="0">
            <a:normAutofit/>
          </a:bodyPr>
          <a:lstStyle/>
          <a:p>
            <a:pPr algn="l"/>
            <a:r>
              <a:rPr lang="en-US" sz="3600" dirty="0" smtClean="0"/>
              <a:t>Agenda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49762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Unpack Function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2"/>
          </p:nvPr>
        </p:nvSpPr>
        <p:spPr bwMode="auto">
          <a:xfrm>
            <a:off x="136824" y="2367704"/>
            <a:ext cx="4656849" cy="457675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ts val="475"/>
              </a:spcBef>
              <a:buNone/>
            </a:pPr>
            <a:r>
              <a:rPr lang="en-US" b="1" dirty="0" smtClean="0"/>
              <a:t>What this gives you: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r>
              <a:rPr lang="en-US" sz="1600" dirty="0" smtClean="0"/>
              <a:t>Translates unstructured data from a single field into multiple structured columns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endParaRPr lang="en-US" sz="1600" dirty="0" smtClean="0"/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r>
              <a:rPr lang="en-US" sz="1600" dirty="0" smtClean="0"/>
              <a:t>Allows business analysts access to data with standard SQL queries</a:t>
            </a:r>
          </a:p>
          <a:p>
            <a:pPr lvl="1">
              <a:lnSpc>
                <a:spcPct val="90000"/>
              </a:lnSpc>
              <a:spcBef>
                <a:spcPts val="475"/>
              </a:spcBef>
              <a:buFont typeface="Lucida Grande" pitchFamily="28" charset="0"/>
              <a:buNone/>
            </a:pPr>
            <a:endParaRPr lang="en-US" sz="1400" dirty="0" smtClean="0"/>
          </a:p>
          <a:p>
            <a:pPr marL="0" indent="0">
              <a:lnSpc>
                <a:spcPct val="90000"/>
              </a:lnSpc>
              <a:spcBef>
                <a:spcPts val="475"/>
              </a:spcBef>
              <a:buNone/>
            </a:pPr>
            <a:r>
              <a:rPr lang="en-US" b="1" dirty="0" smtClean="0"/>
              <a:t>Example use cases: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r>
              <a:rPr lang="en-US" sz="1600" dirty="0" smtClean="0"/>
              <a:t>Sales data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r>
              <a:rPr lang="en-US" sz="1600" dirty="0" smtClean="0"/>
              <a:t>Stock transaction logs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r>
              <a:rPr lang="en-US" sz="1600" dirty="0" smtClean="0"/>
              <a:t>Gaming play logs</a:t>
            </a:r>
          </a:p>
          <a:p>
            <a:pPr>
              <a:lnSpc>
                <a:spcPct val="90000"/>
              </a:lnSpc>
              <a:spcBef>
                <a:spcPts val="475"/>
              </a:spcBef>
              <a:buFontTx/>
              <a:buChar char="-"/>
            </a:pPr>
            <a:endParaRPr lang="en-US" sz="1600" dirty="0" smtClean="0"/>
          </a:p>
          <a:p>
            <a:pPr>
              <a:lnSpc>
                <a:spcPct val="90000"/>
              </a:lnSpc>
              <a:spcBef>
                <a:spcPts val="475"/>
              </a:spcBef>
              <a:buFont typeface="Lucida Grande" pitchFamily="28" charset="0"/>
              <a:buChar char="-"/>
            </a:pPr>
            <a:endParaRPr lang="en-US" sz="1400" dirty="0" smtClean="0"/>
          </a:p>
          <a:p>
            <a:pPr>
              <a:lnSpc>
                <a:spcPct val="90000"/>
              </a:lnSpc>
              <a:spcBef>
                <a:spcPts val="475"/>
              </a:spcBef>
            </a:pPr>
            <a:endParaRPr lang="en-US" sz="1600" dirty="0" smtClean="0"/>
          </a:p>
        </p:txBody>
      </p:sp>
      <p:sp>
        <p:nvSpPr>
          <p:cNvPr id="5" name="Text Placeholder 39"/>
          <p:cNvSpPr>
            <a:spLocks noGrp="1"/>
          </p:cNvSpPr>
          <p:nvPr>
            <p:ph type="body" sz="quarter" idx="14"/>
          </p:nvPr>
        </p:nvSpPr>
        <p:spPr>
          <a:xfrm>
            <a:off x="285749" y="973138"/>
            <a:ext cx="8476488" cy="381000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Transforming hidden data into analyst accessible columns</a:t>
            </a:r>
            <a:endParaRPr lang="en-US" dirty="0"/>
          </a:p>
          <a:p>
            <a:endParaRPr lang="en-US" dirty="0"/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4752109" y="1666874"/>
            <a:ext cx="4077566" cy="4484544"/>
          </a:xfrm>
          <a:prstGeom prst="roundRect">
            <a:avLst>
              <a:gd name="adj" fmla="val 2734"/>
            </a:avLst>
          </a:prstGeom>
          <a:solidFill>
            <a:srgbClr val="D1D1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BE" sz="12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752110" y="1666876"/>
            <a:ext cx="4086966" cy="465243"/>
          </a:xfrm>
          <a:prstGeom prst="roundRect">
            <a:avLst>
              <a:gd name="adj" fmla="val 18924"/>
            </a:avLst>
          </a:prstGeom>
          <a:gradFill>
            <a:gsLst>
              <a:gs pos="0">
                <a:srgbClr val="C00000"/>
              </a:gs>
              <a:gs pos="999">
                <a:srgbClr val="C41230"/>
              </a:gs>
              <a:gs pos="100000">
                <a:srgbClr val="620918"/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7528" y="4449026"/>
            <a:ext cx="3943506" cy="160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ts val="7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9A0E25"/>
                </a:solidFill>
                <a:latin typeface="Arial" pitchFamily="34" charset="0"/>
              </a:rPr>
              <a:t>Complete Aster Data Application:</a:t>
            </a:r>
          </a:p>
          <a:p>
            <a:pPr marL="228600" indent="-228600">
              <a:spcBef>
                <a:spcPts val="48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00" kern="0" dirty="0" smtClean="0">
                <a:solidFill>
                  <a:srgbClr val="000000"/>
                </a:solidFill>
              </a:rPr>
              <a:t>Text processing required to transform/unpack third party sales data</a:t>
            </a:r>
          </a:p>
          <a:p>
            <a:pPr marL="228600" indent="-228600">
              <a:spcBef>
                <a:spcPts val="48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00" kern="0" dirty="0" smtClean="0">
                <a:solidFill>
                  <a:srgbClr val="000000"/>
                </a:solidFill>
              </a:rPr>
              <a:t>Sessionization required to prepare data for path analysis</a:t>
            </a:r>
          </a:p>
          <a:p>
            <a:pPr marL="228600" indent="-228600">
              <a:spcBef>
                <a:spcPts val="48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400" kern="0" dirty="0" smtClean="0">
                <a:solidFill>
                  <a:srgbClr val="000000"/>
                </a:solidFill>
              </a:rPr>
              <a:t>Statistical analysis of pricing</a:t>
            </a:r>
            <a:endParaRPr lang="en-US" sz="14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38256" y="1743075"/>
            <a:ext cx="4100944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ts val="700"/>
              </a:spcBef>
              <a:spcAft>
                <a:spcPct val="0"/>
              </a:spcAft>
            </a:pPr>
            <a:r>
              <a:rPr lang="en-US" sz="1700" b="1" dirty="0" smtClean="0">
                <a:solidFill>
                  <a:srgbClr val="FFFFFF"/>
                </a:solidFill>
                <a:latin typeface="Arial" pitchFamily="34" charset="0"/>
              </a:rPr>
              <a:t>Unpack in Use:  Pricing Analysis</a:t>
            </a:r>
            <a:endParaRPr lang="en-US" sz="1700" dirty="0" smtClean="0">
              <a:solidFill>
                <a:srgbClr val="FFFFFF"/>
              </a:solidFill>
              <a:latin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8060" y="2308645"/>
            <a:ext cx="2057400" cy="192392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itle 3"/>
          <p:cNvSpPr>
            <a:spLocks noGrp="1"/>
          </p:cNvSpPr>
          <p:nvPr>
            <p:ph type="title"/>
          </p:nvPr>
        </p:nvSpPr>
        <p:spPr>
          <a:xfrm>
            <a:off x="179417" y="228600"/>
            <a:ext cx="8847137" cy="969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all these Applications have in Common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033713" y="1003300"/>
            <a:ext cx="2976562" cy="2754313"/>
          </a:xfrm>
          <a:prstGeom prst="ellipse">
            <a:avLst/>
          </a:prstGeom>
          <a:solidFill>
            <a:srgbClr val="9A0E25"/>
          </a:solidFill>
          <a:ln>
            <a:solidFill>
              <a:schemeClr val="accent4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0" rIns="91430" bIns="45715"/>
          <a:lstStyle/>
          <a:p>
            <a:pPr algn="ctr" defTabSz="914305"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Arial" pitchFamily="34" charset="0"/>
              </a:rPr>
              <a:t>Federal</a:t>
            </a:r>
          </a:p>
          <a:p>
            <a:pPr algn="ctr" defTabSz="914305" eaLnBrk="0" hangingPunct="0">
              <a:defRPr/>
            </a:pPr>
            <a:endParaRPr lang="en-US" sz="1600" b="1" dirty="0">
              <a:solidFill>
                <a:srgbClr val="FFFFFF"/>
              </a:solidFill>
              <a:latin typeface="Arial" pitchFamily="34" charset="0"/>
            </a:endParaRPr>
          </a:p>
          <a:p>
            <a:pPr marL="111113" indent="-111113" defTabSz="914305" eaLnBrk="0" hangingPunct="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Cyber defense</a:t>
            </a:r>
          </a:p>
          <a:p>
            <a:pPr marL="111113" indent="-111113" defTabSz="914305" eaLnBrk="0" hangingPunct="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Fraud analysis</a:t>
            </a:r>
          </a:p>
          <a:p>
            <a:pPr marL="111113" indent="-111113" defTabSz="914305" eaLnBrk="0" hangingPunct="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Watch list analysis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212725" y="1682750"/>
            <a:ext cx="3081338" cy="2754313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algn="ctr" defTabSz="914305"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Arial" pitchFamily="34" charset="0"/>
              </a:rPr>
              <a:t>Internet / Social Media</a:t>
            </a:r>
          </a:p>
          <a:p>
            <a:pPr algn="ctr" defTabSz="914305" eaLnBrk="0" hangingPunct="0">
              <a:defRPr/>
            </a:pPr>
            <a:endParaRPr lang="en-US" sz="1600" b="1" dirty="0">
              <a:solidFill>
                <a:srgbClr val="FFFFFF"/>
              </a:solidFill>
              <a:latin typeface="Arial" pitchFamily="34" charset="0"/>
            </a:endParaRPr>
          </a:p>
          <a:p>
            <a:pPr marL="111113" indent="-111113" defTabSz="914305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User behavioral analysis</a:t>
            </a:r>
          </a:p>
          <a:p>
            <a:pPr marL="111113" indent="-111113" defTabSz="914305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Graph analysis</a:t>
            </a:r>
          </a:p>
          <a:p>
            <a:pPr marL="111113" indent="-111113" defTabSz="914305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Pattern analysis</a:t>
            </a:r>
          </a:p>
          <a:p>
            <a:pPr marL="111113" indent="-111113" defTabSz="914305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Context-based click-stream analysis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97038" y="3863975"/>
            <a:ext cx="3081337" cy="2754313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algn="ctr" defTabSz="914305" eaLnBrk="0" hangingPunct="0">
              <a:defRPr/>
            </a:pPr>
            <a:endParaRPr lang="en-US" sz="1600" b="1" dirty="0">
              <a:solidFill>
                <a:srgbClr val="FFFFFF"/>
              </a:solidFill>
              <a:latin typeface="Arial" pitchFamily="34" charset="0"/>
            </a:endParaRPr>
          </a:p>
          <a:p>
            <a:pPr algn="ctr" defTabSz="914305"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Arial" pitchFamily="34" charset="0"/>
              </a:rPr>
              <a:t>Retail</a:t>
            </a:r>
          </a:p>
          <a:p>
            <a:pPr algn="ctr" defTabSz="914305" eaLnBrk="0" hangingPunct="0">
              <a:defRPr/>
            </a:pPr>
            <a:endParaRPr lang="en-US" sz="1600" b="1" dirty="0">
              <a:solidFill>
                <a:srgbClr val="FFFFFF"/>
              </a:solidFill>
              <a:latin typeface="Arial" pitchFamily="34" charset="0"/>
            </a:endParaRPr>
          </a:p>
          <a:p>
            <a:pPr marL="111113" indent="-111113" defTabSz="914305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Packaging optimization</a:t>
            </a:r>
          </a:p>
          <a:p>
            <a:pPr marL="111113" indent="-111113" defTabSz="914305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Consumer buying patterns</a:t>
            </a:r>
          </a:p>
          <a:p>
            <a:pPr marL="111113" indent="-111113" defTabSz="914305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Advertising and attribution analysis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710238" y="1689100"/>
            <a:ext cx="3159125" cy="2754313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algn="ctr" defTabSz="914305" eaLnBrk="0" hangingPunct="0">
              <a:defRPr/>
            </a:pPr>
            <a:r>
              <a:rPr lang="en-US" sz="1600" b="1" dirty="0">
                <a:solidFill>
                  <a:srgbClr val="FFFFFF"/>
                </a:solidFill>
                <a:latin typeface="Arial" pitchFamily="34" charset="0"/>
              </a:rPr>
              <a:t>Telecommunications</a:t>
            </a:r>
          </a:p>
          <a:p>
            <a:pPr algn="ctr" defTabSz="914305" eaLnBrk="0" hangingPunct="0">
              <a:defRPr/>
            </a:pPr>
            <a:endParaRPr lang="en-US" sz="1600" b="1" dirty="0">
              <a:solidFill>
                <a:srgbClr val="FFFFFF"/>
              </a:solidFill>
              <a:latin typeface="Arial" pitchFamily="34" charset="0"/>
            </a:endParaRPr>
          </a:p>
          <a:p>
            <a:pPr marL="111113" indent="-111113" defTabSz="914305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Service personalization </a:t>
            </a:r>
          </a:p>
          <a:p>
            <a:pPr marL="111113" indent="-111113" defTabSz="914305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Call Data Record (CDR) analysis</a:t>
            </a:r>
          </a:p>
          <a:p>
            <a:pPr marL="111113" indent="-111113" defTabSz="914305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Network analysis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394200" y="3902075"/>
            <a:ext cx="3159125" cy="275431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/>
          <a:lstStyle/>
          <a:p>
            <a:pPr algn="ctr" defTabSz="914305">
              <a:defRPr/>
            </a:pPr>
            <a:endParaRPr lang="en-US" sz="1600" b="1" dirty="0">
              <a:solidFill>
                <a:srgbClr val="FFFFFF"/>
              </a:solidFill>
              <a:latin typeface="Arial" pitchFamily="34" charset="0"/>
            </a:endParaRPr>
          </a:p>
          <a:p>
            <a:pPr algn="ctr" defTabSz="914305">
              <a:defRPr/>
            </a:pPr>
            <a:r>
              <a:rPr lang="en-US" sz="1600" b="1" dirty="0">
                <a:solidFill>
                  <a:srgbClr val="FFFFFF"/>
                </a:solidFill>
                <a:latin typeface="Arial" pitchFamily="34" charset="0"/>
              </a:rPr>
              <a:t>Financial Services and Insurance </a:t>
            </a:r>
          </a:p>
          <a:p>
            <a:pPr algn="ctr" defTabSz="914305" eaLnBrk="0" hangingPunct="0">
              <a:defRPr/>
            </a:pPr>
            <a:endParaRPr lang="en-US" sz="1600" b="1" dirty="0">
              <a:solidFill>
                <a:srgbClr val="FFFFFF"/>
              </a:solidFill>
              <a:latin typeface="Arial" pitchFamily="34" charset="0"/>
            </a:endParaRPr>
          </a:p>
          <a:p>
            <a:pPr marL="111113" indent="-111113" defTabSz="914305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Credit and risk analysis</a:t>
            </a:r>
          </a:p>
          <a:p>
            <a:pPr marL="111113" indent="-111113" defTabSz="914305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Value at risk calculation</a:t>
            </a:r>
          </a:p>
          <a:p>
            <a:pPr marL="111113" indent="-111113" defTabSz="914305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</a:rPr>
              <a:t>Fraud analysis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654300" y="2847975"/>
            <a:ext cx="3454400" cy="1609725"/>
          </a:xfrm>
          <a:prstGeom prst="ellipse">
            <a:avLst/>
          </a:prstGeom>
          <a:solidFill>
            <a:schemeClr val="accent1">
              <a:lumMod val="20000"/>
              <a:lumOff val="80000"/>
              <a:alpha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0" rIns="91430" bIns="45715"/>
          <a:lstStyle/>
          <a:p>
            <a:pPr algn="ctr" defTabSz="914305">
              <a:defRPr/>
            </a:pPr>
            <a:r>
              <a:rPr lang="en-US" sz="1600" b="1" dirty="0">
                <a:solidFill>
                  <a:srgbClr val="000000"/>
                </a:solidFill>
                <a:latin typeface="Arial" pitchFamily="34" charset="0"/>
              </a:rPr>
              <a:t>Common Use Cases </a:t>
            </a:r>
          </a:p>
          <a:p>
            <a:pPr algn="ctr" defTabSz="914305">
              <a:defRPr/>
            </a:pPr>
            <a:endParaRPr lang="en-US" sz="1200" b="1" dirty="0">
              <a:solidFill>
                <a:srgbClr val="000000"/>
              </a:solidFill>
              <a:latin typeface="Arial" pitchFamily="34" charset="0"/>
            </a:endParaRPr>
          </a:p>
          <a:p>
            <a:pPr marL="111113" indent="-111113" algn="ctr" defTabSz="914305" eaLnBrk="0" hangingPunct="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Forecasting</a:t>
            </a:r>
          </a:p>
          <a:p>
            <a:pPr marL="111113" indent="-111113" algn="ctr" defTabSz="914305" eaLnBrk="0" hangingPunct="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Modeling</a:t>
            </a:r>
          </a:p>
          <a:p>
            <a:pPr marL="111113" indent="-111113" algn="ctr" defTabSz="914305" eaLnBrk="0" hangingPunct="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Customer segmentation</a:t>
            </a:r>
          </a:p>
          <a:p>
            <a:pPr marL="111113" indent="-111113" algn="ctr" defTabSz="914305" eaLnBrk="0" hangingPunct="0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Clickstream analysis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5938" y="2360610"/>
            <a:ext cx="8026400" cy="2584452"/>
            <a:chOff x="2081671" y="3233294"/>
            <a:chExt cx="6692900" cy="2077282"/>
          </a:xfrm>
        </p:grpSpPr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2081671" y="3233294"/>
              <a:ext cx="6692900" cy="673712"/>
              <a:chOff x="2273300" y="4191000"/>
              <a:chExt cx="6692900" cy="736666"/>
            </a:xfrm>
          </p:grpSpPr>
          <p:sp>
            <p:nvSpPr>
              <p:cNvPr id="22" name="Rounded Rectangle 21"/>
              <p:cNvSpPr/>
              <p:nvPr/>
            </p:nvSpPr>
            <p:spPr bwMode="auto">
              <a:xfrm>
                <a:off x="2273300" y="4191000"/>
                <a:ext cx="6692900" cy="736666"/>
              </a:xfrm>
              <a:prstGeom prst="roundRect">
                <a:avLst>
                  <a:gd name="adj" fmla="val 8740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114288" indent="-114288" defTabSz="914305" eaLnBrk="0" hangingPunct="0">
                  <a:spcAft>
                    <a:spcPts val="400"/>
                  </a:spcAft>
                  <a:buFont typeface="Arial" pitchFamily="34" charset="0"/>
                  <a:buChar char="•"/>
                  <a:defRPr/>
                </a:pPr>
                <a:endParaRPr lang="en-US" sz="11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6324" name="TextBox 22"/>
              <p:cNvSpPr txBox="1">
                <a:spLocks noChangeArrowheads="1"/>
              </p:cNvSpPr>
              <p:nvPr/>
            </p:nvSpPr>
            <p:spPr bwMode="auto">
              <a:xfrm>
                <a:off x="2311400" y="4356394"/>
                <a:ext cx="1036192" cy="405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ts val="400"/>
                  </a:spcBef>
                </a:pPr>
                <a:r>
                  <a:rPr lang="en-US" sz="2400" b="1">
                    <a:solidFill>
                      <a:srgbClr val="000000"/>
                    </a:solidFill>
                    <a:latin typeface="Verdana" pitchFamily="34" charset="0"/>
                    <a:cs typeface="ヒラギノ角ゴ Pro W3"/>
                  </a:rPr>
                  <a:t>Speed</a:t>
                </a:r>
              </a:p>
            </p:txBody>
          </p:sp>
          <p:sp>
            <p:nvSpPr>
              <p:cNvPr id="226325" name="TextBox 23"/>
              <p:cNvSpPr txBox="1">
                <a:spLocks noChangeArrowheads="1"/>
              </p:cNvSpPr>
              <p:nvPr/>
            </p:nvSpPr>
            <p:spPr bwMode="auto">
              <a:xfrm>
                <a:off x="3625426" y="4450929"/>
                <a:ext cx="4879154" cy="297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114300" marR="0" indent="-114300" defTabSz="914400" eaLnBrk="0" latinLnBrk="0" hangingPunct="0">
                  <a:lnSpc>
                    <a:spcPct val="100000"/>
                  </a:lnSpc>
                  <a:spcAft>
                    <a:spcPts val="10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lang="en-US" sz="1600" dirty="0" smtClean="0">
                    <a:ea typeface="ヒラギノ角ゴ Pro W3" pitchFamily="-32" charset="-128"/>
                  </a:rPr>
                  <a:t>Frequent analysis of all data with insights in seconds/minutes</a:t>
                </a:r>
              </a:p>
            </p:txBody>
          </p:sp>
        </p:grp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2081671" y="3928697"/>
              <a:ext cx="6692900" cy="673712"/>
              <a:chOff x="2273300" y="4965936"/>
              <a:chExt cx="6692900" cy="736666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2273300" y="4965936"/>
                <a:ext cx="6692900" cy="736666"/>
              </a:xfrm>
              <a:prstGeom prst="roundRect">
                <a:avLst>
                  <a:gd name="adj" fmla="val 8740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114288" indent="-114288" defTabSz="914305" eaLnBrk="0" hangingPunct="0">
                  <a:spcAft>
                    <a:spcPts val="400"/>
                  </a:spcAft>
                  <a:buFont typeface="Arial" pitchFamily="34" charset="0"/>
                  <a:buChar char="•"/>
                  <a:defRPr/>
                </a:pPr>
                <a:endParaRPr lang="en-US" sz="11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6321" name="TextBox 19"/>
              <p:cNvSpPr txBox="1">
                <a:spLocks noChangeArrowheads="1"/>
              </p:cNvSpPr>
              <p:nvPr/>
            </p:nvSpPr>
            <p:spPr bwMode="auto">
              <a:xfrm>
                <a:off x="2336800" y="5131094"/>
                <a:ext cx="917228" cy="405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ts val="400"/>
                  </a:spcBef>
                </a:pPr>
                <a:r>
                  <a:rPr lang="en-US" sz="2400" b="1">
                    <a:solidFill>
                      <a:srgbClr val="000000"/>
                    </a:solidFill>
                    <a:latin typeface="Verdana" pitchFamily="34" charset="0"/>
                    <a:cs typeface="ヒラギノ角ゴ Pro W3"/>
                  </a:rPr>
                  <a:t>Scale</a:t>
                </a:r>
              </a:p>
            </p:txBody>
          </p:sp>
          <p:sp>
            <p:nvSpPr>
              <p:cNvPr id="226322" name="TextBox 20"/>
              <p:cNvSpPr txBox="1">
                <a:spLocks noChangeArrowheads="1"/>
              </p:cNvSpPr>
              <p:nvPr/>
            </p:nvSpPr>
            <p:spPr bwMode="auto">
              <a:xfrm>
                <a:off x="3643898" y="5185232"/>
                <a:ext cx="4667958" cy="2975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114300" lvl="0" indent="-114300" eaLnBrk="0" hangingPunct="0">
                  <a:spcAft>
                    <a:spcPts val="100"/>
                  </a:spcAft>
                  <a:buFont typeface="Arial" pitchFamily="34" charset="0"/>
                  <a:buChar char="•"/>
                  <a:defRPr/>
                </a:pPr>
                <a:r>
                  <a:rPr lang="en-US" sz="1600" dirty="0" smtClean="0">
                    <a:ea typeface="ヒラギノ角ゴ Pro W3" pitchFamily="-32" charset="-128"/>
                  </a:rPr>
                  <a:t>Analysis that must scale to terabytes to </a:t>
                </a:r>
                <a:r>
                  <a:rPr lang="en-US" sz="1600" dirty="0" err="1" smtClean="0">
                    <a:ea typeface="ヒラギノ角ゴ Pro W3" pitchFamily="-32" charset="-128"/>
                  </a:rPr>
                  <a:t>petabytes</a:t>
                </a:r>
                <a:r>
                  <a:rPr lang="en-US" sz="1600" dirty="0" smtClean="0">
                    <a:ea typeface="ヒラギノ角ゴ Pro W3" pitchFamily="-32" charset="-128"/>
                  </a:rPr>
                  <a:t> of data</a:t>
                </a:r>
              </a:p>
            </p:txBody>
          </p:sp>
        </p:grp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2081671" y="4636924"/>
              <a:ext cx="6692900" cy="673652"/>
              <a:chOff x="2273300" y="5740400"/>
              <a:chExt cx="6692900" cy="736600"/>
            </a:xfrm>
          </p:grpSpPr>
          <p:sp>
            <p:nvSpPr>
              <p:cNvPr id="16" name="Rounded Rectangle 15"/>
              <p:cNvSpPr/>
              <p:nvPr/>
            </p:nvSpPr>
            <p:spPr bwMode="auto">
              <a:xfrm>
                <a:off x="2273300" y="5740334"/>
                <a:ext cx="6692900" cy="736666"/>
              </a:xfrm>
              <a:prstGeom prst="roundRect">
                <a:avLst>
                  <a:gd name="adj" fmla="val 8740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114288" indent="-114288" defTabSz="914305" eaLnBrk="0" hangingPunct="0">
                  <a:spcAft>
                    <a:spcPts val="400"/>
                  </a:spcAft>
                  <a:buFont typeface="Arial" pitchFamily="34" charset="0"/>
                  <a:buChar char="•"/>
                  <a:defRPr/>
                </a:pPr>
                <a:endParaRPr lang="en-US" sz="11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26318" name="TextBox 16"/>
              <p:cNvSpPr txBox="1">
                <a:spLocks noChangeArrowheads="1"/>
              </p:cNvSpPr>
              <p:nvPr/>
            </p:nvSpPr>
            <p:spPr bwMode="auto">
              <a:xfrm>
                <a:off x="2362200" y="5905795"/>
                <a:ext cx="1435859" cy="4058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>
                  <a:spcBef>
                    <a:spcPts val="400"/>
                  </a:spcBef>
                </a:pPr>
                <a:r>
                  <a:rPr lang="en-US" sz="2400" b="1">
                    <a:solidFill>
                      <a:srgbClr val="000000"/>
                    </a:solidFill>
                    <a:latin typeface="Verdana" pitchFamily="34" charset="0"/>
                    <a:cs typeface="ヒラギノ角ゴ Pro W3"/>
                  </a:rPr>
                  <a:t>Richness</a:t>
                </a:r>
              </a:p>
            </p:txBody>
          </p:sp>
          <p:sp>
            <p:nvSpPr>
              <p:cNvPr id="226319" name="TextBox 17"/>
              <p:cNvSpPr txBox="1">
                <a:spLocks noChangeArrowheads="1"/>
              </p:cNvSpPr>
              <p:nvPr/>
            </p:nvSpPr>
            <p:spPr bwMode="auto">
              <a:xfrm>
                <a:off x="3671606" y="5829140"/>
                <a:ext cx="4331369" cy="5591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marL="112713" indent="-112713" eaLnBrk="0" hangingPunct="0">
                  <a:spcAft>
                    <a:spcPts val="400"/>
                  </a:spcAft>
                  <a:buFont typeface="Arial" pitchFamily="34" charset="0"/>
                  <a:buChar char="•"/>
                </a:pPr>
                <a:r>
                  <a:rPr lang="en-US" sz="1600" dirty="0" smtClean="0">
                    <a:ea typeface="ヒラギノ角ゴ Pro W3" pitchFamily="-32" charset="-128"/>
                  </a:rPr>
                  <a:t>Deep data exploration</a:t>
                </a:r>
              </a:p>
              <a:p>
                <a:pPr marL="112713" indent="-112713" eaLnBrk="0" hangingPunct="0">
                  <a:spcAft>
                    <a:spcPts val="400"/>
                  </a:spcAft>
                  <a:buFont typeface="Arial" pitchFamily="34" charset="0"/>
                  <a:buChar char="•"/>
                </a:pPr>
                <a:r>
                  <a:rPr lang="en-US" sz="1600" dirty="0" smtClean="0">
                    <a:ea typeface="ヒラギノ角ゴ Pro W3" pitchFamily="-32" charset="-128"/>
                  </a:rPr>
                  <a:t>Ad hoc, interactive analysis rather than simple reports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Data driven business</a:t>
            </a:r>
          </a:p>
          <a:p>
            <a:pPr lvl="1"/>
            <a:r>
              <a:rPr lang="en-US" sz="2400" dirty="0" smtClean="0"/>
              <a:t>Businesses have been collecting information</a:t>
            </a:r>
            <a:br>
              <a:rPr lang="en-US" sz="2400" dirty="0" smtClean="0"/>
            </a:br>
            <a:r>
              <a:rPr lang="en-US" sz="2400" dirty="0" smtClean="0"/>
              <a:t>all the time</a:t>
            </a:r>
          </a:p>
          <a:p>
            <a:r>
              <a:rPr lang="en-US" sz="2400" dirty="0" smtClean="0"/>
              <a:t>Mine more == Collect more (&amp; vice-versa)</a:t>
            </a:r>
          </a:p>
          <a:p>
            <a:r>
              <a:rPr lang="en-US" sz="2400" dirty="0" smtClean="0"/>
              <a:t>Challenges</a:t>
            </a: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ctr" anchorCtr="0">
            <a:normAutofit/>
          </a:bodyPr>
          <a:lstStyle/>
          <a:p>
            <a:pPr algn="l"/>
            <a:r>
              <a:rPr lang="en-US" sz="3600" dirty="0" smtClean="0"/>
              <a:t>State of data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38821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Applications</a:t>
            </a:r>
          </a:p>
          <a:p>
            <a:pPr lvl="1"/>
            <a:r>
              <a:rPr lang="en-US" sz="1800" dirty="0" smtClean="0"/>
              <a:t>Social Data, Email, Blogs, Video clips, Product Listings</a:t>
            </a:r>
          </a:p>
          <a:p>
            <a:pPr lvl="1"/>
            <a:r>
              <a:rPr lang="en-US" sz="1800" dirty="0" smtClean="0"/>
              <a:t>ERP, CRM, Databases, Internal Applications, Customer/Consumer facing products</a:t>
            </a:r>
          </a:p>
          <a:p>
            <a:pPr lvl="1"/>
            <a:r>
              <a:rPr lang="en-US" sz="1800" dirty="0" smtClean="0"/>
              <a:t>Mobile</a:t>
            </a:r>
          </a:p>
          <a:p>
            <a:r>
              <a:rPr lang="en-US" sz="2400" dirty="0" smtClean="0"/>
              <a:t>Context</a:t>
            </a:r>
          </a:p>
          <a:p>
            <a:pPr lvl="1"/>
            <a:r>
              <a:rPr lang="en-US" sz="1800" dirty="0" smtClean="0"/>
              <a:t>Web, Customers, Products, Business Systems, Process and Services</a:t>
            </a:r>
          </a:p>
          <a:p>
            <a:r>
              <a:rPr lang="en-US" sz="2400" dirty="0" smtClean="0"/>
              <a:t>Support Systems</a:t>
            </a:r>
          </a:p>
          <a:p>
            <a:pPr lvl="1"/>
            <a:r>
              <a:rPr lang="en-US" sz="1800" dirty="0" smtClean="0"/>
              <a:t>CRM, SOA, Recommendation Systems/Processes, Data warehouses,</a:t>
            </a:r>
            <a:br>
              <a:rPr lang="en-US" sz="1800" dirty="0" smtClean="0"/>
            </a:br>
            <a:r>
              <a:rPr lang="en-US" sz="1800" dirty="0" smtClean="0"/>
              <a:t>Business Intelligence, BPM</a:t>
            </a:r>
            <a:endParaRPr lang="en-US" sz="18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ctr" anchorCtr="0">
            <a:normAutofit/>
          </a:bodyPr>
          <a:lstStyle/>
          <a:p>
            <a:pPr algn="l"/>
            <a:r>
              <a:rPr lang="en-US" sz="3600" dirty="0" smtClean="0"/>
              <a:t>Data driven business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76856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Drivers</a:t>
            </a:r>
          </a:p>
          <a:p>
            <a:pPr lvl="1"/>
            <a:r>
              <a:rPr lang="en-US" sz="1800" dirty="0" smtClean="0"/>
              <a:t>ROI</a:t>
            </a:r>
          </a:p>
          <a:p>
            <a:pPr lvl="1"/>
            <a:r>
              <a:rPr lang="en-US" sz="1800" dirty="0" smtClean="0"/>
              <a:t>Customer Retention</a:t>
            </a:r>
          </a:p>
          <a:p>
            <a:pPr lvl="1"/>
            <a:r>
              <a:rPr lang="en-US" sz="1800" dirty="0" smtClean="0"/>
              <a:t>Product Affinity</a:t>
            </a:r>
          </a:p>
          <a:p>
            <a:pPr lvl="1"/>
            <a:r>
              <a:rPr lang="en-US" sz="1800" dirty="0" smtClean="0"/>
              <a:t>Market Trends</a:t>
            </a:r>
          </a:p>
          <a:p>
            <a:pPr lvl="1"/>
            <a:r>
              <a:rPr lang="en-US" sz="1800" dirty="0" smtClean="0"/>
              <a:t>Research Analysis</a:t>
            </a:r>
          </a:p>
          <a:p>
            <a:pPr lvl="1"/>
            <a:r>
              <a:rPr lang="en-US" sz="1800" dirty="0" smtClean="0"/>
              <a:t>Customer/Consumer Analytics</a:t>
            </a:r>
          </a:p>
          <a:p>
            <a:r>
              <a:rPr lang="en-US" sz="2400" dirty="0" smtClean="0"/>
              <a:t>Data Intensive Processes</a:t>
            </a:r>
          </a:p>
          <a:p>
            <a:pPr lvl="1"/>
            <a:r>
              <a:rPr lang="en-US" sz="1800" dirty="0" smtClean="0"/>
              <a:t>Clustering</a:t>
            </a:r>
          </a:p>
          <a:p>
            <a:pPr lvl="1"/>
            <a:r>
              <a:rPr lang="en-US" sz="1800" dirty="0" smtClean="0"/>
              <a:t>Classification</a:t>
            </a:r>
          </a:p>
          <a:p>
            <a:pPr lvl="1"/>
            <a:r>
              <a:rPr lang="en-US" sz="1800" dirty="0" smtClean="0"/>
              <a:t>Build Relationship</a:t>
            </a:r>
          </a:p>
          <a:p>
            <a:pPr lvl="1"/>
            <a:r>
              <a:rPr lang="en-US" sz="1800" dirty="0" smtClean="0"/>
              <a:t>Regression</a:t>
            </a:r>
          </a:p>
          <a:p>
            <a:r>
              <a:rPr lang="en-US" sz="2400" dirty="0" smtClean="0"/>
              <a:t>Types</a:t>
            </a:r>
          </a:p>
          <a:p>
            <a:pPr lvl="1"/>
            <a:r>
              <a:rPr lang="en-US" sz="1800" dirty="0" smtClean="0"/>
              <a:t>Structured</a:t>
            </a:r>
          </a:p>
          <a:p>
            <a:pPr lvl="1"/>
            <a:r>
              <a:rPr lang="en-US" sz="1800" dirty="0" smtClean="0"/>
              <a:t>Semi-structured</a:t>
            </a:r>
          </a:p>
          <a:p>
            <a:pPr lvl="1"/>
            <a:r>
              <a:rPr lang="en-US" sz="1800" dirty="0" smtClean="0"/>
              <a:t>Unstructured</a:t>
            </a:r>
          </a:p>
          <a:p>
            <a:pPr lvl="1"/>
            <a:endParaRPr lang="en-US" sz="18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ctr" anchorCtr="0">
            <a:normAutofit/>
          </a:bodyPr>
          <a:lstStyle/>
          <a:p>
            <a:pPr algn="l"/>
            <a:r>
              <a:rPr lang="en-US" sz="3600" dirty="0" smtClean="0"/>
              <a:t>Mine more, Collect More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22800" y="2037145"/>
            <a:ext cx="4064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41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Growth is constant</a:t>
            </a:r>
          </a:p>
          <a:p>
            <a:r>
              <a:rPr lang="en-US" sz="2800" dirty="0" smtClean="0"/>
              <a:t>Application </a:t>
            </a:r>
            <a:r>
              <a:rPr lang="en-US" sz="2800" dirty="0"/>
              <a:t>complexities</a:t>
            </a:r>
          </a:p>
          <a:p>
            <a:r>
              <a:rPr lang="en-US" sz="2800" dirty="0"/>
              <a:t>Workload Requirements</a:t>
            </a:r>
          </a:p>
          <a:p>
            <a:r>
              <a:rPr lang="en-US" sz="2800" dirty="0"/>
              <a:t>Data growth</a:t>
            </a:r>
          </a:p>
          <a:p>
            <a:r>
              <a:rPr lang="en-US" sz="2800" dirty="0"/>
              <a:t>Infrastructure</a:t>
            </a:r>
          </a:p>
          <a:p>
            <a:r>
              <a:rPr lang="en-US" sz="2800" dirty="0"/>
              <a:t>Meet SLA’s</a:t>
            </a:r>
          </a:p>
          <a:p>
            <a:r>
              <a:rPr lang="en-US" sz="2800" dirty="0"/>
              <a:t>Delivery ROI</a:t>
            </a:r>
          </a:p>
          <a:p>
            <a:r>
              <a:rPr lang="en-US" sz="2800" dirty="0"/>
              <a:t>Reduce Risk</a:t>
            </a:r>
          </a:p>
          <a:p>
            <a:endParaRPr lang="en-US" sz="28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ctr" anchorCtr="0">
            <a:normAutofit/>
          </a:bodyPr>
          <a:lstStyle/>
          <a:p>
            <a:pPr algn="l"/>
            <a:r>
              <a:rPr lang="en-US" sz="3600" dirty="0" smtClean="0"/>
              <a:t>Challenges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07223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System that can handle high volume data</a:t>
            </a:r>
          </a:p>
          <a:p>
            <a:r>
              <a:rPr lang="en-US" sz="2800" dirty="0" smtClean="0"/>
              <a:t>System that can perform complex, analytical operations</a:t>
            </a:r>
          </a:p>
          <a:p>
            <a:r>
              <a:rPr lang="en-US" sz="2800" dirty="0" smtClean="0"/>
              <a:t>Scalable</a:t>
            </a:r>
          </a:p>
          <a:p>
            <a:r>
              <a:rPr lang="en-US" sz="2800" dirty="0" smtClean="0"/>
              <a:t>Rapid Accessibility</a:t>
            </a:r>
          </a:p>
          <a:p>
            <a:r>
              <a:rPr lang="en-US" sz="2800" dirty="0" smtClean="0"/>
              <a:t>Rapid Deployment</a:t>
            </a:r>
          </a:p>
          <a:p>
            <a:r>
              <a:rPr lang="en-US" sz="2800" dirty="0" smtClean="0"/>
              <a:t>Highly Available</a:t>
            </a:r>
          </a:p>
          <a:p>
            <a:r>
              <a:rPr lang="en-US" sz="2800" dirty="0" smtClean="0"/>
              <a:t>Fault Tolerant</a:t>
            </a:r>
          </a:p>
          <a:p>
            <a:r>
              <a:rPr lang="en-US" sz="2800" dirty="0" smtClean="0"/>
              <a:t>Secure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ctr" anchorCtr="0">
            <a:normAutofit/>
          </a:bodyPr>
          <a:lstStyle/>
          <a:p>
            <a:pPr algn="l"/>
            <a:r>
              <a:rPr lang="en-US" sz="3600" dirty="0" smtClean="0"/>
              <a:t>Need of the day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723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9772"/>
            <a:ext cx="8229600" cy="19452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“A data warehouse appliance is an integrated system, which has hardware (processors and storage) and software(operating systems and database system) components, specifically optimized for data warehousing”</a:t>
            </a:r>
            <a:endParaRPr lang="en-US" sz="28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 anchor="ctr" anchorCtr="0">
            <a:normAutofit/>
          </a:bodyPr>
          <a:lstStyle/>
          <a:p>
            <a:pPr algn="l"/>
            <a:r>
              <a:rPr lang="en-US" sz="3600" dirty="0" smtClean="0"/>
              <a:t>Rise of the machines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8250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941</Words>
  <Application>Microsoft Office PowerPoint</Application>
  <PresentationFormat>On-screen Show (4:3)</PresentationFormat>
  <Paragraphs>243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Appliance-based architectures for high performance data intensive applications   Session at Silicon India</vt:lpstr>
      <vt:lpstr>Agenda</vt:lpstr>
      <vt:lpstr>What all these Applications have in Common</vt:lpstr>
      <vt:lpstr>State of data</vt:lpstr>
      <vt:lpstr>Data driven business</vt:lpstr>
      <vt:lpstr>Mine more, Collect More</vt:lpstr>
      <vt:lpstr>Challenges</vt:lpstr>
      <vt:lpstr>Need of the day</vt:lpstr>
      <vt:lpstr>Rise of the machines</vt:lpstr>
      <vt:lpstr>Features</vt:lpstr>
      <vt:lpstr>Advantages</vt:lpstr>
      <vt:lpstr>Key Players</vt:lpstr>
      <vt:lpstr>Continuing Challenge</vt:lpstr>
      <vt:lpstr>Look at this scenario…</vt:lpstr>
      <vt:lpstr>Slide 15</vt:lpstr>
      <vt:lpstr>Aster Data Analytic Foundation (1 of 2) Examples of Business-Ready SQL-MapReduce Functions</vt:lpstr>
      <vt:lpstr>Aster Data Analytic Foundation (2 of 2) Examples of Business-Ready SQL-MapReduce Functions</vt:lpstr>
      <vt:lpstr>Example: nPath Function for time-series analysis</vt:lpstr>
      <vt:lpstr>Example: Basket Generator Function</vt:lpstr>
      <vt:lpstr>Example: Unpack Function</vt:lpstr>
      <vt:lpstr>Questions!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Business Intelligence &amp; Analytics</dc:title>
  <dc:creator>Rajgopal S. Kishore</dc:creator>
  <cp:lastModifiedBy>rkishore</cp:lastModifiedBy>
  <cp:revision>85</cp:revision>
  <dcterms:created xsi:type="dcterms:W3CDTF">2006-08-16T00:00:00Z</dcterms:created>
  <dcterms:modified xsi:type="dcterms:W3CDTF">2010-10-29T00:11:37Z</dcterms:modified>
</cp:coreProperties>
</file>