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0" r:id="rId2"/>
    <p:sldId id="359" r:id="rId3"/>
    <p:sldId id="369" r:id="rId4"/>
    <p:sldId id="380" r:id="rId5"/>
    <p:sldId id="370" r:id="rId6"/>
    <p:sldId id="376" r:id="rId7"/>
    <p:sldId id="372" r:id="rId8"/>
    <p:sldId id="377" r:id="rId9"/>
    <p:sldId id="378" r:id="rId10"/>
    <p:sldId id="379" r:id="rId11"/>
    <p:sldId id="392" r:id="rId12"/>
    <p:sldId id="381" r:id="rId13"/>
    <p:sldId id="371" r:id="rId14"/>
    <p:sldId id="387" r:id="rId15"/>
    <p:sldId id="388" r:id="rId16"/>
    <p:sldId id="389" r:id="rId17"/>
    <p:sldId id="390" r:id="rId18"/>
    <p:sldId id="391" r:id="rId19"/>
    <p:sldId id="38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CC"/>
    <a:srgbClr val="006699"/>
    <a:srgbClr val="00B9F1"/>
    <a:srgbClr val="FFD54F"/>
    <a:srgbClr val="996666"/>
    <a:srgbClr val="00B0F0"/>
    <a:srgbClr val="EAEAF6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1765" autoAdjust="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9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429A8B3-FFEA-46EE-BAE2-C75B335A39D8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C2C142D-B278-4FF2-92CD-DE947C1FE0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19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BF16199-07F8-46DB-B453-D777DD09043B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440EE68-FF60-4E57-B785-BA3D3A7C11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17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896570-60B3-419F-B29D-C2A4F1D5895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A7AF31-863F-4662-817B-3F8E0AA1446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A7AF31-863F-4662-817B-3F8E0AA1446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722E4-6404-4F30-9396-2CFC230207E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most important concept of REST is resources, which are identified by global IDs typically using URIs.</a:t>
            </a:r>
          </a:p>
          <a:p>
            <a:endParaRPr lang="en-US" dirty="0" smtClean="0"/>
          </a:p>
          <a:p>
            <a:r>
              <a:rPr lang="en-US" dirty="0" smtClean="0"/>
              <a:t>URIs are used to connect clients and servers to exchange resources in the form of representations, various representations could be XML, JSON, HTML, TEXT etc.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FD9B4-10AF-4D87-B522-52DC95CE829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92B88-C44F-49B4-9A4E-902BAB08751A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Collabera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24313" y="6648450"/>
            <a:ext cx="1066800" cy="1984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43DCE-4E45-4E62-9707-C1845FB8A2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A7CFB-44D9-4EDD-BDFF-EE63FBD31EAF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Collabera Confidential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9DA28-974C-4F51-8755-8AEDAB6816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43A8E-BB72-4D16-B0D2-E2CC39867583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Collabera Confidential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AC0BA-77D8-4B2E-9664-07353DA42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C4E66-7DBA-4A4B-B0D4-2BA0F65F9613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Collabera Confidential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19392-8286-4493-BC68-E121F4AB8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BF2D2-285B-46A4-8652-AD86F0E79732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Collabera Confidential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D116F-0136-44DD-B6E5-D7CD82F43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191000" cy="539496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buFont typeface="Arial" pitchFamily="34" charset="0"/>
              <a:buChar char="•"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114800" cy="539496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buFont typeface="Arial" pitchFamily="34" charset="0"/>
              <a:buChar char="•"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1839-FBCB-4291-BB79-BECB7154C2FC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Collabera Confidential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A09A3-BBCB-4C76-A327-4C35C8DC7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6858000" cy="4873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buFont typeface="Arial" pitchFamily="34" charset="0"/>
              <a:buChar char="•"/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8200"/>
            <a:ext cx="4041775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buFont typeface="Arial" pitchFamily="34" charset="0"/>
              <a:buChar char="•"/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677C4-8EEC-4A1B-8AB6-4839399AD71E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Collabera Confidential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2013D-0D0C-491B-BA9E-9510ACD81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97D4A-EB8A-4AF4-9BBB-C6E7678F094B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Collabera Confidential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705E0-DE23-476F-9A18-FC8D33032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BA1F2-7107-4D86-8333-007C4E39B4CD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Collabera Confidential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95777-86A3-4787-8B5F-C29BFC4FE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933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335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254F-F750-462F-8B37-C103AF9A47C1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Collabera Confidential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96F2E-E54C-490F-AE84-2540F4367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812AC-5041-4632-8779-9CE246E973CB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Collabera Confidential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E828-F327-4E8D-882F-F3749913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Temp-cop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3538" y="762000"/>
            <a:ext cx="839946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endParaRPr lang="en-US" smtClean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629400" y="63246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cs typeface="+mn-cs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304800" y="6172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3" y="6489700"/>
            <a:ext cx="1676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6EA78B-FBDB-47F1-B049-AB81191F9310}" type="datetime1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40488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Collabera Confidential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24313" y="6648450"/>
            <a:ext cx="10668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B7E1B6-E8AE-4BDD-A276-2B1A70541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rgbClr val="00B9F1"/>
        </a:buClr>
        <a:buChar char="•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rgbClr val="777777"/>
        </a:buClr>
        <a:buChar char="•"/>
        <a:defRPr sz="1600">
          <a:solidFill>
            <a:srgbClr val="77777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77777"/>
        </a:buClr>
        <a:buChar char="•"/>
        <a:defRPr sz="1400">
          <a:solidFill>
            <a:srgbClr val="77777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77777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abera.com/SIJC.jsp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ollabera.com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2514600"/>
          </a:xfrm>
        </p:spPr>
        <p:txBody>
          <a:bodyPr/>
          <a:lstStyle/>
          <a:p>
            <a:r>
              <a:rPr lang="en-US" b="1" dirty="0" smtClean="0">
                <a:solidFill>
                  <a:srgbClr val="3C3C77"/>
                </a:solidFill>
              </a:rPr>
              <a:t/>
            </a:r>
            <a:br>
              <a:rPr lang="en-US" b="1" dirty="0" smtClean="0">
                <a:solidFill>
                  <a:srgbClr val="3C3C77"/>
                </a:solidFill>
              </a:rPr>
            </a:br>
            <a:r>
              <a:rPr lang="en-US" sz="3200" b="1" dirty="0" smtClean="0">
                <a:solidFill>
                  <a:srgbClr val="777777"/>
                </a:solidFill>
              </a:rPr>
              <a:t>RESTful Web Services</a:t>
            </a:r>
            <a:endParaRPr lang="en-US" sz="2400" b="1" dirty="0" smtClean="0">
              <a:solidFill>
                <a:srgbClr val="777777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943600" y="5943600"/>
            <a:ext cx="2438400" cy="457200"/>
          </a:xfrm>
        </p:spPr>
        <p:txBody>
          <a:bodyPr/>
          <a:lstStyle/>
          <a:p>
            <a:r>
              <a:rPr lang="en-US" sz="1400" dirty="0" smtClean="0"/>
              <a:t>29–Oct–2010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505200" y="35052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9F1"/>
              </a:buClr>
              <a:buNone/>
              <a:defRPr sz="24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77777"/>
              </a:buClr>
              <a:buNone/>
              <a:defRPr sz="1600">
                <a:solidFill>
                  <a:srgbClr val="777777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77777"/>
              </a:buClr>
              <a:buNone/>
              <a:defRPr sz="1400">
                <a:solidFill>
                  <a:srgbClr val="777777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777777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by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9624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777777"/>
                </a:solidFill>
              </a:rPr>
              <a:t>Senthil Chinnaiyan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i="1" dirty="0" smtClean="0">
                <a:solidFill>
                  <a:srgbClr val="777777"/>
                </a:solidFill>
              </a:rPr>
              <a:t>Senior Architect</a:t>
            </a:r>
          </a:p>
          <a:p>
            <a:pPr algn="ctr"/>
            <a:r>
              <a:rPr lang="en-US" b="1" dirty="0" smtClean="0">
                <a:solidFill>
                  <a:srgbClr val="777777"/>
                </a:solidFill>
              </a:rPr>
              <a:t>Chandra Ramachandran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i="1" dirty="0" smtClean="0">
                <a:solidFill>
                  <a:srgbClr val="777777"/>
                </a:solidFill>
              </a:rPr>
              <a:t>Architect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r>
              <a:rPr lang="en-US" dirty="0" smtClean="0"/>
              <a:t>REST </a:t>
            </a:r>
            <a:r>
              <a:rPr lang="en-US" dirty="0" err="1"/>
              <a:t>v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SOAP</a:t>
            </a:r>
            <a:r>
              <a:rPr lang="en-US" dirty="0" smtClean="0"/>
              <a:t>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609600"/>
            <a:ext cx="8399462" cy="6096000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dirty="0" smtClean="0"/>
              <a:t>Lightweight </a:t>
            </a:r>
            <a:r>
              <a:rPr lang="en-US" dirty="0"/>
              <a:t>– </a:t>
            </a:r>
            <a:r>
              <a:rPr lang="en-US" dirty="0" smtClean="0"/>
              <a:t>easy to develop, no toolkits are required, works based on fundamental principles of HTTP and no contracts involved.</a:t>
            </a:r>
          </a:p>
          <a:p>
            <a:endParaRPr lang="en-US" dirty="0" smtClean="0"/>
          </a:p>
          <a:p>
            <a:r>
              <a:rPr lang="en-US" dirty="0" smtClean="0"/>
              <a:t>SOAP is complex, it </a:t>
            </a:r>
            <a:r>
              <a:rPr lang="en-US" dirty="0"/>
              <a:t>requires greater implementation effort and understanding on the client </a:t>
            </a:r>
            <a:r>
              <a:rPr lang="en-US" dirty="0" smtClean="0"/>
              <a:t>side and server side.</a:t>
            </a:r>
          </a:p>
          <a:p>
            <a:endParaRPr lang="en-US" dirty="0" smtClean="0"/>
          </a:p>
          <a:p>
            <a:r>
              <a:rPr lang="en-US" dirty="0"/>
              <a:t>The XML metadata information and SOAP headers associated with </a:t>
            </a:r>
            <a:r>
              <a:rPr lang="en-US" dirty="0" smtClean="0"/>
              <a:t>web services </a:t>
            </a:r>
            <a:r>
              <a:rPr lang="en-US" dirty="0"/>
              <a:t>are considered to be an overhead than the HTTP </a:t>
            </a:r>
            <a:r>
              <a:rPr lang="en-US" dirty="0" smtClean="0"/>
              <a:t>headers.</a:t>
            </a:r>
          </a:p>
          <a:p>
            <a:endParaRPr lang="en-US" dirty="0" smtClean="0"/>
          </a:p>
          <a:p>
            <a:r>
              <a:rPr lang="en-US" dirty="0" smtClean="0"/>
              <a:t>HTTP itself is providing all facilities for an efficient, secured consumption of business logic and data, so SOAP and WS-* are considered overhead.</a:t>
            </a:r>
          </a:p>
          <a:p>
            <a:endParaRPr lang="en-US" sz="1600" dirty="0" smtClean="0"/>
          </a:p>
          <a:p>
            <a:r>
              <a:rPr lang="en-US" dirty="0" smtClean="0"/>
              <a:t>The stateless, highly scalable RESTful services are adopted in major key players such as </a:t>
            </a:r>
            <a:r>
              <a:rPr lang="en-US" dirty="0"/>
              <a:t>Google, Amazon, </a:t>
            </a:r>
            <a:r>
              <a:rPr lang="en-US" dirty="0" smtClean="0"/>
              <a:t>Microsoft, </a:t>
            </a:r>
            <a:r>
              <a:rPr lang="en-US" dirty="0" err="1" smtClean="0"/>
              <a:t>Digg</a:t>
            </a:r>
            <a:r>
              <a:rPr lang="en-US" dirty="0"/>
              <a:t>, Flickr </a:t>
            </a:r>
            <a:r>
              <a:rPr lang="en-US" dirty="0" smtClean="0"/>
              <a:t>and Twitter</a:t>
            </a:r>
          </a:p>
          <a:p>
            <a:endParaRPr lang="en-US" dirty="0"/>
          </a:p>
          <a:p>
            <a:endParaRPr lang="en-US" sz="1600" dirty="0"/>
          </a:p>
          <a:p>
            <a:pPr>
              <a:buFontTx/>
              <a:buNone/>
            </a:pPr>
            <a:endParaRPr lang="en-US" sz="100" dirty="0" smtClean="0"/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1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r>
              <a:rPr lang="en-US" dirty="0" smtClean="0"/>
              <a:t>Why and When?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609600"/>
            <a:ext cx="8399462" cy="6096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Consider REST:</a:t>
            </a:r>
            <a:endParaRPr lang="en-US" b="1" u="sng" dirty="0"/>
          </a:p>
          <a:p>
            <a:endParaRPr lang="en-US" sz="1600" dirty="0" smtClean="0"/>
          </a:p>
          <a:p>
            <a:r>
              <a:rPr lang="en-US" dirty="0" smtClean="0"/>
              <a:t>REST may be considered if the service model is light, stateless, low cost, which requires improved data security and high scalability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Consider SOAP:</a:t>
            </a:r>
            <a:endParaRPr lang="en-US" b="1" u="sng" dirty="0"/>
          </a:p>
          <a:p>
            <a:endParaRPr lang="en-US" dirty="0"/>
          </a:p>
          <a:p>
            <a:r>
              <a:rPr lang="en-US" dirty="0" smtClean="0"/>
              <a:t>REST does not enforce any service contract, if the service model requires stronger service contract between server and client, REST may not be an option.</a:t>
            </a:r>
          </a:p>
          <a:p>
            <a:endParaRPr lang="en-US" dirty="0"/>
          </a:p>
          <a:p>
            <a:r>
              <a:rPr lang="en-US" dirty="0" smtClean="0"/>
              <a:t>Some of the SOAP capabilities such as transaction, policy are not standardized in REST</a:t>
            </a:r>
          </a:p>
          <a:p>
            <a:endParaRPr lang="en-US" dirty="0"/>
          </a:p>
          <a:p>
            <a:r>
              <a:rPr lang="en-US" dirty="0" smtClean="0"/>
              <a:t>REST operates on stateless model, which may not be friendly for </a:t>
            </a:r>
            <a:r>
              <a:rPr lang="en-US" dirty="0" err="1" smtClean="0"/>
              <a:t>stateful</a:t>
            </a:r>
            <a:r>
              <a:rPr lang="en-US" dirty="0" smtClean="0"/>
              <a:t> service model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1600" dirty="0"/>
          </a:p>
          <a:p>
            <a:pPr>
              <a:buFontTx/>
              <a:buNone/>
            </a:pPr>
            <a:endParaRPr lang="en-US" sz="100" dirty="0" smtClean="0"/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26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8956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77777"/>
                </a:solidFill>
              </a:rPr>
              <a:t>Part II</a:t>
            </a:r>
          </a:p>
          <a:p>
            <a:pPr algn="ctr"/>
            <a:endParaRPr lang="en-US" sz="3600" b="1" dirty="0" smtClean="0">
              <a:solidFill>
                <a:srgbClr val="777777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777777"/>
                </a:solidFill>
              </a:rPr>
              <a:t>REST Deep Dive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525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r>
              <a:rPr lang="en-US" dirty="0" smtClean="0"/>
              <a:t>JAX-RS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609600"/>
            <a:ext cx="8399462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b="1" u="sng" dirty="0" smtClean="0"/>
              <a:t>JAX-RS (</a:t>
            </a:r>
            <a:r>
              <a:rPr lang="en-US" b="1" dirty="0"/>
              <a:t>Java API for RESTful Web </a:t>
            </a:r>
            <a:r>
              <a:rPr lang="en-US" b="1" dirty="0" smtClean="0"/>
              <a:t>Service)</a:t>
            </a:r>
            <a:endParaRPr lang="en-US" b="1" u="sng" dirty="0" smtClean="0"/>
          </a:p>
          <a:p>
            <a:endParaRPr lang="en-US" sz="1600" dirty="0" smtClean="0"/>
          </a:p>
          <a:p>
            <a:r>
              <a:rPr lang="en-US" dirty="0" smtClean="0"/>
              <a:t>JAX-RS provides </a:t>
            </a:r>
            <a:r>
              <a:rPr lang="en-US" dirty="0"/>
              <a:t>support in </a:t>
            </a:r>
            <a:r>
              <a:rPr lang="en-US" dirty="0" smtClean="0"/>
              <a:t>creating Web Services according </a:t>
            </a:r>
            <a:r>
              <a:rPr lang="en-US" dirty="0"/>
              <a:t>to the </a:t>
            </a:r>
            <a:r>
              <a:rPr lang="en-US" dirty="0" smtClean="0"/>
              <a:t>REST architectural </a:t>
            </a:r>
            <a:r>
              <a:rPr lang="en-US" dirty="0"/>
              <a:t>style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Simple, Annotation based, introduced in Java SE5 for the </a:t>
            </a:r>
            <a:r>
              <a:rPr lang="en-US" dirty="0"/>
              <a:t>development and deployment of web </a:t>
            </a:r>
            <a:r>
              <a:rPr lang="en-US" dirty="0" smtClean="0"/>
              <a:t>services and clients.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dirty="0"/>
              <a:t>Some of the Implementations of JAX-RS:</a:t>
            </a:r>
          </a:p>
          <a:p>
            <a:pPr lvl="1"/>
            <a:r>
              <a:rPr lang="en-US" dirty="0">
                <a:ea typeface="+mn-ea"/>
                <a:cs typeface="+mn-cs"/>
              </a:rPr>
              <a:t>Apache CXF, Sun’s Jersey, </a:t>
            </a:r>
            <a:r>
              <a:rPr lang="en-US" dirty="0" err="1">
                <a:ea typeface="+mn-ea"/>
                <a:cs typeface="+mn-cs"/>
              </a:rPr>
              <a:t>Jboss’s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RESTEasy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 err="1">
                <a:ea typeface="+mn-ea"/>
                <a:cs typeface="+mn-cs"/>
              </a:rPr>
              <a:t>RESTlet</a:t>
            </a:r>
            <a:r>
              <a:rPr lang="en-US" dirty="0">
                <a:ea typeface="+mn-ea"/>
                <a:cs typeface="+mn-cs"/>
              </a:rPr>
              <a:t>, Apache Wink </a:t>
            </a:r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31881"/>
              </p:ext>
            </p:extLst>
          </p:nvPr>
        </p:nvGraphicFramePr>
        <p:xfrm>
          <a:off x="533400" y="2895600"/>
          <a:ext cx="8001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Annotations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@Path</a:t>
                      </a:r>
                      <a:endParaRPr lang="en-US" dirty="0">
                        <a:solidFill>
                          <a:srgbClr val="7777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Relative path for a resource class</a:t>
                      </a:r>
                      <a:endParaRPr lang="en-US" dirty="0">
                        <a:solidFill>
                          <a:srgbClr val="7777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@GET, @PUT, @POST, @DELETE</a:t>
                      </a:r>
                      <a:endParaRPr lang="en-US" dirty="0">
                        <a:solidFill>
                          <a:srgbClr val="7777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HTTP request type of a method</a:t>
                      </a:r>
                      <a:endParaRPr lang="en-US" dirty="0">
                        <a:solidFill>
                          <a:srgbClr val="7777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@Produces</a:t>
                      </a:r>
                      <a:endParaRPr lang="en-US" dirty="0">
                        <a:solidFill>
                          <a:srgbClr val="7777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Returned MIME media types</a:t>
                      </a:r>
                      <a:endParaRPr lang="en-US" dirty="0">
                        <a:solidFill>
                          <a:srgbClr val="7777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@Consumes</a:t>
                      </a:r>
                      <a:endParaRPr lang="en-US" dirty="0">
                        <a:solidFill>
                          <a:srgbClr val="7777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Acceptable request media types</a:t>
                      </a:r>
                      <a:endParaRPr lang="en-US" dirty="0">
                        <a:solidFill>
                          <a:srgbClr val="7777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800" kern="1200" dirty="0" err="1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Param</a:t>
                      </a: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** </a:t>
                      </a:r>
                      <a:r>
                        <a:rPr lang="en-US" sz="1800" kern="1200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(Ex: @</a:t>
                      </a:r>
                      <a:r>
                        <a:rPr lang="en-US" sz="1800" kern="1200" dirty="0" err="1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PathParam</a:t>
                      </a:r>
                      <a:r>
                        <a:rPr lang="en-US" sz="1800" kern="1200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kern="1200" dirty="0">
                        <a:solidFill>
                          <a:srgbClr val="7777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Parameter values</a:t>
                      </a:r>
                      <a:endParaRPr lang="en-US" sz="1800" kern="1200" dirty="0">
                        <a:solidFill>
                          <a:srgbClr val="7777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9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r>
              <a:rPr lang="en-US" dirty="0" smtClean="0"/>
              <a:t>Jersey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609600"/>
            <a:ext cx="8399462" cy="6096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Jersey </a:t>
            </a:r>
            <a:r>
              <a:rPr lang="en-US" dirty="0"/>
              <a:t>is a reference implementation of JAX-RS by Sun Microsystems.</a:t>
            </a:r>
          </a:p>
          <a:p>
            <a:endParaRPr lang="en-US" dirty="0"/>
          </a:p>
          <a:p>
            <a:r>
              <a:rPr lang="en-US" dirty="0"/>
              <a:t>Jersey implements all the REST constraints as defined by Roy.</a:t>
            </a:r>
          </a:p>
          <a:p>
            <a:endParaRPr lang="en-US" dirty="0"/>
          </a:p>
          <a:p>
            <a:r>
              <a:rPr lang="en-US" dirty="0"/>
              <a:t>Jersey implements support for the annotations defined in JSR-311, making it easy for developers to build RESTful web services with Java and the Java JVM.</a:t>
            </a:r>
          </a:p>
          <a:p>
            <a:endParaRPr lang="en-US" dirty="0"/>
          </a:p>
          <a:p>
            <a:r>
              <a:rPr lang="en-US" dirty="0"/>
              <a:t>Uses JAXB for XML to Objects Binding</a:t>
            </a:r>
          </a:p>
          <a:p>
            <a:endParaRPr lang="en-US" dirty="0"/>
          </a:p>
          <a:p>
            <a:r>
              <a:rPr lang="en-US" dirty="0"/>
              <a:t>Integrates well with Spring framework</a:t>
            </a:r>
          </a:p>
          <a:p>
            <a:endParaRPr lang="en-US" dirty="0"/>
          </a:p>
          <a:p>
            <a:r>
              <a:rPr lang="en-US" dirty="0"/>
              <a:t>Supports WADL (Web Application Description Language). WADL is the REST equivalent for WSDL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r>
              <a:rPr lang="en-US" dirty="0" smtClean="0"/>
              <a:t>REST – How to? …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609600"/>
            <a:ext cx="8399462" cy="6096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RESTful web service </a:t>
            </a:r>
            <a:r>
              <a:rPr lang="en-US" dirty="0" smtClean="0"/>
              <a:t>life cycle can </a:t>
            </a:r>
            <a:r>
              <a:rPr lang="en-US" dirty="0"/>
              <a:t>be summarized in </a:t>
            </a:r>
            <a:r>
              <a:rPr lang="en-US" dirty="0" smtClean="0"/>
              <a:t>the following six steps:</a:t>
            </a:r>
          </a:p>
          <a:p>
            <a:pPr>
              <a:buFontTx/>
              <a:buNone/>
            </a:pPr>
            <a:r>
              <a:rPr lang="en-US" b="1" u="sng" dirty="0" smtClean="0"/>
              <a:t>1. Requirements Gathering</a:t>
            </a:r>
          </a:p>
          <a:p>
            <a:r>
              <a:rPr lang="en-US" dirty="0" smtClean="0"/>
              <a:t>Similar to traditional requirements gathering, need to identify what the RESTful services should do.</a:t>
            </a:r>
          </a:p>
          <a:p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2. Resource Identification</a:t>
            </a:r>
            <a:endParaRPr lang="en-US" b="1" u="sng" dirty="0"/>
          </a:p>
          <a:p>
            <a:r>
              <a:rPr lang="en-US" dirty="0" smtClean="0"/>
              <a:t>Similar to OOAD, need to identify list of objects to be used in services.</a:t>
            </a:r>
          </a:p>
          <a:p>
            <a:r>
              <a:rPr lang="en-US" dirty="0" smtClean="0"/>
              <a:t>These are typical model objects used within RESTful services.</a:t>
            </a:r>
          </a:p>
          <a:p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3. Resource </a:t>
            </a:r>
            <a:r>
              <a:rPr lang="en-US" b="1" u="sng" dirty="0"/>
              <a:t>representation definition</a:t>
            </a:r>
          </a:p>
          <a:p>
            <a:r>
              <a:rPr lang="en-US" dirty="0" smtClean="0"/>
              <a:t>It is the representation of resources that are exchanged between </a:t>
            </a:r>
            <a:r>
              <a:rPr lang="en-US" dirty="0"/>
              <a:t>clients and servers, </a:t>
            </a:r>
            <a:r>
              <a:rPr lang="en-US" dirty="0" smtClean="0"/>
              <a:t>so we </a:t>
            </a:r>
            <a:r>
              <a:rPr lang="en-US" dirty="0"/>
              <a:t>should define what kind of </a:t>
            </a:r>
            <a:r>
              <a:rPr lang="en-US" dirty="0" smtClean="0"/>
              <a:t>representation we </a:t>
            </a:r>
            <a:r>
              <a:rPr lang="en-US" dirty="0"/>
              <a:t>need to use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Typically</a:t>
            </a:r>
            <a:r>
              <a:rPr lang="en-US" dirty="0"/>
              <a:t>, we use XML, but JSON has </a:t>
            </a:r>
            <a:r>
              <a:rPr lang="en-US" dirty="0" smtClean="0"/>
              <a:t>gained popularity for its simplicity.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4. URI Definition</a:t>
            </a:r>
            <a:endParaRPr lang="en-US" b="1" u="sng" dirty="0"/>
          </a:p>
          <a:p>
            <a:r>
              <a:rPr lang="en-US" dirty="0" smtClean="0"/>
              <a:t>Consists </a:t>
            </a:r>
            <a:r>
              <a:rPr lang="en-US" dirty="0"/>
              <a:t>of URIs for clients and servers to exchange </a:t>
            </a:r>
            <a:r>
              <a:rPr lang="en-US" dirty="0" smtClean="0"/>
              <a:t>resources representations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r>
              <a:rPr lang="en-US" dirty="0" smtClean="0"/>
              <a:t>… REST – How to?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609600"/>
            <a:ext cx="8399462" cy="6096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5. Implementation</a:t>
            </a:r>
          </a:p>
          <a:p>
            <a:pPr marL="0" indent="0">
              <a:buNone/>
            </a:pPr>
            <a:endParaRPr lang="en-US" b="1" u="sng" dirty="0" smtClean="0"/>
          </a:p>
          <a:p>
            <a:r>
              <a:rPr lang="en-US" dirty="0" smtClean="0"/>
              <a:t>Environment Setup: Eclipse, Tomcat6, Jersey, Dynamic Web project</a:t>
            </a:r>
          </a:p>
          <a:p>
            <a:endParaRPr lang="en-US" dirty="0" smtClean="0"/>
          </a:p>
          <a:p>
            <a:r>
              <a:rPr lang="en-US" dirty="0" smtClean="0"/>
              <a:t>Controller: Receives and processes incoming Restful requests. Use JAX-RS Annotations for URL based method invocations</a:t>
            </a:r>
          </a:p>
          <a:p>
            <a:pPr lvl="1"/>
            <a:r>
              <a:rPr lang="en-US" dirty="0" err="1" smtClean="0"/>
              <a:t>EmployeeManager</a:t>
            </a:r>
            <a:r>
              <a:rPr lang="en-US" dirty="0" smtClean="0"/>
              <a:t>: Provides CRUD on Employees</a:t>
            </a:r>
          </a:p>
          <a:p>
            <a:pPr lvl="1"/>
            <a:r>
              <a:rPr lang="en-US" dirty="0" err="1" smtClean="0"/>
              <a:t>DepartmentManager</a:t>
            </a:r>
            <a:r>
              <a:rPr lang="en-US" dirty="0" smtClean="0"/>
              <a:t>: Provides CRUD on Departments</a:t>
            </a:r>
          </a:p>
          <a:p>
            <a:pPr lvl="1"/>
            <a:r>
              <a:rPr lang="en-US" dirty="0" err="1" smtClean="0"/>
              <a:t>SearchManager</a:t>
            </a:r>
            <a:r>
              <a:rPr lang="en-US" dirty="0" smtClean="0"/>
              <a:t>: Provides Search feature on employees and departments</a:t>
            </a:r>
          </a:p>
          <a:p>
            <a:endParaRPr lang="en-US" dirty="0" smtClean="0"/>
          </a:p>
          <a:p>
            <a:r>
              <a:rPr lang="en-US" dirty="0" smtClean="0"/>
              <a:t>Model: Resources whose representations are exchanged between the client and the server</a:t>
            </a:r>
          </a:p>
          <a:p>
            <a:pPr lvl="1"/>
            <a:r>
              <a:rPr lang="en-US" dirty="0" smtClean="0"/>
              <a:t>Employee, Department</a:t>
            </a:r>
          </a:p>
          <a:p>
            <a:endParaRPr lang="en-US" dirty="0" smtClean="0"/>
          </a:p>
          <a:p>
            <a:r>
              <a:rPr lang="en-US" dirty="0" smtClean="0"/>
              <a:t>Business/Data Logic: Perform operations on underlying data.</a:t>
            </a:r>
          </a:p>
          <a:p>
            <a:pPr lvl="1"/>
            <a:r>
              <a:rPr lang="en-US" dirty="0" err="1" smtClean="0"/>
              <a:t>StorageService</a:t>
            </a:r>
            <a:r>
              <a:rPr lang="en-US" dirty="0" smtClean="0"/>
              <a:t>: All data operations are on done using static </a:t>
            </a:r>
            <a:r>
              <a:rPr lang="en-US" dirty="0" err="1" smtClean="0"/>
              <a:t>HashMaps</a:t>
            </a:r>
            <a:r>
              <a:rPr lang="en-US" dirty="0" smtClean="0"/>
              <a:t> for demo purposes</a:t>
            </a: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/>
          </a:p>
          <a:p>
            <a:endParaRPr lang="en-US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1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r>
              <a:rPr lang="en-US" dirty="0" smtClean="0"/>
              <a:t>… REST – How to?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609600"/>
            <a:ext cx="8399462" cy="6096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6. Testing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Jersey Client API</a:t>
            </a:r>
          </a:p>
          <a:p>
            <a:r>
              <a:rPr lang="en-US" dirty="0" smtClean="0"/>
              <a:t>Originally used for Jersey Unit testing, but applicable as a general RESTful client API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Provides a high level wrapper over low level CRUD operations on resources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u="sng" dirty="0"/>
              <a:t>Java Http </a:t>
            </a:r>
            <a:r>
              <a:rPr lang="en-US" b="1" u="sng" dirty="0" smtClean="0"/>
              <a:t>Client</a:t>
            </a:r>
          </a:p>
          <a:p>
            <a:r>
              <a:rPr lang="en-US" dirty="0" smtClean="0"/>
              <a:t>Jakarta Commons HttpClient provides an efficient and easy-to-use tool kit for HTTP request/response operations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Test Harness</a:t>
            </a:r>
          </a:p>
          <a:p>
            <a:r>
              <a:rPr lang="en-US" dirty="0" smtClean="0"/>
              <a:t>Custom-built  web application with a User interface to test RESTful Web services</a:t>
            </a:r>
          </a:p>
          <a:p>
            <a:endParaRPr lang="en-US" dirty="0" smtClean="0"/>
          </a:p>
          <a:p>
            <a:r>
              <a:rPr lang="en-US" dirty="0" smtClean="0"/>
              <a:t>Allows the user to select the “Accept” header, HTTP method,  HTTP URL and the Request payload</a:t>
            </a:r>
            <a:endParaRPr lang="en-US" b="1" u="sng" dirty="0" smtClean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/>
          </a:p>
          <a:p>
            <a:endParaRPr lang="en-US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>
          <a:xfrm>
            <a:off x="762000" y="1428736"/>
            <a:ext cx="7772400" cy="25146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Q &amp; A</a:t>
            </a:r>
            <a:b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1800" b="1" dirty="0" smtClean="0">
                <a:solidFill>
                  <a:schemeClr val="tx1">
                    <a:lumMod val="75000"/>
                  </a:schemeClr>
                </a:solidFill>
              </a:rPr>
              <a:t>Presentation and demo code can be downloaded from:</a:t>
            </a:r>
            <a:br>
              <a:rPr lang="en-US" sz="1800" b="1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1800" b="1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en-US" sz="1800" b="1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1800" u="sng" dirty="0">
                <a:hlinkClick r:id="rId3"/>
              </a:rPr>
              <a:t>www.collabera.com/SIJC.jsp</a:t>
            </a:r>
            <a:endParaRPr lang="en-US" sz="24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4357694"/>
            <a:ext cx="857256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2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Established in 1991, Collabera is a global, end-to-end information technology consulting and services company. With over 5000 professionals operating from 19 locations and 3 development centers worldwide, Collabera provides onsite, offsite and offshore services to global 2000 corporations.</a:t>
            </a:r>
          </a:p>
          <a:p>
            <a:pPr algn="ctr">
              <a:lnSpc>
                <a:spcPts val="3000"/>
              </a:lnSpc>
            </a:pPr>
            <a:r>
              <a:rPr lang="en-US" sz="2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For more information about the company, visit </a:t>
            </a:r>
            <a:r>
              <a:rPr lang="en-US" sz="2000" u="sng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  <a:hlinkClick r:id="rId4"/>
              </a:rPr>
              <a:t>www.collabera.com</a:t>
            </a:r>
            <a:endParaRPr lang="en-US" sz="20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25146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Thank You</a:t>
            </a:r>
            <a:endParaRPr lang="en-US" sz="24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63538" y="533400"/>
            <a:ext cx="8399462" cy="6096000"/>
          </a:xfrm>
        </p:spPr>
        <p:txBody>
          <a:bodyPr/>
          <a:lstStyle/>
          <a:p>
            <a:pPr>
              <a:buSzPct val="110000"/>
            </a:pPr>
            <a:r>
              <a:rPr lang="en-US" sz="2400" dirty="0" smtClean="0"/>
              <a:t>Part I</a:t>
            </a:r>
          </a:p>
          <a:p>
            <a:pPr lvl="1">
              <a:buClr>
                <a:srgbClr val="00B0F0"/>
              </a:buClr>
              <a:buSzPct val="70000"/>
              <a:buFont typeface="Wingdings" pitchFamily="2" charset="2"/>
              <a:buChar char="§"/>
            </a:pPr>
            <a:r>
              <a:rPr lang="en-US" sz="2200" dirty="0"/>
              <a:t>Introduction</a:t>
            </a:r>
          </a:p>
          <a:p>
            <a:pPr lvl="1">
              <a:buClr>
                <a:srgbClr val="00B0F0"/>
              </a:buClr>
              <a:buSzPct val="70000"/>
              <a:buFont typeface="Wingdings" pitchFamily="2" charset="2"/>
              <a:buChar char="§"/>
            </a:pPr>
            <a:r>
              <a:rPr lang="en-US" sz="2200" dirty="0"/>
              <a:t>What is REST?</a:t>
            </a:r>
          </a:p>
          <a:p>
            <a:pPr lvl="1">
              <a:buClr>
                <a:srgbClr val="00B0F0"/>
              </a:buClr>
              <a:buSzPct val="70000"/>
              <a:buFont typeface="Wingdings" pitchFamily="2" charset="2"/>
              <a:buChar char="§"/>
            </a:pPr>
            <a:r>
              <a:rPr lang="en-US" sz="2200" dirty="0"/>
              <a:t>How does it work?</a:t>
            </a:r>
          </a:p>
          <a:p>
            <a:pPr lvl="1">
              <a:buClr>
                <a:srgbClr val="00B0F0"/>
              </a:buClr>
              <a:buSzPct val="70000"/>
              <a:buFont typeface="Wingdings" pitchFamily="2" charset="2"/>
              <a:buChar char="§"/>
            </a:pPr>
            <a:r>
              <a:rPr lang="en-US" sz="2200" dirty="0"/>
              <a:t>RESTful Architecture</a:t>
            </a:r>
          </a:p>
          <a:p>
            <a:pPr lvl="1">
              <a:buClr>
                <a:srgbClr val="00B0F0"/>
              </a:buClr>
              <a:buSzPct val="70000"/>
              <a:buFont typeface="Wingdings" pitchFamily="2" charset="2"/>
              <a:buChar char="§"/>
            </a:pPr>
            <a:r>
              <a:rPr lang="en-US" sz="2200" dirty="0"/>
              <a:t>REST </a:t>
            </a:r>
            <a:r>
              <a:rPr lang="en-US" sz="2200" dirty="0" err="1"/>
              <a:t>vs</a:t>
            </a:r>
            <a:r>
              <a:rPr lang="en-US" sz="2200" dirty="0"/>
              <a:t> </a:t>
            </a:r>
            <a:r>
              <a:rPr lang="en-US" sz="2200" dirty="0" smtClean="0"/>
              <a:t>SOAP</a:t>
            </a:r>
          </a:p>
          <a:p>
            <a:pPr lvl="1">
              <a:buClr>
                <a:srgbClr val="00B0F0"/>
              </a:buClr>
              <a:buSzPct val="70000"/>
              <a:buFont typeface="Wingdings" pitchFamily="2" charset="2"/>
              <a:buChar char="§"/>
            </a:pPr>
            <a:r>
              <a:rPr lang="en-US" sz="2200" dirty="0" smtClean="0"/>
              <a:t>REST – Why and When? </a:t>
            </a:r>
            <a:endParaRPr lang="en-US" sz="2200" dirty="0"/>
          </a:p>
          <a:p>
            <a:pPr marL="457200" lvl="1" indent="0">
              <a:buClr>
                <a:srgbClr val="00B0F0"/>
              </a:buClr>
              <a:buSzPct val="70000"/>
              <a:buNone/>
            </a:pPr>
            <a:endParaRPr lang="en-US" sz="2200" dirty="0" smtClean="0"/>
          </a:p>
          <a:p>
            <a:pPr>
              <a:buSzPct val="110000"/>
            </a:pPr>
            <a:r>
              <a:rPr lang="en-US" sz="2400" dirty="0"/>
              <a:t>Part II</a:t>
            </a:r>
          </a:p>
          <a:p>
            <a:pPr lvl="1">
              <a:buClr>
                <a:srgbClr val="00B0F0"/>
              </a:buClr>
              <a:buSzPct val="70000"/>
              <a:buFont typeface="Wingdings" pitchFamily="2" charset="2"/>
              <a:buChar char="§"/>
            </a:pPr>
            <a:r>
              <a:rPr lang="en-US" sz="2200" dirty="0"/>
              <a:t>JAX-RS</a:t>
            </a:r>
          </a:p>
          <a:p>
            <a:pPr lvl="2">
              <a:buClr>
                <a:srgbClr val="00B0F0"/>
              </a:buClr>
              <a:buSzPct val="70000"/>
              <a:buFont typeface="Wingdings" pitchFamily="2" charset="2"/>
              <a:buChar char="§"/>
            </a:pPr>
            <a:r>
              <a:rPr lang="en-US" sz="2000" dirty="0"/>
              <a:t>Jersey</a:t>
            </a:r>
          </a:p>
          <a:p>
            <a:pPr lvl="1">
              <a:buClr>
                <a:srgbClr val="00B0F0"/>
              </a:buClr>
              <a:buSzPct val="70000"/>
              <a:buFont typeface="Wingdings" pitchFamily="2" charset="2"/>
              <a:buChar char="§"/>
            </a:pPr>
            <a:r>
              <a:rPr lang="en-US" sz="2200" dirty="0"/>
              <a:t>RESTful Service – Deep dive</a:t>
            </a:r>
          </a:p>
          <a:p>
            <a:pPr lvl="2">
              <a:buClr>
                <a:srgbClr val="00B0F0"/>
              </a:buClr>
              <a:buSzPct val="70000"/>
              <a:buFont typeface="Wingdings" pitchFamily="2" charset="2"/>
              <a:buChar char="§"/>
            </a:pPr>
            <a:r>
              <a:rPr lang="en-US" sz="2000" dirty="0"/>
              <a:t>Designing Service</a:t>
            </a:r>
          </a:p>
          <a:p>
            <a:pPr lvl="2">
              <a:buClr>
                <a:srgbClr val="00B0F0"/>
              </a:buClr>
              <a:buSzPct val="70000"/>
              <a:buFont typeface="Wingdings" pitchFamily="2" charset="2"/>
              <a:buChar char="§"/>
            </a:pPr>
            <a:r>
              <a:rPr lang="en-US" sz="2000" dirty="0"/>
              <a:t>Implementing Service</a:t>
            </a:r>
          </a:p>
          <a:p>
            <a:pPr>
              <a:buSzPct val="110000"/>
            </a:pPr>
            <a:r>
              <a:rPr lang="en-US" sz="2400" dirty="0" smtClean="0"/>
              <a:t>Q &amp;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F35E1-4E49-4E56-AA2D-97748FC05DC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8956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77777"/>
                </a:solidFill>
              </a:rPr>
              <a:t>Part I</a:t>
            </a:r>
          </a:p>
          <a:p>
            <a:pPr algn="ctr"/>
            <a:endParaRPr lang="en-US" sz="3600" b="1" dirty="0" smtClean="0">
              <a:solidFill>
                <a:srgbClr val="777777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777777"/>
                </a:solidFill>
              </a:rPr>
              <a:t>REST Concepts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609600"/>
            <a:ext cx="8399462" cy="6096000"/>
          </a:xfrm>
        </p:spPr>
        <p:txBody>
          <a:bodyPr/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this modern world, enterprises are in the need of implementing Service Oriented Architecture (SOA) to achieve maximum business benefits</a:t>
            </a:r>
          </a:p>
          <a:p>
            <a:endParaRPr lang="en-US" dirty="0"/>
          </a:p>
          <a:p>
            <a:r>
              <a:rPr lang="en-US" dirty="0" smtClean="0"/>
              <a:t>SOAP/WSDL/UDDI - SOA </a:t>
            </a:r>
            <a:r>
              <a:rPr lang="en-US" dirty="0"/>
              <a:t>stack </a:t>
            </a:r>
            <a:r>
              <a:rPr lang="en-US" dirty="0" smtClean="0"/>
              <a:t>is the most common way and have </a:t>
            </a:r>
            <a:r>
              <a:rPr lang="en-US" dirty="0"/>
              <a:t>failed to live up to their </a:t>
            </a:r>
            <a:r>
              <a:rPr lang="en-US" dirty="0" smtClean="0"/>
              <a:t>promise in some cases</a:t>
            </a:r>
          </a:p>
          <a:p>
            <a:endParaRPr lang="en-US" dirty="0"/>
          </a:p>
          <a:p>
            <a:r>
              <a:rPr lang="en-US" dirty="0" smtClean="0"/>
              <a:t>Due to the complexity and high cost, enterprises are looking at alternatives to build their integration architecture in a simpler way.</a:t>
            </a:r>
          </a:p>
          <a:p>
            <a:endParaRPr lang="en-US" dirty="0" smtClean="0"/>
          </a:p>
          <a:p>
            <a:r>
              <a:rPr lang="en-US" dirty="0" smtClean="0"/>
              <a:t>In order to achieve </a:t>
            </a:r>
            <a:r>
              <a:rPr lang="en-US" dirty="0"/>
              <a:t> low-cost, flexible integration, increased data security, </a:t>
            </a:r>
            <a:r>
              <a:rPr lang="en-US" dirty="0" smtClean="0"/>
              <a:t>and greater scalability, </a:t>
            </a:r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is tremendous interest in </a:t>
            </a:r>
            <a:r>
              <a:rPr lang="en-US" b="1" dirty="0" err="1"/>
              <a:t>RE</a:t>
            </a:r>
            <a:r>
              <a:rPr lang="en-US" dirty="0" err="1"/>
              <a:t>presentational</a:t>
            </a:r>
            <a:r>
              <a:rPr lang="en-US" dirty="0"/>
              <a:t> </a:t>
            </a:r>
            <a:r>
              <a:rPr lang="en-US" b="1" dirty="0"/>
              <a:t>S</a:t>
            </a:r>
            <a:r>
              <a:rPr lang="en-US" dirty="0"/>
              <a:t>tate </a:t>
            </a:r>
            <a:r>
              <a:rPr lang="en-US" b="1" dirty="0" smtClean="0"/>
              <a:t>T</a:t>
            </a:r>
            <a:r>
              <a:rPr lang="en-US" dirty="0" smtClean="0"/>
              <a:t>ransfer </a:t>
            </a:r>
            <a:r>
              <a:rPr lang="en-US" dirty="0"/>
              <a:t>(REST) </a:t>
            </a:r>
            <a:r>
              <a:rPr lang="en-US" dirty="0" smtClean="0"/>
              <a:t>architectural </a:t>
            </a:r>
            <a:r>
              <a:rPr lang="en-US" dirty="0"/>
              <a:t>style</a:t>
            </a:r>
          </a:p>
          <a:p>
            <a:endParaRPr lang="en-US" dirty="0"/>
          </a:p>
          <a:p>
            <a:endParaRPr lang="en-US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r>
              <a:rPr lang="en-US" dirty="0"/>
              <a:t>What is REST?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609600"/>
            <a:ext cx="8399462" cy="6096000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dirty="0"/>
              <a:t>REST stands for “</a:t>
            </a:r>
            <a:r>
              <a:rPr lang="en-US" b="1" dirty="0" err="1"/>
              <a:t>RE</a:t>
            </a:r>
            <a:r>
              <a:rPr lang="en-US" dirty="0" err="1"/>
              <a:t>presentational</a:t>
            </a:r>
            <a:r>
              <a:rPr lang="en-US" dirty="0"/>
              <a:t> </a:t>
            </a:r>
            <a:r>
              <a:rPr lang="en-US" b="1" dirty="0"/>
              <a:t>S</a:t>
            </a:r>
            <a:r>
              <a:rPr lang="en-US" dirty="0"/>
              <a:t>tate </a:t>
            </a:r>
            <a:r>
              <a:rPr lang="en-US" b="1" dirty="0"/>
              <a:t>T</a:t>
            </a:r>
            <a:r>
              <a:rPr lang="en-US" dirty="0"/>
              <a:t>ransfer”, was introduced and defined in 2000 by the doctoral dissertation of Roy Fielding</a:t>
            </a:r>
          </a:p>
          <a:p>
            <a:endParaRPr lang="en-US" dirty="0"/>
          </a:p>
          <a:p>
            <a:r>
              <a:rPr lang="en-US" dirty="0"/>
              <a:t>REST is an architectural style which has set of constraints that can be applied on networking architecture to create RESTful architecture </a:t>
            </a:r>
            <a:r>
              <a:rPr lang="en-US" dirty="0" smtClean="0"/>
              <a:t>typically, </a:t>
            </a:r>
            <a:r>
              <a:rPr lang="en-US" dirty="0"/>
              <a:t>on client server architecture.</a:t>
            </a:r>
          </a:p>
          <a:p>
            <a:endParaRPr lang="en-US" dirty="0"/>
          </a:p>
          <a:p>
            <a:endParaRPr lang="en-US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68820"/>
            <a:ext cx="6553200" cy="3936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5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391400" cy="5788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REST work? 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6781800" y="5943600"/>
            <a:ext cx="13901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REST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Line Callout 2 (No Border) 2"/>
          <p:cNvSpPr/>
          <p:nvPr/>
        </p:nvSpPr>
        <p:spPr>
          <a:xfrm>
            <a:off x="5943600" y="533400"/>
            <a:ext cx="3086100" cy="2590800"/>
          </a:xfrm>
          <a:prstGeom prst="callout2">
            <a:avLst>
              <a:gd name="adj1" fmla="val 96131"/>
              <a:gd name="adj2" fmla="val 51563"/>
              <a:gd name="adj3" fmla="val 138690"/>
              <a:gd name="adj4" fmla="val 40624"/>
              <a:gd name="adj5" fmla="val 159287"/>
              <a:gd name="adj6" fmla="val 24507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endParaRPr lang="en-US" sz="1400" b="1" dirty="0">
              <a:solidFill>
                <a:schemeClr val="accent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2"/>
                </a:solidFill>
              </a:rPr>
              <a:t>Hyperlink </a:t>
            </a:r>
            <a:r>
              <a:rPr lang="en-US" sz="1400" b="1" dirty="0">
                <a:solidFill>
                  <a:schemeClr val="accent2"/>
                </a:solidFill>
              </a:rPr>
              <a:t>to </a:t>
            </a:r>
            <a:r>
              <a:rPr lang="en-US" sz="1400" b="1" dirty="0" smtClean="0">
                <a:solidFill>
                  <a:schemeClr val="accent2"/>
                </a:solidFill>
              </a:rPr>
              <a:t>a resource and the only way of exchange data between client and server</a:t>
            </a:r>
            <a:endParaRPr lang="en-US" sz="1400" b="1" dirty="0">
              <a:solidFill>
                <a:schemeClr val="accent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en-US" sz="1400" b="1" dirty="0">
              <a:solidFill>
                <a:schemeClr val="accent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2"/>
                </a:solidFill>
              </a:rPr>
              <a:t>Each resource can be accessed by unique ID called URI</a:t>
            </a:r>
            <a:endParaRPr lang="en-US" sz="1400" b="1" dirty="0">
              <a:solidFill>
                <a:schemeClr val="accent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en-US" sz="1400" b="1" dirty="0">
              <a:solidFill>
                <a:schemeClr val="accent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u="sng" dirty="0">
                <a:solidFill>
                  <a:schemeClr val="accent2"/>
                </a:solidFill>
              </a:rPr>
              <a:t>Example</a:t>
            </a:r>
            <a:r>
              <a:rPr lang="en-US" sz="1400" b="1" u="sng" dirty="0" smtClean="0">
                <a:solidFill>
                  <a:schemeClr val="accent2"/>
                </a:solidFill>
              </a:rPr>
              <a:t>:</a:t>
            </a:r>
          </a:p>
          <a:p>
            <a:r>
              <a:rPr lang="en-US" sz="1400" b="1" dirty="0" smtClean="0">
                <a:solidFill>
                  <a:schemeClr val="accent2"/>
                </a:solidFill>
              </a:rPr>
              <a:t>&lt;domain&gt;/</a:t>
            </a:r>
            <a:r>
              <a:rPr lang="en-US" sz="1400" b="1" dirty="0" err="1" smtClean="0">
                <a:solidFill>
                  <a:schemeClr val="accent2"/>
                </a:solidFill>
              </a:rPr>
              <a:t>depts</a:t>
            </a:r>
            <a:r>
              <a:rPr lang="en-US" sz="1400" b="1" dirty="0" smtClean="0">
                <a:solidFill>
                  <a:schemeClr val="accent2"/>
                </a:solidFill>
              </a:rPr>
              <a:t>/</a:t>
            </a:r>
          </a:p>
          <a:p>
            <a:r>
              <a:rPr lang="en-US" sz="1400" b="1" dirty="0" smtClean="0">
                <a:solidFill>
                  <a:schemeClr val="accent2"/>
                </a:solidFill>
              </a:rPr>
              <a:t>&lt;domain&gt;/</a:t>
            </a:r>
            <a:r>
              <a:rPr lang="en-US" sz="1400" b="1" dirty="0" err="1" smtClean="0">
                <a:solidFill>
                  <a:schemeClr val="accent2"/>
                </a:solidFill>
              </a:rPr>
              <a:t>depts</a:t>
            </a:r>
            <a:r>
              <a:rPr lang="en-US" sz="1400" b="1" dirty="0" smtClean="0">
                <a:solidFill>
                  <a:schemeClr val="accent2"/>
                </a:solidFill>
              </a:rPr>
              <a:t>/finance</a:t>
            </a:r>
          </a:p>
          <a:p>
            <a:r>
              <a:rPr lang="en-US" sz="1400" b="1" dirty="0" smtClean="0">
                <a:solidFill>
                  <a:schemeClr val="accent2"/>
                </a:solidFill>
              </a:rPr>
              <a:t>&lt;domain&gt;/employees/</a:t>
            </a:r>
            <a:r>
              <a:rPr lang="en-US" sz="1400" b="1" dirty="0" err="1" smtClean="0">
                <a:solidFill>
                  <a:schemeClr val="accent2"/>
                </a:solidFill>
              </a:rPr>
              <a:t>senthil</a:t>
            </a:r>
            <a:endParaRPr lang="en-US" sz="1400" b="1" dirty="0">
              <a:solidFill>
                <a:schemeClr val="accent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9" name="Line Callout 2 (No Border) 8"/>
          <p:cNvSpPr/>
          <p:nvPr/>
        </p:nvSpPr>
        <p:spPr>
          <a:xfrm>
            <a:off x="76200" y="2438400"/>
            <a:ext cx="3124200" cy="1600199"/>
          </a:xfrm>
          <a:prstGeom prst="callout2">
            <a:avLst>
              <a:gd name="adj1" fmla="val 96131"/>
              <a:gd name="adj2" fmla="val 51563"/>
              <a:gd name="adj3" fmla="val 123685"/>
              <a:gd name="adj4" fmla="val 54306"/>
              <a:gd name="adj5" fmla="val 144345"/>
              <a:gd name="adj6" fmla="val 69136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Representation is a temporal state of the actual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data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Representation is sent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back and forth between client and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server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u="sng" dirty="0" smtClean="0">
                <a:solidFill>
                  <a:schemeClr val="bg2">
                    <a:lumMod val="50000"/>
                  </a:schemeClr>
                </a:solidFill>
              </a:rPr>
              <a:t>Example: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XML, JSON, Text</a:t>
            </a:r>
            <a:endParaRPr lang="en-US" sz="1400" b="1" u="sng" dirty="0">
              <a:solidFill>
                <a:schemeClr val="bg2">
                  <a:lumMod val="50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Line Callout 2 (No Border) 12"/>
          <p:cNvSpPr/>
          <p:nvPr/>
        </p:nvSpPr>
        <p:spPr>
          <a:xfrm>
            <a:off x="76200" y="533400"/>
            <a:ext cx="3124200" cy="1524000"/>
          </a:xfrm>
          <a:prstGeom prst="callout2">
            <a:avLst>
              <a:gd name="adj1" fmla="val 48170"/>
              <a:gd name="adj2" fmla="val 90180"/>
              <a:gd name="adj3" fmla="val 70014"/>
              <a:gd name="adj4" fmla="val 110403"/>
              <a:gd name="adj5" fmla="val 113468"/>
              <a:gd name="adj6" fmla="val 12035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Resources can be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anything, simple entity or entities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en-US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Actual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data of the system and can be in any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form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u="sng" dirty="0" smtClean="0">
                <a:solidFill>
                  <a:schemeClr val="accent1">
                    <a:lumMod val="50000"/>
                  </a:schemeClr>
                </a:solidFill>
              </a:rPr>
              <a:t>Example: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 Customer, Orders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</a:rPr>
              <a:t>etc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48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r>
              <a:rPr lang="en-US" dirty="0"/>
              <a:t>… How does it work?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609600"/>
            <a:ext cx="8399462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b="1" u="sng" dirty="0" smtClean="0"/>
              <a:t>REST in action</a:t>
            </a:r>
            <a:endParaRPr lang="en-US" b="1" u="sng" dirty="0"/>
          </a:p>
          <a:p>
            <a:endParaRPr lang="en-US" sz="1600" dirty="0"/>
          </a:p>
          <a:p>
            <a:r>
              <a:rPr lang="en-US" dirty="0" smtClean="0"/>
              <a:t>In REST </a:t>
            </a:r>
            <a:r>
              <a:rPr lang="en-US" b="1" i="1" dirty="0" smtClean="0"/>
              <a:t>URIs</a:t>
            </a:r>
            <a:r>
              <a:rPr lang="en-US" dirty="0" smtClean="0"/>
              <a:t> are used to connect clients </a:t>
            </a:r>
            <a:r>
              <a:rPr lang="en-US" dirty="0"/>
              <a:t>and servers to exchange </a:t>
            </a:r>
            <a:r>
              <a:rPr lang="en-US" b="1" i="1" dirty="0"/>
              <a:t>resources</a:t>
            </a:r>
            <a:r>
              <a:rPr lang="en-US" dirty="0"/>
              <a:t> in the form of </a:t>
            </a:r>
            <a:r>
              <a:rPr lang="en-US" b="1" i="1" dirty="0" smtClean="0"/>
              <a:t>representations</a:t>
            </a:r>
          </a:p>
          <a:p>
            <a:endParaRPr lang="en-US" dirty="0" smtClean="0"/>
          </a:p>
          <a:p>
            <a:r>
              <a:rPr lang="en-US" dirty="0" smtClean="0"/>
              <a:t>In order to exchange data, REST relies on basic HTTP protocol methods: GET, POST, PUT and DELETE.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/>
              <a:t>   Accept header is </a:t>
            </a:r>
          </a:p>
          <a:p>
            <a:pPr marL="0" indent="0">
              <a:buNone/>
            </a:pPr>
            <a:r>
              <a:rPr lang="en-US" sz="1600" b="1" dirty="0" smtClean="0"/>
              <a:t>used for representation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   HTTP method is </a:t>
            </a: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u</a:t>
            </a:r>
            <a:r>
              <a:rPr lang="en-US" sz="1600" b="1" dirty="0" smtClean="0"/>
              <a:t>sed for operation</a:t>
            </a:r>
          </a:p>
          <a:p>
            <a:pPr marL="0" indent="0">
              <a:buNone/>
            </a:pPr>
            <a:endParaRPr lang="en-US" sz="1600" b="1" dirty="0" smtClean="0"/>
          </a:p>
          <a:p>
            <a:r>
              <a:rPr lang="en-US" sz="1600" b="1" dirty="0" smtClean="0"/>
              <a:t>    URI is used to </a:t>
            </a:r>
          </a:p>
          <a:p>
            <a:pPr marL="0" indent="0">
              <a:buNone/>
            </a:pPr>
            <a:r>
              <a:rPr lang="en-US" sz="1600" b="1" dirty="0"/>
              <a:t>l</a:t>
            </a:r>
            <a:r>
              <a:rPr lang="en-US" sz="1600" b="1" dirty="0" smtClean="0"/>
              <a:t>ocate resources</a:t>
            </a:r>
            <a:endParaRPr lang="en-US" sz="1600" b="1" dirty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Flowchart: Alternate Process 1"/>
          <p:cNvSpPr/>
          <p:nvPr/>
        </p:nvSpPr>
        <p:spPr>
          <a:xfrm>
            <a:off x="304800" y="2895599"/>
            <a:ext cx="2362200" cy="366698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81000" y="3657600"/>
            <a:ext cx="3810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</a:t>
            </a:r>
            <a:endParaRPr lang="en-US" sz="1400" b="1" dirty="0"/>
          </a:p>
        </p:txBody>
      </p:sp>
      <p:sp>
        <p:nvSpPr>
          <p:cNvPr id="11" name="Oval 10"/>
          <p:cNvSpPr/>
          <p:nvPr/>
        </p:nvSpPr>
        <p:spPr>
          <a:xfrm>
            <a:off x="381000" y="4495800"/>
            <a:ext cx="3810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</a:t>
            </a:r>
            <a:endParaRPr lang="en-US" sz="1400" b="1" dirty="0"/>
          </a:p>
        </p:txBody>
      </p:sp>
      <p:sp>
        <p:nvSpPr>
          <p:cNvPr id="12" name="Oval 11"/>
          <p:cNvSpPr/>
          <p:nvPr/>
        </p:nvSpPr>
        <p:spPr>
          <a:xfrm>
            <a:off x="381000" y="5410200"/>
            <a:ext cx="3810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</a:t>
            </a:r>
            <a:endParaRPr lang="en-US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898" y="2884487"/>
            <a:ext cx="6459002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val 13"/>
          <p:cNvSpPr/>
          <p:nvPr/>
        </p:nvSpPr>
        <p:spPr>
          <a:xfrm>
            <a:off x="4368800" y="4000500"/>
            <a:ext cx="3048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</a:t>
            </a:r>
            <a:endParaRPr lang="en-US" sz="1400" b="1" dirty="0"/>
          </a:p>
        </p:txBody>
      </p:sp>
      <p:sp>
        <p:nvSpPr>
          <p:cNvPr id="15" name="Oval 14"/>
          <p:cNvSpPr/>
          <p:nvPr/>
        </p:nvSpPr>
        <p:spPr>
          <a:xfrm>
            <a:off x="4305300" y="3276600"/>
            <a:ext cx="3048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</a:t>
            </a:r>
            <a:endParaRPr lang="en-US" sz="1400" b="1" dirty="0"/>
          </a:p>
        </p:txBody>
      </p:sp>
      <p:sp>
        <p:nvSpPr>
          <p:cNvPr id="16" name="Oval 15"/>
          <p:cNvSpPr/>
          <p:nvPr/>
        </p:nvSpPr>
        <p:spPr>
          <a:xfrm>
            <a:off x="5029200" y="3276600"/>
            <a:ext cx="3048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4453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r>
              <a:rPr lang="en-US" dirty="0"/>
              <a:t>… How does it work?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609600"/>
            <a:ext cx="8399462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b="1" u="sng" dirty="0" smtClean="0"/>
              <a:t>REST in detail (GET/RETRIEVE)</a:t>
            </a:r>
            <a:endParaRPr lang="en-US" b="1" u="sng" dirty="0"/>
          </a:p>
          <a:p>
            <a:endParaRPr lang="en-US" sz="1600" dirty="0"/>
          </a:p>
          <a:p>
            <a:r>
              <a:rPr lang="en-US" dirty="0"/>
              <a:t>The method GET is used to RETRIEVE resources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Client application </a:t>
            </a:r>
            <a:r>
              <a:rPr lang="en-US" dirty="0" smtClean="0"/>
              <a:t>makes a HTTP </a:t>
            </a:r>
            <a:r>
              <a:rPr lang="en-US" dirty="0"/>
              <a:t>request with the method type GET and Senthil as the identifier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representation type </a:t>
            </a:r>
            <a:r>
              <a:rPr lang="en-US" dirty="0" smtClean="0"/>
              <a:t>is set </a:t>
            </a:r>
          </a:p>
          <a:p>
            <a:pPr marL="0" indent="0">
              <a:buNone/>
            </a:pPr>
            <a:r>
              <a:rPr lang="en-US" dirty="0" smtClean="0"/>
              <a:t>through </a:t>
            </a:r>
            <a:r>
              <a:rPr lang="en-US" dirty="0"/>
              <a:t>the </a:t>
            </a:r>
            <a:r>
              <a:rPr lang="en-US" dirty="0" smtClean="0"/>
              <a:t>Accept request header</a:t>
            </a:r>
            <a:endParaRPr lang="en-US" dirty="0"/>
          </a:p>
          <a:p>
            <a:pPr marL="0" indent="0">
              <a:buNone/>
            </a:pPr>
            <a:endParaRPr lang="en-US" sz="1600" b="1" dirty="0" smtClean="0"/>
          </a:p>
          <a:p>
            <a:r>
              <a:rPr lang="en-US" dirty="0"/>
              <a:t>REST Framework invokes</a:t>
            </a:r>
          </a:p>
          <a:p>
            <a:pPr marL="0" indent="0">
              <a:buNone/>
            </a:pPr>
            <a:r>
              <a:rPr lang="en-US" dirty="0"/>
              <a:t>domain code to </a:t>
            </a:r>
            <a:r>
              <a:rPr lang="en-US" dirty="0" smtClean="0"/>
              <a:t>retrieve 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ata and to generate </a:t>
            </a:r>
          </a:p>
          <a:p>
            <a:pPr marL="0" indent="0">
              <a:buNone/>
            </a:pPr>
            <a:r>
              <a:rPr lang="en-US" dirty="0" smtClean="0"/>
              <a:t>Representation in XML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Servlet container sends back the 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esponse as XML with 200 as </a:t>
            </a:r>
          </a:p>
          <a:p>
            <a:pPr marL="0" indent="0">
              <a:buNone/>
            </a:pPr>
            <a:r>
              <a:rPr lang="en-US" dirty="0" smtClean="0"/>
              <a:t>the status code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590800"/>
            <a:ext cx="6121400" cy="417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2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0" y="0"/>
            <a:ext cx="3352800" cy="533400"/>
          </a:xfrm>
        </p:spPr>
        <p:txBody>
          <a:bodyPr/>
          <a:lstStyle/>
          <a:p>
            <a:r>
              <a:rPr lang="en-US" dirty="0"/>
              <a:t>RESTful</a:t>
            </a:r>
            <a:r>
              <a:rPr lang="en-US" sz="2000" dirty="0" smtClean="0"/>
              <a:t> </a:t>
            </a:r>
            <a:r>
              <a:rPr lang="en-US" dirty="0" smtClean="0"/>
              <a:t>Architecture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609600"/>
            <a:ext cx="8399462" cy="6096000"/>
          </a:xfrm>
        </p:spPr>
        <p:txBody>
          <a:bodyPr/>
          <a:lstStyle/>
          <a:p>
            <a:endParaRPr lang="en-US" sz="1600" dirty="0"/>
          </a:p>
          <a:p>
            <a:r>
              <a:rPr lang="en-US" dirty="0" smtClean="0"/>
              <a:t>A typical Java based RESTful architecture consists of 3 layers.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i="1" dirty="0"/>
              <a:t>R</a:t>
            </a:r>
            <a:r>
              <a:rPr lang="en-US" b="1" i="1" dirty="0" smtClean="0"/>
              <a:t>estful Service layer</a:t>
            </a:r>
            <a:r>
              <a:rPr lang="en-US" dirty="0" smtClean="0"/>
              <a:t> intercepts incoming http requests to identify the </a:t>
            </a:r>
            <a:r>
              <a:rPr lang="en-US" b="1" i="1" dirty="0" smtClean="0"/>
              <a:t>representation</a:t>
            </a:r>
            <a:r>
              <a:rPr lang="en-US" dirty="0" smtClean="0"/>
              <a:t>, </a:t>
            </a:r>
            <a:r>
              <a:rPr lang="en-US" b="1" i="1" dirty="0" smtClean="0"/>
              <a:t>resource</a:t>
            </a:r>
            <a:r>
              <a:rPr lang="en-US" dirty="0" smtClean="0"/>
              <a:t> and the </a:t>
            </a:r>
            <a:r>
              <a:rPr lang="en-US" b="1" i="1" dirty="0" smtClean="0"/>
              <a:t>operation</a:t>
            </a:r>
            <a:endParaRPr lang="en-US" b="1" i="1" dirty="0"/>
          </a:p>
          <a:p>
            <a:endParaRPr lang="en-US" dirty="0" smtClean="0"/>
          </a:p>
          <a:p>
            <a:r>
              <a:rPr lang="en-US" b="1" i="1" dirty="0"/>
              <a:t>JAX-RS</a:t>
            </a:r>
            <a:r>
              <a:rPr lang="en-US" dirty="0"/>
              <a:t>  is the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specification </a:t>
            </a:r>
            <a:r>
              <a:rPr lang="en-US" dirty="0"/>
              <a:t>defined </a:t>
            </a:r>
            <a:r>
              <a:rPr lang="en-US" dirty="0" smtClean="0"/>
              <a:t>by </a:t>
            </a:r>
          </a:p>
          <a:p>
            <a:pPr marL="0" indent="0">
              <a:buNone/>
            </a:pPr>
            <a:r>
              <a:rPr lang="en-US" dirty="0" smtClean="0"/>
              <a:t>Sun </a:t>
            </a:r>
            <a:r>
              <a:rPr lang="en-US" dirty="0"/>
              <a:t>to create and use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RESTful </a:t>
            </a:r>
            <a:r>
              <a:rPr lang="en-US" dirty="0"/>
              <a:t>services in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Java </a:t>
            </a:r>
            <a:r>
              <a:rPr lang="en-US" dirty="0"/>
              <a:t>applications.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i="1" dirty="0" smtClean="0"/>
              <a:t>Business Layer</a:t>
            </a:r>
            <a:r>
              <a:rPr lang="en-US" dirty="0" smtClean="0"/>
              <a:t> uses appropriate </a:t>
            </a:r>
          </a:p>
          <a:p>
            <a:pPr marL="0" indent="0">
              <a:buNone/>
            </a:pPr>
            <a:r>
              <a:rPr lang="en-US" dirty="0" smtClean="0"/>
              <a:t>framework to execute the business logic.</a:t>
            </a:r>
            <a:endParaRPr lang="en-US" dirty="0"/>
          </a:p>
          <a:p>
            <a:pPr marL="0" indent="0">
              <a:buNone/>
            </a:pPr>
            <a:endParaRPr lang="en-US" sz="1600" b="1" dirty="0" smtClean="0"/>
          </a:p>
          <a:p>
            <a:r>
              <a:rPr lang="en-US" dirty="0" smtClean="0"/>
              <a:t>The </a:t>
            </a:r>
            <a:r>
              <a:rPr lang="en-US" b="1" i="1" dirty="0" smtClean="0"/>
              <a:t>Data Layer</a:t>
            </a:r>
            <a:r>
              <a:rPr lang="en-US" dirty="0" smtClean="0"/>
              <a:t> is responsible for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ata logic and takes care of O/R mapping.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7DE-72FA-4C59-B0AB-0626674A35B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00313"/>
            <a:ext cx="5943600" cy="321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6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ollabera">
      <a:dk1>
        <a:srgbClr val="999999"/>
      </a:dk1>
      <a:lt1>
        <a:srgbClr val="FFFFFF"/>
      </a:lt1>
      <a:dk2>
        <a:srgbClr val="5A5A5A"/>
      </a:dk2>
      <a:lt2>
        <a:srgbClr val="434343"/>
      </a:lt2>
      <a:accent1>
        <a:srgbClr val="6666CC"/>
      </a:accent1>
      <a:accent2>
        <a:srgbClr val="669933"/>
      </a:accent2>
      <a:accent3>
        <a:srgbClr val="996666"/>
      </a:accent3>
      <a:accent4>
        <a:srgbClr val="99CC99"/>
      </a:accent4>
      <a:accent5>
        <a:srgbClr val="FF9966"/>
      </a:accent5>
      <a:accent6>
        <a:srgbClr val="9999CC"/>
      </a:accent6>
      <a:hlink>
        <a:srgbClr val="006699"/>
      </a:hlink>
      <a:folHlink>
        <a:srgbClr val="6699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16520</TotalTime>
  <Words>1328</Words>
  <Application>Microsoft Office PowerPoint</Application>
  <PresentationFormat>On-screen Show (4:3)</PresentationFormat>
  <Paragraphs>307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</vt:lpstr>
      <vt:lpstr> RESTful Web Services</vt:lpstr>
      <vt:lpstr>Agenda</vt:lpstr>
      <vt:lpstr>PowerPoint Presentation</vt:lpstr>
      <vt:lpstr>Introduction</vt:lpstr>
      <vt:lpstr>What is REST?</vt:lpstr>
      <vt:lpstr>How does REST work? …</vt:lpstr>
      <vt:lpstr>… How does it work?</vt:lpstr>
      <vt:lpstr>… How does it work?</vt:lpstr>
      <vt:lpstr>RESTful Architecture</vt:lpstr>
      <vt:lpstr>REST vs SOAP?</vt:lpstr>
      <vt:lpstr>Why and When?</vt:lpstr>
      <vt:lpstr>PowerPoint Presentation</vt:lpstr>
      <vt:lpstr>JAX-RS</vt:lpstr>
      <vt:lpstr>Jersey</vt:lpstr>
      <vt:lpstr>REST – How to? …</vt:lpstr>
      <vt:lpstr>… REST – How to?</vt:lpstr>
      <vt:lpstr>… REST – How to?</vt:lpstr>
      <vt:lpstr>Q &amp; A  Presentation and demo code can be downloaded from:  www.collabera.com/SIJC.jsp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RESTful Web Services</dc:title>
  <dc:creator>Collabera Solutions</dc:creator>
  <cp:lastModifiedBy>Senthil Chinnaiyan</cp:lastModifiedBy>
  <cp:revision>914</cp:revision>
  <dcterms:created xsi:type="dcterms:W3CDTF">2008-11-04T05:58:01Z</dcterms:created>
  <dcterms:modified xsi:type="dcterms:W3CDTF">2010-10-28T09:36:18Z</dcterms:modified>
</cp:coreProperties>
</file>