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19" r:id="rId5"/>
    <p:sldId id="323" r:id="rId6"/>
    <p:sldId id="334" r:id="rId7"/>
    <p:sldId id="324" r:id="rId8"/>
    <p:sldId id="326" r:id="rId9"/>
    <p:sldId id="336" r:id="rId10"/>
    <p:sldId id="337" r:id="rId11"/>
    <p:sldId id="320" r:id="rId12"/>
    <p:sldId id="338" r:id="rId13"/>
    <p:sldId id="339" r:id="rId14"/>
    <p:sldId id="322" r:id="rId15"/>
    <p:sldId id="332" r:id="rId16"/>
    <p:sldId id="331" r:id="rId17"/>
    <p:sldId id="333" r:id="rId18"/>
    <p:sldId id="327" r:id="rId19"/>
    <p:sldId id="328" r:id="rId20"/>
    <p:sldId id="330" r:id="rId21"/>
    <p:sldId id="329" r:id="rId22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24" autoAdjust="0"/>
  </p:normalViewPr>
  <p:slideViewPr>
    <p:cSldViewPr>
      <p:cViewPr varScale="1">
        <p:scale>
          <a:sx n="91" d="100"/>
          <a:sy n="91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en-US" dirty="0"/>
            </a:lvl1pPr>
            <a:extLst/>
          </a:lstStyle>
          <a:p>
            <a:r>
              <a:rPr kumimoji="0" lang="en-US" dirty="0" smtClean="0"/>
              <a:t>Click to add photo album title</a:t>
            </a:r>
            <a:endParaRPr kumimoji="0"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date and other details</a:t>
            </a:r>
            <a:endParaRPr kumimoji="0"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4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27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24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5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6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1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8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kumimoji="0" lang="en-US" smtClean="0"/>
              <a:pPr/>
              <a:t>10/29/2010</a:t>
            </a:fld>
            <a:endParaRPr kumimoji="0" lang="en-US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3D2B3-B2A0-475E-8632-9E3191F64002}" type="datetime1">
              <a:rPr lang="en-US"/>
              <a:pPr/>
              <a:t>10/29/2010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ThoughtWorks 2008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CFFC9-C3BF-4189-B5BF-F8A115C43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en-US" i="0" dirty="0" smtClean="0"/>
              <a:t>Click icon</a:t>
            </a:r>
            <a:r>
              <a:rPr kumimoji="0" lang="en-US" i="0" baseline="0" dirty="0" smtClean="0"/>
              <a:t> to add </a:t>
            </a:r>
            <a:r>
              <a:rPr kumimoji="0" lang="en-US" i="0" dirty="0" smtClean="0"/>
              <a:t>full page picture</a:t>
            </a:r>
            <a:endParaRPr kumimoji="0" lang="en-US" i="0" baseline="0" dirty="0" smtClean="0"/>
          </a:p>
          <a:p>
            <a:pPr marL="0" marR="0" indent="0" algn="ctr">
              <a:buFontTx/>
              <a:buNone/>
            </a:pPr>
            <a:endParaRPr kumimoji="0" lang="en-US" i="0" dirty="0" smtClean="0"/>
          </a:p>
          <a:p>
            <a:pPr algn="ctr">
              <a:buFontTx/>
              <a:buNone/>
            </a:pPr>
            <a:endParaRPr kumimoji="0" lang="en-US" i="0" dirty="0" smtClean="0"/>
          </a:p>
          <a:p>
            <a:pPr algn="ctr">
              <a:buFontTx/>
              <a:buNone/>
            </a:pPr>
            <a:endParaRPr kumimoji="0"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baseline="0"/>
            </a:lvl1pPr>
            <a:extLst/>
          </a:lstStyle>
          <a:p>
            <a:r>
              <a:rPr kumimoji="0" lang="en-US" dirty="0" smtClean="0"/>
              <a:t>Click to add section title</a:t>
            </a:r>
            <a:endParaRPr kumimoji="0"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sz="1800"/>
            </a:lvl1pPr>
            <a:extLst/>
          </a:lstStyle>
          <a:p>
            <a:pPr lvl="0"/>
            <a:r>
              <a:rPr kumimoji="0" lang="en-US" dirty="0" smtClean="0"/>
              <a:t>Click to add subtitle</a:t>
            </a:r>
            <a:endParaRPr kumimoji="0"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9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8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0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1" hangingPunct="1"/>
            <a:r>
              <a:rPr kumimoji="0" lang="en-US" smtClean="0"/>
              <a:t>Click to edit Master title style</a:t>
            </a:r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1" hangingPunct="1"/>
            <a:r>
              <a:rPr kumimoji="0" lang="en-US" smtClean="0"/>
              <a:t>Click to edit Master text styles</a:t>
            </a:r>
          </a:p>
          <a:p>
            <a:pPr lvl="1" eaLnBrk="1" latinLnBrk="1" hangingPunct="1"/>
            <a:r>
              <a:rPr kumimoji="0" lang="en-US" smtClean="0"/>
              <a:t>Second level</a:t>
            </a:r>
          </a:p>
          <a:p>
            <a:pPr lvl="2" eaLnBrk="1" latinLnBrk="1" hangingPunct="1"/>
            <a:r>
              <a:rPr kumimoji="0" lang="en-US" smtClean="0"/>
              <a:t>Third level</a:t>
            </a:r>
          </a:p>
          <a:p>
            <a:pPr lvl="3" eaLnBrk="1" latinLnBrk="1" hangingPunct="1"/>
            <a:r>
              <a:rPr kumimoji="0" lang="en-US" smtClean="0"/>
              <a:t>Fourth level</a:t>
            </a:r>
          </a:p>
          <a:p>
            <a:pPr lvl="4" eaLnBrk="1" latinLnBrk="1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10/29/2010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pic>
        <p:nvPicPr>
          <p:cNvPr id="7" name="Picture 2" descr="Home"/>
          <p:cNvPicPr>
            <a:picLocks noChangeAspect="1" noChangeArrowheads="1"/>
          </p:cNvPicPr>
          <p:nvPr userDrawn="1"/>
        </p:nvPicPr>
        <p:blipFill>
          <a:blip r:embed="rId25"/>
          <a:srcRect/>
          <a:stretch>
            <a:fillRect/>
          </a:stretch>
        </p:blipFill>
        <p:spPr bwMode="auto">
          <a:xfrm>
            <a:off x="3886200" y="6600825"/>
            <a:ext cx="1676400" cy="257175"/>
          </a:xfrm>
          <a:prstGeom prst="rect">
            <a:avLst/>
          </a:prstGeom>
          <a:noFill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q.com/articles/memory_barriers_jvm_concurrency" TargetMode="External"/><Relationship Id="rId13" Type="http://schemas.openxmlformats.org/officeDocument/2006/relationships/hyperlink" Target="http://www.cs.rochester.edu/u/michael/PODC96.html" TargetMode="External"/><Relationship Id="rId3" Type="http://schemas.openxmlformats.org/officeDocument/2006/relationships/hyperlink" Target="http://java.sun.com/docs/books/jls/third_edition/html/memory.html" TargetMode="External"/><Relationship Id="rId7" Type="http://schemas.openxmlformats.org/officeDocument/2006/relationships/hyperlink" Target="http://wikis.sun.com/display/HotSpotInternals/PrintAssembly" TargetMode="External"/><Relationship Id="rId12" Type="http://schemas.openxmlformats.org/officeDocument/2006/relationships/hyperlink" Target="http://www.ibm.com/developerworks/java/library/j-jtp11234/" TargetMode="External"/><Relationship Id="rId2" Type="http://schemas.openxmlformats.org/officeDocument/2006/relationships/hyperlink" Target="http://www.ibm.com/developerworks/library/j-jtp03304/" TargetMode="Externa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://www.cs.umd.edu/~pugh/java/memoryModel/DoubleCheckedLocking.html" TargetMode="External"/><Relationship Id="rId11" Type="http://schemas.openxmlformats.org/officeDocument/2006/relationships/hyperlink" Target="http://www.google.co.in/url?q=http://www.intel.com/Assets/ja_JP/PDF/manual/253668.pdf&amp;sa=X&amp;ei=gTdeTOG1Esmwcf6jlNoO&amp;ved=0CBkQzgQoADAA&amp;usg=AFQjCNH4oEOTrvSbSltVaQequTdhmxD-pQ" TargetMode="External"/><Relationship Id="rId5" Type="http://schemas.openxmlformats.org/officeDocument/2006/relationships/hyperlink" Target="http://www.javaworld.com/jw-02-2001/jw-0209-double.html" TargetMode="External"/><Relationship Id="rId10" Type="http://schemas.openxmlformats.org/officeDocument/2006/relationships/hyperlink" Target="http://citeseerx.ist.psu.edu/viewdoc/download?doi=10.1.1.152.5245&amp;rep=rep1&amp;type=pdf" TargetMode="External"/><Relationship Id="rId4" Type="http://schemas.openxmlformats.org/officeDocument/2006/relationships/hyperlink" Target="http://gee.cs.oswego.edu/dl/jmm/cookbook.html" TargetMode="External"/><Relationship Id="rId9" Type="http://schemas.openxmlformats.org/officeDocument/2006/relationships/hyperlink" Target="http://weblogs.java.net/blog/2008/03/30/deep-dive-assembly-code-java" TargetMode="External"/><Relationship Id="rId1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smtClean="0"/>
              <a:t>Java Memory Model AND its implications</a:t>
            </a:r>
            <a:endParaRPr lang="en-US" dirty="0"/>
          </a:p>
        </p:txBody>
      </p:sp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Srikanth</a:t>
            </a:r>
            <a:r>
              <a:rPr lang="en-US" dirty="0" smtClean="0"/>
              <a:t> </a:t>
            </a:r>
            <a:r>
              <a:rPr lang="en-US" dirty="0" err="1" smtClean="0"/>
              <a:t>Seshadri</a:t>
            </a:r>
            <a:endParaRPr lang="en-US" dirty="0" smtClean="0"/>
          </a:p>
          <a:p>
            <a:r>
              <a:rPr lang="en-US" dirty="0" smtClean="0"/>
              <a:t>srikanth@thoughtworks.com</a:t>
            </a:r>
            <a:endParaRPr lang="en-US" dirty="0"/>
          </a:p>
        </p:txBody>
      </p:sp>
      <p:pic>
        <p:nvPicPr>
          <p:cNvPr id="8" name="Picture Placeholder 7" descr="Picture1.jpg"/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/>
          <a:stretch>
            <a:fillRect/>
          </a:stretch>
        </p:blipFill>
        <p:spPr>
          <a:xfrm>
            <a:off x="6019800" y="1447800"/>
            <a:ext cx="2286000" cy="2286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Read-Write Lock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Counter {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private volatile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value;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 return value; } 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public synchronized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increment()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 return value++;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 - SC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414496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Load Linked (LL) And Store Conditional (SC)</a:t>
            </a:r>
          </a:p>
          <a:p>
            <a:pPr lvl="1"/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DEC Alpha - </a:t>
            </a:r>
            <a:r>
              <a:rPr lang="en-US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ldl_l</a:t>
            </a:r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stl_c</a:t>
            </a:r>
            <a:endParaRPr lang="en-US" dirty="0" smtClean="0">
              <a:latin typeface="Courier New" pitchFamily="49" charset="0"/>
              <a:ea typeface="MS Mincho" pitchFamily="49" charset="-128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Power PC -  </a:t>
            </a:r>
            <a:r>
              <a:rPr lang="en-US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lwarx</a:t>
            </a:r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stwcx</a:t>
            </a:r>
            <a:endParaRPr lang="en-US" dirty="0" smtClean="0">
              <a:latin typeface="Courier New" pitchFamily="49" charset="0"/>
              <a:ea typeface="MS Mincho" pitchFamily="49" charset="-128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MIPS –</a:t>
            </a:r>
            <a:r>
              <a:rPr lang="en-US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ll</a:t>
            </a:r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/sc</a:t>
            </a:r>
          </a:p>
          <a:p>
            <a:pPr lvl="1"/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Intel- lock </a:t>
            </a:r>
            <a:r>
              <a:rPr lang="en-US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cmpxchg</a:t>
            </a:r>
            <a:endParaRPr lang="en-US" dirty="0" smtClean="0">
              <a:latin typeface="Courier New" pitchFamily="49" charset="0"/>
              <a:ea typeface="MS Mincho" pitchFamily="49" charset="-128"/>
              <a:cs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  <a:ea typeface="MS Mincho" pitchFamily="49" charset="-128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Non-Block </a:t>
            </a:r>
            <a:r>
              <a:rPr lang="en-US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Alogorithms</a:t>
            </a:r>
            <a:endParaRPr lang="en-US" dirty="0" smtClean="0">
              <a:latin typeface="Courier New" pitchFamily="49" charset="0"/>
              <a:ea typeface="MS Mincho" pitchFamily="49" charset="-128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Lock-Free</a:t>
            </a:r>
          </a:p>
          <a:p>
            <a:pPr lvl="1"/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Wait-Free</a:t>
            </a:r>
            <a:endParaRPr lang="en-US" dirty="0">
              <a:latin typeface="Courier New" pitchFamily="49" charset="0"/>
              <a:ea typeface="MS Mincho" pitchFamily="49" charset="-128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NON-BLOCKING </a:t>
            </a:r>
            <a:r>
              <a:rPr lang="en-US" dirty="0" err="1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structure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node_t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{value: data type, next: pointer}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structure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queue_t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{Head: pointer, Tail: pointer}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(Q: pointer to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queue_t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node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		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node-&gt;next = NULL	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Q-&gt;Head = Q-&gt;Tail = node	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962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4419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4800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5029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</a:p>
        </p:txBody>
      </p:sp>
      <p:cxnSp>
        <p:nvCxnSpPr>
          <p:cNvPr id="13" name="Curved Connector 12"/>
          <p:cNvCxnSpPr>
            <a:stCxn id="4" idx="3"/>
            <a:endCxn id="5" idx="1"/>
          </p:cNvCxnSpPr>
          <p:nvPr/>
        </p:nvCxnSpPr>
        <p:spPr>
          <a:xfrm>
            <a:off x="2027778" y="4147066"/>
            <a:ext cx="944022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5" idx="3"/>
            <a:endCxn id="10" idx="1"/>
          </p:cNvCxnSpPr>
          <p:nvPr/>
        </p:nvCxnSpPr>
        <p:spPr>
          <a:xfrm>
            <a:off x="3323178" y="4604266"/>
            <a:ext cx="791622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0" idx="3"/>
            <a:endCxn id="11" idx="1"/>
          </p:cNvCxnSpPr>
          <p:nvPr/>
        </p:nvCxnSpPr>
        <p:spPr>
          <a:xfrm>
            <a:off x="4466178" y="4985266"/>
            <a:ext cx="867822" cy="228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400" y="4800600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257800" y="5791200"/>
            <a:ext cx="562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Tail</a:t>
            </a:r>
            <a:endParaRPr lang="en-US" sz="1600" dirty="0"/>
          </a:p>
        </p:txBody>
      </p:sp>
      <p:cxnSp>
        <p:nvCxnSpPr>
          <p:cNvPr id="23" name="Straight Arrow Connector 22"/>
          <p:cNvCxnSpPr>
            <a:stCxn id="20" idx="0"/>
            <a:endCxn id="33" idx="2"/>
          </p:cNvCxnSpPr>
          <p:nvPr/>
        </p:nvCxnSpPr>
        <p:spPr>
          <a:xfrm rot="5400000" flipH="1" flipV="1">
            <a:off x="613372" y="4368768"/>
            <a:ext cx="697468" cy="166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0"/>
            <a:endCxn id="11" idx="2"/>
          </p:cNvCxnSpPr>
          <p:nvPr/>
        </p:nvCxnSpPr>
        <p:spPr>
          <a:xfrm rot="16200000" flipV="1">
            <a:off x="5331361" y="5583272"/>
            <a:ext cx="392668" cy="23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14400" y="37338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</a:p>
        </p:txBody>
      </p:sp>
      <p:cxnSp>
        <p:nvCxnSpPr>
          <p:cNvPr id="34" name="Curved Connector 33"/>
          <p:cNvCxnSpPr>
            <a:stCxn id="33" idx="3"/>
          </p:cNvCxnSpPr>
          <p:nvPr/>
        </p:nvCxnSpPr>
        <p:spPr>
          <a:xfrm>
            <a:off x="1176010" y="3918466"/>
            <a:ext cx="517188" cy="27253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Non-blocking 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(Q: pointer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queue_t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value: data type)</a:t>
            </a:r>
          </a:p>
          <a:p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E1:   node = </a:t>
            </a:r>
            <a:r>
              <a:rPr lang="en-US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()	</a:t>
            </a:r>
          </a:p>
          <a:p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E2:   node-&gt;value = value	</a:t>
            </a:r>
          </a:p>
          <a:p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E3:   node-&gt;next = NULL	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E4:  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E5:      tail = Q-&gt;Tail	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E6:      next = tail-&gt;next	</a:t>
            </a:r>
          </a:p>
          <a:p>
            <a:endParaRPr lang="en-US" dirty="0" smtClean="0">
              <a:solidFill>
                <a:schemeClr val="tx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E7:     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tail == Q-&gt;Tail	// Are tail and next consistent?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E8:        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next == NULL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E9:        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CAS(&amp;tail-&gt;next, next, node)</a:t>
            </a:r>
          </a:p>
          <a:p>
            <a:r>
              <a:rPr lang="en-US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E10:               break	// </a:t>
            </a:r>
            <a:r>
              <a:rPr lang="en-US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is done.  Exit loop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E11:           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E12:        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// Try to swing Tail to the next node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E13:            </a:t>
            </a:r>
            <a:r>
              <a:rPr lang="en-US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CAS(&amp;Q-&gt;Tail, tail, next)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E14:        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E15:     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E16:  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endloop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tx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//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done.  Try to swing Tail to the inserted node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E17:   CAS(&amp;Q-&gt;Tail, tail, node)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Blocking DEQUE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(Q: pointer to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queue_t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: pointer to data type):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D1:   loop			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D2:      head = Q-&gt;Head	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D3:      tail = Q-&gt;Tail	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D4:      next = head-&gt;next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D5:      if head == Q-&gt;Head	     // Are head, tail, and next consistent?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D6:         if head == tail // Is queue empty or Tail falling behind?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D7:            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next == NULL  // Is queue empty?</a:t>
            </a:r>
          </a:p>
          <a:p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D8:               return FALSE      // Queue is empty, couldn't </a:t>
            </a:r>
            <a:r>
              <a:rPr lang="en-US" sz="11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dequeue</a:t>
            </a:r>
            <a:endParaRPr lang="en-US" sz="11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D9:            </a:t>
            </a:r>
            <a:r>
              <a:rPr lang="en-US" sz="11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11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1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// Tail is falling behind.  Try to advance it</a:t>
            </a:r>
          </a:p>
          <a:p>
            <a:r>
              <a:rPr lang="en-US" sz="11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 D10:            CAS(&amp;Q-&gt;Tail, tail, next)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D11:         else		     // No need to deal with Tail</a:t>
            </a: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1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// Read value before CAS</a:t>
            </a:r>
          </a:p>
          <a:p>
            <a:r>
              <a:rPr lang="en-US" sz="11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            // Otherwise, another </a:t>
            </a:r>
            <a:r>
              <a:rPr lang="en-US" sz="11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sz="11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might free the next node</a:t>
            </a:r>
          </a:p>
          <a:p>
            <a:r>
              <a:rPr lang="en-US" sz="11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D12:            *</a:t>
            </a:r>
            <a:r>
              <a:rPr lang="en-US" sz="11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11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= next-&gt;value</a:t>
            </a:r>
          </a:p>
          <a:p>
            <a:r>
              <a:rPr lang="en-US" sz="11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            // Try to swing Head to the next node</a:t>
            </a:r>
          </a:p>
          <a:p>
            <a:r>
              <a:rPr lang="en-US" sz="11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D13:            if CAS(&amp;Q-&gt;Head, head, next)</a:t>
            </a:r>
          </a:p>
          <a:p>
            <a:r>
              <a:rPr lang="en-US" sz="11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D14:               break             // </a:t>
            </a:r>
            <a:r>
              <a:rPr lang="en-US" sz="11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sz="11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is done.  Exit loop</a:t>
            </a:r>
          </a:p>
          <a:p>
            <a:r>
              <a:rPr lang="en-US" sz="11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D15:            </a:t>
            </a:r>
            <a:r>
              <a:rPr lang="en-US" sz="1100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1100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D16:     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D17:  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D18: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endloop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D19:   </a:t>
            </a:r>
            <a:r>
              <a:rPr lang="en-US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free(head)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ATOMICs	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j.u.c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atomic Operations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set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lazySet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compareAndSet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weakCompareAndSet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ABA Problem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Interested In Concurrency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722438"/>
            <a:ext cx="8229600" cy="4144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Follow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Doug Lea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Brian Goetz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Concurrency Interest Forums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295400"/>
            <a:ext cx="249936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References</a:t>
            </a: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Java Memory Model</a:t>
            </a: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2"/>
              </a:rPr>
              <a:t>http://www.ibm.com/developerworks/java/library/j-jtp02244.html</a:t>
            </a: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2"/>
              </a:rPr>
              <a:t>http://www.ibm.com/developerworks/library/j-jtp03304/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3"/>
              </a:rPr>
              <a:t>http://java.sun.com/docs/books/jls/third_edition/html/memory.html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4"/>
              </a:rPr>
              <a:t>http://gee.cs.oswego.edu/dl/jmm/cookbook.html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Double Checked Locking</a:t>
            </a: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5"/>
              </a:rPr>
              <a:t>http://www.javaworld.com/jw-02-2001/jw-0209-double.html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6"/>
              </a:rPr>
              <a:t>http://www.cs.umd.edu/~pugh/java/memoryModel/DoubleCheckedLocking.html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Hotspot</a:t>
            </a: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7"/>
              </a:rPr>
              <a:t>http://wikis.sun.com/display/HotSpotInternals/PrintAssembly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8"/>
              </a:rPr>
              <a:t>http://www.infoq.com/articles/memory_barriers_jvm_concurrency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9"/>
              </a:rPr>
              <a:t>http://weblogs.java.net/blog/2008/03/30/deep-dive-assembly-code-java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Memory Barriers</a:t>
            </a: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10"/>
              </a:rPr>
              <a:t>http://citeseerx.ist.psu.edu/viewdoc/download?doi=10.1.1.152.5245&amp;rep=rep1&amp;type=pdf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11"/>
              </a:rPr>
              <a:t>http://www.google.co.in/url?q=http://www.intel.com/Assets/ja_JP/PDF/manual/253668.pdf&amp;sa=X&amp;ei=gTdeTOG1Esmwcf6jlNoO&amp;ved=0CBkQzgQoADAA&amp;usg=AFQjCNH4oEOTrvSbSltVaQequTdhmxD-pQ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Atomics</a:t>
            </a: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12"/>
              </a:rPr>
              <a:t>http://www.ibm.com/developerworks/java/library/j-jtp11234/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200" dirty="0" smtClean="0">
                <a:latin typeface="Courier New" pitchFamily="49" charset="0"/>
                <a:cs typeface="Courier New" pitchFamily="49" charset="0"/>
                <a:hlinkClick r:id="rId13"/>
              </a:rPr>
              <a:t>http://www.cs.rochester.edu/u/michael/PODC96.html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77000" y="304800"/>
            <a:ext cx="2209800" cy="137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Picture 2" descr="Dilbert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686800" cy="2714626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 rot="10800000">
            <a:off x="380999" y="2133600"/>
            <a:ext cx="533401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Memory model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spc="-150" dirty="0" err="1" smtClean="0">
                <a:latin typeface="Courier New" pitchFamily="49" charset="0"/>
                <a:cs typeface="Courier New" pitchFamily="49" charset="0"/>
              </a:rPr>
              <a:t>NoVisibility</a:t>
            </a: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private static </a:t>
            </a:r>
            <a:r>
              <a:rPr lang="en-US" sz="1600" spc="-15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ready;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private static </a:t>
            </a:r>
            <a:r>
              <a:rPr lang="en-US" sz="1600" spc="-1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number;</a:t>
            </a:r>
          </a:p>
          <a:p>
            <a:pPr>
              <a:buNone/>
            </a:pPr>
            <a:endParaRPr lang="en-US" sz="1600" spc="-1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private static class </a:t>
            </a:r>
            <a:r>
              <a:rPr lang="en-US" sz="1600" spc="-150" dirty="0" err="1" smtClean="0">
                <a:latin typeface="Courier New" pitchFamily="49" charset="0"/>
                <a:cs typeface="Courier New" pitchFamily="49" charset="0"/>
              </a:rPr>
              <a:t>ReaderThread</a:t>
            </a: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extends Thread {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    public void run() {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        while (!ready)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600" spc="-150" dirty="0" err="1" smtClean="0">
                <a:latin typeface="Courier New" pitchFamily="49" charset="0"/>
                <a:cs typeface="Courier New" pitchFamily="49" charset="0"/>
              </a:rPr>
              <a:t>Thread.yield</a:t>
            </a: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spc="-15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(number);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sz="1600" spc="-1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spc="-15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    new </a:t>
            </a:r>
            <a:r>
              <a:rPr lang="en-US" sz="1600" spc="-150" dirty="0" err="1" smtClean="0">
                <a:latin typeface="Courier New" pitchFamily="49" charset="0"/>
                <a:cs typeface="Courier New" pitchFamily="49" charset="0"/>
              </a:rPr>
              <a:t>ReaderThread</a:t>
            </a: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().start();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    number = 42;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    ready = true;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spc="-15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spc="-15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Checked locking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077200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if(!ready){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synchronized(lock){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if(!ready){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//create and initialize singleton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ready=true;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	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343400"/>
            <a:ext cx="8077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The "Double-Checked Locking is Broken" Declaration</a:t>
            </a:r>
          </a:p>
          <a:p>
            <a:endParaRPr lang="en-US" dirty="0" smtClean="0"/>
          </a:p>
          <a:p>
            <a:r>
              <a:rPr lang="en-US" dirty="0" smtClean="0">
                <a:latin typeface="Adobe Garamond Pro" pitchFamily="18" charset="0"/>
              </a:rPr>
              <a:t>http://www.cs.umd.edu/~pugh/java/memoryModel/DoubleCheckedLocking.html</a:t>
            </a:r>
            <a:endParaRPr lang="en-US" dirty="0">
              <a:latin typeface="Adobe Garamond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Happen-before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To guarantee that the thread executing action B can see the results of action A there must be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happens-before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relationship between A and B. </a:t>
            </a:r>
          </a:p>
          <a:p>
            <a:pPr>
              <a:buNone/>
            </a:pP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Program order rule. Each action in a thread happens-before every action in that thread that comes later in the program order.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Monitor lock rule. An unlock on a monitor lock happens-before every subsequent lock on that same monitor lock.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Volatile variable rule. A write to a volatile field happens-before every subsequent read of that same field.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4800" y="4419600"/>
            <a:ext cx="597533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5257800" y="2438400"/>
            <a:ext cx="2286000" cy="1905000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066800" y="1295400"/>
            <a:ext cx="2286000" cy="1905000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49362"/>
          </a:xfrm>
        </p:spPr>
        <p:txBody>
          <a:bodyPr/>
          <a:lstStyle/>
          <a:p>
            <a:r>
              <a:rPr lang="en-US" dirty="0" smtClean="0"/>
              <a:t>Volatile</a:t>
            </a:r>
            <a:endParaRPr lang="en-US" dirty="0"/>
          </a:p>
        </p:txBody>
      </p:sp>
      <p:cxnSp>
        <p:nvCxnSpPr>
          <p:cNvPr id="38917" name="AutoShape 5"/>
          <p:cNvCxnSpPr>
            <a:cxnSpLocks noChangeShapeType="1"/>
          </p:cNvCxnSpPr>
          <p:nvPr/>
        </p:nvCxnSpPr>
        <p:spPr bwMode="auto">
          <a:xfrm>
            <a:off x="3657600" y="2819400"/>
            <a:ext cx="151184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170240" y="2660289"/>
            <a:ext cx="2832997" cy="303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latin typeface="Courier New" pitchFamily="49" charset="0"/>
                <a:ea typeface="ＭＳ Ｐゴシック" pitchFamily="-65" charset="-128"/>
              </a:rPr>
              <a:t>volatile ready=true;</a:t>
            </a:r>
            <a:endParaRPr kumimoji="0" lang="en-US" sz="1800" b="0" i="0" u="none" strike="noStrike" cap="none" normalizeH="0" baseline="0" dirty="0" smtClean="0">
              <a:ln>
                <a:noFill/>
              </a:ln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867400" y="2667000"/>
            <a:ext cx="1348398" cy="303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latin typeface="Courier New" pitchFamily="49" charset="0"/>
                <a:ea typeface="ＭＳ Ｐゴシック" pitchFamily="-65" charset="-128"/>
              </a:rPr>
              <a:t>If(ready)</a:t>
            </a:r>
            <a:endParaRPr kumimoji="0" lang="en-US" sz="1800" b="0" i="0" u="none" strike="noStrike" cap="none" normalizeH="0" baseline="0" dirty="0" smtClean="0">
              <a:ln>
                <a:noFill/>
              </a:ln>
              <a:latin typeface="Arial" pitchFamily="34" charset="0"/>
              <a:ea typeface="ＭＳ Ｐゴシック" pitchFamily="-65" charset="-128"/>
            </a:endParaRPr>
          </a:p>
        </p:txBody>
      </p:sp>
      <p:cxnSp>
        <p:nvCxnSpPr>
          <p:cNvPr id="38920" name="AutoShape 8"/>
          <p:cNvCxnSpPr>
            <a:cxnSpLocks noChangeShapeType="1"/>
          </p:cNvCxnSpPr>
          <p:nvPr/>
        </p:nvCxnSpPr>
        <p:spPr bwMode="auto">
          <a:xfrm>
            <a:off x="2133600" y="1676400"/>
            <a:ext cx="908" cy="94758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921" name="AutoShape 9"/>
          <p:cNvCxnSpPr>
            <a:cxnSpLocks noChangeShapeType="1"/>
          </p:cNvCxnSpPr>
          <p:nvPr/>
        </p:nvCxnSpPr>
        <p:spPr bwMode="auto">
          <a:xfrm rot="5400000">
            <a:off x="5910090" y="3386310"/>
            <a:ext cx="832739" cy="371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143000" y="1371600"/>
            <a:ext cx="2138368" cy="52238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latin typeface="Courier New" pitchFamily="49" charset="0"/>
                <a:ea typeface="ＭＳ Ｐゴシック" pitchFamily="-65" charset="-128"/>
              </a:rPr>
              <a:t>Initialize all the 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5486400" y="3810000"/>
            <a:ext cx="2138368" cy="52238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latin typeface="Courier New" pitchFamily="49" charset="0"/>
                <a:ea typeface="ＭＳ Ｐゴシック" pitchFamily="-65" charset="-128"/>
              </a:rPr>
              <a:t>Skip initialization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429024" y="3304160"/>
            <a:ext cx="1198576" cy="34015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latin typeface="Courier New" pitchFamily="49" charset="0"/>
                <a:ea typeface="ＭＳ Ｐゴシック" pitchFamily="-65" charset="-128"/>
              </a:rPr>
              <a:t>Thread-1</a:t>
            </a:r>
            <a:endParaRPr kumimoji="0" lang="en-US" sz="1800" b="0" i="0" u="none" strike="noStrike" cap="none" normalizeH="0" baseline="0" dirty="0" smtClean="0">
              <a:ln>
                <a:noFill/>
              </a:ln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5664900" y="2101459"/>
            <a:ext cx="1198576" cy="34015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latin typeface="Courier New" pitchFamily="49" charset="0"/>
                <a:ea typeface="ＭＳ Ｐゴシック" pitchFamily="-65" charset="-128"/>
              </a:rPr>
              <a:t>Thread-2</a:t>
            </a:r>
            <a:endParaRPr kumimoji="0" lang="en-US" sz="1800" b="0" i="0" u="none" strike="noStrike" cap="none" normalizeH="0" baseline="0" dirty="0" smtClean="0">
              <a:ln>
                <a:noFill/>
              </a:ln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" y="4495800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if(!ready){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synchronized(lock){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if(!ready){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//create and initialize singleton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ready=true;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	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Memory barriers - Paul E. </a:t>
            </a:r>
            <a:r>
              <a:rPr lang="en-US" sz="2400" dirty="0" err="1" smtClean="0"/>
              <a:t>McKenney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83820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Memory Barriers: a Hardware View For Software Hackers</a:t>
            </a:r>
          </a:p>
          <a:p>
            <a:pPr algn="ctr"/>
            <a:r>
              <a:rPr lang="en-US" sz="1600" dirty="0" smtClean="0"/>
              <a:t>http://www.rdrop.com/users/paulmck/scalability/paper/whymb.2010.06.07c.pdf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5638800"/>
            <a:ext cx="8077200" cy="8002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Memory Ordering in Modern Microprocessors</a:t>
            </a:r>
          </a:p>
          <a:p>
            <a:pPr algn="ctr"/>
            <a:r>
              <a:rPr lang="en-US" dirty="0" smtClean="0"/>
              <a:t>http://www.linuxjournal.com/article/8211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514600"/>
            <a:ext cx="4048125" cy="3048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4791075" cy="31051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352800"/>
            <a:ext cx="3224199" cy="28193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249362"/>
          </a:xfrm>
        </p:spPr>
        <p:txBody>
          <a:bodyPr>
            <a:normAutofit/>
          </a:bodyPr>
          <a:lstStyle/>
          <a:p>
            <a:r>
              <a:rPr lang="en-US" dirty="0" smtClean="0"/>
              <a:t>Cache COHERENCE PROTOCOL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249362"/>
          </a:xfrm>
        </p:spPr>
        <p:txBody>
          <a:bodyPr>
            <a:normAutofit/>
          </a:bodyPr>
          <a:lstStyle/>
          <a:p>
            <a:r>
              <a:rPr lang="en-US" dirty="0" smtClean="0"/>
              <a:t>Cache COHERENCE PROTOCOL</a:t>
            </a:r>
            <a:endParaRPr 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062811"/>
            <a:ext cx="4191000" cy="42901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757" y="891298"/>
            <a:ext cx="3220444" cy="33228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sz="3200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AMD – </a:t>
            </a:r>
            <a:r>
              <a:rPr lang="en-US" sz="3200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lfence</a:t>
            </a:r>
            <a:r>
              <a:rPr lang="en-US" sz="3200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/</a:t>
            </a:r>
            <a:r>
              <a:rPr lang="en-US" sz="3200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sfence</a:t>
            </a:r>
            <a:r>
              <a:rPr lang="en-US" sz="3200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/</a:t>
            </a:r>
            <a:r>
              <a:rPr lang="en-US" sz="3200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mfence</a:t>
            </a:r>
            <a:endParaRPr lang="en-US" sz="3200" dirty="0" smtClean="0">
              <a:latin typeface="Courier New" pitchFamily="49" charset="0"/>
              <a:ea typeface="MS Mincho" pitchFamily="49" charset="-128"/>
              <a:cs typeface="Courier New" pitchFamily="49" charset="0"/>
            </a:endParaRP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Intel – lock 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addl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Volatile</a:t>
            </a:r>
          </a:p>
          <a:p>
            <a:pPr lvl="1"/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Status Flag</a:t>
            </a:r>
          </a:p>
          <a:p>
            <a:pPr lvl="1"/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Read-Write Lock Trick</a:t>
            </a:r>
          </a:p>
          <a:p>
            <a:endParaRPr lang="en-US" sz="3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5410200"/>
            <a:ext cx="8382000" cy="8002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Managing Volatility</a:t>
            </a:r>
          </a:p>
          <a:p>
            <a:r>
              <a:rPr lang="en-US" dirty="0" smtClean="0"/>
              <a:t>	http://www.ibm.com/developerworks/java/library/j-jtp06197.html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247A85C6-AB70-4C56-ACB8-91594101CED0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2B808E35-83D1-48E3-A75A-CC31CF5530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AF2633-212A-42A8-A664-9532FA5B8A8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463</Words>
  <PresentationFormat>On-screen Show (4:3)</PresentationFormat>
  <Paragraphs>195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ClassicPhotoAlbum</vt:lpstr>
      <vt:lpstr>Java Memory Model AND its implications</vt:lpstr>
      <vt:lpstr>JAVA Memory model</vt:lpstr>
      <vt:lpstr>Double Checked locking</vt:lpstr>
      <vt:lpstr>Happen-before</vt:lpstr>
      <vt:lpstr>Volatile</vt:lpstr>
      <vt:lpstr>Memory barriers - Paul E. McKenney</vt:lpstr>
      <vt:lpstr>Cache COHERENCE PROTOCOL</vt:lpstr>
      <vt:lpstr>Cache COHERENCE PROTOCOL</vt:lpstr>
      <vt:lpstr>Memory barriers</vt:lpstr>
      <vt:lpstr>Read-Write Lock Trick</vt:lpstr>
      <vt:lpstr>LL - SC</vt:lpstr>
      <vt:lpstr>NON-BLOCKING QueuE</vt:lpstr>
      <vt:lpstr>Non-blocking ENQUEUE</vt:lpstr>
      <vt:lpstr>NON Blocking DEQUE</vt:lpstr>
      <vt:lpstr>ATOMICs </vt:lpstr>
      <vt:lpstr>Interested In Concurrency</vt:lpstr>
      <vt:lpstr>REFERENCES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2010-09-03T13:17:12Z</dcterms:created>
  <dcterms:modified xsi:type="dcterms:W3CDTF">2010-10-29T04:42:18Z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TC101769239990</vt:lpwstr>
  </property>
</Properties>
</file>